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8"/>
  </p:notesMasterIdLst>
  <p:sldIdLst>
    <p:sldId id="282" r:id="rId3"/>
    <p:sldId id="279" r:id="rId4"/>
    <p:sldId id="280" r:id="rId5"/>
    <p:sldId id="281" r:id="rId6"/>
    <p:sldId id="278" r:id="rId7"/>
  </p:sldIdLst>
  <p:sldSz cx="9144000" cy="6858000" type="screen4x3"/>
  <p:notesSz cx="7008813" cy="92948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663300"/>
    <a:srgbClr val="FFFF99"/>
    <a:srgbClr val="860000"/>
    <a:srgbClr val="7BE7FD"/>
    <a:srgbClr val="FEA4ED"/>
    <a:srgbClr val="79F86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76" autoAdjust="0"/>
    <p:restoredTop sz="85886" autoAdjust="0"/>
  </p:normalViewPr>
  <p:slideViewPr>
    <p:cSldViewPr showGuides="1">
      <p:cViewPr varScale="1">
        <p:scale>
          <a:sx n="59" d="100"/>
          <a:sy n="59" d="100"/>
        </p:scale>
        <p:origin x="-396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7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/>
          </p:nvPr>
        </p:nvSpPr>
        <p:spPr bwMode="auto">
          <a:xfrm>
            <a:off x="3970338" y="0"/>
            <a:ext cx="3024187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buClr>
                <a:srgbClr val="000000"/>
              </a:buClr>
              <a:buSzPct val="100000"/>
              <a:buFont typeface="Calibri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Calibri" charset="0"/>
                <a:ea typeface="ＭＳ Ｐゴシック" charset="-128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09/22/08</a:t>
            </a:r>
          </a:p>
        </p:txBody>
      </p:sp>
      <p:sp>
        <p:nvSpPr>
          <p:cNvPr id="18445" name="Rectangle 1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33913" cy="3471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85" name="Rectangle 13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16425"/>
            <a:ext cx="5592763" cy="416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3970338" y="8829675"/>
            <a:ext cx="3024187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buClr>
                <a:srgbClr val="000000"/>
              </a:buClr>
              <a:buSzPct val="100000"/>
              <a:buFont typeface="Calibri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Calibri" charset="0"/>
                <a:ea typeface="ＭＳ Ｐゴシック" charset="-128"/>
                <a:cs typeface="Arial Unicode MS" charset="0"/>
              </a:defRPr>
            </a:lvl1pPr>
          </a:lstStyle>
          <a:p>
            <a:pPr>
              <a:defRPr/>
            </a:pPr>
            <a:fld id="{B0E2222E-DBB5-4403-AFAD-0E7957866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6913"/>
            <a:ext cx="4630737" cy="34718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Calibri" charset="0"/>
              <a:ea typeface="ＭＳ Ｐゴシック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09/22/08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B0E2222E-DBB5-4403-AFAD-0E79578669D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6913"/>
            <a:ext cx="4630737" cy="34718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Calibri" charset="0"/>
              <a:ea typeface="ＭＳ Ｐゴシック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09/22/08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B0E2222E-DBB5-4403-AFAD-0E79578669D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6913"/>
            <a:ext cx="4630737" cy="34718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Calibri" charset="0"/>
              <a:ea typeface="ＭＳ Ｐゴシック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09/22/08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B0E2222E-DBB5-4403-AFAD-0E79578669D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6913"/>
            <a:ext cx="4630737" cy="34718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Calibri" charset="0"/>
              <a:ea typeface="ＭＳ Ｐゴシック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09/22/08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B0E2222E-DBB5-4403-AFAD-0E79578669D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6913"/>
            <a:ext cx="4630737" cy="34718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Calibri" charset="0"/>
              <a:ea typeface="ＭＳ Ｐゴシック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09/22/08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B0E2222E-DBB5-4403-AFAD-0E79578669D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92E5-0A50-43EF-BA3E-3D44D6622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4AE4E-6BA8-45AA-AA1D-2A84B8F11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5575" y="95250"/>
            <a:ext cx="1938338" cy="5438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5250"/>
            <a:ext cx="5667375" cy="5438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D3271-CEED-470B-B0A1-851E24421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33513"/>
            <a:ext cx="3802063" cy="4100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0263" y="1433513"/>
            <a:ext cx="3803650" cy="410051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C7636-BFA1-4424-BFD7-02D7A7A9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E6F6B-424B-4DCC-BE41-F9C98C072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C1304-1FB8-464E-ABC3-FB6FFA35B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906CC-00C5-4AE1-B52A-025EFF47D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33513"/>
            <a:ext cx="3802063" cy="410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433513"/>
            <a:ext cx="3803650" cy="410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3EB07-2FBE-4AB0-B553-2A4A53E787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65288-86F7-47E8-B38C-303F0A59A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47FDB-734E-40B3-8DC2-B49E6F81B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DC6AA-6339-4B28-8850-14739FAAA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6124A-4413-419B-90E7-C80D07737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CB8C1-AD64-4A16-9D1E-1832799D6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6612E-A099-465F-8D42-A9CD8D9B2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84E4A-0517-4C36-ADD9-0ACC8B7E3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5575" y="95250"/>
            <a:ext cx="1938338" cy="5438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5250"/>
            <a:ext cx="5667375" cy="5438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28516-E421-401F-AB6A-B864AC110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D019E-1767-4C89-B68B-E2166516C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33513"/>
            <a:ext cx="3802063" cy="410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433513"/>
            <a:ext cx="3803650" cy="410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E7082-A9AA-4A78-A01B-E60F8F86C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EBD64-F35F-452D-9114-3595CE189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90386-023D-4FB7-BB03-34C3715A6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xfrm>
            <a:off x="3505200" y="6477000"/>
            <a:ext cx="1214438" cy="4619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7D67-8619-461D-8777-FEADC2D24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955DA-1D7A-49E7-B5D1-98F585D46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22961-5CC0-402C-80E6-35A4CEB60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19175" y="95250"/>
            <a:ext cx="7072313" cy="747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33513"/>
            <a:ext cx="7758113" cy="4100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-317500" y="855663"/>
            <a:ext cx="9755188" cy="1587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0 w 6145"/>
              <a:gd name="T5" fmla="*/ 0 h 1"/>
              <a:gd name="T6" fmla="*/ 6144 w 6145"/>
              <a:gd name="T7" fmla="*/ 0 h 1"/>
              <a:gd name="T8" fmla="*/ 0 w 6145"/>
              <a:gd name="T9" fmla="*/ 0 h 1"/>
              <a:gd name="T10" fmla="*/ 0 w 6145"/>
              <a:gd name="T11" fmla="*/ 0 h 1"/>
              <a:gd name="T12" fmla="*/ 6145 w 6145"/>
              <a:gd name="T13" fmla="*/ 1 h 1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 flipV="1">
            <a:off x="8858250" y="6245225"/>
            <a:ext cx="914400" cy="18256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0 w 6145"/>
              <a:gd name="T5" fmla="*/ 0 h 1"/>
              <a:gd name="T6" fmla="*/ 6144 w 6145"/>
              <a:gd name="T7" fmla="*/ 0 h 1"/>
              <a:gd name="T8" fmla="*/ 0 w 6145"/>
              <a:gd name="T9" fmla="*/ 0 h 1"/>
              <a:gd name="T10" fmla="*/ 0 w 6145"/>
              <a:gd name="T11" fmla="*/ 0 h 1"/>
              <a:gd name="T12" fmla="*/ 6145 w 6145"/>
              <a:gd name="T13" fmla="*/ 1 h 1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 flipV="1">
            <a:off x="-304800" y="6324600"/>
            <a:ext cx="6859588" cy="10636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0 w 6145"/>
              <a:gd name="T5" fmla="*/ 0 h 1"/>
              <a:gd name="T6" fmla="*/ 6144 w 6145"/>
              <a:gd name="T7" fmla="*/ 0 h 1"/>
              <a:gd name="T8" fmla="*/ 0 w 6145"/>
              <a:gd name="T9" fmla="*/ 0 h 1"/>
              <a:gd name="T10" fmla="*/ 0 w 6145"/>
              <a:gd name="T11" fmla="*/ 0 h 1"/>
              <a:gd name="T12" fmla="*/ 6145 w 6145"/>
              <a:gd name="T13" fmla="*/ 1 h 1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pic>
        <p:nvPicPr>
          <p:cNvPr id="3079" name="Picture 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28600" y="228600"/>
            <a:ext cx="714375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105525" y="6276975"/>
            <a:ext cx="25463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b="1">
                <a:solidFill>
                  <a:srgbClr val="000000"/>
                </a:solidFill>
              </a:rPr>
              <a:t>16.851 Satellite Engineering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505200" y="6472238"/>
            <a:ext cx="1214438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85526FB-CF54-4AC0-91EB-F2316B8CE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96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457200" rtl="0" eaLnBrk="0" fontAlgn="base" hangingPunct="0">
        <a:lnSpc>
          <a:spcPts val="288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+mj-lt"/>
          <a:ea typeface="+mj-ea"/>
          <a:cs typeface="ＭＳ Ｐゴシック" charset="0"/>
        </a:defRPr>
      </a:lvl1pPr>
      <a:lvl2pPr algn="ctr" defTabSz="457200" rtl="0" eaLnBrk="0" fontAlgn="base" hangingPunct="0">
        <a:lnSpc>
          <a:spcPts val="288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ＭＳ Ｐゴシック" charset="-128"/>
          <a:cs typeface="ＭＳ Ｐゴシック" charset="0"/>
        </a:defRPr>
      </a:lvl2pPr>
      <a:lvl3pPr algn="ctr" defTabSz="457200" rtl="0" eaLnBrk="0" fontAlgn="base" hangingPunct="0">
        <a:lnSpc>
          <a:spcPts val="288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ＭＳ Ｐゴシック" charset="-128"/>
          <a:cs typeface="ＭＳ Ｐゴシック" charset="0"/>
        </a:defRPr>
      </a:lvl3pPr>
      <a:lvl4pPr algn="ctr" defTabSz="457200" rtl="0" eaLnBrk="0" fontAlgn="base" hangingPunct="0">
        <a:lnSpc>
          <a:spcPts val="288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ＭＳ Ｐゴシック" charset="-128"/>
          <a:cs typeface="ＭＳ Ｐゴシック" charset="0"/>
        </a:defRPr>
      </a:lvl4pPr>
      <a:lvl5pPr algn="ctr" defTabSz="457200" rtl="0" eaLnBrk="0" fontAlgn="base" hangingPunct="0">
        <a:lnSpc>
          <a:spcPts val="288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ctr" defTabSz="457200" rtl="0" eaLnBrk="0" fontAlgn="base" hangingPunct="0">
        <a:lnSpc>
          <a:spcPts val="288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ＭＳ Ｐゴシック" charset="-128"/>
        </a:defRPr>
      </a:lvl6pPr>
      <a:lvl7pPr marL="914400" algn="ctr" defTabSz="457200" rtl="0" eaLnBrk="0" fontAlgn="base" hangingPunct="0">
        <a:lnSpc>
          <a:spcPts val="288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ＭＳ Ｐゴシック" charset="-128"/>
        </a:defRPr>
      </a:lvl7pPr>
      <a:lvl8pPr marL="1371600" algn="ctr" defTabSz="457200" rtl="0" eaLnBrk="0" fontAlgn="base" hangingPunct="0">
        <a:lnSpc>
          <a:spcPts val="288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ＭＳ Ｐゴシック" charset="-128"/>
        </a:defRPr>
      </a:lvl8pPr>
      <a:lvl9pPr marL="1828800" algn="ctr" defTabSz="457200" rtl="0" eaLnBrk="0" fontAlgn="base" hangingPunct="0">
        <a:lnSpc>
          <a:spcPts val="288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28613" indent="-328613" algn="l" defTabSz="457200" rtl="0" eaLnBrk="0" fontAlgn="base" hangingPunct="0">
        <a:lnSpc>
          <a:spcPct val="93000"/>
        </a:lnSpc>
        <a:spcBef>
          <a:spcPts val="625"/>
        </a:spcBef>
        <a:spcAft>
          <a:spcPts val="625"/>
        </a:spcAft>
        <a:buClr>
          <a:srgbClr val="000000"/>
        </a:buClr>
        <a:buSzPct val="125000"/>
        <a:buFont typeface="Arial" charset="0"/>
        <a:buChar char="•"/>
        <a:defRPr sz="2000" b="1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847725" indent="-336550" algn="l" defTabSz="457200" rtl="0" eaLnBrk="0" fontAlgn="base" hangingPunct="0">
        <a:lnSpc>
          <a:spcPct val="93000"/>
        </a:lnSpc>
        <a:spcBef>
          <a:spcPts val="875"/>
        </a:spcBef>
        <a:spcAft>
          <a:spcPts val="875"/>
        </a:spcAft>
        <a:buClr>
          <a:srgbClr val="800000"/>
        </a:buClr>
        <a:buSzPct val="100000"/>
        <a:buFont typeface="Arial" charset="0"/>
        <a:buChar char="–"/>
        <a:defRPr sz="2800" b="1">
          <a:solidFill>
            <a:srgbClr val="800000"/>
          </a:solidFill>
          <a:latin typeface="+mn-lt"/>
          <a:ea typeface="+mn-ea"/>
          <a:cs typeface="ＭＳ Ｐゴシック" charset="0"/>
        </a:defRPr>
      </a:lvl2pPr>
      <a:lvl3pPr marL="1190625" indent="-228600" algn="l" defTabSz="457200" rtl="0" eaLnBrk="0" fontAlgn="base" hangingPunct="0">
        <a:lnSpc>
          <a:spcPct val="93000"/>
        </a:lnSpc>
        <a:spcBef>
          <a:spcPts val="500"/>
        </a:spcBef>
        <a:spcAft>
          <a:spcPts val="500"/>
        </a:spcAft>
        <a:buClr>
          <a:srgbClr val="000000"/>
        </a:buClr>
        <a:buSzPct val="100000"/>
        <a:buFont typeface="Arial" charset="0"/>
        <a:buChar char=" "/>
        <a:defRPr sz="1600" b="1">
          <a:solidFill>
            <a:srgbClr val="000000"/>
          </a:solidFill>
          <a:latin typeface="+mn-lt"/>
          <a:ea typeface="+mn-ea"/>
          <a:cs typeface="ＭＳ Ｐゴシック" charset="0"/>
        </a:defRPr>
      </a:lvl3pPr>
      <a:lvl4pPr marL="1531938" indent="-115888" algn="l" defTabSz="457200" rtl="0" eaLnBrk="0" fontAlgn="base" hangingPunct="0">
        <a:lnSpc>
          <a:spcPct val="93000"/>
        </a:lnSpc>
        <a:spcBef>
          <a:spcPts val="438"/>
        </a:spcBef>
        <a:spcAft>
          <a:spcPts val="438"/>
        </a:spcAft>
        <a:buClr>
          <a:srgbClr val="000000"/>
        </a:buClr>
        <a:buSzPct val="100000"/>
        <a:buFont typeface="Arial" charset="0"/>
        <a:buChar char=" "/>
        <a:defRPr sz="1400" b="1">
          <a:solidFill>
            <a:srgbClr val="000000"/>
          </a:solidFill>
          <a:latin typeface="+mn-lt"/>
          <a:ea typeface="+mn-ea"/>
          <a:cs typeface="ＭＳ Ｐゴシック" charset="0"/>
        </a:defRPr>
      </a:lvl4pPr>
      <a:lvl5pPr marL="1828800" algn="l" defTabSz="457200" rtl="0" eaLnBrk="0" fontAlgn="base" hangingPunct="0">
        <a:lnSpc>
          <a:spcPct val="93000"/>
        </a:lnSpc>
        <a:spcBef>
          <a:spcPts val="438"/>
        </a:spcBef>
        <a:spcAft>
          <a:spcPts val="438"/>
        </a:spcAft>
        <a:buClr>
          <a:srgbClr val="000000"/>
        </a:buClr>
        <a:buSzPct val="100000"/>
        <a:buFont typeface="Arial" charset="0"/>
        <a:buChar char=" "/>
        <a:defRPr sz="1400" b="1">
          <a:solidFill>
            <a:srgbClr val="000000"/>
          </a:solidFill>
          <a:latin typeface="+mn-lt"/>
          <a:ea typeface="+mn-ea"/>
          <a:cs typeface="ＭＳ Ｐゴシック" charset="0"/>
        </a:defRPr>
      </a:lvl5pPr>
      <a:lvl6pPr marL="2286000" algn="l" defTabSz="457200" rtl="0" eaLnBrk="0" fontAlgn="base" hangingPunct="0">
        <a:lnSpc>
          <a:spcPct val="93000"/>
        </a:lnSpc>
        <a:spcBef>
          <a:spcPts val="438"/>
        </a:spcBef>
        <a:spcAft>
          <a:spcPts val="438"/>
        </a:spcAft>
        <a:buClr>
          <a:srgbClr val="000000"/>
        </a:buClr>
        <a:buSzPct val="100000"/>
        <a:buFont typeface="Arial" charset="0"/>
        <a:buChar char=" "/>
        <a:defRPr sz="1400" b="1">
          <a:solidFill>
            <a:srgbClr val="000000"/>
          </a:solidFill>
          <a:latin typeface="+mn-lt"/>
          <a:ea typeface="+mn-ea"/>
        </a:defRPr>
      </a:lvl6pPr>
      <a:lvl7pPr marL="2743200" algn="l" defTabSz="457200" rtl="0" eaLnBrk="0" fontAlgn="base" hangingPunct="0">
        <a:lnSpc>
          <a:spcPct val="93000"/>
        </a:lnSpc>
        <a:spcBef>
          <a:spcPts val="438"/>
        </a:spcBef>
        <a:spcAft>
          <a:spcPts val="438"/>
        </a:spcAft>
        <a:buClr>
          <a:srgbClr val="000000"/>
        </a:buClr>
        <a:buSzPct val="100000"/>
        <a:buFont typeface="Arial" charset="0"/>
        <a:buChar char=" "/>
        <a:defRPr sz="1400" b="1">
          <a:solidFill>
            <a:srgbClr val="000000"/>
          </a:solidFill>
          <a:latin typeface="+mn-lt"/>
          <a:ea typeface="+mn-ea"/>
        </a:defRPr>
      </a:lvl7pPr>
      <a:lvl8pPr marL="3200400" algn="l" defTabSz="457200" rtl="0" eaLnBrk="0" fontAlgn="base" hangingPunct="0">
        <a:lnSpc>
          <a:spcPct val="93000"/>
        </a:lnSpc>
        <a:spcBef>
          <a:spcPts val="438"/>
        </a:spcBef>
        <a:spcAft>
          <a:spcPts val="438"/>
        </a:spcAft>
        <a:buClr>
          <a:srgbClr val="000000"/>
        </a:buClr>
        <a:buSzPct val="100000"/>
        <a:buFont typeface="Arial" charset="0"/>
        <a:buChar char=" "/>
        <a:defRPr sz="1400" b="1">
          <a:solidFill>
            <a:srgbClr val="000000"/>
          </a:solidFill>
          <a:latin typeface="+mn-lt"/>
          <a:ea typeface="+mn-ea"/>
        </a:defRPr>
      </a:lvl8pPr>
      <a:lvl9pPr marL="3657600" algn="l" defTabSz="457200" rtl="0" eaLnBrk="0" fontAlgn="base" hangingPunct="0">
        <a:lnSpc>
          <a:spcPct val="93000"/>
        </a:lnSpc>
        <a:spcBef>
          <a:spcPts val="438"/>
        </a:spcBef>
        <a:spcAft>
          <a:spcPts val="438"/>
        </a:spcAft>
        <a:buClr>
          <a:srgbClr val="000000"/>
        </a:buClr>
        <a:buSzPct val="100000"/>
        <a:buFont typeface="Arial" charset="0"/>
        <a:buChar char=" "/>
        <a:defRPr sz="14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-317500" y="730250"/>
            <a:ext cx="9755188" cy="3175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0 w 6145"/>
              <a:gd name="T5" fmla="*/ 0 h 1"/>
              <a:gd name="T6" fmla="*/ 6144 w 6145"/>
              <a:gd name="T7" fmla="*/ 0 h 1"/>
              <a:gd name="T8" fmla="*/ 0 w 6145"/>
              <a:gd name="T9" fmla="*/ 0 h 1"/>
              <a:gd name="T10" fmla="*/ 0 w 6145"/>
              <a:gd name="T11" fmla="*/ 0 h 1"/>
              <a:gd name="T12" fmla="*/ 6145 w 6145"/>
              <a:gd name="T13" fmla="*/ 1 h 1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 flipV="1">
            <a:off x="-309563" y="6013450"/>
            <a:ext cx="9753601" cy="15081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0 w 6145"/>
              <a:gd name="T5" fmla="*/ 0 h 1"/>
              <a:gd name="T6" fmla="*/ 6144 w 6145"/>
              <a:gd name="T7" fmla="*/ 0 h 1"/>
              <a:gd name="T8" fmla="*/ 0 w 6145"/>
              <a:gd name="T9" fmla="*/ 0 h 1"/>
              <a:gd name="T10" fmla="*/ 0 w 6145"/>
              <a:gd name="T11" fmla="*/ 0 h 1"/>
              <a:gd name="T12" fmla="*/ 6145 w 6145"/>
              <a:gd name="T13" fmla="*/ 1 h 1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28600" y="228600"/>
            <a:ext cx="714375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924550" y="6000750"/>
            <a:ext cx="2695575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b="1">
                <a:solidFill>
                  <a:srgbClr val="000000"/>
                </a:solidFill>
              </a:rPr>
              <a:t>16.851 – Satellite Engineering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19175" y="95250"/>
            <a:ext cx="7072313" cy="747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10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33513"/>
            <a:ext cx="7758113" cy="4100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505200" y="6381750"/>
            <a:ext cx="1214438" cy="461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723900" algn="l"/>
              </a:tabLst>
              <a:defRPr sz="1400" b="1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Arial Unicode MS" charset="0"/>
              </a:defRPr>
            </a:lvl1pPr>
          </a:lstStyle>
          <a:p>
            <a:pPr>
              <a:defRPr/>
            </a:pPr>
            <a:fld id="{8993AD5D-F61E-4EE9-9AD4-D6BCB6475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457200" rtl="0" eaLnBrk="0" fontAlgn="base" hangingPunct="0">
        <a:lnSpc>
          <a:spcPts val="288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+mj-lt"/>
          <a:ea typeface="+mj-ea"/>
          <a:cs typeface="ＭＳ Ｐゴシック" charset="0"/>
        </a:defRPr>
      </a:lvl1pPr>
      <a:lvl2pPr algn="ctr" defTabSz="457200" rtl="0" eaLnBrk="0" fontAlgn="base" hangingPunct="0">
        <a:lnSpc>
          <a:spcPts val="288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ＭＳ Ｐゴシック" charset="-128"/>
          <a:cs typeface="ＭＳ Ｐゴシック" charset="0"/>
        </a:defRPr>
      </a:lvl2pPr>
      <a:lvl3pPr algn="ctr" defTabSz="457200" rtl="0" eaLnBrk="0" fontAlgn="base" hangingPunct="0">
        <a:lnSpc>
          <a:spcPts val="288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ＭＳ Ｐゴシック" charset="-128"/>
          <a:cs typeface="ＭＳ Ｐゴシック" charset="0"/>
        </a:defRPr>
      </a:lvl3pPr>
      <a:lvl4pPr algn="ctr" defTabSz="457200" rtl="0" eaLnBrk="0" fontAlgn="base" hangingPunct="0">
        <a:lnSpc>
          <a:spcPts val="288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ＭＳ Ｐゴシック" charset="-128"/>
          <a:cs typeface="ＭＳ Ｐゴシック" charset="0"/>
        </a:defRPr>
      </a:lvl4pPr>
      <a:lvl5pPr algn="ctr" defTabSz="457200" rtl="0" eaLnBrk="0" fontAlgn="base" hangingPunct="0">
        <a:lnSpc>
          <a:spcPts val="288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ctr" defTabSz="457200" rtl="0" eaLnBrk="0" fontAlgn="base" hangingPunct="0">
        <a:lnSpc>
          <a:spcPts val="288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ＭＳ Ｐゴシック" charset="-128"/>
        </a:defRPr>
      </a:lvl6pPr>
      <a:lvl7pPr marL="914400" algn="ctr" defTabSz="457200" rtl="0" eaLnBrk="0" fontAlgn="base" hangingPunct="0">
        <a:lnSpc>
          <a:spcPts val="288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ＭＳ Ｐゴシック" charset="-128"/>
        </a:defRPr>
      </a:lvl7pPr>
      <a:lvl8pPr marL="1371600" algn="ctr" defTabSz="457200" rtl="0" eaLnBrk="0" fontAlgn="base" hangingPunct="0">
        <a:lnSpc>
          <a:spcPts val="288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ＭＳ Ｐゴシック" charset="-128"/>
        </a:defRPr>
      </a:lvl8pPr>
      <a:lvl9pPr marL="1828800" algn="ctr" defTabSz="457200" rtl="0" eaLnBrk="0" fontAlgn="base" hangingPunct="0">
        <a:lnSpc>
          <a:spcPts val="288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28613" indent="-328613" algn="l" defTabSz="457200" rtl="0" eaLnBrk="0" fontAlgn="base" hangingPunct="0">
        <a:lnSpc>
          <a:spcPct val="93000"/>
        </a:lnSpc>
        <a:spcBef>
          <a:spcPts val="625"/>
        </a:spcBef>
        <a:spcAft>
          <a:spcPts val="625"/>
        </a:spcAft>
        <a:buClr>
          <a:srgbClr val="000000"/>
        </a:buClr>
        <a:buSzPct val="125000"/>
        <a:buFont typeface="Arial" charset="0"/>
        <a:buChar char="•"/>
        <a:defRPr sz="2000" b="1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847725" indent="-336550" algn="l" defTabSz="457200" rtl="0" eaLnBrk="0" fontAlgn="base" hangingPunct="0">
        <a:lnSpc>
          <a:spcPct val="93000"/>
        </a:lnSpc>
        <a:spcBef>
          <a:spcPts val="875"/>
        </a:spcBef>
        <a:spcAft>
          <a:spcPts val="875"/>
        </a:spcAft>
        <a:buClr>
          <a:srgbClr val="800000"/>
        </a:buClr>
        <a:buSzPct val="100000"/>
        <a:buFont typeface="Arial" charset="0"/>
        <a:buChar char="–"/>
        <a:defRPr sz="2800" b="1">
          <a:solidFill>
            <a:srgbClr val="800000"/>
          </a:solidFill>
          <a:latin typeface="+mn-lt"/>
          <a:ea typeface="+mn-ea"/>
          <a:cs typeface="ＭＳ Ｐゴシック" charset="0"/>
        </a:defRPr>
      </a:lvl2pPr>
      <a:lvl3pPr marL="1190625" indent="-228600" algn="l" defTabSz="457200" rtl="0" eaLnBrk="0" fontAlgn="base" hangingPunct="0">
        <a:lnSpc>
          <a:spcPct val="93000"/>
        </a:lnSpc>
        <a:spcBef>
          <a:spcPts val="500"/>
        </a:spcBef>
        <a:spcAft>
          <a:spcPts val="500"/>
        </a:spcAft>
        <a:buClr>
          <a:srgbClr val="000000"/>
        </a:buClr>
        <a:buSzPct val="100000"/>
        <a:buFont typeface="Arial" charset="0"/>
        <a:buChar char=" "/>
        <a:defRPr sz="1600" b="1">
          <a:solidFill>
            <a:srgbClr val="000000"/>
          </a:solidFill>
          <a:latin typeface="+mn-lt"/>
          <a:ea typeface="+mn-ea"/>
          <a:cs typeface="ＭＳ Ｐゴシック" charset="0"/>
        </a:defRPr>
      </a:lvl3pPr>
      <a:lvl4pPr marL="1531938" indent="-115888" algn="l" defTabSz="457200" rtl="0" eaLnBrk="0" fontAlgn="base" hangingPunct="0">
        <a:lnSpc>
          <a:spcPct val="93000"/>
        </a:lnSpc>
        <a:spcBef>
          <a:spcPts val="438"/>
        </a:spcBef>
        <a:spcAft>
          <a:spcPts val="438"/>
        </a:spcAft>
        <a:buClr>
          <a:srgbClr val="000000"/>
        </a:buClr>
        <a:buSzPct val="100000"/>
        <a:buFont typeface="Arial" charset="0"/>
        <a:buChar char=" "/>
        <a:defRPr sz="1400" b="1">
          <a:solidFill>
            <a:srgbClr val="000000"/>
          </a:solidFill>
          <a:latin typeface="+mn-lt"/>
          <a:ea typeface="+mn-ea"/>
          <a:cs typeface="ＭＳ Ｐゴシック" charset="0"/>
        </a:defRPr>
      </a:lvl4pPr>
      <a:lvl5pPr marL="1828800" algn="l" defTabSz="457200" rtl="0" eaLnBrk="0" fontAlgn="base" hangingPunct="0">
        <a:lnSpc>
          <a:spcPct val="93000"/>
        </a:lnSpc>
        <a:spcBef>
          <a:spcPts val="438"/>
        </a:spcBef>
        <a:spcAft>
          <a:spcPts val="438"/>
        </a:spcAft>
        <a:buClr>
          <a:srgbClr val="000000"/>
        </a:buClr>
        <a:buSzPct val="100000"/>
        <a:buFont typeface="Arial" charset="0"/>
        <a:buChar char=" "/>
        <a:defRPr sz="1400" b="1">
          <a:solidFill>
            <a:srgbClr val="000000"/>
          </a:solidFill>
          <a:latin typeface="+mn-lt"/>
          <a:ea typeface="+mn-ea"/>
          <a:cs typeface="ＭＳ Ｐゴシック" charset="0"/>
        </a:defRPr>
      </a:lvl5pPr>
      <a:lvl6pPr marL="2286000" algn="l" defTabSz="457200" rtl="0" eaLnBrk="0" fontAlgn="base" hangingPunct="0">
        <a:lnSpc>
          <a:spcPct val="93000"/>
        </a:lnSpc>
        <a:spcBef>
          <a:spcPts val="438"/>
        </a:spcBef>
        <a:spcAft>
          <a:spcPts val="438"/>
        </a:spcAft>
        <a:buClr>
          <a:srgbClr val="000000"/>
        </a:buClr>
        <a:buSzPct val="100000"/>
        <a:buFont typeface="Arial" charset="0"/>
        <a:buChar char=" "/>
        <a:defRPr sz="1400" b="1">
          <a:solidFill>
            <a:srgbClr val="000000"/>
          </a:solidFill>
          <a:latin typeface="+mn-lt"/>
          <a:ea typeface="+mn-ea"/>
        </a:defRPr>
      </a:lvl6pPr>
      <a:lvl7pPr marL="2743200" algn="l" defTabSz="457200" rtl="0" eaLnBrk="0" fontAlgn="base" hangingPunct="0">
        <a:lnSpc>
          <a:spcPct val="93000"/>
        </a:lnSpc>
        <a:spcBef>
          <a:spcPts val="438"/>
        </a:spcBef>
        <a:spcAft>
          <a:spcPts val="438"/>
        </a:spcAft>
        <a:buClr>
          <a:srgbClr val="000000"/>
        </a:buClr>
        <a:buSzPct val="100000"/>
        <a:buFont typeface="Arial" charset="0"/>
        <a:buChar char=" "/>
        <a:defRPr sz="1400" b="1">
          <a:solidFill>
            <a:srgbClr val="000000"/>
          </a:solidFill>
          <a:latin typeface="+mn-lt"/>
          <a:ea typeface="+mn-ea"/>
        </a:defRPr>
      </a:lvl7pPr>
      <a:lvl8pPr marL="3200400" algn="l" defTabSz="457200" rtl="0" eaLnBrk="0" fontAlgn="base" hangingPunct="0">
        <a:lnSpc>
          <a:spcPct val="93000"/>
        </a:lnSpc>
        <a:spcBef>
          <a:spcPts val="438"/>
        </a:spcBef>
        <a:spcAft>
          <a:spcPts val="438"/>
        </a:spcAft>
        <a:buClr>
          <a:srgbClr val="000000"/>
        </a:buClr>
        <a:buSzPct val="100000"/>
        <a:buFont typeface="Arial" charset="0"/>
        <a:buChar char=" "/>
        <a:defRPr sz="1400" b="1">
          <a:solidFill>
            <a:srgbClr val="000000"/>
          </a:solidFill>
          <a:latin typeface="+mn-lt"/>
          <a:ea typeface="+mn-ea"/>
        </a:defRPr>
      </a:lvl8pPr>
      <a:lvl9pPr marL="3657600" algn="l" defTabSz="457200" rtl="0" eaLnBrk="0" fontAlgn="base" hangingPunct="0">
        <a:lnSpc>
          <a:spcPct val="93000"/>
        </a:lnSpc>
        <a:spcBef>
          <a:spcPts val="438"/>
        </a:spcBef>
        <a:spcAft>
          <a:spcPts val="438"/>
        </a:spcAft>
        <a:buClr>
          <a:srgbClr val="000000"/>
        </a:buClr>
        <a:buSzPct val="100000"/>
        <a:buFont typeface="Arial" charset="0"/>
        <a:buChar char=" "/>
        <a:defRPr sz="14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optical payload power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758113" cy="48006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sz="1600" dirty="0" smtClean="0"/>
              <a:t>Methods of estimating payload power requirements (SMAD §9.5.3)</a:t>
            </a:r>
          </a:p>
          <a:p>
            <a:pPr lvl="1">
              <a:spcAft>
                <a:spcPct val="0"/>
              </a:spcAft>
            </a:pPr>
            <a:r>
              <a:rPr lang="en-US" sz="1600" dirty="0" smtClean="0"/>
              <a:t>Analogy with existing systems: </a:t>
            </a:r>
            <a:r>
              <a:rPr lang="en-US" sz="1600" b="0" dirty="0" smtClean="0"/>
              <a:t>“Look for payloads whose performance and complexity match what we are trying to achieve and make a first estimate that our payload will have comparable characteristics.”</a:t>
            </a:r>
            <a:br>
              <a:rPr lang="en-US" sz="1600" b="0" dirty="0" smtClean="0"/>
            </a:br>
            <a:r>
              <a:rPr lang="en-US" sz="1600" b="0" dirty="0" smtClean="0"/>
              <a:t>[SMAD Table 9-13, Kremer “Observation of the Earth and Its Environment; Survey of Missions and Sensors” (1996, 2002)]</a:t>
            </a:r>
            <a:br>
              <a:rPr lang="en-US" sz="1600" b="0" dirty="0" smtClean="0"/>
            </a:br>
            <a:r>
              <a:rPr lang="en-US" sz="1600" b="0" dirty="0" smtClean="0">
                <a:latin typeface="Times New Roman"/>
                <a:cs typeface="Times New Roman"/>
              </a:rPr>
              <a:t>→ </a:t>
            </a:r>
            <a:r>
              <a:rPr lang="en-US" sz="1600" b="0" i="1" dirty="0" smtClean="0"/>
              <a:t>Rough, but provides bounds and a reasonable first estimate</a:t>
            </a:r>
            <a:endParaRPr lang="en-US" sz="1600" b="0" dirty="0" smtClean="0"/>
          </a:p>
          <a:p>
            <a:pPr lvl="1">
              <a:spcAft>
                <a:spcPct val="0"/>
              </a:spcAft>
            </a:pPr>
            <a:r>
              <a:rPr lang="en-US" sz="1600" dirty="0" smtClean="0"/>
              <a:t>Scale from existing systems using aperture ratio: </a:t>
            </a:r>
            <a:r>
              <a:rPr lang="en-US" sz="1600" b="0" dirty="0" smtClean="0"/>
              <a:t>“Most existing payloads have been carefully designed and optimized; if our system does not scale properly, it is likely that our design is not optimal.”</a:t>
            </a:r>
            <a:br>
              <a:rPr lang="en-US" sz="1600" b="0" dirty="0" smtClean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>
                <a:latin typeface="Times New Roman"/>
                <a:cs typeface="Times New Roman"/>
              </a:rPr>
              <a:t> → </a:t>
            </a:r>
            <a:r>
              <a:rPr lang="en-US" sz="1600" b="0" i="1" dirty="0" smtClean="0"/>
              <a:t>Moderately accurate, provides a target for what is optimal</a:t>
            </a:r>
            <a:endParaRPr lang="en-US" sz="1600" b="0" dirty="0" smtClean="0"/>
          </a:p>
          <a:p>
            <a:pPr lvl="1">
              <a:spcAft>
                <a:spcPct val="0"/>
              </a:spcAft>
            </a:pPr>
            <a:r>
              <a:rPr lang="en-US" sz="1600" dirty="0" smtClean="0"/>
              <a:t>Budget by components: </a:t>
            </a:r>
            <a:r>
              <a:rPr lang="en-US" sz="1600" b="0" dirty="0" smtClean="0"/>
              <a:t>“Develop a list of payload components such as detectors, optics, optical bench, and electronics.  Then estimate the power of each”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dirty="0" smtClean="0">
                <a:latin typeface="Times New Roman"/>
                <a:cs typeface="Times New Roman"/>
              </a:rPr>
              <a:t> → </a:t>
            </a:r>
            <a:r>
              <a:rPr lang="en-US" sz="1600" b="0" i="1" dirty="0" smtClean="0">
                <a:cs typeface="Times New Roman"/>
              </a:rPr>
              <a:t>Most accurate approach, but difficult to apply in early design phases</a:t>
            </a:r>
            <a:endParaRPr lang="en-US" sz="1600" dirty="0" smtClean="0"/>
          </a:p>
          <a:p>
            <a:pPr lvl="1">
              <a:spcAft>
                <a:spcPct val="0"/>
              </a:spcAft>
            </a:pPr>
            <a:endParaRPr lang="en-US" sz="1600" dirty="0" smtClean="0"/>
          </a:p>
          <a:p>
            <a:endParaRPr lang="en-US" sz="16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63900" y="3574047"/>
          <a:ext cx="774700" cy="693153"/>
        </p:xfrm>
        <a:graphic>
          <a:graphicData uri="http://schemas.openxmlformats.org/presentationml/2006/ole">
            <p:oleObj spid="_x0000_s146434" name="Equation" r:id="rId4" imgW="482400" imgH="431640" progId="Equation.3">
              <p:embed/>
            </p:oleObj>
          </a:graphicData>
        </a:graphic>
      </p:graphicFrame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5138738" y="3727450"/>
          <a:ext cx="957262" cy="387350"/>
        </p:xfrm>
        <a:graphic>
          <a:graphicData uri="http://schemas.openxmlformats.org/presentationml/2006/ole">
            <p:oleObj spid="_x0000_s146435" name="Equation" r:id="rId5" imgW="5968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3" name="Picture 5" descr="C:\Users\owner\Documents\MIT\16.851\Slides\power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3124200"/>
            <a:ext cx="3837077" cy="3048000"/>
          </a:xfrm>
          <a:prstGeom prst="rect">
            <a:avLst/>
          </a:prstGeom>
          <a:noFill/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optical payload power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305800" cy="51816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sz="1600" dirty="0" smtClean="0"/>
              <a:t>Approach for the CRISIS optical payload: Combination of (1) analogy and </a:t>
            </a:r>
            <a:br>
              <a:rPr lang="en-US" sz="1600" dirty="0" smtClean="0"/>
            </a:br>
            <a:r>
              <a:rPr lang="en-US" sz="1600" dirty="0" smtClean="0"/>
              <a:t>(2) scaling</a:t>
            </a:r>
            <a:endParaRPr lang="en-US" sz="1600" b="0" dirty="0" smtClean="0"/>
          </a:p>
          <a:p>
            <a:pPr>
              <a:spcAft>
                <a:spcPct val="0"/>
              </a:spcAft>
            </a:pPr>
            <a:r>
              <a:rPr lang="en-US" sz="1600" dirty="0" smtClean="0"/>
              <a:t>Analogous systems:</a:t>
            </a:r>
          </a:p>
          <a:p>
            <a:pPr lvl="1">
              <a:spcAft>
                <a:spcPct val="0"/>
              </a:spcAft>
            </a:pPr>
            <a:r>
              <a:rPr lang="en-US" sz="1600" dirty="0" smtClean="0"/>
              <a:t>Space Based Visible (SBV) Camera</a:t>
            </a:r>
            <a:r>
              <a:rPr lang="en-US" sz="1600" baseline="30000" dirty="0" smtClean="0"/>
              <a:t/>
            </a:r>
            <a:br>
              <a:rPr lang="en-US" sz="1600" baseline="30000" dirty="0" smtClean="0"/>
            </a:br>
            <a:r>
              <a:rPr lang="en-US" sz="1600" b="0" dirty="0" smtClean="0"/>
              <a:t>Spacecraft: Midcourse Space Experiment (MSX)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dirty="0" smtClean="0"/>
              <a:t>Instrument designed by MIT Lincoln Lab</a:t>
            </a:r>
            <a:br>
              <a:rPr lang="en-US" sz="1600" b="0" dirty="0" smtClean="0"/>
            </a:br>
            <a:r>
              <a:rPr lang="en-US" sz="1600" b="0" dirty="0" smtClean="0"/>
              <a:t>15 cm reflective telescope + thermoelectrically cooled CCD + electronics: 78 kg</a:t>
            </a:r>
            <a:br>
              <a:rPr lang="en-US" sz="1600" b="0" dirty="0" smtClean="0"/>
            </a:br>
            <a:r>
              <a:rPr lang="en-US" sz="1600" b="0" dirty="0" smtClean="0"/>
              <a:t>420 x 1680 array (705,600 pixels)</a:t>
            </a:r>
            <a:br>
              <a:rPr lang="en-US" sz="1600" b="0" dirty="0" smtClean="0"/>
            </a:br>
            <a:r>
              <a:rPr lang="en-US" sz="1600" b="0" dirty="0" smtClean="0"/>
              <a:t>68 W </a:t>
            </a:r>
            <a:r>
              <a:rPr lang="en-US" sz="1600" b="0" dirty="0" smtClean="0">
                <a:latin typeface="Times New Roman"/>
                <a:cs typeface="Times New Roman"/>
              </a:rPr>
              <a:t>→</a:t>
            </a:r>
            <a:r>
              <a:rPr lang="en-US" sz="1600" b="0" dirty="0" smtClean="0"/>
              <a:t> 9.64 x 10</a:t>
            </a:r>
            <a:r>
              <a:rPr lang="en-US" sz="1600" b="0" baseline="30000" dirty="0" smtClean="0"/>
              <a:t>-5</a:t>
            </a:r>
            <a:r>
              <a:rPr lang="en-US" sz="1600" b="0" dirty="0" smtClean="0"/>
              <a:t> W/pixel</a:t>
            </a:r>
          </a:p>
          <a:p>
            <a:pPr lvl="1">
              <a:spcAft>
                <a:spcPct val="0"/>
              </a:spcAft>
            </a:pPr>
            <a:r>
              <a:rPr lang="en-US" sz="1600" dirty="0" smtClean="0"/>
              <a:t>Airborne Digital Camera (ADC)</a:t>
            </a: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>Daedalus Enterprises, Inc.</a:t>
            </a:r>
            <a:br>
              <a:rPr lang="en-US" sz="1600" b="0" dirty="0" smtClean="0"/>
            </a:br>
            <a:r>
              <a:rPr lang="en-US" sz="1600" b="0" dirty="0" smtClean="0"/>
              <a:t>Camera optical assembly + camera head </a:t>
            </a:r>
            <a:br>
              <a:rPr lang="en-US" sz="1600" b="0" dirty="0" smtClean="0"/>
            </a:br>
            <a:r>
              <a:rPr lang="en-US" sz="1600" b="0" dirty="0" smtClean="0"/>
              <a:t>control chassis + electronics: 22 kg</a:t>
            </a:r>
            <a:br>
              <a:rPr lang="en-US" sz="1600" b="0" dirty="0" smtClean="0"/>
            </a:br>
            <a:r>
              <a:rPr lang="en-US" sz="1600" b="0" dirty="0" smtClean="0"/>
              <a:t>2020 x 2044 array (4,128,880 pixels)</a:t>
            </a:r>
            <a:br>
              <a:rPr lang="en-US" sz="1600" b="0" dirty="0" smtClean="0"/>
            </a:br>
            <a:r>
              <a:rPr lang="en-US" sz="1600" b="0" dirty="0" smtClean="0"/>
              <a:t>~300 W </a:t>
            </a:r>
            <a:r>
              <a:rPr lang="en-US" sz="1600" b="0" dirty="0" smtClean="0">
                <a:latin typeface="Times New Roman"/>
                <a:cs typeface="Times New Roman"/>
              </a:rPr>
              <a:t>→ </a:t>
            </a:r>
            <a:r>
              <a:rPr lang="en-US" sz="1600" b="0" dirty="0" smtClean="0"/>
              <a:t>7.27 x 10</a:t>
            </a:r>
            <a:r>
              <a:rPr lang="en-US" sz="1600" b="0" baseline="30000" dirty="0" smtClean="0"/>
              <a:t>-5</a:t>
            </a:r>
            <a:r>
              <a:rPr lang="en-US" sz="1600" b="0" dirty="0" smtClean="0"/>
              <a:t> W/pixel</a:t>
            </a:r>
          </a:p>
          <a:p>
            <a:pPr lvl="1">
              <a:spcAft>
                <a:spcPct val="0"/>
              </a:spcAft>
            </a:pPr>
            <a:r>
              <a:rPr lang="en-US" sz="1600" dirty="0" err="1" smtClean="0"/>
              <a:t>FireSat</a:t>
            </a: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>SMAD example</a:t>
            </a:r>
            <a:br>
              <a:rPr lang="en-US" sz="1600" b="0" dirty="0" smtClean="0"/>
            </a:br>
            <a:r>
              <a:rPr lang="en-US" sz="1600" b="0" dirty="0" smtClean="0"/>
              <a:t>Mid-range IR scanner: 28 kg</a:t>
            </a:r>
            <a:br>
              <a:rPr lang="en-US" sz="1600" b="0" dirty="0" smtClean="0"/>
            </a:br>
            <a:r>
              <a:rPr lang="en-US" sz="1600" b="0" dirty="0" smtClean="0"/>
              <a:t>256 x 256 array (65,536 pixels)</a:t>
            </a:r>
            <a:br>
              <a:rPr lang="en-US" sz="1600" b="0" dirty="0" smtClean="0"/>
            </a:br>
            <a:r>
              <a:rPr lang="en-US" sz="1600" b="0" dirty="0" smtClean="0"/>
              <a:t>32 W </a:t>
            </a:r>
            <a:r>
              <a:rPr lang="en-US" sz="1600" b="0" dirty="0" smtClean="0">
                <a:latin typeface="Times New Roman"/>
                <a:cs typeface="Times New Roman"/>
              </a:rPr>
              <a:t>→ </a:t>
            </a:r>
            <a:r>
              <a:rPr lang="en-US" sz="1600" b="0" dirty="0" smtClean="0"/>
              <a:t>4.88 x 10</a:t>
            </a:r>
            <a:r>
              <a:rPr lang="en-US" sz="1600" b="0" baseline="30000" dirty="0" smtClean="0"/>
              <a:t>-4</a:t>
            </a:r>
            <a:r>
              <a:rPr lang="en-US" sz="1600" b="0" dirty="0" smtClean="0"/>
              <a:t> W/pixel</a:t>
            </a:r>
          </a:p>
          <a:p>
            <a:pPr lvl="1">
              <a:spcAft>
                <a:spcPct val="0"/>
              </a:spcAft>
            </a:pPr>
            <a:endParaRPr lang="en-US" sz="400" dirty="0" smtClean="0"/>
          </a:p>
          <a:p>
            <a:endParaRPr lang="en-US" sz="1600" dirty="0" smtClean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426200" y="5024120"/>
          <a:ext cx="2108200" cy="337312"/>
        </p:xfrm>
        <a:graphic>
          <a:graphicData uri="http://schemas.openxmlformats.org/presentationml/2006/ole">
            <p:oleObj spid="_x0000_s145415" name="Equation" r:id="rId5" imgW="158724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STK-MATLAB interface details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758113" cy="51054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sz="1600" dirty="0" smtClean="0"/>
              <a:t>Access to STK via the Connect interface</a:t>
            </a:r>
          </a:p>
          <a:p>
            <a:pPr lvl="1">
              <a:spcAft>
                <a:spcPct val="0"/>
              </a:spcAft>
            </a:pPr>
            <a:r>
              <a:rPr lang="en-US" sz="1600" dirty="0" smtClean="0"/>
              <a:t>STK provides numerous low-level</a:t>
            </a:r>
            <a:br>
              <a:rPr lang="en-US" sz="1600" dirty="0" smtClean="0"/>
            </a:br>
            <a:r>
              <a:rPr lang="en-US" sz="1600" dirty="0" smtClean="0"/>
              <a:t>‘Connect commands’ that can </a:t>
            </a:r>
            <a:br>
              <a:rPr lang="en-US" sz="1600" dirty="0" smtClean="0"/>
            </a:br>
            <a:r>
              <a:rPr lang="en-US" sz="1600" dirty="0" smtClean="0"/>
              <a:t>control STK</a:t>
            </a:r>
          </a:p>
          <a:p>
            <a:pPr lvl="1">
              <a:spcAft>
                <a:spcPct val="0"/>
              </a:spcAft>
              <a:buNone/>
            </a:pPr>
            <a:endParaRPr lang="en-US" sz="1600" dirty="0" smtClean="0"/>
          </a:p>
          <a:p>
            <a:pPr>
              <a:spcAft>
                <a:spcPct val="0"/>
              </a:spcAft>
            </a:pPr>
            <a:r>
              <a:rPr lang="en-US" sz="1600" dirty="0" smtClean="0"/>
              <a:t>Built-in MATLAB functions to </a:t>
            </a:r>
            <a:br>
              <a:rPr lang="en-US" sz="1600" dirty="0" smtClean="0"/>
            </a:br>
            <a:r>
              <a:rPr lang="en-US" sz="1600" dirty="0" smtClean="0"/>
              <a:t>create/manipulate STK </a:t>
            </a:r>
            <a:r>
              <a:rPr lang="en-US" sz="1600" dirty="0" smtClean="0"/>
              <a:t>objects, e.g.</a:t>
            </a:r>
            <a:endParaRPr lang="en-US" sz="1600" dirty="0" smtClean="0"/>
          </a:p>
          <a:p>
            <a:pPr lvl="1">
              <a:spcAft>
                <a:spcPct val="0"/>
              </a:spcAf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stkNewObj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dirty="0" smtClean="0"/>
              <a:t>Creates a new scenario, satellite, </a:t>
            </a:r>
            <a:br>
              <a:rPr lang="en-US" sz="1600" b="0" dirty="0" smtClean="0"/>
            </a:br>
            <a:r>
              <a:rPr lang="en-US" sz="1600" b="0" dirty="0" smtClean="0"/>
              <a:t>sensor, ground station, etc.</a:t>
            </a:r>
            <a:endParaRPr lang="en-US" sz="1600" dirty="0" smtClean="0"/>
          </a:p>
          <a:p>
            <a:pPr lvl="1">
              <a:spcAft>
                <a:spcPct val="0"/>
              </a:spcAf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stkExec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dirty="0" smtClean="0"/>
              <a:t>Allows for the execution of Connect </a:t>
            </a:r>
            <a:br>
              <a:rPr lang="en-US" sz="1600" b="0" dirty="0" smtClean="0"/>
            </a:br>
            <a:r>
              <a:rPr lang="en-US" sz="1600" b="0" dirty="0" smtClean="0"/>
              <a:t>commands in MATLAB, adding much </a:t>
            </a:r>
            <a:br>
              <a:rPr lang="en-US" sz="1600" b="0" dirty="0" smtClean="0"/>
            </a:br>
            <a:r>
              <a:rPr lang="en-US" sz="1600" b="0" dirty="0" smtClean="0"/>
              <a:t>capability</a:t>
            </a:r>
            <a:endParaRPr lang="en-US" sz="1600" dirty="0" smtClean="0"/>
          </a:p>
          <a:p>
            <a:pPr>
              <a:spcAft>
                <a:spcPct val="0"/>
              </a:spcAft>
            </a:pPr>
            <a:r>
              <a:rPr lang="en-US" sz="1600" dirty="0" smtClean="0"/>
              <a:t>Custom-built MATLAB functions that use lower-level connect </a:t>
            </a:r>
            <a:r>
              <a:rPr lang="en-US" sz="1600" dirty="0" smtClean="0"/>
              <a:t>commands</a:t>
            </a:r>
          </a:p>
          <a:p>
            <a:pPr lvl="1">
              <a:spcAft>
                <a:spcPct val="0"/>
              </a:spcAf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stkSetSensor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dirty="0" smtClean="0"/>
              <a:t>Sets the type and view angles of a satellite sensor</a:t>
            </a:r>
            <a:br>
              <a:rPr lang="en-US" sz="1600" b="0" dirty="0" smtClean="0"/>
            </a:br>
            <a:r>
              <a:rPr lang="en-US" sz="1600" b="0" dirty="0" smtClean="0"/>
              <a:t>Calls the STK Connect function ‘Define’</a:t>
            </a:r>
            <a:br>
              <a:rPr lang="en-US" sz="1600" b="0" dirty="0" smtClean="0"/>
            </a:br>
            <a:r>
              <a:rPr lang="en-US" sz="1600" b="0" dirty="0" smtClean="0"/>
              <a:t>User-friendly interface</a:t>
            </a:r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147458" name="Picture 2" descr="C:\Users\owner\Documents\MIT\16.851\Slides\connect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25" y="1028700"/>
            <a:ext cx="3914775" cy="2781300"/>
          </a:xfrm>
          <a:prstGeom prst="rect">
            <a:avLst/>
          </a:prstGeom>
          <a:noFill/>
        </p:spPr>
      </p:pic>
      <p:sp>
        <p:nvSpPr>
          <p:cNvPr id="5" name="TextBox 17"/>
          <p:cNvSpPr txBox="1">
            <a:spLocks noChangeArrowheads="1"/>
          </p:cNvSpPr>
          <p:nvPr/>
        </p:nvSpPr>
        <p:spPr bwMode="auto">
          <a:xfrm>
            <a:off x="7543800" y="3761601"/>
            <a:ext cx="1447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STK help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manual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Down Arrow 5"/>
          <p:cNvSpPr/>
          <p:nvPr/>
        </p:nvSpPr>
        <p:spPr bwMode="auto">
          <a:xfrm>
            <a:off x="5486400" y="2667000"/>
            <a:ext cx="228600" cy="533400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coverage calculation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758113" cy="48006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sz="1600" dirty="0" smtClean="0"/>
              <a:t>Primary Objectives:  </a:t>
            </a:r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modeling flow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758113" cy="52578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sz="1600" dirty="0" smtClean="0"/>
              <a:t>Previous model</a:t>
            </a:r>
          </a:p>
          <a:p>
            <a:pPr>
              <a:spcAft>
                <a:spcPct val="0"/>
              </a:spcAft>
            </a:pPr>
            <a:endParaRPr lang="en-US" sz="1600" dirty="0" smtClean="0"/>
          </a:p>
          <a:p>
            <a:pPr>
              <a:spcAft>
                <a:spcPct val="0"/>
              </a:spcAft>
            </a:pPr>
            <a:endParaRPr lang="en-US" sz="1600" dirty="0" smtClean="0"/>
          </a:p>
          <a:p>
            <a:pPr>
              <a:spcAft>
                <a:spcPct val="0"/>
              </a:spcAft>
              <a:buNone/>
            </a:pPr>
            <a:endParaRPr lang="en-US" sz="1600" dirty="0" smtClean="0"/>
          </a:p>
          <a:p>
            <a:pPr>
              <a:spcAft>
                <a:spcPct val="0"/>
              </a:spcAft>
            </a:pPr>
            <a:r>
              <a:rPr lang="en-US" sz="1600" dirty="0" smtClean="0"/>
              <a:t>Updated model</a:t>
            </a:r>
          </a:p>
          <a:p>
            <a:pPr>
              <a:spcAft>
                <a:spcPct val="0"/>
              </a:spcAft>
            </a:pPr>
            <a:endParaRPr lang="en-US" sz="1600" dirty="0" smtClean="0"/>
          </a:p>
          <a:p>
            <a:pPr>
              <a:spcAft>
                <a:spcPct val="0"/>
              </a:spcAft>
            </a:pPr>
            <a:endParaRPr lang="en-US" sz="1600" dirty="0" smtClean="0"/>
          </a:p>
          <a:p>
            <a:pPr>
              <a:spcAft>
                <a:spcPct val="0"/>
              </a:spcAft>
            </a:pPr>
            <a:endParaRPr lang="en-US" sz="1600" dirty="0" smtClean="0"/>
          </a:p>
          <a:p>
            <a:pPr>
              <a:spcAft>
                <a:spcPct val="0"/>
              </a:spcAft>
            </a:pPr>
            <a:endParaRPr lang="en-US" sz="1600" dirty="0" smtClean="0"/>
          </a:p>
          <a:p>
            <a:pPr>
              <a:spcAft>
                <a:spcPct val="0"/>
              </a:spcAft>
              <a:buNone/>
            </a:pPr>
            <a:endParaRPr lang="en-US" sz="16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Orbit module ‘downstream’ of optics and communications modules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STK allows for the computation of performance figures (e.g. coverage, revisit time, etc.) so logically it should go near the end.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Optics and </a:t>
            </a:r>
            <a:r>
              <a:rPr lang="en-US" sz="1600" dirty="0" err="1" smtClean="0"/>
              <a:t>comm</a:t>
            </a:r>
            <a:r>
              <a:rPr lang="en-US" sz="1600" dirty="0" smtClean="0"/>
              <a:t> provide sensor and antenna specifications to STK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Power module takes power estimates from the subsystems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Upcoming week: run full simulations with the updated model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05000" y="1447800"/>
            <a:ext cx="1066800" cy="6096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orbit.m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52800" y="1447800"/>
            <a:ext cx="1066800" cy="6096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optics.m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5" name="Down Arrow 14"/>
          <p:cNvSpPr/>
          <p:nvPr/>
        </p:nvSpPr>
        <p:spPr>
          <a:xfrm rot="16200000">
            <a:off x="3048000" y="1600199"/>
            <a:ext cx="228600" cy="381000"/>
          </a:xfrm>
          <a:prstGeom prst="dow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Down Arrow 15"/>
          <p:cNvSpPr/>
          <p:nvPr/>
        </p:nvSpPr>
        <p:spPr>
          <a:xfrm rot="16200000">
            <a:off x="4495800" y="1600199"/>
            <a:ext cx="228600" cy="381000"/>
          </a:xfrm>
          <a:prstGeom prst="dow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00600" y="1447800"/>
            <a:ext cx="1066800" cy="6096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adcs.m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48400" y="1447800"/>
            <a:ext cx="1066800" cy="6096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comm.m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16200000">
            <a:off x="5943600" y="1600200"/>
            <a:ext cx="228600" cy="381000"/>
          </a:xfrm>
          <a:prstGeom prst="dow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86400" y="2818606"/>
            <a:ext cx="1066800" cy="6096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orbit.m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43000" y="2818606"/>
            <a:ext cx="1066800" cy="6096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optics.m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16200000">
            <a:off x="5181599" y="2971007"/>
            <a:ext cx="228600" cy="381000"/>
          </a:xfrm>
          <a:prstGeom prst="dow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2286000" y="2971005"/>
            <a:ext cx="228600" cy="381000"/>
          </a:xfrm>
          <a:prstGeom prst="dow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90800" y="2818606"/>
            <a:ext cx="1066800" cy="6096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adcs.m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8600" y="2818606"/>
            <a:ext cx="1066800" cy="6096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comm.m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" name="Down Arrow 25"/>
          <p:cNvSpPr/>
          <p:nvPr/>
        </p:nvSpPr>
        <p:spPr>
          <a:xfrm rot="16200000">
            <a:off x="3733800" y="2971006"/>
            <a:ext cx="228600" cy="381000"/>
          </a:xfrm>
          <a:prstGeom prst="dow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34199" y="2818606"/>
            <a:ext cx="1066800" cy="6096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power.m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8" name="Down Arrow 27"/>
          <p:cNvSpPr/>
          <p:nvPr/>
        </p:nvSpPr>
        <p:spPr>
          <a:xfrm rot="16200000">
            <a:off x="6629399" y="2971007"/>
            <a:ext cx="228600" cy="381000"/>
          </a:xfrm>
          <a:prstGeom prst="dow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Shape 29"/>
          <p:cNvCxnSpPr>
            <a:stCxn id="21" idx="0"/>
            <a:endCxn id="20" idx="0"/>
          </p:cNvCxnSpPr>
          <p:nvPr/>
        </p:nvCxnSpPr>
        <p:spPr bwMode="auto">
          <a:xfrm rot="5400000" flipH="1" flipV="1">
            <a:off x="3848100" y="646906"/>
            <a:ext cx="1588" cy="4343400"/>
          </a:xfrm>
          <a:prstGeom prst="bentConnector3">
            <a:avLst>
              <a:gd name="adj1" fmla="val 14395466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4" name="Elbow Connector 33"/>
          <p:cNvCxnSpPr>
            <a:stCxn id="25" idx="2"/>
            <a:endCxn id="20" idx="2"/>
          </p:cNvCxnSpPr>
          <p:nvPr/>
        </p:nvCxnSpPr>
        <p:spPr bwMode="auto">
          <a:xfrm rot="16200000" flipH="1">
            <a:off x="5295900" y="2704306"/>
            <a:ext cx="1588" cy="1447800"/>
          </a:xfrm>
          <a:prstGeom prst="bentConnector3">
            <a:avLst>
              <a:gd name="adj1" fmla="val 14395466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6" name="TextBox 17"/>
          <p:cNvSpPr txBox="1">
            <a:spLocks noChangeArrowheads="1"/>
          </p:cNvSpPr>
          <p:nvPr/>
        </p:nvSpPr>
        <p:spPr bwMode="auto">
          <a:xfrm>
            <a:off x="3200400" y="2362200"/>
            <a:ext cx="152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Sensor properties</a:t>
            </a:r>
          </a:p>
        </p:txBody>
      </p:sp>
      <p:sp>
        <p:nvSpPr>
          <p:cNvPr id="37" name="TextBox 17"/>
          <p:cNvSpPr txBox="1">
            <a:spLocks noChangeArrowheads="1"/>
          </p:cNvSpPr>
          <p:nvPr/>
        </p:nvSpPr>
        <p:spPr bwMode="auto">
          <a:xfrm>
            <a:off x="4343400" y="3609201"/>
            <a:ext cx="1905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Antenna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&amp; GS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properties</a:t>
            </a:r>
          </a:p>
        </p:txBody>
      </p:sp>
      <p:pic>
        <p:nvPicPr>
          <p:cNvPr id="144386" name="Picture 2" descr="C:\Users\owner\Documents\MIT\16.851\Slides\STK logo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581400"/>
            <a:ext cx="762000" cy="36909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1" name="Shape 40"/>
          <p:cNvCxnSpPr>
            <a:endCxn id="144386" idx="1"/>
          </p:cNvCxnSpPr>
          <p:nvPr/>
        </p:nvCxnSpPr>
        <p:spPr bwMode="auto">
          <a:xfrm rot="16200000" flipH="1">
            <a:off x="6308527" y="3445073"/>
            <a:ext cx="336947" cy="3048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186</Words>
  <PresentationFormat>On-screen Show (4:3)</PresentationFormat>
  <Paragraphs>60</Paragraphs>
  <Slides>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1_Office Theme</vt:lpstr>
      <vt:lpstr>Equation</vt:lpstr>
      <vt:lpstr>Estimating optical payload power</vt:lpstr>
      <vt:lpstr>Estimating optical payload power</vt:lpstr>
      <vt:lpstr>STK-MATLAB interface details</vt:lpstr>
      <vt:lpstr>Automated coverage calculation</vt:lpstr>
      <vt:lpstr>Updated modeling 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Timothy A Sutherland</dc:creator>
  <cp:lastModifiedBy>Matthew William Smith</cp:lastModifiedBy>
  <cp:revision>381</cp:revision>
  <dcterms:modified xsi:type="dcterms:W3CDTF">2008-11-04T14:39:38Z</dcterms:modified>
</cp:coreProperties>
</file>