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97" r:id="rId13"/>
    <p:sldId id="298" r:id="rId14"/>
    <p:sldId id="306" r:id="rId15"/>
    <p:sldId id="299" r:id="rId16"/>
    <p:sldId id="300" r:id="rId17"/>
    <p:sldId id="301" r:id="rId18"/>
    <p:sldId id="302" r:id="rId19"/>
    <p:sldId id="303" r:id="rId20"/>
    <p:sldId id="304" r:id="rId21"/>
    <p:sldId id="305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0956" autoAdjust="0"/>
    <p:restoredTop sz="94660"/>
  </p:normalViewPr>
  <p:slideViewPr>
    <p:cSldViewPr>
      <p:cViewPr varScale="1">
        <p:scale>
          <a:sx n="82" d="100"/>
          <a:sy n="82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DB188-C61E-46E7-AC85-2ED664778CCC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73D04-70F6-4B94-86D8-1D073A466F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14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51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70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7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89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03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65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0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2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데이터 모델링의 개념</a:t>
            </a:r>
            <a:endParaRPr lang="en-US" altLang="ko-KR" sz="32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7292" t="30441" r="25141" b="18536"/>
          <a:stretch/>
        </p:blipFill>
        <p:spPr>
          <a:xfrm>
            <a:off x="827584" y="1702941"/>
            <a:ext cx="7632848" cy="4320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1600199"/>
            <a:ext cx="6768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현실세계의 개념</a:t>
            </a:r>
            <a:r>
              <a:rPr lang="ko-KR" altLang="en-US" sz="1000" dirty="0" smtClean="0"/>
              <a:t>을 </a:t>
            </a:r>
            <a:r>
              <a:rPr lang="ko-KR" altLang="en-US" sz="1000" dirty="0" smtClean="0">
                <a:solidFill>
                  <a:srgbClr val="FF0000"/>
                </a:solidFill>
              </a:rPr>
              <a:t>개념적으로 모델</a:t>
            </a:r>
            <a:r>
              <a:rPr lang="ko-KR" altLang="en-US" sz="1000" dirty="0" smtClean="0"/>
              <a:t>을 만들고 이 모델을 바탕으로 </a:t>
            </a:r>
            <a:r>
              <a:rPr lang="ko-KR" altLang="en-US" sz="1000" dirty="0" smtClean="0">
                <a:solidFill>
                  <a:srgbClr val="FF0000"/>
                </a:solidFill>
              </a:rPr>
              <a:t>논리적으로 모델</a:t>
            </a:r>
            <a:r>
              <a:rPr lang="ko-KR" altLang="en-US" sz="1000" dirty="0" smtClean="0"/>
              <a:t>을 만들고 </a:t>
            </a:r>
            <a:r>
              <a:rPr lang="en-US" altLang="ko-KR" sz="1000" dirty="0" smtClean="0">
                <a:solidFill>
                  <a:srgbClr val="FF0000"/>
                </a:solidFill>
              </a:rPr>
              <a:t>DB</a:t>
            </a:r>
            <a:r>
              <a:rPr lang="ko-KR" altLang="en-US" sz="1000" dirty="0" smtClean="0"/>
              <a:t>로 구현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709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313892"/>
            <a:ext cx="8964488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3200" dirty="0" smtClean="0">
                <a:solidFill>
                  <a:srgbClr val="0033CC"/>
                </a:solidFill>
                <a:latin typeface="HY얕은샘물M" pitchFamily="18" charset="-127"/>
                <a:ea typeface="HY얕은샘물M" pitchFamily="18" charset="-127"/>
              </a:rPr>
              <a:t>실습 </a:t>
            </a:r>
            <a:r>
              <a:rPr lang="en-US" altLang="ko-KR" sz="3200" dirty="0" smtClean="0">
                <a:solidFill>
                  <a:srgbClr val="0033CC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</a:p>
          <a:p>
            <a:pPr marL="179388" indent="-88900" algn="ctr">
              <a:lnSpc>
                <a:spcPts val="1700"/>
              </a:lnSpc>
            </a:pPr>
            <a:endParaRPr lang="en-US" altLang="ko-KR" sz="1400" b="1" dirty="0">
              <a:latin typeface="+mn-ea"/>
            </a:endParaRPr>
          </a:p>
          <a:p>
            <a:pPr marL="179388" lvl="1" indent="-88900"/>
            <a:r>
              <a:rPr lang="en-US" altLang="ko-KR" b="1" dirty="0" smtClean="0">
                <a:latin typeface="+mn-ea"/>
              </a:rPr>
              <a:t>1. </a:t>
            </a:r>
            <a:r>
              <a:rPr lang="ko-KR" altLang="en-US" b="1" dirty="0" smtClean="0">
                <a:latin typeface="+mn-ea"/>
              </a:rPr>
              <a:t>주제</a:t>
            </a:r>
            <a:endParaRPr lang="en-US" altLang="ko-KR" b="1" dirty="0" smtClean="0">
              <a:latin typeface="+mn-ea"/>
            </a:endParaRPr>
          </a:p>
          <a:p>
            <a:pPr marL="179388" lvl="1" indent="-88900"/>
            <a:endParaRPr lang="en-US" altLang="ko-KR" sz="1400" b="1" dirty="0" smtClean="0">
              <a:latin typeface="+mn-ea"/>
            </a:endParaRPr>
          </a:p>
          <a:p>
            <a:pPr marL="179388" lvl="1" indent="-88900"/>
            <a:r>
              <a:rPr lang="ko-KR" altLang="en-US" sz="1400" dirty="0" smtClean="0">
                <a:latin typeface="+mn-ea"/>
              </a:rPr>
              <a:t>헬스장 </a:t>
            </a:r>
            <a:r>
              <a:rPr lang="en-US" altLang="ko-KR" sz="1400" dirty="0" smtClean="0">
                <a:latin typeface="+mn-ea"/>
              </a:rPr>
              <a:t>/ pt</a:t>
            </a:r>
            <a:r>
              <a:rPr lang="ko-KR" altLang="en-US" sz="1400" dirty="0" err="1" smtClean="0">
                <a:latin typeface="+mn-ea"/>
              </a:rPr>
              <a:t>샵</a:t>
            </a:r>
            <a:r>
              <a:rPr lang="ko-KR" altLang="en-US" sz="1400" dirty="0" smtClean="0">
                <a:latin typeface="+mn-ea"/>
              </a:rPr>
              <a:t> 회원 및 트레이너 관리 시스템</a:t>
            </a:r>
          </a:p>
          <a:p>
            <a:pPr marL="179388" lvl="1" indent="-88900"/>
            <a:endParaRPr lang="en-US" altLang="ko-KR" sz="1400" b="1" dirty="0" smtClean="0">
              <a:latin typeface="+mn-ea"/>
            </a:endParaRPr>
          </a:p>
          <a:p>
            <a:pPr marL="179388" lvl="1" indent="-88900"/>
            <a:endParaRPr lang="en-US" altLang="ko-KR" sz="1400" b="1" dirty="0">
              <a:latin typeface="+mn-ea"/>
            </a:endParaRPr>
          </a:p>
          <a:p>
            <a:pPr algn="ctr">
              <a:lnSpc>
                <a:spcPts val="1700"/>
              </a:lnSpc>
            </a:pPr>
            <a:endParaRPr lang="en-US" altLang="ko-KR" sz="1400" dirty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5880"/>
              </p:ext>
            </p:extLst>
          </p:nvPr>
        </p:nvGraphicFramePr>
        <p:xfrm>
          <a:off x="1043608" y="2340330"/>
          <a:ext cx="7200800" cy="216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875"/>
                <a:gridCol w="5776925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엔티티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에트리뷰트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전화번호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등록일자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트레이너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경력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영입일자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헬스장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헬스장명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번호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10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496386" y="898190"/>
            <a:ext cx="8121862" cy="5721262"/>
            <a:chOff x="892678" y="472770"/>
            <a:chExt cx="8121862" cy="5721262"/>
          </a:xfrm>
        </p:grpSpPr>
        <p:sp>
          <p:nvSpPr>
            <p:cNvPr id="4" name="직사각형 3"/>
            <p:cNvSpPr/>
            <p:nvPr/>
          </p:nvSpPr>
          <p:spPr>
            <a:xfrm>
              <a:off x="1734498" y="1461976"/>
              <a:ext cx="772775" cy="43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267360" y="1461976"/>
              <a:ext cx="772775" cy="43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트레이</a:t>
              </a:r>
              <a:r>
                <a:rPr lang="ko-KR" altLang="en-US" sz="900" dirty="0">
                  <a:solidFill>
                    <a:schemeClr val="tx1"/>
                  </a:solidFill>
                </a:rPr>
                <a:t>너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383862" y="4868922"/>
              <a:ext cx="772775" cy="43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헬스</a:t>
              </a:r>
              <a:r>
                <a:rPr lang="ko-KR" altLang="en-US" sz="900" dirty="0">
                  <a:solidFill>
                    <a:schemeClr val="tx1"/>
                  </a:solidFill>
                </a:rPr>
                <a:t>장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530778" y="1714488"/>
              <a:ext cx="4707040" cy="2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5400000">
              <a:off x="4574671" y="2306932"/>
              <a:ext cx="3289177" cy="2104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다이아몬드 12"/>
            <p:cNvSpPr/>
            <p:nvPr/>
          </p:nvSpPr>
          <p:spPr>
            <a:xfrm>
              <a:off x="4326841" y="1408874"/>
              <a:ext cx="882326" cy="59383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관리하다</a:t>
              </a:r>
              <a:endParaRPr lang="ko-KR" altLang="en-US" sz="9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05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1990163" y="472770"/>
              <a:ext cx="653011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168689" y="635337"/>
              <a:ext cx="653011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</a:rPr>
                <a:t>PT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횟수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892678" y="1705789"/>
              <a:ext cx="653011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전화번호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081486" y="616786"/>
              <a:ext cx="653011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회원번호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269349" y="1070326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74997" y="1299043"/>
              <a:ext cx="37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17515" y="1308087"/>
              <a:ext cx="37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6248" y="4372934"/>
              <a:ext cx="37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74546" y="2488994"/>
              <a:ext cx="37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15" name="다이아몬드 14"/>
            <p:cNvSpPr/>
            <p:nvPr/>
          </p:nvSpPr>
          <p:spPr>
            <a:xfrm>
              <a:off x="5745432" y="3171168"/>
              <a:ext cx="882326" cy="59383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영입하다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3445616" y="5542058"/>
              <a:ext cx="761974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헬스장번호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396916" y="5617968"/>
              <a:ext cx="653011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헬스장명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7630632" y="538822"/>
              <a:ext cx="653011" cy="6901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트레이너번호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7829450" y="112693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8361529" y="1139311"/>
              <a:ext cx="653011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663657" y="2303156"/>
              <a:ext cx="653011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등록일자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8021473" y="2002704"/>
              <a:ext cx="653011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영입일자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3703534" y="601613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/>
            <p:cNvSpPr/>
            <p:nvPr/>
          </p:nvSpPr>
          <p:spPr>
            <a:xfrm>
              <a:off x="5354778" y="5602663"/>
              <a:ext cx="653011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전화번호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5061997" y="635337"/>
              <a:ext cx="653011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</a:rPr>
                <a:t>pt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시작일자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>
              <a:stCxn id="23" idx="5"/>
              <a:endCxn id="4" idx="0"/>
            </p:cNvCxnSpPr>
            <p:nvPr/>
          </p:nvCxnSpPr>
          <p:spPr>
            <a:xfrm>
              <a:off x="1638866" y="1108487"/>
              <a:ext cx="482020" cy="353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0" idx="4"/>
              <a:endCxn id="4" idx="0"/>
            </p:cNvCxnSpPr>
            <p:nvPr/>
          </p:nvCxnSpPr>
          <p:spPr>
            <a:xfrm flipH="1">
              <a:off x="2120886" y="1048834"/>
              <a:ext cx="195783" cy="41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22" idx="6"/>
              <a:endCxn id="4" idx="1"/>
            </p:cNvCxnSpPr>
            <p:nvPr/>
          </p:nvCxnSpPr>
          <p:spPr>
            <a:xfrm flipV="1">
              <a:off x="1545689" y="1679319"/>
              <a:ext cx="188809" cy="31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40" idx="0"/>
              <a:endCxn id="4" idx="2"/>
            </p:cNvCxnSpPr>
            <p:nvPr/>
          </p:nvCxnSpPr>
          <p:spPr>
            <a:xfrm flipV="1">
              <a:off x="1990163" y="1896662"/>
              <a:ext cx="130723" cy="40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6874546" y="3276680"/>
              <a:ext cx="653011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연봉협상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직선 연결선 55"/>
            <p:cNvCxnSpPr>
              <a:stCxn id="21" idx="4"/>
            </p:cNvCxnSpPr>
            <p:nvPr/>
          </p:nvCxnSpPr>
          <p:spPr>
            <a:xfrm>
              <a:off x="4495195" y="1211401"/>
              <a:ext cx="144444" cy="250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44" idx="4"/>
            </p:cNvCxnSpPr>
            <p:nvPr/>
          </p:nvCxnSpPr>
          <p:spPr>
            <a:xfrm flipH="1">
              <a:off x="4966145" y="1211401"/>
              <a:ext cx="422358" cy="395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37" idx="3"/>
              <a:endCxn id="5" idx="0"/>
            </p:cNvCxnSpPr>
            <p:nvPr/>
          </p:nvCxnSpPr>
          <p:spPr>
            <a:xfrm flipH="1">
              <a:off x="7653748" y="1127859"/>
              <a:ext cx="72515" cy="334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39" idx="3"/>
              <a:endCxn id="5" idx="3"/>
            </p:cNvCxnSpPr>
            <p:nvPr/>
          </p:nvCxnSpPr>
          <p:spPr>
            <a:xfrm flipH="1">
              <a:off x="8040135" y="1631012"/>
              <a:ext cx="417025" cy="48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1" idx="1"/>
              <a:endCxn id="5" idx="2"/>
            </p:cNvCxnSpPr>
            <p:nvPr/>
          </p:nvCxnSpPr>
          <p:spPr>
            <a:xfrm flipH="1" flipV="1">
              <a:off x="7653748" y="1896662"/>
              <a:ext cx="463356" cy="190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43" idx="1"/>
              <a:endCxn id="6" idx="2"/>
            </p:cNvCxnSpPr>
            <p:nvPr/>
          </p:nvCxnSpPr>
          <p:spPr>
            <a:xfrm flipH="1" flipV="1">
              <a:off x="4770250" y="5303608"/>
              <a:ext cx="680159" cy="383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36" idx="0"/>
              <a:endCxn id="6" idx="2"/>
            </p:cNvCxnSpPr>
            <p:nvPr/>
          </p:nvCxnSpPr>
          <p:spPr>
            <a:xfrm flipV="1">
              <a:off x="4723422" y="5303608"/>
              <a:ext cx="46828" cy="314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35" idx="7"/>
              <a:endCxn id="6" idx="2"/>
            </p:cNvCxnSpPr>
            <p:nvPr/>
          </p:nvCxnSpPr>
          <p:spPr>
            <a:xfrm flipV="1">
              <a:off x="4096001" y="5303608"/>
              <a:ext cx="674249" cy="32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3" idx="2"/>
              <a:endCxn id="15" idx="3"/>
            </p:cNvCxnSpPr>
            <p:nvPr/>
          </p:nvCxnSpPr>
          <p:spPr>
            <a:xfrm flipH="1" flipV="1">
              <a:off x="6627758" y="3468083"/>
              <a:ext cx="246788" cy="96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/>
            <p:cNvSpPr/>
            <p:nvPr/>
          </p:nvSpPr>
          <p:spPr>
            <a:xfrm>
              <a:off x="6593257" y="4011034"/>
              <a:ext cx="653011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위치선호도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연결선 77"/>
            <p:cNvCxnSpPr>
              <a:stCxn id="76" idx="1"/>
            </p:cNvCxnSpPr>
            <p:nvPr/>
          </p:nvCxnSpPr>
          <p:spPr>
            <a:xfrm flipH="1" flipV="1">
              <a:off x="6380797" y="3564712"/>
              <a:ext cx="308091" cy="530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/>
            <p:cNvSpPr/>
            <p:nvPr/>
          </p:nvSpPr>
          <p:spPr>
            <a:xfrm>
              <a:off x="3335888" y="583085"/>
              <a:ext cx="653011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</a:rPr>
                <a:t>pt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종료일자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6641184" y="494262"/>
              <a:ext cx="653011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경</a:t>
              </a:r>
              <a:r>
                <a:rPr lang="ko-KR" altLang="en-US" sz="900" dirty="0">
                  <a:solidFill>
                    <a:schemeClr val="tx1"/>
                  </a:solidFill>
                </a:rPr>
                <a:t>력</a:t>
              </a:r>
            </a:p>
          </p:txBody>
        </p:sp>
        <p:cxnSp>
          <p:nvCxnSpPr>
            <p:cNvPr id="83" name="직선 연결선 82"/>
            <p:cNvCxnSpPr>
              <a:stCxn id="81" idx="5"/>
              <a:endCxn id="5" idx="0"/>
            </p:cNvCxnSpPr>
            <p:nvPr/>
          </p:nvCxnSpPr>
          <p:spPr>
            <a:xfrm>
              <a:off x="7198564" y="985963"/>
              <a:ext cx="455184" cy="476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5964973" y="5254026"/>
              <a:ext cx="653011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위</a:t>
              </a:r>
              <a:r>
                <a:rPr lang="ko-KR" altLang="en-US" sz="900">
                  <a:solidFill>
                    <a:schemeClr val="tx1"/>
                  </a:solidFill>
                </a:rPr>
                <a:t>치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/>
            <p:cNvCxnSpPr>
              <a:stCxn id="51" idx="2"/>
              <a:endCxn id="6" idx="2"/>
            </p:cNvCxnSpPr>
            <p:nvPr/>
          </p:nvCxnSpPr>
          <p:spPr>
            <a:xfrm flipH="1" flipV="1">
              <a:off x="4770250" y="5303608"/>
              <a:ext cx="1194723" cy="238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142844" y="214290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2.  </a:t>
            </a:r>
            <a:r>
              <a:rPr lang="ko-KR" altLang="en-US" b="1" dirty="0" smtClean="0">
                <a:latin typeface="+mn-ea"/>
              </a:rPr>
              <a:t>개념설계 </a:t>
            </a:r>
            <a:r>
              <a:rPr lang="en-US" altLang="ko-KR" b="1" dirty="0" smtClean="0">
                <a:latin typeface="+mn-ea"/>
              </a:rPr>
              <a:t>: 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10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3463" y="897222"/>
            <a:ext cx="1320690" cy="7428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3783743" y="820433"/>
            <a:ext cx="1289691" cy="86799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관리하다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6135461" y="892441"/>
            <a:ext cx="1320690" cy="7428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트레이</a:t>
            </a:r>
            <a:r>
              <a:rPr lang="ko-KR" altLang="en-US" sz="900" dirty="0">
                <a:solidFill>
                  <a:schemeClr val="tx1"/>
                </a:solidFill>
              </a:rPr>
              <a:t>너</a:t>
            </a: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837759" y="89448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837759" y="110846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828682" y="1362449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837759" y="1612521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93743" y="82247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84666" y="1046885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93743" y="1290441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02127" y="1540513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1394" y="748425"/>
            <a:ext cx="696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회원번호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9322" y="995750"/>
            <a:ext cx="696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1394" y="1222284"/>
            <a:ext cx="696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전화번호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1394" y="1489410"/>
            <a:ext cx="696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등록일자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7465228" y="89448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7465228" y="110846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7456151" y="1362449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465228" y="1612521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903139" y="84414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894062" y="1068556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903139" y="1312112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911523" y="1562184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176231" y="800664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트레이너번호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164159" y="1047989"/>
            <a:ext cx="696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176231" y="1274523"/>
            <a:ext cx="696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영입일</a:t>
            </a:r>
            <a:r>
              <a:rPr lang="ko-KR" altLang="en-US" sz="1000" dirty="0"/>
              <a:t>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76231" y="1541649"/>
            <a:ext cx="696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경력</a:t>
            </a:r>
            <a:endParaRPr lang="ko-KR" altLang="en-US" sz="1000" dirty="0"/>
          </a:p>
        </p:txBody>
      </p:sp>
      <p:cxnSp>
        <p:nvCxnSpPr>
          <p:cNvPr id="46" name="직선 연결선 45"/>
          <p:cNvCxnSpPr>
            <a:stCxn id="5" idx="3"/>
            <a:endCxn id="7" idx="1"/>
          </p:cNvCxnSpPr>
          <p:nvPr/>
        </p:nvCxnSpPr>
        <p:spPr>
          <a:xfrm flipV="1">
            <a:off x="2584153" y="1254432"/>
            <a:ext cx="1199590" cy="1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8" idx="1"/>
          </p:cNvCxnSpPr>
          <p:nvPr/>
        </p:nvCxnSpPr>
        <p:spPr>
          <a:xfrm flipV="1">
            <a:off x="5073434" y="1263885"/>
            <a:ext cx="1062027" cy="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26514" y="946655"/>
            <a:ext cx="37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418105" y="956416"/>
            <a:ext cx="37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cxnSp>
        <p:nvCxnSpPr>
          <p:cNvPr id="53" name="직선 연결선 52"/>
          <p:cNvCxnSpPr>
            <a:stCxn id="7" idx="2"/>
          </p:cNvCxnSpPr>
          <p:nvPr/>
        </p:nvCxnSpPr>
        <p:spPr>
          <a:xfrm>
            <a:off x="4428589" y="1688431"/>
            <a:ext cx="0" cy="114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4428589" y="1758581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4428589" y="2028833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4419512" y="2282817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4431815" y="254862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4428589" y="2836657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4867122" y="1706200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867122" y="1956825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863863" y="2216721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872247" y="2485572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880631" y="2764649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073434" y="1638827"/>
            <a:ext cx="696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회원번호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133035" y="2165618"/>
            <a:ext cx="696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PT</a:t>
            </a:r>
            <a:r>
              <a:rPr lang="ko-KR" altLang="en-US" sz="1000" dirty="0" smtClean="0"/>
              <a:t>횟</a:t>
            </a:r>
            <a:r>
              <a:rPr lang="ko-KR" altLang="en-US" sz="1000" dirty="0"/>
              <a:t>수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810116" y="3392704"/>
            <a:ext cx="696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전화번호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5810116" y="3659830"/>
            <a:ext cx="696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등록일자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073434" y="190572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트레이너번호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5139841" y="2383367"/>
            <a:ext cx="1164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PT</a:t>
            </a:r>
            <a:r>
              <a:rPr lang="ko-KR" altLang="en-US" sz="1000" dirty="0" smtClean="0"/>
              <a:t>시작일자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5153694" y="2648614"/>
            <a:ext cx="1164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PT</a:t>
            </a:r>
            <a:r>
              <a:rPr lang="ko-KR" altLang="en-US" sz="1000" dirty="0" smtClean="0"/>
              <a:t>종료일자</a:t>
            </a:r>
            <a:endParaRPr lang="ko-KR" altLang="en-US" sz="1000" dirty="0"/>
          </a:p>
        </p:txBody>
      </p:sp>
      <p:sp>
        <p:nvSpPr>
          <p:cNvPr id="75" name="다이아몬드 74"/>
          <p:cNvSpPr/>
          <p:nvPr/>
        </p:nvSpPr>
        <p:spPr>
          <a:xfrm>
            <a:off x="6260607" y="4570707"/>
            <a:ext cx="1289691" cy="86799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영입하다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endParaRPr lang="ko-KR" altLang="en-US" sz="1050" dirty="0"/>
          </a:p>
        </p:txBody>
      </p:sp>
      <p:sp>
        <p:nvSpPr>
          <p:cNvPr id="77" name="직사각형 76"/>
          <p:cNvSpPr/>
          <p:nvPr/>
        </p:nvSpPr>
        <p:spPr>
          <a:xfrm>
            <a:off x="3783743" y="4633262"/>
            <a:ext cx="1320690" cy="7428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헬스장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4" name="직선 연결선 83"/>
          <p:cNvCxnSpPr>
            <a:stCxn id="77" idx="3"/>
            <a:endCxn id="75" idx="1"/>
          </p:cNvCxnSpPr>
          <p:nvPr/>
        </p:nvCxnSpPr>
        <p:spPr>
          <a:xfrm>
            <a:off x="5104433" y="5004706"/>
            <a:ext cx="1156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369489" y="5406254"/>
            <a:ext cx="0" cy="114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4369489" y="5572961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>
            <a:off x="4369489" y="5860993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4360412" y="614902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>
            <a:off x="4372715" y="6437057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4808022" y="5788985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4804763" y="6077017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4813147" y="6365049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5007879" y="5470756"/>
            <a:ext cx="1121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헬스장번호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007879" y="6046820"/>
            <a:ext cx="696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전화번호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007879" y="575878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헬스장명</a:t>
            </a:r>
            <a:endParaRPr lang="ko-KR" alt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007879" y="6334852"/>
            <a:ext cx="1164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위치</a:t>
            </a:r>
            <a:endParaRPr lang="ko-KR" altLang="en-US" sz="1000" dirty="0"/>
          </a:p>
        </p:txBody>
      </p:sp>
      <p:sp>
        <p:nvSpPr>
          <p:cNvPr id="108" name="타원 107"/>
          <p:cNvSpPr/>
          <p:nvPr/>
        </p:nvSpPr>
        <p:spPr>
          <a:xfrm>
            <a:off x="4819991" y="55009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>
            <a:off x="6905452" y="1612521"/>
            <a:ext cx="1" cy="288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700305" y="5162979"/>
            <a:ext cx="37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096111" y="2908665"/>
            <a:ext cx="37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</a:t>
            </a:r>
            <a:endParaRPr lang="ko-KR" altLang="en-US" sz="1400" dirty="0"/>
          </a:p>
        </p:txBody>
      </p:sp>
      <p:cxnSp>
        <p:nvCxnSpPr>
          <p:cNvPr id="112" name="직선 연결선 111"/>
          <p:cNvCxnSpPr/>
          <p:nvPr/>
        </p:nvCxnSpPr>
        <p:spPr>
          <a:xfrm flipH="1">
            <a:off x="6905452" y="5603158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>
            <a:off x="6905452" y="589119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6896375" y="617922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6908678" y="646725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7343985" y="5819182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340726" y="6107214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7349110" y="6395246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7672175" y="5500953"/>
            <a:ext cx="1121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헬스장번호</a:t>
            </a:r>
            <a:endParaRPr lang="ko-KR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700236" y="5779850"/>
            <a:ext cx="1268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트레이너번</a:t>
            </a:r>
            <a:r>
              <a:rPr lang="ko-KR" altLang="en-US" sz="1000" dirty="0"/>
              <a:t>호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660121" y="6056111"/>
            <a:ext cx="1164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연봉협상</a:t>
            </a:r>
            <a:endParaRPr lang="ko-KR" altLang="en-US" sz="1000" dirty="0"/>
          </a:p>
        </p:txBody>
      </p:sp>
      <p:cxnSp>
        <p:nvCxnSpPr>
          <p:cNvPr id="123" name="직선 연결선 122"/>
          <p:cNvCxnSpPr/>
          <p:nvPr/>
        </p:nvCxnSpPr>
        <p:spPr>
          <a:xfrm>
            <a:off x="6908678" y="5406254"/>
            <a:ext cx="0" cy="114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7370075" y="5529089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7660121" y="6334852"/>
            <a:ext cx="1164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위치선호</a:t>
            </a:r>
            <a:r>
              <a:rPr lang="ko-KR" altLang="en-US" sz="1000" dirty="0"/>
              <a:t>도</a:t>
            </a:r>
          </a:p>
        </p:txBody>
      </p:sp>
    </p:spTree>
    <p:extLst>
      <p:ext uri="{BB962C8B-B14F-4D97-AF65-F5344CB8AC3E}">
        <p14:creationId xmlns:p14="http://schemas.microsoft.com/office/powerpoint/2010/main" val="242822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128680"/>
            <a:ext cx="8964488" cy="80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88900" algn="ctr">
              <a:lnSpc>
                <a:spcPts val="1700"/>
              </a:lnSpc>
            </a:pPr>
            <a:endParaRPr lang="en-US" altLang="ko-KR" sz="1400" b="1" dirty="0">
              <a:latin typeface="+mn-ea"/>
              <a:ea typeface="DengXian" pitchFamily="65" charset="-122"/>
            </a:endParaRPr>
          </a:p>
          <a:p>
            <a:pPr marL="179388" lvl="1" indent="-88900"/>
            <a:r>
              <a:rPr lang="en-US" altLang="ko-KR" b="1" dirty="0" smtClean="0">
                <a:latin typeface="+mn-ea"/>
              </a:rPr>
              <a:t>3. </a:t>
            </a:r>
            <a:r>
              <a:rPr lang="ko-KR" altLang="en-US" b="1" dirty="0" smtClean="0">
                <a:latin typeface="+mn-ea"/>
              </a:rPr>
              <a:t>논리설계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err="1" smtClean="0">
                <a:latin typeface="+mn-ea"/>
              </a:rPr>
              <a:t>관계형</a:t>
            </a:r>
            <a:r>
              <a:rPr lang="ko-KR" altLang="en-US" b="1" dirty="0" smtClean="0">
                <a:latin typeface="+mn-ea"/>
              </a:rPr>
              <a:t> 스키마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74131"/>
              </p:ext>
            </p:extLst>
          </p:nvPr>
        </p:nvGraphicFramePr>
        <p:xfrm>
          <a:off x="899592" y="1628800"/>
          <a:ext cx="6095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회원번호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전화번호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등록일자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7584" y="134076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</a:t>
            </a:r>
            <a:endParaRPr lang="ko-KR" altLang="en-US" sz="11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30438"/>
              </p:ext>
            </p:extLst>
          </p:nvPr>
        </p:nvGraphicFramePr>
        <p:xfrm>
          <a:off x="903471" y="3501008"/>
          <a:ext cx="6095999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241"/>
                <a:gridCol w="665473"/>
                <a:gridCol w="870857"/>
                <a:gridCol w="870857"/>
                <a:gridCol w="870857"/>
                <a:gridCol w="870857"/>
                <a:gridCol w="870857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트레이너번호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영입일자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경력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5968" y="3212976"/>
            <a:ext cx="1359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트레이너</a:t>
            </a:r>
            <a:endParaRPr lang="ko-KR" altLang="en-US" sz="11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30226"/>
              </p:ext>
            </p:extLst>
          </p:nvPr>
        </p:nvGraphicFramePr>
        <p:xfrm>
          <a:off x="865565" y="2543891"/>
          <a:ext cx="6095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139"/>
                <a:gridCol w="699575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트레이너번호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회원번호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PT</a:t>
                      </a:r>
                      <a:r>
                        <a:rPr lang="ko-KR" altLang="en-US" sz="1000" dirty="0" smtClean="0"/>
                        <a:t>횟수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pt</a:t>
                      </a:r>
                      <a:r>
                        <a:rPr lang="ko-KR" altLang="en-US" sz="1000" dirty="0" smtClean="0"/>
                        <a:t>시작일자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pt</a:t>
                      </a:r>
                      <a:r>
                        <a:rPr lang="ko-KR" altLang="en-US" sz="1000" dirty="0" smtClean="0"/>
                        <a:t>종료일자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220486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pt</a:t>
            </a:r>
            <a:r>
              <a:rPr lang="ko-KR" altLang="en-US" sz="1100" dirty="0" smtClean="0"/>
              <a:t>관리</a:t>
            </a:r>
            <a:endParaRPr lang="ko-KR" altLang="en-US" sz="11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45705"/>
              </p:ext>
            </p:extLst>
          </p:nvPr>
        </p:nvGraphicFramePr>
        <p:xfrm>
          <a:off x="880939" y="4437112"/>
          <a:ext cx="6095999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757"/>
                <a:gridCol w="1008112"/>
                <a:gridCol w="792088"/>
                <a:gridCol w="864096"/>
                <a:gridCol w="735232"/>
                <a:gridCol w="870857"/>
                <a:gridCol w="870857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트레이너번호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헬스장번호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연봉협상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위치선호도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5968" y="4149080"/>
            <a:ext cx="1359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영입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835968" y="5085184"/>
            <a:ext cx="1359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헬스장</a:t>
            </a:r>
            <a:endParaRPr lang="ko-KR" altLang="en-US" sz="11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61912"/>
              </p:ext>
            </p:extLst>
          </p:nvPr>
        </p:nvGraphicFramePr>
        <p:xfrm>
          <a:off x="858669" y="5444127"/>
          <a:ext cx="6095999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헬스장번호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헬스장명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전화번호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위치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H="1" flipV="1">
            <a:off x="1515852" y="1988840"/>
            <a:ext cx="679884" cy="549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547664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403648" y="4725144"/>
            <a:ext cx="936104" cy="692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1528439" y="3861048"/>
            <a:ext cx="1922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73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128680"/>
            <a:ext cx="8964488" cy="74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88900" algn="ctr">
              <a:lnSpc>
                <a:spcPts val="1700"/>
              </a:lnSpc>
            </a:pPr>
            <a:endParaRPr lang="en-US" altLang="ko-KR" sz="1400" b="1" dirty="0">
              <a:latin typeface="+mn-ea"/>
              <a:ea typeface="DengXian" pitchFamily="65" charset="-122"/>
            </a:endParaRPr>
          </a:p>
          <a:p>
            <a:pPr marL="179388" lvl="1" indent="-88900"/>
            <a:r>
              <a:rPr lang="en-US" altLang="ko-KR" sz="1400" b="1" dirty="0" smtClean="0">
                <a:latin typeface="+mn-ea"/>
              </a:rPr>
              <a:t>3 </a:t>
            </a:r>
            <a:r>
              <a:rPr lang="ko-KR" altLang="en-US" sz="1400" b="1" dirty="0" smtClean="0">
                <a:latin typeface="+mn-ea"/>
              </a:rPr>
              <a:t>논리설계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err="1" smtClean="0">
                <a:latin typeface="+mn-ea"/>
              </a:rPr>
              <a:t>관계형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스키마 의 예시 </a:t>
            </a:r>
            <a:r>
              <a:rPr lang="en-US" altLang="ko-KR" sz="1400" b="1" dirty="0" smtClean="0">
                <a:latin typeface="+mn-ea"/>
              </a:rPr>
              <a:t>2.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715"/>
              </p:ext>
            </p:extLst>
          </p:nvPr>
        </p:nvGraphicFramePr>
        <p:xfrm>
          <a:off x="365224" y="2992160"/>
          <a:ext cx="8167216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4448"/>
                <a:gridCol w="1368152"/>
                <a:gridCol w="1008112"/>
                <a:gridCol w="720080"/>
                <a:gridCol w="753718"/>
                <a:gridCol w="1020902"/>
                <a:gridCol w="1020902"/>
                <a:gridCol w="10209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chemeClr val="tx1"/>
                          </a:solidFill>
                        </a:rPr>
                        <a:t>분양묘 번호</a:t>
                      </a:r>
                      <a:endParaRPr lang="ko-KR" altLang="en-US" sz="20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 smtClean="0">
                          <a:solidFill>
                            <a:schemeClr val="tx1"/>
                          </a:solidFill>
                        </a:rPr>
                        <a:t>사업자등록번호</a:t>
                      </a:r>
                      <a:endParaRPr lang="ko-KR" altLang="en-US" sz="2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품종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분양가격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건강상태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등록일자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261542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분양묘</a:t>
            </a:r>
            <a:endParaRPr lang="ko-KR" altLang="en-US" sz="16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90812"/>
              </p:ext>
            </p:extLst>
          </p:nvPr>
        </p:nvGraphicFramePr>
        <p:xfrm>
          <a:off x="365228" y="3917464"/>
          <a:ext cx="75191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3190"/>
                <a:gridCol w="1253190"/>
                <a:gridCol w="1253190"/>
                <a:gridCol w="1253190"/>
                <a:gridCol w="1253190"/>
                <a:gridCol w="125319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chemeClr val="tx1"/>
                          </a:solidFill>
                        </a:rPr>
                        <a:t>분양인</a:t>
                      </a:r>
                      <a:r>
                        <a:rPr lang="ko-KR" altLang="en-US" sz="1400" u="sng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u="sng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20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분양묘 번호</a:t>
                      </a:r>
                      <a:endParaRPr lang="ko-KR" alt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분양일자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528" y="354073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분양인</a:t>
            </a:r>
            <a:endParaRPr lang="ko-KR" altLang="en-US" sz="16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00475"/>
              </p:ext>
            </p:extLst>
          </p:nvPr>
        </p:nvGraphicFramePr>
        <p:xfrm>
          <a:off x="365229" y="2034570"/>
          <a:ext cx="642071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4143"/>
                <a:gridCol w="1284143"/>
                <a:gridCol w="1284143"/>
                <a:gridCol w="1284143"/>
                <a:gridCol w="12841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 dirty="0" smtClean="0">
                          <a:solidFill>
                            <a:schemeClr val="tx1"/>
                          </a:solidFill>
                        </a:rPr>
                        <a:t>사업자등록번호</a:t>
                      </a:r>
                      <a:endParaRPr lang="ko-KR" altLang="en-US" sz="24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업체명칭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분양 가능한 묘 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3528" y="1657836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고양이 분양소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65228" y="2903458"/>
            <a:ext cx="1182436" cy="453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14648" y="3839562"/>
            <a:ext cx="1182436" cy="453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651274" y="3921312"/>
            <a:ext cx="1264542" cy="413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꺾인 연결선 40"/>
          <p:cNvCxnSpPr>
            <a:stCxn id="36" idx="0"/>
            <a:endCxn id="18" idx="2"/>
          </p:cNvCxnSpPr>
          <p:nvPr/>
        </p:nvCxnSpPr>
        <p:spPr>
          <a:xfrm rot="16200000" flipV="1">
            <a:off x="1337836" y="2975602"/>
            <a:ext cx="564320" cy="1327099"/>
          </a:xfrm>
          <a:prstGeom prst="bentConnector3">
            <a:avLst>
              <a:gd name="adj1" fmla="val 6859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547664" y="2970674"/>
            <a:ext cx="1264542" cy="413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732240" y="3921312"/>
            <a:ext cx="1080120" cy="352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6676" y="2053408"/>
            <a:ext cx="1133016" cy="35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717038" y="3008921"/>
            <a:ext cx="1133016" cy="35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꺾인 연결선 22"/>
          <p:cNvCxnSpPr>
            <a:stCxn id="46" idx="0"/>
            <a:endCxn id="6" idx="2"/>
          </p:cNvCxnSpPr>
          <p:nvPr/>
        </p:nvCxnSpPr>
        <p:spPr>
          <a:xfrm rot="16200000" flipV="1">
            <a:off x="1319172" y="2109910"/>
            <a:ext cx="564776" cy="1156751"/>
          </a:xfrm>
          <a:prstGeom prst="bentConnector3">
            <a:avLst>
              <a:gd name="adj1" fmla="val 579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3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446" y="215724"/>
            <a:ext cx="8964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1" indent="-88900"/>
            <a:r>
              <a:rPr lang="en-US" altLang="ko-KR" b="1" dirty="0" smtClean="0">
                <a:latin typeface="+mn-ea"/>
              </a:rPr>
              <a:t>4. </a:t>
            </a:r>
            <a:r>
              <a:rPr lang="ko-KR" altLang="en-US" b="1" dirty="0" smtClean="0">
                <a:latin typeface="+mn-ea"/>
              </a:rPr>
              <a:t>물리설계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dirty="0" err="1" smtClean="0">
                <a:latin typeface="+mn-ea"/>
              </a:rPr>
              <a:t>엔티티별</a:t>
            </a:r>
            <a:r>
              <a:rPr lang="ko-KR" altLang="en-US" sz="1400" dirty="0" smtClean="0">
                <a:latin typeface="+mn-ea"/>
              </a:rPr>
              <a:t> 물리적 스키마 </a:t>
            </a:r>
            <a:r>
              <a:rPr lang="en-US" altLang="ko-KR" sz="1400" dirty="0" smtClean="0">
                <a:latin typeface="+mn-ea"/>
              </a:rPr>
              <a:t>( </a:t>
            </a:r>
            <a:r>
              <a:rPr lang="ko-KR" altLang="en-US" sz="1400" dirty="0" err="1" smtClean="0">
                <a:latin typeface="+mn-ea"/>
              </a:rPr>
              <a:t>속성명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컬럼명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자료형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크기</a:t>
            </a:r>
            <a:r>
              <a:rPr lang="en-US" altLang="ko-KR" sz="1400" dirty="0" smtClean="0">
                <a:latin typeface="+mn-ea"/>
              </a:rPr>
              <a:t>, Null, Key, </a:t>
            </a:r>
            <a:r>
              <a:rPr lang="ko-KR" altLang="en-US" sz="1400" dirty="0" err="1" smtClean="0">
                <a:latin typeface="+mn-ea"/>
              </a:rPr>
              <a:t>디폴트값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endParaRPr lang="en-US" altLang="ko-KR" sz="1400" dirty="0" smtClean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15198"/>
              </p:ext>
            </p:extLst>
          </p:nvPr>
        </p:nvGraphicFramePr>
        <p:xfrm>
          <a:off x="1270651" y="1664466"/>
          <a:ext cx="6748091" cy="2017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013"/>
                <a:gridCol w="1076378"/>
                <a:gridCol w="1075572"/>
                <a:gridCol w="1012303"/>
                <a:gridCol w="691799"/>
                <a:gridCol w="1108144"/>
                <a:gridCol w="819882"/>
              </a:tblGrid>
              <a:tr h="325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속성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칼럼명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자료형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크기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null </a:t>
                      </a:r>
                      <a:r>
                        <a:rPr lang="ko-KR" altLang="en-US" sz="1200" dirty="0" smtClean="0"/>
                        <a:t>허용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키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회원번호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mid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pk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mname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전화번호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mphone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등록일자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mregister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75374" y="1267997"/>
            <a:ext cx="4049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002060"/>
                </a:solidFill>
                <a:latin typeface="+mn-ea"/>
              </a:rPr>
              <a:t>엔티티</a:t>
            </a:r>
            <a:r>
              <a:rPr lang="ko-KR" altLang="en-US" sz="1600" b="1" dirty="0" smtClean="0">
                <a:solidFill>
                  <a:srgbClr val="002060"/>
                </a:solidFill>
                <a:latin typeface="+mn-ea"/>
              </a:rPr>
              <a:t> 명 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</a:rPr>
              <a:t>:</a:t>
            </a:r>
            <a:r>
              <a:rPr lang="ko-KR" altLang="en-US" sz="1600" b="1" dirty="0" smtClean="0">
                <a:solidFill>
                  <a:srgbClr val="002060"/>
                </a:solidFill>
                <a:latin typeface="+mn-ea"/>
              </a:rPr>
              <a:t>회원  테이블 명 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</a:rPr>
              <a:t>: member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5481" y="3809163"/>
            <a:ext cx="552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002060"/>
                </a:solidFill>
                <a:latin typeface="+mn-ea"/>
              </a:rPr>
              <a:t>엔티티</a:t>
            </a:r>
            <a:r>
              <a:rPr lang="ko-KR" altLang="en-US" sz="1600" b="1" dirty="0" smtClean="0">
                <a:solidFill>
                  <a:srgbClr val="002060"/>
                </a:solidFill>
                <a:latin typeface="+mn-ea"/>
              </a:rPr>
              <a:t> 명 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</a:rPr>
              <a:t>:</a:t>
            </a:r>
            <a:r>
              <a:rPr lang="ko-KR" altLang="en-US" sz="16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600" b="1" dirty="0" err="1" smtClean="0">
                <a:solidFill>
                  <a:srgbClr val="002060"/>
                </a:solidFill>
                <a:latin typeface="+mn-ea"/>
              </a:rPr>
              <a:t>pt</a:t>
            </a:r>
            <a:r>
              <a:rPr lang="ko-KR" altLang="en-US" sz="1600" b="1" dirty="0" smtClean="0">
                <a:solidFill>
                  <a:srgbClr val="002060"/>
                </a:solidFill>
                <a:latin typeface="+mn-ea"/>
              </a:rPr>
              <a:t>관리  테이블 명 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</a:rPr>
              <a:t>: ptmanaging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49879"/>
              </p:ext>
            </p:extLst>
          </p:nvPr>
        </p:nvGraphicFramePr>
        <p:xfrm>
          <a:off x="1324371" y="4221765"/>
          <a:ext cx="6748091" cy="2347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013"/>
                <a:gridCol w="1422052"/>
                <a:gridCol w="949034"/>
                <a:gridCol w="1138840"/>
                <a:gridCol w="695958"/>
                <a:gridCol w="1075572"/>
                <a:gridCol w="502622"/>
              </a:tblGrid>
              <a:tr h="325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속성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칼럼명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자료형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크기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null </a:t>
                      </a:r>
                      <a:r>
                        <a:rPr lang="ko-KR" altLang="en-US" sz="1200" dirty="0" smtClean="0"/>
                        <a:t>허용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키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회원번호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mid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fk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트레이너번호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tid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fk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pt</a:t>
                      </a:r>
                      <a:r>
                        <a:rPr lang="ko-KR" altLang="en-US" sz="1200" dirty="0" smtClean="0"/>
                        <a:t>횟수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ptnum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pt</a:t>
                      </a:r>
                      <a:r>
                        <a:rPr lang="ko-KR" altLang="en-US" sz="1200" dirty="0" smtClean="0"/>
                        <a:t>시작일자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ptstart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pt</a:t>
                      </a:r>
                      <a:r>
                        <a:rPr lang="ko-KR" altLang="en-US" sz="1200" dirty="0" err="1" smtClean="0"/>
                        <a:t>끝일자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ptend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0343" marR="80343" marT="40171" marB="40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6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57301"/>
              </p:ext>
            </p:extLst>
          </p:nvPr>
        </p:nvGraphicFramePr>
        <p:xfrm>
          <a:off x="971600" y="1271335"/>
          <a:ext cx="6892106" cy="224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586"/>
                <a:gridCol w="1099350"/>
                <a:gridCol w="1098526"/>
                <a:gridCol w="1033907"/>
                <a:gridCol w="706563"/>
                <a:gridCol w="1131794"/>
                <a:gridCol w="837380"/>
              </a:tblGrid>
              <a:tr h="332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no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속성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칼럼명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자료형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크기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null </a:t>
                      </a:r>
                      <a:r>
                        <a:rPr lang="ko-KR" altLang="en-US" sz="1300" dirty="0" smtClean="0"/>
                        <a:t>허용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키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트레이너번호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tid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number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N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pk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이름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tname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Not</a:t>
                      </a:r>
                      <a:r>
                        <a:rPr lang="en-US" altLang="ko-KR" sz="1300" baseline="0" dirty="0" smtClean="0"/>
                        <a:t> null</a:t>
                      </a:r>
                      <a:endParaRPr lang="ko-KR" altLang="en-US" sz="1300" dirty="0" smtClean="0"/>
                    </a:p>
                    <a:p>
                      <a:pPr latinLnBrk="1"/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경력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tyears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number</a:t>
                      </a:r>
                      <a:endParaRPr lang="ko-KR" altLang="en-US" sz="1300" dirty="0" smtClean="0"/>
                    </a:p>
                    <a:p>
                      <a:pPr latinLnBrk="1"/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Not</a:t>
                      </a:r>
                      <a:r>
                        <a:rPr lang="en-US" altLang="ko-KR" sz="1300" baseline="0" dirty="0" smtClean="0"/>
                        <a:t> null</a:t>
                      </a:r>
                      <a:endParaRPr lang="ko-KR" altLang="en-US" sz="1300" dirty="0" smtClean="0"/>
                    </a:p>
                    <a:p>
                      <a:pPr latinLnBrk="1"/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등록일자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tregister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 smtClean="0"/>
                    </a:p>
                    <a:p>
                      <a:pPr latinLnBrk="1"/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Not</a:t>
                      </a:r>
                      <a:r>
                        <a:rPr lang="en-US" altLang="ko-KR" sz="1300" baseline="0" dirty="0" smtClean="0"/>
                        <a:t> null</a:t>
                      </a:r>
                      <a:endParaRPr lang="ko-KR" altLang="en-US" sz="1300" dirty="0" smtClean="0"/>
                    </a:p>
                    <a:p>
                      <a:pPr latinLnBrk="1"/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31864" y="866756"/>
            <a:ext cx="6812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002060"/>
                </a:solidFill>
                <a:latin typeface="+mn-ea"/>
              </a:rPr>
              <a:t>엔티티</a:t>
            </a:r>
            <a:r>
              <a:rPr lang="ko-KR" altLang="en-US" sz="1600" b="1" dirty="0" smtClean="0">
                <a:solidFill>
                  <a:srgbClr val="002060"/>
                </a:solidFill>
                <a:latin typeface="+mn-ea"/>
              </a:rPr>
              <a:t> 명 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</a:rPr>
              <a:t>:</a:t>
            </a:r>
            <a:r>
              <a:rPr lang="ko-KR" altLang="en-US" sz="1600" b="1" dirty="0" smtClean="0">
                <a:solidFill>
                  <a:srgbClr val="002060"/>
                </a:solidFill>
                <a:latin typeface="+mn-ea"/>
              </a:rPr>
              <a:t>트레이너  테이블 명 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</a:rPr>
              <a:t>: trainer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1750" y="3787104"/>
            <a:ext cx="5644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002060"/>
                </a:solidFill>
                <a:latin typeface="+mn-ea"/>
              </a:rPr>
              <a:t>엔티티</a:t>
            </a:r>
            <a:r>
              <a:rPr lang="ko-KR" altLang="en-US" sz="1600" b="1" dirty="0" smtClean="0">
                <a:solidFill>
                  <a:srgbClr val="002060"/>
                </a:solidFill>
                <a:latin typeface="+mn-ea"/>
              </a:rPr>
              <a:t> 명 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</a:rPr>
              <a:t>:</a:t>
            </a:r>
            <a:r>
              <a:rPr lang="ko-KR" altLang="en-US" sz="1600" b="1" dirty="0" smtClean="0">
                <a:solidFill>
                  <a:srgbClr val="002060"/>
                </a:solidFill>
                <a:latin typeface="+mn-ea"/>
              </a:rPr>
              <a:t> 영입 테이블 명 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</a:rPr>
              <a:t>: employing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869993"/>
              </p:ext>
            </p:extLst>
          </p:nvPr>
        </p:nvGraphicFramePr>
        <p:xfrm>
          <a:off x="971600" y="4186768"/>
          <a:ext cx="6892106" cy="197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586"/>
                <a:gridCol w="1258543"/>
                <a:gridCol w="939333"/>
                <a:gridCol w="1033907"/>
                <a:gridCol w="706563"/>
                <a:gridCol w="1131794"/>
                <a:gridCol w="837380"/>
              </a:tblGrid>
              <a:tr h="332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no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속성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칼럼명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자료형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크기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null </a:t>
                      </a:r>
                      <a:r>
                        <a:rPr lang="ko-KR" altLang="en-US" sz="1300" dirty="0" smtClean="0"/>
                        <a:t>허용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키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트레이너번호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tid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number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N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fk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헬스장번호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gymid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number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N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fk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7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연봉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paynego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number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Not</a:t>
                      </a:r>
                      <a:r>
                        <a:rPr lang="en-US" altLang="ko-KR" sz="1300" baseline="0" dirty="0" smtClean="0"/>
                        <a:t> null</a:t>
                      </a:r>
                      <a:endParaRPr lang="ko-KR" altLang="en-US" sz="1300" dirty="0" smtClean="0"/>
                    </a:p>
                    <a:p>
                      <a:pPr latinLnBrk="1"/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위치선호도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locfav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char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Not</a:t>
                      </a:r>
                      <a:r>
                        <a:rPr lang="en-US" altLang="ko-KR" sz="1300" baseline="0" dirty="0" smtClean="0"/>
                        <a:t> null</a:t>
                      </a:r>
                      <a:endParaRPr lang="ko-KR" altLang="en-US" sz="1300" dirty="0" smtClean="0"/>
                    </a:p>
                    <a:p>
                      <a:pPr latinLnBrk="1"/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2057" marR="82057" marT="41029" marB="410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7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4187"/>
              </p:ext>
            </p:extLst>
          </p:nvPr>
        </p:nvGraphicFramePr>
        <p:xfrm>
          <a:off x="467544" y="2072247"/>
          <a:ext cx="6492672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525"/>
                <a:gridCol w="1035637"/>
                <a:gridCol w="1349206"/>
                <a:gridCol w="864096"/>
                <a:gridCol w="720080"/>
                <a:gridCol w="807279"/>
                <a:gridCol w="788849"/>
              </a:tblGrid>
              <a:tr h="265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칼럼명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자료형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크기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 </a:t>
                      </a:r>
                      <a:r>
                        <a:rPr lang="ko-KR" altLang="en-US" sz="1400" dirty="0" smtClean="0"/>
                        <a:t>허용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헬스장번호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gymid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pk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헬스장명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gymname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Not</a:t>
                      </a:r>
                      <a:r>
                        <a:rPr lang="en-US" altLang="ko-KR" sz="1400" baseline="0" dirty="0" smtClean="0"/>
                        <a:t> null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전화번호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gymphone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varchar2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Not</a:t>
                      </a:r>
                      <a:r>
                        <a:rPr lang="en-US" altLang="ko-KR" sz="1400" baseline="0" dirty="0" smtClean="0"/>
                        <a:t> null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gymlocation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varchar2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Not</a:t>
                      </a:r>
                      <a:r>
                        <a:rPr lang="en-US" altLang="ko-KR" sz="1400" baseline="0" dirty="0" smtClean="0"/>
                        <a:t> null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2878" y="1583779"/>
            <a:ext cx="4241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002060"/>
                </a:solidFill>
                <a:latin typeface="+mn-ea"/>
              </a:rPr>
              <a:t>엔티티</a:t>
            </a:r>
            <a:r>
              <a:rPr lang="ko-KR" altLang="en-US" sz="1600" b="1" dirty="0" smtClean="0">
                <a:solidFill>
                  <a:srgbClr val="002060"/>
                </a:solidFill>
                <a:latin typeface="+mn-ea"/>
              </a:rPr>
              <a:t> 명 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</a:rPr>
              <a:t>:</a:t>
            </a:r>
            <a:r>
              <a:rPr lang="ko-KR" altLang="en-US" sz="1600" b="1" dirty="0" smtClean="0">
                <a:solidFill>
                  <a:srgbClr val="002060"/>
                </a:solidFill>
                <a:latin typeface="+mn-ea"/>
              </a:rPr>
              <a:t>헬스</a:t>
            </a:r>
            <a:r>
              <a:rPr lang="ko-KR" altLang="en-US" sz="1600" b="1" dirty="0">
                <a:solidFill>
                  <a:srgbClr val="002060"/>
                </a:solidFill>
                <a:latin typeface="+mn-ea"/>
              </a:rPr>
              <a:t>장</a:t>
            </a:r>
            <a:r>
              <a:rPr lang="ko-KR" altLang="en-US" sz="1600" b="1" dirty="0" smtClean="0">
                <a:solidFill>
                  <a:srgbClr val="002060"/>
                </a:solidFill>
                <a:latin typeface="+mn-ea"/>
              </a:rPr>
              <a:t>  테이블 명 </a:t>
            </a:r>
            <a:r>
              <a:rPr lang="en-US" altLang="ko-KR" sz="1600" b="1" dirty="0" smtClean="0">
                <a:solidFill>
                  <a:srgbClr val="002060"/>
                </a:solidFill>
                <a:latin typeface="+mn-ea"/>
              </a:rPr>
              <a:t>: gym</a:t>
            </a:r>
            <a:endParaRPr lang="ko-KR" altLang="en-US" sz="16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07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313892"/>
            <a:ext cx="8964488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3200" dirty="0" smtClean="0">
                <a:solidFill>
                  <a:srgbClr val="0033CC"/>
                </a:solidFill>
                <a:latin typeface="HY얕은샘물M" pitchFamily="18" charset="-127"/>
                <a:ea typeface="HY얕은샘물M" pitchFamily="18" charset="-127"/>
              </a:rPr>
              <a:t>실습 </a:t>
            </a:r>
            <a:r>
              <a:rPr lang="en-US" altLang="ko-KR" sz="3200" dirty="0" smtClean="0">
                <a:solidFill>
                  <a:srgbClr val="0033CC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</a:p>
          <a:p>
            <a:pPr marL="179388" indent="-88900" algn="ctr">
              <a:lnSpc>
                <a:spcPts val="1700"/>
              </a:lnSpc>
            </a:pPr>
            <a:endParaRPr lang="en-US" altLang="ko-KR" sz="1400" b="1" dirty="0">
              <a:latin typeface="+mn-ea"/>
            </a:endParaRPr>
          </a:p>
          <a:p>
            <a:pPr marL="179388" lvl="1" indent="-88900"/>
            <a:r>
              <a:rPr lang="en-US" altLang="ko-KR" b="1" dirty="0" smtClean="0">
                <a:solidFill>
                  <a:srgbClr val="002060"/>
                </a:solidFill>
                <a:latin typeface="+mn-ea"/>
              </a:rPr>
              <a:t>=&gt; </a:t>
            </a:r>
            <a:r>
              <a:rPr lang="ko-KR" altLang="en-US" b="1" dirty="0" smtClean="0">
                <a:solidFill>
                  <a:srgbClr val="002060"/>
                </a:solidFill>
                <a:latin typeface="+mn-ea"/>
              </a:rPr>
              <a:t>각자 주제를 정하고 단계별로 </a:t>
            </a:r>
            <a:r>
              <a:rPr lang="en-US" altLang="ko-KR" b="1" dirty="0" smtClean="0">
                <a:solidFill>
                  <a:srgbClr val="002060"/>
                </a:solidFill>
                <a:latin typeface="+mn-ea"/>
              </a:rPr>
              <a:t>ERD – </a:t>
            </a:r>
            <a:r>
              <a:rPr lang="ko-KR" altLang="en-US" b="1" dirty="0" smtClean="0">
                <a:solidFill>
                  <a:srgbClr val="002060"/>
                </a:solidFill>
                <a:latin typeface="+mn-ea"/>
              </a:rPr>
              <a:t>논리설계도 </a:t>
            </a:r>
            <a:r>
              <a:rPr lang="en-US" altLang="ko-KR" b="1" dirty="0" smtClean="0">
                <a:solidFill>
                  <a:srgbClr val="002060"/>
                </a:solidFill>
                <a:latin typeface="+mn-ea"/>
              </a:rPr>
              <a:t>– </a:t>
            </a:r>
            <a:r>
              <a:rPr lang="ko-KR" altLang="en-US" b="1" dirty="0" smtClean="0">
                <a:solidFill>
                  <a:srgbClr val="002060"/>
                </a:solidFill>
                <a:latin typeface="+mn-ea"/>
              </a:rPr>
              <a:t>물리설계도 </a:t>
            </a:r>
            <a:r>
              <a:rPr lang="ko-KR" altLang="en-US" b="1" dirty="0" err="1" smtClean="0">
                <a:solidFill>
                  <a:srgbClr val="002060"/>
                </a:solidFill>
                <a:latin typeface="+mn-ea"/>
              </a:rPr>
              <a:t>를</a:t>
            </a:r>
            <a:r>
              <a:rPr lang="ko-KR" altLang="en-US" b="1" dirty="0" smtClean="0">
                <a:solidFill>
                  <a:srgbClr val="002060"/>
                </a:solidFill>
                <a:latin typeface="+mn-ea"/>
              </a:rPr>
              <a:t> 완성한다</a:t>
            </a:r>
            <a:r>
              <a:rPr lang="en-US" altLang="ko-KR" b="1" dirty="0" smtClean="0">
                <a:solidFill>
                  <a:srgbClr val="002060"/>
                </a:solidFill>
                <a:latin typeface="+mn-ea"/>
              </a:rPr>
              <a:t>.</a:t>
            </a:r>
            <a:r>
              <a:rPr lang="ko-KR" altLang="en-US" b="1" dirty="0" smtClean="0">
                <a:solidFill>
                  <a:srgbClr val="002060"/>
                </a:solidFill>
                <a:latin typeface="+mn-ea"/>
              </a:rPr>
              <a:t>  </a:t>
            </a:r>
            <a:endParaRPr lang="en-US" altLang="ko-KR" b="1" dirty="0" smtClean="0">
              <a:solidFill>
                <a:srgbClr val="002060"/>
              </a:solidFill>
              <a:latin typeface="+mn-ea"/>
            </a:endParaRPr>
          </a:p>
          <a:p>
            <a:pPr marL="179388" lvl="1" indent="-88900"/>
            <a:endParaRPr lang="en-US" altLang="ko-KR" b="1" dirty="0" smtClean="0">
              <a:latin typeface="+mn-ea"/>
            </a:endParaRPr>
          </a:p>
          <a:p>
            <a:pPr marL="179388" lvl="1" indent="-88900"/>
            <a:r>
              <a:rPr lang="en-US" altLang="ko-KR" b="1" dirty="0" smtClean="0">
                <a:latin typeface="+mn-ea"/>
              </a:rPr>
              <a:t>1. </a:t>
            </a:r>
            <a:r>
              <a:rPr lang="ko-KR" altLang="en-US" b="1" dirty="0" smtClean="0">
                <a:latin typeface="+mn-ea"/>
              </a:rPr>
              <a:t>주제</a:t>
            </a:r>
            <a:endParaRPr lang="en-US" altLang="ko-KR" b="1" dirty="0" smtClean="0">
              <a:latin typeface="+mn-ea"/>
            </a:endParaRPr>
          </a:p>
          <a:p>
            <a:pPr marL="179388" lvl="1" indent="-88900"/>
            <a:endParaRPr lang="en-US" altLang="ko-KR" sz="1400" b="1" dirty="0" smtClean="0">
              <a:latin typeface="+mn-ea"/>
            </a:endParaRPr>
          </a:p>
          <a:p>
            <a:pPr marL="179388" lvl="1" indent="-88900"/>
            <a:r>
              <a:rPr lang="en-US" altLang="ko-KR" sz="1400" b="1" dirty="0" smtClean="0">
                <a:latin typeface="+mn-ea"/>
              </a:rPr>
              <a:t> </a:t>
            </a:r>
          </a:p>
          <a:p>
            <a:pPr marL="179388" lvl="1" indent="-88900"/>
            <a:endParaRPr lang="en-US" altLang="ko-KR" sz="1400" b="1" dirty="0">
              <a:latin typeface="+mn-ea"/>
            </a:endParaRPr>
          </a:p>
          <a:p>
            <a:pPr algn="ctr">
              <a:lnSpc>
                <a:spcPts val="1700"/>
              </a:lnSpc>
            </a:pP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810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42844" y="214290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2.  </a:t>
            </a:r>
            <a:r>
              <a:rPr lang="ko-KR" altLang="en-US" b="1" dirty="0" smtClean="0">
                <a:latin typeface="+mn-ea"/>
              </a:rPr>
              <a:t>개념설계 </a:t>
            </a:r>
            <a:r>
              <a:rPr lang="en-US" altLang="ko-KR" b="1" dirty="0" smtClean="0">
                <a:latin typeface="+mn-ea"/>
              </a:rPr>
              <a:t>: 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10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데이터 베이스 생명주기</a:t>
            </a:r>
            <a:endParaRPr lang="en-US" altLang="ko-KR" sz="32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22548" y="1704196"/>
            <a:ext cx="84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데이터 베이스의 생성과 운영에 관련된 특징을 데이터베이스 생명주기</a:t>
            </a:r>
            <a:r>
              <a:rPr lang="en-US" altLang="ko-KR" sz="1400" dirty="0" smtClean="0"/>
              <a:t>(database life cycle)</a:t>
            </a:r>
            <a:r>
              <a:rPr lang="ko-KR" altLang="en-US" sz="1400" dirty="0" smtClean="0"/>
              <a:t>라고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04269"/>
            <a:ext cx="5385681" cy="4104456"/>
          </a:xfrm>
          <a:prstGeom prst="rect">
            <a:avLst/>
          </a:prstGeom>
        </p:spPr>
      </p:pic>
      <p:sp>
        <p:nvSpPr>
          <p:cNvPr id="8" name="왼쪽 화살표 설명선 7"/>
          <p:cNvSpPr/>
          <p:nvPr/>
        </p:nvSpPr>
        <p:spPr>
          <a:xfrm>
            <a:off x="3635896" y="2460230"/>
            <a:ext cx="3456384" cy="43204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2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사용자들의 요구사항을 듣고 분석하여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데이터베이스 구축의 범위를</a:t>
            </a:r>
            <a:r>
              <a:rPr lang="ko-KR" altLang="en-US" sz="1000" dirty="0" smtClean="0"/>
              <a:t> 정하는 단계이다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10" name="왼쪽 화살표 설명선 9"/>
          <p:cNvSpPr/>
          <p:nvPr/>
        </p:nvSpPr>
        <p:spPr>
          <a:xfrm>
            <a:off x="5452517" y="3534629"/>
            <a:ext cx="3439963" cy="900829"/>
          </a:xfrm>
          <a:prstGeom prst="leftArrowCallout">
            <a:avLst>
              <a:gd name="adj1" fmla="val 15333"/>
              <a:gd name="adj2" fmla="val 20167"/>
              <a:gd name="adj3" fmla="val 25000"/>
              <a:gd name="adj4" fmla="val 88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분석된 요구사항을 기초로 주요개념과 </a:t>
            </a:r>
            <a:r>
              <a:rPr lang="ko-KR" altLang="en-US" sz="1000" u="sng" dirty="0" smtClean="0"/>
              <a:t>업무 프로세스 등을 식별</a:t>
            </a:r>
            <a:r>
              <a:rPr lang="ko-KR" altLang="en-US" sz="1000" dirty="0" smtClean="0"/>
              <a:t>하고</a:t>
            </a:r>
            <a:r>
              <a:rPr lang="en-US" altLang="ko-KR" sz="1000" dirty="0" smtClean="0"/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개념적 설계</a:t>
            </a:r>
            <a:r>
              <a:rPr lang="en-US" altLang="ko-KR" sz="1000" dirty="0" smtClean="0"/>
              <a:t>), </a:t>
            </a:r>
            <a:r>
              <a:rPr lang="ko-KR" altLang="en-US" sz="1000" u="sng" dirty="0" smtClean="0"/>
              <a:t>사용하는 </a:t>
            </a:r>
            <a:r>
              <a:rPr lang="en-US" altLang="ko-KR" sz="1000" u="sng" dirty="0" smtClean="0"/>
              <a:t>DBMS</a:t>
            </a:r>
            <a:r>
              <a:rPr lang="ko-KR" altLang="en-US" sz="1000" u="sng" dirty="0" smtClean="0"/>
              <a:t>의 종류에 맞게 변환</a:t>
            </a:r>
            <a:r>
              <a:rPr lang="en-US" altLang="ko-KR" sz="1000" dirty="0" smtClean="0"/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논리적 설계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한 후</a:t>
            </a:r>
            <a:r>
              <a:rPr lang="en-US" altLang="ko-KR" sz="1000" dirty="0" smtClean="0"/>
              <a:t>, </a:t>
            </a:r>
            <a:r>
              <a:rPr lang="ko-KR" altLang="en-US" sz="1000" u="sng" dirty="0" smtClean="0"/>
              <a:t>데이터베이스 스키마를 도출</a:t>
            </a:r>
            <a:r>
              <a:rPr lang="en-US" altLang="ko-KR" sz="1000" dirty="0" smtClean="0"/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물리적 설계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왼쪽 화살표 설명선 10"/>
          <p:cNvSpPr/>
          <p:nvPr/>
        </p:nvSpPr>
        <p:spPr>
          <a:xfrm>
            <a:off x="4932040" y="5557195"/>
            <a:ext cx="3456384" cy="43204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2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설계 단계에서 생성한 스키마를 실제 </a:t>
            </a:r>
            <a:r>
              <a:rPr lang="en-US" altLang="ko-KR" sz="1000" dirty="0" smtClean="0"/>
              <a:t>DBMS</a:t>
            </a:r>
            <a:r>
              <a:rPr lang="ko-KR" altLang="en-US" sz="1000" dirty="0" smtClean="0"/>
              <a:t>에 적용하여 테이블 및 관련 객체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인덱스 등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 만든다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155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4" y="128680"/>
            <a:ext cx="8964488" cy="80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88900" algn="ctr">
              <a:lnSpc>
                <a:spcPts val="1700"/>
              </a:lnSpc>
            </a:pPr>
            <a:endParaRPr lang="en-US" altLang="ko-KR" sz="1400" b="1" dirty="0">
              <a:latin typeface="+mn-ea"/>
              <a:ea typeface="DengXian" pitchFamily="65" charset="-122"/>
            </a:endParaRPr>
          </a:p>
          <a:p>
            <a:pPr marL="179388" lvl="1" indent="-88900"/>
            <a:r>
              <a:rPr lang="en-US" altLang="ko-KR" b="1" dirty="0" smtClean="0">
                <a:latin typeface="+mn-ea"/>
              </a:rPr>
              <a:t>3. </a:t>
            </a:r>
            <a:r>
              <a:rPr lang="ko-KR" altLang="en-US" b="1" dirty="0" smtClean="0">
                <a:latin typeface="+mn-ea"/>
              </a:rPr>
              <a:t>논리설계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err="1" smtClean="0">
                <a:latin typeface="+mn-ea"/>
              </a:rPr>
              <a:t>관계형</a:t>
            </a:r>
            <a:r>
              <a:rPr lang="ko-KR" altLang="en-US" b="1" dirty="0" smtClean="0">
                <a:latin typeface="+mn-ea"/>
              </a:rPr>
              <a:t> 스키마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273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446" y="215724"/>
            <a:ext cx="8964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1" indent="-88900"/>
            <a:r>
              <a:rPr lang="en-US" altLang="ko-KR" b="1" dirty="0" smtClean="0">
                <a:latin typeface="+mn-ea"/>
              </a:rPr>
              <a:t>4. </a:t>
            </a:r>
            <a:r>
              <a:rPr lang="ko-KR" altLang="en-US" b="1" dirty="0" smtClean="0">
                <a:latin typeface="+mn-ea"/>
              </a:rPr>
              <a:t>물리설계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dirty="0" err="1" smtClean="0">
                <a:latin typeface="+mn-ea"/>
              </a:rPr>
              <a:t>엔티티별</a:t>
            </a:r>
            <a:r>
              <a:rPr lang="ko-KR" altLang="en-US" sz="1400" dirty="0" smtClean="0">
                <a:latin typeface="+mn-ea"/>
              </a:rPr>
              <a:t> 물리적 스키마 </a:t>
            </a:r>
            <a:r>
              <a:rPr lang="en-US" altLang="ko-KR" sz="1400" dirty="0" smtClean="0">
                <a:latin typeface="+mn-ea"/>
              </a:rPr>
              <a:t>( </a:t>
            </a:r>
            <a:r>
              <a:rPr lang="ko-KR" altLang="en-US" sz="1400" dirty="0" err="1" smtClean="0">
                <a:latin typeface="+mn-ea"/>
              </a:rPr>
              <a:t>속성명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컬럼명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자료형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크기</a:t>
            </a:r>
            <a:r>
              <a:rPr lang="en-US" altLang="ko-KR" sz="1400" dirty="0" smtClean="0">
                <a:latin typeface="+mn-ea"/>
              </a:rPr>
              <a:t>, Null, Key, </a:t>
            </a:r>
            <a:r>
              <a:rPr lang="ko-KR" altLang="en-US" sz="1400" dirty="0" err="1" smtClean="0">
                <a:latin typeface="+mn-ea"/>
              </a:rPr>
              <a:t>디폴트값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16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데이터 모델링 과정</a:t>
            </a:r>
            <a:endParaRPr lang="en-US" altLang="ko-KR" sz="32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22548" y="1704196"/>
            <a:ext cx="84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데이터 베이스의 생성과 운영에 관련된 특징을 데이터베이스 생명주기</a:t>
            </a:r>
            <a:r>
              <a:rPr lang="en-US" altLang="ko-KR" sz="1400" dirty="0" smtClean="0"/>
              <a:t>(database life cycle)</a:t>
            </a:r>
            <a:r>
              <a:rPr lang="ko-KR" altLang="en-US" sz="1400" dirty="0" smtClean="0"/>
              <a:t>라고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1" name="오각형 20"/>
          <p:cNvSpPr/>
          <p:nvPr/>
        </p:nvSpPr>
        <p:spPr>
          <a:xfrm>
            <a:off x="0" y="136963"/>
            <a:ext cx="2195736" cy="43204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데이터 모델링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49062"/>
            <a:ext cx="6283796" cy="4059663"/>
          </a:xfrm>
          <a:prstGeom prst="rect">
            <a:avLst/>
          </a:prstGeom>
        </p:spPr>
      </p:pic>
      <p:sp>
        <p:nvSpPr>
          <p:cNvPr id="12" name="왼쪽 화살표 설명선 11"/>
          <p:cNvSpPr/>
          <p:nvPr/>
        </p:nvSpPr>
        <p:spPr>
          <a:xfrm>
            <a:off x="6382506" y="2011973"/>
            <a:ext cx="2761494" cy="1188971"/>
          </a:xfrm>
          <a:prstGeom prst="leftArrowCallout">
            <a:avLst>
              <a:gd name="adj1" fmla="val 8927"/>
              <a:gd name="adj2" fmla="val 16964"/>
              <a:gd name="adj3" fmla="val 15624"/>
              <a:gd name="adj4" fmla="val 88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실제 문서를 수집하고 분석한다</a:t>
            </a:r>
            <a:r>
              <a:rPr lang="en-US" altLang="ko-KR" sz="10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담당자와의 인터뷰나 설문조사를 통해 요구사항을 직접 수렴한다</a:t>
            </a:r>
            <a:r>
              <a:rPr lang="en-US" altLang="ko-KR" sz="10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비슷한 업무를 처리하는 기존의 데이터베이스를 분석한다</a:t>
            </a:r>
            <a:r>
              <a:rPr lang="en-US" altLang="ko-KR" sz="10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각 업무와 연관된 모든 부분을 살펴본다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13" name="왼쪽 화살표 설명선 12"/>
          <p:cNvSpPr/>
          <p:nvPr/>
        </p:nvSpPr>
        <p:spPr>
          <a:xfrm>
            <a:off x="6382506" y="3280234"/>
            <a:ext cx="2761494" cy="900394"/>
          </a:xfrm>
          <a:prstGeom prst="leftArrowCallout">
            <a:avLst>
              <a:gd name="adj1" fmla="val 8927"/>
              <a:gd name="adj2" fmla="val 16964"/>
              <a:gd name="adj3" fmla="val 15624"/>
              <a:gd name="adj4" fmla="val 88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요구사항을 수집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분석한 결과를 토대로 핵심적인 개념을 구분</a:t>
            </a:r>
            <a:r>
              <a:rPr lang="en-US" altLang="ko-KR" sz="1000" dirty="0" smtClean="0"/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개체를 추출</a:t>
            </a:r>
            <a:r>
              <a:rPr lang="en-US" altLang="ko-KR" sz="1000" dirty="0" smtClean="0"/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개체간의 관계</a:t>
            </a:r>
            <a:r>
              <a:rPr lang="ko-KR" altLang="en-US" sz="1000" dirty="0" smtClean="0"/>
              <a:t>를 정의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하고 전체적인 뼈대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FF0000"/>
                </a:solidFill>
              </a:rPr>
              <a:t>ER </a:t>
            </a:r>
            <a:r>
              <a:rPr lang="ko-KR" altLang="en-US" sz="1000" dirty="0" smtClean="0">
                <a:solidFill>
                  <a:srgbClr val="FF0000"/>
                </a:solidFill>
              </a:rPr>
              <a:t>다이어그램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 만드는 과정이다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5970" y="3339388"/>
            <a:ext cx="1131911" cy="401539"/>
          </a:xfrm>
          <a:prstGeom prst="rect">
            <a:avLst/>
          </a:prstGeom>
        </p:spPr>
      </p:pic>
      <p:sp>
        <p:nvSpPr>
          <p:cNvPr id="14" name="왼쪽 화살표 설명선 13"/>
          <p:cNvSpPr/>
          <p:nvPr/>
        </p:nvSpPr>
        <p:spPr>
          <a:xfrm>
            <a:off x="6382505" y="4233511"/>
            <a:ext cx="2761493" cy="802453"/>
          </a:xfrm>
          <a:prstGeom prst="leftArrowCallout">
            <a:avLst>
              <a:gd name="adj1" fmla="val 8927"/>
              <a:gd name="adj2" fmla="val 16964"/>
              <a:gd name="adj3" fmla="val 15624"/>
              <a:gd name="adj4" fmla="val 88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개념적 모델링에서 만든 </a:t>
            </a:r>
            <a:r>
              <a:rPr lang="en-US" altLang="ko-KR" sz="1000" dirty="0" smtClean="0"/>
              <a:t>ER </a:t>
            </a:r>
            <a:r>
              <a:rPr lang="ko-KR" altLang="en-US" sz="1000" dirty="0" smtClean="0"/>
              <a:t>다이어그램을 </a:t>
            </a:r>
            <a:r>
              <a:rPr lang="en-US" altLang="ko-KR" sz="1000" u="sng" dirty="0" smtClean="0"/>
              <a:t>DBMS</a:t>
            </a:r>
            <a:r>
              <a:rPr lang="ko-KR" altLang="en-US" sz="1000" u="sng" dirty="0" smtClean="0"/>
              <a:t>에 맞게 </a:t>
            </a:r>
            <a:r>
              <a:rPr lang="en-US" altLang="ko-KR" sz="1000" u="sng" dirty="0" smtClean="0"/>
              <a:t>mapping</a:t>
            </a:r>
            <a:r>
              <a:rPr lang="ko-KR" altLang="en-US" sz="1000" dirty="0" smtClean="0"/>
              <a:t>하여  단계</a:t>
            </a:r>
            <a:r>
              <a:rPr lang="en-US" altLang="ko-KR" sz="1000" dirty="0" smtClean="0"/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상세 속성 추출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정규화 수행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데이터 표준화 수행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 걸쳐 모델을 만든다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5" name="왼쪽 화살표 설명선 14"/>
          <p:cNvSpPr/>
          <p:nvPr/>
        </p:nvSpPr>
        <p:spPr>
          <a:xfrm>
            <a:off x="6382505" y="5088252"/>
            <a:ext cx="2761493" cy="985622"/>
          </a:xfrm>
          <a:prstGeom prst="leftArrowCallout">
            <a:avLst>
              <a:gd name="adj1" fmla="val 8927"/>
              <a:gd name="adj2" fmla="val 16964"/>
              <a:gd name="adj3" fmla="val 15624"/>
              <a:gd name="adj4" fmla="val 88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물리적 구조</a:t>
            </a:r>
            <a:r>
              <a:rPr lang="ko-KR" altLang="en-US" sz="1000" dirty="0" smtClean="0"/>
              <a:t>를 정의하고 구현하는 과정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데이터베이스가 최적의 성능을 낼 수 있도록 </a:t>
            </a:r>
            <a:r>
              <a:rPr lang="en-US" altLang="ko-KR" sz="1000" u="sng" dirty="0" smtClean="0"/>
              <a:t>DBMS</a:t>
            </a:r>
            <a:r>
              <a:rPr lang="ko-KR" altLang="en-US" sz="1000" u="sng" dirty="0" smtClean="0"/>
              <a:t>의 특성에 맞게 저장 구조를 정의</a:t>
            </a:r>
            <a:r>
              <a:rPr lang="ko-KR" altLang="en-US" sz="1000" dirty="0" smtClean="0"/>
              <a:t>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응답시간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최소화</a:t>
            </a:r>
            <a:r>
              <a:rPr lang="en-US" altLang="ko-KR" sz="1000" dirty="0" smtClean="0"/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동시에 </a:t>
            </a:r>
            <a:r>
              <a:rPr lang="ko-KR" altLang="en-US" sz="1000" dirty="0">
                <a:solidFill>
                  <a:srgbClr val="FF0000"/>
                </a:solidFill>
              </a:rPr>
              <a:t>발</a:t>
            </a:r>
            <a:r>
              <a:rPr lang="ko-KR" altLang="en-US" sz="1000" dirty="0" smtClean="0">
                <a:solidFill>
                  <a:srgbClr val="FF0000"/>
                </a:solidFill>
              </a:rPr>
              <a:t>생되는 트랜잭션의 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데이터가 저장될 </a:t>
            </a:r>
            <a:r>
              <a:rPr lang="ko-KR" altLang="en-US" sz="1000" dirty="0" smtClean="0">
                <a:solidFill>
                  <a:srgbClr val="FF0000"/>
                </a:solidFill>
              </a:rPr>
              <a:t>공간의 효율적 배치</a:t>
            </a:r>
            <a:r>
              <a:rPr lang="ko-KR" altLang="en-US" sz="1000" dirty="0" smtClean="0"/>
              <a:t>를 고려한다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2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ER </a:t>
            </a:r>
            <a:r>
              <a:rPr lang="ko-KR" altLang="en-US" sz="3200" dirty="0" smtClean="0"/>
              <a:t>모델</a:t>
            </a:r>
            <a:endParaRPr lang="en-US" altLang="ko-KR" sz="32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5712" y="1733962"/>
            <a:ext cx="85419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ER(Entity Relationship) </a:t>
            </a:r>
            <a:r>
              <a:rPr lang="ko-KR" altLang="en-US" sz="1400" dirty="0" smtClean="0"/>
              <a:t>모델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세상의 사물을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개체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(entity)</a:t>
            </a:r>
            <a:r>
              <a:rPr lang="ko-KR" altLang="en-US" sz="1400" dirty="0" smtClean="0"/>
              <a:t>와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개체 간의 관계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(relationship)</a:t>
            </a:r>
            <a:r>
              <a:rPr lang="ko-KR" altLang="en-US" sz="1400" dirty="0" smtClean="0"/>
              <a:t>로 표현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개체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유무형의</a:t>
            </a:r>
            <a:r>
              <a:rPr lang="ko-KR" altLang="en-US" sz="1400" dirty="0" smtClean="0"/>
              <a:t> 정보를 가지고 있는 독립적인 실체를 말한다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비슷한 속성을 가진 개체 타입</a:t>
            </a:r>
            <a:r>
              <a:rPr lang="en-US" altLang="ko-KR" sz="1400" dirty="0" smtClean="0"/>
              <a:t>(entity type)</a:t>
            </a:r>
            <a:r>
              <a:rPr lang="ko-KR" altLang="en-US" sz="1400" dirty="0" smtClean="0"/>
              <a:t>을 구성하며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개체 집합</a:t>
            </a:r>
            <a:r>
              <a:rPr lang="en-US" altLang="ko-KR" sz="1400" dirty="0" smtClean="0"/>
              <a:t>(entity set)</a:t>
            </a:r>
            <a:r>
              <a:rPr lang="ko-KR" altLang="en-US" sz="1400" dirty="0" smtClean="0"/>
              <a:t>으로 묶인다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solidFill>
                  <a:srgbClr val="FF0000"/>
                </a:solidFill>
              </a:rPr>
              <a:t>유일한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식별자에</a:t>
            </a:r>
            <a:r>
              <a:rPr lang="ko-KR" altLang="en-US" sz="1400" dirty="0" smtClean="0">
                <a:solidFill>
                  <a:srgbClr val="FF0000"/>
                </a:solidFill>
              </a:rPr>
              <a:t> 의해 식별이 가능하다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solidFill>
                  <a:srgbClr val="FF0000"/>
                </a:solidFill>
              </a:rPr>
              <a:t>꾸준한 관리를 필요로 하는 정보다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두 개 이상 </a:t>
            </a:r>
            <a:r>
              <a:rPr lang="ko-KR" altLang="en-US" sz="1400" dirty="0" smtClean="0">
                <a:solidFill>
                  <a:srgbClr val="FF0000"/>
                </a:solidFill>
              </a:rPr>
              <a:t>영속적으로 존재한다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업무 프로세스에 이용된다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반드시 자신의 특징을 나타내는 </a:t>
            </a:r>
            <a:r>
              <a:rPr lang="ko-KR" altLang="en-US" sz="1400" dirty="0" smtClean="0">
                <a:solidFill>
                  <a:srgbClr val="FF0000"/>
                </a:solidFill>
              </a:rPr>
              <a:t>속성을 포함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다른 개체와 최소 </a:t>
            </a:r>
            <a:r>
              <a:rPr lang="ko-KR" altLang="en-US" sz="1400" dirty="0" smtClean="0">
                <a:solidFill>
                  <a:srgbClr val="FF0000"/>
                </a:solidFill>
              </a:rPr>
              <a:t>한 개 이상의 관계를 맺고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강한 개체</a:t>
            </a:r>
            <a:r>
              <a:rPr lang="en-US" altLang="ko-KR" sz="1400" dirty="0" smtClean="0"/>
              <a:t>(strong entity)</a:t>
            </a:r>
            <a:r>
              <a:rPr lang="ko-KR" altLang="en-US" sz="1400" dirty="0" smtClean="0"/>
              <a:t> 타입과 약한 개체</a:t>
            </a:r>
            <a:r>
              <a:rPr lang="en-US" altLang="ko-KR" sz="1400" dirty="0" smtClean="0"/>
              <a:t>(weak entity) </a:t>
            </a:r>
            <a:r>
              <a:rPr lang="ko-KR" altLang="en-US" sz="1400" dirty="0" smtClean="0"/>
              <a:t>타입으로 구분할 수 있다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 smtClean="0"/>
          </a:p>
          <a:p>
            <a:endParaRPr lang="en-US" altLang="ko-KR" sz="14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02408" y="4254242"/>
          <a:ext cx="6264696" cy="1440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010"/>
                <a:gridCol w="1050230"/>
                <a:gridCol w="4104456"/>
              </a:tblGrid>
              <a:tr h="475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4822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강한 개체 타입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다른 개체의 도움 없이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독자적으로 존재</a:t>
                      </a:r>
                      <a:r>
                        <a:rPr lang="ko-KR" altLang="en-US" sz="1000" dirty="0" smtClean="0"/>
                        <a:t>할 수 있는 개체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4822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약한 개체 타입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독자적으로 존재할 수 없고 </a:t>
                      </a:r>
                      <a:r>
                        <a:rPr lang="ko-KR" altLang="en-US" sz="1000" dirty="0" smtClean="0"/>
                        <a:t>반드시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상위 개체 타입을 가짐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486" y="5243450"/>
            <a:ext cx="628650" cy="457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7821" b="-1"/>
          <a:stretch/>
        </p:blipFill>
        <p:spPr>
          <a:xfrm>
            <a:off x="1673486" y="4780097"/>
            <a:ext cx="609600" cy="3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ER </a:t>
            </a:r>
            <a:r>
              <a:rPr lang="ko-KR" altLang="en-US" sz="3200" dirty="0" smtClean="0"/>
              <a:t>모델</a:t>
            </a:r>
            <a:endParaRPr lang="en-US" altLang="ko-KR" sz="32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24744"/>
            <a:ext cx="85419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속성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개체가 가진 성질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ER</a:t>
            </a:r>
            <a:r>
              <a:rPr lang="ko-KR" altLang="en-US" sz="1400" dirty="0" smtClean="0"/>
              <a:t>다이어그램 표현</a:t>
            </a:r>
            <a:endParaRPr lang="en-US" altLang="ko-KR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타원으로 표현</a:t>
            </a:r>
            <a:r>
              <a:rPr lang="ko-KR" altLang="en-US" sz="1400" dirty="0" smtClean="0"/>
              <a:t>하며 </a:t>
            </a:r>
            <a:r>
              <a:rPr lang="ko-KR" altLang="en-US" sz="1400" dirty="0" smtClean="0">
                <a:solidFill>
                  <a:srgbClr val="FF0000"/>
                </a:solidFill>
              </a:rPr>
              <a:t>개체 타입을 나타내는 직사각형과 실선으로 연결</a:t>
            </a:r>
            <a:r>
              <a:rPr lang="ko-KR" altLang="en-US" sz="1400" dirty="0" smtClean="0"/>
              <a:t>된다</a:t>
            </a:r>
            <a:r>
              <a:rPr lang="en-US" altLang="ko-KR" sz="14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속성의 이름은 </a:t>
            </a:r>
            <a:r>
              <a:rPr lang="ko-KR" altLang="en-US" sz="1400" dirty="0" smtClean="0">
                <a:solidFill>
                  <a:srgbClr val="FF0000"/>
                </a:solidFill>
              </a:rPr>
              <a:t>타원의 중앙에 표기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속성이 개체를 </a:t>
            </a:r>
            <a:r>
              <a:rPr lang="ko-KR" altLang="en-US" sz="1400" dirty="0" smtClean="0">
                <a:solidFill>
                  <a:srgbClr val="FF0000"/>
                </a:solidFill>
              </a:rPr>
              <a:t>유일하게 식별할 수 있는 키</a:t>
            </a:r>
            <a:r>
              <a:rPr lang="ko-KR" altLang="en-US" sz="1400" dirty="0" smtClean="0"/>
              <a:t>일 경우 속성 이름에 </a:t>
            </a:r>
            <a:r>
              <a:rPr lang="ko-KR" altLang="en-US" sz="1400" dirty="0" smtClean="0">
                <a:solidFill>
                  <a:srgbClr val="FF0000"/>
                </a:solidFill>
              </a:rPr>
              <a:t>밑줄</a:t>
            </a:r>
            <a:r>
              <a:rPr lang="ko-KR" altLang="en-US" sz="1400" dirty="0" smtClean="0"/>
              <a:t>을 긋는다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단순 속성과 복합 속성</a:t>
            </a:r>
            <a:endParaRPr lang="en-US" altLang="ko-KR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단순 속성</a:t>
            </a:r>
            <a:r>
              <a:rPr lang="en-US" altLang="ko-KR" sz="1400" dirty="0" smtClean="0"/>
              <a:t>(simple attribute): </a:t>
            </a:r>
            <a:r>
              <a:rPr lang="ko-KR" altLang="en-US" sz="1400" dirty="0" smtClean="0">
                <a:solidFill>
                  <a:srgbClr val="FF0000"/>
                </a:solidFill>
              </a:rPr>
              <a:t>더 이상 분해가 불가능한 속성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복합 속성</a:t>
            </a:r>
            <a:r>
              <a:rPr lang="en-US" altLang="ko-KR" sz="1400" dirty="0" smtClean="0"/>
              <a:t>(composite attribute): </a:t>
            </a:r>
            <a:r>
              <a:rPr lang="ko-KR" altLang="en-US" sz="1400" dirty="0" smtClean="0">
                <a:solidFill>
                  <a:srgbClr val="FF0000"/>
                </a:solidFill>
              </a:rPr>
              <a:t>독립적인 의미를 가진 속성으로 분해할 수 있는 속성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 err="1" smtClean="0"/>
              <a:t>단일값</a:t>
            </a:r>
            <a:r>
              <a:rPr lang="ko-KR" altLang="en-US" sz="1400" dirty="0" smtClean="0"/>
              <a:t> 속성과 </a:t>
            </a:r>
            <a:r>
              <a:rPr lang="ko-KR" altLang="en-US" sz="1400" dirty="0" err="1" smtClean="0"/>
              <a:t>다중값</a:t>
            </a:r>
            <a:r>
              <a:rPr lang="ko-KR" altLang="en-US" sz="1400" dirty="0" smtClean="0"/>
              <a:t> 속성</a:t>
            </a:r>
            <a:endParaRPr lang="en-US" altLang="ko-KR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단일값</a:t>
            </a:r>
            <a:r>
              <a:rPr lang="ko-KR" altLang="en-US" sz="1400" dirty="0" smtClean="0"/>
              <a:t> 속성</a:t>
            </a:r>
            <a:r>
              <a:rPr lang="en-US" altLang="ko-KR" sz="1400" dirty="0" smtClean="0"/>
              <a:t>(single-valued attribute): </a:t>
            </a:r>
            <a:r>
              <a:rPr lang="ko-KR" altLang="en-US" sz="1400" dirty="0" smtClean="0">
                <a:solidFill>
                  <a:srgbClr val="FF0000"/>
                </a:solidFill>
              </a:rPr>
              <a:t>하나의 값만을 가지는 속성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다중값</a:t>
            </a:r>
            <a:r>
              <a:rPr lang="ko-KR" altLang="en-US" sz="1400" dirty="0" smtClean="0"/>
              <a:t> 속성</a:t>
            </a:r>
            <a:r>
              <a:rPr lang="en-US" altLang="ko-KR" sz="1400" dirty="0" smtClean="0"/>
              <a:t>(multi-valued attribute): </a:t>
            </a:r>
            <a:r>
              <a:rPr lang="ko-KR" altLang="en-US" sz="1400" dirty="0" smtClean="0">
                <a:solidFill>
                  <a:srgbClr val="FF0000"/>
                </a:solidFill>
              </a:rPr>
              <a:t>여러 개의 값을 가지는 속성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저장 속성과 유도 속성</a:t>
            </a:r>
            <a:endParaRPr lang="en-US" altLang="ko-KR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저장 속성</a:t>
            </a:r>
            <a:r>
              <a:rPr lang="en-US" altLang="ko-KR" sz="1400" dirty="0" smtClean="0"/>
              <a:t>(stored attribute): </a:t>
            </a:r>
            <a:r>
              <a:rPr lang="ko-KR" altLang="en-US" sz="1400" dirty="0" smtClean="0"/>
              <a:t>다른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속성의 영향 없이 단독으로 저장되는 속성</a:t>
            </a:r>
            <a:endParaRPr lang="en-US" altLang="ko-KR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유도 속성</a:t>
            </a:r>
            <a:r>
              <a:rPr lang="en-US" altLang="ko-KR" sz="1400" dirty="0" smtClean="0"/>
              <a:t>(derived attribute): </a:t>
            </a:r>
            <a:r>
              <a:rPr lang="ko-KR" altLang="en-US" sz="1400" dirty="0" smtClean="0"/>
              <a:t>다른 </a:t>
            </a:r>
            <a:r>
              <a:rPr lang="ko-KR" altLang="en-US" sz="1400" dirty="0" smtClean="0">
                <a:solidFill>
                  <a:srgbClr val="FF0000"/>
                </a:solidFill>
              </a:rPr>
              <a:t>저장 속성으로부터 유도</a:t>
            </a:r>
            <a:r>
              <a:rPr lang="ko-KR" altLang="en-US" sz="1400" dirty="0" smtClean="0"/>
              <a:t>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계산되어진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속성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00206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1" t="6512" r="49359" b="53290"/>
          <a:stretch/>
        </p:blipFill>
        <p:spPr>
          <a:xfrm>
            <a:off x="719460" y="4607868"/>
            <a:ext cx="3826768" cy="204073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t="45054" r="49814" b="1"/>
          <a:stretch/>
        </p:blipFill>
        <p:spPr>
          <a:xfrm>
            <a:off x="4932164" y="4531668"/>
            <a:ext cx="3024336" cy="222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ER </a:t>
            </a:r>
            <a:r>
              <a:rPr lang="ko-KR" altLang="en-US" sz="3200" dirty="0" smtClean="0"/>
              <a:t>모델</a:t>
            </a:r>
            <a:endParaRPr lang="en-US" altLang="ko-KR" sz="32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001782"/>
            <a:ext cx="88924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관계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개체 사이의 연관성을 나타내는 개념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관계 타입</a:t>
            </a:r>
            <a:r>
              <a:rPr lang="en-US" altLang="ko-KR" sz="1400" dirty="0" smtClean="0"/>
              <a:t>(relation type): </a:t>
            </a:r>
            <a:r>
              <a:rPr lang="ko-KR" altLang="en-US" sz="1400" dirty="0" smtClean="0"/>
              <a:t>개체 타입과 개체 타입 간의 연결 가능한 관계를 정의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관계 집합</a:t>
            </a:r>
            <a:r>
              <a:rPr lang="en-US" altLang="ko-KR" sz="1400" dirty="0" smtClean="0"/>
              <a:t>(relation set): </a:t>
            </a:r>
            <a:r>
              <a:rPr lang="ko-KR" altLang="en-US" sz="1400" dirty="0" smtClean="0"/>
              <a:t>관계로 연결된 집합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관계 타입의 유형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차수에 따른 유형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관계 집합에 참가하는 개체 타입의 수를 관계 타입의 차수</a:t>
            </a:r>
            <a:r>
              <a:rPr lang="en-US" altLang="ko-KR" sz="1400" dirty="0" smtClean="0"/>
              <a:t>(degree)</a:t>
            </a:r>
            <a:r>
              <a:rPr lang="ko-KR" altLang="en-US" sz="1400" dirty="0" smtClean="0"/>
              <a:t>라고 한다</a:t>
            </a:r>
            <a:r>
              <a:rPr lang="en-US" altLang="ko-KR" sz="14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관계 </a:t>
            </a:r>
            <a:r>
              <a:rPr lang="ko-KR" altLang="en-US" sz="1400" dirty="0" err="1" smtClean="0"/>
              <a:t>대응수</a:t>
            </a:r>
            <a:r>
              <a:rPr lang="en-US" altLang="ko-KR" sz="1400" dirty="0" smtClean="0"/>
              <a:t>(cardinality): </a:t>
            </a:r>
            <a:r>
              <a:rPr lang="ko-KR" altLang="en-US" sz="1400" dirty="0" smtClean="0"/>
              <a:t>두 개체 타입의 관계에 실제로 참여하는 개별 개체 수를 의미한다</a:t>
            </a:r>
            <a:r>
              <a:rPr lang="en-US" altLang="ko-KR" sz="14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관계 대응수의 최소값과 최대값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최소값과 최대값을 관계실선 위에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최소값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최대값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표기한다</a:t>
            </a:r>
            <a:r>
              <a:rPr lang="en-US" altLang="ko-KR" sz="1400" dirty="0" smtClean="0"/>
              <a:t>.</a:t>
            </a:r>
          </a:p>
          <a:p>
            <a:pPr lvl="2"/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174" y="2046546"/>
            <a:ext cx="4143375" cy="2190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862" y="1700969"/>
            <a:ext cx="2820938" cy="6596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746" y="4515655"/>
            <a:ext cx="2520280" cy="6900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441" y="5569906"/>
            <a:ext cx="1960810" cy="3420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1961" y="6328642"/>
            <a:ext cx="3528740" cy="4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ER </a:t>
            </a:r>
            <a:r>
              <a:rPr lang="ko-KR" altLang="en-US" sz="3200" dirty="0" smtClean="0"/>
              <a:t>모델</a:t>
            </a:r>
            <a:endParaRPr lang="en-US" altLang="ko-KR" sz="32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24744"/>
            <a:ext cx="854194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관계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ISA </a:t>
            </a:r>
            <a:r>
              <a:rPr lang="ko-KR" altLang="en-US" sz="1400" dirty="0" smtClean="0"/>
              <a:t>관계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상위 개체 타입의 특성에 따라 하위 개체 타입이 결정되는 형태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참여 제약 조건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개체 집합 내 모든 개체가 관계에 참여하는지 유무</a:t>
            </a:r>
            <a:endParaRPr lang="en-US" altLang="ko-KR" sz="1400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전체 참여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개체 집합의 모든 개체가 관계에 참여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최소값이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이상</a:t>
            </a:r>
            <a:endParaRPr lang="en-US" altLang="ko-KR" sz="1400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부분 참여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일부만 참여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최소값이 </a:t>
            </a:r>
            <a:r>
              <a:rPr lang="en-US" altLang="ko-KR" sz="1400" dirty="0" smtClean="0"/>
              <a:t>0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역할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개체 타입 간의 관계를 표현할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개체들은 고유한 역할</a:t>
            </a:r>
            <a:r>
              <a:rPr lang="en-US" altLang="ko-KR" sz="1400" dirty="0" smtClean="0"/>
              <a:t>(role)</a:t>
            </a:r>
            <a:r>
              <a:rPr lang="ko-KR" altLang="en-US" sz="1400" dirty="0" smtClean="0"/>
              <a:t>을 담당한다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순환적 관계</a:t>
            </a:r>
            <a:r>
              <a:rPr lang="en-US" altLang="ko-KR" sz="1400" dirty="0" smtClean="0"/>
              <a:t>(recursive relationship): </a:t>
            </a:r>
            <a:r>
              <a:rPr lang="ko-KR" altLang="en-US" sz="1400" dirty="0" smtClean="0"/>
              <a:t>하나의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개체 타입이 동일한 개체 타입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자기 자신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과 순환적으로 관계를 가지는 형태를 말한다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약한 개체 타입과 </a:t>
            </a:r>
            <a:r>
              <a:rPr lang="ko-KR" altLang="en-US" sz="1400" dirty="0" err="1" smtClean="0"/>
              <a:t>식별자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약한 개체 타입의 개별 개체를 고유하게 식별하는 속성을 </a:t>
            </a:r>
            <a:r>
              <a:rPr lang="ko-KR" altLang="en-US" sz="1400" dirty="0" err="1" smtClean="0"/>
              <a:t>식별자</a:t>
            </a:r>
            <a:r>
              <a:rPr lang="en-US" altLang="ko-KR" sz="1400" dirty="0" smtClean="0"/>
              <a:t>(discriminator) </a:t>
            </a:r>
            <a:r>
              <a:rPr lang="ko-KR" altLang="en-US" sz="1400" dirty="0" smtClean="0"/>
              <a:t>혹은 </a:t>
            </a:r>
            <a:r>
              <a:rPr lang="ko-KR" altLang="en-US" sz="1400" dirty="0" err="1" smtClean="0"/>
              <a:t>부분키</a:t>
            </a:r>
            <a:r>
              <a:rPr lang="en-US" altLang="ko-KR" sz="1400" dirty="0" smtClean="0"/>
              <a:t>(partial key)</a:t>
            </a:r>
            <a:r>
              <a:rPr lang="ko-KR" altLang="en-US" sz="1400" dirty="0" smtClean="0"/>
              <a:t>라고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940" y="1390537"/>
            <a:ext cx="1979860" cy="6396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054" y="2758267"/>
            <a:ext cx="3398316" cy="7756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930" y="4012092"/>
            <a:ext cx="4130600" cy="4489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5938674"/>
            <a:ext cx="4187292" cy="8323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7290" y="5858472"/>
            <a:ext cx="4316710" cy="45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ER </a:t>
            </a:r>
            <a:r>
              <a:rPr lang="ko-KR" altLang="en-US" sz="3200" dirty="0" smtClean="0"/>
              <a:t>모델</a:t>
            </a:r>
            <a:endParaRPr lang="en-US" altLang="ko-KR" sz="32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96" y="1124744"/>
            <a:ext cx="854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IE </a:t>
            </a:r>
            <a:r>
              <a:rPr lang="ko-KR" altLang="en-US" sz="1400" dirty="0" smtClean="0"/>
              <a:t>표기법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ER</a:t>
            </a:r>
            <a:r>
              <a:rPr lang="ko-KR" altLang="en-US" sz="1400" dirty="0" smtClean="0"/>
              <a:t>모델 표기법으로 </a:t>
            </a:r>
            <a:r>
              <a:rPr lang="en-US" altLang="ko-KR" sz="1400" dirty="0" smtClean="0"/>
              <a:t>IE</a:t>
            </a:r>
            <a:r>
              <a:rPr lang="ko-KR" altLang="en-US" sz="1400" dirty="0" smtClean="0"/>
              <a:t>표기법</a:t>
            </a:r>
            <a:r>
              <a:rPr lang="en-US" altLang="ko-KR" sz="1400" dirty="0" smtClean="0"/>
              <a:t>(=</a:t>
            </a:r>
            <a:r>
              <a:rPr lang="ko-KR" altLang="en-US" sz="1400" dirty="0" err="1" smtClean="0"/>
              <a:t>새발</a:t>
            </a:r>
            <a:r>
              <a:rPr lang="en-US" altLang="ko-KR" sz="1400" dirty="0"/>
              <a:t> crow-feet</a:t>
            </a:r>
            <a:r>
              <a:rPr lang="ko-KR" altLang="en-US" sz="1400" dirty="0" smtClean="0"/>
              <a:t> 표기법</a:t>
            </a:r>
            <a:r>
              <a:rPr lang="en-US" altLang="ko-KR" sz="1400" dirty="0" smtClean="0"/>
              <a:t>), </a:t>
            </a:r>
            <a:r>
              <a:rPr lang="ko-KR" altLang="en-US" sz="1400" dirty="0" err="1" smtClean="0"/>
              <a:t>바커</a:t>
            </a:r>
            <a:r>
              <a:rPr lang="ko-KR" altLang="en-US" sz="1400" dirty="0" smtClean="0"/>
              <a:t> 표기법이 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2371"/>
          <a:stretch/>
        </p:blipFill>
        <p:spPr>
          <a:xfrm>
            <a:off x="899592" y="1630943"/>
            <a:ext cx="5472608" cy="23543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924" y="3977638"/>
            <a:ext cx="4581500" cy="26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altLang="ko-KR" sz="3200" dirty="0" smtClean="0"/>
              <a:t>ER </a:t>
            </a:r>
            <a:r>
              <a:rPr lang="ko-KR" altLang="en-US" sz="3200" dirty="0" smtClean="0"/>
              <a:t>모델을 관계 데이터 모델로 사상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1800" b="1" dirty="0" smtClean="0">
                <a:solidFill>
                  <a:srgbClr val="002060"/>
                </a:solidFill>
                <a:latin typeface="+mn-ea"/>
                <a:ea typeface="+mn-ea"/>
              </a:rPr>
              <a:t>사상</a:t>
            </a:r>
            <a:r>
              <a:rPr lang="en-US" altLang="ko-KR" sz="1800" b="1" dirty="0" smtClean="0">
                <a:solidFill>
                  <a:srgbClr val="002060"/>
                </a:solidFill>
                <a:latin typeface="+mn-ea"/>
                <a:ea typeface="+mn-ea"/>
              </a:rPr>
              <a:t>(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寫像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) , </a:t>
            </a:r>
            <a:r>
              <a:rPr lang="ko-KR" altLang="en-US" sz="1800" b="1" dirty="0" err="1" smtClean="0">
                <a:solidFill>
                  <a:srgbClr val="002060"/>
                </a:solidFill>
              </a:rPr>
              <a:t>매핑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(</a:t>
            </a:r>
            <a:r>
              <a:rPr lang="en-US" sz="1800" b="1" dirty="0" smtClean="0">
                <a:solidFill>
                  <a:srgbClr val="002060"/>
                </a:solidFill>
              </a:rPr>
              <a:t>map, or mapping) -&gt;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대응관계에 따라 연결 짓는 것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457200" y="1903433"/>
            <a:ext cx="8229600" cy="4525963"/>
          </a:xfrm>
        </p:spPr>
        <p:txBody>
          <a:bodyPr vert="horz">
            <a:normAutofit/>
          </a:bodyPr>
          <a:lstStyle/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96" y="1427977"/>
            <a:ext cx="85419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altLang="ko-KR" sz="1400" dirty="0" smtClean="0"/>
              <a:t>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다중값</a:t>
            </a:r>
            <a:r>
              <a:rPr lang="ko-KR" altLang="en-US" sz="1400" dirty="0" smtClean="0"/>
              <a:t> 속성의 사상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속성의 개수를 알 수 없는 경우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방법</a:t>
            </a:r>
            <a:r>
              <a:rPr lang="en-US" altLang="ko-KR" sz="1400" dirty="0" smtClean="0"/>
              <a:t>1]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속성의 개수가 제한적으로 정해지는 경우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방법</a:t>
            </a:r>
            <a:r>
              <a:rPr lang="en-US" altLang="ko-KR" sz="1400" dirty="0" smtClean="0"/>
              <a:t>2]</a:t>
            </a:r>
            <a:r>
              <a:rPr lang="ko-KR" altLang="en-US" sz="1400" dirty="0" smtClean="0"/>
              <a:t>를 사용한다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40216"/>
            <a:ext cx="6162675" cy="14859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536520"/>
            <a:ext cx="7029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1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1181</Words>
  <Application>Microsoft Office PowerPoint</Application>
  <PresentationFormat>화면 슬라이드 쇼(4:3)</PresentationFormat>
  <Paragraphs>452</Paragraphs>
  <Slides>21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데이터 모델링의 개념</vt:lpstr>
      <vt:lpstr>데이터 베이스 생명주기</vt:lpstr>
      <vt:lpstr>데이터 모델링 과정</vt:lpstr>
      <vt:lpstr>ER 모델</vt:lpstr>
      <vt:lpstr>ER 모델</vt:lpstr>
      <vt:lpstr>ER 모델</vt:lpstr>
      <vt:lpstr>ER 모델</vt:lpstr>
      <vt:lpstr>ER 모델</vt:lpstr>
      <vt:lpstr>ER 모델을 관계 데이터 모델로 사상 사상(寫像) , 매핑(map, or mapping) -&gt; 대응관계에 따라 연결 짓는 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 SW 기초 기술 활용</dc:title>
  <dc:creator>Microsoft Corporation</dc:creator>
  <cp:lastModifiedBy>Windows 사용자</cp:lastModifiedBy>
  <cp:revision>36</cp:revision>
  <dcterms:created xsi:type="dcterms:W3CDTF">2006-10-05T04:04:58Z</dcterms:created>
  <dcterms:modified xsi:type="dcterms:W3CDTF">2019-01-22T07:18:50Z</dcterms:modified>
</cp:coreProperties>
</file>