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4" r:id="rId2"/>
    <p:sldId id="329" r:id="rId3"/>
    <p:sldId id="330" r:id="rId4"/>
    <p:sldId id="331" r:id="rId5"/>
    <p:sldId id="332" r:id="rId6"/>
    <p:sldId id="340" r:id="rId7"/>
    <p:sldId id="339" r:id="rId8"/>
    <p:sldId id="344" r:id="rId9"/>
    <p:sldId id="345" r:id="rId10"/>
    <p:sldId id="341" r:id="rId11"/>
    <p:sldId id="343" r:id="rId12"/>
    <p:sldId id="346" r:id="rId13"/>
    <p:sldId id="333" r:id="rId14"/>
    <p:sldId id="335" r:id="rId15"/>
    <p:sldId id="336" r:id="rId16"/>
    <p:sldId id="337" r:id="rId17"/>
    <p:sldId id="338" r:id="rId18"/>
    <p:sldId id="31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956" autoAdjust="0"/>
    <p:restoredTop sz="94660"/>
  </p:normalViewPr>
  <p:slideViewPr>
    <p:cSldViewPr>
      <p:cViewPr>
        <p:scale>
          <a:sx n="106" d="100"/>
          <a:sy n="106" d="100"/>
        </p:scale>
        <p:origin x="-5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B188-C61E-46E7-AC85-2ED664778CCC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3D04-70F6-4B94-86D8-1D073A466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oracle.com/tools/downloads/sql-data-modeler-download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ainichibenkyo.tistory.com/8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260648"/>
            <a:ext cx="885666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9388" indent="-179388">
              <a:lnSpc>
                <a:spcPct val="150000"/>
              </a:lnSpc>
            </a:pPr>
            <a:r>
              <a:rPr kumimoji="0" lang="en-US" altLang="ko-KR" sz="1600" b="1" dirty="0"/>
              <a:t>***  </a:t>
            </a:r>
            <a:r>
              <a:rPr kumimoji="0" lang="en-US" altLang="ko-KR" sz="1600" b="1" dirty="0" smtClean="0"/>
              <a:t>Oracle SQL De</a:t>
            </a:r>
            <a:r>
              <a:rPr lang="en-US" altLang="ko-KR" sz="1600" b="1" dirty="0" smtClean="0"/>
              <a:t>veloper </a:t>
            </a:r>
            <a:r>
              <a:rPr lang="en-US" altLang="ko-KR" sz="1600" b="1" dirty="0" err="1" smtClean="0"/>
              <a:t>DownLoad</a:t>
            </a:r>
            <a:r>
              <a:rPr lang="en-US" altLang="ko-KR" sz="1600" b="1" dirty="0" smtClean="0"/>
              <a:t> </a:t>
            </a:r>
            <a:br>
              <a:rPr lang="en-US" altLang="ko-KR" sz="1600" b="1" dirty="0" smtClean="0"/>
            </a:br>
            <a:r>
              <a:rPr kumimoji="0" lang="en-US" altLang="ko-KR" sz="1400" dirty="0" smtClean="0"/>
              <a:t>=&gt; </a:t>
            </a:r>
            <a:r>
              <a:rPr lang="en-US" altLang="ko-KR" sz="1400" dirty="0"/>
              <a:t>https://www.oracle.com/tools/downloads/sqldev-v192-downloads.html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아래 중 적당한 버전 선택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- JDK </a:t>
            </a:r>
            <a:r>
              <a:rPr lang="ko-KR" altLang="en-US" sz="1400" dirty="0" smtClean="0"/>
              <a:t>포함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버전 </a:t>
            </a:r>
            <a:r>
              <a:rPr lang="en-US" altLang="ko-KR" sz="1400" dirty="0"/>
              <a:t>: Windows 64-bit with JDK 8 </a:t>
            </a:r>
            <a:r>
              <a:rPr lang="en-US" altLang="ko-KR" sz="1400" dirty="0" smtClean="0"/>
              <a:t>included </a:t>
            </a:r>
            <a:br>
              <a:rPr lang="en-US" altLang="ko-KR" sz="1400" dirty="0" smtClean="0"/>
            </a:br>
            <a:r>
              <a:rPr lang="en-US" altLang="ko-KR" sz="1400" dirty="0" smtClean="0"/>
              <a:t>	-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JDK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포함안된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버전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</a:rPr>
              <a:t>Windows 32-bit/64-bit </a:t>
            </a:r>
            <a:r>
              <a:rPr kumimoji="0" lang="en-US" altLang="ko-KR" sz="1400" dirty="0" smtClean="0"/>
              <a:t>	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10505" r="10584"/>
          <a:stretch/>
        </p:blipFill>
        <p:spPr bwMode="auto">
          <a:xfrm>
            <a:off x="539552" y="2348880"/>
            <a:ext cx="4854740" cy="39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25928" y="116632"/>
            <a:ext cx="885666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9388" indent="-179388">
              <a:lnSpc>
                <a:spcPts val="1800"/>
              </a:lnSpc>
            </a:pPr>
            <a:r>
              <a:rPr kumimoji="0" lang="en-US" altLang="ko-KR" sz="1400" b="1" dirty="0"/>
              <a:t>*** </a:t>
            </a:r>
            <a:r>
              <a:rPr lang="en-US" altLang="ko-KR" sz="1400" b="1" dirty="0"/>
              <a:t>Oracle SQL Developer</a:t>
            </a:r>
            <a:r>
              <a:rPr lang="ko-KR" altLang="en-US" sz="1400" b="1" dirty="0"/>
              <a:t>를 </a:t>
            </a:r>
            <a:r>
              <a:rPr lang="ko-KR" altLang="en-US" sz="1400" b="1" dirty="0" smtClean="0"/>
              <a:t>사용하여 </a:t>
            </a:r>
            <a:r>
              <a:rPr lang="en-US" altLang="ko-KR" sz="1400" b="1" dirty="0" smtClean="0"/>
              <a:t>ER</a:t>
            </a:r>
            <a:r>
              <a:rPr lang="en-US" altLang="ko-KR" sz="1400" b="1" dirty="0"/>
              <a:t>D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smtClean="0"/>
              <a:t>Entity-Relationship Diagram)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  <a:p>
            <a:pPr marL="179388" indent="-179388">
              <a:lnSpc>
                <a:spcPts val="1800"/>
              </a:lnSpc>
            </a:pPr>
            <a:endParaRPr kumimoji="0" lang="en-US" altLang="ko-KR" sz="1400" dirty="0" smtClean="0"/>
          </a:p>
          <a:p>
            <a:pPr marL="179388" indent="-179388">
              <a:lnSpc>
                <a:spcPts val="1800"/>
              </a:lnSpc>
            </a:pPr>
            <a:r>
              <a:rPr lang="en-US" altLang="ko-KR" sz="1400" b="1" dirty="0"/>
              <a:t>** </a:t>
            </a:r>
            <a:r>
              <a:rPr lang="ko-KR" altLang="en-US" sz="1400" b="1" dirty="0"/>
              <a:t>그림으로 저장 하기</a:t>
            </a:r>
            <a:endParaRPr lang="en-US" altLang="ko-KR" sz="1400" b="1" dirty="0"/>
          </a:p>
          <a:p>
            <a:pPr marL="179388" indent="-179388">
              <a:lnSpc>
                <a:spcPts val="1800"/>
              </a:lnSpc>
            </a:pPr>
            <a:r>
              <a:rPr lang="en-US" altLang="ko-KR" sz="1400" dirty="0"/>
              <a:t>1) </a:t>
            </a:r>
            <a:r>
              <a:rPr lang="ko-KR" altLang="en-US" sz="1400" dirty="0"/>
              <a:t>파일 </a:t>
            </a:r>
            <a:r>
              <a:rPr lang="en-US" altLang="ko-KR" sz="1400" dirty="0"/>
              <a:t>-&gt;</a:t>
            </a:r>
            <a:r>
              <a:rPr lang="ko-KR" altLang="en-US" sz="1400" dirty="0"/>
              <a:t> 데이터 </a:t>
            </a:r>
            <a:r>
              <a:rPr lang="ko-KR" altLang="en-US" sz="1400" dirty="0" err="1"/>
              <a:t>모델러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다이어그램 인쇄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ko-KR" altLang="en-US" sz="1400" b="1" dirty="0">
                <a:solidFill>
                  <a:srgbClr val="0000FF"/>
                </a:solidFill>
              </a:rPr>
              <a:t>이미지 파일로 </a:t>
            </a:r>
            <a:r>
              <a:rPr lang="en-US" altLang="ko-KR" sz="1400" dirty="0"/>
              <a:t>-&gt; </a:t>
            </a:r>
            <a:r>
              <a:rPr lang="ko-KR" altLang="en-US" sz="1400" dirty="0"/>
              <a:t>경로 </a:t>
            </a:r>
            <a:r>
              <a:rPr lang="ko-KR" altLang="en-US" sz="1400" dirty="0" err="1"/>
              <a:t>선택후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Mtest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QracleModerler</a:t>
            </a:r>
            <a:r>
              <a:rPr lang="en-US" altLang="ko-KR" sz="1400" dirty="0"/>
              <a:t>/..)</a:t>
            </a:r>
            <a:r>
              <a:rPr lang="ko-KR" altLang="en-US" sz="1400" dirty="0"/>
              <a:t>  </a:t>
            </a:r>
            <a:r>
              <a:rPr lang="en-US" altLang="ko-KR" sz="1400" dirty="0"/>
              <a:t> -&gt; </a:t>
            </a:r>
            <a:r>
              <a:rPr lang="ko-KR" altLang="en-US" sz="1400" dirty="0"/>
              <a:t>저장  </a:t>
            </a:r>
            <a:r>
              <a:rPr lang="en-US" altLang="ko-KR" sz="1400" dirty="0"/>
              <a:t>( </a:t>
            </a:r>
            <a:r>
              <a:rPr lang="ko-KR" altLang="en-US" sz="1400" dirty="0"/>
              <a:t>벡터 형식으로 저장 하려면 대신 </a:t>
            </a:r>
            <a:r>
              <a:rPr lang="en-US" altLang="ko-KR" sz="1400" b="1" dirty="0">
                <a:solidFill>
                  <a:srgbClr val="0000FF"/>
                </a:solidFill>
              </a:rPr>
              <a:t>PDF </a:t>
            </a:r>
            <a:r>
              <a:rPr lang="ko-KR" altLang="en-US" sz="1400" b="1" dirty="0">
                <a:solidFill>
                  <a:srgbClr val="0000FF"/>
                </a:solidFill>
              </a:rPr>
              <a:t>파일로 </a:t>
            </a:r>
            <a:r>
              <a:rPr lang="ko-KR" altLang="en-US" sz="1400" dirty="0"/>
              <a:t>를 선택 </a:t>
            </a:r>
            <a:r>
              <a:rPr lang="en-US" altLang="ko-KR" sz="1400" dirty="0"/>
              <a:t>-&gt; </a:t>
            </a:r>
            <a:r>
              <a:rPr lang="en-US" altLang="ko-KR" sz="1400" dirty="0" err="1"/>
              <a:t>Inkscape</a:t>
            </a:r>
            <a:r>
              <a:rPr lang="en-US" altLang="ko-KR" sz="1400" dirty="0"/>
              <a:t>  </a:t>
            </a:r>
            <a:r>
              <a:rPr lang="ko-KR" altLang="en-US" sz="1400" dirty="0"/>
              <a:t>또는 다른 벡터 이미지 편집기를 사용하여 간단하게 편집 할 수 있습니다</a:t>
            </a:r>
            <a:r>
              <a:rPr lang="en-US" altLang="ko-KR" sz="1400" dirty="0"/>
              <a:t>. )</a:t>
            </a:r>
          </a:p>
          <a:p>
            <a:pPr marL="179388" indent="-179388">
              <a:lnSpc>
                <a:spcPts val="1800"/>
              </a:lnSpc>
            </a:pPr>
            <a:endParaRPr kumimoji="0" lang="en-US" altLang="ko-KR" sz="1400" b="1" dirty="0" smtClean="0"/>
          </a:p>
          <a:p>
            <a:pPr marL="179388" indent="-179388">
              <a:lnSpc>
                <a:spcPts val="1800"/>
              </a:lnSpc>
            </a:pPr>
            <a:endParaRPr lang="en-US" altLang="ko-KR" sz="1400" b="1" dirty="0"/>
          </a:p>
          <a:p>
            <a:pPr marL="179388" indent="-179388">
              <a:lnSpc>
                <a:spcPts val="1800"/>
              </a:lnSpc>
            </a:pPr>
            <a:r>
              <a:rPr kumimoji="0" lang="en-US" altLang="ko-KR" sz="1400" b="1" dirty="0" smtClean="0"/>
              <a:t>** </a:t>
            </a:r>
            <a:r>
              <a:rPr kumimoji="0" lang="ko-KR" altLang="en-US" sz="1400" b="1" dirty="0" smtClean="0"/>
              <a:t>저장된</a:t>
            </a:r>
            <a:r>
              <a:rPr kumimoji="0" lang="en-US" altLang="ko-KR" sz="1400" b="1" dirty="0" smtClean="0"/>
              <a:t> </a:t>
            </a:r>
            <a:r>
              <a:rPr kumimoji="0" lang="ko-KR" altLang="en-US" sz="1400" b="1" dirty="0" smtClean="0"/>
              <a:t>그림 </a:t>
            </a:r>
            <a:r>
              <a:rPr kumimoji="0" lang="en-US" altLang="ko-KR" sz="1400" b="1" dirty="0" err="1" smtClean="0"/>
              <a:t>ppt</a:t>
            </a:r>
            <a:r>
              <a:rPr kumimoji="0" lang="en-US" altLang="ko-KR" sz="1400" b="1" dirty="0" smtClean="0"/>
              <a:t> </a:t>
            </a:r>
            <a:r>
              <a:rPr lang="ko-KR" altLang="en-US" sz="1400" b="1" dirty="0" smtClean="0"/>
              <a:t>에서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편집  </a:t>
            </a:r>
            <a:endParaRPr lang="en-US" altLang="ko-KR" sz="1400" b="1" dirty="0" smtClean="0"/>
          </a:p>
          <a:p>
            <a:pPr marL="179388" indent="-179388">
              <a:lnSpc>
                <a:spcPts val="1800"/>
              </a:lnSpc>
            </a:pPr>
            <a:r>
              <a:rPr kumimoji="0" lang="ko-KR" altLang="en-US" sz="1400" dirty="0" smtClean="0"/>
              <a:t> </a:t>
            </a:r>
            <a:endParaRPr kumimoji="0"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96952"/>
            <a:ext cx="662067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817" y="297523"/>
            <a:ext cx="11785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indent="-179388">
              <a:lnSpc>
                <a:spcPts val="1800"/>
              </a:lnSpc>
            </a:pPr>
            <a:r>
              <a:rPr lang="en-US" altLang="ko-KR" sz="1400" b="1" dirty="0">
                <a:latin typeface="+mn-ea"/>
              </a:rPr>
              <a:t>** </a:t>
            </a:r>
            <a:r>
              <a:rPr lang="ko-KR" altLang="en-US" sz="1400" b="1" dirty="0" smtClean="0">
                <a:latin typeface="+mn-ea"/>
              </a:rPr>
              <a:t>작성 예 </a:t>
            </a:r>
            <a:r>
              <a:rPr lang="en-US" altLang="ko-KR" sz="1400" b="1" dirty="0" smtClean="0">
                <a:latin typeface="+mn-ea"/>
              </a:rPr>
              <a:t>1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" b="1046"/>
          <a:stretch/>
        </p:blipFill>
        <p:spPr>
          <a:xfrm>
            <a:off x="2351204" y="143435"/>
            <a:ext cx="4441591" cy="66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2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0" t="22950" r="5383" b="8062"/>
          <a:stretch/>
        </p:blipFill>
        <p:spPr bwMode="auto">
          <a:xfrm>
            <a:off x="1629207" y="287380"/>
            <a:ext cx="7093131" cy="647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7817" y="297523"/>
            <a:ext cx="11785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indent="-179388">
              <a:lnSpc>
                <a:spcPts val="1800"/>
              </a:lnSpc>
            </a:pPr>
            <a:r>
              <a:rPr lang="en-US" altLang="ko-KR" sz="1400" b="1" dirty="0">
                <a:latin typeface="+mn-ea"/>
              </a:rPr>
              <a:t>** </a:t>
            </a:r>
            <a:r>
              <a:rPr lang="ko-KR" altLang="en-US" sz="1400" b="1" dirty="0" smtClean="0">
                <a:latin typeface="+mn-ea"/>
              </a:rPr>
              <a:t>작성 예 </a:t>
            </a:r>
            <a:r>
              <a:rPr lang="en-US" altLang="ko-KR" sz="1400" b="1" dirty="0" smtClean="0">
                <a:latin typeface="+mn-ea"/>
              </a:rPr>
              <a:t>2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836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28" y="174699"/>
            <a:ext cx="8878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/>
            <a:r>
              <a:rPr lang="en-US" altLang="ko-KR" sz="1400" dirty="0" smtClean="0">
                <a:latin typeface="+mn-ea"/>
              </a:rPr>
              <a:t>*** </a:t>
            </a:r>
            <a:r>
              <a:rPr lang="en-US" altLang="ko-KR" sz="1400" b="1" dirty="0" smtClean="0">
                <a:latin typeface="+mn-ea"/>
              </a:rPr>
              <a:t>[</a:t>
            </a:r>
            <a:r>
              <a:rPr lang="en-US" altLang="ko-KR" sz="1400" b="1" dirty="0">
                <a:latin typeface="+mn-ea"/>
              </a:rPr>
              <a:t>Oracle] </a:t>
            </a:r>
            <a:r>
              <a:rPr lang="en-US" altLang="ko-KR" sz="1400" b="1" dirty="0" err="1">
                <a:latin typeface="+mn-ea"/>
              </a:rPr>
              <a:t>Sql</a:t>
            </a:r>
            <a:r>
              <a:rPr lang="en-US" altLang="ko-KR" sz="1400" b="1" dirty="0">
                <a:latin typeface="+mn-ea"/>
              </a:rPr>
              <a:t> Developer Data </a:t>
            </a:r>
            <a:r>
              <a:rPr lang="en-US" altLang="ko-KR" sz="1400" b="1" dirty="0" smtClean="0">
                <a:latin typeface="+mn-ea"/>
              </a:rPr>
              <a:t>Modeler 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SQLDeveloper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로도 가능하기 때문에 반드시 필요하진 않음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174625" indent="-174625"/>
            <a:endParaRPr lang="en-US" altLang="ko-KR" sz="1400" dirty="0" smtClean="0">
              <a:latin typeface="+mn-ea"/>
            </a:endParaRPr>
          </a:p>
          <a:p>
            <a:pPr marL="174625" indent="-174625"/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dirty="0" smtClean="0">
                <a:latin typeface="+mn-ea"/>
              </a:rPr>
              <a:t> 데이터베이스 </a:t>
            </a:r>
            <a:r>
              <a:rPr lang="ko-KR" altLang="en-US" sz="1400" dirty="0">
                <a:latin typeface="+mn-ea"/>
              </a:rPr>
              <a:t>설계할 때 유용하게 사용할 수 있는 </a:t>
            </a:r>
            <a:r>
              <a:rPr lang="ko-KR" altLang="en-US" sz="1400" dirty="0" err="1" smtClean="0">
                <a:latin typeface="+mn-ea"/>
              </a:rPr>
              <a:t>오라클</a:t>
            </a:r>
            <a:r>
              <a:rPr lang="ko-KR" altLang="en-US" sz="1400" dirty="0" smtClean="0">
                <a:latin typeface="+mn-ea"/>
              </a:rPr>
              <a:t> 전용 </a:t>
            </a:r>
            <a:r>
              <a:rPr lang="en-US" altLang="ko-KR" sz="1400" dirty="0" smtClean="0">
                <a:latin typeface="+mn-ea"/>
              </a:rPr>
              <a:t>ERD </a:t>
            </a:r>
            <a:r>
              <a:rPr lang="ko-KR" altLang="en-US" sz="1400" dirty="0">
                <a:latin typeface="+mn-ea"/>
              </a:rPr>
              <a:t>설계 도구</a:t>
            </a:r>
            <a:r>
              <a:rPr lang="en-US" altLang="ko-KR" sz="1400" dirty="0" smtClean="0">
                <a:latin typeface="+mn-ea"/>
              </a:rPr>
              <a:t>. (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ERWin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과 </a:t>
            </a:r>
            <a:r>
              <a:rPr lang="ko-KR" altLang="en-US" sz="1400" dirty="0">
                <a:latin typeface="+mn-ea"/>
              </a:rPr>
              <a:t>같은 </a:t>
            </a:r>
            <a:r>
              <a:rPr lang="ko-KR" altLang="en-US" sz="1400" dirty="0" smtClean="0">
                <a:latin typeface="+mn-ea"/>
              </a:rPr>
              <a:t>기능 </a:t>
            </a:r>
            <a:r>
              <a:rPr lang="en-US" altLang="ko-KR" sz="1400" dirty="0" smtClean="0">
                <a:latin typeface="+mn-ea"/>
              </a:rPr>
              <a:t>) 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무료 이며 </a:t>
            </a:r>
            <a:r>
              <a:rPr lang="en-US" altLang="ko-KR" sz="1400" dirty="0" err="1" smtClean="0">
                <a:latin typeface="+mn-ea"/>
              </a:rPr>
              <a:t>ERWin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보다 더 </a:t>
            </a:r>
            <a:r>
              <a:rPr lang="ko-KR" altLang="en-US" sz="1400" dirty="0" smtClean="0">
                <a:latin typeface="+mn-ea"/>
              </a:rPr>
              <a:t>뛰어나다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못하다고 비교하기는 어렵지만</a:t>
            </a:r>
            <a:r>
              <a:rPr lang="en-US" altLang="ko-KR" sz="1400" dirty="0" smtClean="0">
                <a:latin typeface="+mn-ea"/>
              </a:rPr>
              <a:t>,  </a:t>
            </a:r>
            <a:r>
              <a:rPr lang="en-US" altLang="ko-KR" sz="1400" dirty="0" err="1" smtClean="0">
                <a:latin typeface="+mn-ea"/>
              </a:rPr>
              <a:t>ERWin</a:t>
            </a:r>
            <a:r>
              <a:rPr lang="ko-KR" altLang="en-US" sz="1400" dirty="0">
                <a:latin typeface="+mn-ea"/>
              </a:rPr>
              <a:t>보다 뛰어난 기능도 있다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 smtClean="0">
              <a:latin typeface="+mn-ea"/>
            </a:endParaRPr>
          </a:p>
          <a:p>
            <a:pPr marL="174625" indent="-174625"/>
            <a:r>
              <a:rPr lang="en-US" altLang="ko-KR" sz="1400" b="1" dirty="0" smtClean="0">
                <a:latin typeface="+mn-ea"/>
              </a:rPr>
              <a:t>** Download</a:t>
            </a:r>
          </a:p>
          <a:p>
            <a:pPr marL="174625" indent="-174625"/>
            <a:endParaRPr lang="en-US" altLang="ko-KR" sz="1400" dirty="0" smtClean="0">
              <a:latin typeface="+mn-ea"/>
            </a:endParaRPr>
          </a:p>
          <a:p>
            <a:pPr marL="174625" indent="-174625"/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www.oracle.com/tools/downloads/sql-data-modeler-downloads.html</a:t>
            </a:r>
            <a:r>
              <a:rPr lang="en-US" altLang="ko-KR" sz="1400" dirty="0" smtClean="0"/>
              <a:t> </a:t>
            </a:r>
          </a:p>
          <a:p>
            <a:pPr marL="174625" indent="-174625"/>
            <a:r>
              <a:rPr lang="en-US" altLang="ko-KR" sz="1400" dirty="0" smtClean="0"/>
              <a:t>=&gt; JDK </a:t>
            </a:r>
            <a:r>
              <a:rPr lang="ko-KR" altLang="en-US" sz="1400" dirty="0" smtClean="0"/>
              <a:t>는 필요 없으므로 포함되지 않은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버전으로 </a:t>
            </a:r>
            <a:r>
              <a:rPr lang="en-US" altLang="ko-KR" sz="1400" dirty="0" smtClean="0"/>
              <a:t>Download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라이선스 동의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로그인 </a:t>
            </a:r>
            <a:r>
              <a:rPr lang="en-US" altLang="ko-KR" sz="1400" dirty="0" smtClean="0"/>
              <a:t>) </a:t>
            </a:r>
            <a:endParaRPr lang="en-US" altLang="ko-KR" sz="1400" dirty="0">
              <a:latin typeface="+mn-ea"/>
            </a:endParaRPr>
          </a:p>
          <a:p>
            <a:pPr marL="174625" indent="-174625"/>
            <a:endParaRPr lang="en-US" altLang="ko-KR" sz="1400" dirty="0" smtClean="0">
              <a:latin typeface="+mn-ea"/>
            </a:endParaRPr>
          </a:p>
          <a:p>
            <a:pPr marL="174625" indent="-174625"/>
            <a:r>
              <a:rPr lang="en-US" altLang="ko-KR" sz="1400" dirty="0">
                <a:latin typeface="+mn-ea"/>
              </a:rPr>
              <a:t>=&gt; datamodeler-20.2.0.167.1538-no-jre.zip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D</a:t>
            </a:r>
            <a:r>
              <a:rPr lang="en-US" altLang="ko-KR" sz="1400" dirty="0">
                <a:latin typeface="+mn-ea"/>
              </a:rPr>
              <a:t>:\MTest\IDESet\Oracle  </a:t>
            </a:r>
            <a:r>
              <a:rPr lang="ko-KR" altLang="en-US" sz="1400" dirty="0">
                <a:latin typeface="+mn-ea"/>
              </a:rPr>
              <a:t>에  위치 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23201" r="23931" b="15080"/>
          <a:stretch/>
        </p:blipFill>
        <p:spPr bwMode="auto">
          <a:xfrm>
            <a:off x="611560" y="3356992"/>
            <a:ext cx="530085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22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28" y="174699"/>
            <a:ext cx="88781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/>
            <a:r>
              <a:rPr lang="en-US" altLang="ko-KR" sz="1400" dirty="0" smtClean="0">
                <a:latin typeface="+mn-ea"/>
              </a:rPr>
              <a:t>*** </a:t>
            </a:r>
            <a:r>
              <a:rPr lang="en-US" altLang="ko-KR" sz="1400" b="1" dirty="0" smtClean="0">
                <a:latin typeface="+mn-ea"/>
              </a:rPr>
              <a:t>[</a:t>
            </a:r>
            <a:r>
              <a:rPr lang="en-US" altLang="ko-KR" sz="1400" b="1" dirty="0">
                <a:latin typeface="+mn-ea"/>
              </a:rPr>
              <a:t>Oracle] </a:t>
            </a:r>
            <a:r>
              <a:rPr lang="en-US" altLang="ko-KR" sz="1400" b="1" dirty="0" err="1">
                <a:latin typeface="+mn-ea"/>
              </a:rPr>
              <a:t>Sql</a:t>
            </a:r>
            <a:r>
              <a:rPr lang="en-US" altLang="ko-KR" sz="1400" b="1" dirty="0">
                <a:latin typeface="+mn-ea"/>
              </a:rPr>
              <a:t> Developer Data </a:t>
            </a:r>
            <a:r>
              <a:rPr lang="en-US" altLang="ko-KR" sz="1400" b="1" dirty="0" smtClean="0">
                <a:latin typeface="+mn-ea"/>
              </a:rPr>
              <a:t>Modeler </a:t>
            </a:r>
            <a:endParaRPr lang="en-US" altLang="ko-KR" sz="1400" dirty="0" smtClean="0">
              <a:latin typeface="+mn-ea"/>
            </a:endParaRPr>
          </a:p>
          <a:p>
            <a:pPr marL="174625" indent="-174625"/>
            <a:endParaRPr lang="en-US" altLang="ko-KR" sz="1400" dirty="0" smtClean="0">
              <a:latin typeface="+mn-ea"/>
            </a:endParaRPr>
          </a:p>
          <a:p>
            <a:pPr marL="174625" indent="-174625"/>
            <a:r>
              <a:rPr lang="en-US" altLang="ko-KR" sz="1400" b="1" dirty="0" smtClean="0">
                <a:latin typeface="+mn-ea"/>
              </a:rPr>
              <a:t>** </a:t>
            </a:r>
            <a:r>
              <a:rPr lang="ko-KR" altLang="en-US" sz="1400" b="1" dirty="0" smtClean="0">
                <a:latin typeface="+mn-ea"/>
              </a:rPr>
              <a:t>설치</a:t>
            </a:r>
            <a:endParaRPr lang="en-US" altLang="ko-KR" sz="1400" b="1" dirty="0" smtClean="0">
              <a:latin typeface="+mn-ea"/>
            </a:endParaRPr>
          </a:p>
          <a:p>
            <a:pPr marL="174625" indent="-174625"/>
            <a:endParaRPr lang="en-US" altLang="ko-KR" sz="1400" dirty="0" smtClean="0">
              <a:latin typeface="+mn-ea"/>
            </a:endParaRPr>
          </a:p>
          <a:p>
            <a:pPr marL="174625" indent="-174625"/>
            <a:r>
              <a:rPr lang="en-US" altLang="ko-KR" sz="1400" dirty="0" smtClean="0">
                <a:latin typeface="+mn-ea"/>
              </a:rPr>
              <a:t>=&gt; D</a:t>
            </a:r>
            <a:r>
              <a:rPr lang="en-US" altLang="ko-KR" sz="1400" dirty="0">
                <a:latin typeface="+mn-ea"/>
              </a:rPr>
              <a:t>:\</a:t>
            </a:r>
            <a:r>
              <a:rPr lang="en-US" altLang="ko-KR" sz="1400" dirty="0" smtClean="0">
                <a:latin typeface="+mn-ea"/>
              </a:rPr>
              <a:t>MTest\IDESet\Oracle  </a:t>
            </a:r>
            <a:r>
              <a:rPr lang="ko-KR" altLang="en-US" sz="1400" dirty="0" smtClean="0">
                <a:latin typeface="+mn-ea"/>
              </a:rPr>
              <a:t>에  위치 후 여기에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압출풀기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-&gt; </a:t>
            </a:r>
            <a:r>
              <a:rPr lang="en-US" altLang="ko-KR" sz="1400" dirty="0" err="1" smtClean="0">
                <a:latin typeface="+mn-ea"/>
              </a:rPr>
              <a:t>datamodeler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폴더 열기  </a:t>
            </a:r>
            <a:r>
              <a:rPr lang="en-US" altLang="ko-KR" sz="1400" dirty="0">
                <a:latin typeface="+mn-ea"/>
              </a:rPr>
              <a:t>-&gt; </a:t>
            </a:r>
            <a:r>
              <a:rPr lang="en-US" altLang="ko-KR" sz="1400" dirty="0" smtClean="0">
                <a:latin typeface="+mn-ea"/>
              </a:rPr>
              <a:t>datamodeler.exe </a:t>
            </a:r>
            <a:r>
              <a:rPr lang="ko-KR" altLang="en-US" sz="1400" dirty="0" smtClean="0">
                <a:latin typeface="+mn-ea"/>
              </a:rPr>
              <a:t>실행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-&gt; </a:t>
            </a:r>
            <a:r>
              <a:rPr lang="en-US" altLang="ko-KR" sz="1400" dirty="0" smtClean="0"/>
              <a:t>JDK</a:t>
            </a:r>
            <a:r>
              <a:rPr lang="ko-KR" altLang="en-US" sz="1400" dirty="0"/>
              <a:t>경로</a:t>
            </a:r>
            <a:r>
              <a:rPr lang="en-US" altLang="ko-KR" sz="1400" dirty="0"/>
              <a:t> </a:t>
            </a:r>
            <a:r>
              <a:rPr lang="ko-KR" altLang="en-US" sz="1400" dirty="0"/>
              <a:t>입력</a:t>
            </a:r>
            <a:r>
              <a:rPr lang="en-US" altLang="ko-KR" sz="1400" dirty="0"/>
              <a:t>  : C:\Program </a:t>
            </a:r>
            <a:r>
              <a:rPr lang="en-US" altLang="ko-KR" sz="1400" dirty="0" smtClean="0"/>
              <a:t>Files\Java\jdk1.8.0_201</a:t>
            </a:r>
            <a:br>
              <a:rPr lang="en-US" altLang="ko-KR" sz="1400" dirty="0" smtClean="0"/>
            </a:b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(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처음 한번 표시됨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Browse..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버튼 누르고 직접 선택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b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import </a:t>
            </a:r>
            <a:r>
              <a:rPr lang="ko-KR" altLang="en-US" sz="1400" dirty="0" smtClean="0"/>
              <a:t>아니오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설치완료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13527"/>
            <a:ext cx="3273140" cy="91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486" b="1653"/>
          <a:stretch/>
        </p:blipFill>
        <p:spPr bwMode="auto">
          <a:xfrm>
            <a:off x="683568" y="2780928"/>
            <a:ext cx="539246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56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538" y="174699"/>
            <a:ext cx="90576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/>
            <a:r>
              <a:rPr lang="en-US" altLang="ko-KR" sz="1400" dirty="0" smtClean="0">
                <a:latin typeface="+mn-ea"/>
              </a:rPr>
              <a:t>*** </a:t>
            </a:r>
            <a:r>
              <a:rPr lang="en-US" altLang="ko-KR" sz="1400" b="1" dirty="0" smtClean="0">
                <a:latin typeface="+mn-ea"/>
              </a:rPr>
              <a:t>[</a:t>
            </a:r>
            <a:r>
              <a:rPr lang="en-US" altLang="ko-KR" sz="1400" b="1" dirty="0">
                <a:latin typeface="+mn-ea"/>
              </a:rPr>
              <a:t>Oracle] </a:t>
            </a:r>
            <a:r>
              <a:rPr lang="en-US" altLang="ko-KR" sz="1400" b="1" dirty="0" err="1">
                <a:latin typeface="+mn-ea"/>
              </a:rPr>
              <a:t>Sql</a:t>
            </a:r>
            <a:r>
              <a:rPr lang="en-US" altLang="ko-KR" sz="1400" b="1" dirty="0">
                <a:latin typeface="+mn-ea"/>
              </a:rPr>
              <a:t> Developer Data </a:t>
            </a:r>
            <a:r>
              <a:rPr lang="en-US" altLang="ko-KR" sz="1400" b="1" dirty="0" smtClean="0">
                <a:latin typeface="+mn-ea"/>
              </a:rPr>
              <a:t>Modeler </a:t>
            </a:r>
            <a:endParaRPr lang="en-US" altLang="ko-KR" sz="1400" dirty="0" smtClean="0">
              <a:latin typeface="+mn-ea"/>
            </a:endParaRPr>
          </a:p>
          <a:p>
            <a:pPr marL="174625" indent="-174625"/>
            <a:endParaRPr lang="en-US" altLang="ko-KR" sz="1400" dirty="0" smtClean="0">
              <a:latin typeface="+mn-ea"/>
            </a:endParaRPr>
          </a:p>
          <a:p>
            <a:pPr marL="180975" indent="-180975"/>
            <a:r>
              <a:rPr lang="en-US" altLang="ko-KR" sz="1400" b="1" dirty="0" smtClean="0">
                <a:latin typeface="+mn-ea"/>
              </a:rPr>
              <a:t>** </a:t>
            </a:r>
            <a:r>
              <a:rPr lang="ko-KR" altLang="en-US" sz="1400" b="1" dirty="0" smtClean="0">
                <a:latin typeface="+mn-ea"/>
              </a:rPr>
              <a:t>사용 </a:t>
            </a:r>
            <a:r>
              <a:rPr lang="en-US" altLang="ko-KR" sz="1400" dirty="0">
                <a:hlinkClick r:id="rId2"/>
              </a:rPr>
              <a:t>https://mainichibenkyo.tistory.com/81</a:t>
            </a:r>
            <a:endParaRPr lang="en-US" altLang="ko-KR" sz="1400" dirty="0" smtClean="0">
              <a:latin typeface="+mn-ea"/>
            </a:endParaRPr>
          </a:p>
          <a:p>
            <a:pPr marL="180975" indent="-180975"/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dirty="0" smtClean="0"/>
              <a:t>브라우저 </a:t>
            </a:r>
            <a:r>
              <a:rPr lang="ko-KR" altLang="en-US" sz="1400" dirty="0"/>
              <a:t>창 </a:t>
            </a:r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관계형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모델 </a:t>
            </a:r>
            <a:r>
              <a:rPr lang="ko-KR" altLang="en-US" sz="1400" dirty="0" smtClean="0"/>
              <a:t>마우스 </a:t>
            </a:r>
            <a:r>
              <a:rPr lang="ko-KR" altLang="en-US" sz="1400" dirty="0" err="1" smtClean="0"/>
              <a:t>우클릭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새 </a:t>
            </a:r>
            <a:r>
              <a:rPr lang="ko-KR" altLang="en-US" sz="1400" dirty="0" err="1"/>
              <a:t>관계형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모델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화면상단에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ERD 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도구모음 아이콘이 뜨지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않으면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도움말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업데이트 확인에서 모든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업데이트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체크 후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업데이트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완료하면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가능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b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80975" indent="-180975"/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dirty="0" smtClean="0"/>
              <a:t>새 </a:t>
            </a:r>
            <a:r>
              <a:rPr lang="ko-KR" altLang="en-US" sz="1400" dirty="0"/>
              <a:t>테이블 </a:t>
            </a:r>
            <a:r>
              <a:rPr lang="ko-KR" altLang="en-US" sz="1400" dirty="0" smtClean="0"/>
              <a:t>만들기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상단 </a:t>
            </a:r>
            <a:r>
              <a:rPr lang="ko-KR" altLang="en-US" sz="1400" dirty="0"/>
              <a:t>아이콘 중 화살표 </a:t>
            </a:r>
            <a:r>
              <a:rPr lang="ko-KR" altLang="en-US" sz="1400" dirty="0" smtClean="0"/>
              <a:t>우측 </a:t>
            </a:r>
            <a:r>
              <a:rPr lang="en-US" altLang="ko-KR" sz="1400" dirty="0" smtClean="0"/>
              <a:t>'</a:t>
            </a:r>
            <a:r>
              <a:rPr lang="ko-KR" altLang="en-US" sz="1400" dirty="0" err="1" smtClean="0"/>
              <a:t>새테이블</a:t>
            </a:r>
            <a:r>
              <a:rPr lang="en-US" altLang="ko-KR" sz="1400" dirty="0" smtClean="0"/>
              <a:t>'  -&gt;  </a:t>
            </a:r>
            <a:r>
              <a:rPr lang="ko-KR" altLang="en-US" sz="1400" dirty="0" err="1"/>
              <a:t>작업창을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드래그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하면 </a:t>
            </a:r>
            <a:r>
              <a:rPr lang="ko-KR" altLang="en-US" sz="1400" dirty="0"/>
              <a:t>테이블 속성 창이 </a:t>
            </a:r>
            <a:r>
              <a:rPr lang="ko-KR" altLang="en-US" sz="1400" dirty="0" smtClean="0"/>
              <a:t>뜬다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테이블이름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 후 </a:t>
            </a:r>
            <a:r>
              <a:rPr lang="ko-KR" altLang="en-US" sz="1400" b="1" dirty="0" smtClean="0"/>
              <a:t>적용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180975" indent="-180975"/>
            <a:endParaRPr lang="en-US" altLang="ko-KR" sz="1400" dirty="0" smtClean="0"/>
          </a:p>
          <a:p>
            <a:pPr marL="180975" indent="-180975"/>
            <a:r>
              <a:rPr lang="en-US" altLang="ko-KR" sz="1400" dirty="0" smtClean="0"/>
              <a:t>=&gt; 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추가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왼편메뉴에서 열 </a:t>
            </a:r>
            <a:r>
              <a:rPr lang="en-US" altLang="ko-KR" sz="1400" dirty="0" smtClean="0"/>
              <a:t>-&gt; </a:t>
            </a:r>
            <a:r>
              <a:rPr lang="ko-KR" altLang="en-US" sz="1400" dirty="0"/>
              <a:t>초록색 플러스</a:t>
            </a:r>
            <a:r>
              <a:rPr lang="en-US" altLang="ko-KR" sz="1400" dirty="0" smtClean="0"/>
              <a:t>(+)</a:t>
            </a:r>
            <a:r>
              <a:rPr lang="ko-KR" altLang="en-US" sz="1400" dirty="0" smtClean="0"/>
              <a:t> 선택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/>
              <a:t>열 </a:t>
            </a:r>
            <a:r>
              <a:rPr lang="ko-KR" altLang="en-US" sz="1400" dirty="0" smtClean="0"/>
              <a:t>이름 입력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유형 </a:t>
            </a:r>
            <a:r>
              <a:rPr lang="en-US" altLang="ko-KR" sz="1400" dirty="0"/>
              <a:t>'</a:t>
            </a:r>
            <a:r>
              <a:rPr lang="ko-KR" altLang="en-US" sz="1400" dirty="0" smtClean="0"/>
              <a:t>논리적</a:t>
            </a:r>
            <a:r>
              <a:rPr lang="en-US" altLang="ko-KR" sz="1400" dirty="0" smtClean="0"/>
              <a:t>‘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소스 유형 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VARCHAR, NUMERIC(NUMBER</a:t>
            </a:r>
            <a:r>
              <a:rPr lang="en-US" altLang="ko-KR" sz="1400" dirty="0" smtClean="0"/>
              <a:t>)...),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길이</a:t>
            </a:r>
            <a:r>
              <a:rPr lang="en-US" altLang="ko-KR" sz="1400" dirty="0" smtClean="0"/>
              <a:t>, PK </a:t>
            </a:r>
            <a:r>
              <a:rPr lang="ko-KR" altLang="en-US" sz="1400" dirty="0"/>
              <a:t>지정 체크도 </a:t>
            </a:r>
            <a:r>
              <a:rPr lang="ko-KR" altLang="en-US" sz="1400" dirty="0" smtClean="0"/>
              <a:t>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b="1" dirty="0" smtClean="0"/>
              <a:t>적용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dirty="0" smtClean="0"/>
              <a:t>-&gt; id, password, name, </a:t>
            </a:r>
            <a:r>
              <a:rPr lang="en-US" altLang="ko-KR" sz="1400" dirty="0" err="1" smtClean="0"/>
              <a:t>depno</a:t>
            </a:r>
            <a:r>
              <a:rPr lang="en-US" altLang="ko-KR" sz="1400" dirty="0" smtClean="0"/>
              <a:t> 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917" y="1988840"/>
            <a:ext cx="4421967" cy="328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6992"/>
            <a:ext cx="4602857" cy="341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00" r="34000" b="62266"/>
          <a:stretch/>
        </p:blipFill>
        <p:spPr bwMode="auto">
          <a:xfrm>
            <a:off x="-2090876" y="4130448"/>
            <a:ext cx="667933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20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538" y="174699"/>
            <a:ext cx="9057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ts val="18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dirty="0"/>
              <a:t>'</a:t>
            </a:r>
            <a:r>
              <a:rPr lang="ko-KR" altLang="en-US" sz="1400" dirty="0"/>
              <a:t>기본 </a:t>
            </a:r>
            <a:r>
              <a:rPr lang="ko-KR" altLang="en-US" sz="1400" dirty="0" smtClean="0"/>
              <a:t>키</a:t>
            </a:r>
            <a:r>
              <a:rPr lang="en-US" altLang="ko-KR" sz="1400" dirty="0" smtClean="0"/>
              <a:t>‘  </a:t>
            </a:r>
            <a:r>
              <a:rPr lang="ko-KR" altLang="en-US" sz="1400" dirty="0" smtClean="0"/>
              <a:t>메뉴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>
                <a:latin typeface="+mn-ea"/>
              </a:rPr>
              <a:t>-&gt; </a:t>
            </a:r>
            <a:r>
              <a:rPr lang="ko-KR" altLang="en-US" sz="1400" dirty="0" smtClean="0">
                <a:latin typeface="+mn-ea"/>
              </a:rPr>
              <a:t>선택한 뒤 왼쪽에 </a:t>
            </a:r>
            <a:r>
              <a:rPr lang="ko-KR" altLang="en-US" sz="1400" dirty="0">
                <a:latin typeface="+mn-ea"/>
              </a:rPr>
              <a:t>나오는 </a:t>
            </a:r>
            <a:r>
              <a:rPr lang="en-US" altLang="ko-KR" sz="1400" dirty="0">
                <a:latin typeface="+mn-ea"/>
              </a:rPr>
              <a:t>'</a:t>
            </a:r>
            <a:r>
              <a:rPr lang="ko-KR" altLang="en-US" sz="1400" dirty="0">
                <a:latin typeface="+mn-ea"/>
              </a:rPr>
              <a:t>사용 가능</a:t>
            </a:r>
            <a:r>
              <a:rPr lang="en-US" altLang="ko-KR" sz="1400" dirty="0">
                <a:latin typeface="+mn-ea"/>
              </a:rPr>
              <a:t>' </a:t>
            </a:r>
            <a:r>
              <a:rPr lang="ko-KR" altLang="en-US" sz="1400" dirty="0">
                <a:latin typeface="+mn-ea"/>
              </a:rPr>
              <a:t>열 리스트에서 </a:t>
            </a:r>
            <a:r>
              <a:rPr lang="ko-KR" altLang="en-US" sz="1400" dirty="0" err="1">
                <a:latin typeface="+mn-ea"/>
              </a:rPr>
              <a:t>기본키로</a:t>
            </a:r>
            <a:r>
              <a:rPr lang="ko-KR" altLang="en-US" sz="1400" dirty="0">
                <a:latin typeface="+mn-ea"/>
              </a:rPr>
              <a:t> 지정할 열을 </a:t>
            </a:r>
            <a:r>
              <a:rPr lang="ko-KR" altLang="en-US" sz="1400" dirty="0" smtClean="0">
                <a:latin typeface="+mn-ea"/>
              </a:rPr>
              <a:t>선택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-&gt; </a:t>
            </a:r>
            <a:r>
              <a:rPr lang="ko-KR" altLang="en-US" sz="1400" dirty="0" smtClean="0">
                <a:latin typeface="+mn-ea"/>
              </a:rPr>
              <a:t>오른쪽</a:t>
            </a:r>
            <a:r>
              <a:rPr lang="ko-KR" altLang="en-US" sz="1400" dirty="0">
                <a:latin typeface="+mn-ea"/>
              </a:rPr>
              <a:t> 화살표를 누르면 해당 열이 </a:t>
            </a:r>
            <a:r>
              <a:rPr lang="en-US" altLang="ko-KR" sz="1400" dirty="0">
                <a:latin typeface="+mn-ea"/>
              </a:rPr>
              <a:t>'</a:t>
            </a:r>
            <a:r>
              <a:rPr lang="ko-KR" altLang="en-US" sz="1400" dirty="0">
                <a:latin typeface="+mn-ea"/>
              </a:rPr>
              <a:t>선택됨</a:t>
            </a:r>
            <a:r>
              <a:rPr lang="en-US" altLang="ko-KR" sz="1400" dirty="0">
                <a:latin typeface="+mn-ea"/>
              </a:rPr>
              <a:t>'</a:t>
            </a:r>
            <a:r>
              <a:rPr lang="ko-KR" altLang="en-US" sz="1400" dirty="0">
                <a:latin typeface="+mn-ea"/>
              </a:rPr>
              <a:t>으로 </a:t>
            </a:r>
            <a:r>
              <a:rPr lang="ko-KR" altLang="en-US" sz="1400" dirty="0" smtClean="0">
                <a:latin typeface="+mn-ea"/>
              </a:rPr>
              <a:t>이동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-&gt; </a:t>
            </a:r>
            <a:r>
              <a:rPr lang="ko-KR" altLang="en-US" sz="1400" dirty="0" smtClean="0">
                <a:latin typeface="+mn-ea"/>
              </a:rPr>
              <a:t>그러면 </a:t>
            </a:r>
            <a:r>
              <a:rPr lang="ko-KR" altLang="en-US" sz="1400" dirty="0">
                <a:latin typeface="+mn-ea"/>
              </a:rPr>
              <a:t>선택한 열이 </a:t>
            </a:r>
            <a:r>
              <a:rPr lang="en-US" altLang="ko-KR" sz="1400" dirty="0" err="1">
                <a:latin typeface="+mn-ea"/>
              </a:rPr>
              <a:t>PrimaryKey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smtClean="0">
                <a:latin typeface="+mn-ea"/>
              </a:rPr>
              <a:t>지정됨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-&gt;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해제는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선택됨에서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PK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로 지정된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열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 smtClean="0">
                <a:solidFill>
                  <a:srgbClr val="0000FF"/>
                </a:solidFill>
                <a:latin typeface="+mn-ea"/>
              </a:rPr>
              <a:t>Colomn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선택 후 왼쪽 화살표를 누르면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됨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marL="180975" indent="-180975">
              <a:lnSpc>
                <a:spcPts val="1800"/>
              </a:lnSpc>
            </a:pPr>
            <a:r>
              <a:rPr lang="en-US" altLang="ko-KR" sz="1400" dirty="0" smtClean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7799"/>
            <a:ext cx="6259041" cy="464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78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538" y="174699"/>
            <a:ext cx="90576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dirty="0" err="1" smtClean="0"/>
              <a:t>ForeignKey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외래키</a:t>
            </a:r>
            <a:r>
              <a:rPr lang="en-US" altLang="ko-KR" sz="1400" dirty="0"/>
              <a:t>) </a:t>
            </a:r>
            <a:r>
              <a:rPr lang="ko-KR" altLang="en-US" sz="1400" dirty="0"/>
              <a:t>지정 </a:t>
            </a:r>
            <a:r>
              <a:rPr lang="ko-KR" altLang="en-US" sz="1400" dirty="0" smtClean="0"/>
              <a:t>메뉴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>
                <a:latin typeface="+mn-ea"/>
              </a:rPr>
              <a:t>-&gt; </a:t>
            </a:r>
            <a:r>
              <a:rPr lang="ko-KR" altLang="en-US" sz="1400" dirty="0"/>
              <a:t>외래 키 </a:t>
            </a:r>
            <a:r>
              <a:rPr lang="ko-KR" altLang="en-US" sz="1400" dirty="0" smtClean="0"/>
              <a:t>메뉴 </a:t>
            </a:r>
            <a:r>
              <a:rPr lang="ko-KR" altLang="en-US" sz="1400" dirty="0"/>
              <a:t>선택 후 초록색 플러스</a:t>
            </a:r>
            <a:r>
              <a:rPr lang="en-US" altLang="ko-KR" sz="1400" dirty="0"/>
              <a:t>(+) </a:t>
            </a:r>
            <a:r>
              <a:rPr lang="ko-KR" altLang="en-US" sz="1400" dirty="0" smtClean="0"/>
              <a:t>선택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참조된 </a:t>
            </a:r>
            <a:r>
              <a:rPr lang="ko-KR" altLang="en-US" sz="1400" dirty="0"/>
              <a:t>테이블 선택</a:t>
            </a:r>
            <a:r>
              <a:rPr lang="en-US" altLang="ko-KR" sz="1400" dirty="0"/>
              <a:t>, </a:t>
            </a:r>
            <a:r>
              <a:rPr lang="ko-KR" altLang="en-US" sz="1400" dirty="0"/>
              <a:t>참조된 열 오른쪽에서 </a:t>
            </a:r>
            <a:r>
              <a:rPr lang="en-US" altLang="ko-KR" sz="1400" dirty="0"/>
              <a:t>'</a:t>
            </a:r>
            <a:r>
              <a:rPr lang="ko-KR" altLang="en-US" sz="1400" dirty="0"/>
              <a:t>열</a:t>
            </a:r>
            <a:r>
              <a:rPr lang="en-US" altLang="ko-KR" sz="1400" dirty="0"/>
              <a:t>' </a:t>
            </a:r>
            <a:r>
              <a:rPr lang="ko-KR" altLang="en-US" sz="1400" dirty="0"/>
              <a:t>선택</a:t>
            </a:r>
            <a:r>
              <a:rPr lang="en-US" altLang="ko-KR" sz="1400" dirty="0"/>
              <a:t>, </a:t>
            </a:r>
            <a:r>
              <a:rPr lang="ko-KR" altLang="en-US" sz="1400" dirty="0"/>
              <a:t>열 이름 오른쪽에 필수 체크 후 </a:t>
            </a:r>
            <a:r>
              <a:rPr lang="en-US" altLang="ko-KR" sz="1400" dirty="0"/>
              <a:t>'</a:t>
            </a:r>
            <a:r>
              <a:rPr lang="ko-KR" altLang="en-US" sz="1400" dirty="0"/>
              <a:t>확인</a:t>
            </a:r>
            <a:r>
              <a:rPr lang="en-US" altLang="ko-KR" sz="1400" dirty="0"/>
              <a:t>'</a:t>
            </a:r>
            <a:r>
              <a:rPr lang="ko-KR" altLang="en-US" sz="1400" dirty="0"/>
              <a:t>을 누르면</a:t>
            </a:r>
            <a:r>
              <a:rPr lang="en-US" altLang="ko-KR" sz="1400" dirty="0"/>
              <a:t>...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 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175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408417" y="620688"/>
            <a:ext cx="826803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900" indent="-342900" eaLnBrk="1" latinLnBrk="1" hangingPunct="1">
              <a:lnSpc>
                <a:spcPct val="150000"/>
              </a:lnSpc>
            </a:pPr>
            <a:r>
              <a:rPr kumimoji="0" lang="en-US" altLang="ko-KR" sz="1600" b="1" dirty="0"/>
              <a:t>***  [ </a:t>
            </a:r>
            <a:r>
              <a:rPr kumimoji="0" lang="ko-KR" altLang="en-US" sz="1600" b="1" dirty="0" err="1"/>
              <a:t>오라클</a:t>
            </a:r>
            <a:r>
              <a:rPr kumimoji="0" lang="ko-KR" altLang="en-US" sz="1600" b="1" dirty="0"/>
              <a:t> 포트랑  </a:t>
            </a:r>
            <a:r>
              <a:rPr kumimoji="0" lang="ko-KR" altLang="en-US" sz="1600" b="1" dirty="0" err="1"/>
              <a:t>톰캣</a:t>
            </a:r>
            <a:r>
              <a:rPr kumimoji="0" lang="ko-KR" altLang="en-US" sz="1600" b="1" dirty="0"/>
              <a:t> 포트 충돌발생 포트변경 </a:t>
            </a:r>
            <a:r>
              <a:rPr kumimoji="0" lang="en-US" altLang="ko-KR" sz="1600" b="1" dirty="0"/>
              <a:t>] 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endParaRPr kumimoji="0" lang="en-US" altLang="ko-KR" sz="1600" dirty="0"/>
          </a:p>
          <a:p>
            <a:pPr marL="342900" indent="-342900" eaLnBrk="1" latinLnBrk="1" hangingPunct="1">
              <a:lnSpc>
                <a:spcPct val="150000"/>
              </a:lnSpc>
            </a:pPr>
            <a:r>
              <a:rPr kumimoji="0" lang="ko-KR" altLang="en-US" sz="1600" dirty="0"/>
              <a:t>왼</a:t>
            </a:r>
            <a:r>
              <a:rPr kumimoji="0" lang="en-US" altLang="ko-KR" sz="1600" dirty="0"/>
              <a:t>.</a:t>
            </a:r>
            <a:r>
              <a:rPr kumimoji="0" lang="ko-KR" altLang="en-US" sz="1600" dirty="0"/>
              <a:t>하 </a:t>
            </a:r>
            <a:r>
              <a:rPr kumimoji="0" lang="en-US" altLang="ko-KR" sz="1600" dirty="0"/>
              <a:t>=&gt;</a:t>
            </a:r>
            <a:r>
              <a:rPr kumimoji="0" lang="ko-KR" altLang="en-US" sz="1600" dirty="0"/>
              <a:t>시작 </a:t>
            </a:r>
            <a:r>
              <a:rPr kumimoji="0" lang="en-US" altLang="ko-KR" sz="1600" dirty="0"/>
              <a:t>=&gt; </a:t>
            </a:r>
            <a:r>
              <a:rPr kumimoji="0" lang="ko-KR" altLang="en-US" sz="1600" dirty="0" err="1"/>
              <a:t>네모난박스</a:t>
            </a:r>
            <a:r>
              <a:rPr kumimoji="0" lang="ko-KR" altLang="en-US" sz="1600" dirty="0"/>
              <a:t> </a:t>
            </a:r>
            <a:r>
              <a:rPr kumimoji="0" lang="en-US" altLang="ko-KR" sz="1600" dirty="0" err="1"/>
              <a:t>cmd</a:t>
            </a:r>
            <a:endParaRPr kumimoji="0" lang="en-US" altLang="ko-KR" sz="1600" dirty="0"/>
          </a:p>
          <a:p>
            <a:pPr marL="342900" indent="-342900" eaLnBrk="1" latinLnBrk="1" hangingPunct="1">
              <a:lnSpc>
                <a:spcPct val="150000"/>
              </a:lnSpc>
            </a:pPr>
            <a:r>
              <a:rPr kumimoji="0" lang="en-US" altLang="ko-KR" sz="1600" dirty="0"/>
              <a:t>C:\Users\hb&gt; </a:t>
            </a:r>
            <a:r>
              <a:rPr kumimoji="0" lang="en-US" altLang="ko-KR" sz="1600" b="1" dirty="0" err="1">
                <a:solidFill>
                  <a:srgbClr val="FF0000"/>
                </a:solidFill>
              </a:rPr>
              <a:t>sqlplus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   /as </a:t>
            </a:r>
            <a:r>
              <a:rPr kumimoji="0" lang="en-US" altLang="ko-KR" sz="1600" b="1" dirty="0" err="1">
                <a:solidFill>
                  <a:srgbClr val="FF0000"/>
                </a:solidFill>
              </a:rPr>
              <a:t>sysdba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  </a:t>
            </a:r>
            <a:r>
              <a:rPr kumimoji="0" lang="en-US" altLang="ko-KR" sz="1600" dirty="0"/>
              <a:t>===&gt; sys</a:t>
            </a:r>
            <a:r>
              <a:rPr kumimoji="0" lang="ko-KR" altLang="en-US" sz="1600" dirty="0"/>
              <a:t>접근함</a:t>
            </a:r>
          </a:p>
          <a:p>
            <a:pPr marL="342900" indent="-342900" eaLnBrk="1" latinLnBrk="1" hangingPunct="1">
              <a:lnSpc>
                <a:spcPct val="150000"/>
              </a:lnSpc>
            </a:pPr>
            <a:r>
              <a:rPr kumimoji="0" lang="en-US" altLang="ko-KR" sz="1600" dirty="0"/>
              <a:t>SQL&gt;  show user</a:t>
            </a:r>
          </a:p>
          <a:p>
            <a:pPr marL="342900" indent="-342900" eaLnBrk="1" latinLnBrk="1" hangingPunct="1">
              <a:lnSpc>
                <a:spcPct val="150000"/>
              </a:lnSpc>
            </a:pPr>
            <a:r>
              <a:rPr kumimoji="0" lang="en-US" altLang="ko-KR" sz="1600" dirty="0"/>
              <a:t>SQL&gt; </a:t>
            </a:r>
            <a:r>
              <a:rPr kumimoji="0" lang="en-US" altLang="ko-KR" sz="1600" b="1" dirty="0"/>
              <a:t>alter user system identified by oracle</a:t>
            </a:r>
            <a:r>
              <a:rPr kumimoji="0" lang="en-US" altLang="ko-KR" sz="1600" b="1" dirty="0" smtClean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 smtClean="0"/>
              <a:t>=&gt;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system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계정의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pw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변경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kumimoji="0" lang="en-US" altLang="ko-KR" sz="1600" b="1" dirty="0">
              <a:solidFill>
                <a:srgbClr val="FF0000"/>
              </a:solidFill>
            </a:endParaRPr>
          </a:p>
          <a:p>
            <a:pPr marL="342900" indent="-342900" eaLnBrk="1" latinLnBrk="1" hangingPunct="1">
              <a:lnSpc>
                <a:spcPct val="150000"/>
              </a:lnSpc>
            </a:pPr>
            <a:r>
              <a:rPr kumimoji="0" lang="en-US" altLang="ko-KR" sz="1600" dirty="0"/>
              <a:t>SQL&gt; conn  system/oracle </a:t>
            </a:r>
          </a:p>
          <a:p>
            <a:pPr marL="342900" indent="-342900" eaLnBrk="1" latinLnBrk="1" hangingPunct="1">
              <a:lnSpc>
                <a:spcPct val="150000"/>
              </a:lnSpc>
            </a:pPr>
            <a:r>
              <a:rPr kumimoji="0" lang="en-US" altLang="ko-KR" sz="1600" dirty="0"/>
              <a:t>SQL&gt; commit;</a:t>
            </a:r>
          </a:p>
          <a:p>
            <a:pPr marL="342900" indent="-342900" eaLnBrk="1" latinLnBrk="1" hangingPunct="1">
              <a:lnSpc>
                <a:spcPct val="150000"/>
              </a:lnSpc>
            </a:pPr>
            <a:endParaRPr kumimoji="0" lang="en-US" altLang="ko-KR" sz="1600" dirty="0"/>
          </a:p>
          <a:p>
            <a:pPr marL="342900" indent="-342900" eaLnBrk="1" latinLnBrk="1" hangingPunct="1">
              <a:lnSpc>
                <a:spcPct val="150000"/>
              </a:lnSpc>
            </a:pPr>
            <a:r>
              <a:rPr kumimoji="0" lang="en-US" altLang="ko-KR" sz="1600" dirty="0"/>
              <a:t>SQL&gt; select </a:t>
            </a:r>
            <a:r>
              <a:rPr kumimoji="0" lang="en-US" altLang="ko-KR" sz="1600" dirty="0" err="1"/>
              <a:t>dbms_xdb.getHttpPort</a:t>
            </a:r>
            <a:r>
              <a:rPr kumimoji="0" lang="en-US" altLang="ko-KR" sz="1600" dirty="0"/>
              <a:t>( ) from dual;</a:t>
            </a:r>
          </a:p>
          <a:p>
            <a:pPr marL="342900" indent="-342900" eaLnBrk="1" latinLnBrk="1" hangingPunct="1">
              <a:lnSpc>
                <a:spcPct val="150000"/>
              </a:lnSpc>
            </a:pPr>
            <a:r>
              <a:rPr kumimoji="0" lang="en-US" altLang="ko-KR" sz="1600" dirty="0"/>
              <a:t>SQL&gt; exec </a:t>
            </a:r>
            <a:r>
              <a:rPr kumimoji="0" lang="en-US" altLang="ko-KR" sz="1600" dirty="0" err="1"/>
              <a:t>dbms_xdb.setHttpPort</a:t>
            </a:r>
            <a:r>
              <a:rPr kumimoji="0" lang="en-US" altLang="ko-KR" sz="1600" dirty="0"/>
              <a:t>(9000);     </a:t>
            </a:r>
          </a:p>
          <a:p>
            <a:pPr marL="342900" indent="-342900" eaLnBrk="1" latinLnBrk="1" hangingPunct="1">
              <a:lnSpc>
                <a:spcPct val="150000"/>
              </a:lnSpc>
            </a:pPr>
            <a:r>
              <a:rPr kumimoji="0" lang="en-US" altLang="ko-KR" sz="1600" dirty="0"/>
              <a:t>SQL&gt; select </a:t>
            </a:r>
            <a:r>
              <a:rPr kumimoji="0" lang="en-US" altLang="ko-KR" sz="1600" dirty="0" err="1"/>
              <a:t>dbms_xdb.getHttpPort</a:t>
            </a:r>
            <a:r>
              <a:rPr kumimoji="0" lang="en-US" altLang="ko-KR" sz="1600" dirty="0"/>
              <a:t>( ) from dual;</a:t>
            </a:r>
          </a:p>
          <a:p>
            <a:pPr marL="342900" indent="-342900" eaLnBrk="1" latinLnBrk="1" hangingPunct="1">
              <a:lnSpc>
                <a:spcPct val="150000"/>
              </a:lnSpc>
            </a:pPr>
            <a:r>
              <a:rPr kumimoji="0" lang="en-US" altLang="ko-KR" sz="1600" dirty="0"/>
              <a:t>SQL&gt; commit ;</a:t>
            </a:r>
          </a:p>
          <a:p>
            <a:pPr marL="342900" indent="-342900" eaLnBrk="1" latinLnBrk="1" hangingPunct="1">
              <a:lnSpc>
                <a:spcPct val="150000"/>
              </a:lnSpc>
            </a:pPr>
            <a:endParaRPr kumimoji="0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754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6145" y="188640"/>
            <a:ext cx="88566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9388" indent="-179388">
              <a:lnSpc>
                <a:spcPct val="150000"/>
              </a:lnSpc>
            </a:pPr>
            <a:r>
              <a:rPr kumimoji="0" lang="en-US" altLang="ko-KR" sz="1400" b="1" dirty="0"/>
              <a:t>*** </a:t>
            </a:r>
            <a:r>
              <a:rPr lang="en-US" altLang="ko-KR" sz="1400" b="1" dirty="0"/>
              <a:t>sqldeveloper-4.2.0.17.089.1709-no-jre.zip</a:t>
            </a:r>
            <a:r>
              <a:rPr kumimoji="0" lang="ko-KR" altLang="en-US" sz="1400" b="1" dirty="0" smtClean="0"/>
              <a:t> 설치  </a:t>
            </a:r>
            <a:r>
              <a:rPr kumimoji="0" lang="en-US" altLang="ko-KR" sz="1400" b="1" dirty="0" smtClean="0"/>
              <a:t>(  </a:t>
            </a:r>
            <a:r>
              <a:rPr kumimoji="0" lang="ko-KR" altLang="en-US" sz="1400" b="1" dirty="0" err="1" smtClean="0"/>
              <a:t>구버전</a:t>
            </a:r>
            <a:r>
              <a:rPr kumimoji="0" lang="ko-KR" altLang="en-US" sz="1400" b="1" dirty="0" smtClean="0"/>
              <a:t> </a:t>
            </a:r>
            <a:r>
              <a:rPr kumimoji="0" lang="en-US" altLang="ko-KR" sz="1400" b="1" dirty="0" smtClean="0"/>
              <a:t>)</a:t>
            </a:r>
            <a:r>
              <a:rPr kumimoji="0" lang="en-US" altLang="ko-KR" sz="1400" dirty="0"/>
              <a:t/>
            </a:r>
            <a:br>
              <a:rPr kumimoji="0" lang="en-US" altLang="ko-KR" sz="1400" dirty="0"/>
            </a:br>
            <a:r>
              <a:rPr kumimoji="0" lang="en-US" altLang="ko-KR" sz="1400" dirty="0" smtClean="0"/>
              <a:t>=&gt; </a:t>
            </a:r>
            <a:r>
              <a:rPr kumimoji="0" lang="ko-KR" altLang="en-US" sz="1400" dirty="0" smtClean="0"/>
              <a:t>여기에</a:t>
            </a:r>
            <a:r>
              <a:rPr kumimoji="0" lang="en-US" altLang="ko-KR" sz="1400" dirty="0" smtClean="0"/>
              <a:t> </a:t>
            </a:r>
            <a:r>
              <a:rPr kumimoji="0" lang="ko-KR" altLang="en-US" sz="1400" dirty="0" smtClean="0"/>
              <a:t>압축풀기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en-US" altLang="ko-KR" sz="1400" dirty="0" err="1"/>
              <a:t>sqldeveloper</a:t>
            </a:r>
            <a:r>
              <a:rPr lang="en-US" altLang="ko-KR" sz="1400" dirty="0"/>
              <a:t>  </a:t>
            </a:r>
            <a:r>
              <a:rPr lang="ko-KR" altLang="en-US" sz="1400" dirty="0"/>
              <a:t>폴더열기 </a:t>
            </a:r>
            <a:r>
              <a:rPr lang="en-US" altLang="ko-KR" sz="1400" dirty="0"/>
              <a:t>- sqldeveloper.exe </a:t>
            </a:r>
            <a:r>
              <a:rPr lang="ko-KR" altLang="en-US" sz="1400" dirty="0"/>
              <a:t>실행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=&gt; JDK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r>
              <a:rPr lang="en-US" altLang="ko-KR" sz="1400" dirty="0"/>
              <a:t>  : C:\Program Files\Java\jdk1.8.0_201 </a:t>
            </a:r>
            <a:r>
              <a:rPr kumimoji="0" lang="en-US" altLang="ko-KR" sz="1400" dirty="0" smtClean="0"/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82" y="2492895"/>
            <a:ext cx="5960266" cy="406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47707"/>
            <a:ext cx="3456062" cy="96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9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35496" y="116632"/>
            <a:ext cx="885666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9388" indent="-179388">
              <a:lnSpc>
                <a:spcPct val="150000"/>
              </a:lnSpc>
            </a:pPr>
            <a:r>
              <a:rPr kumimoji="0" lang="en-US" altLang="ko-KR" sz="1400" b="1" dirty="0"/>
              <a:t>*** </a:t>
            </a:r>
            <a:r>
              <a:rPr lang="en-US" altLang="ko-KR" sz="1400" b="1" dirty="0"/>
              <a:t>sqldeveloper-19.2.1.247.2212-no-jre.zip</a:t>
            </a:r>
            <a:r>
              <a:rPr kumimoji="0" lang="ko-KR" altLang="en-US" sz="1400" b="1" dirty="0" smtClean="0"/>
              <a:t> </a:t>
            </a:r>
            <a:r>
              <a:rPr kumimoji="0" lang="ko-KR" altLang="en-US" sz="1400" b="1" dirty="0"/>
              <a:t>설치</a:t>
            </a:r>
            <a:r>
              <a:rPr kumimoji="0" lang="en-US" altLang="ko-KR" sz="1400" dirty="0"/>
              <a:t/>
            </a:r>
            <a:br>
              <a:rPr kumimoji="0" lang="en-US" altLang="ko-KR" sz="1400" dirty="0"/>
            </a:br>
            <a:r>
              <a:rPr kumimoji="0" lang="en-US" altLang="ko-KR" sz="1400" dirty="0" smtClean="0"/>
              <a:t>=&gt; </a:t>
            </a:r>
            <a:r>
              <a:rPr kumimoji="0" lang="ko-KR" altLang="en-US" sz="1400" dirty="0" smtClean="0"/>
              <a:t>여기에</a:t>
            </a:r>
            <a:r>
              <a:rPr kumimoji="0" lang="en-US" altLang="ko-KR" sz="1400" dirty="0" smtClean="0"/>
              <a:t> </a:t>
            </a:r>
            <a:r>
              <a:rPr kumimoji="0" lang="ko-KR" altLang="en-US" sz="1400" dirty="0" smtClean="0"/>
              <a:t>압축풀기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=&gt; </a:t>
            </a:r>
            <a:r>
              <a:rPr lang="en-US" altLang="ko-KR" sz="1400" dirty="0" err="1"/>
              <a:t>sqldeveloper</a:t>
            </a:r>
            <a:r>
              <a:rPr lang="en-US" altLang="ko-KR" sz="1400" dirty="0"/>
              <a:t>  </a:t>
            </a:r>
            <a:r>
              <a:rPr lang="ko-KR" altLang="en-US" sz="1400" dirty="0"/>
              <a:t>폴더열기 </a:t>
            </a:r>
            <a:r>
              <a:rPr lang="en-US" altLang="ko-KR" sz="1400" dirty="0"/>
              <a:t>- sqldeveloper.exe </a:t>
            </a:r>
            <a:r>
              <a:rPr lang="ko-KR" altLang="en-US" sz="1400" dirty="0"/>
              <a:t>실행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=&gt; JDK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r>
              <a:rPr lang="en-US" altLang="ko-KR" sz="1400" dirty="0"/>
              <a:t>  : C:\Program </a:t>
            </a:r>
            <a:r>
              <a:rPr lang="en-US" altLang="ko-KR" sz="1400" dirty="0" smtClean="0"/>
              <a:t>Files\Java\jdk1.8.0_201</a:t>
            </a:r>
            <a:br>
              <a:rPr lang="en-US" altLang="ko-KR" sz="1400" dirty="0" smtClean="0"/>
            </a:b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이전 </a:t>
            </a:r>
            <a:r>
              <a:rPr lang="en-US" altLang="ko-KR" sz="1400" dirty="0" smtClean="0"/>
              <a:t>SQL … </a:t>
            </a:r>
            <a:r>
              <a:rPr lang="ko-KR" altLang="en-US" sz="1400" dirty="0" err="1" smtClean="0"/>
              <a:t>임포트</a:t>
            </a:r>
            <a:r>
              <a:rPr lang="ko-KR" altLang="en-US" sz="1400" dirty="0" smtClean="0"/>
              <a:t> 하시겠습니까</a:t>
            </a:r>
            <a:r>
              <a:rPr lang="en-US" altLang="ko-KR" sz="1400" dirty="0" smtClean="0"/>
              <a:t>?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아니오</a:t>
            </a:r>
            <a:r>
              <a:rPr lang="ko-KR" altLang="en-US" sz="1400" dirty="0" smtClean="0"/>
              <a:t> 선택</a:t>
            </a:r>
            <a:r>
              <a:rPr lang="en-US" altLang="ko-KR" sz="1400" dirty="0" smtClean="0"/>
              <a:t> </a:t>
            </a:r>
            <a:r>
              <a:rPr kumimoji="0" lang="en-US" altLang="ko-KR" sz="1600" dirty="0" smtClean="0"/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46653"/>
            <a:ext cx="3975449" cy="111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0240"/>
            <a:ext cx="5305433" cy="436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9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35496" y="116632"/>
            <a:ext cx="885666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9388" indent="-179388">
              <a:lnSpc>
                <a:spcPct val="150000"/>
              </a:lnSpc>
            </a:pPr>
            <a:r>
              <a:rPr kumimoji="0" lang="en-US" altLang="ko-KR" sz="1400" b="1" dirty="0"/>
              <a:t>*** </a:t>
            </a:r>
            <a:r>
              <a:rPr kumimoji="0" lang="ko-KR" altLang="en-US" sz="1400" b="1" dirty="0" smtClean="0"/>
              <a:t>접속</a:t>
            </a:r>
            <a:r>
              <a:rPr kumimoji="0" lang="en-US" altLang="ko-KR" sz="1400" dirty="0"/>
              <a:t/>
            </a:r>
            <a:br>
              <a:rPr kumimoji="0" lang="en-US" altLang="ko-KR" sz="1400" dirty="0"/>
            </a:br>
            <a:r>
              <a:rPr kumimoji="0" lang="en-US" altLang="ko-KR" sz="1400" dirty="0" smtClean="0"/>
              <a:t>=&gt; </a:t>
            </a:r>
            <a:r>
              <a:rPr kumimoji="0" lang="ko-KR" altLang="en-US" sz="1400" dirty="0" smtClean="0"/>
              <a:t>왼편 위쪽의 연두색 </a:t>
            </a:r>
            <a:r>
              <a:rPr kumimoji="0" lang="en-US" altLang="ko-KR" sz="2000" b="1" dirty="0" smtClean="0">
                <a:solidFill>
                  <a:srgbClr val="00B050"/>
                </a:solidFill>
                <a:latin typeface="휴먼둥근헤드라인" pitchFamily="18" charset="-127"/>
                <a:ea typeface="휴먼둥근헤드라인" pitchFamily="18" charset="-127"/>
              </a:rPr>
              <a:t>+</a:t>
            </a:r>
            <a:r>
              <a:rPr kumimoji="0" lang="en-US" altLang="ko-KR" sz="1400" dirty="0" smtClean="0"/>
              <a:t> </a:t>
            </a:r>
            <a:r>
              <a:rPr kumimoji="0" lang="ko-KR" altLang="en-US" sz="1400" dirty="0" smtClean="0"/>
              <a:t>버튼 클릭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=&gt; </a:t>
            </a:r>
            <a:r>
              <a:rPr lang="ko-KR" altLang="en-US" sz="1400" dirty="0" smtClean="0"/>
              <a:t>기본값 입력</a:t>
            </a:r>
            <a:r>
              <a:rPr lang="en-US" altLang="ko-KR" sz="1400" dirty="0" smtClean="0"/>
              <a:t> ( Name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임의의 명칭</a:t>
            </a:r>
            <a:r>
              <a:rPr lang="en-US" altLang="ko-KR" sz="1400" dirty="0" smtClean="0"/>
              <a:t>, SID : </a:t>
            </a:r>
            <a:r>
              <a:rPr lang="en-US" altLang="ko-KR" sz="1400" dirty="0" err="1" smtClean="0"/>
              <a:t>orcl</a:t>
            </a:r>
            <a:r>
              <a:rPr lang="en-US" altLang="ko-KR" sz="1400" dirty="0" smtClean="0"/>
              <a:t>  ) </a:t>
            </a:r>
            <a:br>
              <a:rPr lang="en-US" altLang="ko-KR" sz="1400" dirty="0" smtClean="0"/>
            </a:b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접속 클릭</a:t>
            </a:r>
            <a:r>
              <a:rPr lang="en-US" altLang="ko-KR" sz="1400" dirty="0" smtClean="0"/>
              <a:t> </a:t>
            </a:r>
            <a:endParaRPr kumimoji="0" lang="en-US" altLang="ko-KR" sz="16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4" y="1628800"/>
            <a:ext cx="72961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9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35496" y="116632"/>
            <a:ext cx="88566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9388" indent="-179388">
              <a:lnSpc>
                <a:spcPct val="150000"/>
              </a:lnSpc>
            </a:pPr>
            <a:r>
              <a:rPr kumimoji="0" lang="en-US" altLang="ko-KR" sz="1400" b="1" dirty="0"/>
              <a:t>*** </a:t>
            </a:r>
            <a:r>
              <a:rPr kumimoji="0" lang="ko-KR" altLang="en-US" sz="1400" b="1" dirty="0" smtClean="0"/>
              <a:t>테스트</a:t>
            </a:r>
            <a:r>
              <a:rPr kumimoji="0" lang="en-US" altLang="ko-KR" sz="1400" dirty="0"/>
              <a:t/>
            </a:r>
            <a:br>
              <a:rPr kumimoji="0" lang="en-US" altLang="ko-KR" sz="1400" dirty="0"/>
            </a:br>
            <a:r>
              <a:rPr kumimoji="0" lang="en-US" altLang="ko-KR" sz="1400" dirty="0" smtClean="0"/>
              <a:t>=&gt; </a:t>
            </a:r>
            <a:r>
              <a:rPr kumimoji="0" lang="ko-KR" altLang="en-US" sz="1400" dirty="0" smtClean="0"/>
              <a:t>질의 작성기에 </a:t>
            </a:r>
            <a:r>
              <a:rPr kumimoji="0" lang="en-US" altLang="ko-KR" sz="1400" dirty="0" err="1" smtClean="0"/>
              <a:t>sql</a:t>
            </a:r>
            <a:r>
              <a:rPr kumimoji="0" lang="en-US" altLang="ko-KR" sz="1400" dirty="0" smtClean="0"/>
              <a:t> </a:t>
            </a:r>
            <a:r>
              <a:rPr kumimoji="0" lang="ko-KR" altLang="en-US" sz="1400" dirty="0" smtClean="0"/>
              <a:t>구문 입력 후 실행 </a:t>
            </a:r>
            <a:r>
              <a:rPr kumimoji="0" lang="en-US" altLang="ko-KR" sz="1400" dirty="0" smtClean="0"/>
              <a:t>( </a:t>
            </a:r>
            <a:r>
              <a:rPr kumimoji="0" lang="ko-KR" altLang="en-US" sz="1400" dirty="0" smtClean="0"/>
              <a:t>연두색세모 버튼 또는</a:t>
            </a:r>
            <a:r>
              <a:rPr kumimoji="0" lang="en-US" altLang="ko-KR" sz="1400" dirty="0" smtClean="0"/>
              <a:t>  </a:t>
            </a:r>
            <a:r>
              <a:rPr kumimoji="0" lang="en-US" altLang="ko-KR" sz="1400" dirty="0" err="1" smtClean="0"/>
              <a:t>Ct</a:t>
            </a:r>
            <a:r>
              <a:rPr lang="en-US" altLang="ko-KR" sz="1400" dirty="0" err="1" smtClean="0"/>
              <a:t>rl</a:t>
            </a:r>
            <a:r>
              <a:rPr kumimoji="0" lang="en-US" altLang="ko-KR" sz="1400" dirty="0" err="1" smtClean="0"/>
              <a:t>+Enter</a:t>
            </a:r>
            <a:r>
              <a:rPr kumimoji="0" lang="en-US" altLang="ko-KR" sz="1400" dirty="0" smtClean="0"/>
              <a:t> 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endParaRPr kumimoji="0" lang="en-US" altLang="ko-KR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34108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2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25928" y="116632"/>
            <a:ext cx="885666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9388" indent="-179388">
              <a:lnSpc>
                <a:spcPts val="1800"/>
              </a:lnSpc>
            </a:pPr>
            <a:r>
              <a:rPr kumimoji="0" lang="en-US" altLang="ko-KR" sz="1400" b="1" dirty="0"/>
              <a:t>*** </a:t>
            </a:r>
            <a:r>
              <a:rPr lang="en-US" altLang="ko-KR" sz="1400" b="1" dirty="0"/>
              <a:t>Oracle SQL Developer</a:t>
            </a:r>
            <a:r>
              <a:rPr lang="ko-KR" altLang="en-US" sz="1400" b="1" dirty="0"/>
              <a:t>를 </a:t>
            </a:r>
            <a:r>
              <a:rPr lang="ko-KR" altLang="en-US" sz="1400" b="1" dirty="0" smtClean="0"/>
              <a:t>사용하여 </a:t>
            </a:r>
            <a:r>
              <a:rPr lang="en-US" altLang="ko-KR" sz="1400" b="1" dirty="0" smtClean="0"/>
              <a:t>ER</a:t>
            </a:r>
            <a:r>
              <a:rPr lang="en-US" altLang="ko-KR" sz="1400" b="1" dirty="0"/>
              <a:t>D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smtClean="0"/>
              <a:t>Entity-Relationship Diagram)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  <a:p>
            <a:pPr marL="179388" indent="-179388">
              <a:lnSpc>
                <a:spcPts val="1800"/>
              </a:lnSpc>
            </a:pPr>
            <a:endParaRPr kumimoji="0" lang="en-US" altLang="ko-KR" sz="1400" dirty="0" smtClean="0"/>
          </a:p>
          <a:p>
            <a:pPr marL="179388" indent="-179388">
              <a:lnSpc>
                <a:spcPts val="1800"/>
              </a:lnSpc>
            </a:pPr>
            <a:r>
              <a:rPr kumimoji="0" lang="en-US" altLang="ko-KR" sz="1400" b="1" dirty="0" smtClean="0"/>
              <a:t>** </a:t>
            </a:r>
            <a:r>
              <a:rPr lang="en-US" altLang="ko-KR" sz="1400" b="1" dirty="0" smtClean="0"/>
              <a:t>ERD </a:t>
            </a:r>
            <a:r>
              <a:rPr lang="ko-KR" altLang="en-US" sz="1400" b="1" dirty="0" smtClean="0"/>
              <a:t>생성 </a:t>
            </a:r>
            <a:r>
              <a:rPr lang="en-US" altLang="ko-KR" sz="1400" b="1" dirty="0" smtClean="0"/>
              <a:t>1.</a:t>
            </a:r>
            <a:endParaRPr kumimoji="0" lang="en-US" altLang="ko-KR" sz="1400" b="1" dirty="0" smtClean="0"/>
          </a:p>
          <a:p>
            <a:pPr marL="179388" indent="-179388">
              <a:lnSpc>
                <a:spcPts val="1800"/>
              </a:lnSpc>
            </a:pPr>
            <a:endParaRPr lang="en-US" altLang="ko-KR" sz="1400" dirty="0" smtClean="0"/>
          </a:p>
          <a:p>
            <a:pPr marL="179388" indent="-179388">
              <a:lnSpc>
                <a:spcPts val="1800"/>
              </a:lnSpc>
            </a:pPr>
            <a:r>
              <a:rPr lang="en-US" altLang="ko-KR" sz="1400" dirty="0" smtClean="0"/>
              <a:t>1) </a:t>
            </a:r>
            <a:r>
              <a:rPr lang="ko-KR" altLang="en-US" sz="1400" dirty="0" smtClean="0"/>
              <a:t>파일 </a:t>
            </a:r>
            <a:r>
              <a:rPr lang="en-US" altLang="ko-KR" sz="1400" dirty="0"/>
              <a:t>-&gt;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데이터 </a:t>
            </a:r>
            <a:r>
              <a:rPr lang="ko-KR" altLang="en-US" sz="1400" dirty="0" err="1"/>
              <a:t>모델러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임포트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데이터 </a:t>
            </a:r>
            <a:r>
              <a:rPr lang="ko-KR" altLang="en-US" sz="1400" dirty="0" err="1" smtClean="0"/>
              <a:t>딕셔너리</a:t>
            </a:r>
            <a:r>
              <a:rPr lang="ko-KR" altLang="en-US" sz="1400" dirty="0" smtClean="0"/>
              <a:t> 클릭 </a:t>
            </a:r>
            <a:r>
              <a:rPr lang="en-US" altLang="ko-KR" sz="1400" dirty="0" smtClean="0"/>
              <a:t>-&gt; DB </a:t>
            </a:r>
            <a:r>
              <a:rPr lang="ko-KR" altLang="en-US" sz="1400" dirty="0" smtClean="0"/>
              <a:t>연결 선택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없는 경우 추가</a:t>
            </a:r>
            <a:r>
              <a:rPr lang="en-US" altLang="ko-KR" sz="1400" dirty="0" smtClean="0"/>
              <a:t>) -&gt; </a:t>
            </a:r>
            <a:r>
              <a:rPr lang="ko-KR" altLang="en-US" sz="1400" dirty="0" smtClean="0"/>
              <a:t>다음</a:t>
            </a:r>
            <a:endParaRPr lang="en-US" altLang="ko-KR" sz="1400" dirty="0"/>
          </a:p>
          <a:p>
            <a:pPr marL="179388" indent="-179388">
              <a:lnSpc>
                <a:spcPts val="1800"/>
              </a:lnSpc>
            </a:pPr>
            <a:r>
              <a:rPr lang="en-US" altLang="ko-KR" sz="1400" dirty="0" smtClean="0"/>
              <a:t>2) </a:t>
            </a:r>
            <a:r>
              <a:rPr lang="ko-KR" altLang="en-US" sz="1400" dirty="0" smtClean="0"/>
              <a:t>스키마 이름 확인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다음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가져올 </a:t>
            </a:r>
            <a:r>
              <a:rPr lang="ko-KR" altLang="en-US" sz="1400" dirty="0"/>
              <a:t>객체를 하나 이상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 -&gt; </a:t>
            </a:r>
            <a:r>
              <a:rPr lang="ko-KR" altLang="en-US" sz="1400" dirty="0" smtClean="0"/>
              <a:t>다음 </a:t>
            </a:r>
            <a:r>
              <a:rPr lang="en-US" altLang="ko-KR" sz="1400" dirty="0" smtClean="0"/>
              <a:t>-&gt; Finish -&gt; ERD</a:t>
            </a:r>
            <a:r>
              <a:rPr lang="ko-KR" altLang="en-US" sz="1400" dirty="0"/>
              <a:t>가 </a:t>
            </a:r>
            <a:r>
              <a:rPr lang="ko-KR" altLang="en-US" sz="1400" dirty="0" smtClean="0"/>
              <a:t>표시됨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302"/>
          <a:stretch/>
        </p:blipFill>
        <p:spPr bwMode="auto">
          <a:xfrm>
            <a:off x="1043608" y="1916832"/>
            <a:ext cx="7560840" cy="384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4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928" y="116632"/>
            <a:ext cx="8856663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9388" indent="-179388">
              <a:lnSpc>
                <a:spcPts val="1800"/>
              </a:lnSpc>
            </a:pPr>
            <a:r>
              <a:rPr kumimoji="0" lang="en-US" altLang="ko-KR" sz="1400" b="1" dirty="0"/>
              <a:t>*** </a:t>
            </a:r>
            <a:r>
              <a:rPr lang="en-US" altLang="ko-KR" sz="1400" b="1" dirty="0"/>
              <a:t>Oracle SQL Developer</a:t>
            </a:r>
            <a:r>
              <a:rPr lang="ko-KR" altLang="en-US" sz="1400" b="1" dirty="0"/>
              <a:t>를 </a:t>
            </a:r>
            <a:r>
              <a:rPr lang="ko-KR" altLang="en-US" sz="1400" b="1" dirty="0" smtClean="0"/>
              <a:t>사용하여 </a:t>
            </a:r>
            <a:r>
              <a:rPr lang="en-US" altLang="ko-KR" sz="1400" b="1" dirty="0" smtClean="0"/>
              <a:t>ER</a:t>
            </a:r>
            <a:r>
              <a:rPr lang="en-US" altLang="ko-KR" sz="1400" b="1" dirty="0"/>
              <a:t>D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smtClean="0"/>
              <a:t>Entity-Relationship Diagram)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  <a:p>
            <a:pPr marL="179388" indent="-179388">
              <a:lnSpc>
                <a:spcPts val="1800"/>
              </a:lnSpc>
            </a:pPr>
            <a:endParaRPr kumimoji="0" lang="en-US" altLang="ko-KR" sz="1400" dirty="0" smtClean="0"/>
          </a:p>
          <a:p>
            <a:pPr marL="179388" indent="-179388">
              <a:lnSpc>
                <a:spcPts val="1800"/>
              </a:lnSpc>
            </a:pPr>
            <a:r>
              <a:rPr kumimoji="0" lang="en-US" altLang="ko-KR" sz="1400" b="1" dirty="0" smtClean="0"/>
              <a:t>** </a:t>
            </a:r>
            <a:r>
              <a:rPr lang="en-US" altLang="ko-KR" sz="1400" b="1" dirty="0" smtClean="0"/>
              <a:t>ERD </a:t>
            </a:r>
            <a:r>
              <a:rPr lang="ko-KR" altLang="en-US" sz="1400" b="1" dirty="0" smtClean="0"/>
              <a:t>생성 </a:t>
            </a:r>
            <a:r>
              <a:rPr lang="en-US" altLang="ko-KR" sz="1400" b="1" dirty="0" smtClean="0"/>
              <a:t>2.</a:t>
            </a:r>
            <a:endParaRPr kumimoji="0" lang="en-US" altLang="ko-KR" sz="1400" b="1" dirty="0" smtClean="0"/>
          </a:p>
          <a:p>
            <a:pPr marL="179388" indent="-179388">
              <a:lnSpc>
                <a:spcPts val="1800"/>
              </a:lnSpc>
            </a:pPr>
            <a:endParaRPr lang="en-US" altLang="ko-KR" sz="1400" dirty="0" smtClean="0"/>
          </a:p>
          <a:p>
            <a:pPr marL="179388" indent="-179388">
              <a:lnSpc>
                <a:spcPts val="1800"/>
              </a:lnSpc>
            </a:pPr>
            <a:r>
              <a:rPr lang="en-US" altLang="ko-KR" sz="1400" dirty="0" smtClean="0"/>
              <a:t>1) </a:t>
            </a:r>
            <a:r>
              <a:rPr lang="ko-KR" altLang="en-US" sz="1400" dirty="0" smtClean="0"/>
              <a:t>왼편에 브라우저 표시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 보기 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데이터 </a:t>
            </a:r>
            <a:r>
              <a:rPr lang="ko-KR" altLang="en-US" sz="1400" dirty="0" err="1"/>
              <a:t>모델러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브라우저</a:t>
            </a:r>
            <a:endParaRPr lang="en-US" altLang="ko-KR" sz="1400" dirty="0"/>
          </a:p>
          <a:p>
            <a:pPr marL="179388" indent="-179388">
              <a:lnSpc>
                <a:spcPts val="1800"/>
              </a:lnSpc>
            </a:pPr>
            <a:r>
              <a:rPr lang="en-US" altLang="ko-KR" sz="1400" dirty="0" smtClean="0"/>
              <a:t>2) </a:t>
            </a:r>
            <a:r>
              <a:rPr lang="en-US" altLang="ko-KR" sz="1400" dirty="0"/>
              <a:t>«</a:t>
            </a:r>
            <a:r>
              <a:rPr lang="ko-KR" altLang="en-US" sz="1400" dirty="0"/>
              <a:t>브라우저</a:t>
            </a:r>
            <a:r>
              <a:rPr lang="en-US" altLang="ko-KR" sz="1400" dirty="0"/>
              <a:t>»</a:t>
            </a:r>
            <a:r>
              <a:rPr lang="ko-KR" altLang="en-US" sz="1400" dirty="0"/>
              <a:t> </a:t>
            </a:r>
            <a:r>
              <a:rPr lang="ko-KR" altLang="en-US" sz="1400" dirty="0" smtClean="0"/>
              <a:t>탭 에서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디자인 </a:t>
            </a:r>
            <a:r>
              <a:rPr lang="en-US" altLang="ko-KR" sz="1400" dirty="0" smtClean="0"/>
              <a:t>(Untitled_1</a:t>
            </a:r>
            <a:r>
              <a:rPr lang="en-US" altLang="ko-KR" sz="1400" dirty="0"/>
              <a:t>)</a:t>
            </a:r>
            <a:r>
              <a:rPr lang="ko-KR" altLang="en-US" sz="1400" dirty="0"/>
              <a:t>을 </a:t>
            </a:r>
            <a:r>
              <a:rPr lang="ko-KR" altLang="en-US" sz="1400" dirty="0" smtClean="0"/>
              <a:t>펼치고  </a:t>
            </a:r>
            <a:r>
              <a:rPr lang="en-US" altLang="ko-KR" sz="1400" dirty="0" smtClean="0"/>
              <a:t>«</a:t>
            </a:r>
            <a:r>
              <a:rPr lang="ko-KR" altLang="en-US" sz="1400" dirty="0" err="1" smtClean="0"/>
              <a:t>관계형모델</a:t>
            </a:r>
            <a:r>
              <a:rPr lang="en-US" altLang="ko-KR" sz="1400" dirty="0" smtClean="0"/>
              <a:t>»  </a:t>
            </a:r>
            <a:r>
              <a:rPr lang="ko-KR" altLang="en-US" sz="1400" dirty="0" err="1" smtClean="0"/>
              <a:t>우클릭</a:t>
            </a:r>
            <a:r>
              <a:rPr lang="ko-KR" altLang="en-US" sz="1400" dirty="0"/>
              <a:t>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 </a:t>
            </a:r>
            <a:r>
              <a:rPr lang="ko-KR" altLang="en-US" sz="1400" dirty="0"/>
              <a:t> </a:t>
            </a:r>
            <a:r>
              <a:rPr lang="en-US" altLang="ko-KR" sz="1400" dirty="0"/>
              <a:t>«</a:t>
            </a:r>
            <a:r>
              <a:rPr lang="ko-KR" altLang="en-US" sz="1400" dirty="0"/>
              <a:t>새 </a:t>
            </a:r>
            <a:r>
              <a:rPr lang="ko-KR" altLang="en-US" sz="1400" dirty="0" err="1" smtClean="0"/>
              <a:t>관계형모델</a:t>
            </a:r>
            <a:r>
              <a:rPr lang="en-US" altLang="ko-KR" sz="1400" dirty="0" smtClean="0"/>
              <a:t>» </a:t>
            </a:r>
            <a:r>
              <a:rPr lang="ko-KR" altLang="en-US" sz="1400" dirty="0"/>
              <a:t> 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/>
              <a:t>새로 작성된 </a:t>
            </a:r>
            <a:r>
              <a:rPr lang="ko-KR" altLang="en-US" sz="1400" dirty="0" err="1" smtClean="0"/>
              <a:t>관계형모델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(Relational_1) </a:t>
            </a:r>
            <a:r>
              <a:rPr lang="ko-KR" altLang="en-US" sz="1400" dirty="0" err="1" smtClean="0"/>
              <a:t>우클릭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 «</a:t>
            </a:r>
            <a:r>
              <a:rPr lang="ko-KR" altLang="en-US" sz="1400" dirty="0"/>
              <a:t>표시</a:t>
            </a:r>
            <a:r>
              <a:rPr lang="en-US" altLang="ko-KR" sz="1400" dirty="0" smtClean="0"/>
              <a:t>»  </a:t>
            </a:r>
          </a:p>
          <a:p>
            <a:pPr marL="179388" indent="-179388">
              <a:lnSpc>
                <a:spcPts val="1800"/>
              </a:lnSpc>
            </a:pPr>
            <a:r>
              <a:rPr lang="en-US" altLang="ko-KR" sz="1400" dirty="0" smtClean="0"/>
              <a:t>3) </a:t>
            </a:r>
            <a:r>
              <a:rPr lang="ko-KR" altLang="en-US" sz="1400" dirty="0" smtClean="0"/>
              <a:t>표시된 </a:t>
            </a:r>
            <a:r>
              <a:rPr lang="en-US" altLang="ko-KR" sz="1400" dirty="0" smtClean="0"/>
              <a:t>Relational_1 </a:t>
            </a:r>
            <a:r>
              <a:rPr lang="ko-KR" altLang="en-US" sz="1400" dirty="0" smtClean="0"/>
              <a:t>페이지에 </a:t>
            </a:r>
            <a:r>
              <a:rPr lang="en-US" altLang="ko-KR" sz="1400" dirty="0" smtClean="0"/>
              <a:t>Oracle</a:t>
            </a:r>
            <a:r>
              <a:rPr lang="ko-KR" altLang="en-US" sz="1400" dirty="0" smtClean="0"/>
              <a:t> 접속의 테이블 목록에서  원하는 테이블을 끌어다 놓는다</a:t>
            </a:r>
            <a:endParaRPr lang="en-US" altLang="ko-KR" sz="1400" dirty="0"/>
          </a:p>
          <a:p>
            <a:pPr marL="179388" indent="-179388">
              <a:lnSpc>
                <a:spcPts val="1800"/>
              </a:lnSpc>
            </a:pPr>
            <a:r>
              <a:rPr lang="en-US" altLang="ko-KR" sz="1400" dirty="0" smtClean="0"/>
              <a:t>-&gt; ERD</a:t>
            </a:r>
            <a:r>
              <a:rPr lang="ko-KR" altLang="en-US" sz="1400" dirty="0"/>
              <a:t>가 </a:t>
            </a:r>
            <a:r>
              <a:rPr lang="ko-KR" altLang="en-US" sz="1400" dirty="0" smtClean="0"/>
              <a:t>표시됨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7" r="4352" b="4042"/>
          <a:stretch/>
        </p:blipFill>
        <p:spPr bwMode="auto">
          <a:xfrm>
            <a:off x="515793" y="2564904"/>
            <a:ext cx="8066345" cy="409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9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928" y="116632"/>
            <a:ext cx="885666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9388" indent="-179388">
              <a:lnSpc>
                <a:spcPts val="1800"/>
              </a:lnSpc>
            </a:pPr>
            <a:r>
              <a:rPr kumimoji="0" lang="en-US" altLang="ko-KR" sz="1400" b="1" dirty="0"/>
              <a:t>*** </a:t>
            </a:r>
            <a:r>
              <a:rPr lang="en-US" altLang="ko-KR" sz="1400" b="1" dirty="0"/>
              <a:t>Oracle SQL Developer</a:t>
            </a:r>
            <a:r>
              <a:rPr lang="ko-KR" altLang="en-US" sz="1400" b="1" dirty="0"/>
              <a:t>를 </a:t>
            </a:r>
            <a:r>
              <a:rPr lang="ko-KR" altLang="en-US" sz="1400" b="1" dirty="0" smtClean="0"/>
              <a:t>사용하여 </a:t>
            </a:r>
            <a:r>
              <a:rPr lang="en-US" altLang="ko-KR" sz="1400" b="1" dirty="0" smtClean="0"/>
              <a:t>ER</a:t>
            </a:r>
            <a:r>
              <a:rPr lang="en-US" altLang="ko-KR" sz="1400" b="1" dirty="0"/>
              <a:t>D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smtClean="0"/>
              <a:t>Entity-Relationship Diagram)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  <a:p>
            <a:pPr marL="179388" indent="-179388">
              <a:lnSpc>
                <a:spcPts val="1800"/>
              </a:lnSpc>
            </a:pPr>
            <a:endParaRPr kumimoji="0" lang="en-US" altLang="ko-KR" sz="1400" dirty="0" smtClean="0"/>
          </a:p>
          <a:p>
            <a:pPr marL="179388" indent="-179388">
              <a:lnSpc>
                <a:spcPts val="1800"/>
              </a:lnSpc>
            </a:pPr>
            <a:r>
              <a:rPr kumimoji="0" lang="en-US" altLang="ko-KR" sz="1400" b="1" dirty="0" smtClean="0"/>
              <a:t>** </a:t>
            </a:r>
            <a:r>
              <a:rPr lang="en-US" altLang="ko-KR" sz="1400" b="1" dirty="0" smtClean="0"/>
              <a:t>ERD </a:t>
            </a:r>
            <a:r>
              <a:rPr lang="ko-KR" altLang="en-US" sz="1400" b="1" dirty="0" smtClean="0"/>
              <a:t>활용</a:t>
            </a:r>
            <a:endParaRPr kumimoji="0" lang="en-US" altLang="ko-KR" sz="1400" b="1" dirty="0" smtClean="0"/>
          </a:p>
          <a:p>
            <a:pPr marL="179388" indent="-179388">
              <a:lnSpc>
                <a:spcPts val="1800"/>
              </a:lnSpc>
            </a:pPr>
            <a:endParaRPr lang="en-US" altLang="ko-KR" sz="1400" dirty="0" smtClean="0"/>
          </a:p>
          <a:p>
            <a:pPr marL="179388" indent="-179388">
              <a:lnSpc>
                <a:spcPts val="1800"/>
              </a:lnSpc>
            </a:pPr>
            <a:r>
              <a:rPr lang="en-US" altLang="ko-KR" sz="1400" dirty="0" smtClean="0"/>
              <a:t>1) </a:t>
            </a:r>
            <a:r>
              <a:rPr lang="ko-KR" altLang="en-US" sz="1400" dirty="0" err="1" smtClean="0"/>
              <a:t>외래키</a:t>
            </a:r>
            <a:r>
              <a:rPr lang="ko-KR" altLang="en-US" sz="1400" dirty="0" smtClean="0"/>
              <a:t> 관계 설정  </a:t>
            </a:r>
            <a:r>
              <a:rPr lang="en-US" altLang="ko-KR" sz="1400" dirty="0" smtClean="0"/>
              <a:t>( Board id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Member id )</a:t>
            </a:r>
            <a:endParaRPr lang="en-US" altLang="ko-KR" sz="1400" dirty="0"/>
          </a:p>
          <a:p>
            <a:pPr marL="179388" indent="-179388">
              <a:lnSpc>
                <a:spcPts val="1800"/>
              </a:lnSpc>
            </a:pPr>
            <a:r>
              <a:rPr lang="en-US" altLang="ko-KR" sz="1400" dirty="0" smtClean="0"/>
              <a:t> =&gt; </a:t>
            </a:r>
            <a:r>
              <a:rPr lang="ko-KR" altLang="en-US" sz="1400" dirty="0" err="1" smtClean="0"/>
              <a:t>툴바의</a:t>
            </a:r>
            <a:r>
              <a:rPr lang="ko-KR" altLang="en-US" sz="1400" dirty="0" smtClean="0"/>
              <a:t> 노랑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연두 화살표 아이콘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새외래키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선택 </a:t>
            </a:r>
            <a:r>
              <a:rPr lang="en-US" altLang="ko-KR" sz="1400" dirty="0" smtClean="0"/>
              <a:t>-&gt; </a:t>
            </a:r>
            <a:r>
              <a:rPr lang="ko-KR" altLang="en-US" sz="1400" b="1" dirty="0">
                <a:solidFill>
                  <a:srgbClr val="0000FF"/>
                </a:solidFill>
              </a:rPr>
              <a:t>참조테이블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과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외래키설정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테이블</a:t>
            </a:r>
            <a:r>
              <a:rPr lang="ko-KR" altLang="en-US" sz="1400" dirty="0" smtClean="0"/>
              <a:t> 선택 </a:t>
            </a:r>
            <a:r>
              <a:rPr lang="en-US" altLang="ko-KR" sz="1400" dirty="0" smtClean="0"/>
              <a:t>(</a:t>
            </a:r>
            <a:r>
              <a:rPr lang="ko-KR" altLang="en-US" sz="1400" b="1" dirty="0" smtClean="0"/>
              <a:t>순서중요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-&gt; </a:t>
            </a:r>
            <a:r>
              <a:rPr lang="ko-KR" altLang="en-US" sz="1400" dirty="0" smtClean="0"/>
              <a:t>아래 창 표시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아래쪽 </a:t>
            </a:r>
            <a:r>
              <a:rPr lang="ko-KR" altLang="en-US" sz="1400" dirty="0" err="1" smtClean="0"/>
              <a:t>연관된열</a:t>
            </a:r>
            <a:r>
              <a:rPr lang="ko-KR" altLang="en-US" sz="1400" dirty="0" smtClean="0"/>
              <a:t> 에서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열 클릭</a:t>
            </a:r>
            <a:r>
              <a:rPr lang="ko-KR" altLang="en-US" sz="1400" dirty="0" smtClean="0"/>
              <a:t>하고 </a:t>
            </a:r>
            <a:r>
              <a:rPr lang="ko-KR" altLang="en-US" sz="1400" b="1" dirty="0" err="1" smtClean="0"/>
              <a:t>외래키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설정 </a:t>
            </a:r>
            <a:r>
              <a:rPr lang="ko-KR" altLang="en-US" sz="1400" b="1" dirty="0" err="1" smtClean="0"/>
              <a:t>컬럼</a:t>
            </a:r>
            <a:r>
              <a:rPr lang="ko-KR" altLang="en-US" sz="1400" dirty="0" smtClean="0"/>
              <a:t> 선택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적용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확인  </a:t>
            </a:r>
            <a:endParaRPr lang="en-US" altLang="ko-KR" sz="1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385049" cy="409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5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928" y="116632"/>
            <a:ext cx="8856663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9388" indent="-179388">
              <a:lnSpc>
                <a:spcPts val="1800"/>
              </a:lnSpc>
            </a:pPr>
            <a:r>
              <a:rPr lang="en-US" altLang="ko-KR" sz="1400" b="1" dirty="0"/>
              <a:t>** ERD </a:t>
            </a:r>
            <a:r>
              <a:rPr lang="ko-KR" altLang="en-US" sz="1400" b="1" dirty="0" smtClean="0"/>
              <a:t>활용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dirty="0" smtClean="0"/>
              <a:t>=&gt; </a:t>
            </a:r>
            <a:r>
              <a:rPr lang="ko-KR" altLang="en-US" sz="1400" dirty="0" err="1" smtClean="0"/>
              <a:t>외래키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관계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=&gt; </a:t>
            </a:r>
            <a:r>
              <a:rPr lang="ko-KR" altLang="en-US" sz="1400" dirty="0" smtClean="0"/>
              <a:t>표기법</a:t>
            </a:r>
            <a:endParaRPr lang="en-US" altLang="ko-KR" sz="1400" dirty="0"/>
          </a:p>
          <a:p>
            <a:pPr marL="179388" indent="-179388">
              <a:lnSpc>
                <a:spcPts val="1800"/>
              </a:lnSpc>
            </a:pPr>
            <a:endParaRPr kumimoji="0" lang="en-US" altLang="ko-KR" sz="1400" dirty="0" smtClean="0"/>
          </a:p>
          <a:p>
            <a:pPr marL="179388" indent="-179388">
              <a:lnSpc>
                <a:spcPts val="1800"/>
              </a:lnSpc>
            </a:pPr>
            <a:r>
              <a:rPr kumimoji="0" lang="en-US" altLang="ko-KR" sz="1400" b="1" dirty="0" smtClean="0"/>
              <a:t> </a:t>
            </a:r>
          </a:p>
          <a:p>
            <a:pPr marL="179388" indent="-179388">
              <a:lnSpc>
                <a:spcPts val="1800"/>
              </a:lnSpc>
            </a:pPr>
            <a:endParaRPr lang="en-US" altLang="ko-KR" sz="1400" dirty="0" smtClean="0"/>
          </a:p>
          <a:p>
            <a:pPr marL="179388" indent="-179388">
              <a:lnSpc>
                <a:spcPts val="1800"/>
              </a:lnSpc>
            </a:pP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87336" y="954121"/>
            <a:ext cx="7848872" cy="4464496"/>
            <a:chOff x="251520" y="620688"/>
            <a:chExt cx="8557737" cy="54726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64" r="5306" b="4242"/>
            <a:stretch/>
          </p:blipFill>
          <p:spPr bwMode="auto">
            <a:xfrm>
              <a:off x="251520" y="620688"/>
              <a:ext cx="7866292" cy="3672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25" t="34761" r="4211" b="17318"/>
            <a:stretch/>
          </p:blipFill>
          <p:spPr bwMode="auto">
            <a:xfrm>
              <a:off x="5580331" y="3852120"/>
              <a:ext cx="2088013" cy="2241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596336" y="3836948"/>
              <a:ext cx="1212921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가려진 부분이 </a:t>
              </a:r>
              <a:r>
                <a:rPr lang="en-US" altLang="ko-KR" sz="1100" dirty="0" smtClean="0"/>
                <a:t/>
              </a:r>
              <a:br>
                <a:rPr lang="en-US" altLang="ko-KR" sz="1100" dirty="0" smtClean="0"/>
              </a:br>
              <a:r>
                <a:rPr lang="ko-KR" altLang="en-US" sz="1100" dirty="0" smtClean="0"/>
                <a:t>있는 경우 </a:t>
              </a:r>
              <a:r>
                <a:rPr lang="en-US" altLang="ko-KR" sz="1100" dirty="0" smtClean="0"/>
                <a:t/>
              </a:r>
              <a:br>
                <a:rPr lang="en-US" altLang="ko-KR" sz="1100" dirty="0" smtClean="0"/>
              </a:br>
              <a:r>
                <a:rPr lang="ko-KR" altLang="en-US" sz="1100" dirty="0" smtClean="0"/>
                <a:t>표시됨</a:t>
              </a:r>
              <a:endParaRPr lang="ko-KR" altLang="en-US" sz="1100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7691718" y="3478306"/>
              <a:ext cx="1030941" cy="1087435"/>
            </a:xfrm>
            <a:custGeom>
              <a:avLst/>
              <a:gdLst>
                <a:gd name="connsiteX0" fmla="*/ 322729 w 1030941"/>
                <a:gd name="connsiteY0" fmla="*/ 0 h 1087435"/>
                <a:gd name="connsiteX1" fmla="*/ 367553 w 1030941"/>
                <a:gd name="connsiteY1" fmla="*/ 35859 h 1087435"/>
                <a:gd name="connsiteX2" fmla="*/ 385482 w 1030941"/>
                <a:gd name="connsiteY2" fmla="*/ 62753 h 1087435"/>
                <a:gd name="connsiteX3" fmla="*/ 484094 w 1030941"/>
                <a:gd name="connsiteY3" fmla="*/ 89647 h 1087435"/>
                <a:gd name="connsiteX4" fmla="*/ 618564 w 1030941"/>
                <a:gd name="connsiteY4" fmla="*/ 107576 h 1087435"/>
                <a:gd name="connsiteX5" fmla="*/ 672353 w 1030941"/>
                <a:gd name="connsiteY5" fmla="*/ 116541 h 1087435"/>
                <a:gd name="connsiteX6" fmla="*/ 717176 w 1030941"/>
                <a:gd name="connsiteY6" fmla="*/ 161365 h 1087435"/>
                <a:gd name="connsiteX7" fmla="*/ 735106 w 1030941"/>
                <a:gd name="connsiteY7" fmla="*/ 179294 h 1087435"/>
                <a:gd name="connsiteX8" fmla="*/ 762000 w 1030941"/>
                <a:gd name="connsiteY8" fmla="*/ 215153 h 1087435"/>
                <a:gd name="connsiteX9" fmla="*/ 815788 w 1030941"/>
                <a:gd name="connsiteY9" fmla="*/ 233082 h 1087435"/>
                <a:gd name="connsiteX10" fmla="*/ 842682 w 1030941"/>
                <a:gd name="connsiteY10" fmla="*/ 251012 h 1087435"/>
                <a:gd name="connsiteX11" fmla="*/ 869576 w 1030941"/>
                <a:gd name="connsiteY11" fmla="*/ 304800 h 1087435"/>
                <a:gd name="connsiteX12" fmla="*/ 887506 w 1030941"/>
                <a:gd name="connsiteY12" fmla="*/ 340659 h 1087435"/>
                <a:gd name="connsiteX13" fmla="*/ 914400 w 1030941"/>
                <a:gd name="connsiteY13" fmla="*/ 367553 h 1087435"/>
                <a:gd name="connsiteX14" fmla="*/ 950258 w 1030941"/>
                <a:gd name="connsiteY14" fmla="*/ 412376 h 1087435"/>
                <a:gd name="connsiteX15" fmla="*/ 968188 w 1030941"/>
                <a:gd name="connsiteY15" fmla="*/ 439270 h 1087435"/>
                <a:gd name="connsiteX16" fmla="*/ 986117 w 1030941"/>
                <a:gd name="connsiteY16" fmla="*/ 457200 h 1087435"/>
                <a:gd name="connsiteX17" fmla="*/ 995082 w 1030941"/>
                <a:gd name="connsiteY17" fmla="*/ 484094 h 1087435"/>
                <a:gd name="connsiteX18" fmla="*/ 1013011 w 1030941"/>
                <a:gd name="connsiteY18" fmla="*/ 510988 h 1087435"/>
                <a:gd name="connsiteX19" fmla="*/ 1021976 w 1030941"/>
                <a:gd name="connsiteY19" fmla="*/ 573741 h 1087435"/>
                <a:gd name="connsiteX20" fmla="*/ 1030941 w 1030941"/>
                <a:gd name="connsiteY20" fmla="*/ 600635 h 1087435"/>
                <a:gd name="connsiteX21" fmla="*/ 1021976 w 1030941"/>
                <a:gd name="connsiteY21" fmla="*/ 762000 h 1087435"/>
                <a:gd name="connsiteX22" fmla="*/ 977153 w 1030941"/>
                <a:gd name="connsiteY22" fmla="*/ 842682 h 1087435"/>
                <a:gd name="connsiteX23" fmla="*/ 959223 w 1030941"/>
                <a:gd name="connsiteY23" fmla="*/ 860612 h 1087435"/>
                <a:gd name="connsiteX24" fmla="*/ 932329 w 1030941"/>
                <a:gd name="connsiteY24" fmla="*/ 905435 h 1087435"/>
                <a:gd name="connsiteX25" fmla="*/ 905435 w 1030941"/>
                <a:gd name="connsiteY25" fmla="*/ 923365 h 1087435"/>
                <a:gd name="connsiteX26" fmla="*/ 824753 w 1030941"/>
                <a:gd name="connsiteY26" fmla="*/ 986118 h 1087435"/>
                <a:gd name="connsiteX27" fmla="*/ 770964 w 1030941"/>
                <a:gd name="connsiteY27" fmla="*/ 1004047 h 1087435"/>
                <a:gd name="connsiteX28" fmla="*/ 708211 w 1030941"/>
                <a:gd name="connsiteY28" fmla="*/ 1021976 h 1087435"/>
                <a:gd name="connsiteX29" fmla="*/ 546847 w 1030941"/>
                <a:gd name="connsiteY29" fmla="*/ 1057835 h 1087435"/>
                <a:gd name="connsiteX30" fmla="*/ 134470 w 1030941"/>
                <a:gd name="connsiteY30" fmla="*/ 1030941 h 1087435"/>
                <a:gd name="connsiteX31" fmla="*/ 107576 w 1030941"/>
                <a:gd name="connsiteY31" fmla="*/ 995082 h 1087435"/>
                <a:gd name="connsiteX32" fmla="*/ 80682 w 1030941"/>
                <a:gd name="connsiteY32" fmla="*/ 968188 h 1087435"/>
                <a:gd name="connsiteX33" fmla="*/ 53788 w 1030941"/>
                <a:gd name="connsiteY33" fmla="*/ 869576 h 1087435"/>
                <a:gd name="connsiteX34" fmla="*/ 26894 w 1030941"/>
                <a:gd name="connsiteY34" fmla="*/ 717176 h 1087435"/>
                <a:gd name="connsiteX35" fmla="*/ 17929 w 1030941"/>
                <a:gd name="connsiteY35" fmla="*/ 690282 h 1087435"/>
                <a:gd name="connsiteX36" fmla="*/ 0 w 1030941"/>
                <a:gd name="connsiteY36" fmla="*/ 618565 h 1087435"/>
                <a:gd name="connsiteX37" fmla="*/ 17929 w 1030941"/>
                <a:gd name="connsiteY37" fmla="*/ 448235 h 1087435"/>
                <a:gd name="connsiteX38" fmla="*/ 44823 w 1030941"/>
                <a:gd name="connsiteY38" fmla="*/ 421341 h 1087435"/>
                <a:gd name="connsiteX39" fmla="*/ 107576 w 1030941"/>
                <a:gd name="connsiteY39" fmla="*/ 385482 h 1087435"/>
                <a:gd name="connsiteX40" fmla="*/ 134470 w 1030941"/>
                <a:gd name="connsiteY40" fmla="*/ 376518 h 1087435"/>
                <a:gd name="connsiteX41" fmla="*/ 197223 w 1030941"/>
                <a:gd name="connsiteY41" fmla="*/ 340659 h 1087435"/>
                <a:gd name="connsiteX42" fmla="*/ 259976 w 1030941"/>
                <a:gd name="connsiteY42" fmla="*/ 313765 h 1087435"/>
                <a:gd name="connsiteX43" fmla="*/ 295835 w 1030941"/>
                <a:gd name="connsiteY43" fmla="*/ 295835 h 1087435"/>
                <a:gd name="connsiteX44" fmla="*/ 331694 w 1030941"/>
                <a:gd name="connsiteY44" fmla="*/ 286870 h 1087435"/>
                <a:gd name="connsiteX45" fmla="*/ 394447 w 1030941"/>
                <a:gd name="connsiteY45" fmla="*/ 268941 h 1087435"/>
                <a:gd name="connsiteX46" fmla="*/ 627529 w 1030941"/>
                <a:gd name="connsiteY46" fmla="*/ 251012 h 1087435"/>
                <a:gd name="connsiteX47" fmla="*/ 681317 w 1030941"/>
                <a:gd name="connsiteY47" fmla="*/ 215153 h 1087435"/>
                <a:gd name="connsiteX48" fmla="*/ 690282 w 1030941"/>
                <a:gd name="connsiteY48" fmla="*/ 188259 h 1087435"/>
                <a:gd name="connsiteX49" fmla="*/ 690282 w 1030941"/>
                <a:gd name="connsiteY49" fmla="*/ 215153 h 108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30941" h="1087435">
                  <a:moveTo>
                    <a:pt x="322729" y="0"/>
                  </a:moveTo>
                  <a:cubicBezTo>
                    <a:pt x="337670" y="11953"/>
                    <a:pt x="354023" y="22329"/>
                    <a:pt x="367553" y="35859"/>
                  </a:cubicBezTo>
                  <a:cubicBezTo>
                    <a:pt x="375171" y="43477"/>
                    <a:pt x="375700" y="58238"/>
                    <a:pt x="385482" y="62753"/>
                  </a:cubicBezTo>
                  <a:cubicBezTo>
                    <a:pt x="416417" y="77031"/>
                    <a:pt x="450636" y="83213"/>
                    <a:pt x="484094" y="89647"/>
                  </a:cubicBezTo>
                  <a:cubicBezTo>
                    <a:pt x="528500" y="98187"/>
                    <a:pt x="573798" y="101181"/>
                    <a:pt x="618564" y="107576"/>
                  </a:cubicBezTo>
                  <a:cubicBezTo>
                    <a:pt x="636558" y="110147"/>
                    <a:pt x="654423" y="113553"/>
                    <a:pt x="672353" y="116541"/>
                  </a:cubicBezTo>
                  <a:lnTo>
                    <a:pt x="717176" y="161365"/>
                  </a:lnTo>
                  <a:cubicBezTo>
                    <a:pt x="723153" y="167342"/>
                    <a:pt x="730035" y="172532"/>
                    <a:pt x="735106" y="179294"/>
                  </a:cubicBezTo>
                  <a:cubicBezTo>
                    <a:pt x="744071" y="191247"/>
                    <a:pt x="749568" y="206865"/>
                    <a:pt x="762000" y="215153"/>
                  </a:cubicBezTo>
                  <a:cubicBezTo>
                    <a:pt x="777725" y="225636"/>
                    <a:pt x="815788" y="233082"/>
                    <a:pt x="815788" y="233082"/>
                  </a:cubicBezTo>
                  <a:cubicBezTo>
                    <a:pt x="824753" y="239059"/>
                    <a:pt x="835063" y="243393"/>
                    <a:pt x="842682" y="251012"/>
                  </a:cubicBezTo>
                  <a:cubicBezTo>
                    <a:pt x="864216" y="272547"/>
                    <a:pt x="858639" y="279281"/>
                    <a:pt x="869576" y="304800"/>
                  </a:cubicBezTo>
                  <a:cubicBezTo>
                    <a:pt x="874840" y="317083"/>
                    <a:pt x="879738" y="329784"/>
                    <a:pt x="887506" y="340659"/>
                  </a:cubicBezTo>
                  <a:cubicBezTo>
                    <a:pt x="894875" y="350975"/>
                    <a:pt x="905435" y="358588"/>
                    <a:pt x="914400" y="367553"/>
                  </a:cubicBezTo>
                  <a:cubicBezTo>
                    <a:pt x="931851" y="419909"/>
                    <a:pt x="909710" y="371829"/>
                    <a:pt x="950258" y="412376"/>
                  </a:cubicBezTo>
                  <a:cubicBezTo>
                    <a:pt x="957877" y="419995"/>
                    <a:pt x="961457" y="430857"/>
                    <a:pt x="968188" y="439270"/>
                  </a:cubicBezTo>
                  <a:cubicBezTo>
                    <a:pt x="973468" y="445870"/>
                    <a:pt x="980141" y="451223"/>
                    <a:pt x="986117" y="457200"/>
                  </a:cubicBezTo>
                  <a:cubicBezTo>
                    <a:pt x="989105" y="466165"/>
                    <a:pt x="990856" y="475642"/>
                    <a:pt x="995082" y="484094"/>
                  </a:cubicBezTo>
                  <a:cubicBezTo>
                    <a:pt x="999900" y="493731"/>
                    <a:pt x="1009915" y="500668"/>
                    <a:pt x="1013011" y="510988"/>
                  </a:cubicBezTo>
                  <a:cubicBezTo>
                    <a:pt x="1019083" y="531227"/>
                    <a:pt x="1017832" y="553021"/>
                    <a:pt x="1021976" y="573741"/>
                  </a:cubicBezTo>
                  <a:cubicBezTo>
                    <a:pt x="1023829" y="583007"/>
                    <a:pt x="1027953" y="591670"/>
                    <a:pt x="1030941" y="600635"/>
                  </a:cubicBezTo>
                  <a:cubicBezTo>
                    <a:pt x="1027953" y="654423"/>
                    <a:pt x="1028944" y="708581"/>
                    <a:pt x="1021976" y="762000"/>
                  </a:cubicBezTo>
                  <a:cubicBezTo>
                    <a:pt x="1018068" y="791963"/>
                    <a:pt x="995532" y="820627"/>
                    <a:pt x="977153" y="842682"/>
                  </a:cubicBezTo>
                  <a:cubicBezTo>
                    <a:pt x="971742" y="849175"/>
                    <a:pt x="964136" y="853734"/>
                    <a:pt x="959223" y="860612"/>
                  </a:cubicBezTo>
                  <a:cubicBezTo>
                    <a:pt x="949095" y="874791"/>
                    <a:pt x="943668" y="892206"/>
                    <a:pt x="932329" y="905435"/>
                  </a:cubicBezTo>
                  <a:cubicBezTo>
                    <a:pt x="925317" y="913615"/>
                    <a:pt x="913712" y="916467"/>
                    <a:pt x="905435" y="923365"/>
                  </a:cubicBezTo>
                  <a:cubicBezTo>
                    <a:pt x="874497" y="949147"/>
                    <a:pt x="870065" y="971015"/>
                    <a:pt x="824753" y="986118"/>
                  </a:cubicBezTo>
                  <a:cubicBezTo>
                    <a:pt x="806823" y="992094"/>
                    <a:pt x="789028" y="998489"/>
                    <a:pt x="770964" y="1004047"/>
                  </a:cubicBezTo>
                  <a:cubicBezTo>
                    <a:pt x="750171" y="1010445"/>
                    <a:pt x="728516" y="1014167"/>
                    <a:pt x="708211" y="1021976"/>
                  </a:cubicBezTo>
                  <a:cubicBezTo>
                    <a:pt x="589311" y="1067706"/>
                    <a:pt x="733506" y="1042280"/>
                    <a:pt x="546847" y="1057835"/>
                  </a:cubicBezTo>
                  <a:cubicBezTo>
                    <a:pt x="437244" y="1055344"/>
                    <a:pt x="226550" y="1141435"/>
                    <a:pt x="134470" y="1030941"/>
                  </a:cubicBezTo>
                  <a:cubicBezTo>
                    <a:pt x="124905" y="1019463"/>
                    <a:pt x="117300" y="1006426"/>
                    <a:pt x="107576" y="995082"/>
                  </a:cubicBezTo>
                  <a:cubicBezTo>
                    <a:pt x="99325" y="985456"/>
                    <a:pt x="89647" y="977153"/>
                    <a:pt x="80682" y="968188"/>
                  </a:cubicBezTo>
                  <a:cubicBezTo>
                    <a:pt x="67801" y="929546"/>
                    <a:pt x="63900" y="920137"/>
                    <a:pt x="53788" y="869576"/>
                  </a:cubicBezTo>
                  <a:cubicBezTo>
                    <a:pt x="51332" y="857296"/>
                    <a:pt x="35451" y="751405"/>
                    <a:pt x="26894" y="717176"/>
                  </a:cubicBezTo>
                  <a:cubicBezTo>
                    <a:pt x="24602" y="708009"/>
                    <a:pt x="20415" y="699399"/>
                    <a:pt x="17929" y="690282"/>
                  </a:cubicBezTo>
                  <a:cubicBezTo>
                    <a:pt x="11445" y="666509"/>
                    <a:pt x="0" y="618565"/>
                    <a:pt x="0" y="618565"/>
                  </a:cubicBezTo>
                  <a:cubicBezTo>
                    <a:pt x="5976" y="561788"/>
                    <a:pt x="5277" y="503906"/>
                    <a:pt x="17929" y="448235"/>
                  </a:cubicBezTo>
                  <a:cubicBezTo>
                    <a:pt x="20739" y="435872"/>
                    <a:pt x="35083" y="429457"/>
                    <a:pt x="44823" y="421341"/>
                  </a:cubicBezTo>
                  <a:cubicBezTo>
                    <a:pt x="60709" y="408103"/>
                    <a:pt x="89527" y="393217"/>
                    <a:pt x="107576" y="385482"/>
                  </a:cubicBezTo>
                  <a:cubicBezTo>
                    <a:pt x="116261" y="381760"/>
                    <a:pt x="125505" y="379506"/>
                    <a:pt x="134470" y="376518"/>
                  </a:cubicBezTo>
                  <a:cubicBezTo>
                    <a:pt x="185563" y="325423"/>
                    <a:pt x="134014" y="367748"/>
                    <a:pt x="197223" y="340659"/>
                  </a:cubicBezTo>
                  <a:cubicBezTo>
                    <a:pt x="283896" y="303514"/>
                    <a:pt x="157028" y="339500"/>
                    <a:pt x="259976" y="313765"/>
                  </a:cubicBezTo>
                  <a:cubicBezTo>
                    <a:pt x="271929" y="307788"/>
                    <a:pt x="283322" y="300528"/>
                    <a:pt x="295835" y="295835"/>
                  </a:cubicBezTo>
                  <a:cubicBezTo>
                    <a:pt x="307371" y="291509"/>
                    <a:pt x="319847" y="290255"/>
                    <a:pt x="331694" y="286870"/>
                  </a:cubicBezTo>
                  <a:cubicBezTo>
                    <a:pt x="357231" y="279574"/>
                    <a:pt x="366430" y="272944"/>
                    <a:pt x="394447" y="268941"/>
                  </a:cubicBezTo>
                  <a:cubicBezTo>
                    <a:pt x="458533" y="259786"/>
                    <a:pt x="570931" y="254549"/>
                    <a:pt x="627529" y="251012"/>
                  </a:cubicBezTo>
                  <a:cubicBezTo>
                    <a:pt x="655725" y="241613"/>
                    <a:pt x="662131" y="243932"/>
                    <a:pt x="681317" y="215153"/>
                  </a:cubicBezTo>
                  <a:cubicBezTo>
                    <a:pt x="686559" y="207290"/>
                    <a:pt x="680832" y="188259"/>
                    <a:pt x="690282" y="188259"/>
                  </a:cubicBezTo>
                  <a:cubicBezTo>
                    <a:pt x="699247" y="188259"/>
                    <a:pt x="690282" y="206188"/>
                    <a:pt x="690282" y="21515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5280212" y="5592273"/>
              <a:ext cx="2545976" cy="307567"/>
            </a:xfrm>
            <a:custGeom>
              <a:avLst/>
              <a:gdLst>
                <a:gd name="connsiteX0" fmla="*/ 475129 w 2545976"/>
                <a:gd name="connsiteY0" fmla="*/ 557515 h 615134"/>
                <a:gd name="connsiteX1" fmla="*/ 62753 w 2545976"/>
                <a:gd name="connsiteY1" fmla="*/ 548551 h 615134"/>
                <a:gd name="connsiteX2" fmla="*/ 35859 w 2545976"/>
                <a:gd name="connsiteY2" fmla="*/ 530621 h 615134"/>
                <a:gd name="connsiteX3" fmla="*/ 0 w 2545976"/>
                <a:gd name="connsiteY3" fmla="*/ 458903 h 615134"/>
                <a:gd name="connsiteX4" fmla="*/ 8964 w 2545976"/>
                <a:gd name="connsiteY4" fmla="*/ 306503 h 615134"/>
                <a:gd name="connsiteX5" fmla="*/ 35859 w 2545976"/>
                <a:gd name="connsiteY5" fmla="*/ 279609 h 615134"/>
                <a:gd name="connsiteX6" fmla="*/ 107576 w 2545976"/>
                <a:gd name="connsiteY6" fmla="*/ 225821 h 615134"/>
                <a:gd name="connsiteX7" fmla="*/ 134470 w 2545976"/>
                <a:gd name="connsiteY7" fmla="*/ 216856 h 615134"/>
                <a:gd name="connsiteX8" fmla="*/ 161364 w 2545976"/>
                <a:gd name="connsiteY8" fmla="*/ 189962 h 615134"/>
                <a:gd name="connsiteX9" fmla="*/ 197223 w 2545976"/>
                <a:gd name="connsiteY9" fmla="*/ 180998 h 615134"/>
                <a:gd name="connsiteX10" fmla="*/ 259976 w 2545976"/>
                <a:gd name="connsiteY10" fmla="*/ 163068 h 615134"/>
                <a:gd name="connsiteX11" fmla="*/ 358588 w 2545976"/>
                <a:gd name="connsiteY11" fmla="*/ 127209 h 615134"/>
                <a:gd name="connsiteX12" fmla="*/ 439270 w 2545976"/>
                <a:gd name="connsiteY12" fmla="*/ 109280 h 615134"/>
                <a:gd name="connsiteX13" fmla="*/ 493059 w 2545976"/>
                <a:gd name="connsiteY13" fmla="*/ 82386 h 615134"/>
                <a:gd name="connsiteX14" fmla="*/ 600635 w 2545976"/>
                <a:gd name="connsiteY14" fmla="*/ 73421 h 615134"/>
                <a:gd name="connsiteX15" fmla="*/ 654423 w 2545976"/>
                <a:gd name="connsiteY15" fmla="*/ 64456 h 615134"/>
                <a:gd name="connsiteX16" fmla="*/ 914400 w 2545976"/>
                <a:gd name="connsiteY16" fmla="*/ 55492 h 615134"/>
                <a:gd name="connsiteX17" fmla="*/ 1057835 w 2545976"/>
                <a:gd name="connsiteY17" fmla="*/ 46527 h 615134"/>
                <a:gd name="connsiteX18" fmla="*/ 1380564 w 2545976"/>
                <a:gd name="connsiteY18" fmla="*/ 37562 h 615134"/>
                <a:gd name="connsiteX19" fmla="*/ 1667435 w 2545976"/>
                <a:gd name="connsiteY19" fmla="*/ 28598 h 615134"/>
                <a:gd name="connsiteX20" fmla="*/ 2259106 w 2545976"/>
                <a:gd name="connsiteY20" fmla="*/ 37562 h 615134"/>
                <a:gd name="connsiteX21" fmla="*/ 2312894 w 2545976"/>
                <a:gd name="connsiteY21" fmla="*/ 55492 h 615134"/>
                <a:gd name="connsiteX22" fmla="*/ 2384612 w 2545976"/>
                <a:gd name="connsiteY22" fmla="*/ 73421 h 615134"/>
                <a:gd name="connsiteX23" fmla="*/ 2402541 w 2545976"/>
                <a:gd name="connsiteY23" fmla="*/ 91351 h 615134"/>
                <a:gd name="connsiteX24" fmla="*/ 2429435 w 2545976"/>
                <a:gd name="connsiteY24" fmla="*/ 109280 h 615134"/>
                <a:gd name="connsiteX25" fmla="*/ 2447364 w 2545976"/>
                <a:gd name="connsiteY25" fmla="*/ 136174 h 615134"/>
                <a:gd name="connsiteX26" fmla="*/ 2492188 w 2545976"/>
                <a:gd name="connsiteY26" fmla="*/ 198927 h 615134"/>
                <a:gd name="connsiteX27" fmla="*/ 2519082 w 2545976"/>
                <a:gd name="connsiteY27" fmla="*/ 288574 h 615134"/>
                <a:gd name="connsiteX28" fmla="*/ 2528047 w 2545976"/>
                <a:gd name="connsiteY28" fmla="*/ 315468 h 615134"/>
                <a:gd name="connsiteX29" fmla="*/ 2545976 w 2545976"/>
                <a:gd name="connsiteY29" fmla="*/ 387186 h 615134"/>
                <a:gd name="connsiteX30" fmla="*/ 2537012 w 2545976"/>
                <a:gd name="connsiteY30" fmla="*/ 440974 h 615134"/>
                <a:gd name="connsiteX31" fmla="*/ 2483223 w 2545976"/>
                <a:gd name="connsiteY31" fmla="*/ 494762 h 615134"/>
                <a:gd name="connsiteX32" fmla="*/ 2456329 w 2545976"/>
                <a:gd name="connsiteY32" fmla="*/ 503727 h 615134"/>
                <a:gd name="connsiteX33" fmla="*/ 2429435 w 2545976"/>
                <a:gd name="connsiteY33" fmla="*/ 521656 h 615134"/>
                <a:gd name="connsiteX34" fmla="*/ 2366682 w 2545976"/>
                <a:gd name="connsiteY34" fmla="*/ 530621 h 615134"/>
                <a:gd name="connsiteX35" fmla="*/ 2223247 w 2545976"/>
                <a:gd name="connsiteY35" fmla="*/ 548551 h 615134"/>
                <a:gd name="connsiteX36" fmla="*/ 2079812 w 2545976"/>
                <a:gd name="connsiteY36" fmla="*/ 575445 h 615134"/>
                <a:gd name="connsiteX37" fmla="*/ 1855694 w 2545976"/>
                <a:gd name="connsiteY37" fmla="*/ 593374 h 615134"/>
                <a:gd name="connsiteX38" fmla="*/ 1524000 w 2545976"/>
                <a:gd name="connsiteY38" fmla="*/ 602339 h 615134"/>
                <a:gd name="connsiteX39" fmla="*/ 1084729 w 2545976"/>
                <a:gd name="connsiteY39" fmla="*/ 584409 h 615134"/>
                <a:gd name="connsiteX40" fmla="*/ 1057835 w 2545976"/>
                <a:gd name="connsiteY40" fmla="*/ 575445 h 615134"/>
                <a:gd name="connsiteX41" fmla="*/ 869576 w 2545976"/>
                <a:gd name="connsiteY41" fmla="*/ 557515 h 615134"/>
                <a:gd name="connsiteX42" fmla="*/ 762000 w 2545976"/>
                <a:gd name="connsiteY42" fmla="*/ 548551 h 615134"/>
                <a:gd name="connsiteX43" fmla="*/ 466164 w 2545976"/>
                <a:gd name="connsiteY43" fmla="*/ 566480 h 615134"/>
                <a:gd name="connsiteX44" fmla="*/ 475129 w 2545976"/>
                <a:gd name="connsiteY44" fmla="*/ 557515 h 61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5976" h="615134">
                  <a:moveTo>
                    <a:pt x="475129" y="557515"/>
                  </a:moveTo>
                  <a:cubicBezTo>
                    <a:pt x="407894" y="554527"/>
                    <a:pt x="199987" y="556953"/>
                    <a:pt x="62753" y="548551"/>
                  </a:cubicBezTo>
                  <a:cubicBezTo>
                    <a:pt x="51999" y="547893"/>
                    <a:pt x="41569" y="539758"/>
                    <a:pt x="35859" y="530621"/>
                  </a:cubicBezTo>
                  <a:cubicBezTo>
                    <a:pt x="-32819" y="420737"/>
                    <a:pt x="52792" y="511698"/>
                    <a:pt x="0" y="458903"/>
                  </a:cubicBezTo>
                  <a:cubicBezTo>
                    <a:pt x="2988" y="408103"/>
                    <a:pt x="-1016" y="356403"/>
                    <a:pt x="8964" y="306503"/>
                  </a:cubicBezTo>
                  <a:cubicBezTo>
                    <a:pt x="11450" y="294071"/>
                    <a:pt x="26318" y="287958"/>
                    <a:pt x="35859" y="279609"/>
                  </a:cubicBezTo>
                  <a:cubicBezTo>
                    <a:pt x="44652" y="271915"/>
                    <a:pt x="89788" y="234715"/>
                    <a:pt x="107576" y="225821"/>
                  </a:cubicBezTo>
                  <a:cubicBezTo>
                    <a:pt x="116028" y="221595"/>
                    <a:pt x="125505" y="219844"/>
                    <a:pt x="134470" y="216856"/>
                  </a:cubicBezTo>
                  <a:cubicBezTo>
                    <a:pt x="143435" y="207891"/>
                    <a:pt x="150356" y="196252"/>
                    <a:pt x="161364" y="189962"/>
                  </a:cubicBezTo>
                  <a:cubicBezTo>
                    <a:pt x="172062" y="183849"/>
                    <a:pt x="185376" y="184383"/>
                    <a:pt x="197223" y="180998"/>
                  </a:cubicBezTo>
                  <a:cubicBezTo>
                    <a:pt x="287290" y="155265"/>
                    <a:pt x="147822" y="191107"/>
                    <a:pt x="259976" y="163068"/>
                  </a:cubicBezTo>
                  <a:cubicBezTo>
                    <a:pt x="297690" y="125356"/>
                    <a:pt x="268668" y="147960"/>
                    <a:pt x="358588" y="127209"/>
                  </a:cubicBezTo>
                  <a:cubicBezTo>
                    <a:pt x="440856" y="108224"/>
                    <a:pt x="343253" y="128484"/>
                    <a:pt x="439270" y="109280"/>
                  </a:cubicBezTo>
                  <a:cubicBezTo>
                    <a:pt x="457200" y="100315"/>
                    <a:pt x="473490" y="86735"/>
                    <a:pt x="493059" y="82386"/>
                  </a:cubicBezTo>
                  <a:cubicBezTo>
                    <a:pt x="528185" y="74580"/>
                    <a:pt x="564872" y="77395"/>
                    <a:pt x="600635" y="73421"/>
                  </a:cubicBezTo>
                  <a:cubicBezTo>
                    <a:pt x="618700" y="71414"/>
                    <a:pt x="636276" y="65493"/>
                    <a:pt x="654423" y="64456"/>
                  </a:cubicBezTo>
                  <a:cubicBezTo>
                    <a:pt x="740992" y="59509"/>
                    <a:pt x="827775" y="59342"/>
                    <a:pt x="914400" y="55492"/>
                  </a:cubicBezTo>
                  <a:cubicBezTo>
                    <a:pt x="962258" y="53365"/>
                    <a:pt x="1009965" y="48368"/>
                    <a:pt x="1057835" y="46527"/>
                  </a:cubicBezTo>
                  <a:cubicBezTo>
                    <a:pt x="1165373" y="42391"/>
                    <a:pt x="1272993" y="40726"/>
                    <a:pt x="1380564" y="37562"/>
                  </a:cubicBezTo>
                  <a:lnTo>
                    <a:pt x="1667435" y="28598"/>
                  </a:lnTo>
                  <a:cubicBezTo>
                    <a:pt x="1879878" y="-24514"/>
                    <a:pt x="1739851" y="7017"/>
                    <a:pt x="2259106" y="37562"/>
                  </a:cubicBezTo>
                  <a:cubicBezTo>
                    <a:pt x="2277973" y="38672"/>
                    <a:pt x="2294661" y="50519"/>
                    <a:pt x="2312894" y="55492"/>
                  </a:cubicBezTo>
                  <a:cubicBezTo>
                    <a:pt x="2431905" y="87950"/>
                    <a:pt x="2302998" y="46216"/>
                    <a:pt x="2384612" y="73421"/>
                  </a:cubicBezTo>
                  <a:cubicBezTo>
                    <a:pt x="2390588" y="79398"/>
                    <a:pt x="2395941" y="86071"/>
                    <a:pt x="2402541" y="91351"/>
                  </a:cubicBezTo>
                  <a:cubicBezTo>
                    <a:pt x="2410954" y="98082"/>
                    <a:pt x="2421817" y="101662"/>
                    <a:pt x="2429435" y="109280"/>
                  </a:cubicBezTo>
                  <a:cubicBezTo>
                    <a:pt x="2437053" y="116898"/>
                    <a:pt x="2441102" y="127407"/>
                    <a:pt x="2447364" y="136174"/>
                  </a:cubicBezTo>
                  <a:cubicBezTo>
                    <a:pt x="2451262" y="141632"/>
                    <a:pt x="2487215" y="187738"/>
                    <a:pt x="2492188" y="198927"/>
                  </a:cubicBezTo>
                  <a:cubicBezTo>
                    <a:pt x="2509230" y="237273"/>
                    <a:pt x="2508651" y="252067"/>
                    <a:pt x="2519082" y="288574"/>
                  </a:cubicBezTo>
                  <a:cubicBezTo>
                    <a:pt x="2521678" y="297660"/>
                    <a:pt x="2525561" y="306351"/>
                    <a:pt x="2528047" y="315468"/>
                  </a:cubicBezTo>
                  <a:cubicBezTo>
                    <a:pt x="2534531" y="339241"/>
                    <a:pt x="2540000" y="363280"/>
                    <a:pt x="2545976" y="387186"/>
                  </a:cubicBezTo>
                  <a:cubicBezTo>
                    <a:pt x="2542988" y="405115"/>
                    <a:pt x="2542760" y="423730"/>
                    <a:pt x="2537012" y="440974"/>
                  </a:cubicBezTo>
                  <a:cubicBezTo>
                    <a:pt x="2529346" y="463971"/>
                    <a:pt x="2501974" y="484047"/>
                    <a:pt x="2483223" y="494762"/>
                  </a:cubicBezTo>
                  <a:cubicBezTo>
                    <a:pt x="2475018" y="499450"/>
                    <a:pt x="2464781" y="499501"/>
                    <a:pt x="2456329" y="503727"/>
                  </a:cubicBezTo>
                  <a:cubicBezTo>
                    <a:pt x="2446692" y="508545"/>
                    <a:pt x="2439755" y="518560"/>
                    <a:pt x="2429435" y="521656"/>
                  </a:cubicBezTo>
                  <a:cubicBezTo>
                    <a:pt x="2409196" y="527728"/>
                    <a:pt x="2387635" y="527888"/>
                    <a:pt x="2366682" y="530621"/>
                  </a:cubicBezTo>
                  <a:cubicBezTo>
                    <a:pt x="2318903" y="536853"/>
                    <a:pt x="2270605" y="539671"/>
                    <a:pt x="2223247" y="548551"/>
                  </a:cubicBezTo>
                  <a:cubicBezTo>
                    <a:pt x="2175435" y="557516"/>
                    <a:pt x="2127846" y="567760"/>
                    <a:pt x="2079812" y="575445"/>
                  </a:cubicBezTo>
                  <a:cubicBezTo>
                    <a:pt x="2015859" y="585677"/>
                    <a:pt x="1912229" y="589840"/>
                    <a:pt x="1855694" y="593374"/>
                  </a:cubicBezTo>
                  <a:cubicBezTo>
                    <a:pt x="1692428" y="629655"/>
                    <a:pt x="1805137" y="611710"/>
                    <a:pt x="1524000" y="602339"/>
                  </a:cubicBezTo>
                  <a:cubicBezTo>
                    <a:pt x="1158689" y="590162"/>
                    <a:pt x="1347302" y="599855"/>
                    <a:pt x="1084729" y="584409"/>
                  </a:cubicBezTo>
                  <a:cubicBezTo>
                    <a:pt x="1075764" y="581421"/>
                    <a:pt x="1067002" y="577737"/>
                    <a:pt x="1057835" y="575445"/>
                  </a:cubicBezTo>
                  <a:cubicBezTo>
                    <a:pt x="989212" y="558290"/>
                    <a:pt x="955355" y="563642"/>
                    <a:pt x="869576" y="557515"/>
                  </a:cubicBezTo>
                  <a:cubicBezTo>
                    <a:pt x="833684" y="554951"/>
                    <a:pt x="797859" y="551539"/>
                    <a:pt x="762000" y="548551"/>
                  </a:cubicBezTo>
                  <a:cubicBezTo>
                    <a:pt x="676902" y="551387"/>
                    <a:pt x="557789" y="529829"/>
                    <a:pt x="466164" y="566480"/>
                  </a:cubicBezTo>
                  <a:cubicBezTo>
                    <a:pt x="459960" y="568962"/>
                    <a:pt x="542364" y="560503"/>
                    <a:pt x="475129" y="557515"/>
                  </a:cubicBezTo>
                  <a:close/>
                </a:path>
              </a:pathLst>
            </a:cu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12371"/>
          <a:stretch/>
        </p:blipFill>
        <p:spPr>
          <a:xfrm>
            <a:off x="683860" y="4635206"/>
            <a:ext cx="4814415" cy="20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346</Words>
  <Application>Microsoft Office PowerPoint</Application>
  <PresentationFormat>화면 슬라이드 쇼(4:3)</PresentationFormat>
  <Paragraphs>79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 SW 기초 기술 활용</dc:title>
  <dc:creator>Microsoft Corporation</dc:creator>
  <cp:lastModifiedBy>Green_Computer</cp:lastModifiedBy>
  <cp:revision>101</cp:revision>
  <dcterms:created xsi:type="dcterms:W3CDTF">2006-10-05T04:04:58Z</dcterms:created>
  <dcterms:modified xsi:type="dcterms:W3CDTF">2020-09-04T07:53:22Z</dcterms:modified>
</cp:coreProperties>
</file>