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notesMasterIdLst>
    <p:notesMasterId r:id="rId46"/>
  </p:notesMasterIdLst>
  <p:sldIdLst>
    <p:sldId id="411" r:id="rId2"/>
    <p:sldId id="409" r:id="rId3"/>
    <p:sldId id="393" r:id="rId4"/>
    <p:sldId id="360" r:id="rId5"/>
    <p:sldId id="420" r:id="rId6"/>
    <p:sldId id="394" r:id="rId7"/>
    <p:sldId id="410" r:id="rId8"/>
    <p:sldId id="419" r:id="rId9"/>
    <p:sldId id="421" r:id="rId10"/>
    <p:sldId id="395" r:id="rId11"/>
    <p:sldId id="396" r:id="rId12"/>
    <p:sldId id="397" r:id="rId13"/>
    <p:sldId id="374" r:id="rId14"/>
    <p:sldId id="375" r:id="rId15"/>
    <p:sldId id="425" r:id="rId16"/>
    <p:sldId id="428" r:id="rId17"/>
    <p:sldId id="427" r:id="rId18"/>
    <p:sldId id="426" r:id="rId19"/>
    <p:sldId id="422" r:id="rId20"/>
    <p:sldId id="423" r:id="rId21"/>
    <p:sldId id="424" r:id="rId22"/>
    <p:sldId id="398" r:id="rId23"/>
    <p:sldId id="399" r:id="rId24"/>
    <p:sldId id="366" r:id="rId25"/>
    <p:sldId id="400" r:id="rId26"/>
    <p:sldId id="367" r:id="rId27"/>
    <p:sldId id="401" r:id="rId28"/>
    <p:sldId id="371" r:id="rId29"/>
    <p:sldId id="402" r:id="rId30"/>
    <p:sldId id="388" r:id="rId31"/>
    <p:sldId id="415" r:id="rId32"/>
    <p:sldId id="416" r:id="rId33"/>
    <p:sldId id="417" r:id="rId34"/>
    <p:sldId id="418" r:id="rId35"/>
    <p:sldId id="406" r:id="rId36"/>
    <p:sldId id="381" r:id="rId37"/>
    <p:sldId id="387" r:id="rId38"/>
    <p:sldId id="407" r:id="rId39"/>
    <p:sldId id="383" r:id="rId40"/>
    <p:sldId id="408" r:id="rId41"/>
    <p:sldId id="386" r:id="rId42"/>
    <p:sldId id="412" r:id="rId43"/>
    <p:sldId id="413" r:id="rId44"/>
    <p:sldId id="414" r:id="rId4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866375F2-88DD-437C-BAA4-1209B5C42EEB}">
          <p14:sldIdLst>
            <p14:sldId id="411"/>
            <p14:sldId id="409"/>
            <p14:sldId id="393"/>
            <p14:sldId id="360"/>
            <p14:sldId id="420"/>
            <p14:sldId id="394"/>
            <p14:sldId id="410"/>
            <p14:sldId id="419"/>
            <p14:sldId id="421"/>
            <p14:sldId id="395"/>
            <p14:sldId id="396"/>
            <p14:sldId id="397"/>
            <p14:sldId id="374"/>
            <p14:sldId id="375"/>
            <p14:sldId id="425"/>
            <p14:sldId id="428"/>
            <p14:sldId id="427"/>
            <p14:sldId id="426"/>
            <p14:sldId id="422"/>
            <p14:sldId id="423"/>
            <p14:sldId id="424"/>
            <p14:sldId id="398"/>
            <p14:sldId id="399"/>
            <p14:sldId id="366"/>
            <p14:sldId id="400"/>
            <p14:sldId id="367"/>
            <p14:sldId id="401"/>
            <p14:sldId id="371"/>
            <p14:sldId id="402"/>
            <p14:sldId id="388"/>
            <p14:sldId id="415"/>
            <p14:sldId id="416"/>
            <p14:sldId id="417"/>
            <p14:sldId id="418"/>
            <p14:sldId id="406"/>
            <p14:sldId id="381"/>
            <p14:sldId id="387"/>
            <p14:sldId id="407"/>
            <p14:sldId id="383"/>
            <p14:sldId id="408"/>
            <p14:sldId id="386"/>
            <p14:sldId id="412"/>
            <p14:sldId id="413"/>
            <p14:sldId id="414"/>
          </p14:sldIdLst>
        </p14:section>
      </p14:sectionLst>
    </p:ex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808000"/>
    <a:srgbClr val="669900"/>
    <a:srgbClr val="006600"/>
    <a:srgbClr val="775F55"/>
    <a:srgbClr val="0033CC"/>
    <a:srgbClr val="0066CC"/>
    <a:srgbClr val="336699"/>
    <a:srgbClr val="42739C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105" autoAdjust="0"/>
    <p:restoredTop sz="99229" autoAdjust="0"/>
  </p:normalViewPr>
  <p:slideViewPr>
    <p:cSldViewPr>
      <p:cViewPr>
        <p:scale>
          <a:sx n="84" d="100"/>
          <a:sy n="84" d="100"/>
        </p:scale>
        <p:origin x="-72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4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94" d="100"/>
          <a:sy n="94" d="100"/>
        </p:scale>
        <p:origin x="2164" y="8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D9897E-559B-4802-87FD-BDDBC21CBABC}" type="datetimeFigureOut">
              <a:rPr lang="ko-KR" altLang="en-US" smtClean="0"/>
              <a:pPr/>
              <a:t>2020-01-06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7AADCE-4523-43FE-B0A8-90B87F2F6B6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5413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  <a:prstGeom prst="rect">
            <a:avLst/>
          </a:prstGeom>
        </p:spPr>
        <p:txBody>
          <a:bodyPr/>
          <a:lstStyle>
            <a:lvl1pPr algn="r">
              <a:defRPr b="1">
                <a:solidFill>
                  <a:srgbClr val="FFC000"/>
                </a:solidFill>
              </a:defRPr>
            </a:lvl1pPr>
          </a:lstStyle>
          <a:p>
            <a:r>
              <a:rPr lang="ko-KR" altLang="en-US" smtClean="0"/>
              <a:t>명품 웹 프로그래밍</a:t>
            </a:r>
            <a:endParaRPr lang="ko-KR" altLang="en-US" dirty="0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 smtClean="0"/>
              <a:t>2015-03-23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명품 웹 프로그래밍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70596-DAFA-46D2-82A7-2B6B5F8E0EA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 smtClean="0"/>
              <a:t>2015-03-23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명품 웹 프로그래밍</a:t>
            </a:r>
            <a:endParaRPr lang="ko-KR" alt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01870596-DAFA-46D2-82A7-2B6B5F8E0EA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A6BD2C2-3D3B-4E94-BD92-61B02C5F4DEE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909073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68012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kumimoji="0" lang="ko-KR" altLang="en-US" dirty="0" smtClean="0"/>
              <a:t>마스터 제목 스타일 편집</a:t>
            </a:r>
            <a:endParaRPr kumimoji="0" 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12648" y="1340768"/>
            <a:ext cx="8153400" cy="50405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>
                <a:latin typeface="HY나무L" pitchFamily="18" charset="-127"/>
                <a:ea typeface="HY나무L" pitchFamily="18" charset="-127"/>
              </a:defRPr>
            </a:lvl3pPr>
            <a:lvl4pPr>
              <a:defRPr sz="1400">
                <a:latin typeface="휴먼편지체" pitchFamily="18" charset="-127"/>
                <a:ea typeface="휴먼편지체" pitchFamily="18" charset="-127"/>
              </a:defRPr>
            </a:lvl4pPr>
          </a:lstStyle>
          <a:p>
            <a:pPr lvl="0" eaLnBrk="1" latinLnBrk="0" hangingPunct="1"/>
            <a:r>
              <a:rPr lang="ko-KR" altLang="en-US" dirty="0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 smtClean="0"/>
              <a:t>둘째 수준</a:t>
            </a:r>
          </a:p>
          <a:p>
            <a:pPr lvl="2" eaLnBrk="1" latinLnBrk="0" hangingPunct="1"/>
            <a:r>
              <a:rPr lang="ko-KR" altLang="en-US" dirty="0" smtClean="0"/>
              <a:t>셋째 수준</a:t>
            </a:r>
          </a:p>
          <a:p>
            <a:pPr lvl="3" eaLnBrk="1" latinLnBrk="0" hangingPunct="1"/>
            <a:r>
              <a:rPr lang="ko-KR" altLang="en-US" dirty="0" smtClean="0"/>
              <a:t>넷째 수준</a:t>
            </a:r>
          </a:p>
          <a:p>
            <a:pPr lvl="4" eaLnBrk="1" latinLnBrk="0" hangingPunct="1"/>
            <a:r>
              <a:rPr lang="ko-KR" altLang="en-US" dirty="0" smtClean="0"/>
              <a:t>다섯째 수준</a:t>
            </a:r>
            <a:endParaRPr kumimoji="0" 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70596-DAFA-46D2-82A7-2B6B5F8E0EA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2846040"/>
          </a:xfrm>
        </p:spPr>
        <p:txBody>
          <a:bodyPr anchor="t">
            <a:normAutofit/>
          </a:bodyPr>
          <a:lstStyle>
            <a:lvl1pPr marL="342900" indent="-342900">
              <a:buSzPct val="100000"/>
              <a:buFont typeface="+mj-lt"/>
              <a:buAutoNum type="arabicPeriod"/>
              <a:defRPr sz="15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dirty="0" smtClean="0"/>
              <a:t>마스터 텍스트 스타일을 편집합니다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5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rtlCol="0"/>
          <a:lstStyle/>
          <a:p>
            <a:r>
              <a:rPr lang="en-US" altLang="ko-KR" smtClean="0"/>
              <a:t>2015-03-23</a:t>
            </a:r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1870596-DAFA-46D2-82A7-2B6B5F8E0EA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7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rtlCol="0"/>
          <a:lstStyle/>
          <a:p>
            <a:r>
              <a:rPr lang="ko-KR" altLang="en-US" smtClean="0"/>
              <a:t>명품 웹 프로그래밍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1870596-DAFA-46D2-82A7-2B6B5F8E0EA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 smtClean="0"/>
              <a:t>2015-03-23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명품 웹 프로그래밍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8" name="직사각형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직사각형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  <a:prstGeom prst="rect">
            <a:avLst/>
          </a:prstGeom>
        </p:spPr>
        <p:txBody>
          <a:bodyPr rtlCol="0"/>
          <a:lstStyle/>
          <a:p>
            <a:r>
              <a:rPr lang="en-US" altLang="ko-KR" smtClean="0"/>
              <a:t>2015-03-23</a:t>
            </a:r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01870596-DAFA-46D2-82A7-2B6B5F8E0EA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  <a:prstGeom prst="rect">
            <a:avLst/>
          </a:prstGeom>
        </p:spPr>
        <p:txBody>
          <a:bodyPr rtlCol="0"/>
          <a:lstStyle/>
          <a:p>
            <a:r>
              <a:rPr lang="ko-KR" altLang="en-US" smtClean="0"/>
              <a:t>명품 웹 프로그래밍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752128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 dirty="0" smtClean="0"/>
              <a:t>마스터 제목 스타일 편집</a:t>
            </a:r>
            <a:endParaRPr kumimoji="0" lang="en-US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590550" y="1394460"/>
            <a:ext cx="8153400" cy="5058876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dirty="0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dirty="0" smtClean="0"/>
              <a:t>둘째 수준</a:t>
            </a:r>
          </a:p>
          <a:p>
            <a:pPr lvl="2" eaLnBrk="1" latinLnBrk="0" hangingPunct="1"/>
            <a:r>
              <a:rPr kumimoji="0" lang="ko-KR" altLang="en-US" dirty="0" smtClean="0"/>
              <a:t>셋째 수준</a:t>
            </a:r>
          </a:p>
          <a:p>
            <a:pPr lvl="3" eaLnBrk="1" latinLnBrk="0" hangingPunct="1"/>
            <a:r>
              <a:rPr kumimoji="0" lang="ko-KR" altLang="en-US" dirty="0" smtClean="0"/>
              <a:t>넷째 수준</a:t>
            </a:r>
          </a:p>
          <a:p>
            <a:pPr lvl="4" eaLnBrk="1" latinLnBrk="0" hangingPunct="1"/>
            <a:r>
              <a:rPr kumimoji="0" lang="ko-KR" altLang="en-US" dirty="0" smtClean="0"/>
              <a:t>다섯째 수준</a:t>
            </a:r>
            <a:endParaRPr kumimoji="0" lang="en-US" dirty="0"/>
          </a:p>
        </p:txBody>
      </p:sp>
      <p:sp>
        <p:nvSpPr>
          <p:cNvPr id="7" name="직사각형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-8725" y="1052736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590550" y="1052736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-8725" y="1036860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  <p:sldLayoutId id="2147483864" r:id="rId12"/>
  </p:sldLayoutIdLst>
  <p:hf hdr="0" dt="0"/>
  <p:txStyles>
    <p:titleStyle>
      <a:lvl1pPr algn="l" rtl="0" eaLnBrk="1" latinLnBrk="1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webdir.tistory.com/515" TargetMode="Externa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://www.webprogramming.co.kr/" TargetMode="Externa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BD2C2-3D3B-4E94-BD92-61B02C5F4DEE}" type="slidenum">
              <a:rPr lang="ko-KR" altLang="en-US" smtClean="0"/>
              <a:pPr/>
              <a:t>1</a:t>
            </a:fld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071670" y="1420829"/>
            <a:ext cx="5572164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solidFill>
                  <a:srgbClr val="FFFF00"/>
                </a:solidFill>
              </a:rPr>
              <a:t>JavaScript</a:t>
            </a:r>
            <a:endParaRPr lang="en-US" altLang="ko-KR" sz="3200" dirty="0" smtClean="0"/>
          </a:p>
          <a:p>
            <a:r>
              <a:rPr lang="en-US" altLang="ko-KR" sz="6000" dirty="0" smtClean="0"/>
              <a:t>Window </a:t>
            </a:r>
            <a:r>
              <a:rPr lang="ko-KR" altLang="en-US" sz="6000" dirty="0" smtClean="0"/>
              <a:t>객체</a:t>
            </a:r>
            <a:r>
              <a:rPr lang="en-US" altLang="ko-KR" sz="6000" dirty="0" smtClean="0"/>
              <a:t> </a:t>
            </a:r>
            <a:endParaRPr lang="ko-KR" altLang="en-US" sz="6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윈도우 열기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 err="1" smtClean="0"/>
              <a:t>window.open</a:t>
            </a:r>
            <a:r>
              <a:rPr lang="en-US" altLang="ko-KR" sz="2000" dirty="0" smtClean="0"/>
              <a:t>()</a:t>
            </a:r>
          </a:p>
          <a:p>
            <a:pPr lvl="1"/>
            <a:r>
              <a:rPr lang="ko-KR" altLang="en-US" sz="1800" dirty="0" smtClean="0"/>
              <a:t>윈도우를 새로 열고 웹 페이지 출력</a:t>
            </a:r>
            <a:endParaRPr lang="en-US" altLang="ko-KR" sz="1800" dirty="0" smtClean="0"/>
          </a:p>
          <a:p>
            <a:pPr lvl="2"/>
            <a:r>
              <a:rPr lang="ko-KR" altLang="en-US" sz="1600" dirty="0" smtClean="0"/>
              <a:t>예</a:t>
            </a:r>
            <a:r>
              <a:rPr lang="en-US" altLang="ko-KR" sz="1600" dirty="0" smtClean="0"/>
              <a:t>)</a:t>
            </a:r>
          </a:p>
          <a:p>
            <a:pPr lvl="2"/>
            <a:endParaRPr lang="en-US" altLang="ko-KR" sz="1600" dirty="0" smtClean="0"/>
          </a:p>
          <a:p>
            <a:pPr lvl="1"/>
            <a:r>
              <a:rPr lang="en-US" altLang="ko-KR" sz="1800" dirty="0" smtClean="0"/>
              <a:t>3</a:t>
            </a:r>
            <a:r>
              <a:rPr lang="ko-KR" altLang="en-US" sz="1800" dirty="0" smtClean="0"/>
              <a:t>개의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매개변수를 가진 함수</a:t>
            </a:r>
            <a:endParaRPr lang="en-US" altLang="ko-KR" sz="1800" dirty="0" smtClean="0"/>
          </a:p>
          <a:p>
            <a:pPr lvl="1"/>
            <a:endParaRPr lang="en-US" altLang="ko-KR" sz="1800" dirty="0" smtClean="0"/>
          </a:p>
          <a:p>
            <a:pPr lvl="1"/>
            <a:endParaRPr lang="en-US" altLang="ko-KR" sz="1800" dirty="0" smtClean="0"/>
          </a:p>
          <a:p>
            <a:pPr lvl="1"/>
            <a:endParaRPr lang="en-US" altLang="ko-KR" sz="1800" dirty="0" smtClean="0"/>
          </a:p>
          <a:p>
            <a:pPr lvl="1"/>
            <a:endParaRPr lang="en-US" altLang="ko-KR" sz="1800" dirty="0" smtClean="0"/>
          </a:p>
          <a:p>
            <a:pPr lvl="1"/>
            <a:endParaRPr lang="en-US" altLang="ko-KR" sz="1800" dirty="0" smtClean="0"/>
          </a:p>
          <a:p>
            <a:pPr lvl="1"/>
            <a:r>
              <a:rPr lang="ko-KR" altLang="en-US" sz="1800" dirty="0" smtClean="0"/>
              <a:t>윈도우 이름</a:t>
            </a:r>
            <a:r>
              <a:rPr lang="en-US" altLang="ko-KR" sz="1800" dirty="0" smtClean="0"/>
              <a:t>(</a:t>
            </a:r>
            <a:r>
              <a:rPr lang="en-US" altLang="ko-KR" sz="1800" dirty="0" err="1" smtClean="0"/>
              <a:t>sWindowName</a:t>
            </a:r>
            <a:r>
              <a:rPr lang="en-US" altLang="ko-KR" sz="1800" dirty="0" smtClean="0"/>
              <a:t>)</a:t>
            </a:r>
            <a:endParaRPr lang="ko-KR" altLang="en-US" sz="1800" dirty="0" smtClean="0"/>
          </a:p>
          <a:p>
            <a:pPr lvl="1"/>
            <a:endParaRPr lang="ko-KR" altLang="en-US" sz="18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10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979712" y="2172082"/>
            <a:ext cx="4680520" cy="3939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190500" fontAlgn="base" latinLnBrk="0">
              <a:lnSpc>
                <a:spcPct val="140000"/>
              </a:lnSpc>
            </a:pP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window.open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("http://www.naver.com", "", </a:t>
            </a:r>
            <a:r>
              <a:rPr lang="en-US" altLang="ko-KR" sz="1400" kern="0" dirty="0" smtClean="0">
                <a:solidFill>
                  <a:srgbClr val="000000"/>
                </a:solidFill>
                <a:latin typeface="+mj-ea"/>
                <a:ea typeface="+mj-ea"/>
              </a:rPr>
              <a:t>"");</a:t>
            </a:r>
            <a:endParaRPr lang="en-US" altLang="ko-KR" sz="1400" kern="0" spc="0" dirty="0">
              <a:solidFill>
                <a:srgbClr val="000000"/>
              </a:solidFill>
              <a:effectLst/>
              <a:latin typeface="+mj-ea"/>
              <a:ea typeface="+mj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475656" y="5208339"/>
            <a:ext cx="5837694" cy="95410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_blank : </a:t>
            </a:r>
            <a:r>
              <a:rPr lang="en-US" altLang="ko-KR" sz="1400" kern="0" dirty="0" smtClean="0">
                <a:solidFill>
                  <a:srgbClr val="000000"/>
                </a:solidFill>
                <a:latin typeface="+mj-ea"/>
                <a:ea typeface="+mj-ea"/>
              </a:rPr>
              <a:t>	</a:t>
            </a:r>
            <a:r>
              <a:rPr lang="ko-KR" altLang="en-US" sz="1400" kern="0" dirty="0" smtClean="0">
                <a:solidFill>
                  <a:srgbClr val="000000"/>
                </a:solidFill>
                <a:latin typeface="+mj-ea"/>
                <a:ea typeface="+mj-ea"/>
              </a:rPr>
              <a:t>이름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없는 새 윈도우를 열고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,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웹 </a:t>
            </a:r>
            <a:r>
              <a:rPr lang="ko-KR" altLang="en-US" sz="1400" kern="0" dirty="0" smtClean="0">
                <a:solidFill>
                  <a:srgbClr val="000000"/>
                </a:solidFill>
                <a:latin typeface="+mj-ea"/>
                <a:ea typeface="+mj-ea"/>
              </a:rPr>
              <a:t>페이지 로드</a:t>
            </a:r>
            <a:endParaRPr lang="ko-KR" altLang="en-US" sz="1400" kern="0" dirty="0">
              <a:solidFill>
                <a:srgbClr val="000000"/>
              </a:solidFill>
              <a:latin typeface="+mj-ea"/>
              <a:ea typeface="+mj-ea"/>
            </a:endParaRPr>
          </a:p>
          <a:p>
            <a:pPr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_parent : </a:t>
            </a:r>
            <a:r>
              <a:rPr lang="en-US" altLang="ko-KR" sz="1400" kern="0" dirty="0" smtClean="0">
                <a:solidFill>
                  <a:srgbClr val="000000"/>
                </a:solidFill>
                <a:latin typeface="+mj-ea"/>
                <a:ea typeface="+mj-ea"/>
              </a:rPr>
              <a:t>	</a:t>
            </a:r>
            <a:r>
              <a:rPr lang="ko-KR" altLang="en-US" sz="1400" kern="0" dirty="0" smtClean="0">
                <a:solidFill>
                  <a:srgbClr val="000000"/>
                </a:solidFill>
                <a:latin typeface="+mj-ea"/>
                <a:ea typeface="+mj-ea"/>
              </a:rPr>
              <a:t>현재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윈도우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(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혹은 프레임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)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의 부모 윈도우에 웹 </a:t>
            </a:r>
            <a:r>
              <a:rPr lang="ko-KR" altLang="en-US" sz="1400" kern="0" dirty="0" smtClean="0">
                <a:solidFill>
                  <a:srgbClr val="000000"/>
                </a:solidFill>
                <a:latin typeface="+mj-ea"/>
                <a:ea typeface="+mj-ea"/>
              </a:rPr>
              <a:t>페이지 로드</a:t>
            </a:r>
            <a:endParaRPr lang="ko-KR" altLang="en-US" sz="1400" kern="0" dirty="0">
              <a:solidFill>
                <a:srgbClr val="000000"/>
              </a:solidFill>
              <a:latin typeface="+mj-ea"/>
              <a:ea typeface="+mj-ea"/>
            </a:endParaRPr>
          </a:p>
          <a:p>
            <a:pPr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_self : </a:t>
            </a:r>
            <a:r>
              <a:rPr lang="en-US" altLang="ko-KR" sz="1400" kern="0" dirty="0" smtClean="0">
                <a:solidFill>
                  <a:srgbClr val="000000"/>
                </a:solidFill>
                <a:latin typeface="+mj-ea"/>
                <a:ea typeface="+mj-ea"/>
              </a:rPr>
              <a:t>	</a:t>
            </a:r>
            <a:r>
              <a:rPr lang="ko-KR" altLang="en-US" sz="1400" kern="0" dirty="0" smtClean="0">
                <a:solidFill>
                  <a:srgbClr val="000000"/>
                </a:solidFill>
                <a:latin typeface="+mj-ea"/>
                <a:ea typeface="+mj-ea"/>
              </a:rPr>
              <a:t>현재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윈도우에 웹 </a:t>
            </a:r>
            <a:r>
              <a:rPr lang="ko-KR" altLang="en-US" sz="1400" kern="0" dirty="0" smtClean="0">
                <a:solidFill>
                  <a:srgbClr val="000000"/>
                </a:solidFill>
                <a:latin typeface="+mj-ea"/>
                <a:ea typeface="+mj-ea"/>
              </a:rPr>
              <a:t>페이지 로드</a:t>
            </a:r>
            <a:endParaRPr lang="ko-KR" altLang="en-US" sz="1400" kern="0" dirty="0">
              <a:solidFill>
                <a:srgbClr val="000000"/>
              </a:solidFill>
              <a:latin typeface="+mj-ea"/>
              <a:ea typeface="+mj-ea"/>
            </a:endParaRPr>
          </a:p>
          <a:p>
            <a:pPr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_top : </a:t>
            </a:r>
            <a:r>
              <a:rPr lang="en-US" altLang="ko-KR" sz="1400" kern="0" dirty="0" smtClean="0">
                <a:solidFill>
                  <a:srgbClr val="000000"/>
                </a:solidFill>
                <a:latin typeface="+mj-ea"/>
                <a:ea typeface="+mj-ea"/>
              </a:rPr>
              <a:t>	</a:t>
            </a:r>
            <a:r>
              <a:rPr lang="ko-KR" altLang="en-US" sz="1400" kern="0" dirty="0" smtClean="0">
                <a:solidFill>
                  <a:srgbClr val="000000"/>
                </a:solidFill>
                <a:latin typeface="+mj-ea"/>
                <a:ea typeface="+mj-ea"/>
              </a:rPr>
              <a:t>브라우저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윈도우에 웹 </a:t>
            </a:r>
            <a:r>
              <a:rPr lang="ko-KR" altLang="en-US" sz="1400" kern="0" dirty="0" smtClean="0">
                <a:solidFill>
                  <a:srgbClr val="000000"/>
                </a:solidFill>
                <a:latin typeface="+mj-ea"/>
                <a:ea typeface="+mj-ea"/>
              </a:rPr>
              <a:t>페이지 로드</a:t>
            </a:r>
            <a:endParaRPr lang="ko-KR" altLang="en-US" sz="1400" kern="0" dirty="0">
              <a:solidFill>
                <a:srgbClr val="000000"/>
              </a:solidFill>
              <a:latin typeface="+mj-ea"/>
              <a:ea typeface="+mj-ea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15616" y="3082379"/>
            <a:ext cx="7843838" cy="1557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5120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윈도우 열기 사례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altLang="ko-KR" sz="1800" dirty="0" err="1" smtClean="0"/>
              <a:t>myWin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이름에 </a:t>
            </a:r>
            <a:r>
              <a:rPr lang="ko-KR" altLang="en-US" sz="1800" dirty="0" err="1" smtClean="0"/>
              <a:t>툴바만</a:t>
            </a:r>
            <a:r>
              <a:rPr lang="ko-KR" altLang="en-US" sz="1800" dirty="0" smtClean="0"/>
              <a:t> 가지는 새 윈도우 열고 </a:t>
            </a:r>
            <a:r>
              <a:rPr lang="en-US" altLang="ko-KR" sz="1800" dirty="0" smtClean="0"/>
              <a:t>sample.html </a:t>
            </a:r>
            <a:r>
              <a:rPr lang="ko-KR" altLang="en-US" sz="1800" dirty="0" smtClean="0"/>
              <a:t>출력</a:t>
            </a:r>
            <a:endParaRPr lang="en-US" altLang="ko-KR" sz="1800" dirty="0" smtClean="0"/>
          </a:p>
          <a:p>
            <a:pPr lvl="1"/>
            <a:endParaRPr lang="en-US" altLang="ko-KR" sz="1800" dirty="0" smtClean="0"/>
          </a:p>
          <a:p>
            <a:pPr lvl="1"/>
            <a:r>
              <a:rPr lang="ko-KR" altLang="en-US" sz="1800" dirty="0" smtClean="0"/>
              <a:t>현재 윈도우에 </a:t>
            </a:r>
            <a:r>
              <a:rPr lang="en-US" altLang="ko-KR" sz="1800" dirty="0" smtClean="0"/>
              <a:t>sample.html </a:t>
            </a:r>
            <a:r>
              <a:rPr lang="ko-KR" altLang="en-US" sz="1800" dirty="0" smtClean="0"/>
              <a:t>출력</a:t>
            </a:r>
            <a:endParaRPr lang="en-US" altLang="ko-KR" sz="1800" dirty="0" smtClean="0"/>
          </a:p>
          <a:p>
            <a:pPr lvl="1"/>
            <a:endParaRPr lang="en-US" altLang="ko-KR" sz="1800" dirty="0" smtClean="0"/>
          </a:p>
          <a:p>
            <a:pPr lvl="1"/>
            <a:r>
              <a:rPr lang="ko-KR" altLang="en-US" sz="1800" dirty="0" smtClean="0"/>
              <a:t>이름 없는 새 윈도우에 </a:t>
            </a:r>
            <a:r>
              <a:rPr lang="en-US" altLang="ko-KR" sz="1800" dirty="0" smtClean="0"/>
              <a:t>sample.html </a:t>
            </a:r>
            <a:r>
              <a:rPr lang="ko-KR" altLang="en-US" sz="1800" dirty="0" smtClean="0"/>
              <a:t>출력 </a:t>
            </a:r>
          </a:p>
          <a:p>
            <a:pPr lvl="1"/>
            <a:endParaRPr lang="ko-KR" altLang="en-US" sz="1800" dirty="0" smtClean="0"/>
          </a:p>
          <a:p>
            <a:pPr lvl="1"/>
            <a:r>
              <a:rPr lang="ko-KR" altLang="en-US" sz="1800" dirty="0" smtClean="0"/>
              <a:t> </a:t>
            </a:r>
            <a:r>
              <a:rPr lang="en-US" altLang="ko-KR" sz="1800" dirty="0" smtClean="0"/>
              <a:t>(10, 10) </a:t>
            </a:r>
            <a:r>
              <a:rPr lang="ko-KR" altLang="en-US" sz="1800" dirty="0" smtClean="0"/>
              <a:t>위치에 </a:t>
            </a:r>
            <a:r>
              <a:rPr lang="en-US" altLang="ko-KR" sz="1800" dirty="0" smtClean="0"/>
              <a:t>300x400 </a:t>
            </a:r>
            <a:r>
              <a:rPr lang="ko-KR" altLang="en-US" sz="1800" dirty="0" smtClean="0"/>
              <a:t>크기의 새 윈도우 열고 </a:t>
            </a:r>
            <a:r>
              <a:rPr lang="ko-KR" altLang="en-US" sz="1800" dirty="0" err="1" smtClean="0"/>
              <a:t>네이버</a:t>
            </a:r>
            <a:r>
              <a:rPr lang="ko-KR" altLang="en-US" sz="1800" dirty="0" smtClean="0"/>
              <a:t> 페이지 출력</a:t>
            </a:r>
            <a:endParaRPr lang="en-US" altLang="ko-KR" sz="1800" dirty="0" smtClean="0"/>
          </a:p>
          <a:p>
            <a:pPr lvl="1"/>
            <a:endParaRPr lang="en-US" altLang="ko-KR" sz="1800" dirty="0" smtClean="0"/>
          </a:p>
          <a:p>
            <a:pPr lvl="1"/>
            <a:endParaRPr lang="en-US" altLang="ko-KR" sz="1800" dirty="0" smtClean="0"/>
          </a:p>
          <a:p>
            <a:pPr lvl="1"/>
            <a:r>
              <a:rPr lang="ko-KR" altLang="en-US" sz="1800" dirty="0" smtClean="0"/>
              <a:t>이름과 속성이 없는 윈도우 열기</a:t>
            </a:r>
          </a:p>
          <a:p>
            <a:pPr lvl="1"/>
            <a:endParaRPr lang="ko-KR" altLang="en-US" sz="1800" dirty="0" smtClean="0"/>
          </a:p>
          <a:p>
            <a:pPr lvl="1"/>
            <a:endParaRPr lang="en-US" altLang="ko-KR" sz="1800" dirty="0" smtClean="0"/>
          </a:p>
          <a:p>
            <a:pPr lvl="1"/>
            <a:r>
              <a:rPr lang="ko-KR" altLang="en-US" sz="1800" dirty="0" smtClean="0"/>
              <a:t>빈 윈도우 생성</a:t>
            </a:r>
          </a:p>
          <a:p>
            <a:pPr lvl="1"/>
            <a:endParaRPr lang="ko-KR" altLang="en-US" sz="1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1375158" y="1700808"/>
            <a:ext cx="5616624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190500" fontAlgn="base" latinLnBrk="0"/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window.open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("sample.html", "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myWin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", "toolbar=yes");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1375158" y="2399510"/>
            <a:ext cx="5616624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190500" fontAlgn="base" latinLnBrk="0"/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window.open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("sample.html", "_self");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1383132" y="3107540"/>
            <a:ext cx="5608650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190500" fontAlgn="base" latinLnBrk="0"/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window.open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("sample.html", "_blank");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1383132" y="3894587"/>
            <a:ext cx="5608650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190500" fontAlgn="base" latinLnBrk="0"/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window.open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("http://www.naver.com", "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myWin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", </a:t>
            </a:r>
            <a:r>
              <a:rPr lang="en-US" altLang="ko-KR" sz="1400" kern="0" dirty="0" smtClean="0">
                <a:solidFill>
                  <a:srgbClr val="000000"/>
                </a:solidFill>
                <a:latin typeface="+mj-ea"/>
                <a:ea typeface="+mj-ea"/>
              </a:rPr>
              <a:t>		"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left=10,top=10,width=300,height=400");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1383132" y="4876347"/>
            <a:ext cx="5608650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190500" fontAlgn="base" latinLnBrk="0"/>
            <a:r>
              <a:rPr lang="it-IT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window.open("http://www.naver,com");</a:t>
            </a:r>
          </a:p>
          <a:p>
            <a:pPr marL="190500" fontAlgn="base" latinLnBrk="0"/>
            <a:r>
              <a:rPr lang="it-IT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window.open("http://www.naver,com", null, "");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1403648" y="5949280"/>
            <a:ext cx="1872208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190500" fontAlgn="base" latinLnBrk="0"/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window.open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();</a:t>
            </a:r>
          </a:p>
          <a:p>
            <a:pPr marL="190500" fontAlgn="base" latinLnBrk="0"/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window.open</a:t>
            </a:r>
            <a:r>
              <a:rPr lang="en-US" altLang="ko-KR" sz="1400" kern="0" dirty="0" smtClean="0">
                <a:solidFill>
                  <a:srgbClr val="000000"/>
                </a:solidFill>
                <a:latin typeface="+mj-ea"/>
                <a:ea typeface="+mj-ea"/>
              </a:rPr>
              <a:t>("");</a:t>
            </a:r>
            <a:endParaRPr lang="en-US" altLang="ko-KR" sz="1400" kern="0" dirty="0">
              <a:solidFill>
                <a:srgbClr val="000000"/>
              </a:solidFill>
              <a:latin typeface="+mj-ea"/>
              <a:ea typeface="+mj-ea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3419872" y="5949280"/>
            <a:ext cx="3643918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190500" fontAlgn="base" latinLnBrk="0"/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window.open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("", "", "");</a:t>
            </a:r>
          </a:p>
          <a:p>
            <a:pPr marL="190500" fontAlgn="base" latinLnBrk="0"/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window.open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("", null, null);</a:t>
            </a:r>
          </a:p>
        </p:txBody>
      </p:sp>
    </p:spTree>
    <p:extLst>
      <p:ext uri="{BB962C8B-B14F-4D97-AF65-F5344CB8AC3E}">
        <p14:creationId xmlns:p14="http://schemas.microsoft.com/office/powerpoint/2010/main" val="4155002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윈도우 이름과 윈도우 열기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sz="2000" dirty="0"/>
              <a:t>이름 없는 </a:t>
            </a:r>
            <a:r>
              <a:rPr lang="ko-KR" altLang="en-US" sz="2000" dirty="0" smtClean="0"/>
              <a:t>윈도우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열기</a:t>
            </a:r>
            <a:endParaRPr lang="en-US" altLang="ko-KR" sz="2000" dirty="0" smtClean="0"/>
          </a:p>
          <a:p>
            <a:endParaRPr lang="en-US" altLang="ko-KR" sz="2000" dirty="0" smtClean="0"/>
          </a:p>
          <a:p>
            <a:endParaRPr lang="en-US" altLang="ko-KR" sz="2000" dirty="0" smtClean="0"/>
          </a:p>
          <a:p>
            <a:pPr lvl="1"/>
            <a:r>
              <a:rPr lang="ko-KR" altLang="en-US" sz="1800" dirty="0" smtClean="0"/>
              <a:t>버튼을 클릭할 때마다 새 윈도우를 열고 </a:t>
            </a:r>
            <a:r>
              <a:rPr lang="ko-KR" altLang="en-US" sz="1800" dirty="0" err="1" smtClean="0"/>
              <a:t>네이버</a:t>
            </a:r>
            <a:r>
              <a:rPr lang="ko-KR" altLang="en-US" sz="1800" dirty="0" smtClean="0"/>
              <a:t> 사이트 출력</a:t>
            </a:r>
            <a:endParaRPr lang="en-US" altLang="ko-KR" sz="1800" dirty="0" smtClean="0"/>
          </a:p>
          <a:p>
            <a:endParaRPr lang="en-US" altLang="ko-KR" sz="2000" dirty="0" smtClean="0"/>
          </a:p>
          <a:p>
            <a:r>
              <a:rPr lang="ko-KR" altLang="en-US" sz="2000" dirty="0" smtClean="0"/>
              <a:t>이름을 가진 윈도우 열기</a:t>
            </a:r>
            <a:endParaRPr lang="en-US" altLang="ko-KR" sz="2000" dirty="0" smtClean="0"/>
          </a:p>
          <a:p>
            <a:endParaRPr lang="en-US" altLang="ko-KR" sz="2000" dirty="0" smtClean="0"/>
          </a:p>
          <a:p>
            <a:endParaRPr lang="en-US" altLang="ko-KR" sz="2000" dirty="0" smtClean="0"/>
          </a:p>
          <a:p>
            <a:pPr lvl="1"/>
            <a:r>
              <a:rPr lang="en-US" altLang="ko-KR" sz="1800" dirty="0" err="1"/>
              <a:t>myWin</a:t>
            </a:r>
            <a:r>
              <a:rPr lang="en-US" altLang="ko-KR" sz="1800" dirty="0"/>
              <a:t> </a:t>
            </a:r>
            <a:r>
              <a:rPr lang="ko-KR" altLang="en-US" sz="1800" dirty="0"/>
              <a:t>이름의 윈도우가 열려 </a:t>
            </a:r>
            <a:r>
              <a:rPr lang="ko-KR" altLang="en-US" sz="1800" dirty="0" smtClean="0"/>
              <a:t>있지 않는 경우</a:t>
            </a:r>
            <a:endParaRPr lang="en-US" altLang="ko-KR" sz="1800" dirty="0" smtClean="0"/>
          </a:p>
          <a:p>
            <a:pPr lvl="2"/>
            <a:r>
              <a:rPr lang="ko-KR" altLang="en-US" sz="1600" dirty="0" smtClean="0"/>
              <a:t>버튼을 클릭하면</a:t>
            </a:r>
            <a:r>
              <a:rPr lang="en-US" altLang="ko-KR" sz="1600" dirty="0" smtClean="0"/>
              <a:t>, </a:t>
            </a:r>
            <a:r>
              <a:rPr lang="en-US" altLang="ko-KR" sz="1600" dirty="0" err="1" smtClean="0"/>
              <a:t>myWin</a:t>
            </a:r>
            <a:r>
              <a:rPr lang="ko-KR" altLang="en-US" sz="1600" dirty="0" smtClean="0"/>
              <a:t>이름의 새 윈도우 열고 </a:t>
            </a:r>
            <a:r>
              <a:rPr lang="ko-KR" altLang="en-US" sz="1600" dirty="0" err="1" smtClean="0"/>
              <a:t>네이버</a:t>
            </a:r>
            <a:r>
              <a:rPr lang="ko-KR" altLang="en-US" sz="1600" dirty="0" smtClean="0"/>
              <a:t> 출력</a:t>
            </a:r>
            <a:endParaRPr lang="en-US" altLang="ko-KR" sz="1600" dirty="0" smtClean="0"/>
          </a:p>
          <a:p>
            <a:pPr lvl="1"/>
            <a:r>
              <a:rPr lang="en-US" altLang="ko-KR" sz="1800" dirty="0" err="1"/>
              <a:t>myWin</a:t>
            </a:r>
            <a:r>
              <a:rPr lang="en-US" altLang="ko-KR" sz="1800" dirty="0"/>
              <a:t> </a:t>
            </a:r>
            <a:r>
              <a:rPr lang="ko-KR" altLang="en-US" sz="1800" dirty="0"/>
              <a:t>이름의 윈도우가 </a:t>
            </a:r>
            <a:r>
              <a:rPr lang="ko-KR" altLang="en-US" sz="1800" dirty="0" smtClean="0"/>
              <a:t>이미 열려 있는 경우</a:t>
            </a:r>
            <a:endParaRPr lang="en-US" altLang="ko-KR" sz="1800" dirty="0" smtClean="0"/>
          </a:p>
          <a:p>
            <a:pPr lvl="2"/>
            <a:r>
              <a:rPr lang="ko-KR" altLang="en-US" sz="1600" dirty="0"/>
              <a:t>버튼을 클릭하면</a:t>
            </a:r>
            <a:r>
              <a:rPr lang="en-US" altLang="ko-KR" sz="1600" dirty="0"/>
              <a:t>, </a:t>
            </a:r>
            <a:r>
              <a:rPr lang="ko-KR" altLang="en-US" sz="1600" dirty="0" smtClean="0"/>
              <a:t>이미 열려있는 </a:t>
            </a:r>
            <a:r>
              <a:rPr lang="en-US" altLang="ko-KR" sz="1600" dirty="0" err="1" smtClean="0"/>
              <a:t>myWin</a:t>
            </a:r>
            <a:r>
              <a:rPr lang="ko-KR" altLang="en-US" sz="1600" dirty="0"/>
              <a:t>이름의 </a:t>
            </a:r>
            <a:r>
              <a:rPr lang="ko-KR" altLang="en-US" sz="1600" dirty="0" smtClean="0"/>
              <a:t>윈도우에 </a:t>
            </a:r>
            <a:r>
              <a:rPr lang="ko-KR" altLang="en-US" sz="1600" dirty="0" err="1"/>
              <a:t>네이버</a:t>
            </a:r>
            <a:r>
              <a:rPr lang="ko-KR" altLang="en-US" sz="1600" dirty="0"/>
              <a:t> 출력</a:t>
            </a:r>
            <a:endParaRPr lang="en-US" altLang="ko-KR" sz="1600" dirty="0"/>
          </a:p>
          <a:p>
            <a:pPr lvl="1"/>
            <a:endParaRPr lang="en-US" altLang="ko-KR" sz="1800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12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187624" y="1700808"/>
            <a:ext cx="5904656" cy="7386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1905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&lt;button 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onclick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=“</a:t>
            </a:r>
            <a:r>
              <a:rPr lang="en-US" altLang="ko-KR" sz="1400" kern="0" dirty="0" err="1" smtClean="0">
                <a:solidFill>
                  <a:srgbClr val="000000"/>
                </a:solidFill>
                <a:latin typeface="+mj-ea"/>
                <a:ea typeface="+mj-ea"/>
              </a:rPr>
              <a:t>window.open</a:t>
            </a:r>
            <a:r>
              <a:rPr lang="en-US" altLang="ko-KR" sz="1400" kern="0" dirty="0" smtClean="0">
                <a:solidFill>
                  <a:srgbClr val="000000"/>
                </a:solidFill>
                <a:latin typeface="+mj-ea"/>
                <a:ea typeface="+mj-ea"/>
              </a:rPr>
              <a:t>(‘http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://</a:t>
            </a:r>
            <a:r>
              <a:rPr lang="en-US" altLang="ko-KR" sz="1400" kern="0" dirty="0" smtClean="0">
                <a:solidFill>
                  <a:srgbClr val="000000"/>
                </a:solidFill>
                <a:latin typeface="+mj-ea"/>
                <a:ea typeface="+mj-ea"/>
              </a:rPr>
              <a:t>www.naver.com’, </a:t>
            </a:r>
            <a:r>
              <a:rPr lang="en-US" altLang="ko-KR" sz="1400" b="1" kern="0" dirty="0" smtClean="0">
                <a:solidFill>
                  <a:srgbClr val="000000"/>
                </a:solidFill>
                <a:latin typeface="+mj-ea"/>
                <a:ea typeface="+mj-ea"/>
              </a:rPr>
              <a:t>‘’</a:t>
            </a:r>
            <a:r>
              <a:rPr lang="en-US" altLang="ko-KR" sz="1400" kern="0" dirty="0" smtClean="0">
                <a:solidFill>
                  <a:srgbClr val="000000"/>
                </a:solidFill>
                <a:latin typeface="+mj-ea"/>
                <a:ea typeface="+mj-ea"/>
              </a:rPr>
              <a:t>, </a:t>
            </a:r>
          </a:p>
          <a:p>
            <a:pPr marL="1905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	</a:t>
            </a:r>
            <a:r>
              <a:rPr lang="en-US" altLang="ko-KR" sz="1400" kern="0" dirty="0" smtClean="0">
                <a:solidFill>
                  <a:srgbClr val="000000"/>
                </a:solidFill>
                <a:latin typeface="+mj-ea"/>
                <a:ea typeface="+mj-ea"/>
              </a:rPr>
              <a:t>‘width=600,height=600’)”&gt;</a:t>
            </a:r>
            <a:r>
              <a:rPr lang="ko-KR" altLang="en-US" sz="1400" kern="0" dirty="0" smtClean="0">
                <a:solidFill>
                  <a:srgbClr val="000000"/>
                </a:solidFill>
                <a:latin typeface="+mj-ea"/>
                <a:ea typeface="+mj-ea"/>
              </a:rPr>
              <a:t>새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윈도우 열기</a:t>
            </a:r>
          </a:p>
          <a:p>
            <a:pPr marL="1905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&lt;/button&gt;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187624" y="3671736"/>
            <a:ext cx="5904656" cy="7386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1905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&lt;button 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onclick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=“</a:t>
            </a:r>
            <a:r>
              <a:rPr lang="en-US" altLang="ko-KR" sz="1400" kern="0" dirty="0" err="1" smtClean="0">
                <a:solidFill>
                  <a:srgbClr val="000000"/>
                </a:solidFill>
                <a:latin typeface="+mj-ea"/>
                <a:ea typeface="+mj-ea"/>
              </a:rPr>
              <a:t>window.open</a:t>
            </a:r>
            <a:r>
              <a:rPr lang="en-US" altLang="ko-KR" sz="1400" kern="0" dirty="0" smtClean="0">
                <a:solidFill>
                  <a:srgbClr val="000000"/>
                </a:solidFill>
                <a:latin typeface="+mj-ea"/>
                <a:ea typeface="+mj-ea"/>
              </a:rPr>
              <a:t>(‘http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://</a:t>
            </a:r>
            <a:r>
              <a:rPr lang="en-US" altLang="ko-KR" sz="1400" kern="0" dirty="0" smtClean="0">
                <a:solidFill>
                  <a:srgbClr val="000000"/>
                </a:solidFill>
                <a:latin typeface="+mj-ea"/>
                <a:ea typeface="+mj-ea"/>
              </a:rPr>
              <a:t>www.naver.com’, </a:t>
            </a:r>
            <a:r>
              <a:rPr lang="en-US" altLang="ko-KR" sz="1400" b="1" kern="0" dirty="0" smtClean="0">
                <a:solidFill>
                  <a:srgbClr val="000000"/>
                </a:solidFill>
                <a:latin typeface="+mj-ea"/>
              </a:rPr>
              <a:t>’</a:t>
            </a:r>
            <a:r>
              <a:rPr lang="en-US" altLang="ko-KR" sz="1400" b="1" kern="0" dirty="0" err="1" smtClean="0">
                <a:solidFill>
                  <a:srgbClr val="000000"/>
                </a:solidFill>
                <a:latin typeface="+mj-ea"/>
                <a:ea typeface="+mj-ea"/>
              </a:rPr>
              <a:t>myWin</a:t>
            </a:r>
            <a:r>
              <a:rPr lang="en-US" altLang="ko-KR" sz="1400" b="1" kern="0" dirty="0" smtClean="0">
                <a:solidFill>
                  <a:srgbClr val="000000"/>
                </a:solidFill>
                <a:latin typeface="+mj-ea"/>
                <a:ea typeface="+mj-ea"/>
              </a:rPr>
              <a:t>’</a:t>
            </a:r>
            <a:r>
              <a:rPr lang="en-US" altLang="ko-KR" sz="1400" kern="0" dirty="0" smtClean="0">
                <a:solidFill>
                  <a:srgbClr val="000000"/>
                </a:solidFill>
                <a:latin typeface="+mj-ea"/>
                <a:ea typeface="+mj-ea"/>
              </a:rPr>
              <a:t>, 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	</a:t>
            </a:r>
            <a:r>
              <a:rPr lang="en-US" altLang="ko-KR" sz="1400" kern="0" dirty="0" smtClean="0">
                <a:solidFill>
                  <a:srgbClr val="000000"/>
                </a:solidFill>
                <a:latin typeface="+mj-ea"/>
                <a:ea typeface="+mj-ea"/>
              </a:rPr>
              <a:t> ‘width=600,height=600’)”&gt;</a:t>
            </a:r>
            <a:r>
              <a:rPr lang="ko-KR" altLang="en-US" sz="1400" kern="0" dirty="0" smtClean="0">
                <a:solidFill>
                  <a:srgbClr val="000000"/>
                </a:solidFill>
                <a:latin typeface="+mj-ea"/>
                <a:ea typeface="+mj-ea"/>
              </a:rPr>
              <a:t>새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윈도우 열기</a:t>
            </a:r>
          </a:p>
          <a:p>
            <a:pPr marL="1905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&lt;/button&gt;</a:t>
            </a:r>
          </a:p>
        </p:txBody>
      </p:sp>
    </p:spTree>
    <p:extLst>
      <p:ext uri="{BB962C8B-B14F-4D97-AF65-F5344CB8AC3E}">
        <p14:creationId xmlns:p14="http://schemas.microsoft.com/office/powerpoint/2010/main" val="4008004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2120" y="1484835"/>
            <a:ext cx="2120370" cy="2247371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524675" y="2441323"/>
            <a:ext cx="4848036" cy="332398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000" dirty="0"/>
              <a:t>&lt;!DOCTYPE html&gt;</a:t>
            </a:r>
          </a:p>
          <a:p>
            <a:pPr defTabSz="180000"/>
            <a:r>
              <a:rPr lang="en-US" altLang="ko-KR" sz="1000" dirty="0"/>
              <a:t>&lt;html&gt;</a:t>
            </a:r>
          </a:p>
          <a:p>
            <a:pPr defTabSz="180000"/>
            <a:r>
              <a:rPr lang="en-US" altLang="ko-KR" sz="1000" dirty="0"/>
              <a:t>&lt;head&gt;</a:t>
            </a:r>
          </a:p>
          <a:p>
            <a:pPr defTabSz="180000"/>
            <a:r>
              <a:rPr lang="en-US" altLang="ko-KR" sz="1000" dirty="0"/>
              <a:t>&lt;title&gt;</a:t>
            </a:r>
            <a:r>
              <a:rPr lang="ko-KR" altLang="en-US" sz="1000" dirty="0"/>
              <a:t>윈도우 열기</a:t>
            </a:r>
            <a:r>
              <a:rPr lang="en-US" altLang="ko-KR" sz="1000" dirty="0"/>
              <a:t>&lt;/title&gt;</a:t>
            </a:r>
          </a:p>
          <a:p>
            <a:pPr defTabSz="180000"/>
            <a:r>
              <a:rPr lang="en-US" altLang="ko-KR" sz="1000" dirty="0"/>
              <a:t>&lt;script&gt;</a:t>
            </a:r>
          </a:p>
          <a:p>
            <a:pPr defTabSz="180000"/>
            <a:r>
              <a:rPr lang="en-US" altLang="ko-KR" sz="1000" dirty="0"/>
              <a:t>function load(URL) {</a:t>
            </a:r>
          </a:p>
          <a:p>
            <a:pPr defTabSz="180000"/>
            <a:r>
              <a:rPr lang="en-US" altLang="ko-KR" sz="1000" dirty="0" smtClean="0"/>
              <a:t>	</a:t>
            </a:r>
            <a:r>
              <a:rPr lang="en-US" altLang="ko-KR" sz="1000" b="1" dirty="0" err="1" smtClean="0"/>
              <a:t>window.open</a:t>
            </a:r>
            <a:r>
              <a:rPr lang="en-US" altLang="ko-KR" sz="1000" b="1" dirty="0" smtClean="0"/>
              <a:t>(URL, "</a:t>
            </a:r>
            <a:r>
              <a:rPr lang="en-US" altLang="ko-KR" sz="1000" b="1" dirty="0" err="1"/>
              <a:t>myWin</a:t>
            </a:r>
            <a:r>
              <a:rPr lang="en-US" altLang="ko-KR" sz="1000" b="1" dirty="0" smtClean="0"/>
              <a:t>", "</a:t>
            </a:r>
            <a:r>
              <a:rPr lang="en-US" altLang="ko-KR" sz="1000" b="1" dirty="0"/>
              <a:t>left=300,top=300,width=400,height=300");</a:t>
            </a:r>
          </a:p>
          <a:p>
            <a:pPr defTabSz="180000"/>
            <a:r>
              <a:rPr lang="en-US" altLang="ko-KR" sz="1000" dirty="0"/>
              <a:t>}</a:t>
            </a:r>
          </a:p>
          <a:p>
            <a:pPr defTabSz="180000"/>
            <a:r>
              <a:rPr lang="en-US" altLang="ko-KR" sz="1000" dirty="0"/>
              <a:t>&lt;/script&gt;</a:t>
            </a:r>
          </a:p>
          <a:p>
            <a:pPr defTabSz="180000"/>
            <a:r>
              <a:rPr lang="en-US" altLang="ko-KR" sz="1000" dirty="0"/>
              <a:t>&lt;/head&gt;</a:t>
            </a:r>
          </a:p>
          <a:p>
            <a:pPr defTabSz="180000"/>
            <a:r>
              <a:rPr lang="en-US" altLang="ko-KR" sz="1000" dirty="0"/>
              <a:t>&lt;body&gt;</a:t>
            </a:r>
          </a:p>
          <a:p>
            <a:pPr defTabSz="180000"/>
            <a:r>
              <a:rPr lang="en-US" altLang="ko-KR" sz="1000" dirty="0"/>
              <a:t>&lt;h3&gt;</a:t>
            </a:r>
            <a:r>
              <a:rPr lang="en-US" altLang="ko-KR" sz="1000" dirty="0" err="1"/>
              <a:t>window.open</a:t>
            </a:r>
            <a:r>
              <a:rPr lang="en-US" altLang="ko-KR" sz="1000" dirty="0"/>
              <a:t>()</a:t>
            </a:r>
            <a:r>
              <a:rPr lang="ko-KR" altLang="en-US" sz="1000" dirty="0"/>
              <a:t>으로 윈도우 열기</a:t>
            </a:r>
            <a:r>
              <a:rPr lang="en-US" altLang="ko-KR" sz="1000" dirty="0"/>
              <a:t>&lt;/h3&gt;</a:t>
            </a:r>
          </a:p>
          <a:p>
            <a:pPr defTabSz="180000"/>
            <a:r>
              <a:rPr lang="en-US" altLang="ko-KR" sz="1000" dirty="0"/>
              <a:t>&lt;</a:t>
            </a:r>
            <a:r>
              <a:rPr lang="en-US" altLang="ko-KR" sz="1000" dirty="0" err="1"/>
              <a:t>hr</a:t>
            </a:r>
            <a:r>
              <a:rPr lang="en-US" altLang="ko-KR" sz="1000" dirty="0"/>
              <a:t>&gt;</a:t>
            </a:r>
          </a:p>
          <a:p>
            <a:pPr defTabSz="180000"/>
            <a:r>
              <a:rPr lang="pt-BR" altLang="ko-KR" sz="1000" dirty="0"/>
              <a:t>&lt;a href="javascript:load('http://www.graceland.com')"&gt;</a:t>
            </a:r>
          </a:p>
          <a:p>
            <a:pPr defTabSz="180000"/>
            <a:r>
              <a:rPr lang="ko-KR" altLang="en-US" sz="1000" dirty="0"/>
              <a:t>         </a:t>
            </a:r>
            <a:r>
              <a:rPr lang="ko-KR" altLang="en-US" sz="1000" dirty="0" err="1"/>
              <a:t>엘비스</a:t>
            </a:r>
            <a:r>
              <a:rPr lang="ko-KR" altLang="en-US" sz="1000" dirty="0"/>
              <a:t> </a:t>
            </a:r>
            <a:r>
              <a:rPr lang="ko-KR" altLang="en-US" sz="1000" dirty="0" err="1"/>
              <a:t>프레슬리</a:t>
            </a:r>
            <a:r>
              <a:rPr lang="ko-KR" altLang="en-US" sz="1000" dirty="0"/>
              <a:t> 홈 페이지</a:t>
            </a:r>
            <a:r>
              <a:rPr lang="en-US" altLang="ko-KR" sz="1000" dirty="0"/>
              <a:t>&lt;/a&gt;&lt;</a:t>
            </a:r>
            <a:r>
              <a:rPr lang="en-US" altLang="ko-KR" sz="1000" dirty="0" err="1"/>
              <a:t>br</a:t>
            </a:r>
            <a:r>
              <a:rPr lang="en-US" altLang="ko-KR" sz="1000" dirty="0"/>
              <a:t>&gt;</a:t>
            </a:r>
          </a:p>
          <a:p>
            <a:pPr defTabSz="180000"/>
            <a:r>
              <a:rPr lang="pt-BR" altLang="ko-KR" sz="1000" dirty="0"/>
              <a:t>&lt;a href="javascript:load('http://www.universalorlando.com')"&gt;</a:t>
            </a:r>
          </a:p>
          <a:p>
            <a:pPr defTabSz="180000"/>
            <a:r>
              <a:rPr lang="ko-KR" altLang="en-US" sz="1000" dirty="0"/>
              <a:t>         유니버설 </a:t>
            </a:r>
            <a:r>
              <a:rPr lang="ko-KR" altLang="en-US" sz="1000" dirty="0" err="1"/>
              <a:t>올랜드</a:t>
            </a:r>
            <a:r>
              <a:rPr lang="ko-KR" altLang="en-US" sz="1000" dirty="0"/>
              <a:t> 홈 페이지</a:t>
            </a:r>
            <a:r>
              <a:rPr lang="en-US" altLang="ko-KR" sz="1000" dirty="0"/>
              <a:t>&lt;/a&gt;&lt;</a:t>
            </a:r>
            <a:r>
              <a:rPr lang="en-US" altLang="ko-KR" sz="1000" dirty="0" err="1"/>
              <a:t>br</a:t>
            </a:r>
            <a:r>
              <a:rPr lang="en-US" altLang="ko-KR" sz="1000" dirty="0"/>
              <a:t>&gt;</a:t>
            </a:r>
          </a:p>
          <a:p>
            <a:pPr defTabSz="180000"/>
            <a:r>
              <a:rPr lang="pt-BR" altLang="ko-KR" sz="1000" dirty="0"/>
              <a:t>&lt;a href="javascript:load('http://www.disneyworld.com')"&gt;</a:t>
            </a:r>
          </a:p>
          <a:p>
            <a:pPr defTabSz="180000"/>
            <a:r>
              <a:rPr lang="ko-KR" altLang="en-US" sz="1000" dirty="0"/>
              <a:t>         디즈니월드 홈 페이지</a:t>
            </a:r>
            <a:r>
              <a:rPr lang="en-US" altLang="ko-KR" sz="1000" dirty="0"/>
              <a:t>&lt;/a&gt;&lt;</a:t>
            </a:r>
            <a:r>
              <a:rPr lang="en-US" altLang="ko-KR" sz="1000" dirty="0" err="1"/>
              <a:t>br</a:t>
            </a:r>
            <a:r>
              <a:rPr lang="en-US" altLang="ko-KR" sz="1000" dirty="0"/>
              <a:t>&gt;</a:t>
            </a:r>
            <a:r>
              <a:rPr lang="ko-KR" altLang="en-US" sz="1000" dirty="0"/>
              <a:t>         </a:t>
            </a:r>
          </a:p>
          <a:p>
            <a:pPr defTabSz="180000"/>
            <a:r>
              <a:rPr lang="en-US" altLang="ko-KR" sz="1000" dirty="0"/>
              <a:t>&lt;/body</a:t>
            </a:r>
            <a:r>
              <a:rPr lang="en-US" altLang="ko-KR" sz="1000" dirty="0" smtClean="0"/>
              <a:t>&gt;</a:t>
            </a:r>
          </a:p>
          <a:p>
            <a:pPr defTabSz="180000"/>
            <a:r>
              <a:rPr lang="en-US" altLang="ko-KR" sz="1000" dirty="0" smtClean="0"/>
              <a:t>&lt;/</a:t>
            </a:r>
            <a:r>
              <a:rPr lang="en-US" altLang="ko-KR" sz="1000" dirty="0"/>
              <a:t>html&gt;</a:t>
            </a:r>
            <a:endParaRPr lang="ko-KR" altLang="en-US" sz="10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/>
            <a:r>
              <a:rPr lang="ko-KR" altLang="en-US" dirty="0"/>
              <a:t>예제 </a:t>
            </a:r>
            <a:r>
              <a:rPr lang="en-US" altLang="ko-KR" dirty="0" smtClean="0"/>
              <a:t>10-1 </a:t>
            </a:r>
            <a:r>
              <a:rPr lang="en-US" altLang="ko-KR" dirty="0" err="1"/>
              <a:t>window.open</a:t>
            </a:r>
            <a:r>
              <a:rPr lang="en-US" altLang="ko-KR" dirty="0"/>
              <a:t>()</a:t>
            </a:r>
            <a:r>
              <a:rPr lang="ko-KR" altLang="en-US" dirty="0"/>
              <a:t>으로 윈도우 열기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13</a:t>
            </a:fld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6815158" y="3452629"/>
            <a:ext cx="1531192" cy="442674"/>
          </a:xfrm>
          <a:prstGeom prst="wedgeRoundRectCallout">
            <a:avLst>
              <a:gd name="adj1" fmla="val -71296"/>
              <a:gd name="adj2" fmla="val 2318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새 윈도우를 열고 </a:t>
            </a:r>
            <a:endParaRPr lang="en-US" altLang="ko-KR" sz="1000" dirty="0" smtClean="0"/>
          </a:p>
          <a:p>
            <a:r>
              <a:rPr lang="ko-KR" altLang="en-US" sz="1000" dirty="0" smtClean="0"/>
              <a:t>디즈니 홈 페이지 출력</a:t>
            </a:r>
            <a:endParaRPr lang="ko-KR" altLang="en-US" sz="1000" dirty="0"/>
          </a:p>
        </p:txBody>
      </p:sp>
      <p:sp>
        <p:nvSpPr>
          <p:cNvPr id="8" name="자유형 7"/>
          <p:cNvSpPr/>
          <p:nvPr/>
        </p:nvSpPr>
        <p:spPr>
          <a:xfrm flipH="1">
            <a:off x="6322172" y="3429000"/>
            <a:ext cx="122035" cy="523803"/>
          </a:xfrm>
          <a:custGeom>
            <a:avLst/>
            <a:gdLst>
              <a:gd name="connsiteX0" fmla="*/ 0 w 284639"/>
              <a:gd name="connsiteY0" fmla="*/ 0 h 217037"/>
              <a:gd name="connsiteX1" fmla="*/ 135204 w 284639"/>
              <a:gd name="connsiteY1" fmla="*/ 120971 h 217037"/>
              <a:gd name="connsiteX2" fmla="*/ 284639 w 284639"/>
              <a:gd name="connsiteY2" fmla="*/ 217037 h 2170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4639" h="217037">
                <a:moveTo>
                  <a:pt x="0" y="0"/>
                </a:moveTo>
                <a:cubicBezTo>
                  <a:pt x="43882" y="42399"/>
                  <a:pt x="87764" y="84798"/>
                  <a:pt x="135204" y="120971"/>
                </a:cubicBezTo>
                <a:cubicBezTo>
                  <a:pt x="182644" y="157144"/>
                  <a:pt x="233641" y="187090"/>
                  <a:pt x="284639" y="217037"/>
                </a:cubicBezTo>
              </a:path>
            </a:pathLst>
          </a:custGeom>
          <a:noFill/>
          <a:ln w="9525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7081" y="3962435"/>
            <a:ext cx="3687887" cy="2741886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491880" y="6165355"/>
            <a:ext cx="1152128" cy="272415"/>
          </a:xfrm>
          <a:prstGeom prst="wedgeRoundRectCallout">
            <a:avLst>
              <a:gd name="adj1" fmla="val 61863"/>
              <a:gd name="adj2" fmla="val 4183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err="1" smtClean="0"/>
              <a:t>myWin</a:t>
            </a:r>
            <a:r>
              <a:rPr lang="en-US" altLang="ko-KR" sz="1000" dirty="0" smtClean="0"/>
              <a:t>  </a:t>
            </a:r>
            <a:r>
              <a:rPr lang="ko-KR" altLang="en-US" sz="1000" dirty="0" smtClean="0"/>
              <a:t>윈도우</a:t>
            </a:r>
            <a:endParaRPr lang="ko-KR" altLang="en-US" sz="1000" dirty="0"/>
          </a:p>
        </p:txBody>
      </p:sp>
      <p:sp>
        <p:nvSpPr>
          <p:cNvPr id="5" name="TextBox 4"/>
          <p:cNvSpPr txBox="1"/>
          <p:nvPr/>
        </p:nvSpPr>
        <p:spPr>
          <a:xfrm>
            <a:off x="462089" y="1348468"/>
            <a:ext cx="49106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chemeClr val="accent2">
                    <a:lumMod val="75000"/>
                  </a:schemeClr>
                </a:solidFill>
              </a:rPr>
              <a:t>3</a:t>
            </a:r>
            <a:r>
              <a:rPr lang="ko-KR" altLang="en-US" sz="1400" dirty="0" smtClean="0">
                <a:solidFill>
                  <a:schemeClr val="accent2">
                    <a:lumMod val="75000"/>
                  </a:schemeClr>
                </a:solidFill>
              </a:rPr>
              <a:t>개의 링크를 가진 웹 페이지를 작성하고</a:t>
            </a:r>
            <a:r>
              <a:rPr lang="en-US" altLang="ko-KR" sz="1400" dirty="0" smtClean="0">
                <a:solidFill>
                  <a:schemeClr val="accent2">
                    <a:lumMod val="75000"/>
                  </a:schemeClr>
                </a:solidFill>
              </a:rPr>
              <a:t>, </a:t>
            </a:r>
            <a:r>
              <a:rPr lang="ko-KR" altLang="en-US" sz="1400" dirty="0" smtClean="0">
                <a:solidFill>
                  <a:schemeClr val="accent2">
                    <a:lumMod val="75000"/>
                  </a:schemeClr>
                </a:solidFill>
              </a:rPr>
              <a:t>각 링크를 클릭하면 </a:t>
            </a:r>
            <a:r>
              <a:rPr lang="en-US" altLang="ko-KR" sz="1400" dirty="0" err="1" smtClean="0">
                <a:solidFill>
                  <a:schemeClr val="accent2">
                    <a:lumMod val="75000"/>
                  </a:schemeClr>
                </a:solidFill>
              </a:rPr>
              <a:t>myWin</a:t>
            </a:r>
            <a:r>
              <a:rPr lang="en-US" altLang="ko-KR" sz="1400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ko-KR" altLang="en-US" sz="1400" dirty="0" smtClean="0">
                <a:solidFill>
                  <a:schemeClr val="accent2">
                    <a:lumMod val="75000"/>
                  </a:schemeClr>
                </a:solidFill>
              </a:rPr>
              <a:t>이름의 새 윈도우를 열고 해당 사이트를 출력하라</a:t>
            </a:r>
            <a:r>
              <a:rPr lang="en-US" altLang="ko-KR" sz="1400" dirty="0" smtClean="0">
                <a:solidFill>
                  <a:schemeClr val="accent2">
                    <a:lumMod val="75000"/>
                  </a:schemeClr>
                </a:solidFill>
              </a:rPr>
              <a:t>. </a:t>
            </a:r>
            <a:r>
              <a:rPr lang="en-US" altLang="ko-KR" sz="1400" dirty="0" err="1" smtClean="0">
                <a:solidFill>
                  <a:schemeClr val="accent2">
                    <a:lumMod val="75000"/>
                  </a:schemeClr>
                </a:solidFill>
              </a:rPr>
              <a:t>myWin</a:t>
            </a:r>
            <a:r>
              <a:rPr lang="en-US" altLang="ko-KR" sz="1400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ko-KR" altLang="en-US" sz="1400" dirty="0" smtClean="0">
                <a:solidFill>
                  <a:schemeClr val="accent2">
                    <a:lumMod val="75000"/>
                  </a:schemeClr>
                </a:solidFill>
              </a:rPr>
              <a:t>윈도우는 공유된다</a:t>
            </a:r>
            <a:r>
              <a:rPr lang="en-US" altLang="ko-KR" sz="1400" dirty="0" smtClean="0">
                <a:solidFill>
                  <a:schemeClr val="accent2">
                    <a:lumMod val="75000"/>
                  </a:schemeClr>
                </a:solidFill>
              </a:rPr>
              <a:t>. </a:t>
            </a:r>
            <a:r>
              <a:rPr lang="ko-KR" altLang="en-US" sz="1400" dirty="0" smtClean="0">
                <a:solidFill>
                  <a:schemeClr val="accent2">
                    <a:lumMod val="75000"/>
                  </a:schemeClr>
                </a:solidFill>
              </a:rPr>
              <a:t>새 윈도우는 스크린의 </a:t>
            </a:r>
            <a:r>
              <a:rPr lang="en-US" altLang="ko-KR" sz="1400" dirty="0" smtClean="0">
                <a:solidFill>
                  <a:schemeClr val="accent2">
                    <a:lumMod val="75000"/>
                  </a:schemeClr>
                </a:solidFill>
              </a:rPr>
              <a:t>(300, 300) </a:t>
            </a:r>
            <a:r>
              <a:rPr lang="ko-KR" altLang="en-US" sz="1400" dirty="0" smtClean="0">
                <a:solidFill>
                  <a:schemeClr val="accent2">
                    <a:lumMod val="75000"/>
                  </a:schemeClr>
                </a:solidFill>
              </a:rPr>
              <a:t>위치에 </a:t>
            </a:r>
            <a:r>
              <a:rPr lang="en-US" altLang="ko-KR" sz="1400" dirty="0" smtClean="0">
                <a:solidFill>
                  <a:schemeClr val="accent2">
                    <a:lumMod val="75000"/>
                  </a:schemeClr>
                </a:solidFill>
              </a:rPr>
              <a:t>400x300 </a:t>
            </a:r>
            <a:r>
              <a:rPr lang="ko-KR" altLang="en-US" sz="1400" dirty="0" smtClean="0">
                <a:solidFill>
                  <a:schemeClr val="accent2">
                    <a:lumMod val="75000"/>
                  </a:schemeClr>
                </a:solidFill>
              </a:rPr>
              <a:t>크기로 출력된다</a:t>
            </a:r>
            <a:r>
              <a:rPr lang="en-US" altLang="ko-KR" sz="1400" dirty="0" smtClean="0">
                <a:solidFill>
                  <a:schemeClr val="accent2">
                    <a:lumMod val="75000"/>
                  </a:schemeClr>
                </a:solidFill>
              </a:rPr>
              <a:t>.</a:t>
            </a:r>
            <a:endParaRPr lang="ko-KR" altLang="en-US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0545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ko-KR" altLang="en-US" dirty="0"/>
              <a:t>예제 </a:t>
            </a:r>
            <a:r>
              <a:rPr lang="en-US" altLang="ko-KR" dirty="0" smtClean="0"/>
              <a:t>10-2 </a:t>
            </a:r>
            <a:r>
              <a:rPr lang="ko-KR" altLang="en-US" dirty="0"/>
              <a:t>윈도우 닫기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14</a:t>
            </a:fld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524675" y="1772816"/>
            <a:ext cx="5544616" cy="440120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000" dirty="0"/>
              <a:t>&lt;!DOCTYPE html&gt;</a:t>
            </a:r>
          </a:p>
          <a:p>
            <a:pPr defTabSz="180000"/>
            <a:r>
              <a:rPr lang="en-US" altLang="ko-KR" sz="1000" dirty="0"/>
              <a:t>&lt;html&gt;</a:t>
            </a:r>
          </a:p>
          <a:p>
            <a:pPr defTabSz="180000"/>
            <a:r>
              <a:rPr lang="en-US" altLang="ko-KR" sz="1000" dirty="0"/>
              <a:t>&lt;head&gt;</a:t>
            </a:r>
          </a:p>
          <a:p>
            <a:pPr defTabSz="180000"/>
            <a:r>
              <a:rPr lang="en-US" altLang="ko-KR" sz="1000" dirty="0"/>
              <a:t>&lt;title&gt;</a:t>
            </a:r>
            <a:r>
              <a:rPr lang="ko-KR" altLang="en-US" sz="1000" dirty="0"/>
              <a:t>윈도우 닫기</a:t>
            </a:r>
            <a:r>
              <a:rPr lang="en-US" altLang="ko-KR" sz="1000" dirty="0"/>
              <a:t>&lt;/title&gt;</a:t>
            </a:r>
          </a:p>
          <a:p>
            <a:pPr defTabSz="180000"/>
            <a:r>
              <a:rPr lang="en-US" altLang="ko-KR" sz="1000" dirty="0"/>
              <a:t>&lt;script&gt;</a:t>
            </a:r>
          </a:p>
          <a:p>
            <a:pPr defTabSz="180000"/>
            <a:r>
              <a:rPr lang="en-US" altLang="ko-KR" sz="1000" dirty="0" err="1"/>
              <a:t>var</a:t>
            </a:r>
            <a:r>
              <a:rPr lang="ko-KR" altLang="en-US" sz="1000" dirty="0"/>
              <a:t> </a:t>
            </a:r>
            <a:r>
              <a:rPr lang="en-US" altLang="ko-KR" sz="1000" dirty="0" err="1"/>
              <a:t>newWin</a:t>
            </a:r>
            <a:r>
              <a:rPr lang="en-US" altLang="ko-KR" sz="1000" dirty="0"/>
              <a:t>=null; // </a:t>
            </a:r>
            <a:r>
              <a:rPr lang="ko-KR" altLang="en-US" sz="1000" dirty="0"/>
              <a:t>새로 연 윈도우 기억</a:t>
            </a:r>
          </a:p>
          <a:p>
            <a:pPr defTabSz="180000"/>
            <a:r>
              <a:rPr lang="en-US" altLang="ko-KR" sz="1000" dirty="0"/>
              <a:t>function load(URL) {</a:t>
            </a:r>
          </a:p>
          <a:p>
            <a:pPr defTabSz="180000"/>
            <a:r>
              <a:rPr lang="en-US" altLang="ko-KR" sz="1000" dirty="0" smtClean="0"/>
              <a:t>	</a:t>
            </a:r>
            <a:r>
              <a:rPr lang="en-US" altLang="ko-KR" sz="1000" dirty="0" err="1" smtClean="0"/>
              <a:t>newWin</a:t>
            </a:r>
            <a:r>
              <a:rPr lang="en-US" altLang="ko-KR" sz="1000" dirty="0" smtClean="0"/>
              <a:t> </a:t>
            </a:r>
            <a:r>
              <a:rPr lang="en-US" altLang="ko-KR" sz="1000" dirty="0"/>
              <a:t>= </a:t>
            </a:r>
            <a:r>
              <a:rPr lang="en-US" altLang="ko-KR" sz="1000" dirty="0" err="1"/>
              <a:t>window.open</a:t>
            </a:r>
            <a:r>
              <a:rPr lang="en-US" altLang="ko-KR" sz="1000" dirty="0"/>
              <a:t>(URL, "</a:t>
            </a:r>
            <a:r>
              <a:rPr lang="en-US" altLang="ko-KR" sz="1000" dirty="0" err="1"/>
              <a:t>myWin</a:t>
            </a:r>
            <a:r>
              <a:rPr lang="en-US" altLang="ko-KR" sz="1000" dirty="0"/>
              <a:t>", "left=300,top=300,width=400,height=300");</a:t>
            </a:r>
          </a:p>
          <a:p>
            <a:pPr defTabSz="180000"/>
            <a:r>
              <a:rPr lang="en-US" altLang="ko-KR" sz="1000" dirty="0" smtClean="0"/>
              <a:t>}</a:t>
            </a:r>
            <a:endParaRPr lang="ko-KR" altLang="en-US" sz="1000" dirty="0"/>
          </a:p>
          <a:p>
            <a:pPr defTabSz="180000"/>
            <a:r>
              <a:rPr lang="en-US" altLang="ko-KR" sz="1000" dirty="0"/>
              <a:t>function </a:t>
            </a:r>
            <a:r>
              <a:rPr lang="en-US" altLang="ko-KR" sz="1000" dirty="0" err="1"/>
              <a:t>closeNewWindow</a:t>
            </a:r>
            <a:r>
              <a:rPr lang="en-US" altLang="ko-KR" sz="1000" dirty="0"/>
              <a:t>() {</a:t>
            </a:r>
          </a:p>
          <a:p>
            <a:pPr defTabSz="180000"/>
            <a:r>
              <a:rPr lang="en-US" altLang="ko-KR" sz="1000" dirty="0" smtClean="0"/>
              <a:t>	if(</a:t>
            </a:r>
            <a:r>
              <a:rPr lang="en-US" altLang="ko-KR" sz="1000" dirty="0" err="1" smtClean="0"/>
              <a:t>newWin</a:t>
            </a:r>
            <a:r>
              <a:rPr lang="en-US" altLang="ko-KR" sz="1000" dirty="0"/>
              <a:t>==null</a:t>
            </a:r>
            <a:r>
              <a:rPr lang="ko-KR" altLang="en-US" sz="1000" dirty="0"/>
              <a:t> </a:t>
            </a:r>
            <a:r>
              <a:rPr lang="en-US" altLang="ko-KR" sz="1000" dirty="0"/>
              <a:t>|| </a:t>
            </a:r>
            <a:r>
              <a:rPr lang="en-US" altLang="ko-KR" sz="1000" dirty="0" err="1"/>
              <a:t>newWin.closed</a:t>
            </a:r>
            <a:r>
              <a:rPr lang="en-US" altLang="ko-KR" sz="1000" dirty="0"/>
              <a:t>) // </a:t>
            </a:r>
            <a:r>
              <a:rPr lang="ko-KR" altLang="en-US" sz="1000" dirty="0"/>
              <a:t>윈도우가 열리지 않았거나 닫힌 경우</a:t>
            </a:r>
          </a:p>
          <a:p>
            <a:pPr defTabSz="180000"/>
            <a:r>
              <a:rPr lang="en-US" altLang="ko-KR" sz="1000" dirty="0" smtClean="0"/>
              <a:t>		return</a:t>
            </a:r>
            <a:r>
              <a:rPr lang="en-US" altLang="ko-KR" sz="1000" dirty="0"/>
              <a:t>; // </a:t>
            </a:r>
            <a:r>
              <a:rPr lang="ko-KR" altLang="en-US" sz="1000" dirty="0"/>
              <a:t>윈도우가 없는 경우 그냥 리턴 </a:t>
            </a:r>
          </a:p>
          <a:p>
            <a:pPr defTabSz="180000"/>
            <a:r>
              <a:rPr lang="en-US" altLang="ko-KR" sz="1000" dirty="0" smtClean="0"/>
              <a:t>	else </a:t>
            </a:r>
            <a:endParaRPr lang="en-US" altLang="ko-KR" sz="1000" dirty="0"/>
          </a:p>
          <a:p>
            <a:pPr defTabSz="180000"/>
            <a:r>
              <a:rPr lang="en-US" altLang="ko-KR" sz="1000" dirty="0" smtClean="0"/>
              <a:t>		</a:t>
            </a:r>
            <a:r>
              <a:rPr lang="en-US" altLang="ko-KR" sz="1000" b="1" dirty="0" err="1" smtClean="0"/>
              <a:t>newWin.close</a:t>
            </a:r>
            <a:r>
              <a:rPr lang="en-US" altLang="ko-KR" sz="1000" b="1" dirty="0"/>
              <a:t>()</a:t>
            </a:r>
            <a:r>
              <a:rPr lang="en-US" altLang="ko-KR" sz="1000" dirty="0"/>
              <a:t>; // </a:t>
            </a:r>
            <a:r>
              <a:rPr lang="ko-KR" altLang="en-US" sz="1000" dirty="0"/>
              <a:t>열어 놓은 윈도우 닫기</a:t>
            </a:r>
          </a:p>
          <a:p>
            <a:pPr defTabSz="180000"/>
            <a:r>
              <a:rPr lang="en-US" altLang="ko-KR" sz="1000" dirty="0"/>
              <a:t>}</a:t>
            </a:r>
          </a:p>
          <a:p>
            <a:pPr defTabSz="180000"/>
            <a:r>
              <a:rPr lang="en-US" altLang="ko-KR" sz="1000" dirty="0"/>
              <a:t>&lt;/script&gt;</a:t>
            </a:r>
          </a:p>
          <a:p>
            <a:pPr defTabSz="180000"/>
            <a:r>
              <a:rPr lang="en-US" altLang="ko-KR" sz="1000" dirty="0"/>
              <a:t>&lt;/head&gt;</a:t>
            </a:r>
          </a:p>
          <a:p>
            <a:pPr defTabSz="180000"/>
            <a:r>
              <a:rPr lang="en-US" altLang="ko-KR" sz="1000" dirty="0"/>
              <a:t>&lt;body&gt;</a:t>
            </a:r>
          </a:p>
          <a:p>
            <a:pPr defTabSz="180000"/>
            <a:r>
              <a:rPr lang="en-US" altLang="ko-KR" sz="1000" dirty="0"/>
              <a:t>&lt;h3&gt;window</a:t>
            </a:r>
            <a:r>
              <a:rPr lang="ko-KR" altLang="en-US" sz="1000" dirty="0"/>
              <a:t>의 </a:t>
            </a:r>
            <a:r>
              <a:rPr lang="en-US" altLang="ko-KR" sz="1000" dirty="0"/>
              <a:t>close()</a:t>
            </a:r>
            <a:r>
              <a:rPr lang="ko-KR" altLang="en-US" sz="1000" dirty="0"/>
              <a:t>로 윈도우 닫기</a:t>
            </a:r>
            <a:r>
              <a:rPr lang="en-US" altLang="ko-KR" sz="1000" dirty="0"/>
              <a:t>&lt;/h3&gt;</a:t>
            </a:r>
          </a:p>
          <a:p>
            <a:pPr defTabSz="180000"/>
            <a:r>
              <a:rPr lang="en-US" altLang="ko-KR" sz="1000" dirty="0"/>
              <a:t>&lt;</a:t>
            </a:r>
            <a:r>
              <a:rPr lang="en-US" altLang="ko-KR" sz="1000" dirty="0" err="1"/>
              <a:t>hr</a:t>
            </a:r>
            <a:r>
              <a:rPr lang="en-US" altLang="ko-KR" sz="1000" dirty="0"/>
              <a:t>&gt;</a:t>
            </a:r>
          </a:p>
          <a:p>
            <a:pPr defTabSz="180000"/>
            <a:r>
              <a:rPr lang="pt-BR" altLang="ko-KR" sz="1000" dirty="0"/>
              <a:t>&lt;a href="javascript:load('http://www.disneyworld.com')"&gt;</a:t>
            </a:r>
          </a:p>
          <a:p>
            <a:pPr defTabSz="180000"/>
            <a:r>
              <a:rPr lang="ko-KR" altLang="en-US" sz="1000" dirty="0"/>
              <a:t>         새 윈도우 열기</a:t>
            </a:r>
            <a:r>
              <a:rPr lang="en-US" altLang="ko-KR" sz="1000" dirty="0"/>
              <a:t>(</a:t>
            </a:r>
            <a:r>
              <a:rPr lang="ko-KR" altLang="en-US" sz="1000" dirty="0"/>
              <a:t>디즈니월드</a:t>
            </a:r>
            <a:r>
              <a:rPr lang="en-US" altLang="ko-KR" sz="1000" dirty="0"/>
              <a:t>)&lt;/a&gt;&lt;</a:t>
            </a:r>
            <a:r>
              <a:rPr lang="en-US" altLang="ko-KR" sz="1000" dirty="0" err="1"/>
              <a:t>br</a:t>
            </a:r>
            <a:r>
              <a:rPr lang="en-US" altLang="ko-KR" sz="1000" dirty="0"/>
              <a:t>&gt;</a:t>
            </a:r>
          </a:p>
          <a:p>
            <a:pPr defTabSz="180000"/>
            <a:r>
              <a:rPr lang="en-US" altLang="ko-KR" sz="1000" dirty="0"/>
              <a:t>&lt;a </a:t>
            </a:r>
            <a:r>
              <a:rPr lang="en-US" altLang="ko-KR" sz="1000" dirty="0" err="1"/>
              <a:t>href</a:t>
            </a:r>
            <a:r>
              <a:rPr lang="en-US" altLang="ko-KR" sz="1000" dirty="0"/>
              <a:t>="</a:t>
            </a:r>
            <a:r>
              <a:rPr lang="en-US" altLang="ko-KR" sz="1000" dirty="0" err="1" smtClean="0"/>
              <a:t>javascript:</a:t>
            </a:r>
            <a:r>
              <a:rPr lang="en-US" altLang="ko-KR" sz="1000" b="1" dirty="0" err="1" smtClean="0"/>
              <a:t>window.close</a:t>
            </a:r>
            <a:r>
              <a:rPr lang="en-US" altLang="ko-KR" sz="1000" b="1" dirty="0"/>
              <a:t>()</a:t>
            </a:r>
            <a:r>
              <a:rPr lang="en-US" altLang="ko-KR" sz="1000" dirty="0"/>
              <a:t>"&gt;</a:t>
            </a:r>
          </a:p>
          <a:p>
            <a:pPr defTabSz="180000"/>
            <a:r>
              <a:rPr lang="ko-KR" altLang="en-US" sz="1000" dirty="0"/>
              <a:t>         현재 윈도우 닫기</a:t>
            </a:r>
            <a:r>
              <a:rPr lang="en-US" altLang="ko-KR" sz="1000" dirty="0"/>
              <a:t>&lt;/a&gt;&lt;</a:t>
            </a:r>
            <a:r>
              <a:rPr lang="en-US" altLang="ko-KR" sz="1000" dirty="0" err="1"/>
              <a:t>br</a:t>
            </a:r>
            <a:r>
              <a:rPr lang="en-US" altLang="ko-KR" sz="1000" dirty="0"/>
              <a:t>&gt;</a:t>
            </a:r>
            <a:r>
              <a:rPr lang="ko-KR" altLang="en-US" sz="1000" dirty="0"/>
              <a:t>         </a:t>
            </a:r>
          </a:p>
          <a:p>
            <a:pPr defTabSz="180000"/>
            <a:r>
              <a:rPr lang="en-US" altLang="ko-KR" sz="1000" dirty="0"/>
              <a:t>&lt;a </a:t>
            </a:r>
            <a:r>
              <a:rPr lang="en-US" altLang="ko-KR" sz="1000" dirty="0" err="1"/>
              <a:t>href</a:t>
            </a:r>
            <a:r>
              <a:rPr lang="en-US" altLang="ko-KR" sz="1000" dirty="0"/>
              <a:t>="</a:t>
            </a:r>
            <a:r>
              <a:rPr lang="en-US" altLang="ko-KR" sz="1000" dirty="0" err="1"/>
              <a:t>javascript:closeNewWindow</a:t>
            </a:r>
            <a:r>
              <a:rPr lang="en-US" altLang="ko-KR" sz="1000" dirty="0"/>
              <a:t>()"&gt;</a:t>
            </a:r>
          </a:p>
          <a:p>
            <a:pPr defTabSz="180000"/>
            <a:r>
              <a:rPr lang="ko-KR" altLang="en-US" sz="1000" dirty="0"/>
              <a:t>         새 윈도우 닫기</a:t>
            </a:r>
            <a:r>
              <a:rPr lang="en-US" altLang="ko-KR" sz="1000" dirty="0"/>
              <a:t>&lt;/a&gt;</a:t>
            </a:r>
            <a:r>
              <a:rPr lang="ko-KR" altLang="en-US" sz="1000" dirty="0"/>
              <a:t>         </a:t>
            </a:r>
          </a:p>
          <a:p>
            <a:pPr defTabSz="180000"/>
            <a:r>
              <a:rPr lang="en-US" altLang="ko-KR" sz="1000" dirty="0"/>
              <a:t>&lt;/body&gt;</a:t>
            </a:r>
          </a:p>
          <a:p>
            <a:pPr defTabSz="180000"/>
            <a:r>
              <a:rPr lang="en-US" altLang="ko-KR" sz="1000" dirty="0"/>
              <a:t>&lt;/html&gt;</a:t>
            </a:r>
            <a:endParaRPr lang="ko-KR" altLang="en-US" sz="10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3207" y="2852936"/>
            <a:ext cx="2382730" cy="240012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825375" y="4676994"/>
            <a:ext cx="2013075" cy="272415"/>
          </a:xfrm>
          <a:prstGeom prst="wedgeRoundRectCallout">
            <a:avLst>
              <a:gd name="adj1" fmla="val -67635"/>
              <a:gd name="adj2" fmla="val -36506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자신의 브라우저 윈도우 닫기</a:t>
            </a:r>
            <a:endParaRPr lang="ko-KR" altLang="en-US" sz="1000" dirty="0"/>
          </a:p>
        </p:txBody>
      </p:sp>
      <p:sp>
        <p:nvSpPr>
          <p:cNvPr id="8" name="TextBox 7"/>
          <p:cNvSpPr txBox="1"/>
          <p:nvPr/>
        </p:nvSpPr>
        <p:spPr>
          <a:xfrm>
            <a:off x="6254118" y="5183546"/>
            <a:ext cx="2013075" cy="442674"/>
          </a:xfrm>
          <a:prstGeom prst="wedgeRoundRectCallout">
            <a:avLst>
              <a:gd name="adj1" fmla="val -68129"/>
              <a:gd name="adj2" fmla="val -95744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00" dirty="0" err="1" smtClean="0"/>
              <a:t>첫번째</a:t>
            </a:r>
            <a:r>
              <a:rPr lang="ko-KR" altLang="en-US" sz="1000" dirty="0" smtClean="0"/>
              <a:t> 링크에 의해 열려진 디즈니 월드 윈도우 닫기</a:t>
            </a:r>
            <a:endParaRPr lang="ko-KR" altLang="en-US" sz="1000" dirty="0"/>
          </a:p>
        </p:txBody>
      </p:sp>
      <p:sp>
        <p:nvSpPr>
          <p:cNvPr id="9" name="TextBox 8"/>
          <p:cNvSpPr txBox="1"/>
          <p:nvPr/>
        </p:nvSpPr>
        <p:spPr>
          <a:xfrm>
            <a:off x="462088" y="1348468"/>
            <a:ext cx="82143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chemeClr val="accent2">
                    <a:lumMod val="75000"/>
                  </a:schemeClr>
                </a:solidFill>
              </a:rPr>
              <a:t>윈도우를 스스로 닫는 경우와 자신이 생성한 윈도우를 닫는 사례를 보인다</a:t>
            </a:r>
            <a:r>
              <a:rPr lang="en-US" altLang="ko-KR" sz="1400" dirty="0" smtClean="0">
                <a:solidFill>
                  <a:schemeClr val="accent2">
                    <a:lumMod val="75000"/>
                  </a:schemeClr>
                </a:solidFill>
              </a:rPr>
              <a:t>.</a:t>
            </a:r>
            <a:endParaRPr lang="ko-KR" altLang="en-US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3955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536" y="296334"/>
            <a:ext cx="7436376" cy="752128"/>
          </a:xfrm>
        </p:spPr>
        <p:txBody>
          <a:bodyPr>
            <a:normAutofit/>
          </a:bodyPr>
          <a:lstStyle/>
          <a:p>
            <a:pPr fontAlgn="base"/>
            <a:r>
              <a:rPr lang="ko-KR" altLang="en-US" dirty="0">
                <a:latin typeface="+mn-ea"/>
                <a:ea typeface="+mn-ea"/>
              </a:rPr>
              <a:t>문서의 로드시점 </a:t>
            </a:r>
            <a:r>
              <a:rPr lang="en-US" altLang="ko-KR" dirty="0">
                <a:latin typeface="+mn-ea"/>
                <a:ea typeface="+mn-ea"/>
              </a:rPr>
              <a:t>- </a:t>
            </a:r>
            <a:r>
              <a:rPr lang="en-US" altLang="ko-KR" sz="2000" dirty="0" err="1">
                <a:latin typeface="+mn-ea"/>
                <a:ea typeface="+mn-ea"/>
              </a:rPr>
              <a:t>onload</a:t>
            </a:r>
            <a:r>
              <a:rPr lang="en-US" altLang="ko-KR" sz="2000" dirty="0">
                <a:latin typeface="+mn-ea"/>
                <a:ea typeface="+mn-ea"/>
              </a:rPr>
              <a:t>, </a:t>
            </a:r>
            <a:r>
              <a:rPr lang="en-US" altLang="ko-KR" sz="2000" dirty="0" err="1" smtClean="0">
                <a:latin typeface="+mn-ea"/>
                <a:ea typeface="+mn-ea"/>
              </a:rPr>
              <a:t>DOMContentLoaded</a:t>
            </a:r>
            <a:endParaRPr lang="ko-KR" altLang="en-US" sz="2000" dirty="0">
              <a:latin typeface="+mn-ea"/>
              <a:ea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15</a:t>
            </a:fld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07504" y="1348468"/>
            <a:ext cx="8856984" cy="5109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/>
            <a:r>
              <a:rPr lang="en-US" altLang="ko-KR" sz="1400" dirty="0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** </a:t>
            </a:r>
            <a:r>
              <a:rPr lang="en-US" altLang="ko-KR" sz="1400" dirty="0" smtClean="0">
                <a:solidFill>
                  <a:schemeClr val="accent2">
                    <a:lumMod val="75000"/>
                  </a:schemeClr>
                </a:solidFill>
                <a:latin typeface="+mn-ea"/>
                <a:hlinkClick r:id="rId2"/>
              </a:rPr>
              <a:t>https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  <a:latin typeface="+mn-ea"/>
                <a:hlinkClick r:id="rId2"/>
              </a:rPr>
              <a:t>://</a:t>
            </a:r>
            <a:r>
              <a:rPr lang="en-US" altLang="ko-KR" sz="1400" dirty="0" smtClean="0">
                <a:solidFill>
                  <a:schemeClr val="accent2">
                    <a:lumMod val="75000"/>
                  </a:schemeClr>
                </a:solidFill>
                <a:latin typeface="+mn-ea"/>
                <a:hlinkClick r:id="rId2"/>
              </a:rPr>
              <a:t>webdir.tistory.com/515</a:t>
            </a:r>
            <a:endParaRPr lang="en-US" altLang="ko-KR" sz="1400" dirty="0" smtClean="0">
              <a:solidFill>
                <a:schemeClr val="accent2">
                  <a:lumMod val="75000"/>
                </a:schemeClr>
              </a:solidFill>
              <a:latin typeface="+mn-ea"/>
            </a:endParaRPr>
          </a:p>
          <a:p>
            <a:pPr marL="180975" indent="-180975"/>
            <a:r>
              <a:rPr lang="en-US" altLang="ko-KR" dirty="0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** </a:t>
            </a:r>
            <a:r>
              <a:rPr lang="en-US" altLang="ko-KR" b="1" dirty="0" err="1" smtClean="0">
                <a:latin typeface="+mn-ea"/>
              </a:rPr>
              <a:t>onload</a:t>
            </a:r>
            <a:r>
              <a:rPr lang="en-US" altLang="ko-KR" sz="1400" b="1" dirty="0" smtClean="0">
                <a:latin typeface="+mn-ea"/>
              </a:rPr>
              <a:t/>
            </a:r>
            <a:br>
              <a:rPr lang="en-US" altLang="ko-KR" sz="1400" b="1" dirty="0" smtClean="0">
                <a:latin typeface="+mn-ea"/>
              </a:rPr>
            </a:br>
            <a:r>
              <a:rPr lang="en-US" altLang="ko-KR" sz="1400" dirty="0" smtClean="0">
                <a:latin typeface="+mn-ea"/>
              </a:rPr>
              <a:t>=&gt; </a:t>
            </a:r>
            <a:r>
              <a:rPr lang="ko-KR" altLang="en-US" sz="1400" dirty="0" smtClean="0">
                <a:latin typeface="+mn-ea"/>
              </a:rPr>
              <a:t>문서의 모든 </a:t>
            </a:r>
            <a:r>
              <a:rPr lang="ko-KR" altLang="en-US" sz="1400" dirty="0" err="1" smtClean="0">
                <a:latin typeface="+mn-ea"/>
              </a:rPr>
              <a:t>콘텐츠</a:t>
            </a:r>
            <a:r>
              <a:rPr lang="en-US" altLang="ko-KR" sz="1400" dirty="0" smtClean="0">
                <a:latin typeface="+mn-ea"/>
              </a:rPr>
              <a:t>(images, script, </a:t>
            </a:r>
            <a:r>
              <a:rPr lang="en-US" altLang="ko-KR" sz="1400" dirty="0" err="1" smtClean="0">
                <a:latin typeface="+mn-ea"/>
              </a:rPr>
              <a:t>css</a:t>
            </a:r>
            <a:r>
              <a:rPr lang="en-US" altLang="ko-KR" sz="1400" dirty="0" smtClean="0">
                <a:latin typeface="+mn-ea"/>
              </a:rPr>
              <a:t>, </a:t>
            </a:r>
            <a:r>
              <a:rPr lang="en-US" altLang="ko-KR" sz="1400" dirty="0" err="1" smtClean="0">
                <a:latin typeface="+mn-ea"/>
              </a:rPr>
              <a:t>etc</a:t>
            </a:r>
            <a:r>
              <a:rPr lang="en-US" altLang="ko-KR" sz="1400" dirty="0" smtClean="0">
                <a:latin typeface="+mn-ea"/>
              </a:rPr>
              <a:t>)</a:t>
            </a:r>
            <a:r>
              <a:rPr lang="ko-KR" altLang="en-US" sz="1400" dirty="0" smtClean="0">
                <a:latin typeface="+mn-ea"/>
              </a:rPr>
              <a:t>가 </a:t>
            </a:r>
            <a:r>
              <a:rPr lang="ko-KR" altLang="en-US" sz="1400" dirty="0" err="1" smtClean="0">
                <a:latin typeface="+mn-ea"/>
              </a:rPr>
              <a:t>로드된</a:t>
            </a:r>
            <a:r>
              <a:rPr lang="ko-KR" altLang="en-US" sz="1400" dirty="0" smtClean="0">
                <a:latin typeface="+mn-ea"/>
              </a:rPr>
              <a:t> 후 발생하는 이벤트 </a:t>
            </a:r>
            <a:r>
              <a:rPr lang="en-US" altLang="ko-KR" sz="1400" dirty="0" smtClean="0">
                <a:latin typeface="+mn-ea"/>
              </a:rPr>
              <a:t>(load </a:t>
            </a:r>
            <a:r>
              <a:rPr lang="ko-KR" altLang="en-US" sz="1400" dirty="0" smtClean="0">
                <a:latin typeface="+mn-ea"/>
              </a:rPr>
              <a:t>이벤트라고도 함</a:t>
            </a:r>
            <a:r>
              <a:rPr lang="en-US" altLang="ko-KR" sz="1400" dirty="0" smtClean="0">
                <a:latin typeface="+mn-ea"/>
              </a:rPr>
              <a:t>)</a:t>
            </a:r>
            <a:br>
              <a:rPr lang="en-US" altLang="ko-KR" sz="1400" dirty="0" smtClean="0">
                <a:latin typeface="+mn-ea"/>
              </a:rPr>
            </a:br>
            <a:r>
              <a:rPr lang="en-US" altLang="ko-KR" sz="1400" dirty="0" smtClean="0">
                <a:latin typeface="+mn-ea"/>
              </a:rPr>
              <a:t/>
            </a:r>
            <a:br>
              <a:rPr lang="en-US" altLang="ko-KR" sz="1400" dirty="0" smtClean="0">
                <a:latin typeface="+mn-ea"/>
              </a:rPr>
            </a:br>
            <a:r>
              <a:rPr lang="en-US" altLang="ko-KR" sz="1400" dirty="0" smtClean="0">
                <a:latin typeface="+mn-ea"/>
              </a:rPr>
              <a:t>=&gt; </a:t>
            </a:r>
            <a:r>
              <a:rPr lang="ko-KR" altLang="en-US" sz="1400" dirty="0" smtClean="0">
                <a:latin typeface="+mn-ea"/>
              </a:rPr>
              <a:t>문서에 </a:t>
            </a:r>
            <a:r>
              <a:rPr lang="ko-KR" altLang="en-US" sz="1400" dirty="0">
                <a:latin typeface="+mn-ea"/>
              </a:rPr>
              <a:t>포함된 모든 </a:t>
            </a:r>
            <a:r>
              <a:rPr lang="ko-KR" altLang="en-US" sz="1400" dirty="0" err="1">
                <a:latin typeface="+mn-ea"/>
              </a:rPr>
              <a:t>콘텐츠가</a:t>
            </a:r>
            <a:r>
              <a:rPr lang="ko-KR" altLang="en-US" sz="1400" dirty="0">
                <a:latin typeface="+mn-ea"/>
              </a:rPr>
              <a:t> </a:t>
            </a:r>
            <a:r>
              <a:rPr lang="ko-KR" altLang="en-US" sz="1400" dirty="0" err="1">
                <a:latin typeface="+mn-ea"/>
              </a:rPr>
              <a:t>로드된</a:t>
            </a:r>
            <a:r>
              <a:rPr lang="ko-KR" altLang="en-US" sz="1400" dirty="0">
                <a:latin typeface="+mn-ea"/>
              </a:rPr>
              <a:t> 후에 실행되기에 불필요한 로딩시간이 추가될 수 있다</a:t>
            </a:r>
            <a:r>
              <a:rPr lang="en-US" altLang="ko-KR" sz="1400" dirty="0" smtClean="0">
                <a:latin typeface="+mn-ea"/>
              </a:rPr>
              <a:t>.</a:t>
            </a:r>
            <a:br>
              <a:rPr lang="en-US" altLang="ko-KR" sz="1400" dirty="0" smtClean="0">
                <a:latin typeface="+mn-ea"/>
              </a:rPr>
            </a:br>
            <a:r>
              <a:rPr lang="en-US" altLang="ko-KR" sz="1400" dirty="0" smtClean="0">
                <a:latin typeface="+mn-ea"/>
              </a:rPr>
              <a:t>     </a:t>
            </a:r>
            <a:r>
              <a:rPr lang="ko-KR" altLang="en-US" sz="1400" dirty="0" smtClean="0">
                <a:latin typeface="+mn-ea"/>
              </a:rPr>
              <a:t>동일한 문서에는 </a:t>
            </a:r>
            <a:r>
              <a:rPr lang="ko-KR" altLang="en-US" sz="1400" dirty="0">
                <a:latin typeface="+mn-ea"/>
              </a:rPr>
              <a:t>오직 </a:t>
            </a:r>
            <a:r>
              <a:rPr lang="ko-KR" altLang="en-US" sz="1400" dirty="0" smtClean="0">
                <a:latin typeface="+mn-ea"/>
              </a:rPr>
              <a:t>하나의 </a:t>
            </a:r>
            <a:r>
              <a:rPr lang="en-US" altLang="ko-KR" sz="1400" dirty="0" err="1" smtClean="0">
                <a:latin typeface="+mn-ea"/>
              </a:rPr>
              <a:t>onload</a:t>
            </a:r>
            <a:r>
              <a:rPr lang="en-US" altLang="ko-KR" sz="1400" dirty="0" smtClean="0">
                <a:latin typeface="+mn-ea"/>
              </a:rPr>
              <a:t> </a:t>
            </a:r>
            <a:r>
              <a:rPr lang="ko-KR" altLang="en-US" sz="1400" dirty="0" smtClean="0">
                <a:latin typeface="+mn-ea"/>
              </a:rPr>
              <a:t>만 </a:t>
            </a:r>
            <a:r>
              <a:rPr lang="ko-KR" altLang="en-US" sz="1400" dirty="0">
                <a:latin typeface="+mn-ea"/>
              </a:rPr>
              <a:t>존재해야 </a:t>
            </a:r>
            <a:r>
              <a:rPr lang="ko-KR" altLang="en-US" sz="1400" dirty="0" smtClean="0">
                <a:latin typeface="+mn-ea"/>
              </a:rPr>
              <a:t>함 </a:t>
            </a:r>
            <a:r>
              <a:rPr lang="en-US" altLang="ko-KR" sz="1400" dirty="0" smtClean="0">
                <a:latin typeface="+mn-ea"/>
              </a:rPr>
              <a:t>( </a:t>
            </a:r>
            <a:r>
              <a:rPr lang="ko-KR" altLang="en-US" sz="1400" dirty="0" smtClean="0">
                <a:latin typeface="+mn-ea"/>
              </a:rPr>
              <a:t>중복될 </a:t>
            </a:r>
            <a:r>
              <a:rPr lang="ko-KR" altLang="en-US" sz="1400" dirty="0">
                <a:latin typeface="+mn-ea"/>
              </a:rPr>
              <a:t>경우</a:t>
            </a:r>
            <a:r>
              <a:rPr lang="en-US" altLang="ko-KR" sz="1400" dirty="0">
                <a:latin typeface="+mn-ea"/>
              </a:rPr>
              <a:t>, </a:t>
            </a:r>
            <a:r>
              <a:rPr lang="ko-KR" altLang="en-US" sz="1400" dirty="0">
                <a:latin typeface="+mn-ea"/>
              </a:rPr>
              <a:t>마지막 선언이 </a:t>
            </a:r>
            <a:r>
              <a:rPr lang="ko-KR" altLang="en-US" sz="1400" dirty="0" smtClean="0">
                <a:latin typeface="+mn-ea"/>
              </a:rPr>
              <a:t>실행됨</a:t>
            </a:r>
            <a:r>
              <a:rPr lang="en-US" altLang="ko-KR" sz="1400" dirty="0" smtClean="0">
                <a:latin typeface="+mn-ea"/>
              </a:rPr>
              <a:t>)</a:t>
            </a:r>
            <a:br>
              <a:rPr lang="en-US" altLang="ko-KR" sz="1400" dirty="0" smtClean="0">
                <a:latin typeface="+mn-ea"/>
              </a:rPr>
            </a:br>
            <a:r>
              <a:rPr lang="en-US" altLang="ko-KR" sz="1400" dirty="0" smtClean="0">
                <a:latin typeface="+mn-ea"/>
              </a:rPr>
              <a:t>     </a:t>
            </a:r>
            <a:r>
              <a:rPr lang="ko-KR" altLang="en-US" sz="1400" dirty="0">
                <a:latin typeface="+mn-ea"/>
              </a:rPr>
              <a:t>외부의 자원</a:t>
            </a:r>
            <a:r>
              <a:rPr lang="en-US" altLang="ko-KR" sz="1400" dirty="0">
                <a:latin typeface="+mn-ea"/>
              </a:rPr>
              <a:t>(</a:t>
            </a:r>
            <a:r>
              <a:rPr lang="en-US" altLang="ko-KR" sz="1400" dirty="0" err="1">
                <a:latin typeface="+mn-ea"/>
              </a:rPr>
              <a:t>iframe</a:t>
            </a:r>
            <a:r>
              <a:rPr lang="en-US" altLang="ko-KR" sz="1400" dirty="0">
                <a:latin typeface="+mn-ea"/>
              </a:rPr>
              <a:t>, image, script)</a:t>
            </a:r>
            <a:r>
              <a:rPr lang="ko-KR" altLang="en-US" sz="1400" dirty="0">
                <a:latin typeface="+mn-ea"/>
              </a:rPr>
              <a:t>을 사용하는 경우에도 </a:t>
            </a:r>
            <a:r>
              <a:rPr lang="ko-KR" altLang="en-US" sz="1400" dirty="0" smtClean="0">
                <a:latin typeface="+mn-ea"/>
              </a:rPr>
              <a:t>해당되며</a:t>
            </a:r>
            <a:r>
              <a:rPr lang="en-US" altLang="ko-KR" sz="1400" dirty="0" smtClean="0">
                <a:latin typeface="+mn-ea"/>
              </a:rPr>
              <a:t>, </a:t>
            </a:r>
            <a:br>
              <a:rPr lang="en-US" altLang="ko-KR" sz="1400" dirty="0" smtClean="0">
                <a:latin typeface="+mn-ea"/>
              </a:rPr>
            </a:br>
            <a:r>
              <a:rPr lang="en-US" altLang="ko-KR" sz="1400" dirty="0" smtClean="0">
                <a:latin typeface="+mn-ea"/>
              </a:rPr>
              <a:t>     </a:t>
            </a:r>
            <a:r>
              <a:rPr lang="ko-KR" altLang="en-US" sz="1400" dirty="0" smtClean="0">
                <a:latin typeface="+mn-ea"/>
              </a:rPr>
              <a:t>외부 </a:t>
            </a:r>
            <a:r>
              <a:rPr lang="ko-KR" altLang="en-US" sz="1400" dirty="0">
                <a:latin typeface="+mn-ea"/>
              </a:rPr>
              <a:t>라이브러리에서 이미 선언된 경우 이를 찾아 하나로 합치는 과정이 필요하다</a:t>
            </a:r>
            <a:r>
              <a:rPr lang="en-US" altLang="ko-KR" sz="1400" dirty="0">
                <a:latin typeface="+mn-ea"/>
              </a:rPr>
              <a:t>.</a:t>
            </a:r>
            <a:br>
              <a:rPr lang="en-US" altLang="ko-KR" sz="1400" dirty="0">
                <a:latin typeface="+mn-ea"/>
              </a:rPr>
            </a:br>
            <a:r>
              <a:rPr lang="en-US" altLang="ko-KR" sz="1400" dirty="0">
                <a:latin typeface="+mn-ea"/>
              </a:rPr>
              <a:t/>
            </a:r>
            <a:br>
              <a:rPr lang="en-US" altLang="ko-KR" sz="1400" dirty="0">
                <a:latin typeface="+mn-ea"/>
              </a:rPr>
            </a:br>
            <a:r>
              <a:rPr lang="en-US" altLang="ko-KR" sz="1400" dirty="0">
                <a:latin typeface="+mn-ea"/>
              </a:rPr>
              <a:t>=&gt; </a:t>
            </a:r>
            <a:r>
              <a:rPr lang="en-US" altLang="ko-KR" sz="1400" b="1" dirty="0" err="1">
                <a:solidFill>
                  <a:srgbClr val="0070C0"/>
                </a:solidFill>
                <a:latin typeface="+mn-ea"/>
              </a:rPr>
              <a:t>window.onload</a:t>
            </a:r>
            <a:r>
              <a:rPr lang="en-US" altLang="ko-KR" sz="1400" b="1" dirty="0">
                <a:solidFill>
                  <a:srgbClr val="0070C0"/>
                </a:solidFill>
                <a:latin typeface="+mn-ea"/>
              </a:rPr>
              <a:t> = function() { //</a:t>
            </a:r>
            <a:r>
              <a:rPr lang="ko-KR" altLang="en-US" sz="1400" b="1" dirty="0">
                <a:solidFill>
                  <a:srgbClr val="0070C0"/>
                </a:solidFill>
                <a:latin typeface="+mn-ea"/>
              </a:rPr>
              <a:t>실행될 코드 </a:t>
            </a:r>
            <a:r>
              <a:rPr lang="en-US" altLang="ko-KR" sz="1400" b="1" dirty="0">
                <a:solidFill>
                  <a:srgbClr val="0070C0"/>
                </a:solidFill>
                <a:latin typeface="+mn-ea"/>
              </a:rPr>
              <a:t>}</a:t>
            </a:r>
            <a:r>
              <a:rPr lang="ko-KR" altLang="en-US" sz="1400" b="1" dirty="0">
                <a:solidFill>
                  <a:srgbClr val="0070C0"/>
                </a:solidFill>
                <a:latin typeface="+mn-ea"/>
              </a:rPr>
              <a:t> </a:t>
            </a:r>
            <a:r>
              <a:rPr lang="en-US" altLang="ko-KR" sz="1400" b="1" dirty="0">
                <a:solidFill>
                  <a:srgbClr val="0070C0"/>
                </a:solidFill>
                <a:latin typeface="+mn-ea"/>
              </a:rPr>
              <a:t/>
            </a:r>
            <a:br>
              <a:rPr lang="en-US" altLang="ko-KR" sz="1400" b="1" dirty="0">
                <a:solidFill>
                  <a:srgbClr val="0070C0"/>
                </a:solidFill>
                <a:latin typeface="+mn-ea"/>
              </a:rPr>
            </a:br>
            <a:r>
              <a:rPr lang="en-US" altLang="ko-KR" sz="1400" b="1" dirty="0" smtClean="0">
                <a:solidFill>
                  <a:srgbClr val="0070C0"/>
                </a:solidFill>
                <a:latin typeface="+mn-ea"/>
              </a:rPr>
              <a:t/>
            </a:r>
            <a:br>
              <a:rPr lang="en-US" altLang="ko-KR" sz="1400" b="1" dirty="0" smtClean="0">
                <a:solidFill>
                  <a:srgbClr val="0070C0"/>
                </a:solidFill>
                <a:latin typeface="+mn-ea"/>
              </a:rPr>
            </a:br>
            <a:r>
              <a:rPr lang="en-US" altLang="ko-KR" sz="1400" dirty="0" smtClean="0">
                <a:latin typeface="+mn-ea"/>
              </a:rPr>
              <a:t>=&gt; &lt;</a:t>
            </a:r>
            <a:r>
              <a:rPr lang="en-US" altLang="ko-KR" sz="1400" dirty="0">
                <a:latin typeface="+mn-ea"/>
              </a:rPr>
              <a:t>body&gt; </a:t>
            </a:r>
            <a:r>
              <a:rPr lang="ko-KR" altLang="en-US" sz="1400" dirty="0">
                <a:latin typeface="+mn-ea"/>
              </a:rPr>
              <a:t>요소에 속성</a:t>
            </a:r>
            <a:r>
              <a:rPr lang="en-US" altLang="ko-KR" sz="1400" dirty="0">
                <a:latin typeface="+mn-ea"/>
              </a:rPr>
              <a:t>(</a:t>
            </a:r>
            <a:r>
              <a:rPr lang="en-US" altLang="ko-KR" sz="1400" dirty="0" smtClean="0">
                <a:latin typeface="+mn-ea"/>
              </a:rPr>
              <a:t>attribute </a:t>
            </a:r>
            <a:r>
              <a:rPr lang="en-US" altLang="ko-KR" sz="1400" dirty="0">
                <a:latin typeface="+mn-ea"/>
              </a:rPr>
              <a:t>, </a:t>
            </a:r>
            <a:r>
              <a:rPr lang="en-US" altLang="ko-KR" sz="1400" dirty="0" err="1">
                <a:latin typeface="+mn-ea"/>
              </a:rPr>
              <a:t>InLine</a:t>
            </a:r>
            <a:r>
              <a:rPr lang="en-US" altLang="ko-KR" sz="1400" dirty="0">
                <a:latin typeface="+mn-ea"/>
              </a:rPr>
              <a:t> </a:t>
            </a:r>
            <a:r>
              <a:rPr lang="en-US" altLang="ko-KR" sz="1400" dirty="0" err="1" smtClean="0">
                <a:latin typeface="+mn-ea"/>
              </a:rPr>
              <a:t>Cod</a:t>
            </a:r>
            <a:r>
              <a:rPr lang="en-US" altLang="ko-KR" sz="1400" dirty="0" err="1">
                <a:latin typeface="+mn-ea"/>
              </a:rPr>
              <a:t>e</a:t>
            </a:r>
            <a:r>
              <a:rPr lang="en-US" altLang="ko-KR" sz="1400" dirty="0" err="1" smtClean="0">
                <a:latin typeface="+mn-ea"/>
              </a:rPr>
              <a:t>ing</a:t>
            </a:r>
            <a:r>
              <a:rPr lang="en-US" altLang="ko-KR" sz="1400" dirty="0">
                <a:latin typeface="+mn-ea"/>
              </a:rPr>
              <a:t>) </a:t>
            </a:r>
            <a:r>
              <a:rPr lang="ko-KR" altLang="en-US" sz="1400" dirty="0" smtClean="0">
                <a:latin typeface="+mn-ea"/>
              </a:rPr>
              <a:t>으로도 지정 가능</a:t>
            </a:r>
            <a:r>
              <a:rPr lang="en-US" altLang="ko-KR" sz="1400" dirty="0" smtClean="0">
                <a:latin typeface="+mn-ea"/>
              </a:rPr>
              <a:t>.</a:t>
            </a:r>
            <a:br>
              <a:rPr lang="en-US" altLang="ko-KR" sz="1400" dirty="0" smtClean="0">
                <a:latin typeface="+mn-ea"/>
              </a:rPr>
            </a:br>
            <a:r>
              <a:rPr lang="en-US" altLang="ko-KR" sz="1400" dirty="0" smtClean="0">
                <a:latin typeface="+mn-ea"/>
              </a:rPr>
              <a:t/>
            </a:r>
            <a:br>
              <a:rPr lang="en-US" altLang="ko-KR" sz="1400" dirty="0" smtClean="0">
                <a:latin typeface="+mn-ea"/>
              </a:rPr>
            </a:br>
            <a:r>
              <a:rPr lang="en-US" altLang="ko-KR" sz="1400" dirty="0" smtClean="0">
                <a:latin typeface="+mn-ea"/>
              </a:rPr>
              <a:t>     </a:t>
            </a:r>
            <a:r>
              <a:rPr lang="en-US" altLang="ko-KR" sz="1400" b="1" dirty="0" smtClean="0">
                <a:solidFill>
                  <a:srgbClr val="002060"/>
                </a:solidFill>
                <a:latin typeface="+mn-ea"/>
              </a:rPr>
              <a:t>&lt;</a:t>
            </a:r>
            <a:r>
              <a:rPr lang="en-US" altLang="ko-KR" sz="1400" b="1" dirty="0">
                <a:solidFill>
                  <a:srgbClr val="002060"/>
                </a:solidFill>
                <a:latin typeface="+mn-ea"/>
              </a:rPr>
              <a:t>body </a:t>
            </a:r>
            <a:r>
              <a:rPr lang="en-US" altLang="ko-KR" sz="1400" b="1" dirty="0" err="1">
                <a:solidFill>
                  <a:srgbClr val="002060"/>
                </a:solidFill>
                <a:latin typeface="+mn-ea"/>
              </a:rPr>
              <a:t>onload</a:t>
            </a:r>
            <a:r>
              <a:rPr lang="en-US" altLang="ko-KR" sz="1400" b="1" dirty="0">
                <a:solidFill>
                  <a:srgbClr val="002060"/>
                </a:solidFill>
                <a:latin typeface="+mn-ea"/>
              </a:rPr>
              <a:t>="</a:t>
            </a:r>
            <a:r>
              <a:rPr lang="ko-KR" altLang="en-US" sz="1400" b="1" dirty="0">
                <a:solidFill>
                  <a:srgbClr val="002060"/>
                </a:solidFill>
                <a:latin typeface="+mn-ea"/>
              </a:rPr>
              <a:t>실행될 코드</a:t>
            </a:r>
            <a:r>
              <a:rPr lang="en-US" altLang="ko-KR" sz="1400" b="1" dirty="0" smtClean="0">
                <a:solidFill>
                  <a:srgbClr val="002060"/>
                </a:solidFill>
                <a:latin typeface="+mn-ea"/>
              </a:rPr>
              <a:t>"&gt;  // </a:t>
            </a:r>
            <a:r>
              <a:rPr lang="ko-KR" altLang="en-US" sz="1400" b="1" dirty="0" smtClean="0">
                <a:solidFill>
                  <a:srgbClr val="002060"/>
                </a:solidFill>
                <a:latin typeface="+mn-ea"/>
              </a:rPr>
              <a:t>우선함 </a:t>
            </a:r>
            <a:r>
              <a:rPr lang="en-US" altLang="ko-KR" sz="1400" b="1" dirty="0" smtClean="0">
                <a:solidFill>
                  <a:srgbClr val="002060"/>
                </a:solidFill>
                <a:latin typeface="+mn-ea"/>
              </a:rPr>
              <a:t/>
            </a:r>
            <a:br>
              <a:rPr lang="en-US" altLang="ko-KR" sz="1400" b="1" dirty="0" smtClean="0">
                <a:solidFill>
                  <a:srgbClr val="002060"/>
                </a:solidFill>
                <a:latin typeface="+mn-ea"/>
              </a:rPr>
            </a:br>
            <a:r>
              <a:rPr lang="en-US" altLang="ko-KR" sz="1400" dirty="0" smtClean="0">
                <a:latin typeface="+mn-ea"/>
              </a:rPr>
              <a:t/>
            </a:r>
            <a:br>
              <a:rPr lang="en-US" altLang="ko-KR" sz="1400" dirty="0" smtClean="0">
                <a:latin typeface="+mn-ea"/>
              </a:rPr>
            </a:br>
            <a:r>
              <a:rPr lang="en-US" altLang="ko-KR" sz="1400" dirty="0" smtClean="0">
                <a:latin typeface="+mn-ea"/>
              </a:rPr>
              <a:t>=&gt; </a:t>
            </a:r>
            <a:r>
              <a:rPr lang="ko-KR" altLang="en-US" sz="1400" dirty="0">
                <a:latin typeface="+mn-ea"/>
              </a:rPr>
              <a:t>이벤트를 직접 연결할 수도 있다</a:t>
            </a:r>
            <a:r>
              <a:rPr lang="en-US" altLang="ko-KR" sz="1400" dirty="0" smtClean="0">
                <a:latin typeface="+mn-ea"/>
              </a:rPr>
              <a:t>.</a:t>
            </a:r>
            <a:br>
              <a:rPr lang="en-US" altLang="ko-KR" sz="1400" dirty="0" smtClean="0">
                <a:latin typeface="+mn-ea"/>
              </a:rPr>
            </a:br>
            <a:r>
              <a:rPr lang="en-US" altLang="ko-KR" sz="1400" dirty="0" smtClean="0">
                <a:latin typeface="+mn-ea"/>
              </a:rPr>
              <a:t/>
            </a:r>
            <a:br>
              <a:rPr lang="en-US" altLang="ko-KR" sz="1400" dirty="0" smtClean="0">
                <a:latin typeface="+mn-ea"/>
              </a:rPr>
            </a:br>
            <a:r>
              <a:rPr lang="en-US" altLang="ko-KR" sz="1400" dirty="0" smtClean="0">
                <a:latin typeface="+mn-ea"/>
              </a:rPr>
              <a:t>     </a:t>
            </a:r>
            <a:r>
              <a:rPr lang="en-US" altLang="ko-KR" sz="1400" b="1" dirty="0" err="1" smtClean="0">
                <a:solidFill>
                  <a:srgbClr val="0033CC"/>
                </a:solidFill>
                <a:latin typeface="+mn-ea"/>
              </a:rPr>
              <a:t>window.addEventListener</a:t>
            </a:r>
            <a:r>
              <a:rPr lang="en-US" altLang="ko-KR" sz="1400" b="1" dirty="0">
                <a:solidFill>
                  <a:srgbClr val="0033CC"/>
                </a:solidFill>
                <a:latin typeface="+mn-ea"/>
              </a:rPr>
              <a:t>('load', function(){ //</a:t>
            </a:r>
            <a:r>
              <a:rPr lang="ko-KR" altLang="en-US" sz="1400" b="1" dirty="0">
                <a:solidFill>
                  <a:srgbClr val="0033CC"/>
                </a:solidFill>
                <a:latin typeface="+mn-ea"/>
              </a:rPr>
              <a:t>실행될 코드 </a:t>
            </a:r>
            <a:r>
              <a:rPr lang="en-US" altLang="ko-KR" sz="1400" b="1" dirty="0" smtClean="0">
                <a:solidFill>
                  <a:srgbClr val="0033CC"/>
                </a:solidFill>
                <a:latin typeface="+mn-ea"/>
              </a:rPr>
              <a:t>});</a:t>
            </a:r>
            <a:br>
              <a:rPr lang="en-US" altLang="ko-KR" sz="1400" b="1" dirty="0" smtClean="0">
                <a:solidFill>
                  <a:srgbClr val="0033CC"/>
                </a:solidFill>
                <a:latin typeface="+mn-ea"/>
              </a:rPr>
            </a:br>
            <a:r>
              <a:rPr lang="en-US" altLang="ko-KR" sz="1400" b="1" dirty="0" smtClean="0">
                <a:solidFill>
                  <a:srgbClr val="0033CC"/>
                </a:solidFill>
                <a:latin typeface="+mn-ea"/>
              </a:rPr>
              <a:t/>
            </a:r>
            <a:br>
              <a:rPr lang="en-US" altLang="ko-KR" sz="1400" b="1" dirty="0" smtClean="0">
                <a:solidFill>
                  <a:srgbClr val="0033CC"/>
                </a:solidFill>
                <a:latin typeface="+mn-ea"/>
              </a:rPr>
            </a:br>
            <a:r>
              <a:rPr lang="en-US" altLang="ko-KR" sz="1400" dirty="0">
                <a:latin typeface="+mn-ea"/>
              </a:rPr>
              <a:t>=&gt; window </a:t>
            </a:r>
            <a:r>
              <a:rPr lang="ko-KR" altLang="en-US" sz="1400" dirty="0">
                <a:latin typeface="+mn-ea"/>
              </a:rPr>
              <a:t>객체뿐만 아니라 원하는 객체</a:t>
            </a:r>
            <a:r>
              <a:rPr lang="en-US" altLang="ko-KR" sz="1400" dirty="0">
                <a:latin typeface="+mn-ea"/>
              </a:rPr>
              <a:t>(object)</a:t>
            </a:r>
            <a:r>
              <a:rPr lang="ko-KR" altLang="en-US" sz="1400" dirty="0">
                <a:latin typeface="+mn-ea"/>
              </a:rPr>
              <a:t>가 로드 되었을 때도 사용 </a:t>
            </a:r>
            <a:r>
              <a:rPr lang="ko-KR" altLang="en-US" sz="1400" dirty="0" smtClean="0">
                <a:latin typeface="+mn-ea"/>
              </a:rPr>
              <a:t>가능</a:t>
            </a:r>
            <a:r>
              <a:rPr lang="en-US" altLang="ko-KR" sz="1400" dirty="0" smtClean="0">
                <a:latin typeface="+mn-ea"/>
              </a:rPr>
              <a:t>.</a:t>
            </a:r>
            <a:r>
              <a:rPr lang="en-US" altLang="ko-KR" sz="1400" dirty="0">
                <a:latin typeface="+mn-ea"/>
              </a:rPr>
              <a:t/>
            </a:r>
            <a:br>
              <a:rPr lang="en-US" altLang="ko-KR" sz="1400" dirty="0">
                <a:latin typeface="+mn-ea"/>
              </a:rPr>
            </a:br>
            <a:r>
              <a:rPr lang="en-US" altLang="ko-KR" sz="1400" dirty="0">
                <a:latin typeface="+mn-ea"/>
              </a:rPr>
              <a:t/>
            </a:r>
            <a:br>
              <a:rPr lang="en-US" altLang="ko-KR" sz="1400" dirty="0">
                <a:latin typeface="+mn-ea"/>
              </a:rPr>
            </a:br>
            <a:r>
              <a:rPr lang="en-US" altLang="ko-KR" sz="1400" dirty="0">
                <a:latin typeface="+mn-ea"/>
              </a:rPr>
              <a:t>     </a:t>
            </a:r>
            <a:r>
              <a:rPr lang="en-US" altLang="ko-KR" sz="1400" b="1" dirty="0" err="1">
                <a:solidFill>
                  <a:srgbClr val="669900"/>
                </a:solidFill>
                <a:latin typeface="+mn-ea"/>
              </a:rPr>
              <a:t>document.getElementById</a:t>
            </a:r>
            <a:r>
              <a:rPr lang="en-US" altLang="ko-KR" sz="1400" b="1" dirty="0">
                <a:solidFill>
                  <a:srgbClr val="669900"/>
                </a:solidFill>
                <a:latin typeface="+mn-ea"/>
              </a:rPr>
              <a:t>("</a:t>
            </a:r>
            <a:r>
              <a:rPr lang="en-US" altLang="ko-KR" sz="1400" b="1" dirty="0" err="1">
                <a:solidFill>
                  <a:srgbClr val="669900"/>
                </a:solidFill>
                <a:latin typeface="+mn-ea"/>
              </a:rPr>
              <a:t>myFrame</a:t>
            </a:r>
            <a:r>
              <a:rPr lang="en-US" altLang="ko-KR" sz="1400" b="1" dirty="0">
                <a:solidFill>
                  <a:srgbClr val="669900"/>
                </a:solidFill>
                <a:latin typeface="+mn-ea"/>
              </a:rPr>
              <a:t>").</a:t>
            </a:r>
            <a:r>
              <a:rPr lang="en-US" altLang="ko-KR" sz="1400" b="1" dirty="0" err="1">
                <a:solidFill>
                  <a:srgbClr val="669900"/>
                </a:solidFill>
                <a:latin typeface="+mn-ea"/>
              </a:rPr>
              <a:t>onload</a:t>
            </a:r>
            <a:r>
              <a:rPr lang="en-US" altLang="ko-KR" sz="1400" b="1" dirty="0">
                <a:solidFill>
                  <a:srgbClr val="669900"/>
                </a:solidFill>
                <a:latin typeface="+mn-ea"/>
              </a:rPr>
              <a:t> = function() { //</a:t>
            </a:r>
            <a:r>
              <a:rPr lang="ko-KR" altLang="en-US" sz="1400" b="1" dirty="0">
                <a:solidFill>
                  <a:srgbClr val="669900"/>
                </a:solidFill>
                <a:latin typeface="+mn-ea"/>
              </a:rPr>
              <a:t>실행될 코드 </a:t>
            </a:r>
            <a:r>
              <a:rPr lang="en-US" altLang="ko-KR" sz="1400" b="1" dirty="0">
                <a:solidFill>
                  <a:srgbClr val="669900"/>
                </a:solidFill>
                <a:latin typeface="+mn-ea"/>
              </a:rPr>
              <a:t>}</a:t>
            </a:r>
          </a:p>
          <a:p>
            <a:pPr marL="180975" indent="-180975"/>
            <a:endParaRPr lang="en-US" altLang="ko-KR" sz="1400" b="1" dirty="0">
              <a:solidFill>
                <a:srgbClr val="0033CC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96555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536" y="296334"/>
            <a:ext cx="7436376" cy="752128"/>
          </a:xfrm>
        </p:spPr>
        <p:txBody>
          <a:bodyPr>
            <a:normAutofit/>
          </a:bodyPr>
          <a:lstStyle/>
          <a:p>
            <a:pPr fontAlgn="base"/>
            <a:r>
              <a:rPr lang="ko-KR" altLang="en-US" dirty="0">
                <a:latin typeface="+mn-ea"/>
                <a:ea typeface="+mn-ea"/>
              </a:rPr>
              <a:t>문서의 로드시점 </a:t>
            </a:r>
            <a:r>
              <a:rPr lang="en-US" altLang="ko-KR" dirty="0">
                <a:latin typeface="+mn-ea"/>
                <a:ea typeface="+mn-ea"/>
              </a:rPr>
              <a:t>- </a:t>
            </a:r>
            <a:r>
              <a:rPr lang="en-US" altLang="ko-KR" sz="2000" dirty="0" err="1">
                <a:latin typeface="+mn-ea"/>
                <a:ea typeface="+mn-ea"/>
              </a:rPr>
              <a:t>onload</a:t>
            </a:r>
            <a:r>
              <a:rPr lang="en-US" altLang="ko-KR" sz="2000" dirty="0">
                <a:latin typeface="+mn-ea"/>
                <a:ea typeface="+mn-ea"/>
              </a:rPr>
              <a:t>, </a:t>
            </a:r>
            <a:r>
              <a:rPr lang="en-US" altLang="ko-KR" sz="2000" dirty="0" err="1" smtClean="0">
                <a:latin typeface="+mn-ea"/>
                <a:ea typeface="+mn-ea"/>
              </a:rPr>
              <a:t>DOMContentLoaded</a:t>
            </a:r>
            <a:endParaRPr lang="ko-KR" altLang="en-US" sz="2000" dirty="0">
              <a:latin typeface="+mn-ea"/>
              <a:ea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16</a:t>
            </a:fld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07504" y="1348468"/>
            <a:ext cx="885698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>
              <a:tabLst>
                <a:tab pos="90488" algn="l"/>
              </a:tabLst>
            </a:pPr>
            <a:endParaRPr lang="en-US" altLang="ko-KR" sz="1400" b="1" dirty="0">
              <a:solidFill>
                <a:srgbClr val="669900"/>
              </a:solidFill>
              <a:latin typeface="+mn-ea"/>
            </a:endParaRPr>
          </a:p>
          <a:p>
            <a:pPr marL="180975" indent="-180975">
              <a:tabLst>
                <a:tab pos="90488" algn="l"/>
              </a:tabLst>
            </a:pP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**</a:t>
            </a:r>
            <a:r>
              <a:rPr lang="en-US" altLang="ko-KR" sz="1400" dirty="0" smtClean="0">
                <a:latin typeface="+mn-ea"/>
              </a:rPr>
              <a:t> </a:t>
            </a:r>
            <a:r>
              <a:rPr lang="en-US" altLang="ko-KR" sz="1400" b="1" dirty="0" err="1">
                <a:latin typeface="+mn-ea"/>
              </a:rPr>
              <a:t>DOMContentLoaded</a:t>
            </a:r>
            <a:r>
              <a:rPr lang="en-US" altLang="ko-KR" sz="1400" dirty="0">
                <a:latin typeface="+mn-ea"/>
              </a:rPr>
              <a:t> </a:t>
            </a:r>
            <a:r>
              <a:rPr lang="en-US" altLang="ko-KR" sz="1400" dirty="0" smtClean="0">
                <a:latin typeface="+mn-ea"/>
              </a:rPr>
              <a:t/>
            </a:r>
            <a:br>
              <a:rPr lang="en-US" altLang="ko-KR" sz="1400" dirty="0" smtClean="0">
                <a:latin typeface="+mn-ea"/>
              </a:rPr>
            </a:br>
            <a:r>
              <a:rPr lang="en-US" altLang="ko-KR" sz="1400" dirty="0" smtClean="0">
                <a:latin typeface="+mn-ea"/>
              </a:rPr>
              <a:t/>
            </a:r>
            <a:br>
              <a:rPr lang="en-US" altLang="ko-KR" sz="1400" dirty="0" smtClean="0">
                <a:latin typeface="+mn-ea"/>
              </a:rPr>
            </a:br>
            <a:r>
              <a:rPr lang="en-US" altLang="ko-KR" sz="1400" dirty="0" smtClean="0">
                <a:latin typeface="+mn-ea"/>
              </a:rPr>
              <a:t>=&gt;HTML</a:t>
            </a:r>
            <a:r>
              <a:rPr lang="ko-KR" altLang="en-US" sz="1400" dirty="0">
                <a:latin typeface="+mn-ea"/>
              </a:rPr>
              <a:t>과 </a:t>
            </a:r>
            <a:r>
              <a:rPr lang="en-US" altLang="ko-KR" sz="1400" dirty="0">
                <a:latin typeface="+mn-ea"/>
              </a:rPr>
              <a:t>script</a:t>
            </a:r>
            <a:r>
              <a:rPr lang="ko-KR" altLang="en-US" sz="1400" dirty="0">
                <a:latin typeface="+mn-ea"/>
              </a:rPr>
              <a:t>가 </a:t>
            </a:r>
            <a:r>
              <a:rPr lang="ko-KR" altLang="en-US" sz="1400" dirty="0" err="1">
                <a:latin typeface="+mn-ea"/>
              </a:rPr>
              <a:t>로드된</a:t>
            </a:r>
            <a:r>
              <a:rPr lang="ko-KR" altLang="en-US" sz="1400" dirty="0">
                <a:latin typeface="+mn-ea"/>
              </a:rPr>
              <a:t> 시점에 발생하는 이벤트</a:t>
            </a:r>
            <a:r>
              <a:rPr lang="en-US" altLang="ko-KR" sz="1400" dirty="0">
                <a:latin typeface="+mn-ea"/>
              </a:rPr>
              <a:t/>
            </a:r>
            <a:br>
              <a:rPr lang="en-US" altLang="ko-KR" sz="1400" dirty="0">
                <a:latin typeface="+mn-ea"/>
              </a:rPr>
            </a:br>
            <a:r>
              <a:rPr lang="en-US" altLang="ko-KR" sz="1400" dirty="0" smtClean="0">
                <a:latin typeface="+mn-ea"/>
              </a:rPr>
              <a:t/>
            </a:r>
            <a:br>
              <a:rPr lang="en-US" altLang="ko-KR" sz="1400" dirty="0" smtClean="0">
                <a:latin typeface="+mn-ea"/>
              </a:rPr>
            </a:br>
            <a:r>
              <a:rPr lang="en-US" altLang="ko-KR" sz="1400" dirty="0" smtClean="0">
                <a:latin typeface="+mn-ea"/>
              </a:rPr>
              <a:t>=&gt;  </a:t>
            </a:r>
            <a:r>
              <a:rPr lang="en-US" altLang="ko-KR" sz="1400" b="1" dirty="0" err="1">
                <a:solidFill>
                  <a:srgbClr val="669900"/>
                </a:solidFill>
                <a:latin typeface="+mn-ea"/>
              </a:rPr>
              <a:t>window.addEventListener</a:t>
            </a:r>
            <a:r>
              <a:rPr lang="en-US" altLang="ko-KR" sz="1400" b="1" dirty="0">
                <a:solidFill>
                  <a:srgbClr val="669900"/>
                </a:solidFill>
                <a:latin typeface="+mn-ea"/>
              </a:rPr>
              <a:t>('</a:t>
            </a:r>
            <a:r>
              <a:rPr lang="en-US" altLang="ko-KR" sz="1400" b="1" dirty="0" err="1">
                <a:solidFill>
                  <a:srgbClr val="669900"/>
                </a:solidFill>
                <a:latin typeface="+mn-ea"/>
              </a:rPr>
              <a:t>DOMContentLoaded</a:t>
            </a:r>
            <a:r>
              <a:rPr lang="en-US" altLang="ko-KR" sz="1400" b="1" dirty="0">
                <a:solidFill>
                  <a:srgbClr val="669900"/>
                </a:solidFill>
                <a:latin typeface="+mn-ea"/>
              </a:rPr>
              <a:t>', function(){ //</a:t>
            </a:r>
            <a:r>
              <a:rPr lang="ko-KR" altLang="en-US" sz="1400" b="1" dirty="0">
                <a:solidFill>
                  <a:srgbClr val="669900"/>
                </a:solidFill>
                <a:latin typeface="+mn-ea"/>
              </a:rPr>
              <a:t>실행될 코드 </a:t>
            </a:r>
            <a:r>
              <a:rPr lang="en-US" altLang="ko-KR" sz="1400" b="1" dirty="0">
                <a:solidFill>
                  <a:srgbClr val="669900"/>
                </a:solidFill>
                <a:latin typeface="+mn-ea"/>
              </a:rPr>
              <a:t>})</a:t>
            </a:r>
          </a:p>
          <a:p>
            <a:pPr marL="180975" indent="-180975">
              <a:tabLst>
                <a:tab pos="90488" algn="l"/>
              </a:tabLst>
            </a:pPr>
            <a:r>
              <a:rPr lang="en-US" altLang="ko-KR" sz="1400" b="1" dirty="0">
                <a:solidFill>
                  <a:srgbClr val="669900"/>
                </a:solidFill>
                <a:latin typeface="+mn-ea"/>
              </a:rPr>
              <a:t/>
            </a:r>
            <a:br>
              <a:rPr lang="en-US" altLang="ko-KR" sz="1400" b="1" dirty="0">
                <a:solidFill>
                  <a:srgbClr val="669900"/>
                </a:solidFill>
                <a:latin typeface="+mn-ea"/>
              </a:rPr>
            </a:br>
            <a:r>
              <a:rPr lang="en-US" altLang="ko-KR" sz="1400" dirty="0" smtClean="0">
                <a:latin typeface="+mn-ea"/>
              </a:rPr>
              <a:t>=&gt; </a:t>
            </a:r>
            <a:r>
              <a:rPr lang="en-US" altLang="ko-KR" sz="1400" dirty="0" err="1">
                <a:latin typeface="+mn-ea"/>
              </a:rPr>
              <a:t>onload</a:t>
            </a:r>
            <a:r>
              <a:rPr lang="en-US" altLang="ko-KR" sz="1400" dirty="0">
                <a:latin typeface="+mn-ea"/>
              </a:rPr>
              <a:t> </a:t>
            </a:r>
            <a:r>
              <a:rPr lang="ko-KR" altLang="en-US" sz="1400" dirty="0">
                <a:latin typeface="+mn-ea"/>
              </a:rPr>
              <a:t>이벤트보다 먼저 발생 그러므로 빠른 실행속도가 필요할 때 적합</a:t>
            </a:r>
            <a:r>
              <a:rPr lang="en-US" altLang="ko-KR" sz="1400" dirty="0">
                <a:latin typeface="+mn-ea"/>
              </a:rPr>
              <a:t>. </a:t>
            </a:r>
            <a:r>
              <a:rPr lang="en-US" altLang="ko-KR" sz="1400" dirty="0" smtClean="0">
                <a:latin typeface="+mn-ea"/>
              </a:rPr>
              <a:t/>
            </a:r>
            <a:br>
              <a:rPr lang="en-US" altLang="ko-KR" sz="1400" dirty="0" smtClean="0">
                <a:latin typeface="+mn-ea"/>
              </a:rPr>
            </a:br>
            <a:r>
              <a:rPr lang="en-US" altLang="ko-KR" sz="1400" dirty="0" smtClean="0">
                <a:latin typeface="+mn-ea"/>
              </a:rPr>
              <a:t>=&gt; IE8 </a:t>
            </a:r>
            <a:r>
              <a:rPr lang="ko-KR" altLang="en-US" sz="1400" dirty="0">
                <a:latin typeface="+mn-ea"/>
              </a:rPr>
              <a:t>이하에서는 지원하지 않는다</a:t>
            </a:r>
            <a:r>
              <a:rPr lang="en-US" altLang="ko-KR" sz="1400" dirty="0">
                <a:latin typeface="+mn-ea"/>
              </a:rPr>
              <a:t>.  ( </a:t>
            </a:r>
            <a:r>
              <a:rPr lang="ko-KR" altLang="en-US" sz="1400" dirty="0">
                <a:latin typeface="+mn-ea"/>
              </a:rPr>
              <a:t>해결방법 </a:t>
            </a:r>
            <a:r>
              <a:rPr lang="en-US" altLang="ko-KR" sz="1400" dirty="0">
                <a:latin typeface="+mn-ea"/>
              </a:rPr>
              <a:t>: </a:t>
            </a:r>
            <a:r>
              <a:rPr lang="ko-KR" altLang="en-US" sz="1400" dirty="0">
                <a:latin typeface="+mn-ea"/>
              </a:rPr>
              <a:t>다음</a:t>
            </a:r>
            <a:r>
              <a:rPr lang="en-US" altLang="ko-KR" sz="1400" dirty="0">
                <a:latin typeface="+mn-ea"/>
              </a:rPr>
              <a:t> page )</a:t>
            </a:r>
            <a:br>
              <a:rPr lang="en-US" altLang="ko-KR" sz="1400" dirty="0">
                <a:latin typeface="+mn-ea"/>
              </a:rPr>
            </a:br>
            <a:endParaRPr lang="en-US" altLang="ko-KR" sz="1400" b="1" dirty="0">
              <a:solidFill>
                <a:srgbClr val="669900"/>
              </a:solidFill>
              <a:latin typeface="+mn-ea"/>
            </a:endParaRPr>
          </a:p>
          <a:p>
            <a:pPr marL="180975" indent="-180975">
              <a:tabLst>
                <a:tab pos="90488" algn="l"/>
              </a:tabLst>
            </a:pPr>
            <a:r>
              <a:rPr lang="en-US" altLang="ko-KR" sz="1400" dirty="0" smtClean="0">
                <a:latin typeface="+mn-ea"/>
              </a:rPr>
              <a:t/>
            </a:r>
            <a:br>
              <a:rPr lang="en-US" altLang="ko-KR" sz="1400" dirty="0" smtClean="0">
                <a:latin typeface="+mn-ea"/>
              </a:rPr>
            </a:br>
            <a:endParaRPr lang="en-US" altLang="ko-KR" sz="1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64112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536" y="296334"/>
            <a:ext cx="7436376" cy="752128"/>
          </a:xfrm>
        </p:spPr>
        <p:txBody>
          <a:bodyPr>
            <a:normAutofit/>
          </a:bodyPr>
          <a:lstStyle/>
          <a:p>
            <a:pPr fontAlgn="base"/>
            <a:r>
              <a:rPr lang="ko-KR" altLang="en-US" dirty="0">
                <a:latin typeface="+mn-ea"/>
                <a:ea typeface="+mn-ea"/>
              </a:rPr>
              <a:t>문서의 로드시점 </a:t>
            </a:r>
            <a:r>
              <a:rPr lang="en-US" altLang="ko-KR" dirty="0">
                <a:latin typeface="+mn-ea"/>
                <a:ea typeface="+mn-ea"/>
              </a:rPr>
              <a:t>- </a:t>
            </a:r>
            <a:r>
              <a:rPr lang="en-US" altLang="ko-KR" sz="2000" dirty="0" err="1">
                <a:latin typeface="+mn-ea"/>
                <a:ea typeface="+mn-ea"/>
              </a:rPr>
              <a:t>onload</a:t>
            </a:r>
            <a:r>
              <a:rPr lang="en-US" altLang="ko-KR" sz="2000" dirty="0">
                <a:latin typeface="+mn-ea"/>
                <a:ea typeface="+mn-ea"/>
              </a:rPr>
              <a:t>, </a:t>
            </a:r>
            <a:r>
              <a:rPr lang="en-US" altLang="ko-KR" sz="2000" dirty="0" err="1" smtClean="0">
                <a:latin typeface="+mn-ea"/>
                <a:ea typeface="+mn-ea"/>
              </a:rPr>
              <a:t>DOMContentLoaded</a:t>
            </a:r>
            <a:endParaRPr lang="ko-KR" altLang="en-US" sz="2000" dirty="0">
              <a:latin typeface="+mn-ea"/>
              <a:ea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17</a:t>
            </a:fld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59" t="10943" r="10640" b="3367"/>
          <a:stretch/>
        </p:blipFill>
        <p:spPr bwMode="auto">
          <a:xfrm>
            <a:off x="971600" y="1449583"/>
            <a:ext cx="5229166" cy="5219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05603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536" y="296334"/>
            <a:ext cx="7436376" cy="752128"/>
          </a:xfrm>
        </p:spPr>
        <p:txBody>
          <a:bodyPr>
            <a:normAutofit/>
          </a:bodyPr>
          <a:lstStyle/>
          <a:p>
            <a:pPr fontAlgn="base"/>
            <a:r>
              <a:rPr lang="ko-KR" altLang="en-US" dirty="0">
                <a:latin typeface="+mn-ea"/>
                <a:ea typeface="+mn-ea"/>
              </a:rPr>
              <a:t>문서의 로드시점 </a:t>
            </a:r>
            <a:r>
              <a:rPr lang="en-US" altLang="ko-KR" dirty="0">
                <a:latin typeface="+mn-ea"/>
                <a:ea typeface="+mn-ea"/>
              </a:rPr>
              <a:t>- </a:t>
            </a:r>
            <a:r>
              <a:rPr lang="en-US" altLang="ko-KR" sz="2000" dirty="0" err="1">
                <a:latin typeface="+mn-ea"/>
                <a:ea typeface="+mn-ea"/>
              </a:rPr>
              <a:t>onload</a:t>
            </a:r>
            <a:r>
              <a:rPr lang="en-US" altLang="ko-KR" sz="2000" dirty="0">
                <a:latin typeface="+mn-ea"/>
                <a:ea typeface="+mn-ea"/>
              </a:rPr>
              <a:t>, </a:t>
            </a:r>
            <a:r>
              <a:rPr lang="en-US" altLang="ko-KR" sz="2000" dirty="0" err="1" smtClean="0">
                <a:latin typeface="+mn-ea"/>
                <a:ea typeface="+mn-ea"/>
              </a:rPr>
              <a:t>DOMContentLoaded</a:t>
            </a:r>
            <a:endParaRPr lang="ko-KR" altLang="en-US" sz="2000" dirty="0">
              <a:latin typeface="+mn-ea"/>
              <a:ea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18</a:t>
            </a:fld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15982" y="1393624"/>
            <a:ext cx="8920514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** </a:t>
            </a:r>
            <a:r>
              <a:rPr lang="en-US" altLang="ko-KR" b="1" dirty="0" err="1" smtClean="0">
                <a:latin typeface="+mn-ea"/>
              </a:rPr>
              <a:t>jQuery</a:t>
            </a:r>
            <a:r>
              <a:rPr lang="en-US" altLang="ko-KR" b="1" dirty="0" smtClean="0">
                <a:latin typeface="+mn-ea"/>
              </a:rPr>
              <a:t> </a:t>
            </a:r>
            <a:r>
              <a:rPr lang="ko-KR" altLang="en-US" b="1" dirty="0" smtClean="0">
                <a:latin typeface="+mn-ea"/>
              </a:rPr>
              <a:t>의</a:t>
            </a:r>
            <a:r>
              <a:rPr lang="en-US" altLang="ko-KR" b="1" dirty="0" smtClean="0">
                <a:latin typeface="+mn-ea"/>
              </a:rPr>
              <a:t> load</a:t>
            </a:r>
            <a:r>
              <a:rPr lang="en-US" altLang="ko-KR" sz="1400" b="1" dirty="0" smtClean="0">
                <a:latin typeface="+mn-ea"/>
              </a:rPr>
              <a:t/>
            </a:r>
            <a:br>
              <a:rPr lang="en-US" altLang="ko-KR" sz="1400" b="1" dirty="0" smtClean="0">
                <a:latin typeface="+mn-ea"/>
              </a:rPr>
            </a:br>
            <a:r>
              <a:rPr lang="en-US" altLang="ko-KR" sz="1400" b="1" dirty="0" smtClean="0">
                <a:latin typeface="+mn-ea"/>
              </a:rPr>
              <a:t/>
            </a:r>
            <a:br>
              <a:rPr lang="en-US" altLang="ko-KR" sz="1400" b="1" dirty="0" smtClean="0">
                <a:latin typeface="+mn-ea"/>
              </a:rPr>
            </a:br>
            <a:r>
              <a:rPr lang="en-US" altLang="ko-KR" sz="1400" dirty="0" smtClean="0">
                <a:latin typeface="+mn-ea"/>
              </a:rPr>
              <a:t>=&gt; </a:t>
            </a:r>
            <a:r>
              <a:rPr lang="en-US" altLang="ko-KR" sz="1400" b="1" dirty="0" smtClean="0">
                <a:latin typeface="+mn-ea"/>
              </a:rPr>
              <a:t>load : </a:t>
            </a:r>
            <a:r>
              <a:rPr lang="en-US" altLang="ko-KR" sz="1400" dirty="0" err="1" smtClean="0">
                <a:latin typeface="+mn-ea"/>
              </a:rPr>
              <a:t>jQuery</a:t>
            </a:r>
            <a:r>
              <a:rPr lang="en-US" altLang="ko-KR" sz="1400" dirty="0" smtClean="0">
                <a:latin typeface="+mn-ea"/>
              </a:rPr>
              <a:t> </a:t>
            </a:r>
            <a:r>
              <a:rPr lang="ko-KR" altLang="en-US" sz="1400" dirty="0" smtClean="0">
                <a:latin typeface="+mn-ea"/>
              </a:rPr>
              <a:t>에서 </a:t>
            </a:r>
            <a:r>
              <a:rPr lang="en-US" altLang="ko-KR" sz="1400" dirty="0" err="1">
                <a:latin typeface="+mn-ea"/>
              </a:rPr>
              <a:t>onload</a:t>
            </a:r>
            <a:r>
              <a:rPr lang="ko-KR" altLang="en-US" sz="1400" dirty="0">
                <a:latin typeface="+mn-ea"/>
              </a:rPr>
              <a:t>와 같은 동작을 하는 </a:t>
            </a:r>
            <a:r>
              <a:rPr lang="ko-KR" altLang="en-US" sz="1400" dirty="0" err="1" smtClean="0">
                <a:latin typeface="+mn-ea"/>
              </a:rPr>
              <a:t>메소드</a:t>
            </a:r>
            <a:r>
              <a:rPr lang="en-US" altLang="ko-KR" sz="1400" dirty="0" smtClean="0">
                <a:latin typeface="+mn-ea"/>
              </a:rPr>
              <a:t/>
            </a:r>
            <a:br>
              <a:rPr lang="en-US" altLang="ko-KR" sz="1400" dirty="0" smtClean="0">
                <a:latin typeface="+mn-ea"/>
              </a:rPr>
            </a:br>
            <a:r>
              <a:rPr lang="en-US" altLang="ko-KR" sz="1400" dirty="0" smtClean="0">
                <a:latin typeface="+mn-ea"/>
              </a:rPr>
              <a:t/>
            </a:r>
            <a:br>
              <a:rPr lang="en-US" altLang="ko-KR" sz="1400" dirty="0" smtClean="0">
                <a:latin typeface="+mn-ea"/>
              </a:rPr>
            </a:br>
            <a:r>
              <a:rPr lang="en-US" altLang="ko-KR" sz="1400" dirty="0" smtClean="0">
                <a:latin typeface="+mn-ea"/>
              </a:rPr>
              <a:t>    </a:t>
            </a:r>
            <a:r>
              <a:rPr lang="en-US" altLang="ko-KR" sz="1400" b="1" dirty="0" smtClean="0">
                <a:solidFill>
                  <a:srgbClr val="006600"/>
                </a:solidFill>
                <a:latin typeface="+mn-ea"/>
              </a:rPr>
              <a:t>$(window).load( function() { //</a:t>
            </a:r>
            <a:r>
              <a:rPr lang="ko-KR" altLang="en-US" sz="1400" b="1" dirty="0" smtClean="0">
                <a:solidFill>
                  <a:srgbClr val="006600"/>
                </a:solidFill>
                <a:latin typeface="+mn-ea"/>
              </a:rPr>
              <a:t>실행될 코드 </a:t>
            </a:r>
            <a:r>
              <a:rPr lang="en-US" altLang="ko-KR" sz="1400" b="1" dirty="0">
                <a:solidFill>
                  <a:srgbClr val="006600"/>
                </a:solidFill>
                <a:latin typeface="+mn-ea"/>
              </a:rPr>
              <a:t>})</a:t>
            </a:r>
            <a:br>
              <a:rPr lang="en-US" altLang="ko-KR" sz="1400" b="1" dirty="0">
                <a:solidFill>
                  <a:srgbClr val="006600"/>
                </a:solidFill>
                <a:latin typeface="+mn-ea"/>
              </a:rPr>
            </a:br>
            <a:r>
              <a:rPr lang="en-US" altLang="ko-KR" sz="1400" b="1" dirty="0">
                <a:solidFill>
                  <a:srgbClr val="669900"/>
                </a:solidFill>
                <a:latin typeface="+mn-ea"/>
              </a:rPr>
              <a:t/>
            </a:r>
            <a:br>
              <a:rPr lang="en-US" altLang="ko-KR" sz="1400" b="1" dirty="0">
                <a:solidFill>
                  <a:srgbClr val="669900"/>
                </a:solidFill>
                <a:latin typeface="+mn-ea"/>
              </a:rPr>
            </a:br>
            <a:r>
              <a:rPr lang="en-US" altLang="ko-KR" sz="1400" dirty="0">
                <a:latin typeface="+mn-ea"/>
              </a:rPr>
              <a:t/>
            </a:r>
            <a:br>
              <a:rPr lang="en-US" altLang="ko-KR" sz="1400" dirty="0">
                <a:latin typeface="+mn-ea"/>
              </a:rPr>
            </a:br>
            <a:r>
              <a:rPr lang="en-US" altLang="ko-KR" sz="1400" dirty="0">
                <a:latin typeface="+mn-ea"/>
              </a:rPr>
              <a:t>=&gt; </a:t>
            </a:r>
            <a:r>
              <a:rPr lang="en-US" altLang="ko-KR" sz="1400" b="1" dirty="0" smtClean="0">
                <a:latin typeface="+mn-ea"/>
              </a:rPr>
              <a:t>ready</a:t>
            </a:r>
            <a:br>
              <a:rPr lang="en-US" altLang="ko-KR" sz="1400" b="1" dirty="0" smtClean="0">
                <a:latin typeface="+mn-ea"/>
              </a:rPr>
            </a:br>
            <a:r>
              <a:rPr lang="en-US" altLang="ko-KR" sz="1400" b="1" dirty="0" smtClean="0">
                <a:latin typeface="+mn-ea"/>
              </a:rPr>
              <a:t>     </a:t>
            </a:r>
            <a:r>
              <a:rPr lang="en-US" altLang="ko-KR" sz="1400" dirty="0" smtClean="0">
                <a:latin typeface="+mn-ea"/>
              </a:rPr>
              <a:t>- </a:t>
            </a:r>
            <a:r>
              <a:rPr lang="ko-KR" altLang="en-US" sz="1400" dirty="0" smtClean="0">
                <a:latin typeface="+mn-ea"/>
              </a:rPr>
              <a:t>자바스크립트의 </a:t>
            </a:r>
            <a:r>
              <a:rPr lang="en-US" altLang="ko-KR" sz="1400" dirty="0" smtClean="0">
                <a:latin typeface="+mn-ea"/>
              </a:rPr>
              <a:t>DOM </a:t>
            </a:r>
            <a:r>
              <a:rPr lang="ko-KR" altLang="en-US" sz="1400" dirty="0" err="1" smtClean="0">
                <a:latin typeface="+mn-ea"/>
              </a:rPr>
              <a:t>트리가</a:t>
            </a:r>
            <a:r>
              <a:rPr lang="ko-KR" altLang="en-US" sz="1400" dirty="0" smtClean="0">
                <a:latin typeface="+mn-ea"/>
              </a:rPr>
              <a:t> 준비 되었을 때의 시점을 컨트롤하는 </a:t>
            </a:r>
            <a:r>
              <a:rPr lang="ko-KR" altLang="en-US" sz="1400" dirty="0" err="1" smtClean="0">
                <a:latin typeface="+mn-ea"/>
              </a:rPr>
              <a:t>메소드</a:t>
            </a:r>
            <a:r>
              <a:rPr lang="en-US" altLang="ko-KR" sz="1400" dirty="0" smtClean="0">
                <a:latin typeface="+mn-ea"/>
              </a:rPr>
              <a:t/>
            </a:r>
            <a:br>
              <a:rPr lang="en-US" altLang="ko-KR" sz="1400" dirty="0" smtClean="0">
                <a:latin typeface="+mn-ea"/>
              </a:rPr>
            </a:br>
            <a:r>
              <a:rPr lang="en-US" altLang="ko-KR" sz="1400" dirty="0" smtClean="0">
                <a:latin typeface="+mn-ea"/>
              </a:rPr>
              <a:t>     </a:t>
            </a:r>
            <a:br>
              <a:rPr lang="en-US" altLang="ko-KR" sz="1400" dirty="0" smtClean="0">
                <a:latin typeface="+mn-ea"/>
              </a:rPr>
            </a:br>
            <a:r>
              <a:rPr lang="en-US" altLang="ko-KR" sz="1400" dirty="0" smtClean="0">
                <a:latin typeface="+mn-ea"/>
              </a:rPr>
              <a:t>     - </a:t>
            </a:r>
            <a:r>
              <a:rPr lang="en-US" altLang="ko-KR" sz="1400" dirty="0" err="1" smtClean="0">
                <a:latin typeface="+mn-ea"/>
              </a:rPr>
              <a:t>DOMContentLoaded</a:t>
            </a:r>
            <a:r>
              <a:rPr lang="en-US" altLang="ko-KR" sz="1400" dirty="0" smtClean="0">
                <a:latin typeface="+mn-ea"/>
              </a:rPr>
              <a:t> </a:t>
            </a:r>
            <a:r>
              <a:rPr lang="ko-KR" altLang="en-US" sz="1400" dirty="0" smtClean="0">
                <a:latin typeface="+mn-ea"/>
              </a:rPr>
              <a:t>의  </a:t>
            </a:r>
            <a:r>
              <a:rPr lang="en-US" altLang="ko-KR" sz="1400" dirty="0" err="1" smtClean="0">
                <a:latin typeface="+mn-ea"/>
              </a:rPr>
              <a:t>jQuery</a:t>
            </a:r>
            <a:r>
              <a:rPr lang="en-US" altLang="ko-KR" sz="1400" dirty="0" smtClean="0">
                <a:latin typeface="+mn-ea"/>
              </a:rPr>
              <a:t> </a:t>
            </a:r>
            <a:r>
              <a:rPr lang="ko-KR" altLang="en-US" sz="1400" dirty="0" smtClean="0">
                <a:latin typeface="+mn-ea"/>
              </a:rPr>
              <a:t>버전으로 </a:t>
            </a:r>
            <a:r>
              <a:rPr lang="en-US" altLang="ko-KR" sz="1400" dirty="0" err="1" smtClean="0">
                <a:latin typeface="+mn-ea"/>
              </a:rPr>
              <a:t>onload</a:t>
            </a:r>
            <a:r>
              <a:rPr lang="en-US" altLang="ko-KR" sz="1400" dirty="0" smtClean="0">
                <a:latin typeface="+mn-ea"/>
              </a:rPr>
              <a:t> </a:t>
            </a:r>
            <a:r>
              <a:rPr lang="ko-KR" altLang="en-US" sz="1400" dirty="0">
                <a:latin typeface="+mn-ea"/>
              </a:rPr>
              <a:t>이벤트보다 먼저 발생한다</a:t>
            </a:r>
            <a:r>
              <a:rPr lang="en-US" altLang="ko-KR" sz="1400" dirty="0" smtClean="0">
                <a:latin typeface="+mn-ea"/>
              </a:rPr>
              <a:t>.</a:t>
            </a:r>
            <a:br>
              <a:rPr lang="en-US" altLang="ko-KR" sz="1400" dirty="0" smtClean="0">
                <a:latin typeface="+mn-ea"/>
              </a:rPr>
            </a:br>
            <a:r>
              <a:rPr lang="en-US" altLang="ko-KR" sz="1400" dirty="0" smtClean="0">
                <a:latin typeface="+mn-ea"/>
              </a:rPr>
              <a:t>       </a:t>
            </a:r>
            <a:r>
              <a:rPr lang="ko-KR" altLang="en-US" sz="1400" b="1" dirty="0">
                <a:solidFill>
                  <a:schemeClr val="accent3">
                    <a:lumMod val="75000"/>
                  </a:schemeClr>
                </a:solidFill>
                <a:latin typeface="+mn-ea"/>
              </a:rPr>
              <a:t>즉</a:t>
            </a:r>
            <a:r>
              <a:rPr lang="en-US" altLang="ko-KR" sz="1400" b="1" dirty="0">
                <a:solidFill>
                  <a:schemeClr val="accent3">
                    <a:lumMod val="75000"/>
                  </a:schemeClr>
                </a:solidFill>
                <a:latin typeface="+mn-ea"/>
              </a:rPr>
              <a:t>, </a:t>
            </a:r>
            <a:r>
              <a:rPr lang="ko-KR" altLang="en-US" sz="1400" b="1" dirty="0">
                <a:solidFill>
                  <a:schemeClr val="accent3">
                    <a:lumMod val="75000"/>
                  </a:schemeClr>
                </a:solidFill>
                <a:latin typeface="+mn-ea"/>
              </a:rPr>
              <a:t>문서의 모든 자원이 </a:t>
            </a:r>
            <a:r>
              <a:rPr lang="ko-KR" altLang="en-US" sz="1400" b="1" dirty="0" smtClean="0">
                <a:solidFill>
                  <a:schemeClr val="accent3">
                    <a:lumMod val="75000"/>
                  </a:schemeClr>
                </a:solidFill>
                <a:latin typeface="+mn-ea"/>
              </a:rPr>
              <a:t>다운로드 되었을 때 </a:t>
            </a:r>
            <a:r>
              <a:rPr lang="ko-KR" altLang="en-US" sz="1400" b="1" dirty="0">
                <a:solidFill>
                  <a:schemeClr val="accent3">
                    <a:lumMod val="75000"/>
                  </a:schemeClr>
                </a:solidFill>
                <a:latin typeface="+mn-ea"/>
              </a:rPr>
              <a:t>발생하는 </a:t>
            </a:r>
            <a:r>
              <a:rPr lang="en-US" altLang="ko-KR" sz="1400" b="1" dirty="0" err="1">
                <a:solidFill>
                  <a:schemeClr val="accent3">
                    <a:lumMod val="75000"/>
                  </a:schemeClr>
                </a:solidFill>
                <a:latin typeface="+mn-ea"/>
              </a:rPr>
              <a:t>onload</a:t>
            </a:r>
            <a:r>
              <a:rPr lang="ko-KR" altLang="en-US" sz="1400" b="1" dirty="0">
                <a:solidFill>
                  <a:schemeClr val="accent3">
                    <a:lumMod val="75000"/>
                  </a:schemeClr>
                </a:solidFill>
                <a:latin typeface="+mn-ea"/>
              </a:rPr>
              <a:t>와 </a:t>
            </a:r>
            <a:r>
              <a:rPr lang="ko-KR" altLang="en-US" sz="1400" b="1" dirty="0" smtClean="0">
                <a:solidFill>
                  <a:schemeClr val="accent3">
                    <a:lumMod val="75000"/>
                  </a:schemeClr>
                </a:solidFill>
                <a:latin typeface="+mn-ea"/>
              </a:rPr>
              <a:t>달리</a:t>
            </a:r>
            <a:r>
              <a:rPr lang="en-US" altLang="ko-KR" sz="1400" b="1" dirty="0" smtClean="0">
                <a:solidFill>
                  <a:schemeClr val="accent3">
                    <a:lumMod val="75000"/>
                  </a:schemeClr>
                </a:solidFill>
                <a:latin typeface="+mn-ea"/>
              </a:rPr>
              <a:t/>
            </a:r>
            <a:br>
              <a:rPr lang="en-US" altLang="ko-KR" sz="1400" b="1" dirty="0" smtClean="0">
                <a:solidFill>
                  <a:schemeClr val="accent3">
                    <a:lumMod val="75000"/>
                  </a:schemeClr>
                </a:solidFill>
                <a:latin typeface="+mn-ea"/>
              </a:rPr>
            </a:br>
            <a:r>
              <a:rPr lang="en-US" altLang="ko-KR" sz="1400" b="1" dirty="0" smtClean="0">
                <a:solidFill>
                  <a:schemeClr val="accent3">
                    <a:lumMod val="75000"/>
                  </a:schemeClr>
                </a:solidFill>
                <a:latin typeface="+mn-ea"/>
              </a:rPr>
              <a:t>      </a:t>
            </a:r>
            <a:r>
              <a:rPr lang="ko-KR" altLang="en-US" sz="1400" b="1" dirty="0" smtClean="0">
                <a:solidFill>
                  <a:schemeClr val="accent3">
                    <a:lumMod val="75000"/>
                  </a:schemeClr>
                </a:solidFill>
                <a:latin typeface="+mn-ea"/>
              </a:rPr>
              <a:t> </a:t>
            </a:r>
            <a:r>
              <a:rPr lang="en-US" altLang="ko-KR" sz="1400" b="1" dirty="0">
                <a:solidFill>
                  <a:schemeClr val="accent3">
                    <a:lumMod val="75000"/>
                  </a:schemeClr>
                </a:solidFill>
                <a:latin typeface="+mn-ea"/>
              </a:rPr>
              <a:t>DOM </a:t>
            </a:r>
            <a:r>
              <a:rPr lang="ko-KR" altLang="en-US" sz="1400" b="1" dirty="0" err="1">
                <a:solidFill>
                  <a:schemeClr val="accent3">
                    <a:lumMod val="75000"/>
                  </a:schemeClr>
                </a:solidFill>
                <a:latin typeface="+mn-ea"/>
              </a:rPr>
              <a:t>트리만</a:t>
            </a:r>
            <a:r>
              <a:rPr lang="ko-KR" altLang="en-US" sz="1400" b="1" dirty="0">
                <a:solidFill>
                  <a:schemeClr val="accent3">
                    <a:lumMod val="75000"/>
                  </a:schemeClr>
                </a:solidFill>
                <a:latin typeface="+mn-ea"/>
              </a:rPr>
              <a:t> 완성되면 바로 발생하므로 빠른 실행속도가 </a:t>
            </a:r>
            <a:r>
              <a:rPr lang="ko-KR" altLang="en-US" sz="1400" b="1" dirty="0" smtClean="0">
                <a:solidFill>
                  <a:schemeClr val="accent3">
                    <a:lumMod val="75000"/>
                  </a:schemeClr>
                </a:solidFill>
                <a:latin typeface="+mn-ea"/>
              </a:rPr>
              <a:t>필요할 때 </a:t>
            </a:r>
            <a:r>
              <a:rPr lang="ko-KR" altLang="en-US" sz="1400" b="1" dirty="0">
                <a:solidFill>
                  <a:schemeClr val="accent3">
                    <a:lumMod val="75000"/>
                  </a:schemeClr>
                </a:solidFill>
                <a:latin typeface="+mn-ea"/>
              </a:rPr>
              <a:t>적합하다</a:t>
            </a:r>
            <a:r>
              <a:rPr lang="en-US" altLang="ko-KR" sz="1400" b="1" dirty="0" smtClean="0">
                <a:solidFill>
                  <a:schemeClr val="accent6">
                    <a:lumMod val="75000"/>
                  </a:schemeClr>
                </a:solidFill>
                <a:latin typeface="+mn-ea"/>
              </a:rPr>
              <a:t>.</a:t>
            </a:r>
            <a:br>
              <a:rPr lang="en-US" altLang="ko-KR" sz="1400" b="1" dirty="0" smtClean="0">
                <a:solidFill>
                  <a:schemeClr val="accent6">
                    <a:lumMod val="75000"/>
                  </a:schemeClr>
                </a:solidFill>
                <a:latin typeface="+mn-ea"/>
              </a:rPr>
            </a:br>
            <a:r>
              <a:rPr lang="en-US" altLang="ko-KR" sz="1400" b="1" dirty="0" smtClean="0">
                <a:solidFill>
                  <a:schemeClr val="accent6">
                    <a:lumMod val="75000"/>
                  </a:schemeClr>
                </a:solidFill>
                <a:latin typeface="+mn-ea"/>
              </a:rPr>
              <a:t/>
            </a:r>
            <a:br>
              <a:rPr lang="en-US" altLang="ko-KR" sz="1400" b="1" dirty="0" smtClean="0">
                <a:solidFill>
                  <a:schemeClr val="accent6">
                    <a:lumMod val="75000"/>
                  </a:schemeClr>
                </a:solidFill>
                <a:latin typeface="+mn-ea"/>
              </a:rPr>
            </a:br>
            <a:r>
              <a:rPr lang="en-US" altLang="ko-KR" sz="1400" dirty="0" smtClean="0">
                <a:latin typeface="+mn-ea"/>
              </a:rPr>
              <a:t>     - </a:t>
            </a:r>
            <a:r>
              <a:rPr lang="ko-KR" altLang="en-US" sz="1400" dirty="0" err="1" smtClean="0">
                <a:latin typeface="+mn-ea"/>
              </a:rPr>
              <a:t>여러번</a:t>
            </a:r>
            <a:r>
              <a:rPr lang="ko-KR" altLang="en-US" sz="1400" dirty="0" smtClean="0">
                <a:latin typeface="+mn-ea"/>
              </a:rPr>
              <a:t> </a:t>
            </a:r>
            <a:r>
              <a:rPr lang="ko-KR" altLang="en-US" sz="1400" dirty="0">
                <a:latin typeface="+mn-ea"/>
              </a:rPr>
              <a:t>사용되면 선언 순서에 따라 순차적으로 실행된다</a:t>
            </a:r>
            <a:r>
              <a:rPr lang="en-US" altLang="ko-KR" sz="1400" dirty="0" smtClean="0">
                <a:latin typeface="+mn-ea"/>
              </a:rPr>
              <a:t>.</a:t>
            </a:r>
            <a:br>
              <a:rPr lang="en-US" altLang="ko-KR" sz="1400" dirty="0" smtClean="0">
                <a:latin typeface="+mn-ea"/>
              </a:rPr>
            </a:br>
            <a:r>
              <a:rPr lang="en-US" altLang="ko-KR" sz="1400" dirty="0" smtClean="0">
                <a:latin typeface="+mn-ea"/>
              </a:rPr>
              <a:t/>
            </a:r>
            <a:br>
              <a:rPr lang="en-US" altLang="ko-KR" sz="1400" dirty="0" smtClean="0">
                <a:latin typeface="+mn-ea"/>
              </a:rPr>
            </a:br>
            <a:r>
              <a:rPr lang="en-US" altLang="ko-KR" sz="1400" b="1" dirty="0" smtClean="0">
                <a:solidFill>
                  <a:srgbClr val="808000"/>
                </a:solidFill>
                <a:latin typeface="+mn-ea"/>
              </a:rPr>
              <a:t>     $(</a:t>
            </a:r>
            <a:r>
              <a:rPr lang="en-US" altLang="ko-KR" sz="1400" b="1" dirty="0">
                <a:solidFill>
                  <a:srgbClr val="808000"/>
                </a:solidFill>
                <a:latin typeface="+mn-ea"/>
              </a:rPr>
              <a:t>document).ready(function(){ //</a:t>
            </a:r>
            <a:r>
              <a:rPr lang="ko-KR" altLang="en-US" sz="1400" b="1" dirty="0">
                <a:solidFill>
                  <a:srgbClr val="808000"/>
                </a:solidFill>
                <a:latin typeface="+mn-ea"/>
              </a:rPr>
              <a:t>실행될 코드 </a:t>
            </a:r>
            <a:r>
              <a:rPr lang="en-US" altLang="ko-KR" sz="1400" b="1" dirty="0">
                <a:solidFill>
                  <a:srgbClr val="808000"/>
                </a:solidFill>
                <a:latin typeface="+mn-ea"/>
              </a:rPr>
              <a:t>});</a:t>
            </a:r>
            <a:br>
              <a:rPr lang="en-US" altLang="ko-KR" sz="1400" b="1" dirty="0">
                <a:solidFill>
                  <a:srgbClr val="808000"/>
                </a:solidFill>
                <a:latin typeface="+mn-ea"/>
              </a:rPr>
            </a:br>
            <a:endParaRPr lang="en-US" altLang="ko-KR" sz="1400" b="1" dirty="0">
              <a:solidFill>
                <a:srgbClr val="808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74490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location 객체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sz="2000" dirty="0" smtClean="0"/>
              <a:t>location </a:t>
            </a:r>
            <a:r>
              <a:rPr lang="en-US" altLang="ko-KR" sz="2000" dirty="0" err="1" smtClean="0"/>
              <a:t>객체</a:t>
            </a:r>
            <a:endParaRPr lang="en-US" altLang="ko-KR" sz="2000" dirty="0" smtClean="0"/>
          </a:p>
          <a:p>
            <a:pPr lvl="1"/>
            <a:r>
              <a:rPr lang="ko-KR" altLang="en-US" sz="1800" dirty="0" smtClean="0"/>
              <a:t>윈도우에 </a:t>
            </a:r>
            <a:r>
              <a:rPr lang="ko-KR" altLang="en-US" sz="1800" dirty="0" err="1" smtClean="0"/>
              <a:t>로드된</a:t>
            </a:r>
            <a:r>
              <a:rPr lang="ko-KR" altLang="en-US" sz="1800" dirty="0" smtClean="0"/>
              <a:t> 웹 페이지의 </a:t>
            </a:r>
            <a:r>
              <a:rPr lang="en-US" altLang="ko-KR" sz="1800" dirty="0" smtClean="0"/>
              <a:t>URL </a:t>
            </a:r>
            <a:r>
              <a:rPr lang="ko-KR" altLang="en-US" sz="1800" dirty="0" smtClean="0"/>
              <a:t>정보를 나타내는 객체</a:t>
            </a:r>
            <a:endParaRPr lang="en-US" altLang="ko-KR" sz="1800" dirty="0" smtClean="0"/>
          </a:p>
          <a:p>
            <a:pPr lvl="1"/>
            <a:r>
              <a:rPr lang="en-US" altLang="ko-KR" sz="1800" dirty="0" smtClean="0"/>
              <a:t>location </a:t>
            </a:r>
            <a:r>
              <a:rPr lang="ko-KR" altLang="en-US" sz="1800" dirty="0" smtClean="0"/>
              <a:t>객체로 현재 윈도우에 웹 페이지 열기</a:t>
            </a:r>
            <a:endParaRPr lang="en-US" altLang="ko-KR" sz="1800" dirty="0" smtClean="0"/>
          </a:p>
          <a:p>
            <a:pPr lvl="1"/>
            <a:endParaRPr lang="en-US" altLang="ko-KR" sz="1800" dirty="0"/>
          </a:p>
          <a:p>
            <a:pPr lvl="1"/>
            <a:endParaRPr lang="en-US" altLang="ko-KR" sz="1800" dirty="0" smtClean="0"/>
          </a:p>
          <a:p>
            <a:pPr lvl="1"/>
            <a:endParaRPr lang="en-US" altLang="ko-KR" sz="1800" dirty="0"/>
          </a:p>
          <a:p>
            <a:pPr lvl="1"/>
            <a:r>
              <a:rPr lang="ko-KR" altLang="en-US" sz="1800" dirty="0" smtClean="0"/>
              <a:t>새 윈도우에 웹 페이지 열기</a:t>
            </a:r>
          </a:p>
          <a:p>
            <a:pPr lvl="1"/>
            <a:endParaRPr lang="en-US" altLang="ko-KR" sz="1800" dirty="0" smtClean="0"/>
          </a:p>
          <a:p>
            <a:endParaRPr lang="en-US" altLang="ko-KR" sz="2000" dirty="0" smtClean="0"/>
          </a:p>
          <a:p>
            <a:pPr lvl="1"/>
            <a:r>
              <a:rPr lang="en-US" altLang="ko-KR" sz="1800" dirty="0" smtClean="0"/>
              <a:t>location </a:t>
            </a:r>
            <a:r>
              <a:rPr lang="ko-KR" altLang="en-US" sz="1800" dirty="0" smtClean="0"/>
              <a:t>객체의 </a:t>
            </a:r>
            <a:r>
              <a:rPr lang="ko-KR" altLang="en-US" sz="1800" dirty="0" err="1" smtClean="0"/>
              <a:t>프로퍼티와</a:t>
            </a:r>
            <a:r>
              <a:rPr lang="ko-KR" altLang="en-US" sz="1800" dirty="0" smtClean="0"/>
              <a:t> </a:t>
            </a:r>
            <a:r>
              <a:rPr lang="en-US" altLang="ko-KR" sz="1800" dirty="0" smtClean="0"/>
              <a:t>URL</a:t>
            </a:r>
            <a:r>
              <a:rPr lang="ko-KR" altLang="en-US" sz="1800" dirty="0" smtClean="0"/>
              <a:t>의 구성 요소와의 관계</a:t>
            </a:r>
            <a:endParaRPr lang="en-US" altLang="ko-KR" sz="1800" dirty="0" smtClean="0"/>
          </a:p>
          <a:p>
            <a:endParaRPr lang="en-US" altLang="ko-KR" sz="2000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 smtClean="0"/>
          </a:p>
          <a:p>
            <a:pPr lvl="1"/>
            <a:endParaRPr lang="ko-KR" altLang="en-US" dirty="0" smtClean="0"/>
          </a:p>
          <a:p>
            <a:pPr lvl="1"/>
            <a:endParaRPr lang="ko-KR" altLang="en-US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19</a:t>
            </a:fld>
            <a:endParaRPr lang="ko-KR" altLang="en-US"/>
          </a:p>
        </p:txBody>
      </p:sp>
      <p:grpSp>
        <p:nvGrpSpPr>
          <p:cNvPr id="32" name="그룹 31"/>
          <p:cNvGrpSpPr/>
          <p:nvPr/>
        </p:nvGrpSpPr>
        <p:grpSpPr>
          <a:xfrm>
            <a:off x="1435992" y="4797152"/>
            <a:ext cx="5656288" cy="1213265"/>
            <a:chOff x="1115616" y="3546569"/>
            <a:chExt cx="6296260" cy="1213265"/>
          </a:xfrm>
        </p:grpSpPr>
        <p:sp>
          <p:nvSpPr>
            <p:cNvPr id="11" name="직사각형 10"/>
            <p:cNvSpPr/>
            <p:nvPr/>
          </p:nvSpPr>
          <p:spPr>
            <a:xfrm>
              <a:off x="1115616" y="4228356"/>
              <a:ext cx="629626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600" dirty="0">
                  <a:solidFill>
                    <a:srgbClr val="C00000"/>
                  </a:solidFill>
                </a:rPr>
                <a:t>http</a:t>
              </a:r>
              <a:r>
                <a:rPr lang="en-US" altLang="ko-KR" sz="1600" dirty="0" smtClean="0">
                  <a:solidFill>
                    <a:srgbClr val="C00000"/>
                  </a:solidFill>
                </a:rPr>
                <a:t>:</a:t>
              </a:r>
              <a:r>
                <a:rPr lang="en-US" altLang="ko-KR" sz="1600" dirty="0" smtClean="0"/>
                <a:t>//</a:t>
              </a:r>
              <a:r>
                <a:rPr lang="en-US" altLang="ko-KR" sz="1600" dirty="0" smtClean="0">
                  <a:solidFill>
                    <a:srgbClr val="00B0F0"/>
                  </a:solidFill>
                </a:rPr>
                <a:t>www.mysite.com</a:t>
              </a:r>
              <a:r>
                <a:rPr lang="en-US" altLang="ko-KR" sz="1600" dirty="0" smtClean="0"/>
                <a:t>:</a:t>
              </a:r>
              <a:r>
                <a:rPr lang="en-US" altLang="ko-KR" sz="1600" dirty="0" smtClean="0">
                  <a:solidFill>
                    <a:srgbClr val="00B050"/>
                  </a:solidFill>
                </a:rPr>
                <a:t>8080</a:t>
              </a:r>
              <a:r>
                <a:rPr lang="en-US" altLang="ko-KR" sz="1600" dirty="0" smtClean="0">
                  <a:solidFill>
                    <a:srgbClr val="FF0000"/>
                  </a:solidFill>
                </a:rPr>
                <a:t>/content/URL</a:t>
              </a:r>
              <a:r>
                <a:rPr lang="ko-KR" altLang="en-US" sz="1600" dirty="0" smtClean="0">
                  <a:solidFill>
                    <a:srgbClr val="FF0000"/>
                  </a:solidFill>
                </a:rPr>
                <a:t>분석</a:t>
              </a:r>
              <a:r>
                <a:rPr lang="en-US" altLang="ko-KR" sz="1600" dirty="0">
                  <a:solidFill>
                    <a:srgbClr val="FF0000"/>
                  </a:solidFill>
                </a:rPr>
                <a:t>.html</a:t>
              </a:r>
              <a:r>
                <a:rPr lang="en-US" altLang="ko-KR" sz="1600" dirty="0">
                  <a:solidFill>
                    <a:schemeClr val="accent2">
                      <a:lumMod val="75000"/>
                    </a:schemeClr>
                  </a:solidFill>
                </a:rPr>
                <a:t>#label1</a:t>
              </a:r>
              <a:endParaRPr lang="ko-KR" altLang="en-US" sz="1600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6562106" y="3923483"/>
              <a:ext cx="412823" cy="261610"/>
            </a:xfrm>
            <a:prstGeom prst="rect">
              <a:avLst/>
            </a:prstGeom>
          </p:spPr>
          <p:txBody>
            <a:bodyPr wrap="none" lIns="36000" rIns="36000">
              <a:spAutoFit/>
            </a:bodyPr>
            <a:lstStyle/>
            <a:p>
              <a:r>
                <a:rPr lang="it-IT" altLang="ko-KR" sz="1100" dirty="0"/>
                <a:t>hash</a:t>
              </a:r>
              <a:endParaRPr lang="ko-KR" altLang="en-US" sz="1100" dirty="0"/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1115616" y="3882622"/>
              <a:ext cx="708656" cy="289441"/>
            </a:xfrm>
            <a:prstGeom prst="roundRect">
              <a:avLst/>
            </a:prstGeom>
            <a:noFill/>
          </p:spPr>
          <p:txBody>
            <a:bodyPr wrap="none" lIns="36000" rIns="36000">
              <a:spAutoFit/>
            </a:bodyPr>
            <a:lstStyle/>
            <a:p>
              <a:r>
                <a:rPr lang="it-IT" altLang="ko-KR" sz="1100" dirty="0"/>
                <a:t>protocol</a:t>
              </a:r>
              <a:endParaRPr lang="ko-KR" altLang="en-US" sz="1100" dirty="0"/>
            </a:p>
          </p:txBody>
        </p:sp>
        <p:sp>
          <p:nvSpPr>
            <p:cNvPr id="14" name="왼쪽 대괄호 13"/>
            <p:cNvSpPr/>
            <p:nvPr/>
          </p:nvSpPr>
          <p:spPr>
            <a:xfrm rot="5400000">
              <a:off x="1438376" y="3964182"/>
              <a:ext cx="84078" cy="533895"/>
            </a:xfrm>
            <a:prstGeom prst="leftBracket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왼쪽 대괄호 14"/>
            <p:cNvSpPr/>
            <p:nvPr/>
          </p:nvSpPr>
          <p:spPr>
            <a:xfrm rot="5400000">
              <a:off x="2683002" y="3395077"/>
              <a:ext cx="76250" cy="1679926"/>
            </a:xfrm>
            <a:prstGeom prst="leftBracket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2310026" y="3912090"/>
              <a:ext cx="782188" cy="261610"/>
            </a:xfrm>
            <a:prstGeom prst="rect">
              <a:avLst/>
            </a:prstGeom>
          </p:spPr>
          <p:txBody>
            <a:bodyPr wrap="none" lIns="36000" rIns="36000">
              <a:spAutoFit/>
            </a:bodyPr>
            <a:lstStyle/>
            <a:p>
              <a:r>
                <a:rPr lang="it-IT" altLang="ko-KR" sz="1100" dirty="0" smtClean="0"/>
                <a:t>hostname</a:t>
              </a:r>
              <a:endParaRPr lang="ko-KR" altLang="en-US" sz="1100" dirty="0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3669008" y="3937253"/>
              <a:ext cx="378920" cy="261610"/>
            </a:xfrm>
            <a:prstGeom prst="rect">
              <a:avLst/>
            </a:prstGeom>
          </p:spPr>
          <p:txBody>
            <a:bodyPr wrap="none" lIns="36000" rIns="36000">
              <a:spAutoFit/>
            </a:bodyPr>
            <a:lstStyle/>
            <a:p>
              <a:r>
                <a:rPr lang="it-IT" altLang="ko-KR" sz="1100" dirty="0" smtClean="0"/>
                <a:t>port</a:t>
              </a:r>
              <a:endParaRPr lang="ko-KR" altLang="en-US" sz="1100" dirty="0"/>
            </a:p>
          </p:txBody>
        </p:sp>
        <p:sp>
          <p:nvSpPr>
            <p:cNvPr id="18" name="왼쪽 대괄호 17"/>
            <p:cNvSpPr/>
            <p:nvPr/>
          </p:nvSpPr>
          <p:spPr>
            <a:xfrm rot="5400000">
              <a:off x="3801646" y="4006739"/>
              <a:ext cx="75292" cy="457569"/>
            </a:xfrm>
            <a:prstGeom prst="leftBracket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왼쪽 대괄호 18"/>
            <p:cNvSpPr/>
            <p:nvPr/>
          </p:nvSpPr>
          <p:spPr>
            <a:xfrm rot="16200000">
              <a:off x="2928993" y="3518035"/>
              <a:ext cx="156143" cy="2220860"/>
            </a:xfrm>
            <a:prstGeom prst="leftBracket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2763248" y="4498224"/>
              <a:ext cx="512471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it-IT" altLang="ko-KR" sz="1100" dirty="0" smtClean="0"/>
                <a:t>host</a:t>
              </a:r>
              <a:endParaRPr lang="ko-KR" altLang="en-US" sz="1100" dirty="0"/>
            </a:p>
          </p:txBody>
        </p:sp>
        <p:sp>
          <p:nvSpPr>
            <p:cNvPr id="21" name="왼쪽 대괄호 20"/>
            <p:cNvSpPr/>
            <p:nvPr/>
          </p:nvSpPr>
          <p:spPr>
            <a:xfrm rot="5400000">
              <a:off x="4114442" y="910226"/>
              <a:ext cx="112865" cy="5914815"/>
            </a:xfrm>
            <a:prstGeom prst="leftBracket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3436699" y="3546569"/>
              <a:ext cx="485707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it-IT" altLang="ko-KR" sz="1100" dirty="0" smtClean="0"/>
                <a:t>href</a:t>
              </a:r>
              <a:endParaRPr lang="ko-KR" altLang="en-US" sz="1100" dirty="0"/>
            </a:p>
          </p:txBody>
        </p:sp>
        <p:sp>
          <p:nvSpPr>
            <p:cNvPr id="23" name="왼쪽 대괄호 22"/>
            <p:cNvSpPr/>
            <p:nvPr/>
          </p:nvSpPr>
          <p:spPr>
            <a:xfrm rot="5400000">
              <a:off x="5264188" y="3080720"/>
              <a:ext cx="45751" cy="2339140"/>
            </a:xfrm>
            <a:prstGeom prst="leftBracket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4895932" y="3941426"/>
              <a:ext cx="796463" cy="261610"/>
            </a:xfrm>
            <a:prstGeom prst="rect">
              <a:avLst/>
            </a:prstGeom>
          </p:spPr>
          <p:txBody>
            <a:bodyPr wrap="none" lIns="36000" rIns="36000">
              <a:spAutoFit/>
            </a:bodyPr>
            <a:lstStyle/>
            <a:p>
              <a:r>
                <a:rPr lang="it-IT" altLang="ko-KR" sz="1100" dirty="0" smtClean="0"/>
                <a:t>pathname</a:t>
              </a:r>
              <a:endParaRPr lang="ko-KR" altLang="en-US" sz="1100" dirty="0"/>
            </a:p>
          </p:txBody>
        </p:sp>
        <p:sp>
          <p:nvSpPr>
            <p:cNvPr id="25" name="왼쪽 대괄호 24"/>
            <p:cNvSpPr/>
            <p:nvPr/>
          </p:nvSpPr>
          <p:spPr>
            <a:xfrm rot="5400000">
              <a:off x="6759285" y="3924098"/>
              <a:ext cx="71271" cy="666726"/>
            </a:xfrm>
            <a:prstGeom prst="leftBracket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1" name="그룹 30"/>
          <p:cNvGrpSpPr/>
          <p:nvPr/>
        </p:nvGrpSpPr>
        <p:grpSpPr>
          <a:xfrm>
            <a:off x="1403648" y="6115835"/>
            <a:ext cx="5433865" cy="567164"/>
            <a:chOff x="1151620" y="5124708"/>
            <a:chExt cx="6048672" cy="567164"/>
          </a:xfrm>
        </p:grpSpPr>
        <p:sp>
          <p:nvSpPr>
            <p:cNvPr id="9" name="직사각형 8"/>
            <p:cNvSpPr/>
            <p:nvPr/>
          </p:nvSpPr>
          <p:spPr>
            <a:xfrm>
              <a:off x="1151620" y="5124708"/>
              <a:ext cx="6048672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600" dirty="0">
                  <a:solidFill>
                    <a:srgbClr val="C00000"/>
                  </a:solidFill>
                </a:rPr>
                <a:t>http:</a:t>
              </a:r>
              <a:r>
                <a:rPr lang="en-US" altLang="ko-KR" sz="1600" dirty="0"/>
                <a:t>//</a:t>
              </a:r>
              <a:r>
                <a:rPr lang="en-US" altLang="ko-KR" sz="1600" dirty="0" smtClean="0">
                  <a:solidFill>
                    <a:srgbClr val="00B0F0"/>
                  </a:solidFill>
                </a:rPr>
                <a:t>search.naver.com</a:t>
              </a:r>
              <a:r>
                <a:rPr lang="en-US" altLang="ko-KR" sz="1600" dirty="0" smtClean="0">
                  <a:solidFill>
                    <a:srgbClr val="FF0000"/>
                  </a:solidFill>
                </a:rPr>
                <a:t>/search.naver</a:t>
              </a:r>
              <a:r>
                <a:rPr lang="en-US" altLang="ko-KR" sz="1600" dirty="0" smtClean="0">
                  <a:solidFill>
                    <a:srgbClr val="7030A0"/>
                  </a:solidFill>
                </a:rPr>
                <a:t>?query=javascript</a:t>
              </a:r>
              <a:endParaRPr lang="ko-KR" altLang="en-US" sz="1600" dirty="0">
                <a:solidFill>
                  <a:srgbClr val="7030A0"/>
                </a:solidFill>
              </a:endParaRPr>
            </a:p>
          </p:txBody>
        </p:sp>
        <p:sp>
          <p:nvSpPr>
            <p:cNvPr id="26" name="왼쪽 대괄호 25"/>
            <p:cNvSpPr/>
            <p:nvPr/>
          </p:nvSpPr>
          <p:spPr>
            <a:xfrm rot="16200000">
              <a:off x="5883228" y="4547096"/>
              <a:ext cx="60812" cy="1771519"/>
            </a:xfrm>
            <a:prstGeom prst="leftBracket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5555859" y="5411291"/>
              <a:ext cx="660575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it-IT" altLang="ko-KR" sz="1100" dirty="0" smtClean="0"/>
                <a:t>search</a:t>
              </a:r>
              <a:endParaRPr lang="ko-KR" altLang="en-US" sz="1100" dirty="0"/>
            </a:p>
          </p:txBody>
        </p:sp>
        <p:sp>
          <p:nvSpPr>
            <p:cNvPr id="28" name="왼쪽 대괄호 27"/>
            <p:cNvSpPr/>
            <p:nvPr/>
          </p:nvSpPr>
          <p:spPr>
            <a:xfrm rot="16200000">
              <a:off x="4263298" y="4790975"/>
              <a:ext cx="89116" cy="1320169"/>
            </a:xfrm>
            <a:prstGeom prst="leftBracket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3930475" y="5430262"/>
              <a:ext cx="796463" cy="261610"/>
            </a:xfrm>
            <a:prstGeom prst="rect">
              <a:avLst/>
            </a:prstGeom>
          </p:spPr>
          <p:txBody>
            <a:bodyPr wrap="none" lIns="36000" rIns="36000">
              <a:spAutoFit/>
            </a:bodyPr>
            <a:lstStyle/>
            <a:p>
              <a:r>
                <a:rPr lang="it-IT" altLang="ko-KR" sz="1100" dirty="0" smtClean="0"/>
                <a:t>pathname</a:t>
              </a:r>
              <a:endParaRPr lang="ko-KR" altLang="en-US" sz="1100" dirty="0"/>
            </a:p>
          </p:txBody>
        </p:sp>
      </p:grpSp>
      <p:sp>
        <p:nvSpPr>
          <p:cNvPr id="58" name="직사각형 57"/>
          <p:cNvSpPr/>
          <p:nvPr/>
        </p:nvSpPr>
        <p:spPr>
          <a:xfrm>
            <a:off x="1331639" y="2420713"/>
            <a:ext cx="6252431" cy="95410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marL="190500" fontAlgn="base" latinLnBrk="0"/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window.location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 = "http://www.naver.com";</a:t>
            </a:r>
          </a:p>
          <a:p>
            <a:pPr marL="190500" fontAlgn="base" latinLnBrk="0"/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window.location.href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 = = "http://www.naver.com";</a:t>
            </a:r>
          </a:p>
          <a:p>
            <a:pPr marL="190500" fontAlgn="base" latinLnBrk="0"/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window.location.assign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("http://www.naver.com");</a:t>
            </a:r>
          </a:p>
          <a:p>
            <a:pPr marL="190500" fontAlgn="base" latinLnBrk="0"/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window.location.replace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("http://www.naver.com");</a:t>
            </a:r>
          </a:p>
        </p:txBody>
      </p:sp>
      <p:sp>
        <p:nvSpPr>
          <p:cNvPr id="59" name="직사각형 58"/>
          <p:cNvSpPr/>
          <p:nvPr/>
        </p:nvSpPr>
        <p:spPr>
          <a:xfrm>
            <a:off x="1337631" y="3898049"/>
            <a:ext cx="6246440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marL="190500" fontAlgn="base" latinLnBrk="0"/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var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 win=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window.open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(); </a:t>
            </a:r>
            <a:r>
              <a:rPr lang="en-US" altLang="ko-KR" sz="1400" kern="0" dirty="0" smtClean="0">
                <a:solidFill>
                  <a:srgbClr val="000000"/>
                </a:solidFill>
                <a:latin typeface="+mj-ea"/>
                <a:ea typeface="+mj-ea"/>
              </a:rPr>
              <a:t>		//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빈 윈도우 열기</a:t>
            </a:r>
          </a:p>
          <a:p>
            <a:pPr marL="190500" fontAlgn="base" latinLnBrk="0"/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win.location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="http://www.naver.com"; </a:t>
            </a:r>
            <a:r>
              <a:rPr lang="en-US" altLang="ko-KR" sz="1400" kern="0" dirty="0" smtClean="0">
                <a:solidFill>
                  <a:srgbClr val="000000"/>
                </a:solidFill>
                <a:latin typeface="+mj-ea"/>
                <a:ea typeface="+mj-ea"/>
              </a:rPr>
              <a:t>	// </a:t>
            </a:r>
            <a:r>
              <a:rPr lang="ko-KR" altLang="en-US" sz="1400" kern="0" dirty="0" err="1" smtClean="0">
                <a:solidFill>
                  <a:srgbClr val="000000"/>
                </a:solidFill>
                <a:latin typeface="+mj-ea"/>
                <a:ea typeface="+mj-ea"/>
              </a:rPr>
              <a:t>네이버</a:t>
            </a:r>
            <a:r>
              <a:rPr lang="ko-KR" altLang="en-US" sz="1400" kern="0" dirty="0" smtClean="0">
                <a:solidFill>
                  <a:srgbClr val="000000"/>
                </a:solidFill>
                <a:latin typeface="+mj-ea"/>
                <a:ea typeface="+mj-ea"/>
              </a:rPr>
              <a:t>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페이지 로드</a:t>
            </a:r>
          </a:p>
        </p:txBody>
      </p:sp>
    </p:spTree>
    <p:extLst>
      <p:ext uri="{BB962C8B-B14F-4D97-AF65-F5344CB8AC3E}">
        <p14:creationId xmlns:p14="http://schemas.microsoft.com/office/powerpoint/2010/main" val="2568143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5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2197968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 dirty="0" smtClean="0"/>
              <a:t>BOM, </a:t>
            </a:r>
            <a:r>
              <a:rPr lang="ko-KR" altLang="en-US" dirty="0" smtClean="0"/>
              <a:t>즉 브라우저 관련 객체 종류를 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window </a:t>
            </a:r>
            <a:r>
              <a:rPr lang="ko-KR" altLang="en-US" dirty="0" smtClean="0"/>
              <a:t>객체를 이해하고 윈도우 열기</a:t>
            </a:r>
            <a:r>
              <a:rPr lang="en-US" altLang="ko-KR" dirty="0" smtClean="0"/>
              <a:t>, </a:t>
            </a:r>
            <a:r>
              <a:rPr lang="ko-KR" altLang="en-US" dirty="0" smtClean="0"/>
              <a:t>닫기</a:t>
            </a:r>
            <a:r>
              <a:rPr lang="en-US" altLang="ko-KR" dirty="0"/>
              <a:t> </a:t>
            </a:r>
            <a:r>
              <a:rPr lang="ko-KR" altLang="en-US" dirty="0" smtClean="0"/>
              <a:t>등을 제어할 수 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window </a:t>
            </a:r>
            <a:r>
              <a:rPr lang="ko-KR" altLang="en-US" dirty="0" smtClean="0"/>
              <a:t>객체의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타이머 기능을 활용할 수 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window </a:t>
            </a:r>
            <a:r>
              <a:rPr lang="ko-KR" altLang="en-US" dirty="0" smtClean="0"/>
              <a:t>객체를 이용하여 프린트</a:t>
            </a:r>
            <a:r>
              <a:rPr lang="en-US" altLang="ko-KR" dirty="0" smtClean="0"/>
              <a:t>, </a:t>
            </a:r>
            <a:r>
              <a:rPr lang="ko-KR" altLang="en-US" dirty="0" smtClean="0"/>
              <a:t>윈도우 움직이기 등 다양한 제어를 할 수 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location </a:t>
            </a:r>
            <a:r>
              <a:rPr lang="ko-KR" altLang="en-US" dirty="0" smtClean="0"/>
              <a:t>객체로 윈도우에 </a:t>
            </a:r>
            <a:r>
              <a:rPr lang="ko-KR" altLang="en-US" dirty="0" err="1" smtClean="0"/>
              <a:t>로드된</a:t>
            </a:r>
            <a:r>
              <a:rPr lang="ko-KR" altLang="en-US" dirty="0" smtClean="0"/>
              <a:t> 문서의 주소를 알고 새 문서를 </a:t>
            </a:r>
            <a:r>
              <a:rPr lang="ko-KR" altLang="en-US" dirty="0" err="1" smtClean="0"/>
              <a:t>로드할</a:t>
            </a:r>
            <a:r>
              <a:rPr lang="ko-KR" altLang="en-US" dirty="0" smtClean="0"/>
              <a:t> 수 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navigator </a:t>
            </a:r>
            <a:r>
              <a:rPr lang="ko-KR" altLang="en-US" dirty="0" smtClean="0"/>
              <a:t>객체를 통해 현재 브라우저의 관한 정보를 알아낼 수 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screen </a:t>
            </a:r>
            <a:r>
              <a:rPr lang="ko-KR" altLang="en-US" dirty="0" smtClean="0"/>
              <a:t>객체를 통해 현재 스크린 장치의 해상도를 알아 낼 수 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history </a:t>
            </a:r>
            <a:r>
              <a:rPr lang="ko-KR" altLang="en-US" dirty="0" smtClean="0"/>
              <a:t>객체를 이용하여 지금까지 윈도우에 </a:t>
            </a:r>
            <a:r>
              <a:rPr lang="ko-KR" altLang="en-US" dirty="0" err="1" smtClean="0"/>
              <a:t>로드된</a:t>
            </a:r>
            <a:r>
              <a:rPr lang="ko-KR" altLang="en-US" dirty="0" smtClean="0"/>
              <a:t> 웹 페이지로 이동할 수 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강의 목표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pPr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51833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location 객체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sz="2000" dirty="0" smtClean="0"/>
              <a:t>location .reload</a:t>
            </a:r>
          </a:p>
          <a:p>
            <a:endParaRPr lang="en-US" altLang="ko-KR" sz="2000" dirty="0" smtClean="0"/>
          </a:p>
          <a:p>
            <a:pPr lvl="1"/>
            <a:r>
              <a:rPr lang="ko-KR" altLang="en-US" sz="1800" dirty="0" smtClean="0"/>
              <a:t>키보드의 </a:t>
            </a:r>
            <a:r>
              <a:rPr lang="en-US" altLang="ko-KR" sz="1800" dirty="0" smtClean="0"/>
              <a:t>F5 (</a:t>
            </a:r>
            <a:r>
              <a:rPr lang="ko-KR" altLang="en-US" sz="1800" dirty="0" err="1" smtClean="0"/>
              <a:t>새로고침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기능</a:t>
            </a:r>
            <a:r>
              <a:rPr lang="en-US" altLang="ko-KR" sz="1800" dirty="0" smtClean="0"/>
              <a:t>)</a:t>
            </a:r>
          </a:p>
          <a:p>
            <a:pPr lvl="1"/>
            <a:endParaRPr lang="en-US" altLang="ko-KR" sz="1800" dirty="0" smtClean="0"/>
          </a:p>
          <a:p>
            <a:pPr lvl="1"/>
            <a:r>
              <a:rPr lang="ko-KR" altLang="en-US" sz="1800" dirty="0" smtClean="0"/>
              <a:t>일반적인</a:t>
            </a:r>
            <a:r>
              <a:rPr lang="en-US" altLang="ko-KR" sz="1800" dirty="0" smtClean="0"/>
              <a:t> </a:t>
            </a:r>
            <a:r>
              <a:rPr lang="ko-KR" altLang="en-US" sz="1800" dirty="0" err="1" smtClean="0"/>
              <a:t>새로고침</a:t>
            </a:r>
            <a:r>
              <a:rPr lang="en-US" altLang="ko-KR" sz="1800" dirty="0" smtClean="0"/>
              <a:t/>
            </a:r>
            <a:br>
              <a:rPr lang="en-US" altLang="ko-KR" sz="1800" dirty="0" smtClean="0"/>
            </a:br>
            <a:r>
              <a:rPr lang="en-US" altLang="ko-KR" sz="1800" kern="0" dirty="0">
                <a:solidFill>
                  <a:srgbClr val="000000"/>
                </a:solidFill>
                <a:latin typeface="+mj-ea"/>
              </a:rPr>
              <a:t>=&gt; </a:t>
            </a:r>
            <a:r>
              <a:rPr lang="ko-KR" altLang="en-US" sz="1800" kern="0" dirty="0">
                <a:solidFill>
                  <a:srgbClr val="000000"/>
                </a:solidFill>
                <a:latin typeface="+mj-ea"/>
              </a:rPr>
              <a:t>컴퓨터의</a:t>
            </a:r>
            <a:r>
              <a:rPr lang="en-US" altLang="ko-KR" sz="1800" kern="0" dirty="0">
                <a:solidFill>
                  <a:srgbClr val="000000"/>
                </a:solidFill>
                <a:latin typeface="+mj-ea"/>
              </a:rPr>
              <a:t> </a:t>
            </a:r>
            <a:r>
              <a:rPr lang="ko-KR" altLang="en-US" sz="1800" kern="0" dirty="0" err="1">
                <a:solidFill>
                  <a:srgbClr val="000000"/>
                </a:solidFill>
                <a:latin typeface="+mj-ea"/>
              </a:rPr>
              <a:t>캐쉬에서</a:t>
            </a:r>
            <a:r>
              <a:rPr lang="ko-KR" altLang="en-US" sz="1800" kern="0" dirty="0">
                <a:solidFill>
                  <a:srgbClr val="000000"/>
                </a:solidFill>
                <a:latin typeface="+mj-ea"/>
              </a:rPr>
              <a:t> 우선 찾고 없으면 서버에서 받아옴</a:t>
            </a:r>
            <a:r>
              <a:rPr lang="en-US" altLang="ko-KR" sz="1800" kern="0" dirty="0">
                <a:solidFill>
                  <a:srgbClr val="000000"/>
                </a:solidFill>
                <a:latin typeface="+mj-ea"/>
              </a:rPr>
              <a:t>.</a:t>
            </a:r>
            <a:r>
              <a:rPr lang="ko-KR" altLang="en-US" sz="1800" kern="0" dirty="0">
                <a:solidFill>
                  <a:srgbClr val="000000"/>
                </a:solidFill>
                <a:latin typeface="+mj-ea"/>
              </a:rPr>
              <a:t> </a:t>
            </a:r>
            <a:endParaRPr lang="en-US" altLang="ko-KR" sz="1800" kern="0" dirty="0">
              <a:solidFill>
                <a:srgbClr val="000000"/>
              </a:solidFill>
              <a:latin typeface="+mj-ea"/>
            </a:endParaRPr>
          </a:p>
          <a:p>
            <a:pPr lvl="1"/>
            <a:endParaRPr lang="en-US" altLang="ko-KR" sz="1800" dirty="0" smtClean="0"/>
          </a:p>
          <a:p>
            <a:pPr lvl="1"/>
            <a:endParaRPr lang="en-US" altLang="ko-KR" sz="1800" dirty="0"/>
          </a:p>
          <a:p>
            <a:pPr lvl="1"/>
            <a:r>
              <a:rPr lang="ko-KR" altLang="en-US" sz="1800" dirty="0" smtClean="0"/>
              <a:t>강력한 </a:t>
            </a:r>
            <a:r>
              <a:rPr lang="ko-KR" altLang="en-US" sz="1800" dirty="0" err="1" smtClean="0"/>
              <a:t>새로고침</a:t>
            </a:r>
            <a:r>
              <a:rPr lang="en-US" altLang="ko-KR" sz="1800" dirty="0" smtClean="0"/>
              <a:t/>
            </a:r>
            <a:br>
              <a:rPr lang="en-US" altLang="ko-KR" sz="1800" dirty="0" smtClean="0"/>
            </a:br>
            <a:r>
              <a:rPr lang="en-US" altLang="ko-KR" sz="1800" dirty="0" smtClean="0"/>
              <a:t>=&gt; </a:t>
            </a:r>
            <a:r>
              <a:rPr lang="ko-KR" altLang="en-US" sz="1800" kern="0" dirty="0" err="1">
                <a:solidFill>
                  <a:srgbClr val="000000"/>
                </a:solidFill>
                <a:latin typeface="+mj-ea"/>
              </a:rPr>
              <a:t>캐쉬는</a:t>
            </a:r>
            <a:r>
              <a:rPr lang="ko-KR" altLang="en-US" sz="1800" kern="0" dirty="0">
                <a:solidFill>
                  <a:srgbClr val="000000"/>
                </a:solidFill>
                <a:latin typeface="+mj-ea"/>
              </a:rPr>
              <a:t> 완전 무시되고 무조건</a:t>
            </a:r>
            <a:r>
              <a:rPr lang="en-US" altLang="ko-KR" sz="1800" kern="0" dirty="0">
                <a:solidFill>
                  <a:srgbClr val="000000"/>
                </a:solidFill>
                <a:latin typeface="+mj-ea"/>
              </a:rPr>
              <a:t> </a:t>
            </a:r>
            <a:r>
              <a:rPr lang="ko-KR" altLang="en-US" sz="1800" kern="0" dirty="0">
                <a:solidFill>
                  <a:srgbClr val="000000"/>
                </a:solidFill>
                <a:latin typeface="+mj-ea"/>
              </a:rPr>
              <a:t>서버에서 받아옴</a:t>
            </a:r>
            <a:r>
              <a:rPr lang="en-US" altLang="ko-KR" sz="1800" kern="0" dirty="0" smtClean="0">
                <a:solidFill>
                  <a:srgbClr val="000000"/>
                </a:solidFill>
                <a:latin typeface="+mj-ea"/>
              </a:rPr>
              <a:t>.</a:t>
            </a:r>
            <a:r>
              <a:rPr lang="en-US" altLang="ko-KR" sz="1800" dirty="0" smtClean="0"/>
              <a:t> </a:t>
            </a:r>
            <a:endParaRPr lang="en-US" altLang="ko-KR" sz="1800" dirty="0"/>
          </a:p>
          <a:p>
            <a:pPr lvl="1"/>
            <a:endParaRPr lang="en-US" altLang="ko-KR" sz="1800" dirty="0" smtClean="0"/>
          </a:p>
          <a:p>
            <a:endParaRPr lang="en-US" altLang="ko-KR" sz="2000" dirty="0" smtClean="0"/>
          </a:p>
          <a:p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20</a:t>
            </a:fld>
            <a:endParaRPr lang="ko-KR" altLang="en-US"/>
          </a:p>
        </p:txBody>
      </p:sp>
      <p:sp>
        <p:nvSpPr>
          <p:cNvPr id="58" name="직사각형 57"/>
          <p:cNvSpPr/>
          <p:nvPr/>
        </p:nvSpPr>
        <p:spPr>
          <a:xfrm>
            <a:off x="1548640" y="3553271"/>
            <a:ext cx="6252431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marL="190500" fontAlgn="base" latinLnBrk="0"/>
            <a:r>
              <a:rPr lang="en-US" altLang="ko-KR" sz="1400" kern="0" dirty="0" err="1" smtClean="0">
                <a:solidFill>
                  <a:srgbClr val="000000"/>
                </a:solidFill>
                <a:latin typeface="+mj-ea"/>
                <a:ea typeface="+mj-ea"/>
              </a:rPr>
              <a:t>window.location.reload</a:t>
            </a:r>
            <a:r>
              <a:rPr lang="en-US" altLang="ko-KR" sz="1400" kern="0" dirty="0" smtClean="0">
                <a:solidFill>
                  <a:srgbClr val="000000"/>
                </a:solidFill>
                <a:latin typeface="+mj-ea"/>
                <a:ea typeface="+mj-ea"/>
              </a:rPr>
              <a:t>();</a:t>
            </a:r>
            <a:endParaRPr lang="en-US" altLang="ko-KR" sz="1400" kern="0" dirty="0">
              <a:solidFill>
                <a:srgbClr val="000000"/>
              </a:solidFill>
              <a:latin typeface="+mj-ea"/>
              <a:ea typeface="+mj-ea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1493912" y="4869160"/>
            <a:ext cx="6246440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marL="190500" fontAlgn="base" latinLnBrk="0"/>
            <a:r>
              <a:rPr lang="en-US" altLang="ko-KR" sz="1400" kern="0" dirty="0" err="1" smtClean="0">
                <a:solidFill>
                  <a:srgbClr val="000000"/>
                </a:solidFill>
                <a:latin typeface="+mj-ea"/>
              </a:rPr>
              <a:t>window.location.reload</a:t>
            </a:r>
            <a:r>
              <a:rPr lang="en-US" altLang="ko-KR" sz="1400" kern="0" dirty="0" smtClean="0">
                <a:solidFill>
                  <a:srgbClr val="000000"/>
                </a:solidFill>
                <a:latin typeface="+mj-ea"/>
              </a:rPr>
              <a:t>(true); </a:t>
            </a:r>
            <a:endParaRPr lang="en-US" altLang="ko-KR" sz="1400" kern="0" dirty="0">
              <a:solidFill>
                <a:srgbClr val="000000"/>
              </a:solidFill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723959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예제 </a:t>
            </a:r>
            <a:r>
              <a:rPr lang="en-US" altLang="ko-KR" dirty="0" smtClean="0"/>
              <a:t>10-9 location </a:t>
            </a:r>
            <a:r>
              <a:rPr lang="ko-KR" altLang="en-US" dirty="0" smtClean="0"/>
              <a:t>객체로 웹</a:t>
            </a:r>
            <a:r>
              <a:rPr lang="en-US" altLang="ko-KR" dirty="0" smtClean="0"/>
              <a:t> </a:t>
            </a:r>
            <a:r>
              <a:rPr lang="ko-KR" altLang="en-US" dirty="0" smtClean="0"/>
              <a:t>사이트 접속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21</a:t>
            </a:fld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524675" y="1484784"/>
            <a:ext cx="5616624" cy="504753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dirty="0"/>
              <a:t>&lt;!DOCTYPE html&gt;</a:t>
            </a:r>
          </a:p>
          <a:p>
            <a:pPr defTabSz="180000"/>
            <a:r>
              <a:rPr lang="en-US" altLang="ko-KR" sz="1400" dirty="0"/>
              <a:t>&lt;html&gt;</a:t>
            </a:r>
          </a:p>
          <a:p>
            <a:pPr defTabSz="180000"/>
            <a:r>
              <a:rPr lang="en-US" altLang="ko-KR" sz="1400" dirty="0"/>
              <a:t>&lt;head&gt;&lt;title&gt;</a:t>
            </a:r>
            <a:r>
              <a:rPr lang="en-US" altLang="ko-KR" sz="1400" dirty="0" err="1"/>
              <a:t>window.location</a:t>
            </a:r>
            <a:r>
              <a:rPr lang="ko-KR" altLang="en-US" sz="1400" dirty="0"/>
              <a:t>으로 웹 사이트 접속</a:t>
            </a:r>
            <a:r>
              <a:rPr lang="en-US" altLang="ko-KR" sz="1400" dirty="0"/>
              <a:t>&lt;/title&gt;</a:t>
            </a:r>
          </a:p>
          <a:p>
            <a:pPr defTabSz="180000"/>
            <a:r>
              <a:rPr lang="en-US" altLang="ko-KR" sz="1400" dirty="0"/>
              <a:t>&lt;script&gt;</a:t>
            </a:r>
          </a:p>
          <a:p>
            <a:pPr defTabSz="180000"/>
            <a:r>
              <a:rPr lang="en-US" altLang="ko-KR" sz="1400" b="1" dirty="0"/>
              <a:t>function load() {</a:t>
            </a:r>
          </a:p>
          <a:p>
            <a:pPr defTabSz="180000"/>
            <a:r>
              <a:rPr lang="en-US" altLang="ko-KR" sz="1400" b="1" dirty="0" smtClean="0"/>
              <a:t>	</a:t>
            </a:r>
            <a:r>
              <a:rPr lang="en-US" altLang="ko-KR" sz="1400" b="1" dirty="0" err="1" smtClean="0"/>
              <a:t>var</a:t>
            </a:r>
            <a:r>
              <a:rPr lang="en-US" altLang="ko-KR" sz="1400" b="1" dirty="0" smtClean="0"/>
              <a:t> </a:t>
            </a:r>
            <a:r>
              <a:rPr lang="en-US" altLang="ko-KR" sz="1400" b="1" dirty="0"/>
              <a:t>select = </a:t>
            </a:r>
            <a:r>
              <a:rPr lang="en-US" altLang="ko-KR" sz="1400" b="1" dirty="0" err="1"/>
              <a:t>document.getElementById</a:t>
            </a:r>
            <a:r>
              <a:rPr lang="en-US" altLang="ko-KR" sz="1400" b="1" dirty="0"/>
              <a:t>("site");</a:t>
            </a:r>
          </a:p>
          <a:p>
            <a:pPr defTabSz="180000"/>
            <a:r>
              <a:rPr lang="en-US" altLang="ko-KR" sz="1400" dirty="0" smtClean="0"/>
              <a:t>	</a:t>
            </a:r>
            <a:r>
              <a:rPr lang="en-US" altLang="ko-KR" sz="1400" b="1" dirty="0" err="1" smtClean="0"/>
              <a:t>window.location</a:t>
            </a:r>
            <a:r>
              <a:rPr lang="en-US" altLang="ko-KR" sz="1400" b="1" dirty="0" smtClean="0"/>
              <a:t>=</a:t>
            </a:r>
            <a:r>
              <a:rPr lang="en-US" altLang="ko-KR" sz="1400" b="1" dirty="0" err="1" smtClean="0"/>
              <a:t>select.options</a:t>
            </a:r>
            <a:r>
              <a:rPr lang="en-US" altLang="ko-KR" sz="1400" b="1" dirty="0" smtClean="0"/>
              <a:t>[</a:t>
            </a:r>
            <a:r>
              <a:rPr lang="en-US" altLang="ko-KR" sz="1400" b="1" dirty="0" err="1" smtClean="0"/>
              <a:t>select.selectedIndex</a:t>
            </a:r>
            <a:r>
              <a:rPr lang="en-US" altLang="ko-KR" sz="1400" b="1" dirty="0"/>
              <a:t>].value;</a:t>
            </a:r>
          </a:p>
          <a:p>
            <a:pPr defTabSz="180000"/>
            <a:r>
              <a:rPr lang="en-US" altLang="ko-KR" sz="1400" dirty="0"/>
              <a:t>}</a:t>
            </a:r>
          </a:p>
          <a:p>
            <a:pPr defTabSz="180000"/>
            <a:r>
              <a:rPr lang="en-US" altLang="ko-KR" sz="1400" dirty="0"/>
              <a:t>&lt;/script&gt;</a:t>
            </a:r>
          </a:p>
          <a:p>
            <a:pPr defTabSz="180000"/>
            <a:r>
              <a:rPr lang="en-US" altLang="ko-KR" sz="1400" dirty="0"/>
              <a:t>&lt;/head&gt;</a:t>
            </a:r>
          </a:p>
          <a:p>
            <a:pPr defTabSz="180000"/>
            <a:r>
              <a:rPr lang="en-US" altLang="ko-KR" sz="1400" dirty="0"/>
              <a:t>&lt;body&gt;</a:t>
            </a:r>
          </a:p>
          <a:p>
            <a:pPr defTabSz="180000"/>
            <a:r>
              <a:rPr lang="en-US" altLang="ko-KR" sz="1400" dirty="0"/>
              <a:t>&lt;h3&gt;</a:t>
            </a:r>
            <a:r>
              <a:rPr lang="en-US" altLang="ko-KR" sz="1400" dirty="0" err="1"/>
              <a:t>window.location</a:t>
            </a:r>
            <a:r>
              <a:rPr lang="ko-KR" altLang="en-US" sz="1400" dirty="0"/>
              <a:t>으로 웹 사이트 접속</a:t>
            </a:r>
            <a:r>
              <a:rPr lang="en-US" altLang="ko-KR" sz="1400" dirty="0"/>
              <a:t>&lt;/h3&gt;</a:t>
            </a:r>
          </a:p>
          <a:p>
            <a:pPr defTabSz="180000"/>
            <a:r>
              <a:rPr lang="en-US" altLang="ko-KR" sz="1400" dirty="0"/>
              <a:t>&lt;</a:t>
            </a:r>
            <a:r>
              <a:rPr lang="en-US" altLang="ko-KR" sz="1400" dirty="0" err="1"/>
              <a:t>hr</a:t>
            </a:r>
            <a:r>
              <a:rPr lang="en-US" altLang="ko-KR" sz="1400" dirty="0"/>
              <a:t>&gt;</a:t>
            </a:r>
          </a:p>
          <a:p>
            <a:pPr defTabSz="180000"/>
            <a:r>
              <a:rPr lang="ko-KR" altLang="en-US" sz="1400" dirty="0"/>
              <a:t>사이트 선택 </a:t>
            </a:r>
            <a:r>
              <a:rPr lang="en-US" altLang="ko-KR" sz="1400" dirty="0"/>
              <a:t>:</a:t>
            </a:r>
          </a:p>
          <a:p>
            <a:pPr defTabSz="180000"/>
            <a:r>
              <a:rPr lang="en-US" altLang="ko-KR" sz="1400" b="1" dirty="0"/>
              <a:t>&lt;select id="site"&gt;</a:t>
            </a:r>
          </a:p>
          <a:p>
            <a:pPr defTabSz="180000"/>
            <a:r>
              <a:rPr lang="en-US" altLang="ko-KR" sz="1400" dirty="0" smtClean="0"/>
              <a:t>	&lt;</a:t>
            </a:r>
            <a:r>
              <a:rPr lang="en-US" altLang="ko-KR" sz="1400" dirty="0"/>
              <a:t>option value="http://www.naver.com" selected&gt;</a:t>
            </a:r>
            <a:r>
              <a:rPr lang="ko-KR" altLang="en-US" sz="1400" dirty="0" err="1"/>
              <a:t>네이버</a:t>
            </a:r>
            <a:endParaRPr lang="ko-KR" altLang="en-US" sz="1400" dirty="0"/>
          </a:p>
          <a:p>
            <a:pPr defTabSz="180000"/>
            <a:r>
              <a:rPr lang="fr-FR" altLang="ko-KR" sz="1400" dirty="0" smtClean="0"/>
              <a:t>	&lt;</a:t>
            </a:r>
            <a:r>
              <a:rPr lang="fr-FR" altLang="ko-KR" sz="1400" dirty="0"/>
              <a:t>option value="http://www.google.com"&gt;</a:t>
            </a:r>
            <a:r>
              <a:rPr lang="ko-KR" altLang="fr-FR" sz="1400" dirty="0" err="1"/>
              <a:t>구글</a:t>
            </a:r>
            <a:endParaRPr lang="ko-KR" altLang="fr-FR" sz="1400" dirty="0"/>
          </a:p>
          <a:p>
            <a:pPr defTabSz="180000"/>
            <a:r>
              <a:rPr lang="fr-FR" altLang="ko-KR" sz="1400" dirty="0" smtClean="0"/>
              <a:t>	&lt;</a:t>
            </a:r>
            <a:r>
              <a:rPr lang="fr-FR" altLang="ko-KR" sz="1400" dirty="0"/>
              <a:t>option value="http://www.microsoft.com"&gt;</a:t>
            </a:r>
            <a:r>
              <a:rPr lang="ko-KR" altLang="fr-FR" sz="1400" dirty="0"/>
              <a:t>마이크로소프트</a:t>
            </a:r>
          </a:p>
          <a:p>
            <a:pPr defTabSz="180000"/>
            <a:r>
              <a:rPr lang="en-US" altLang="ko-KR" sz="1400" dirty="0"/>
              <a:t>&lt;/select&gt;</a:t>
            </a:r>
          </a:p>
          <a:p>
            <a:pPr defTabSz="180000"/>
            <a:r>
              <a:rPr lang="en-US" altLang="ko-KR" sz="1400" dirty="0"/>
              <a:t>&lt;p&gt;</a:t>
            </a:r>
          </a:p>
          <a:p>
            <a:pPr defTabSz="180000"/>
            <a:r>
              <a:rPr lang="en-US" altLang="ko-KR" sz="1400" dirty="0"/>
              <a:t>&lt;button </a:t>
            </a:r>
            <a:r>
              <a:rPr lang="en-US" altLang="ko-KR" sz="1400" dirty="0" err="1"/>
              <a:t>onclick</a:t>
            </a:r>
            <a:r>
              <a:rPr lang="en-US" altLang="ko-KR" sz="1400" dirty="0"/>
              <a:t>="load()"&gt;</a:t>
            </a:r>
            <a:r>
              <a:rPr lang="ko-KR" altLang="en-US" sz="1400" dirty="0"/>
              <a:t>웹 사이트 접속</a:t>
            </a:r>
            <a:r>
              <a:rPr lang="en-US" altLang="ko-KR" sz="1400" dirty="0"/>
              <a:t>&lt;/button&gt;</a:t>
            </a:r>
          </a:p>
          <a:p>
            <a:pPr defTabSz="180000"/>
            <a:r>
              <a:rPr lang="en-US" altLang="ko-KR" sz="1400" dirty="0"/>
              <a:t>&lt;/body&gt;</a:t>
            </a:r>
          </a:p>
          <a:p>
            <a:pPr defTabSz="180000"/>
            <a:r>
              <a:rPr lang="en-US" altLang="ko-KR" sz="1400" dirty="0"/>
              <a:t>&lt;/html&gt;</a:t>
            </a:r>
            <a:endParaRPr lang="ko-KR" altLang="en-US" sz="14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8439" y="1482627"/>
            <a:ext cx="2241798" cy="2401084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8439" y="4043929"/>
            <a:ext cx="2241798" cy="240108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509451" y="3555198"/>
            <a:ext cx="466745" cy="272415"/>
          </a:xfrm>
          <a:prstGeom prst="wedgeRoundRectCallout">
            <a:avLst>
              <a:gd name="adj1" fmla="val -85266"/>
              <a:gd name="adj2" fmla="val -68200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000" smtClean="0"/>
              <a:t>클릭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232745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window </a:t>
            </a:r>
            <a:r>
              <a:rPr lang="ko-KR" altLang="en-US" smtClean="0"/>
              <a:t>객체의 타이머 활용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smtClean="0"/>
              <a:t>window </a:t>
            </a:r>
            <a:r>
              <a:rPr lang="ko-KR" altLang="en-US" dirty="0" smtClean="0"/>
              <a:t>객체의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타이머 기능 </a:t>
            </a:r>
            <a:r>
              <a:rPr lang="en-US" altLang="ko-KR" dirty="0" smtClean="0"/>
              <a:t>2 </a:t>
            </a:r>
            <a:r>
              <a:rPr lang="ko-KR" altLang="en-US" dirty="0" smtClean="0"/>
              <a:t>가지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타임아웃 코드 </a:t>
            </a:r>
            <a:r>
              <a:rPr lang="en-US" altLang="ko-KR" dirty="0" smtClean="0"/>
              <a:t>1</a:t>
            </a:r>
            <a:r>
              <a:rPr lang="ko-KR" altLang="en-US" dirty="0" smtClean="0"/>
              <a:t>회 호출</a:t>
            </a:r>
            <a:endParaRPr lang="en-US" altLang="ko-KR" dirty="0"/>
          </a:p>
          <a:p>
            <a:pPr lvl="2"/>
            <a:r>
              <a:rPr lang="en-US" altLang="ko-KR" dirty="0" err="1" smtClean="0"/>
              <a:t>setTimeout</a:t>
            </a:r>
            <a:r>
              <a:rPr lang="en-US" altLang="ko-KR" dirty="0" smtClean="0"/>
              <a:t>()/</a:t>
            </a:r>
            <a:r>
              <a:rPr lang="en-US" altLang="ko-KR" dirty="0" err="1" smtClean="0"/>
              <a:t>clearTimeout</a:t>
            </a:r>
            <a:r>
              <a:rPr lang="en-US" altLang="ko-KR" dirty="0" smtClean="0"/>
              <a:t>() </a:t>
            </a:r>
            <a:r>
              <a:rPr lang="ko-KR" altLang="en-US" dirty="0" err="1" smtClean="0"/>
              <a:t>메소드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타임아웃 코드 반복 호출</a:t>
            </a:r>
            <a:endParaRPr lang="en-US" altLang="ko-KR" dirty="0" smtClean="0"/>
          </a:p>
          <a:p>
            <a:pPr lvl="2"/>
            <a:r>
              <a:rPr lang="en-US" altLang="ko-KR" dirty="0" err="1" smtClean="0"/>
              <a:t>setInterval</a:t>
            </a:r>
            <a:r>
              <a:rPr lang="en-US" altLang="ko-KR" dirty="0" smtClean="0"/>
              <a:t>()/</a:t>
            </a:r>
            <a:r>
              <a:rPr lang="en-US" altLang="ko-KR" dirty="0" err="1" smtClean="0"/>
              <a:t>clearInterval</a:t>
            </a:r>
            <a:r>
              <a:rPr lang="en-US" altLang="ko-KR" dirty="0" smtClean="0"/>
              <a:t>() </a:t>
            </a:r>
            <a:r>
              <a:rPr lang="ko-KR" altLang="en-US" dirty="0" err="1" smtClean="0"/>
              <a:t>메소드</a:t>
            </a:r>
            <a:endParaRPr lang="ko-KR" altLang="en-US" dirty="0"/>
          </a:p>
          <a:p>
            <a:pPr lvl="1"/>
            <a:endParaRPr lang="en-US" altLang="ko-KR" dirty="0"/>
          </a:p>
          <a:p>
            <a:pPr lvl="2"/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3196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setTimeout()/clearTimeout()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sz="2000" dirty="0" err="1" smtClean="0"/>
              <a:t>setTimeout</a:t>
            </a:r>
            <a:r>
              <a:rPr lang="en-US" altLang="ko-KR" sz="2000" dirty="0" smtClean="0"/>
              <a:t>() :  </a:t>
            </a:r>
            <a:r>
              <a:rPr lang="ko-KR" altLang="en-US" sz="2000" dirty="0" smtClean="0"/>
              <a:t>타임아웃 코드 </a:t>
            </a:r>
            <a:r>
              <a:rPr lang="en-US" altLang="ko-KR" sz="2000" dirty="0" smtClean="0"/>
              <a:t>1</a:t>
            </a:r>
            <a:r>
              <a:rPr lang="ko-KR" altLang="en-US" sz="2000" dirty="0" smtClean="0"/>
              <a:t>회 실행</a:t>
            </a:r>
            <a:endParaRPr lang="en-US" altLang="ko-KR" sz="2000" dirty="0" smtClean="0"/>
          </a:p>
          <a:p>
            <a:endParaRPr lang="en-US" altLang="ko-KR" sz="2000" dirty="0" smtClean="0"/>
          </a:p>
          <a:p>
            <a:endParaRPr lang="en-US" altLang="ko-KR" sz="2000" dirty="0" smtClean="0"/>
          </a:p>
          <a:p>
            <a:endParaRPr lang="en-US" altLang="ko-KR" sz="2000" dirty="0" smtClean="0"/>
          </a:p>
          <a:p>
            <a:endParaRPr lang="en-US" altLang="ko-KR" sz="2000" dirty="0" smtClean="0"/>
          </a:p>
          <a:p>
            <a:endParaRPr lang="en-US" altLang="ko-KR" sz="2000" dirty="0" smtClean="0"/>
          </a:p>
          <a:p>
            <a:pPr lvl="1"/>
            <a:endParaRPr lang="en-US" altLang="ko-KR" sz="1800" dirty="0" smtClean="0"/>
          </a:p>
          <a:p>
            <a:pPr marL="365760" lvl="1" indent="0">
              <a:buNone/>
            </a:pPr>
            <a:r>
              <a:rPr lang="ko-KR" altLang="en-US" sz="1800" dirty="0" smtClean="0"/>
              <a:t>예</a:t>
            </a:r>
            <a:r>
              <a:rPr lang="en-US" altLang="ko-KR" sz="1800" dirty="0" smtClean="0"/>
              <a:t>) 3</a:t>
            </a:r>
            <a:r>
              <a:rPr lang="ko-KR" altLang="en-US" sz="1800" dirty="0" smtClean="0"/>
              <a:t>초 후 </a:t>
            </a:r>
            <a:r>
              <a:rPr lang="ko-KR" altLang="en-US" sz="1800" dirty="0" err="1" smtClean="0"/>
              <a:t>경고창</a:t>
            </a:r>
            <a:r>
              <a:rPr lang="ko-KR" altLang="en-US" sz="1800" dirty="0" smtClean="0"/>
              <a:t> 출력</a:t>
            </a:r>
            <a:endParaRPr lang="en-US" altLang="ko-KR" sz="1800" dirty="0" smtClean="0"/>
          </a:p>
          <a:p>
            <a:pPr lvl="1"/>
            <a:endParaRPr lang="en-US" altLang="ko-KR" sz="1800" dirty="0" smtClean="0"/>
          </a:p>
          <a:p>
            <a:pPr lvl="1"/>
            <a:endParaRPr lang="en-US" altLang="ko-KR" sz="1800" dirty="0" smtClean="0"/>
          </a:p>
          <a:p>
            <a:pPr lvl="1"/>
            <a:endParaRPr lang="en-US" altLang="ko-KR" sz="1800" dirty="0" smtClean="0"/>
          </a:p>
          <a:p>
            <a:pPr marL="365760" lvl="1" indent="0">
              <a:buNone/>
            </a:pPr>
            <a:r>
              <a:rPr lang="ko-KR" altLang="en-US" sz="1800" dirty="0" smtClean="0"/>
              <a:t>예</a:t>
            </a:r>
            <a:r>
              <a:rPr lang="en-US" altLang="ko-KR" sz="1800" dirty="0" smtClean="0"/>
              <a:t>) 3</a:t>
            </a:r>
            <a:r>
              <a:rPr lang="ko-KR" altLang="en-US" sz="1800" dirty="0" smtClean="0"/>
              <a:t>초가 되기 전에 타이머 해제</a:t>
            </a:r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23</a:t>
            </a:fld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1442010" y="4437112"/>
            <a:ext cx="6768752" cy="95410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1905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function 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myAlert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(time) </a:t>
            </a:r>
            <a:r>
              <a:rPr lang="en-US" altLang="ko-KR" sz="1400" kern="0" dirty="0" smtClean="0">
                <a:solidFill>
                  <a:srgbClr val="000000"/>
                </a:solidFill>
                <a:latin typeface="+mj-ea"/>
                <a:ea typeface="+mj-ea"/>
              </a:rPr>
              <a:t>{ </a:t>
            </a:r>
          </a:p>
          <a:p>
            <a:pPr marL="190500" fontAlgn="base" latinLnBrk="0"/>
            <a:r>
              <a:rPr lang="en-US" altLang="ko-KR" sz="1400" kern="0" dirty="0" smtClean="0">
                <a:solidFill>
                  <a:srgbClr val="000000"/>
                </a:solidFill>
                <a:latin typeface="+mj-ea"/>
                <a:ea typeface="+mj-ea"/>
              </a:rPr>
              <a:t>	alert(time + "</a:t>
            </a:r>
            <a:r>
              <a:rPr lang="ko-KR" altLang="en-US" sz="1400" kern="0" dirty="0" smtClean="0">
                <a:solidFill>
                  <a:srgbClr val="000000"/>
                </a:solidFill>
                <a:latin typeface="+mj-ea"/>
                <a:ea typeface="+mj-ea"/>
              </a:rPr>
              <a:t>초 지났습니다</a:t>
            </a:r>
            <a:r>
              <a:rPr lang="en-US" altLang="ko-KR" sz="1400" kern="0" dirty="0" smtClean="0">
                <a:solidFill>
                  <a:srgbClr val="000000"/>
                </a:solidFill>
                <a:latin typeface="+mj-ea"/>
                <a:ea typeface="+mj-ea"/>
              </a:rPr>
              <a:t>");</a:t>
            </a:r>
            <a:endParaRPr lang="ko-KR" altLang="en-US" sz="1400" kern="0" dirty="0" smtClean="0">
              <a:solidFill>
                <a:srgbClr val="000000"/>
              </a:solidFill>
              <a:latin typeface="+mj-ea"/>
              <a:ea typeface="+mj-ea"/>
            </a:endParaRPr>
          </a:p>
          <a:p>
            <a:pPr marL="190500" fontAlgn="base" latinLnBrk="0"/>
            <a:r>
              <a:rPr lang="en-US" altLang="ko-KR" sz="1400" kern="0" dirty="0" smtClean="0">
                <a:solidFill>
                  <a:srgbClr val="000000"/>
                </a:solidFill>
                <a:latin typeface="+mj-ea"/>
                <a:ea typeface="+mj-ea"/>
              </a:rPr>
              <a:t>}</a:t>
            </a:r>
          </a:p>
          <a:p>
            <a:pPr marL="190500" fontAlgn="base" latinLnBrk="0"/>
            <a:r>
              <a:rPr lang="en-US" altLang="ko-KR" sz="1400" dirty="0" err="1" smtClean="0"/>
              <a:t>var</a:t>
            </a:r>
            <a:r>
              <a:rPr lang="en-US" altLang="ko-KR" sz="1400" dirty="0" smtClean="0"/>
              <a:t> </a:t>
            </a:r>
            <a:r>
              <a:rPr lang="en-US" altLang="ko-KR" sz="1400" b="1" dirty="0" err="1"/>
              <a:t>timerID</a:t>
            </a:r>
            <a:r>
              <a:rPr lang="en-US" altLang="ko-KR" sz="1400" dirty="0"/>
              <a:t> = </a:t>
            </a:r>
            <a:r>
              <a:rPr lang="en-US" altLang="ko-KR" sz="1400" b="1" dirty="0" err="1"/>
              <a:t>setTimeout</a:t>
            </a:r>
            <a:r>
              <a:rPr lang="en-US" altLang="ko-KR" sz="1400" b="1" dirty="0"/>
              <a:t>("</a:t>
            </a:r>
            <a:r>
              <a:rPr lang="en-US" altLang="ko-KR" sz="1400" b="1" dirty="0" err="1" smtClean="0"/>
              <a:t>myAlert</a:t>
            </a:r>
            <a:r>
              <a:rPr lang="en-US" altLang="ko-KR" sz="1400" b="1" dirty="0" smtClean="0"/>
              <a:t>(3)", </a:t>
            </a:r>
            <a:r>
              <a:rPr lang="en-US" altLang="ko-KR" sz="1400" b="1" dirty="0"/>
              <a:t>3000);</a:t>
            </a:r>
            <a:r>
              <a:rPr lang="en-US" altLang="ko-KR" sz="1400" dirty="0"/>
              <a:t> </a:t>
            </a:r>
            <a:r>
              <a:rPr lang="en-US" altLang="ko-KR" sz="1400" dirty="0" smtClean="0"/>
              <a:t>// 3</a:t>
            </a:r>
            <a:r>
              <a:rPr lang="ko-KR" altLang="en-US" sz="1400" dirty="0" smtClean="0"/>
              <a:t>초 후 </a:t>
            </a:r>
            <a:r>
              <a:rPr lang="en-US" altLang="ko-KR" sz="1400" dirty="0" err="1" smtClean="0"/>
              <a:t>myAlert</a:t>
            </a:r>
            <a:r>
              <a:rPr lang="en-US" altLang="ko-KR" sz="1400" dirty="0" smtClean="0"/>
              <a:t>(‘3’) </a:t>
            </a:r>
            <a:r>
              <a:rPr lang="ko-KR" altLang="en-US" sz="1400" dirty="0" smtClean="0"/>
              <a:t>호출</a:t>
            </a:r>
            <a:endParaRPr lang="ko-KR" altLang="en-US" sz="1400" dirty="0"/>
          </a:p>
        </p:txBody>
      </p:sp>
      <p:sp>
        <p:nvSpPr>
          <p:cNvPr id="10" name="직사각형 9"/>
          <p:cNvSpPr/>
          <p:nvPr/>
        </p:nvSpPr>
        <p:spPr>
          <a:xfrm>
            <a:off x="1475656" y="5877272"/>
            <a:ext cx="6786855" cy="3939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190500" fontAlgn="base" latinLnBrk="0">
              <a:lnSpc>
                <a:spcPct val="140000"/>
              </a:lnSpc>
            </a:pP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clearTimeout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(</a:t>
            </a:r>
            <a:r>
              <a:rPr lang="en-US" altLang="ko-KR" sz="1400" b="1" kern="0" dirty="0" err="1">
                <a:solidFill>
                  <a:srgbClr val="000000"/>
                </a:solidFill>
                <a:latin typeface="+mj-ea"/>
                <a:ea typeface="+mj-ea"/>
              </a:rPr>
              <a:t>timerID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); // 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timerID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의 타이머 해제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45327" y="1755070"/>
            <a:ext cx="7838123" cy="2105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141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733099" y="1833749"/>
            <a:ext cx="5247248" cy="493981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050" dirty="0"/>
              <a:t>&lt;!DOCTYPE html&gt;</a:t>
            </a:r>
          </a:p>
          <a:p>
            <a:pPr defTabSz="180000"/>
            <a:r>
              <a:rPr lang="en-US" altLang="ko-KR" sz="1050" dirty="0"/>
              <a:t>&lt;html&gt;</a:t>
            </a:r>
          </a:p>
          <a:p>
            <a:pPr defTabSz="180000"/>
            <a:r>
              <a:rPr lang="en-US" altLang="ko-KR" sz="1050" dirty="0"/>
              <a:t>&lt;head&gt;</a:t>
            </a:r>
          </a:p>
          <a:p>
            <a:pPr defTabSz="180000"/>
            <a:r>
              <a:rPr lang="en-US" altLang="ko-KR" sz="1050" dirty="0"/>
              <a:t>&lt;title&gt;</a:t>
            </a:r>
            <a:r>
              <a:rPr lang="en-US" altLang="ko-KR" sz="1050" dirty="0" err="1"/>
              <a:t>setTimeout</a:t>
            </a:r>
            <a:r>
              <a:rPr lang="en-US" altLang="ko-KR" sz="1050" dirty="0"/>
              <a:t>()</a:t>
            </a:r>
            <a:r>
              <a:rPr lang="ko-KR" altLang="en-US" sz="1050" dirty="0"/>
              <a:t>으로 웹 페이지 자동 연결</a:t>
            </a:r>
            <a:r>
              <a:rPr lang="en-US" altLang="ko-KR" sz="1050" dirty="0"/>
              <a:t>&lt;/title&gt;</a:t>
            </a:r>
          </a:p>
          <a:p>
            <a:pPr defTabSz="180000"/>
            <a:r>
              <a:rPr lang="en-US" altLang="ko-KR" sz="1050" dirty="0"/>
              <a:t>&lt;/head&gt;</a:t>
            </a:r>
          </a:p>
          <a:p>
            <a:pPr defTabSz="180000"/>
            <a:r>
              <a:rPr lang="en-US" altLang="ko-KR" sz="1050" dirty="0"/>
              <a:t>&lt;body&gt;</a:t>
            </a:r>
          </a:p>
          <a:p>
            <a:pPr defTabSz="180000"/>
            <a:r>
              <a:rPr lang="en-US" altLang="ko-KR" sz="1050" dirty="0"/>
              <a:t>&lt;h3&gt;</a:t>
            </a:r>
            <a:r>
              <a:rPr lang="ko-KR" altLang="en-US" sz="1050" dirty="0"/>
              <a:t>이미지에 마우스를 올리고 </a:t>
            </a:r>
            <a:r>
              <a:rPr lang="en-US" altLang="ko-KR" sz="1050" dirty="0"/>
              <a:t>5</a:t>
            </a:r>
            <a:r>
              <a:rPr lang="ko-KR" altLang="en-US" sz="1050" dirty="0"/>
              <a:t>초간 그대로 있을 때 사이트로 이동합니다</a:t>
            </a:r>
            <a:r>
              <a:rPr lang="en-US" altLang="ko-KR" sz="1050" dirty="0"/>
              <a:t>&lt;/h3&gt;</a:t>
            </a:r>
          </a:p>
          <a:p>
            <a:pPr defTabSz="180000"/>
            <a:r>
              <a:rPr lang="en-US" altLang="ko-KR" sz="1050" dirty="0"/>
              <a:t>&lt;</a:t>
            </a:r>
            <a:r>
              <a:rPr lang="en-US" altLang="ko-KR" sz="1050" dirty="0" err="1"/>
              <a:t>hr</a:t>
            </a:r>
            <a:r>
              <a:rPr lang="en-US" altLang="ko-KR" sz="1050" dirty="0"/>
              <a:t>&gt;</a:t>
            </a:r>
          </a:p>
          <a:p>
            <a:pPr defTabSz="180000"/>
            <a:r>
              <a:rPr lang="en-US" altLang="ko-KR" sz="1050" dirty="0"/>
              <a:t>&lt;</a:t>
            </a:r>
            <a:r>
              <a:rPr lang="en-US" altLang="ko-KR" sz="1050" dirty="0" err="1"/>
              <a:t>img</a:t>
            </a:r>
            <a:r>
              <a:rPr lang="en-US" altLang="ko-KR" sz="1050" dirty="0"/>
              <a:t> id="</a:t>
            </a:r>
            <a:r>
              <a:rPr lang="en-US" altLang="ko-KR" sz="1050" dirty="0" err="1"/>
              <a:t>img</a:t>
            </a:r>
            <a:r>
              <a:rPr lang="en-US" altLang="ko-KR" sz="1050" dirty="0"/>
              <a:t>" </a:t>
            </a:r>
            <a:r>
              <a:rPr lang="en-US" altLang="ko-KR" sz="1050" dirty="0" err="1"/>
              <a:t>src</a:t>
            </a:r>
            <a:r>
              <a:rPr lang="en-US" altLang="ko-KR" sz="1050" dirty="0"/>
              <a:t>="media/naver.gif" </a:t>
            </a:r>
          </a:p>
          <a:p>
            <a:pPr defTabSz="180000"/>
            <a:r>
              <a:rPr lang="en-US" altLang="ko-KR" sz="1050" dirty="0" smtClean="0"/>
              <a:t>		</a:t>
            </a:r>
            <a:r>
              <a:rPr lang="en-US" altLang="ko-KR" sz="1050" b="1" dirty="0" err="1" smtClean="0"/>
              <a:t>onmouseover</a:t>
            </a:r>
            <a:r>
              <a:rPr lang="en-US" altLang="ko-KR" sz="1050" b="1" dirty="0"/>
              <a:t>="</a:t>
            </a:r>
            <a:r>
              <a:rPr lang="en-US" altLang="ko-KR" sz="1050" b="1" dirty="0" err="1"/>
              <a:t>startTimer</a:t>
            </a:r>
            <a:r>
              <a:rPr lang="en-US" altLang="ko-KR" sz="1050" b="1" dirty="0"/>
              <a:t>(5000)"</a:t>
            </a:r>
          </a:p>
          <a:p>
            <a:pPr defTabSz="180000"/>
            <a:r>
              <a:rPr lang="en-US" altLang="ko-KR" sz="1050" dirty="0" smtClean="0"/>
              <a:t>		</a:t>
            </a:r>
            <a:r>
              <a:rPr lang="en-US" altLang="ko-KR" sz="1050" b="1" dirty="0" err="1" smtClean="0"/>
              <a:t>onmouseout</a:t>
            </a:r>
            <a:r>
              <a:rPr lang="en-US" altLang="ko-KR" sz="1050" b="1" dirty="0"/>
              <a:t>="</a:t>
            </a:r>
            <a:r>
              <a:rPr lang="en-US" altLang="ko-KR" sz="1050" b="1" dirty="0" err="1"/>
              <a:t>cancelTimer</a:t>
            </a:r>
            <a:r>
              <a:rPr lang="en-US" altLang="ko-KR" sz="1050" b="1" dirty="0"/>
              <a:t>()"</a:t>
            </a:r>
            <a:r>
              <a:rPr lang="en-US" altLang="ko-KR" sz="1050" dirty="0"/>
              <a:t>&gt;</a:t>
            </a:r>
          </a:p>
          <a:p>
            <a:pPr defTabSz="180000"/>
            <a:r>
              <a:rPr lang="en-US" altLang="ko-KR" sz="1050" dirty="0"/>
              <a:t>&lt;script&gt;</a:t>
            </a:r>
          </a:p>
          <a:p>
            <a:pPr defTabSz="180000"/>
            <a:r>
              <a:rPr lang="en-US" altLang="ko-KR" sz="1050" dirty="0" err="1"/>
              <a:t>var</a:t>
            </a:r>
            <a:r>
              <a:rPr lang="en-US" altLang="ko-KR" sz="1050" dirty="0"/>
              <a:t> </a:t>
            </a:r>
            <a:r>
              <a:rPr lang="en-US" altLang="ko-KR" sz="1050" dirty="0" err="1"/>
              <a:t>timerID</a:t>
            </a:r>
            <a:r>
              <a:rPr lang="en-US" altLang="ko-KR" sz="1050" dirty="0"/>
              <a:t>=null;</a:t>
            </a:r>
          </a:p>
          <a:p>
            <a:pPr defTabSz="180000"/>
            <a:r>
              <a:rPr lang="en-US" altLang="ko-KR" sz="1050" dirty="0"/>
              <a:t>function </a:t>
            </a:r>
            <a:r>
              <a:rPr lang="en-US" altLang="ko-KR" sz="1050" dirty="0" err="1"/>
              <a:t>startTimer</a:t>
            </a:r>
            <a:r>
              <a:rPr lang="en-US" altLang="ko-KR" sz="1050" dirty="0"/>
              <a:t>(time) {</a:t>
            </a:r>
          </a:p>
          <a:p>
            <a:pPr defTabSz="180000"/>
            <a:r>
              <a:rPr lang="en-US" altLang="ko-KR" sz="1050" dirty="0" smtClean="0"/>
              <a:t>	// </a:t>
            </a:r>
            <a:r>
              <a:rPr lang="ko-KR" altLang="en-US" sz="1050" dirty="0"/>
              <a:t>타이머 시작</a:t>
            </a:r>
          </a:p>
          <a:p>
            <a:pPr defTabSz="180000"/>
            <a:r>
              <a:rPr lang="en-US" altLang="ko-KR" sz="1050" dirty="0" smtClean="0"/>
              <a:t>	</a:t>
            </a:r>
            <a:r>
              <a:rPr lang="en-US" altLang="ko-KR" sz="1050" b="1" dirty="0" err="1" smtClean="0"/>
              <a:t>timerID</a:t>
            </a:r>
            <a:r>
              <a:rPr lang="en-US" altLang="ko-KR" sz="1050" b="1" dirty="0" smtClean="0"/>
              <a:t> </a:t>
            </a:r>
            <a:r>
              <a:rPr lang="en-US" altLang="ko-KR" sz="1050" b="1" dirty="0"/>
              <a:t>= </a:t>
            </a:r>
            <a:r>
              <a:rPr lang="en-US" altLang="ko-KR" sz="1050" b="1" dirty="0" err="1"/>
              <a:t>setTimeout</a:t>
            </a:r>
            <a:r>
              <a:rPr lang="en-US" altLang="ko-KR" sz="1050" b="1" dirty="0"/>
              <a:t>("load('http://www.naver.com')", time);</a:t>
            </a:r>
          </a:p>
          <a:p>
            <a:pPr defTabSz="180000"/>
            <a:endParaRPr lang="ko-KR" altLang="en-US" sz="1050" dirty="0"/>
          </a:p>
          <a:p>
            <a:pPr defTabSz="180000"/>
            <a:r>
              <a:rPr lang="en-US" altLang="ko-KR" sz="1050" dirty="0" smtClean="0"/>
              <a:t>	// </a:t>
            </a:r>
            <a:r>
              <a:rPr lang="ko-KR" altLang="en-US" sz="1050" dirty="0" smtClean="0"/>
              <a:t>이미지에 마우스 올리면 나타내는 </a:t>
            </a:r>
            <a:r>
              <a:rPr lang="ko-KR" altLang="en-US" sz="1050" dirty="0" err="1" smtClean="0"/>
              <a:t>툴팁</a:t>
            </a:r>
            <a:r>
              <a:rPr lang="ko-KR" altLang="en-US" sz="1050" dirty="0" smtClean="0"/>
              <a:t> </a:t>
            </a:r>
            <a:r>
              <a:rPr lang="ko-KR" altLang="en-US" sz="1050" dirty="0"/>
              <a:t>메시지</a:t>
            </a:r>
          </a:p>
          <a:p>
            <a:pPr defTabSz="180000"/>
            <a:r>
              <a:rPr lang="en-US" altLang="ko-KR" sz="1050" dirty="0" smtClean="0"/>
              <a:t>	</a:t>
            </a:r>
            <a:r>
              <a:rPr lang="en-US" altLang="ko-KR" sz="1050" dirty="0" err="1" smtClean="0"/>
              <a:t>document.getElementById</a:t>
            </a:r>
            <a:r>
              <a:rPr lang="en-US" altLang="ko-KR" sz="1050" dirty="0"/>
              <a:t>("</a:t>
            </a:r>
            <a:r>
              <a:rPr lang="en-US" altLang="ko-KR" sz="1050" dirty="0" err="1"/>
              <a:t>img</a:t>
            </a:r>
            <a:r>
              <a:rPr lang="en-US" altLang="ko-KR" sz="1050" dirty="0"/>
              <a:t>").title = "</a:t>
            </a:r>
            <a:r>
              <a:rPr lang="ko-KR" altLang="en-US" sz="1050" dirty="0"/>
              <a:t>타이머 작동 시작</a:t>
            </a:r>
            <a:r>
              <a:rPr lang="en-US" altLang="ko-KR" sz="1050" dirty="0"/>
              <a:t>...";</a:t>
            </a:r>
          </a:p>
          <a:p>
            <a:pPr defTabSz="180000"/>
            <a:r>
              <a:rPr lang="en-US" altLang="ko-KR" sz="1050" dirty="0"/>
              <a:t>}</a:t>
            </a:r>
          </a:p>
          <a:p>
            <a:pPr defTabSz="180000"/>
            <a:r>
              <a:rPr lang="en-US" altLang="ko-KR" sz="1050" dirty="0"/>
              <a:t>function </a:t>
            </a:r>
            <a:r>
              <a:rPr lang="en-US" altLang="ko-KR" sz="1050" dirty="0" err="1"/>
              <a:t>cancelTimer</a:t>
            </a:r>
            <a:r>
              <a:rPr lang="en-US" altLang="ko-KR" sz="1050" dirty="0"/>
              <a:t>() {</a:t>
            </a:r>
          </a:p>
          <a:p>
            <a:pPr defTabSz="180000"/>
            <a:r>
              <a:rPr lang="en-US" altLang="ko-KR" sz="1050" dirty="0" smtClean="0"/>
              <a:t>	if(</a:t>
            </a:r>
            <a:r>
              <a:rPr lang="en-US" altLang="ko-KR" sz="1050" dirty="0" err="1" smtClean="0"/>
              <a:t>timerID</a:t>
            </a:r>
            <a:r>
              <a:rPr lang="en-US" altLang="ko-KR" sz="1050" dirty="0" smtClean="0"/>
              <a:t> </a:t>
            </a:r>
            <a:r>
              <a:rPr lang="en-US" altLang="ko-KR" sz="1050" dirty="0"/>
              <a:t>!=null) </a:t>
            </a:r>
          </a:p>
          <a:p>
            <a:pPr defTabSz="180000"/>
            <a:r>
              <a:rPr lang="en-US" altLang="ko-KR" sz="1050" dirty="0" smtClean="0"/>
              <a:t>		</a:t>
            </a:r>
            <a:r>
              <a:rPr lang="en-US" altLang="ko-KR" sz="1050" b="1" dirty="0" err="1" smtClean="0"/>
              <a:t>clearTimeout</a:t>
            </a:r>
            <a:r>
              <a:rPr lang="en-US" altLang="ko-KR" sz="1050" b="1" dirty="0" smtClean="0"/>
              <a:t>(</a:t>
            </a:r>
            <a:r>
              <a:rPr lang="en-US" altLang="ko-KR" sz="1050" b="1" dirty="0" err="1" smtClean="0"/>
              <a:t>timerID</a:t>
            </a:r>
            <a:r>
              <a:rPr lang="en-US" altLang="ko-KR" sz="1050" b="1" dirty="0"/>
              <a:t>); </a:t>
            </a:r>
            <a:r>
              <a:rPr lang="en-US" altLang="ko-KR" sz="1050" dirty="0"/>
              <a:t>// </a:t>
            </a:r>
            <a:r>
              <a:rPr lang="ko-KR" altLang="en-US" sz="1050" dirty="0"/>
              <a:t>타이머 중단</a:t>
            </a:r>
          </a:p>
          <a:p>
            <a:pPr defTabSz="180000"/>
            <a:r>
              <a:rPr lang="en-US" altLang="ko-KR" sz="1050" dirty="0"/>
              <a:t>}</a:t>
            </a:r>
          </a:p>
          <a:p>
            <a:pPr defTabSz="180000"/>
            <a:r>
              <a:rPr lang="en-US" altLang="ko-KR" sz="1050" dirty="0"/>
              <a:t>function load(</a:t>
            </a:r>
            <a:r>
              <a:rPr lang="en-US" altLang="ko-KR" sz="1050" dirty="0" err="1"/>
              <a:t>url</a:t>
            </a:r>
            <a:r>
              <a:rPr lang="en-US" altLang="ko-KR" sz="1050" dirty="0"/>
              <a:t>) {</a:t>
            </a:r>
          </a:p>
          <a:p>
            <a:pPr defTabSz="180000"/>
            <a:r>
              <a:rPr lang="en-US" altLang="ko-KR" sz="1050" dirty="0" smtClean="0"/>
              <a:t>	</a:t>
            </a:r>
            <a:r>
              <a:rPr lang="en-US" altLang="ko-KR" sz="1050" b="1" dirty="0" err="1" smtClean="0"/>
              <a:t>window.location</a:t>
            </a:r>
            <a:r>
              <a:rPr lang="en-US" altLang="ko-KR" sz="1050" b="1" dirty="0" smtClean="0"/>
              <a:t> </a:t>
            </a:r>
            <a:r>
              <a:rPr lang="en-US" altLang="ko-KR" sz="1050" b="1" dirty="0"/>
              <a:t>= </a:t>
            </a:r>
            <a:r>
              <a:rPr lang="en-US" altLang="ko-KR" sz="1050" b="1" dirty="0" err="1"/>
              <a:t>url</a:t>
            </a:r>
            <a:r>
              <a:rPr lang="en-US" altLang="ko-KR" sz="1050" b="1" dirty="0"/>
              <a:t>; </a:t>
            </a:r>
            <a:r>
              <a:rPr lang="en-US" altLang="ko-KR" sz="1050" dirty="0"/>
              <a:t>// </a:t>
            </a:r>
            <a:r>
              <a:rPr lang="ko-KR" altLang="en-US" sz="1050" dirty="0"/>
              <a:t>현재 윈도우에  </a:t>
            </a:r>
            <a:r>
              <a:rPr lang="en-US" altLang="ko-KR" sz="1050" dirty="0" err="1"/>
              <a:t>url</a:t>
            </a:r>
            <a:r>
              <a:rPr lang="en-US" altLang="ko-KR" sz="1050" dirty="0"/>
              <a:t> </a:t>
            </a:r>
            <a:r>
              <a:rPr lang="ko-KR" altLang="en-US" sz="1050" dirty="0"/>
              <a:t>사이트 로드 </a:t>
            </a:r>
          </a:p>
          <a:p>
            <a:pPr defTabSz="180000"/>
            <a:r>
              <a:rPr lang="en-US" altLang="ko-KR" sz="1050" dirty="0"/>
              <a:t>}</a:t>
            </a:r>
          </a:p>
          <a:p>
            <a:pPr defTabSz="180000"/>
            <a:r>
              <a:rPr lang="en-US" altLang="ko-KR" sz="1050" dirty="0"/>
              <a:t>&lt;/script&gt;</a:t>
            </a:r>
          </a:p>
          <a:p>
            <a:pPr defTabSz="180000"/>
            <a:r>
              <a:rPr lang="en-US" altLang="ko-KR" sz="1050" dirty="0"/>
              <a:t>&lt;/body&gt;</a:t>
            </a:r>
          </a:p>
          <a:p>
            <a:pPr defTabSz="180000"/>
            <a:r>
              <a:rPr lang="en-US" altLang="ko-KR" sz="1050" dirty="0"/>
              <a:t>&lt;/html&gt;</a:t>
            </a:r>
            <a:endParaRPr lang="ko-KR" altLang="en-US" sz="1050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5848" y="4439572"/>
            <a:ext cx="2178671" cy="2375321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6216" y="1833749"/>
            <a:ext cx="2178671" cy="2375321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base"/>
            <a:r>
              <a:rPr lang="ko-KR" altLang="en-US" dirty="0"/>
              <a:t>예제 </a:t>
            </a:r>
            <a:r>
              <a:rPr lang="en-US" altLang="ko-KR" dirty="0" smtClean="0"/>
              <a:t>10-3 </a:t>
            </a:r>
            <a:r>
              <a:rPr lang="en-US" altLang="ko-KR" dirty="0" err="1"/>
              <a:t>setTimeout</a:t>
            </a:r>
            <a:r>
              <a:rPr lang="en-US" altLang="ko-KR" dirty="0" smtClean="0"/>
              <a:t>()</a:t>
            </a:r>
            <a:r>
              <a:rPr lang="ko-KR" altLang="en-US" dirty="0" smtClean="0"/>
              <a:t>로 웹 페이지 </a:t>
            </a:r>
            <a:r>
              <a:rPr lang="ko-KR" altLang="en-US" dirty="0"/>
              <a:t>자동 연결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24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7976725" y="4209070"/>
            <a:ext cx="896015" cy="272415"/>
          </a:xfrm>
          <a:prstGeom prst="wedgeRoundRectCallout">
            <a:avLst>
              <a:gd name="adj1" fmla="val -40056"/>
              <a:gd name="adj2" fmla="val -94020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000" dirty="0" err="1" smtClean="0"/>
              <a:t>툴팁</a:t>
            </a:r>
            <a:r>
              <a:rPr lang="ko-KR" altLang="en-US" sz="1000" dirty="0" smtClean="0"/>
              <a:t> 메시지</a:t>
            </a:r>
            <a:endParaRPr lang="ko-KR" altLang="en-US" sz="1000" dirty="0"/>
          </a:p>
        </p:txBody>
      </p:sp>
      <p:sp>
        <p:nvSpPr>
          <p:cNvPr id="14" name="TextBox 13"/>
          <p:cNvSpPr txBox="1"/>
          <p:nvPr/>
        </p:nvSpPr>
        <p:spPr>
          <a:xfrm>
            <a:off x="7611950" y="4581128"/>
            <a:ext cx="14157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마우스를 올리고 </a:t>
            </a:r>
            <a:endParaRPr lang="en-US" altLang="ko-KR" sz="1000" dirty="0" smtClean="0"/>
          </a:p>
          <a:p>
            <a:r>
              <a:rPr lang="en-US" altLang="ko-KR" sz="1000" dirty="0" smtClean="0"/>
              <a:t>5</a:t>
            </a:r>
            <a:r>
              <a:rPr lang="ko-KR" altLang="en-US" sz="1000" dirty="0" smtClean="0"/>
              <a:t>초간 그대로 있을 때</a:t>
            </a:r>
            <a:endParaRPr lang="ko-KR" altLang="en-US" sz="1000" dirty="0"/>
          </a:p>
        </p:txBody>
      </p:sp>
      <p:sp>
        <p:nvSpPr>
          <p:cNvPr id="5" name="직사각형 4"/>
          <p:cNvSpPr/>
          <p:nvPr/>
        </p:nvSpPr>
        <p:spPr>
          <a:xfrm>
            <a:off x="609599" y="1310529"/>
            <a:ext cx="785083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/>
            <a:r>
              <a:rPr lang="ko-KR" altLang="en-US" sz="1400" kern="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이미지 </a:t>
            </a:r>
            <a:r>
              <a:rPr lang="ko-KR" altLang="en-US" sz="1400" kern="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위에 마우스를 올린 상태로 </a:t>
            </a:r>
            <a:r>
              <a:rPr lang="en-US" altLang="ko-KR" sz="1400" kern="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5</a:t>
            </a:r>
            <a:r>
              <a:rPr lang="ko-KR" altLang="en-US" sz="1400" kern="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초가 지나면 </a:t>
            </a:r>
            <a:r>
              <a:rPr lang="ko-KR" altLang="en-US" sz="1400" kern="0" dirty="0" err="1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네이버에</a:t>
            </a:r>
            <a:r>
              <a:rPr lang="ko-KR" altLang="en-US" sz="1400" kern="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 연결하며</a:t>
            </a:r>
            <a:r>
              <a:rPr lang="en-US" altLang="ko-KR" sz="1400" kern="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, 5</a:t>
            </a:r>
            <a:r>
              <a:rPr lang="ko-KR" altLang="en-US" sz="1400" kern="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초 전에 이미지를 벗어나면 타이머를 해제하는 코드를 작성하라</a:t>
            </a:r>
            <a:r>
              <a:rPr lang="en-US" altLang="ko-KR" sz="1400" kern="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.</a:t>
            </a:r>
            <a:endParaRPr lang="ko-KR" altLang="en-US" sz="1400" kern="0" spc="0" dirty="0">
              <a:solidFill>
                <a:schemeClr val="accent2">
                  <a:lumMod val="75000"/>
                </a:schemeClr>
              </a:solidFill>
              <a:effectLst/>
              <a:latin typeface="+mj-ea"/>
              <a:ea typeface="+mj-ea"/>
            </a:endParaRPr>
          </a:p>
        </p:txBody>
      </p:sp>
      <p:sp>
        <p:nvSpPr>
          <p:cNvPr id="6" name="자유형 5"/>
          <p:cNvSpPr/>
          <p:nvPr/>
        </p:nvSpPr>
        <p:spPr>
          <a:xfrm>
            <a:off x="7308304" y="4190234"/>
            <a:ext cx="205877" cy="272415"/>
          </a:xfrm>
          <a:custGeom>
            <a:avLst/>
            <a:gdLst>
              <a:gd name="connsiteX0" fmla="*/ 783220 w 783220"/>
              <a:gd name="connsiteY0" fmla="*/ 0 h 540152"/>
              <a:gd name="connsiteX1" fmla="*/ 640466 w 783220"/>
              <a:gd name="connsiteY1" fmla="*/ 366532 h 540152"/>
              <a:gd name="connsiteX2" fmla="*/ 0 w 783220"/>
              <a:gd name="connsiteY2" fmla="*/ 540152 h 540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83220" h="540152">
                <a:moveTo>
                  <a:pt x="783220" y="0"/>
                </a:moveTo>
                <a:cubicBezTo>
                  <a:pt x="777111" y="138253"/>
                  <a:pt x="771003" y="276507"/>
                  <a:pt x="640466" y="366532"/>
                </a:cubicBezTo>
                <a:cubicBezTo>
                  <a:pt x="509929" y="456557"/>
                  <a:pt x="254964" y="498354"/>
                  <a:pt x="0" y="540152"/>
                </a:cubicBezTo>
              </a:path>
            </a:pathLst>
          </a:custGeom>
          <a:noFill/>
          <a:ln w="1270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3255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setInterval</a:t>
            </a:r>
            <a:r>
              <a:rPr lang="en-US" altLang="ko-KR" dirty="0"/>
              <a:t>()/</a:t>
            </a:r>
            <a:r>
              <a:rPr lang="en-US" altLang="ko-KR" dirty="0" err="1"/>
              <a:t>clearInterval</a:t>
            </a:r>
            <a:r>
              <a:rPr lang="en-US" altLang="ko-KR" dirty="0"/>
              <a:t>() 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sz="2000" dirty="0" err="1"/>
              <a:t>setInterval</a:t>
            </a:r>
            <a:r>
              <a:rPr lang="en-US" altLang="ko-KR" sz="2000" dirty="0" smtClean="0"/>
              <a:t>() : </a:t>
            </a:r>
            <a:r>
              <a:rPr lang="ko-KR" altLang="en-US" sz="2000" dirty="0"/>
              <a:t>타임아웃 </a:t>
            </a:r>
            <a:r>
              <a:rPr lang="ko-KR" altLang="en-US" sz="2000" dirty="0" smtClean="0"/>
              <a:t>코드 반복 실행</a:t>
            </a:r>
            <a:endParaRPr lang="en-US" altLang="ko-KR" sz="2000" dirty="0" smtClean="0"/>
          </a:p>
          <a:p>
            <a:endParaRPr lang="en-US" altLang="ko-KR" sz="2000" dirty="0"/>
          </a:p>
          <a:p>
            <a:endParaRPr lang="en-US" altLang="ko-KR" sz="2000" dirty="0" smtClean="0"/>
          </a:p>
          <a:p>
            <a:endParaRPr lang="en-US" altLang="ko-KR" sz="2000" dirty="0"/>
          </a:p>
          <a:p>
            <a:endParaRPr lang="en-US" altLang="ko-KR" sz="2000" dirty="0" smtClean="0"/>
          </a:p>
          <a:p>
            <a:endParaRPr lang="en-US" altLang="ko-KR" sz="2000" dirty="0"/>
          </a:p>
          <a:p>
            <a:pPr lvl="1"/>
            <a:endParaRPr lang="en-US" altLang="ko-KR" sz="1600" dirty="0" smtClean="0"/>
          </a:p>
          <a:p>
            <a:pPr marL="365760" lvl="1" indent="0">
              <a:buNone/>
            </a:pPr>
            <a:r>
              <a:rPr lang="ko-KR" altLang="en-US" sz="1600" dirty="0" smtClean="0"/>
              <a:t>예</a:t>
            </a:r>
            <a:r>
              <a:rPr lang="en-US" altLang="ko-KR" sz="1600" dirty="0" smtClean="0"/>
              <a:t>) </a:t>
            </a:r>
            <a:r>
              <a:rPr lang="en-US" altLang="ko-KR" sz="1600" dirty="0"/>
              <a:t>1</a:t>
            </a:r>
            <a:r>
              <a:rPr lang="ko-KR" altLang="en-US" sz="1600" dirty="0"/>
              <a:t>초 </a:t>
            </a:r>
            <a:r>
              <a:rPr lang="ko-KR" altLang="en-US" sz="1600" dirty="0" smtClean="0"/>
              <a:t>간격으로 </a:t>
            </a:r>
            <a:r>
              <a:rPr lang="en-US" altLang="ko-KR" sz="1600" dirty="0" smtClean="0"/>
              <a:t>f()</a:t>
            </a:r>
            <a:r>
              <a:rPr lang="ko-KR" altLang="en-US" sz="1600" dirty="0" smtClean="0"/>
              <a:t> </a:t>
            </a:r>
            <a:r>
              <a:rPr lang="ko-KR" altLang="en-US" sz="1600" dirty="0"/>
              <a:t>반복 </a:t>
            </a:r>
            <a:r>
              <a:rPr lang="ko-KR" altLang="en-US" sz="1600" dirty="0" smtClean="0"/>
              <a:t>호출</a:t>
            </a:r>
            <a:endParaRPr lang="en-US" altLang="ko-KR" sz="1600" dirty="0" smtClean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 smtClean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 smtClean="0"/>
          </a:p>
          <a:p>
            <a:pPr marL="365760" lvl="1" indent="0">
              <a:buNone/>
            </a:pPr>
            <a:r>
              <a:rPr lang="ko-KR" altLang="en-US" sz="1600" dirty="0"/>
              <a:t>예</a:t>
            </a:r>
            <a:r>
              <a:rPr lang="en-US" altLang="ko-KR" sz="1600" dirty="0"/>
              <a:t>) </a:t>
            </a:r>
            <a:r>
              <a:rPr lang="ko-KR" altLang="en-US" sz="1600" dirty="0" smtClean="0"/>
              <a:t>타이머 </a:t>
            </a:r>
            <a:r>
              <a:rPr lang="ko-KR" altLang="en-US" sz="1600" dirty="0"/>
              <a:t>해제</a:t>
            </a:r>
          </a:p>
          <a:p>
            <a:pPr lvl="1"/>
            <a:endParaRPr lang="ko-KR" altLang="en-US" sz="1600" dirty="0"/>
          </a:p>
          <a:p>
            <a:endParaRPr lang="ko-KR" altLang="en-US" sz="2000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25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187624" y="4417367"/>
            <a:ext cx="7128792" cy="95410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marL="1905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function f() {</a:t>
            </a:r>
            <a:endParaRPr lang="ko-KR" altLang="en-US" sz="1400" kern="0" dirty="0">
              <a:solidFill>
                <a:srgbClr val="000000"/>
              </a:solidFill>
              <a:latin typeface="+mj-ea"/>
              <a:ea typeface="+mj-ea"/>
            </a:endParaRPr>
          </a:p>
          <a:p>
            <a:pPr marL="190500" fontAlgn="base" latinLnBrk="0"/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	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//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함수 코드</a:t>
            </a:r>
          </a:p>
          <a:p>
            <a:pPr marL="1905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}</a:t>
            </a:r>
            <a:endParaRPr lang="ko-KR" altLang="en-US" sz="1400" kern="0" dirty="0">
              <a:solidFill>
                <a:srgbClr val="000000"/>
              </a:solidFill>
              <a:latin typeface="+mj-ea"/>
              <a:ea typeface="+mj-ea"/>
            </a:endParaRPr>
          </a:p>
          <a:p>
            <a:pPr marL="190500" fontAlgn="base" latinLnBrk="0"/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var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 </a:t>
            </a:r>
            <a:r>
              <a:rPr lang="en-US" altLang="ko-KR" sz="1400" b="1" kern="0" dirty="0" err="1">
                <a:solidFill>
                  <a:srgbClr val="000000"/>
                </a:solidFill>
                <a:latin typeface="+mj-ea"/>
                <a:ea typeface="+mj-ea"/>
              </a:rPr>
              <a:t>timerID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 = </a:t>
            </a:r>
            <a:r>
              <a:rPr lang="en-US" altLang="ko-KR" sz="1400" b="1" kern="0" dirty="0" err="1">
                <a:solidFill>
                  <a:srgbClr val="000000"/>
                </a:solidFill>
                <a:latin typeface="+mj-ea"/>
                <a:ea typeface="+mj-ea"/>
              </a:rPr>
              <a:t>setInterval</a:t>
            </a:r>
            <a:r>
              <a:rPr lang="en-US" altLang="ko-KR" sz="1400" b="1" kern="0" dirty="0">
                <a:solidFill>
                  <a:srgbClr val="000000"/>
                </a:solidFill>
                <a:latin typeface="+mj-ea"/>
                <a:ea typeface="+mj-ea"/>
              </a:rPr>
              <a:t>("f()", 1000); 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// 1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초 주기로 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f()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가 호출되도록 타이머 작동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187624" y="6001543"/>
            <a:ext cx="7128792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marL="190500" fontAlgn="base" latinLnBrk="0"/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clearInterval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(</a:t>
            </a:r>
            <a:r>
              <a:rPr lang="en-US" altLang="ko-KR" sz="1400" b="1" kern="0" dirty="0" err="1">
                <a:solidFill>
                  <a:srgbClr val="000000"/>
                </a:solidFill>
                <a:latin typeface="+mj-ea"/>
                <a:ea typeface="+mj-ea"/>
              </a:rPr>
              <a:t>timerID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); // 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timerID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의 타이머 해제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25815" y="1783209"/>
            <a:ext cx="7852410" cy="2120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1479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/>
            <a:r>
              <a:rPr lang="ko-KR" altLang="en-US" dirty="0"/>
              <a:t>예제 </a:t>
            </a:r>
            <a:r>
              <a:rPr lang="en-US" altLang="ko-KR" dirty="0" smtClean="0"/>
              <a:t>10-4 </a:t>
            </a:r>
            <a:r>
              <a:rPr lang="en-US" altLang="ko-KR" dirty="0" err="1"/>
              <a:t>setInterval</a:t>
            </a:r>
            <a:r>
              <a:rPr lang="en-US" altLang="ko-KR" dirty="0"/>
              <a:t>()</a:t>
            </a:r>
            <a:r>
              <a:rPr lang="ko-KR" altLang="en-US" dirty="0"/>
              <a:t>로 텍스트 회전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26</a:t>
            </a:fld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628497" y="1865041"/>
            <a:ext cx="6156176" cy="489364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&lt;!DOCTYPE html&gt;</a:t>
            </a:r>
          </a:p>
          <a:p>
            <a:pPr defTabSz="180000"/>
            <a:r>
              <a:rPr lang="en-US" altLang="ko-KR" sz="1200" dirty="0"/>
              <a:t>&lt;html&gt;</a:t>
            </a:r>
          </a:p>
          <a:p>
            <a:pPr defTabSz="180000"/>
            <a:r>
              <a:rPr lang="en-US" altLang="ko-KR" sz="1200" dirty="0"/>
              <a:t>&lt;head&gt;&lt;title&gt;</a:t>
            </a:r>
            <a:r>
              <a:rPr lang="en-US" altLang="ko-KR" sz="1200" dirty="0" err="1"/>
              <a:t>setInterval</a:t>
            </a:r>
            <a:r>
              <a:rPr lang="en-US" altLang="ko-KR" sz="1200" dirty="0"/>
              <a:t>()</a:t>
            </a:r>
            <a:r>
              <a:rPr lang="ko-KR" altLang="en-US" sz="1200" dirty="0"/>
              <a:t>로 텍스트 회전</a:t>
            </a:r>
            <a:r>
              <a:rPr lang="en-US" altLang="ko-KR" sz="1200" dirty="0"/>
              <a:t>&lt;/title&gt;&lt;/head&gt;</a:t>
            </a:r>
          </a:p>
          <a:p>
            <a:pPr defTabSz="180000"/>
            <a:r>
              <a:rPr lang="en-US" altLang="ko-KR" sz="1200" dirty="0"/>
              <a:t>&lt;body&gt;</a:t>
            </a:r>
          </a:p>
          <a:p>
            <a:pPr defTabSz="180000"/>
            <a:r>
              <a:rPr lang="en-US" altLang="ko-KR" sz="1200" dirty="0"/>
              <a:t>&lt;h3&gt;</a:t>
            </a:r>
            <a:r>
              <a:rPr lang="ko-KR" altLang="en-US" sz="1200" dirty="0"/>
              <a:t>텍스트가 자동 회전하며</a:t>
            </a:r>
            <a:r>
              <a:rPr lang="en-US" altLang="ko-KR" sz="1200" dirty="0"/>
              <a:t>, </a:t>
            </a:r>
            <a:r>
              <a:rPr lang="ko-KR" altLang="en-US" sz="1200" dirty="0"/>
              <a:t>마우스로 클릭하면 중단합니다</a:t>
            </a:r>
            <a:r>
              <a:rPr lang="en-US" altLang="ko-KR" sz="1200" dirty="0"/>
              <a:t>.&lt;/h3&gt;</a:t>
            </a:r>
          </a:p>
          <a:p>
            <a:pPr defTabSz="180000"/>
            <a:r>
              <a:rPr lang="en-US" altLang="ko-KR" sz="1200" dirty="0"/>
              <a:t>&lt;</a:t>
            </a:r>
            <a:r>
              <a:rPr lang="en-US" altLang="ko-KR" sz="1200" dirty="0" err="1"/>
              <a:t>hr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en-US" altLang="ko-KR" sz="1200" dirty="0"/>
              <a:t>&lt;div&gt;&lt;span id</a:t>
            </a:r>
            <a:r>
              <a:rPr lang="en-US" altLang="ko-KR" sz="1200" dirty="0" smtClean="0"/>
              <a:t>="span" </a:t>
            </a:r>
            <a:r>
              <a:rPr lang="en-US" altLang="ko-KR" sz="1200" dirty="0"/>
              <a:t>style="</a:t>
            </a:r>
            <a:r>
              <a:rPr lang="en-US" altLang="ko-KR" sz="1200" dirty="0" err="1"/>
              <a:t>background-color:yellow</a:t>
            </a:r>
            <a:r>
              <a:rPr lang="en-US" altLang="ko-KR" sz="1200" dirty="0"/>
              <a:t>"&gt;</a:t>
            </a:r>
          </a:p>
          <a:p>
            <a:pPr defTabSz="180000"/>
            <a:r>
              <a:rPr lang="en-US" altLang="ko-KR" sz="1200" dirty="0" smtClean="0"/>
              <a:t>					</a:t>
            </a:r>
            <a:r>
              <a:rPr lang="ko-KR" altLang="en-US" sz="1200" dirty="0" smtClean="0"/>
              <a:t>자동 </a:t>
            </a:r>
            <a:r>
              <a:rPr lang="ko-KR" altLang="en-US" sz="1200" dirty="0"/>
              <a:t>회전하는 텍스트입니다</a:t>
            </a:r>
            <a:r>
              <a:rPr lang="en-US" altLang="ko-KR" sz="1200" dirty="0"/>
              <a:t>.&lt;/span&gt;</a:t>
            </a:r>
          </a:p>
          <a:p>
            <a:pPr defTabSz="180000"/>
            <a:r>
              <a:rPr lang="en-US" altLang="ko-KR" sz="1200" dirty="0"/>
              <a:t>&lt;/div&gt;</a:t>
            </a:r>
          </a:p>
          <a:p>
            <a:pPr defTabSz="180000"/>
            <a:r>
              <a:rPr lang="en-US" altLang="ko-KR" sz="1200" dirty="0"/>
              <a:t>&lt;script&gt;</a:t>
            </a:r>
          </a:p>
          <a:p>
            <a:pPr defTabSz="180000"/>
            <a:r>
              <a:rPr lang="en-US" altLang="ko-KR" sz="1200" dirty="0" err="1"/>
              <a:t>var</a:t>
            </a:r>
            <a:r>
              <a:rPr lang="en-US" altLang="ko-KR" sz="1200" dirty="0"/>
              <a:t> </a:t>
            </a:r>
            <a:r>
              <a:rPr lang="en-US" altLang="ko-KR" sz="1200" dirty="0" smtClean="0"/>
              <a:t>span </a:t>
            </a:r>
            <a:r>
              <a:rPr lang="en-US" altLang="ko-KR" sz="1200" dirty="0"/>
              <a:t>= </a:t>
            </a:r>
            <a:r>
              <a:rPr lang="en-US" altLang="ko-KR" sz="1200" dirty="0" err="1"/>
              <a:t>document.getElementById</a:t>
            </a:r>
            <a:r>
              <a:rPr lang="en-US" altLang="ko-KR" sz="1200" dirty="0" smtClean="0"/>
              <a:t>("span");</a:t>
            </a:r>
            <a:endParaRPr lang="en-US" altLang="ko-KR" sz="1200" dirty="0"/>
          </a:p>
          <a:p>
            <a:pPr defTabSz="180000"/>
            <a:r>
              <a:rPr lang="en-US" altLang="ko-KR" sz="1200" b="1" dirty="0" err="1"/>
              <a:t>var</a:t>
            </a:r>
            <a:r>
              <a:rPr lang="en-US" altLang="ko-KR" sz="1200" b="1" dirty="0"/>
              <a:t> </a:t>
            </a:r>
            <a:r>
              <a:rPr lang="en-US" altLang="ko-KR" sz="1200" b="1" dirty="0" err="1"/>
              <a:t>timerID</a:t>
            </a:r>
            <a:r>
              <a:rPr lang="en-US" altLang="ko-KR" sz="1200" b="1" dirty="0"/>
              <a:t> = </a:t>
            </a:r>
            <a:r>
              <a:rPr lang="en-US" altLang="ko-KR" sz="1200" b="1" dirty="0" err="1"/>
              <a:t>setInterval</a:t>
            </a:r>
            <a:r>
              <a:rPr lang="en-US" altLang="ko-KR" sz="1200" b="1" dirty="0"/>
              <a:t>("</a:t>
            </a:r>
            <a:r>
              <a:rPr lang="en-US" altLang="ko-KR" sz="1200" b="1" dirty="0" err="1"/>
              <a:t>doRotate</a:t>
            </a:r>
            <a:r>
              <a:rPr lang="en-US" altLang="ko-KR" sz="1200" b="1" dirty="0"/>
              <a:t>()", 200); </a:t>
            </a:r>
            <a:r>
              <a:rPr lang="en-US" altLang="ko-KR" sz="1200" dirty="0"/>
              <a:t>// 200</a:t>
            </a:r>
            <a:r>
              <a:rPr lang="ko-KR" altLang="en-US" sz="1200" dirty="0" err="1"/>
              <a:t>밀리초</a:t>
            </a:r>
            <a:r>
              <a:rPr lang="ko-KR" altLang="en-US" sz="1200" dirty="0"/>
              <a:t> 주기로 </a:t>
            </a:r>
            <a:r>
              <a:rPr lang="en-US" altLang="ko-KR" sz="1200" dirty="0" err="1"/>
              <a:t>doRotate</a:t>
            </a:r>
            <a:r>
              <a:rPr lang="en-US" altLang="ko-KR" sz="1200" dirty="0"/>
              <a:t>() </a:t>
            </a:r>
            <a:r>
              <a:rPr lang="ko-KR" altLang="en-US" sz="1200" dirty="0"/>
              <a:t>호출</a:t>
            </a:r>
          </a:p>
          <a:p>
            <a:pPr defTabSz="180000"/>
            <a:endParaRPr lang="ko-KR" altLang="en-US" sz="1200" dirty="0"/>
          </a:p>
          <a:p>
            <a:pPr defTabSz="180000"/>
            <a:r>
              <a:rPr lang="en-US" altLang="ko-KR" sz="1200" dirty="0" err="1"/>
              <a:t>span.onclick</a:t>
            </a:r>
            <a:r>
              <a:rPr lang="en-US" altLang="ko-KR" sz="1200" dirty="0"/>
              <a:t> = function</a:t>
            </a:r>
            <a:r>
              <a:rPr lang="ko-KR" altLang="en-US" sz="1200" dirty="0"/>
              <a:t> </a:t>
            </a:r>
            <a:r>
              <a:rPr lang="en-US" altLang="ko-KR" sz="1200" dirty="0"/>
              <a:t>(e) { // </a:t>
            </a:r>
            <a:r>
              <a:rPr lang="ko-KR" altLang="en-US" sz="1200" dirty="0"/>
              <a:t>마우스 클릭 이벤트 </a:t>
            </a:r>
            <a:r>
              <a:rPr lang="ko-KR" altLang="en-US" sz="1200" dirty="0" err="1"/>
              <a:t>리스너</a:t>
            </a:r>
            <a:endParaRPr lang="ko-KR" altLang="en-US" sz="1200" dirty="0"/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b="1" dirty="0" err="1" smtClean="0"/>
              <a:t>clearInterval</a:t>
            </a:r>
            <a:r>
              <a:rPr lang="en-US" altLang="ko-KR" sz="1200" b="1" dirty="0" smtClean="0"/>
              <a:t>(</a:t>
            </a:r>
            <a:r>
              <a:rPr lang="en-US" altLang="ko-KR" sz="1200" b="1" dirty="0" err="1" smtClean="0"/>
              <a:t>timerID</a:t>
            </a:r>
            <a:r>
              <a:rPr lang="en-US" altLang="ko-KR" sz="1200" b="1" dirty="0"/>
              <a:t>); </a:t>
            </a:r>
            <a:r>
              <a:rPr lang="en-US" altLang="ko-KR" sz="1200" dirty="0"/>
              <a:t>// </a:t>
            </a:r>
            <a:r>
              <a:rPr lang="ko-KR" altLang="en-US" sz="1200" dirty="0"/>
              <a:t>타이머 해제</a:t>
            </a:r>
            <a:r>
              <a:rPr lang="en-US" altLang="ko-KR" sz="1200" dirty="0"/>
              <a:t>. </a:t>
            </a:r>
            <a:r>
              <a:rPr lang="ko-KR" altLang="en-US" sz="1200" dirty="0"/>
              <a:t>문자열 회전 중단</a:t>
            </a:r>
          </a:p>
          <a:p>
            <a:pPr defTabSz="180000"/>
            <a:r>
              <a:rPr lang="en-US" altLang="ko-KR" sz="1200" dirty="0"/>
              <a:t>}</a:t>
            </a:r>
          </a:p>
          <a:p>
            <a:pPr defTabSz="180000"/>
            <a:endParaRPr lang="ko-KR" altLang="en-US" sz="1200" dirty="0"/>
          </a:p>
          <a:p>
            <a:pPr defTabSz="180000"/>
            <a:r>
              <a:rPr lang="en-US" altLang="ko-KR" sz="1200" b="1" dirty="0"/>
              <a:t>function </a:t>
            </a:r>
            <a:r>
              <a:rPr lang="en-US" altLang="ko-KR" sz="1200" b="1" dirty="0" err="1"/>
              <a:t>doRotate</a:t>
            </a:r>
            <a:r>
              <a:rPr lang="en-US" altLang="ko-KR" sz="1200" b="1" dirty="0"/>
              <a:t>() </a:t>
            </a:r>
            <a:r>
              <a:rPr lang="en-US" altLang="ko-KR" sz="1200" dirty="0"/>
              <a:t>{</a:t>
            </a:r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dirty="0" err="1" smtClean="0"/>
              <a:t>var</a:t>
            </a:r>
            <a:r>
              <a:rPr lang="en-US" altLang="ko-KR" sz="1200" dirty="0" smtClean="0"/>
              <a:t> </a:t>
            </a:r>
            <a:r>
              <a:rPr lang="en-US" altLang="ko-KR" sz="1200" dirty="0" err="1"/>
              <a:t>str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span.innerHTML</a:t>
            </a:r>
            <a:r>
              <a:rPr lang="en-US" altLang="ko-KR" sz="1200" dirty="0"/>
              <a:t>;</a:t>
            </a:r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dirty="0" err="1" smtClean="0"/>
              <a:t>var</a:t>
            </a:r>
            <a:r>
              <a:rPr lang="en-US" altLang="ko-KR" sz="1200" dirty="0" smtClean="0"/>
              <a:t> </a:t>
            </a:r>
            <a:r>
              <a:rPr lang="en-US" altLang="ko-KR" sz="1200" dirty="0" err="1"/>
              <a:t>firstChar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str.substr</a:t>
            </a:r>
            <a:r>
              <a:rPr lang="en-US" altLang="ko-KR" sz="1200" dirty="0"/>
              <a:t>(0, 1);</a:t>
            </a:r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dirty="0" err="1" smtClean="0"/>
              <a:t>var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remains = </a:t>
            </a:r>
            <a:r>
              <a:rPr lang="en-US" altLang="ko-KR" sz="1200" dirty="0" err="1"/>
              <a:t>str.substr</a:t>
            </a:r>
            <a:r>
              <a:rPr lang="en-US" altLang="ko-KR" sz="1200" dirty="0"/>
              <a:t>(1, str.length-1);</a:t>
            </a:r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dirty="0" err="1" smtClean="0"/>
              <a:t>str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= remains + </a:t>
            </a:r>
            <a:r>
              <a:rPr lang="en-US" altLang="ko-KR" sz="1200" dirty="0" err="1"/>
              <a:t>firstChar</a:t>
            </a:r>
            <a:r>
              <a:rPr lang="en-US" altLang="ko-KR" sz="1200" dirty="0"/>
              <a:t>;</a:t>
            </a:r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b="1" dirty="0" err="1" smtClean="0"/>
              <a:t>span.innerHTML</a:t>
            </a:r>
            <a:r>
              <a:rPr lang="en-US" altLang="ko-KR" sz="1200" b="1" dirty="0" smtClean="0"/>
              <a:t> </a:t>
            </a:r>
            <a:r>
              <a:rPr lang="en-US" altLang="ko-KR" sz="1200" b="1" dirty="0"/>
              <a:t>= </a:t>
            </a:r>
            <a:r>
              <a:rPr lang="en-US" altLang="ko-KR" sz="1200" b="1" dirty="0" err="1"/>
              <a:t>str</a:t>
            </a:r>
            <a:r>
              <a:rPr lang="en-US" altLang="ko-KR" sz="1200" b="1" dirty="0"/>
              <a:t>; </a:t>
            </a:r>
            <a:endParaRPr lang="ko-KR" altLang="en-US" sz="1200" dirty="0"/>
          </a:p>
          <a:p>
            <a:pPr defTabSz="180000"/>
            <a:r>
              <a:rPr lang="en-US" altLang="ko-KR" sz="1200" dirty="0"/>
              <a:t>}</a:t>
            </a:r>
          </a:p>
          <a:p>
            <a:pPr defTabSz="180000"/>
            <a:r>
              <a:rPr lang="en-US" altLang="ko-KR" sz="1200" dirty="0"/>
              <a:t>&lt;/script</a:t>
            </a:r>
            <a:r>
              <a:rPr lang="en-US" altLang="ko-KR" sz="1200" dirty="0" smtClean="0"/>
              <a:t>&gt;</a:t>
            </a:r>
          </a:p>
          <a:p>
            <a:pPr defTabSz="180000"/>
            <a:r>
              <a:rPr lang="en-US" altLang="ko-KR" sz="1200" dirty="0" smtClean="0"/>
              <a:t>&lt;/</a:t>
            </a:r>
            <a:r>
              <a:rPr lang="en-US" altLang="ko-KR" sz="1200" dirty="0"/>
              <a:t>body</a:t>
            </a:r>
            <a:r>
              <a:rPr lang="en-US" altLang="ko-KR" sz="1200" dirty="0" smtClean="0"/>
              <a:t>&gt;&lt;/</a:t>
            </a:r>
            <a:r>
              <a:rPr lang="en-US" altLang="ko-KR" sz="1200" dirty="0"/>
              <a:t>html&gt;</a:t>
            </a:r>
            <a:endParaRPr lang="ko-KR" altLang="en-US" sz="12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7775" y="4221088"/>
            <a:ext cx="2506633" cy="2400101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609599" y="1310529"/>
            <a:ext cx="785083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/>
            <a:r>
              <a:rPr lang="en-US" altLang="ko-KR" sz="1400" kern="0" dirty="0" err="1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setInterval</a:t>
            </a:r>
            <a:r>
              <a:rPr lang="en-US" altLang="ko-KR" sz="1400" kern="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()</a:t>
            </a:r>
            <a:r>
              <a:rPr lang="ko-KR" altLang="en-US" sz="1400" kern="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을 이용하여 텍스트를 옆으로 반복 회전시키는 코드를 작성하라</a:t>
            </a:r>
            <a:r>
              <a:rPr lang="en-US" altLang="ko-KR" sz="1400" kern="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. </a:t>
            </a:r>
            <a:r>
              <a:rPr lang="ko-KR" altLang="en-US" sz="1400" kern="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텍스트 위에 마우스를 클릭하면 회전이 중단된다</a:t>
            </a:r>
            <a:r>
              <a:rPr lang="en-US" altLang="ko-KR" sz="1400" kern="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.</a:t>
            </a:r>
            <a:endParaRPr lang="ko-KR" altLang="en-US" sz="1400" kern="0" spc="0" dirty="0">
              <a:solidFill>
                <a:schemeClr val="accent2">
                  <a:lumMod val="75000"/>
                </a:schemeClr>
              </a:solidFill>
              <a:effectLst/>
              <a:latin typeface="+mj-ea"/>
              <a:ea typeface="+mj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236296" y="6248521"/>
            <a:ext cx="1325508" cy="272415"/>
          </a:xfrm>
          <a:prstGeom prst="wedgeRoundRectCallout">
            <a:avLst>
              <a:gd name="adj1" fmla="val -40056"/>
              <a:gd name="adj2" fmla="val -94020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클릭하면 회전 중단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767294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mtClean="0"/>
              <a:t>윈도우 위치 및 크기 조절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1" fontAlgn="base"/>
            <a:r>
              <a:rPr lang="ko-KR" altLang="en-US" sz="1800" dirty="0" smtClean="0"/>
              <a:t>윈도우를 오른쪽으로 </a:t>
            </a:r>
            <a:r>
              <a:rPr lang="en-US" altLang="ko-KR" sz="1800" dirty="0"/>
              <a:t>5</a:t>
            </a:r>
            <a:r>
              <a:rPr lang="ko-KR" altLang="en-US" sz="1800" dirty="0" smtClean="0"/>
              <a:t>픽셀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아래로 </a:t>
            </a:r>
            <a:r>
              <a:rPr lang="en-US" altLang="ko-KR" sz="1800" dirty="0" smtClean="0"/>
              <a:t>10</a:t>
            </a:r>
            <a:r>
              <a:rPr lang="ko-KR" altLang="en-US" sz="1800" dirty="0" smtClean="0"/>
              <a:t>픽셀 이동</a:t>
            </a:r>
          </a:p>
          <a:p>
            <a:pPr lvl="1"/>
            <a:endParaRPr lang="en-US" altLang="ko-KR" sz="1600" dirty="0" smtClean="0"/>
          </a:p>
          <a:p>
            <a:pPr lvl="1" fontAlgn="base"/>
            <a:endParaRPr lang="en-US" altLang="ko-KR" sz="1800" dirty="0" smtClean="0"/>
          </a:p>
          <a:p>
            <a:pPr lvl="1" fontAlgn="base"/>
            <a:r>
              <a:rPr lang="ko-KR" altLang="en-US" sz="1800" dirty="0" smtClean="0"/>
              <a:t>윈도우를 </a:t>
            </a:r>
            <a:r>
              <a:rPr lang="ko-KR" altLang="en-US" sz="1800" dirty="0"/>
              <a:t>스크린의 </a:t>
            </a:r>
            <a:r>
              <a:rPr lang="en-US" altLang="ko-KR" sz="1800" dirty="0"/>
              <a:t>(25, 10) </a:t>
            </a:r>
            <a:r>
              <a:rPr lang="ko-KR" altLang="en-US" sz="1800" dirty="0"/>
              <a:t>위치로 이동</a:t>
            </a:r>
          </a:p>
          <a:p>
            <a:pPr lvl="1"/>
            <a:endParaRPr lang="en-US" altLang="ko-KR" sz="1600" dirty="0" smtClean="0"/>
          </a:p>
          <a:p>
            <a:pPr lvl="1" fontAlgn="base"/>
            <a:r>
              <a:rPr lang="ko-KR" altLang="en-US" sz="1800" dirty="0"/>
              <a:t>윈도우 크기를 </a:t>
            </a:r>
            <a:r>
              <a:rPr lang="en-US" altLang="ko-KR" sz="1800" dirty="0"/>
              <a:t>5 </a:t>
            </a:r>
            <a:r>
              <a:rPr lang="ko-KR" altLang="en-US" sz="1800" dirty="0"/>
              <a:t>픽셀 좁게</a:t>
            </a:r>
            <a:r>
              <a:rPr lang="en-US" altLang="ko-KR" sz="1800" dirty="0"/>
              <a:t>, 10</a:t>
            </a:r>
            <a:r>
              <a:rPr lang="ko-KR" altLang="en-US" sz="1800" dirty="0"/>
              <a:t>픽셀 길게 조절</a:t>
            </a:r>
          </a:p>
          <a:p>
            <a:pPr lvl="1"/>
            <a:endParaRPr lang="ko-KR" altLang="en-US" sz="1600" dirty="0" smtClean="0"/>
          </a:p>
          <a:p>
            <a:pPr lvl="1" fontAlgn="base"/>
            <a:endParaRPr lang="en-US" altLang="ko-KR" sz="1800" dirty="0" smtClean="0"/>
          </a:p>
          <a:p>
            <a:pPr lvl="1" fontAlgn="base"/>
            <a:r>
              <a:rPr lang="ko-KR" altLang="en-US" sz="1800" dirty="0" smtClean="0"/>
              <a:t>윈도우 </a:t>
            </a:r>
            <a:r>
              <a:rPr lang="ko-KR" altLang="en-US" sz="1800" dirty="0"/>
              <a:t>크기를 </a:t>
            </a:r>
            <a:r>
              <a:rPr lang="en-US" altLang="ko-KR" sz="1800" dirty="0"/>
              <a:t>200x300</a:t>
            </a:r>
            <a:r>
              <a:rPr lang="ko-KR" altLang="en-US" sz="1800" dirty="0"/>
              <a:t>으로 조절</a:t>
            </a:r>
          </a:p>
          <a:p>
            <a:pPr lvl="1"/>
            <a:endParaRPr lang="en-US" altLang="ko-KR" sz="1600" dirty="0" smtClean="0"/>
          </a:p>
          <a:p>
            <a:pPr lvl="1"/>
            <a:endParaRPr lang="en-US" altLang="ko-KR" sz="1800" dirty="0" smtClean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27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372745" y="1659685"/>
            <a:ext cx="5616624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marL="190500" fontAlgn="base" latinLnBrk="0"/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window.moveBy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(5, 10); </a:t>
            </a:r>
            <a:r>
              <a:rPr lang="en-US" altLang="ko-KR" sz="1400" kern="0" dirty="0" smtClean="0">
                <a:solidFill>
                  <a:srgbClr val="000000"/>
                </a:solidFill>
                <a:latin typeface="+mj-ea"/>
                <a:ea typeface="+mj-ea"/>
              </a:rPr>
              <a:t> </a:t>
            </a:r>
            <a:r>
              <a:rPr lang="ko-KR" altLang="en-US" sz="1400" kern="0" dirty="0" smtClean="0">
                <a:solidFill>
                  <a:srgbClr val="000000"/>
                </a:solidFill>
                <a:latin typeface="+mj-ea"/>
                <a:ea typeface="+mj-ea"/>
              </a:rPr>
              <a:t>혹은</a:t>
            </a:r>
            <a:endParaRPr lang="en-US" altLang="ko-KR" sz="1400" kern="0" dirty="0" smtClean="0">
              <a:solidFill>
                <a:srgbClr val="000000"/>
              </a:solidFill>
              <a:latin typeface="+mj-ea"/>
              <a:ea typeface="+mj-ea"/>
            </a:endParaRPr>
          </a:p>
          <a:p>
            <a:pPr marL="190500" fontAlgn="base" latinLnBrk="0"/>
            <a:r>
              <a:rPr lang="en-US" altLang="ko-KR" sz="1400" kern="0" dirty="0" err="1" smtClean="0">
                <a:solidFill>
                  <a:srgbClr val="000000"/>
                </a:solidFill>
                <a:latin typeface="+mj-ea"/>
                <a:ea typeface="+mj-ea"/>
              </a:rPr>
              <a:t>moveBy</a:t>
            </a:r>
            <a:r>
              <a:rPr lang="en-US" altLang="ko-KR" sz="1400" kern="0" dirty="0" smtClean="0">
                <a:solidFill>
                  <a:srgbClr val="000000"/>
                </a:solidFill>
                <a:latin typeface="+mj-ea"/>
                <a:ea typeface="+mj-ea"/>
              </a:rPr>
              <a:t>(5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, 10); 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383132" y="2708920"/>
            <a:ext cx="5616624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marL="190500" fontAlgn="base" latinLnBrk="0"/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window.moveTo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(25, 10);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혹은 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self.moveTo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(25, 10); 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383132" y="3416950"/>
            <a:ext cx="5608650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marL="190500" fontAlgn="base" latinLnBrk="0"/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window.resizeBy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(-5, 10);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혹은 </a:t>
            </a:r>
            <a:endParaRPr lang="en-US" altLang="ko-KR" sz="1400" kern="0" dirty="0">
              <a:solidFill>
                <a:srgbClr val="000000"/>
              </a:solidFill>
              <a:latin typeface="+mj-ea"/>
              <a:ea typeface="+mj-ea"/>
            </a:endParaRPr>
          </a:p>
          <a:p>
            <a:pPr marL="190500" fontAlgn="base" latinLnBrk="0"/>
            <a:r>
              <a:rPr lang="en-US" altLang="ko-KR" sz="1400" kern="0" dirty="0" err="1" smtClean="0">
                <a:solidFill>
                  <a:srgbClr val="000000"/>
                </a:solidFill>
                <a:latin typeface="+mj-ea"/>
                <a:ea typeface="+mj-ea"/>
              </a:rPr>
              <a:t>resizeTo</a:t>
            </a:r>
            <a:r>
              <a:rPr lang="en-US" altLang="ko-KR" sz="1400" kern="0" dirty="0" smtClean="0">
                <a:solidFill>
                  <a:srgbClr val="000000"/>
                </a:solidFill>
                <a:latin typeface="+mj-ea"/>
                <a:ea typeface="+mj-ea"/>
              </a:rPr>
              <a:t>(self.outerWidth-5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, self.outerHeight+10);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1391106" y="4394001"/>
            <a:ext cx="5608650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marL="190500" fontAlgn="base" latinLnBrk="0"/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window.resizeTo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(200, 300);</a:t>
            </a:r>
          </a:p>
        </p:txBody>
      </p:sp>
    </p:spTree>
    <p:extLst>
      <p:ext uri="{BB962C8B-B14F-4D97-AF65-F5344CB8AC3E}">
        <p14:creationId xmlns:p14="http://schemas.microsoft.com/office/powerpoint/2010/main" val="1281633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ko-KR" altLang="en-US" dirty="0"/>
              <a:t>예제 </a:t>
            </a:r>
            <a:r>
              <a:rPr lang="en-US" altLang="ko-KR" dirty="0" smtClean="0"/>
              <a:t>10-5 </a:t>
            </a:r>
            <a:r>
              <a:rPr lang="ko-KR" altLang="en-US" dirty="0"/>
              <a:t>윈도우의 위치와 크기 조절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28</a:t>
            </a:fld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643018" y="1575998"/>
            <a:ext cx="5256584" cy="310854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/>
              <a:t>&lt;!DOCTYPE html&gt;</a:t>
            </a:r>
          </a:p>
          <a:p>
            <a:r>
              <a:rPr lang="en-US" altLang="ko-KR" sz="1400" dirty="0"/>
              <a:t>&lt;html&gt;</a:t>
            </a:r>
          </a:p>
          <a:p>
            <a:r>
              <a:rPr lang="en-US" altLang="ko-KR" sz="1400" dirty="0"/>
              <a:t>&lt;head&gt;&lt;title&gt;</a:t>
            </a:r>
            <a:r>
              <a:rPr lang="ko-KR" altLang="en-US" sz="1400" dirty="0"/>
              <a:t>윈도우의 위치와 크기 조절</a:t>
            </a:r>
            <a:r>
              <a:rPr lang="en-US" altLang="ko-KR" sz="1400" dirty="0"/>
              <a:t>&lt;/title&gt;&lt;/head&gt;</a:t>
            </a:r>
          </a:p>
          <a:p>
            <a:r>
              <a:rPr lang="en-US" altLang="ko-KR" sz="1400" dirty="0"/>
              <a:t>&lt;body&gt;</a:t>
            </a:r>
          </a:p>
          <a:p>
            <a:r>
              <a:rPr lang="en-US" altLang="ko-KR" sz="1400" dirty="0"/>
              <a:t>&lt;h3&gt;</a:t>
            </a:r>
            <a:r>
              <a:rPr lang="ko-KR" altLang="en-US" sz="1400" dirty="0"/>
              <a:t>윈도우의 위치와 크기 조절</a:t>
            </a:r>
            <a:r>
              <a:rPr lang="en-US" altLang="ko-KR" sz="1400" dirty="0"/>
              <a:t>&lt;/h3&gt;</a:t>
            </a:r>
          </a:p>
          <a:p>
            <a:r>
              <a:rPr lang="en-US" altLang="ko-KR" sz="1400" dirty="0"/>
              <a:t>&lt;</a:t>
            </a:r>
            <a:r>
              <a:rPr lang="en-US" altLang="ko-KR" sz="1400" dirty="0" err="1"/>
              <a:t>hr</a:t>
            </a:r>
            <a:r>
              <a:rPr lang="en-US" altLang="ko-KR" sz="1400" dirty="0"/>
              <a:t>&gt;</a:t>
            </a:r>
          </a:p>
          <a:p>
            <a:r>
              <a:rPr lang="en-US" altLang="ko-KR" sz="1400" dirty="0"/>
              <a:t>&lt;button </a:t>
            </a:r>
            <a:r>
              <a:rPr lang="en-US" altLang="ko-KR" sz="1400" dirty="0" err="1"/>
              <a:t>onclick</a:t>
            </a:r>
            <a:r>
              <a:rPr lang="en-US" altLang="ko-KR" sz="1400" dirty="0"/>
              <a:t>="</a:t>
            </a:r>
            <a:r>
              <a:rPr lang="en-US" altLang="ko-KR" sz="1400" b="1" dirty="0" err="1"/>
              <a:t>window.moveBy</a:t>
            </a:r>
            <a:r>
              <a:rPr lang="en-US" altLang="ko-KR" sz="1400" b="1" dirty="0"/>
              <a:t>(-10, 0)</a:t>
            </a:r>
            <a:r>
              <a:rPr lang="en-US" altLang="ko-KR" sz="1400" dirty="0"/>
              <a:t>"&gt;left&lt;/button&gt;</a:t>
            </a:r>
          </a:p>
          <a:p>
            <a:r>
              <a:rPr lang="en-US" altLang="ko-KR" sz="1400" dirty="0"/>
              <a:t>&lt;button </a:t>
            </a:r>
            <a:r>
              <a:rPr lang="en-US" altLang="ko-KR" sz="1400" dirty="0" err="1" smtClean="0"/>
              <a:t>onclick</a:t>
            </a:r>
            <a:r>
              <a:rPr lang="en-US" altLang="ko-KR" sz="1400" dirty="0" smtClean="0"/>
              <a:t>="</a:t>
            </a:r>
            <a:r>
              <a:rPr lang="en-US" altLang="ko-KR" sz="1400" b="1" dirty="0" err="1" smtClean="0"/>
              <a:t>window.moveBy</a:t>
            </a:r>
            <a:r>
              <a:rPr lang="en-US" altLang="ko-KR" sz="1400" b="1" dirty="0" smtClean="0"/>
              <a:t>(10</a:t>
            </a:r>
            <a:r>
              <a:rPr lang="en-US" altLang="ko-KR" sz="1400" b="1" dirty="0"/>
              <a:t>, 0)</a:t>
            </a:r>
            <a:r>
              <a:rPr lang="en-US" altLang="ko-KR" sz="1400" dirty="0"/>
              <a:t>"&gt;right&lt;/button&gt;</a:t>
            </a:r>
          </a:p>
          <a:p>
            <a:r>
              <a:rPr lang="en-US" altLang="ko-KR" sz="1400" dirty="0"/>
              <a:t>&lt;button </a:t>
            </a:r>
            <a:r>
              <a:rPr lang="en-US" altLang="ko-KR" sz="1400" dirty="0" err="1"/>
              <a:t>onclick</a:t>
            </a:r>
            <a:r>
              <a:rPr lang="en-US" altLang="ko-KR" sz="1400" dirty="0"/>
              <a:t>="</a:t>
            </a:r>
            <a:r>
              <a:rPr lang="en-US" altLang="ko-KR" sz="1400" b="1" dirty="0" err="1" smtClean="0"/>
              <a:t>self.moveBy</a:t>
            </a:r>
            <a:r>
              <a:rPr lang="en-US" altLang="ko-KR" sz="1400" b="1" dirty="0" smtClean="0"/>
              <a:t>(0</a:t>
            </a:r>
            <a:r>
              <a:rPr lang="en-US" altLang="ko-KR" sz="1400" b="1" dirty="0"/>
              <a:t>, -10)</a:t>
            </a:r>
            <a:r>
              <a:rPr lang="en-US" altLang="ko-KR" sz="1400" dirty="0"/>
              <a:t>"&gt;up&lt;/button&gt;</a:t>
            </a:r>
          </a:p>
          <a:p>
            <a:r>
              <a:rPr lang="en-US" altLang="ko-KR" sz="1400" dirty="0"/>
              <a:t>&lt;button </a:t>
            </a:r>
            <a:r>
              <a:rPr lang="en-US" altLang="ko-KR" sz="1400" dirty="0" err="1"/>
              <a:t>onclick</a:t>
            </a:r>
            <a:r>
              <a:rPr lang="en-US" altLang="ko-KR" sz="1400" dirty="0" smtClean="0"/>
              <a:t>="</a:t>
            </a:r>
            <a:r>
              <a:rPr lang="en-US" altLang="ko-KR" sz="1400" b="1" dirty="0" err="1" smtClean="0"/>
              <a:t>moveBy</a:t>
            </a:r>
            <a:r>
              <a:rPr lang="en-US" altLang="ko-KR" sz="1400" b="1" dirty="0" smtClean="0"/>
              <a:t>(0</a:t>
            </a:r>
            <a:r>
              <a:rPr lang="en-US" altLang="ko-KR" sz="1400" b="1" dirty="0"/>
              <a:t>, 10)</a:t>
            </a:r>
            <a:r>
              <a:rPr lang="en-US" altLang="ko-KR" sz="1400" dirty="0"/>
              <a:t>"&gt;down&lt;/button&gt;</a:t>
            </a:r>
          </a:p>
          <a:p>
            <a:r>
              <a:rPr lang="en-US" altLang="ko-KR" sz="1400" dirty="0"/>
              <a:t>&lt;button </a:t>
            </a:r>
            <a:r>
              <a:rPr lang="en-US" altLang="ko-KR" sz="1400" dirty="0" err="1"/>
              <a:t>onclick</a:t>
            </a:r>
            <a:r>
              <a:rPr lang="en-US" altLang="ko-KR" sz="1400" dirty="0" smtClean="0"/>
              <a:t>="</a:t>
            </a:r>
            <a:r>
              <a:rPr lang="en-US" altLang="ko-KR" sz="1400" b="1" dirty="0" err="1" smtClean="0"/>
              <a:t>resizeBy</a:t>
            </a:r>
            <a:r>
              <a:rPr lang="en-US" altLang="ko-KR" sz="1400" b="1" dirty="0" smtClean="0"/>
              <a:t>(10</a:t>
            </a:r>
            <a:r>
              <a:rPr lang="en-US" altLang="ko-KR" sz="1400" b="1" dirty="0"/>
              <a:t>, 10)</a:t>
            </a:r>
            <a:r>
              <a:rPr lang="en-US" altLang="ko-KR" sz="1400" dirty="0"/>
              <a:t>"&gt;+&lt;/button&gt;</a:t>
            </a:r>
          </a:p>
          <a:p>
            <a:r>
              <a:rPr lang="en-US" altLang="ko-KR" sz="1400" dirty="0"/>
              <a:t>&lt;button </a:t>
            </a:r>
            <a:r>
              <a:rPr lang="en-US" altLang="ko-KR" sz="1400" dirty="0" err="1"/>
              <a:t>onclick</a:t>
            </a:r>
            <a:r>
              <a:rPr lang="en-US" altLang="ko-KR" sz="1400" dirty="0" smtClean="0"/>
              <a:t>="</a:t>
            </a:r>
            <a:r>
              <a:rPr lang="en-US" altLang="ko-KR" sz="1400" b="1" dirty="0" err="1" smtClean="0"/>
              <a:t>resizeBy</a:t>
            </a:r>
            <a:r>
              <a:rPr lang="en-US" altLang="ko-KR" sz="1400" b="1" dirty="0"/>
              <a:t>(-10, -10)</a:t>
            </a:r>
            <a:r>
              <a:rPr lang="en-US" altLang="ko-KR" sz="1400" dirty="0"/>
              <a:t>"&gt;-&lt;/button&gt;</a:t>
            </a:r>
          </a:p>
          <a:p>
            <a:r>
              <a:rPr lang="en-US" altLang="ko-KR" sz="1400" dirty="0"/>
              <a:t>&lt;/body&gt;</a:t>
            </a:r>
          </a:p>
          <a:p>
            <a:r>
              <a:rPr lang="en-US" altLang="ko-KR" sz="1400" dirty="0"/>
              <a:t>&lt;/html&gt;</a:t>
            </a:r>
            <a:endParaRPr lang="ko-KR" alt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971600" y="5800861"/>
            <a:ext cx="72450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* </a:t>
            </a:r>
            <a:r>
              <a:rPr lang="ko-KR" altLang="en-US" sz="1200" dirty="0" smtClean="0"/>
              <a:t>이 예제는 </a:t>
            </a:r>
            <a:r>
              <a:rPr lang="ko-KR" altLang="en-US" sz="1200" dirty="0" err="1" smtClean="0"/>
              <a:t>익스플로러에서</a:t>
            </a:r>
            <a:r>
              <a:rPr lang="ko-KR" altLang="en-US" sz="1200" dirty="0" smtClean="0"/>
              <a:t> 잘 실행되지만</a:t>
            </a:r>
            <a:r>
              <a:rPr lang="en-US" altLang="ko-KR" sz="1200" dirty="0" smtClean="0"/>
              <a:t>, Chrome</a:t>
            </a:r>
            <a:r>
              <a:rPr lang="ko-KR" altLang="en-US" sz="1200" dirty="0" smtClean="0"/>
              <a:t>에서는 보안의 이유로 실행되지 않고</a:t>
            </a:r>
            <a:r>
              <a:rPr lang="en-US" altLang="ko-KR" sz="1200" dirty="0" smtClean="0"/>
              <a:t>,</a:t>
            </a:r>
          </a:p>
          <a:p>
            <a:r>
              <a:rPr lang="en-US" altLang="ko-KR" sz="1200" dirty="0" smtClean="0"/>
              <a:t>Edge</a:t>
            </a:r>
            <a:r>
              <a:rPr lang="ko-KR" altLang="en-US" sz="1200" dirty="0" smtClean="0"/>
              <a:t>에서는 크기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조절만 가능하다</a:t>
            </a:r>
            <a:r>
              <a:rPr lang="en-US" altLang="ko-KR" sz="1200" dirty="0" smtClean="0"/>
              <a:t>.</a:t>
            </a:r>
          </a:p>
          <a:p>
            <a:r>
              <a:rPr lang="en-US" altLang="ko-KR" sz="1200" dirty="0" smtClean="0"/>
              <a:t>* </a:t>
            </a:r>
            <a:r>
              <a:rPr lang="ko-KR" altLang="en-US" sz="1200" dirty="0" smtClean="0"/>
              <a:t>하지만</a:t>
            </a:r>
            <a:r>
              <a:rPr lang="en-US" altLang="ko-KR" sz="1200" dirty="0" smtClean="0"/>
              <a:t>, </a:t>
            </a:r>
            <a:r>
              <a:rPr lang="en-US" altLang="ko-KR" sz="1200" dirty="0" smtClean="0">
                <a:hlinkClick r:id="rId2"/>
              </a:rPr>
              <a:t>www.webprogramming.co.kr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사이트에서 이 예제를 실행하면 크롬에서도 잘 실행된다</a:t>
            </a:r>
            <a:r>
              <a:rPr lang="en-US" altLang="ko-KR" sz="1200" dirty="0" smtClean="0"/>
              <a:t>. </a:t>
            </a:r>
            <a:r>
              <a:rPr lang="ko-KR" altLang="en-US" sz="1200" dirty="0" smtClean="0"/>
              <a:t>예제 창이</a:t>
            </a:r>
            <a:r>
              <a:rPr lang="ko-KR" altLang="en-US" sz="1200" dirty="0"/>
              <a:t> </a:t>
            </a:r>
            <a:r>
              <a:rPr lang="en-US" altLang="ko-KR" sz="1200" dirty="0" err="1" smtClean="0"/>
              <a:t>window.open</a:t>
            </a:r>
            <a:r>
              <a:rPr lang="en-US" altLang="ko-KR" sz="1200" dirty="0" smtClean="0"/>
              <a:t>()</a:t>
            </a:r>
            <a:r>
              <a:rPr lang="ko-KR" altLang="en-US" sz="1200" dirty="0" smtClean="0"/>
              <a:t>에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의해 생성된 창이기 때문이다</a:t>
            </a:r>
            <a:r>
              <a:rPr lang="en-US" altLang="ko-KR" sz="1200" dirty="0" smtClean="0"/>
              <a:t>.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0805" y="3544268"/>
            <a:ext cx="2592288" cy="1746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4922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웹 페이지 스크롤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1"/>
            <a:r>
              <a:rPr lang="ko-KR" altLang="en-US" sz="1800" dirty="0" smtClean="0"/>
              <a:t>웹 페이지를 위로 </a:t>
            </a:r>
            <a:r>
              <a:rPr lang="en-US" altLang="ko-KR" sz="1800" dirty="0" smtClean="0"/>
              <a:t>10</a:t>
            </a:r>
            <a:r>
              <a:rPr lang="ko-KR" altLang="en-US" sz="1800" dirty="0" smtClean="0"/>
              <a:t>픽셀 스크롤</a:t>
            </a:r>
            <a:r>
              <a:rPr lang="en-US" altLang="ko-KR" sz="1800" dirty="0" smtClean="0"/>
              <a:t>(</a:t>
            </a:r>
            <a:r>
              <a:rPr lang="ko-KR" altLang="en-US" sz="1800" dirty="0" smtClean="0"/>
              <a:t>마우스 스크롤 다운</a:t>
            </a:r>
            <a:r>
              <a:rPr lang="en-US" altLang="ko-KR" sz="1800" dirty="0" smtClean="0"/>
              <a:t>)</a:t>
            </a:r>
            <a:endParaRPr lang="ko-KR" altLang="en-US" sz="1800" dirty="0" smtClean="0"/>
          </a:p>
          <a:p>
            <a:pPr lvl="2"/>
            <a:endParaRPr lang="en-US" altLang="ko-KR" sz="1600" dirty="0" smtClean="0"/>
          </a:p>
          <a:p>
            <a:pPr lvl="1"/>
            <a:endParaRPr lang="en-US" altLang="ko-KR" sz="1800" dirty="0" smtClean="0"/>
          </a:p>
          <a:p>
            <a:pPr lvl="1"/>
            <a:r>
              <a:rPr lang="ko-KR" altLang="en-US" sz="1800" dirty="0" smtClean="0"/>
              <a:t>웹 페이지를 </a:t>
            </a:r>
            <a:r>
              <a:rPr lang="ko-KR" altLang="en-US" sz="1800" dirty="0"/>
              <a:t>왼</a:t>
            </a:r>
            <a:r>
              <a:rPr lang="ko-KR" altLang="en-US" sz="1800" dirty="0" smtClean="0"/>
              <a:t>쪽으로 </a:t>
            </a:r>
            <a:r>
              <a:rPr lang="en-US" altLang="ko-KR" sz="1800" dirty="0" smtClean="0"/>
              <a:t>10</a:t>
            </a:r>
            <a:r>
              <a:rPr lang="ko-KR" altLang="en-US" sz="1800" dirty="0" smtClean="0"/>
              <a:t>픽셀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아래로 </a:t>
            </a:r>
            <a:r>
              <a:rPr lang="en-US" altLang="ko-KR" sz="1800" dirty="0" smtClean="0"/>
              <a:t>15</a:t>
            </a:r>
            <a:r>
              <a:rPr lang="ko-KR" altLang="en-US" sz="1800" dirty="0" smtClean="0"/>
              <a:t>픽셀 스크롤</a:t>
            </a:r>
            <a:r>
              <a:rPr lang="en-US" altLang="ko-KR" sz="1800" dirty="0" smtClean="0"/>
              <a:t>(</a:t>
            </a:r>
            <a:r>
              <a:rPr lang="ko-KR" altLang="en-US" sz="1800" dirty="0" smtClean="0"/>
              <a:t>마우스 스크롤 업</a:t>
            </a:r>
            <a:r>
              <a:rPr lang="en-US" altLang="ko-KR" sz="1800" dirty="0" smtClean="0"/>
              <a:t>)</a:t>
            </a:r>
            <a:endParaRPr lang="ko-KR" altLang="en-US" sz="1800" dirty="0" smtClean="0"/>
          </a:p>
          <a:p>
            <a:pPr lvl="2"/>
            <a:endParaRPr lang="en-US" altLang="ko-KR" sz="1600" dirty="0" smtClean="0"/>
          </a:p>
          <a:p>
            <a:pPr lvl="1"/>
            <a:endParaRPr lang="en-US" altLang="ko-KR" sz="1800" dirty="0" smtClean="0"/>
          </a:p>
          <a:p>
            <a:pPr lvl="1"/>
            <a:r>
              <a:rPr lang="ko-KR" altLang="en-US" sz="1800" dirty="0" smtClean="0"/>
              <a:t>웹 페이지의 </a:t>
            </a:r>
            <a:r>
              <a:rPr lang="en-US" altLang="ko-KR" sz="1800" dirty="0" smtClean="0"/>
              <a:t>(0, 200) </a:t>
            </a:r>
            <a:r>
              <a:rPr lang="ko-KR" altLang="en-US" sz="1800" dirty="0" smtClean="0"/>
              <a:t>좌표 부분이 현재 윈도우의 왼쪽 상단 모서리에 출력되도록 스크롤</a:t>
            </a:r>
          </a:p>
          <a:p>
            <a:pPr lvl="2"/>
            <a:endParaRPr lang="ko-KR" altLang="en-US" sz="1600" dirty="0" smtClean="0"/>
          </a:p>
          <a:p>
            <a:pPr lvl="1"/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29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372745" y="1659685"/>
            <a:ext cx="5616624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marL="190500" fontAlgn="base" latinLnBrk="0"/>
            <a:r>
              <a:rPr lang="en-US" altLang="ko-KR" sz="1400" kern="0" dirty="0" err="1" smtClean="0">
                <a:solidFill>
                  <a:srgbClr val="000000"/>
                </a:solidFill>
                <a:latin typeface="+mj-ea"/>
                <a:ea typeface="+mj-ea"/>
              </a:rPr>
              <a:t>window.scrollBy</a:t>
            </a:r>
            <a:r>
              <a:rPr lang="en-US" altLang="ko-KR" sz="1400" kern="0" dirty="0" smtClean="0">
                <a:solidFill>
                  <a:srgbClr val="000000"/>
                </a:solidFill>
                <a:latin typeface="+mj-ea"/>
                <a:ea typeface="+mj-ea"/>
              </a:rPr>
              <a:t>(0, 10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); //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옆으로 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0,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위로 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10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픽셀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383132" y="2708920"/>
            <a:ext cx="5616624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marL="190500" fontAlgn="base" latinLnBrk="0"/>
            <a:r>
              <a:rPr lang="en-US" altLang="ko-KR" sz="1400" kern="0" dirty="0" err="1">
                <a:solidFill>
                  <a:srgbClr val="000000"/>
                </a:solidFill>
                <a:latin typeface="+mj-ea"/>
              </a:rPr>
              <a:t>window</a:t>
            </a:r>
            <a:r>
              <a:rPr lang="en-US" altLang="ko-KR" sz="1400" kern="0" dirty="0" err="1" smtClean="0">
                <a:solidFill>
                  <a:srgbClr val="000000"/>
                </a:solidFill>
                <a:latin typeface="+mj-ea"/>
                <a:ea typeface="+mj-ea"/>
              </a:rPr>
              <a:t>.scrollBy</a:t>
            </a:r>
            <a:r>
              <a:rPr lang="en-US" altLang="ko-KR" sz="1400" kern="0" dirty="0" smtClean="0">
                <a:solidFill>
                  <a:srgbClr val="000000"/>
                </a:solidFill>
                <a:latin typeface="+mj-ea"/>
                <a:ea typeface="+mj-ea"/>
              </a:rPr>
              <a:t>(10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, </a:t>
            </a:r>
            <a:r>
              <a:rPr lang="en-US" altLang="ko-KR" sz="1400" kern="0" dirty="0" smtClean="0">
                <a:solidFill>
                  <a:srgbClr val="000000"/>
                </a:solidFill>
                <a:latin typeface="+mj-ea"/>
                <a:ea typeface="+mj-ea"/>
              </a:rPr>
              <a:t>-15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);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372745" y="4077072"/>
            <a:ext cx="5608650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marL="190500" fontAlgn="base" latinLnBrk="0"/>
            <a:r>
              <a:rPr lang="en-US" altLang="ko-KR" sz="1400" kern="0" dirty="0" err="1">
                <a:solidFill>
                  <a:srgbClr val="000000"/>
                </a:solidFill>
                <a:latin typeface="+mj-ea"/>
              </a:rPr>
              <a:t>window</a:t>
            </a:r>
            <a:r>
              <a:rPr lang="en-US" altLang="ko-KR" sz="1400" kern="0" dirty="0" err="1" smtClean="0">
                <a:solidFill>
                  <a:srgbClr val="000000"/>
                </a:solidFill>
                <a:latin typeface="+mj-ea"/>
                <a:ea typeface="+mj-ea"/>
              </a:rPr>
              <a:t>.scrollTo</a:t>
            </a:r>
            <a:r>
              <a:rPr lang="en-US" altLang="ko-KR" sz="1400" kern="0" dirty="0" smtClean="0">
                <a:solidFill>
                  <a:srgbClr val="000000"/>
                </a:solidFill>
                <a:latin typeface="+mj-ea"/>
                <a:ea typeface="+mj-ea"/>
              </a:rPr>
              <a:t>(0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, 200);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43608" y="5279174"/>
            <a:ext cx="68942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rgbClr val="C00000"/>
                </a:solidFill>
              </a:rPr>
              <a:t>* </a:t>
            </a:r>
            <a:r>
              <a:rPr lang="ko-KR" altLang="en-US" sz="1200" dirty="0" smtClean="0">
                <a:solidFill>
                  <a:srgbClr val="C00000"/>
                </a:solidFill>
              </a:rPr>
              <a:t>스크롤 다운</a:t>
            </a:r>
            <a:r>
              <a:rPr lang="en-US" altLang="ko-KR" sz="1200" dirty="0" smtClean="0">
                <a:solidFill>
                  <a:srgbClr val="C00000"/>
                </a:solidFill>
              </a:rPr>
              <a:t>(scroll down)</a:t>
            </a:r>
            <a:r>
              <a:rPr lang="ko-KR" altLang="en-US" sz="1200" dirty="0" smtClean="0">
                <a:solidFill>
                  <a:srgbClr val="C00000"/>
                </a:solidFill>
              </a:rPr>
              <a:t>은 스크롤 바를 내리는 작동이며</a:t>
            </a:r>
            <a:r>
              <a:rPr lang="en-US" altLang="ko-KR" sz="1200" dirty="0" smtClean="0">
                <a:solidFill>
                  <a:srgbClr val="C00000"/>
                </a:solidFill>
              </a:rPr>
              <a:t>, </a:t>
            </a:r>
            <a:r>
              <a:rPr lang="ko-KR" altLang="en-US" sz="1200" dirty="0" smtClean="0">
                <a:solidFill>
                  <a:srgbClr val="C00000"/>
                </a:solidFill>
              </a:rPr>
              <a:t>이에 따라 웹 페이지는 위로 이동한다</a:t>
            </a:r>
            <a:r>
              <a:rPr lang="en-US" altLang="ko-KR" sz="1200" dirty="0" smtClean="0">
                <a:solidFill>
                  <a:srgbClr val="C00000"/>
                </a:solidFill>
              </a:rPr>
              <a:t>.</a:t>
            </a:r>
            <a:endParaRPr lang="ko-KR" altLang="en-US" sz="12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2515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브라우저 관련 객체 개요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smtClean="0"/>
              <a:t>BOM(Browser Object Model) </a:t>
            </a:r>
            <a:r>
              <a:rPr lang="ko-KR" altLang="en-US" dirty="0" smtClean="0"/>
              <a:t>객체들</a:t>
            </a:r>
            <a:r>
              <a:rPr lang="en-US" altLang="ko-KR" dirty="0" smtClean="0"/>
              <a:t> </a:t>
            </a:r>
          </a:p>
          <a:p>
            <a:pPr lvl="1"/>
            <a:r>
              <a:rPr lang="ko-KR" altLang="en-US" dirty="0" smtClean="0"/>
              <a:t>자바스크립트로 브라우저를 제어하기 위해 지원되는 객체들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HTML </a:t>
            </a:r>
            <a:r>
              <a:rPr lang="ko-KR" altLang="en-US" dirty="0" smtClean="0"/>
              <a:t>페이지의 내용과 관계없음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브라우저 공통 </a:t>
            </a:r>
            <a:r>
              <a:rPr lang="en-US" altLang="ko-KR" dirty="0" smtClean="0"/>
              <a:t>BOM </a:t>
            </a:r>
            <a:r>
              <a:rPr lang="ko-KR" altLang="en-US" dirty="0" smtClean="0"/>
              <a:t>객체들과 기능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window – </a:t>
            </a:r>
            <a:r>
              <a:rPr lang="ko-KR" altLang="en-US" dirty="0" smtClean="0"/>
              <a:t>브라우저 윈도우 모양 제어</a:t>
            </a:r>
            <a:r>
              <a:rPr lang="en-US" altLang="ko-KR" dirty="0" smtClean="0"/>
              <a:t>. </a:t>
            </a:r>
            <a:r>
              <a:rPr lang="ko-KR" altLang="en-US" dirty="0" smtClean="0"/>
              <a:t>새 윈도우 열기</a:t>
            </a:r>
            <a:r>
              <a:rPr lang="en-US" altLang="ko-KR" dirty="0" smtClean="0"/>
              <a:t>/</a:t>
            </a:r>
            <a:r>
              <a:rPr lang="ko-KR" altLang="en-US" dirty="0" smtClean="0"/>
              <a:t>닫기</a:t>
            </a:r>
            <a:r>
              <a:rPr lang="en-US" altLang="ko-KR" dirty="0" smtClean="0"/>
              <a:t> </a:t>
            </a:r>
          </a:p>
          <a:p>
            <a:pPr lvl="2"/>
            <a:r>
              <a:rPr lang="en-US" altLang="ko-KR" dirty="0" smtClean="0"/>
              <a:t>navigator – </a:t>
            </a:r>
            <a:r>
              <a:rPr lang="ko-KR" altLang="en-US" dirty="0" smtClean="0"/>
              <a:t>브라우저에 </a:t>
            </a:r>
            <a:r>
              <a:rPr lang="ko-KR" altLang="en-US" dirty="0"/>
              <a:t>대한 다양한 </a:t>
            </a:r>
            <a:r>
              <a:rPr lang="ko-KR" altLang="en-US" dirty="0" smtClean="0"/>
              <a:t>정보 제공</a:t>
            </a:r>
            <a:endParaRPr lang="ko-KR" altLang="en-US" dirty="0"/>
          </a:p>
          <a:p>
            <a:pPr lvl="2"/>
            <a:r>
              <a:rPr lang="en-US" altLang="ko-KR" dirty="0" smtClean="0"/>
              <a:t>history  - </a:t>
            </a:r>
            <a:r>
              <a:rPr lang="ko-KR" altLang="en-US" dirty="0" smtClean="0"/>
              <a:t>브라우저 윈도우에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로드한</a:t>
            </a:r>
            <a:r>
              <a:rPr lang="ko-KR" altLang="en-US" dirty="0" smtClean="0"/>
              <a:t> </a:t>
            </a:r>
            <a:r>
              <a:rPr lang="en-US" altLang="ko-KR" dirty="0" smtClean="0"/>
              <a:t>URL </a:t>
            </a:r>
            <a:r>
              <a:rPr lang="ko-KR" altLang="en-US" dirty="0" smtClean="0"/>
              <a:t>리스트의 </a:t>
            </a:r>
            <a:r>
              <a:rPr lang="ko-KR" altLang="en-US" dirty="0" err="1" smtClean="0"/>
              <a:t>히스토리</a:t>
            </a:r>
            <a:r>
              <a:rPr lang="ko-KR" altLang="en-US" dirty="0" smtClean="0"/>
              <a:t> 관리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location – </a:t>
            </a:r>
            <a:r>
              <a:rPr lang="ko-KR" altLang="en-US" dirty="0" smtClean="0"/>
              <a:t>브라우저 윈도우에 </a:t>
            </a:r>
            <a:r>
              <a:rPr lang="ko-KR" altLang="en-US" dirty="0" err="1" smtClean="0"/>
              <a:t>로드된</a:t>
            </a:r>
            <a:r>
              <a:rPr lang="ko-KR" altLang="en-US" dirty="0" smtClean="0"/>
              <a:t> </a:t>
            </a:r>
            <a:r>
              <a:rPr lang="en-US" altLang="ko-KR" dirty="0" smtClean="0"/>
              <a:t>HTML </a:t>
            </a:r>
            <a:r>
              <a:rPr lang="ko-KR" altLang="en-US" dirty="0" smtClean="0"/>
              <a:t>페이지의 </a:t>
            </a:r>
            <a:r>
              <a:rPr lang="en-US" altLang="ko-KR" dirty="0" smtClean="0"/>
              <a:t>URL </a:t>
            </a:r>
            <a:r>
              <a:rPr lang="ko-KR" altLang="en-US" dirty="0" smtClean="0"/>
              <a:t>관리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screen – </a:t>
            </a:r>
            <a:r>
              <a:rPr lang="ko-KR" altLang="en-US" dirty="0" smtClean="0"/>
              <a:t>브라우저가 실행되고 있는 스크린 장치에 대한 정보 제공</a:t>
            </a:r>
            <a:endParaRPr lang="en-US" altLang="ko-KR" dirty="0" smtClean="0"/>
          </a:p>
          <a:p>
            <a:r>
              <a:rPr lang="en-US" altLang="ko-KR" dirty="0" smtClean="0"/>
              <a:t>BOM</a:t>
            </a:r>
            <a:r>
              <a:rPr lang="ko-KR" altLang="en-US" dirty="0" smtClean="0"/>
              <a:t>의 국제 표준이 없다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브라우저마다 </a:t>
            </a:r>
            <a:r>
              <a:rPr lang="en-US" altLang="ko-KR" dirty="0" smtClean="0"/>
              <a:t>BOM</a:t>
            </a:r>
            <a:r>
              <a:rPr lang="ko-KR" altLang="en-US" dirty="0" smtClean="0"/>
              <a:t> 객체들이 조금씩 다름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브라우저마다 이름이 같은 </a:t>
            </a:r>
            <a:r>
              <a:rPr lang="en-US" altLang="ko-KR" dirty="0" smtClean="0"/>
              <a:t>BOM </a:t>
            </a:r>
            <a:r>
              <a:rPr lang="ko-KR" altLang="en-US" dirty="0" smtClean="0"/>
              <a:t>객체의 </a:t>
            </a:r>
            <a:r>
              <a:rPr lang="ko-KR" altLang="en-US" dirty="0" err="1" smtClean="0"/>
              <a:t>프로퍼티와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상이</a:t>
            </a:r>
            <a:endParaRPr lang="en-US" altLang="ko-KR" dirty="0" smtClean="0"/>
          </a:p>
          <a:p>
            <a:pPr lvl="2"/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0997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/>
            <a:r>
              <a:rPr lang="ko-KR" altLang="en-US" dirty="0"/>
              <a:t>예제 </a:t>
            </a:r>
            <a:r>
              <a:rPr lang="en-US" altLang="ko-KR" dirty="0" smtClean="0"/>
              <a:t>10-6 </a:t>
            </a:r>
            <a:r>
              <a:rPr lang="en-US" altLang="ko-KR" dirty="0"/>
              <a:t>1</a:t>
            </a:r>
            <a:r>
              <a:rPr lang="ko-KR" altLang="en-US" dirty="0"/>
              <a:t>초마다 </a:t>
            </a:r>
            <a:r>
              <a:rPr lang="en-US" altLang="ko-KR" dirty="0"/>
              <a:t>10</a:t>
            </a:r>
            <a:r>
              <a:rPr lang="ko-KR" altLang="en-US" dirty="0"/>
              <a:t>픽셀씩 </a:t>
            </a:r>
            <a:r>
              <a:rPr lang="ko-KR" altLang="en-US" dirty="0" smtClean="0"/>
              <a:t>자동 </a:t>
            </a:r>
            <a:r>
              <a:rPr lang="ko-KR" altLang="en-US" dirty="0"/>
              <a:t>스크롤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30</a:t>
            </a:fld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683568" y="1700808"/>
            <a:ext cx="3600400" cy="452431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&lt;!DOCTYPE html&gt;</a:t>
            </a:r>
          </a:p>
          <a:p>
            <a:pPr defTabSz="180000"/>
            <a:r>
              <a:rPr lang="en-US" altLang="ko-KR" sz="1200" dirty="0"/>
              <a:t>&lt;html&gt;</a:t>
            </a:r>
          </a:p>
          <a:p>
            <a:pPr defTabSz="180000"/>
            <a:r>
              <a:rPr lang="en-US" altLang="ko-KR" sz="1200" dirty="0"/>
              <a:t>&lt;head</a:t>
            </a:r>
            <a:r>
              <a:rPr lang="en-US" altLang="ko-KR" sz="1200" dirty="0" smtClean="0"/>
              <a:t>&gt;</a:t>
            </a:r>
          </a:p>
          <a:p>
            <a:pPr defTabSz="180000"/>
            <a:r>
              <a:rPr lang="en-US" altLang="ko-KR" sz="1200" dirty="0" smtClean="0"/>
              <a:t>&lt;</a:t>
            </a:r>
            <a:r>
              <a:rPr lang="en-US" altLang="ko-KR" sz="1200" dirty="0"/>
              <a:t>title&gt;</a:t>
            </a:r>
            <a:r>
              <a:rPr lang="ko-KR" altLang="en-US" sz="1200" dirty="0"/>
              <a:t>웹 페이지의 자동 스크롤</a:t>
            </a:r>
            <a:r>
              <a:rPr lang="en-US" altLang="ko-KR" sz="1200" dirty="0"/>
              <a:t>&lt;/title&gt;</a:t>
            </a:r>
          </a:p>
          <a:p>
            <a:pPr defTabSz="180000"/>
            <a:r>
              <a:rPr lang="en-US" altLang="ko-KR" sz="1200" dirty="0"/>
              <a:t>&lt;script&gt;</a:t>
            </a:r>
          </a:p>
          <a:p>
            <a:pPr defTabSz="180000"/>
            <a:r>
              <a:rPr lang="en-US" altLang="ko-KR" sz="1200" b="1" dirty="0"/>
              <a:t>function </a:t>
            </a:r>
            <a:r>
              <a:rPr lang="en-US" altLang="ko-KR" sz="1200" b="1" dirty="0" err="1"/>
              <a:t>startScroll</a:t>
            </a:r>
            <a:r>
              <a:rPr lang="en-US" altLang="ko-KR" sz="1200" b="1" dirty="0"/>
              <a:t>(interval) {</a:t>
            </a:r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dirty="0" err="1" smtClean="0"/>
              <a:t>setInterval</a:t>
            </a:r>
            <a:r>
              <a:rPr lang="en-US" altLang="ko-KR" sz="1200" dirty="0"/>
              <a:t>("</a:t>
            </a:r>
            <a:r>
              <a:rPr lang="en-US" altLang="ko-KR" sz="1200" dirty="0" err="1"/>
              <a:t>autoScroll</a:t>
            </a:r>
            <a:r>
              <a:rPr lang="en-US" altLang="ko-KR" sz="1200" dirty="0"/>
              <a:t>()", interval);</a:t>
            </a:r>
          </a:p>
          <a:p>
            <a:pPr defTabSz="180000"/>
            <a:r>
              <a:rPr lang="en-US" altLang="ko-KR" sz="1200" dirty="0"/>
              <a:t>}</a:t>
            </a:r>
          </a:p>
          <a:p>
            <a:pPr defTabSz="180000"/>
            <a:endParaRPr lang="ko-KR" altLang="en-US" sz="1200" dirty="0"/>
          </a:p>
          <a:p>
            <a:pPr defTabSz="180000"/>
            <a:r>
              <a:rPr lang="en-US" altLang="ko-KR" sz="1200" dirty="0"/>
              <a:t>function </a:t>
            </a:r>
            <a:r>
              <a:rPr lang="en-US" altLang="ko-KR" sz="1200" dirty="0" err="1"/>
              <a:t>autoScroll</a:t>
            </a:r>
            <a:r>
              <a:rPr lang="en-US" altLang="ko-KR" sz="1200" dirty="0"/>
              <a:t>() </a:t>
            </a:r>
            <a:r>
              <a:rPr lang="en-US" altLang="ko-KR" sz="1200" b="1" dirty="0"/>
              <a:t>{</a:t>
            </a:r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b="1" dirty="0" err="1" smtClean="0"/>
              <a:t>window.scrollBy</a:t>
            </a:r>
            <a:r>
              <a:rPr lang="en-US" altLang="ko-KR" sz="1200" b="1" dirty="0" smtClean="0"/>
              <a:t>(0,10</a:t>
            </a:r>
            <a:r>
              <a:rPr lang="en-US" altLang="ko-KR" sz="1200" b="1" dirty="0"/>
              <a:t>);</a:t>
            </a:r>
            <a:r>
              <a:rPr lang="en-US" altLang="ko-KR" sz="1200" dirty="0"/>
              <a:t> // 10</a:t>
            </a:r>
            <a:r>
              <a:rPr lang="ko-KR" altLang="en-US" sz="1200" dirty="0"/>
              <a:t>픽셀 위로 </a:t>
            </a:r>
            <a:r>
              <a:rPr lang="ko-KR" altLang="en-US" sz="1200" dirty="0" smtClean="0"/>
              <a:t>이동</a:t>
            </a:r>
            <a:endParaRPr lang="en-US" altLang="ko-KR" sz="1200" dirty="0" smtClean="0"/>
          </a:p>
          <a:p>
            <a:pPr defTabSz="180000"/>
            <a:r>
              <a:rPr lang="en-US" altLang="ko-KR" sz="1200" dirty="0" smtClean="0"/>
              <a:t>}</a:t>
            </a:r>
            <a:endParaRPr lang="en-US" altLang="ko-KR" sz="1200" dirty="0"/>
          </a:p>
          <a:p>
            <a:pPr defTabSz="180000"/>
            <a:r>
              <a:rPr lang="en-US" altLang="ko-KR" sz="1200" dirty="0"/>
              <a:t>&lt;/script</a:t>
            </a:r>
            <a:r>
              <a:rPr lang="en-US" altLang="ko-KR" sz="1200" dirty="0" smtClean="0"/>
              <a:t>&gt;</a:t>
            </a:r>
          </a:p>
          <a:p>
            <a:pPr defTabSz="180000"/>
            <a:r>
              <a:rPr lang="en-US" altLang="ko-KR" sz="1200" dirty="0" smtClean="0"/>
              <a:t>&lt;/</a:t>
            </a:r>
            <a:r>
              <a:rPr lang="en-US" altLang="ko-KR" sz="1200" dirty="0"/>
              <a:t>head&gt;</a:t>
            </a:r>
          </a:p>
          <a:p>
            <a:pPr defTabSz="180000"/>
            <a:r>
              <a:rPr lang="en-US" altLang="ko-KR" sz="1200" dirty="0"/>
              <a:t>&lt;body </a:t>
            </a:r>
            <a:r>
              <a:rPr lang="en-US" altLang="ko-KR" sz="1200" b="1" dirty="0" err="1"/>
              <a:t>onload</a:t>
            </a:r>
            <a:r>
              <a:rPr lang="en-US" altLang="ko-KR" sz="1200" b="1" dirty="0"/>
              <a:t>="</a:t>
            </a:r>
            <a:r>
              <a:rPr lang="en-US" altLang="ko-KR" sz="1200" b="1" dirty="0" err="1"/>
              <a:t>startScroll</a:t>
            </a:r>
            <a:r>
              <a:rPr lang="en-US" altLang="ko-KR" sz="1200" b="1" dirty="0"/>
              <a:t>(1000)"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en-US" altLang="ko-KR" sz="1200" dirty="0"/>
              <a:t>&lt;h3&gt;</a:t>
            </a:r>
            <a:r>
              <a:rPr lang="ko-KR" altLang="en-US" sz="1200" dirty="0"/>
              <a:t>자동 스크롤 페이지</a:t>
            </a:r>
            <a:r>
              <a:rPr lang="en-US" altLang="ko-KR" sz="1200" dirty="0"/>
              <a:t>&lt;/h3&gt;</a:t>
            </a:r>
          </a:p>
          <a:p>
            <a:pPr defTabSz="180000"/>
            <a:r>
              <a:rPr lang="en-US" altLang="ko-KR" sz="1200" dirty="0"/>
              <a:t>&lt;</a:t>
            </a:r>
            <a:r>
              <a:rPr lang="en-US" altLang="ko-KR" sz="1200" dirty="0" err="1"/>
              <a:t>hr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en-US" altLang="ko-KR" sz="1200" dirty="0"/>
              <a:t>&lt;h3&gt;</a:t>
            </a:r>
            <a:r>
              <a:rPr lang="ko-KR" altLang="en-US" sz="1200" dirty="0"/>
              <a:t>꿈길</a:t>
            </a:r>
            <a:r>
              <a:rPr lang="en-US" altLang="ko-KR" sz="1200" dirty="0"/>
              <a:t>(</a:t>
            </a:r>
            <a:r>
              <a:rPr lang="ko-KR" altLang="en-US" sz="1200" dirty="0"/>
              <a:t>이동순</a:t>
            </a:r>
            <a:r>
              <a:rPr lang="en-US" altLang="ko-KR" sz="1200" dirty="0"/>
              <a:t>)&lt;/h3&gt;</a:t>
            </a:r>
          </a:p>
          <a:p>
            <a:pPr defTabSz="180000"/>
            <a:r>
              <a:rPr lang="ko-KR" altLang="en-US" sz="1200" dirty="0"/>
              <a:t>꿈길에</a:t>
            </a:r>
            <a:r>
              <a:rPr lang="en-US" altLang="ko-KR" sz="1200" dirty="0"/>
              <a:t>&lt;</a:t>
            </a:r>
            <a:r>
              <a:rPr lang="en-US" altLang="ko-KR" sz="1200" dirty="0" err="1"/>
              <a:t>br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ko-KR" altLang="en-US" sz="1200" dirty="0"/>
              <a:t>발자취가 있다면</a:t>
            </a:r>
            <a:r>
              <a:rPr lang="en-US" altLang="ko-KR" sz="1200" dirty="0"/>
              <a:t>&lt;</a:t>
            </a:r>
            <a:r>
              <a:rPr lang="en-US" altLang="ko-KR" sz="1200" dirty="0" err="1"/>
              <a:t>br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ko-KR" altLang="en-US" sz="1200" dirty="0"/>
              <a:t>님의 집 </a:t>
            </a:r>
            <a:r>
              <a:rPr lang="ko-KR" altLang="en-US" sz="1200" dirty="0" err="1"/>
              <a:t>창밖</a:t>
            </a:r>
            <a:r>
              <a:rPr lang="en-US" altLang="ko-KR" sz="1200" dirty="0"/>
              <a:t>&lt;</a:t>
            </a:r>
            <a:r>
              <a:rPr lang="en-US" altLang="ko-KR" sz="1200" dirty="0" err="1"/>
              <a:t>br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ko-KR" altLang="en-US" sz="1200" dirty="0"/>
              <a:t>그 돌계단 길이 이미 오래 전에</a:t>
            </a:r>
            <a:r>
              <a:rPr lang="en-US" altLang="ko-KR" sz="1200" dirty="0"/>
              <a:t>&lt;</a:t>
            </a:r>
            <a:r>
              <a:rPr lang="en-US" altLang="ko-KR" sz="1200" dirty="0" err="1"/>
              <a:t>br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ko-KR" altLang="en-US" sz="1200" dirty="0"/>
              <a:t>모래가 되고 말았을 거예요</a:t>
            </a:r>
            <a:r>
              <a:rPr lang="en-US" altLang="ko-KR" sz="1200" dirty="0"/>
              <a:t>&lt;</a:t>
            </a:r>
            <a:r>
              <a:rPr lang="en-US" altLang="ko-KR" sz="1200" dirty="0" err="1"/>
              <a:t>br</a:t>
            </a:r>
            <a:r>
              <a:rPr lang="en-US" altLang="ko-KR" sz="1200" dirty="0"/>
              <a:t>&gt;&lt;</a:t>
            </a:r>
            <a:r>
              <a:rPr lang="en-US" altLang="ko-KR" sz="1200" dirty="0" err="1"/>
              <a:t>br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ko-KR" altLang="en-US" sz="1200" dirty="0"/>
              <a:t>하지만</a:t>
            </a:r>
            <a:r>
              <a:rPr lang="en-US" altLang="ko-KR" sz="1200" dirty="0"/>
              <a:t>&lt;</a:t>
            </a:r>
            <a:r>
              <a:rPr lang="en-US" altLang="ko-KR" sz="1200" dirty="0" err="1"/>
              <a:t>br</a:t>
            </a:r>
            <a:r>
              <a:rPr lang="en-US" altLang="ko-KR" sz="1200" dirty="0" smtClean="0"/>
              <a:t>&gt;</a:t>
            </a:r>
            <a:endParaRPr lang="en-US" altLang="ko-KR" sz="1200" dirty="0"/>
          </a:p>
        </p:txBody>
      </p:sp>
      <p:sp>
        <p:nvSpPr>
          <p:cNvPr id="6" name="직사각형 5"/>
          <p:cNvSpPr/>
          <p:nvPr/>
        </p:nvSpPr>
        <p:spPr>
          <a:xfrm>
            <a:off x="4493537" y="1700808"/>
            <a:ext cx="3161897" cy="17543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ko-KR" altLang="en-US" sz="1200" dirty="0"/>
              <a:t>그 꿈길에서 자취 없다 하니</a:t>
            </a:r>
            <a:r>
              <a:rPr lang="en-US" altLang="ko-KR" sz="1200" dirty="0"/>
              <a:t>&lt;</a:t>
            </a:r>
            <a:r>
              <a:rPr lang="en-US" altLang="ko-KR" sz="1200" dirty="0" err="1"/>
              <a:t>br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ko-KR" altLang="en-US" sz="1200" dirty="0"/>
              <a:t>나는 그것이 정말 서러워요</a:t>
            </a:r>
            <a:r>
              <a:rPr lang="en-US" altLang="ko-KR" sz="1200" dirty="0"/>
              <a:t>&lt;</a:t>
            </a:r>
            <a:r>
              <a:rPr lang="en-US" altLang="ko-KR" sz="1200" dirty="0" err="1"/>
              <a:t>br</a:t>
            </a:r>
            <a:r>
              <a:rPr lang="en-US" altLang="ko-KR" sz="1200" dirty="0"/>
              <a:t>&gt;&lt;</a:t>
            </a:r>
            <a:r>
              <a:rPr lang="en-US" altLang="ko-KR" sz="1200" dirty="0" err="1"/>
              <a:t>br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ko-KR" altLang="en-US" sz="1200" dirty="0"/>
              <a:t>이 밤도</a:t>
            </a:r>
            <a:r>
              <a:rPr lang="en-US" altLang="ko-KR" sz="1200" dirty="0"/>
              <a:t>&lt;</a:t>
            </a:r>
            <a:r>
              <a:rPr lang="en-US" altLang="ko-KR" sz="1200" dirty="0" err="1"/>
              <a:t>br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ko-KR" altLang="en-US" sz="1200" dirty="0"/>
              <a:t>나는 님의 집 </a:t>
            </a:r>
            <a:r>
              <a:rPr lang="ko-KR" altLang="en-US" sz="1200" dirty="0" err="1"/>
              <a:t>창밖</a:t>
            </a:r>
            <a:r>
              <a:rPr lang="en-US" altLang="ko-KR" sz="1200" dirty="0"/>
              <a:t>&lt;</a:t>
            </a:r>
            <a:r>
              <a:rPr lang="en-US" altLang="ko-KR" sz="1200" dirty="0" err="1"/>
              <a:t>br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ko-KR" altLang="en-US" sz="1200" dirty="0"/>
              <a:t>그 돌계단 위에 홀로 서서</a:t>
            </a:r>
            <a:r>
              <a:rPr lang="en-US" altLang="ko-KR" sz="1200" dirty="0"/>
              <a:t>&lt;</a:t>
            </a:r>
            <a:r>
              <a:rPr lang="en-US" altLang="ko-KR" sz="1200" dirty="0" err="1"/>
              <a:t>br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ko-KR" altLang="en-US" sz="1200" dirty="0"/>
              <a:t>혹시라도 님의 목소리가 들려올까</a:t>
            </a:r>
            <a:r>
              <a:rPr lang="en-US" altLang="ko-KR" sz="1200" dirty="0"/>
              <a:t>&lt;</a:t>
            </a:r>
            <a:r>
              <a:rPr lang="en-US" altLang="ko-KR" sz="1200" dirty="0" err="1"/>
              <a:t>br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ko-KR" altLang="en-US" sz="1200" dirty="0"/>
              <a:t>고개 숙이고 엿들어요</a:t>
            </a:r>
            <a:r>
              <a:rPr lang="en-US" altLang="ko-KR" sz="1200" dirty="0"/>
              <a:t>&lt;</a:t>
            </a:r>
            <a:r>
              <a:rPr lang="en-US" altLang="ko-KR" sz="1200" dirty="0" err="1"/>
              <a:t>br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en-US" altLang="ko-KR" sz="1200" dirty="0"/>
              <a:t>&lt;/body&gt;</a:t>
            </a:r>
          </a:p>
          <a:p>
            <a:pPr defTabSz="180000"/>
            <a:r>
              <a:rPr lang="en-US" altLang="ko-KR" sz="1200" dirty="0"/>
              <a:t>&lt;/html&gt;</a:t>
            </a:r>
            <a:endParaRPr lang="ko-KR" altLang="en-US" sz="1200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0032" y="3573016"/>
            <a:ext cx="2431955" cy="2863947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609599" y="1310529"/>
            <a:ext cx="785083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/>
            <a:r>
              <a:rPr lang="ko-KR" altLang="en-US" sz="1400" kern="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웹 페이지가 </a:t>
            </a:r>
            <a:r>
              <a:rPr lang="ko-KR" altLang="en-US" sz="1400" kern="0" dirty="0" err="1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로드되자</a:t>
            </a:r>
            <a:r>
              <a:rPr lang="ko-KR" altLang="en-US" sz="1400" kern="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 마자</a:t>
            </a:r>
            <a:r>
              <a:rPr lang="en-US" altLang="ko-KR" sz="1400" kern="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sz="1400" kern="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자동으로 </a:t>
            </a:r>
            <a:r>
              <a:rPr lang="en-US" altLang="ko-KR" sz="1400" kern="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1</a:t>
            </a:r>
            <a:r>
              <a:rPr lang="ko-KR" altLang="en-US" sz="1400" kern="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초에 </a:t>
            </a:r>
            <a:r>
              <a:rPr lang="en-US" altLang="ko-KR" sz="1400" kern="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10</a:t>
            </a:r>
            <a:r>
              <a:rPr lang="ko-KR" altLang="en-US" sz="1400" kern="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픽셀씩 웹 페이지가 올라가도록 작성하라</a:t>
            </a:r>
            <a:r>
              <a:rPr lang="en-US" altLang="ko-KR" sz="1400" kern="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.</a:t>
            </a:r>
            <a:endParaRPr lang="ko-KR" altLang="en-US" sz="1400" kern="0" spc="0" dirty="0">
              <a:solidFill>
                <a:schemeClr val="accent2">
                  <a:lumMod val="75000"/>
                </a:schemeClr>
              </a:solidFill>
              <a:effectLst/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482361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웹 페이지 프린트 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/>
            <a:r>
              <a:rPr lang="ko-KR" altLang="en-US" dirty="0" smtClean="0"/>
              <a:t>웹 페이지 프린트</a:t>
            </a:r>
          </a:p>
          <a:p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31</a:t>
            </a:fld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052087" y="1772816"/>
            <a:ext cx="2007745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marL="190500" fontAlgn="base" latinLnBrk="0"/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window.print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();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404527" y="2204864"/>
            <a:ext cx="2592288" cy="9541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/>
          <a:p>
            <a:pPr marL="190500" fontAlgn="base" latinLnBrk="0"/>
            <a:r>
              <a:rPr lang="ko-KR" altLang="en-US" sz="1400" kern="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이 코드가 </a:t>
            </a:r>
            <a:r>
              <a:rPr lang="ko-KR" altLang="en-US" sz="1400" kern="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실행되면 </a:t>
            </a:r>
            <a:endParaRPr lang="en-US" altLang="ko-KR" sz="1400" kern="0" dirty="0" smtClean="0">
              <a:solidFill>
                <a:schemeClr val="accent2">
                  <a:lumMod val="75000"/>
                </a:schemeClr>
              </a:solidFill>
              <a:latin typeface="+mj-ea"/>
              <a:ea typeface="+mj-ea"/>
            </a:endParaRPr>
          </a:p>
          <a:p>
            <a:pPr marL="190500" fontAlgn="base" latinLnBrk="0"/>
            <a:r>
              <a:rPr lang="ko-KR" altLang="en-US" sz="1400" kern="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인쇄 </a:t>
            </a:r>
            <a:r>
              <a:rPr lang="ko-KR" altLang="en-US" sz="1400" kern="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다이얼로그가 열리고</a:t>
            </a:r>
            <a:r>
              <a:rPr lang="en-US" altLang="ko-KR" sz="1400" kern="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, </a:t>
            </a:r>
            <a:endParaRPr lang="en-US" altLang="ko-KR" sz="1400" kern="0" dirty="0" smtClean="0">
              <a:solidFill>
                <a:schemeClr val="accent2">
                  <a:lumMod val="75000"/>
                </a:schemeClr>
              </a:solidFill>
              <a:latin typeface="+mj-ea"/>
              <a:ea typeface="+mj-ea"/>
            </a:endParaRPr>
          </a:p>
          <a:p>
            <a:pPr marL="190500" fontAlgn="base" latinLnBrk="0"/>
            <a:r>
              <a:rPr lang="en-US" altLang="ko-KR" sz="1400" kern="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‘</a:t>
            </a:r>
            <a:r>
              <a:rPr lang="ko-KR" altLang="en-US" sz="1400" kern="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확인’ 버튼을 </a:t>
            </a:r>
            <a:r>
              <a:rPr lang="ko-KR" altLang="en-US" sz="1400" kern="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누르면 </a:t>
            </a:r>
            <a:endParaRPr lang="en-US" altLang="ko-KR" sz="1400" kern="0" dirty="0" smtClean="0">
              <a:solidFill>
                <a:schemeClr val="accent2">
                  <a:lumMod val="75000"/>
                </a:schemeClr>
              </a:solidFill>
              <a:latin typeface="+mj-ea"/>
              <a:ea typeface="+mj-ea"/>
            </a:endParaRPr>
          </a:p>
          <a:p>
            <a:pPr marL="190500" fontAlgn="base" latinLnBrk="0"/>
            <a:r>
              <a:rPr lang="ko-KR" altLang="en-US" sz="1400" kern="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인쇄가 이루어진다</a:t>
            </a:r>
            <a:r>
              <a:rPr lang="en-US" altLang="ko-KR" sz="1400" kern="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.</a:t>
            </a:r>
            <a:endParaRPr lang="ko-KR" altLang="en-US" sz="1400" kern="0" dirty="0">
              <a:solidFill>
                <a:schemeClr val="accent2">
                  <a:lumMod val="7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0263" y="1700808"/>
            <a:ext cx="6173906" cy="4983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5258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/>
            <a:r>
              <a:rPr lang="ko-KR" altLang="en-US" dirty="0"/>
              <a:t>예제 </a:t>
            </a:r>
            <a:r>
              <a:rPr lang="en-US" altLang="ko-KR" dirty="0" smtClean="0"/>
              <a:t>10-7 </a:t>
            </a:r>
            <a:r>
              <a:rPr lang="ko-KR" altLang="en-US" dirty="0"/>
              <a:t>웹 페이지 프린트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32</a:t>
            </a:fld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899592" y="1340768"/>
            <a:ext cx="4680520" cy="35394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dirty="0"/>
              <a:t>&lt;!DOCTYPE html&gt;</a:t>
            </a:r>
          </a:p>
          <a:p>
            <a:pPr defTabSz="180000"/>
            <a:r>
              <a:rPr lang="en-US" altLang="ko-KR" sz="1400" dirty="0"/>
              <a:t>&lt;html&gt;</a:t>
            </a:r>
          </a:p>
          <a:p>
            <a:pPr defTabSz="180000"/>
            <a:r>
              <a:rPr lang="en-US" altLang="ko-KR" sz="1400" dirty="0"/>
              <a:t>&lt;head</a:t>
            </a:r>
            <a:r>
              <a:rPr lang="en-US" altLang="ko-KR" sz="1400" dirty="0" smtClean="0"/>
              <a:t>&gt;</a:t>
            </a:r>
          </a:p>
          <a:p>
            <a:pPr defTabSz="180000"/>
            <a:r>
              <a:rPr lang="en-US" altLang="ko-KR" sz="1400" dirty="0" smtClean="0"/>
              <a:t>&lt;</a:t>
            </a:r>
            <a:r>
              <a:rPr lang="en-US" altLang="ko-KR" sz="1400" dirty="0"/>
              <a:t>title&gt;</a:t>
            </a:r>
            <a:r>
              <a:rPr lang="ko-KR" altLang="en-US" sz="1400" dirty="0"/>
              <a:t>웹 페이지 프린트</a:t>
            </a:r>
            <a:r>
              <a:rPr lang="en-US" altLang="ko-KR" sz="1400" dirty="0"/>
              <a:t>&lt;/title&gt;&lt;/head&gt;</a:t>
            </a:r>
          </a:p>
          <a:p>
            <a:pPr defTabSz="180000"/>
            <a:r>
              <a:rPr lang="en-US" altLang="ko-KR" sz="1400" dirty="0"/>
              <a:t>&lt;body&gt;</a:t>
            </a:r>
          </a:p>
          <a:p>
            <a:pPr defTabSz="180000"/>
            <a:r>
              <a:rPr lang="en-US" altLang="ko-KR" sz="1400" dirty="0"/>
              <a:t>&lt;h3&gt;</a:t>
            </a:r>
            <a:r>
              <a:rPr lang="ko-KR" altLang="en-US" sz="1400" dirty="0"/>
              <a:t>웹 페이지 프린트</a:t>
            </a:r>
            <a:r>
              <a:rPr lang="en-US" altLang="ko-KR" sz="1400" dirty="0"/>
              <a:t>&lt;/h3&gt;</a:t>
            </a:r>
          </a:p>
          <a:p>
            <a:pPr defTabSz="180000"/>
            <a:r>
              <a:rPr lang="en-US" altLang="ko-KR" sz="1400" dirty="0"/>
              <a:t>&lt;</a:t>
            </a:r>
            <a:r>
              <a:rPr lang="en-US" altLang="ko-KR" sz="1400" dirty="0" err="1"/>
              <a:t>hr</a:t>
            </a:r>
            <a:r>
              <a:rPr lang="en-US" altLang="ko-KR" sz="1400" dirty="0"/>
              <a:t>&gt;</a:t>
            </a:r>
          </a:p>
          <a:p>
            <a:pPr defTabSz="180000"/>
            <a:r>
              <a:rPr lang="en-US" altLang="ko-KR" sz="1400" dirty="0"/>
              <a:t>&lt;p&gt;window </a:t>
            </a:r>
            <a:r>
              <a:rPr lang="ko-KR" altLang="en-US" sz="1400" dirty="0"/>
              <a:t>객체의 </a:t>
            </a:r>
            <a:r>
              <a:rPr lang="en-US" altLang="ko-KR" sz="1400" dirty="0"/>
              <a:t>print() </a:t>
            </a:r>
            <a:r>
              <a:rPr lang="ko-KR" altLang="en-US" sz="1400" dirty="0" err="1"/>
              <a:t>메소드를</a:t>
            </a:r>
            <a:r>
              <a:rPr lang="ko-KR" altLang="en-US" sz="1400" dirty="0"/>
              <a:t> 호출하면 </a:t>
            </a:r>
          </a:p>
          <a:p>
            <a:pPr defTabSz="180000"/>
            <a:r>
              <a:rPr lang="en-US" altLang="ko-KR" sz="1400" dirty="0"/>
              <a:t>window </a:t>
            </a:r>
            <a:r>
              <a:rPr lang="ko-KR" altLang="en-US" sz="1400" dirty="0"/>
              <a:t>객체에 담겨 있는 웹 페이지가 프린트 됩니다</a:t>
            </a:r>
            <a:r>
              <a:rPr lang="en-US" altLang="ko-KR" sz="1400" dirty="0"/>
              <a:t>.</a:t>
            </a:r>
          </a:p>
          <a:p>
            <a:pPr defTabSz="180000"/>
            <a:r>
              <a:rPr lang="en-US" altLang="ko-KR" sz="1400" dirty="0"/>
              <a:t>&lt;p&gt;</a:t>
            </a:r>
          </a:p>
          <a:p>
            <a:pPr defTabSz="180000"/>
            <a:r>
              <a:rPr lang="en-US" altLang="ko-KR" sz="1400" dirty="0"/>
              <a:t>&lt;a </a:t>
            </a:r>
            <a:r>
              <a:rPr lang="en-US" altLang="ko-KR" sz="1400" dirty="0" err="1"/>
              <a:t>href</a:t>
            </a:r>
            <a:r>
              <a:rPr lang="en-US" altLang="ko-KR" sz="1400" dirty="0"/>
              <a:t>=</a:t>
            </a:r>
            <a:r>
              <a:rPr lang="en-US" altLang="ko-KR" sz="1400" b="1" dirty="0"/>
              <a:t>"</a:t>
            </a:r>
            <a:r>
              <a:rPr lang="en-US" altLang="ko-KR" sz="1400" b="1" dirty="0" err="1"/>
              <a:t>javascript:window.print</a:t>
            </a:r>
            <a:r>
              <a:rPr lang="en-US" altLang="ko-KR" sz="1400" b="1" dirty="0" smtClean="0"/>
              <a:t>()"&gt;</a:t>
            </a:r>
          </a:p>
          <a:p>
            <a:pPr defTabSz="180000"/>
            <a:r>
              <a:rPr lang="en-US" altLang="ko-KR" sz="1400" b="1" dirty="0"/>
              <a:t>	</a:t>
            </a:r>
            <a:r>
              <a:rPr lang="ko-KR" altLang="en-US" sz="1400" dirty="0" smtClean="0"/>
              <a:t>이곳을 </a:t>
            </a:r>
            <a:r>
              <a:rPr lang="ko-KR" altLang="en-US" sz="1400" dirty="0"/>
              <a:t>누르면 프린트 됩니다</a:t>
            </a:r>
            <a:r>
              <a:rPr lang="en-US" altLang="ko-KR" sz="1400" dirty="0"/>
              <a:t>.&lt;/a&gt;&lt;p&gt;</a:t>
            </a:r>
          </a:p>
          <a:p>
            <a:pPr defTabSz="180000"/>
            <a:r>
              <a:rPr lang="en-US" altLang="ko-KR" sz="1400" dirty="0"/>
              <a:t>&lt;input type="button" value="</a:t>
            </a:r>
            <a:r>
              <a:rPr lang="ko-KR" altLang="en-US" sz="1400" dirty="0"/>
              <a:t>프린트</a:t>
            </a:r>
            <a:r>
              <a:rPr lang="en-US" altLang="ko-KR" sz="1400" dirty="0"/>
              <a:t>" </a:t>
            </a:r>
            <a:endParaRPr lang="en-US" altLang="ko-KR" sz="1400" dirty="0" smtClean="0"/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smtClean="0"/>
              <a:t>		</a:t>
            </a:r>
            <a:r>
              <a:rPr lang="en-US" altLang="ko-KR" sz="1400" dirty="0" err="1" smtClean="0"/>
              <a:t>onclick</a:t>
            </a:r>
            <a:r>
              <a:rPr lang="en-US" altLang="ko-KR" sz="1400" dirty="0"/>
              <a:t>=</a:t>
            </a:r>
            <a:r>
              <a:rPr lang="en-US" altLang="ko-KR" sz="1400" b="1" dirty="0"/>
              <a:t>"</a:t>
            </a:r>
            <a:r>
              <a:rPr lang="en-US" altLang="ko-KR" sz="1400" b="1" dirty="0" err="1"/>
              <a:t>window.print</a:t>
            </a:r>
            <a:r>
              <a:rPr lang="en-US" altLang="ko-KR" sz="1400" b="1" dirty="0"/>
              <a:t>()"</a:t>
            </a:r>
            <a:r>
              <a:rPr lang="en-US" altLang="ko-KR" sz="1400" dirty="0"/>
              <a:t>&gt;</a:t>
            </a:r>
          </a:p>
          <a:p>
            <a:pPr defTabSz="180000"/>
            <a:r>
              <a:rPr lang="en-US" altLang="ko-KR" sz="1400" dirty="0"/>
              <a:t>&lt;/body&gt;</a:t>
            </a:r>
          </a:p>
          <a:p>
            <a:pPr defTabSz="180000"/>
            <a:r>
              <a:rPr lang="en-US" altLang="ko-KR" sz="1400" dirty="0"/>
              <a:t>&lt;/html&gt;</a:t>
            </a:r>
            <a:endParaRPr lang="ko-KR" altLang="en-US" sz="14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8344" y="836712"/>
            <a:ext cx="1986002" cy="2501453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9992" y="3417452"/>
            <a:ext cx="4242586" cy="3424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4189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ko-KR" smtClean="0"/>
              <a:t>onbeforeprint</a:t>
            </a:r>
            <a:r>
              <a:rPr lang="ko-KR" altLang="en-US" smtClean="0"/>
              <a:t>와 </a:t>
            </a:r>
            <a:r>
              <a:rPr lang="en-US" altLang="ko-KR" smtClean="0"/>
              <a:t>onafterprint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웹 페이지의 프린트 과정</a:t>
            </a:r>
            <a:endParaRPr lang="en-US" altLang="ko-KR" dirty="0" smtClean="0"/>
          </a:p>
          <a:p>
            <a:pPr marL="365760" lvl="1" indent="0">
              <a:buNone/>
            </a:pPr>
            <a:r>
              <a:rPr lang="en-US" altLang="ko-KR" dirty="0" smtClean="0"/>
              <a:t>1. window </a:t>
            </a:r>
            <a:r>
              <a:rPr lang="ko-KR" altLang="en-US" dirty="0" smtClean="0"/>
              <a:t>객체에 </a:t>
            </a:r>
            <a:r>
              <a:rPr lang="en-US" altLang="ko-KR" dirty="0" err="1" smtClean="0"/>
              <a:t>onbeforeprint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리스너</a:t>
            </a:r>
            <a:r>
              <a:rPr lang="ko-KR" altLang="en-US" dirty="0" smtClean="0"/>
              <a:t> 호출</a:t>
            </a:r>
          </a:p>
          <a:p>
            <a:pPr marL="365760" lvl="1" indent="0">
              <a:buNone/>
            </a:pPr>
            <a:r>
              <a:rPr lang="en-US" altLang="ko-KR" dirty="0" smtClean="0"/>
              <a:t>2. </a:t>
            </a:r>
            <a:r>
              <a:rPr lang="ko-KR" altLang="en-US" dirty="0" smtClean="0"/>
              <a:t>웹 페이지 프린트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브라우저가 웹 페이지를 이미지로 만들어 프린터로 전송</a:t>
            </a:r>
          </a:p>
          <a:p>
            <a:pPr marL="365760" lvl="1" indent="0">
              <a:buNone/>
            </a:pPr>
            <a:r>
              <a:rPr lang="en-US" altLang="ko-KR" dirty="0" smtClean="0"/>
              <a:t>3. window </a:t>
            </a:r>
            <a:r>
              <a:rPr lang="ko-KR" altLang="en-US" dirty="0" smtClean="0"/>
              <a:t>객체에 </a:t>
            </a:r>
            <a:r>
              <a:rPr lang="en-US" altLang="ko-KR" dirty="0" err="1" smtClean="0"/>
              <a:t>onafterprint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리스너</a:t>
            </a:r>
            <a:r>
              <a:rPr lang="ko-KR" altLang="en-US" dirty="0" smtClean="0"/>
              <a:t> 호출</a:t>
            </a:r>
          </a:p>
          <a:p>
            <a:pPr lvl="0"/>
            <a:r>
              <a:rPr lang="en-US" altLang="ko-KR" dirty="0" err="1" smtClean="0"/>
              <a:t>onbeforeprint</a:t>
            </a:r>
            <a:r>
              <a:rPr lang="ko-KR" altLang="en-US" dirty="0"/>
              <a:t>와 </a:t>
            </a:r>
            <a:r>
              <a:rPr lang="en-US" altLang="ko-KR" dirty="0" err="1"/>
              <a:t>onafterprint</a:t>
            </a:r>
            <a:r>
              <a:rPr lang="en-US" altLang="ko-KR" dirty="0"/>
              <a:t> </a:t>
            </a:r>
            <a:r>
              <a:rPr lang="ko-KR" altLang="en-US" dirty="0" smtClean="0"/>
              <a:t>활용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웹 페이지에는 보이지 않는 회사 로고를 프린트 시 종이에 출력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onbeforeprint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회사 로그 이미지를 보이도록 </a:t>
            </a:r>
            <a:r>
              <a:rPr lang="en-US" altLang="ko-KR" dirty="0" smtClean="0"/>
              <a:t>CSS3 </a:t>
            </a:r>
            <a:r>
              <a:rPr lang="ko-KR" altLang="en-US" dirty="0" smtClean="0"/>
              <a:t>스타일 설정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onafterprintt</a:t>
            </a:r>
            <a:endParaRPr lang="en-US" altLang="ko-KR" dirty="0"/>
          </a:p>
          <a:p>
            <a:pPr lvl="2"/>
            <a:r>
              <a:rPr lang="ko-KR" altLang="en-US" dirty="0"/>
              <a:t>회사 로그 이미지를 </a:t>
            </a:r>
            <a:r>
              <a:rPr lang="ko-KR" altLang="en-US" dirty="0" smtClean="0"/>
              <a:t>보이지</a:t>
            </a:r>
            <a:r>
              <a:rPr lang="en-US" altLang="ko-KR" dirty="0" smtClean="0"/>
              <a:t> </a:t>
            </a:r>
            <a:r>
              <a:rPr lang="ko-KR" altLang="en-US" dirty="0" smtClean="0"/>
              <a:t>않도록 </a:t>
            </a:r>
            <a:r>
              <a:rPr lang="en-US" altLang="ko-KR" dirty="0"/>
              <a:t>CSS3 </a:t>
            </a:r>
            <a:r>
              <a:rPr lang="ko-KR" altLang="en-US" dirty="0"/>
              <a:t>스타일 설정</a:t>
            </a:r>
          </a:p>
          <a:p>
            <a:pPr lvl="2"/>
            <a:endParaRPr lang="ko-KR" altLang="en-US" dirty="0"/>
          </a:p>
          <a:p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5056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base"/>
            <a:r>
              <a:rPr lang="ko-KR" altLang="en-US" dirty="0"/>
              <a:t>예제 </a:t>
            </a:r>
            <a:r>
              <a:rPr lang="en-US" altLang="ko-KR" dirty="0" smtClean="0"/>
              <a:t>10-8 </a:t>
            </a:r>
            <a:r>
              <a:rPr lang="en-US" altLang="ko-KR" dirty="0" err="1"/>
              <a:t>onbeforeprint</a:t>
            </a:r>
            <a:r>
              <a:rPr lang="ko-KR" altLang="en-US" dirty="0"/>
              <a:t>와 </a:t>
            </a:r>
            <a:r>
              <a:rPr lang="en-US" altLang="ko-KR" dirty="0" err="1"/>
              <a:t>onafterprint</a:t>
            </a:r>
            <a:r>
              <a:rPr lang="en-US" altLang="ko-KR" dirty="0"/>
              <a:t> </a:t>
            </a:r>
            <a:r>
              <a:rPr lang="ko-KR" altLang="en-US" dirty="0"/>
              <a:t>이벤트 활용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34</a:t>
            </a:fld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395536" y="1224771"/>
            <a:ext cx="5976664" cy="517064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000" dirty="0"/>
              <a:t>&lt;!DOCTYPE html&gt;</a:t>
            </a:r>
          </a:p>
          <a:p>
            <a:pPr defTabSz="180000"/>
            <a:r>
              <a:rPr lang="en-US" altLang="ko-KR" sz="1000" dirty="0"/>
              <a:t>&lt;html&gt;</a:t>
            </a:r>
          </a:p>
          <a:p>
            <a:pPr defTabSz="180000"/>
            <a:r>
              <a:rPr lang="en-US" altLang="ko-KR" sz="1000" dirty="0"/>
              <a:t>&lt;head&gt;&lt;title&gt;</a:t>
            </a:r>
            <a:r>
              <a:rPr lang="en-US" altLang="ko-KR" sz="1000" dirty="0" err="1"/>
              <a:t>onbeforeprint</a:t>
            </a:r>
            <a:r>
              <a:rPr lang="ko-KR" altLang="en-US" sz="1000" dirty="0"/>
              <a:t>와 </a:t>
            </a:r>
            <a:r>
              <a:rPr lang="en-US" altLang="ko-KR" sz="1000" dirty="0" err="1"/>
              <a:t>onafterprint</a:t>
            </a:r>
            <a:r>
              <a:rPr lang="en-US" altLang="ko-KR" sz="1000" dirty="0"/>
              <a:t>&lt;/title&gt;</a:t>
            </a:r>
          </a:p>
          <a:p>
            <a:pPr defTabSz="180000"/>
            <a:r>
              <a:rPr lang="en-US" altLang="ko-KR" sz="1000" dirty="0"/>
              <a:t>&lt;style&gt;</a:t>
            </a:r>
          </a:p>
          <a:p>
            <a:pPr defTabSz="180000"/>
            <a:r>
              <a:rPr lang="en-US" altLang="ko-KR" sz="1000" dirty="0"/>
              <a:t>#</a:t>
            </a:r>
            <a:r>
              <a:rPr lang="en-US" altLang="ko-KR" sz="1000" dirty="0" err="1"/>
              <a:t>logoDiv</a:t>
            </a:r>
            <a:r>
              <a:rPr lang="en-US" altLang="ko-KR" sz="1000" dirty="0"/>
              <a:t> {</a:t>
            </a:r>
          </a:p>
          <a:p>
            <a:pPr defTabSz="180000"/>
            <a:r>
              <a:rPr lang="en-US" altLang="ko-KR" sz="1000" dirty="0" smtClean="0"/>
              <a:t>	</a:t>
            </a:r>
            <a:r>
              <a:rPr lang="en-US" altLang="ko-KR" sz="1000" b="1" dirty="0" smtClean="0"/>
              <a:t>display </a:t>
            </a:r>
            <a:r>
              <a:rPr lang="en-US" altLang="ko-KR" sz="1000" b="1" dirty="0"/>
              <a:t>: none;</a:t>
            </a:r>
          </a:p>
          <a:p>
            <a:pPr defTabSz="180000"/>
            <a:r>
              <a:rPr lang="en-US" altLang="ko-KR" sz="1000" dirty="0" smtClean="0"/>
              <a:t>	position </a:t>
            </a:r>
            <a:r>
              <a:rPr lang="en-US" altLang="ko-KR" sz="1000" dirty="0"/>
              <a:t>: absolute; left : 0; top : 0;</a:t>
            </a:r>
          </a:p>
          <a:p>
            <a:pPr defTabSz="180000"/>
            <a:r>
              <a:rPr lang="en-US" altLang="ko-KR" sz="1000" dirty="0" smtClean="0"/>
              <a:t>	width </a:t>
            </a:r>
            <a:r>
              <a:rPr lang="en-US" altLang="ko-KR" sz="1000" dirty="0"/>
              <a:t>: 100%; height : 100%;</a:t>
            </a:r>
          </a:p>
          <a:p>
            <a:pPr defTabSz="180000"/>
            <a:r>
              <a:rPr lang="en-US" altLang="ko-KR" sz="1000" dirty="0"/>
              <a:t>}</a:t>
            </a:r>
          </a:p>
          <a:p>
            <a:pPr defTabSz="180000"/>
            <a:r>
              <a:rPr lang="en-US" altLang="ko-KR" sz="1000" dirty="0"/>
              <a:t>&lt;/style&gt;</a:t>
            </a:r>
          </a:p>
          <a:p>
            <a:pPr defTabSz="180000"/>
            <a:r>
              <a:rPr lang="en-US" altLang="ko-KR" sz="1000" dirty="0"/>
              <a:t>&lt;script&gt;</a:t>
            </a:r>
          </a:p>
          <a:p>
            <a:pPr defTabSz="180000"/>
            <a:r>
              <a:rPr lang="en-US" altLang="ko-KR" sz="1000" b="1" dirty="0" err="1"/>
              <a:t>window.onbeforeprint</a:t>
            </a:r>
            <a:r>
              <a:rPr lang="en-US" altLang="ko-KR" sz="1000" b="1" dirty="0"/>
              <a:t>=function (e) {</a:t>
            </a:r>
          </a:p>
          <a:p>
            <a:pPr defTabSz="180000"/>
            <a:r>
              <a:rPr lang="en-US" altLang="ko-KR" sz="1000" dirty="0" smtClean="0"/>
              <a:t>	</a:t>
            </a:r>
            <a:r>
              <a:rPr lang="en-US" altLang="ko-KR" sz="1000" dirty="0" err="1" smtClean="0"/>
              <a:t>logoDiv</a:t>
            </a:r>
            <a:r>
              <a:rPr lang="en-US" altLang="ko-KR" sz="1000" dirty="0" smtClean="0"/>
              <a:t> </a:t>
            </a:r>
            <a:r>
              <a:rPr lang="en-US" altLang="ko-KR" sz="1000" dirty="0"/>
              <a:t>= </a:t>
            </a:r>
            <a:r>
              <a:rPr lang="en-US" altLang="ko-KR" sz="1000" dirty="0" err="1"/>
              <a:t>document.getElementById</a:t>
            </a:r>
            <a:r>
              <a:rPr lang="en-US" altLang="ko-KR" sz="1000" dirty="0"/>
              <a:t>("</a:t>
            </a:r>
            <a:r>
              <a:rPr lang="en-US" altLang="ko-KR" sz="1000" dirty="0" err="1"/>
              <a:t>logoDiv</a:t>
            </a:r>
            <a:r>
              <a:rPr lang="en-US" altLang="ko-KR" sz="1000" dirty="0"/>
              <a:t>");</a:t>
            </a:r>
          </a:p>
          <a:p>
            <a:pPr defTabSz="180000"/>
            <a:r>
              <a:rPr lang="en-US" altLang="ko-KR" sz="1000" dirty="0" smtClean="0"/>
              <a:t>	</a:t>
            </a:r>
            <a:r>
              <a:rPr lang="en-US" altLang="ko-KR" sz="1000" dirty="0" err="1" smtClean="0"/>
              <a:t>logoDiv.style.display</a:t>
            </a:r>
            <a:r>
              <a:rPr lang="en-US" altLang="ko-KR" sz="1000" dirty="0" smtClean="0"/>
              <a:t> </a:t>
            </a:r>
            <a:r>
              <a:rPr lang="en-US" altLang="ko-KR" sz="1000" dirty="0"/>
              <a:t>= "block"; // block</a:t>
            </a:r>
            <a:r>
              <a:rPr lang="ko-KR" altLang="en-US" sz="1000" dirty="0"/>
              <a:t>으로 변경</a:t>
            </a:r>
            <a:r>
              <a:rPr lang="en-US" altLang="ko-KR" sz="1000" dirty="0"/>
              <a:t>. </a:t>
            </a:r>
            <a:r>
              <a:rPr lang="ko-KR" altLang="en-US" sz="1000" dirty="0"/>
              <a:t>로고가 화면에 나타나게 함</a:t>
            </a:r>
          </a:p>
          <a:p>
            <a:pPr defTabSz="180000"/>
            <a:r>
              <a:rPr lang="en-US" altLang="ko-KR" sz="1000" dirty="0"/>
              <a:t>}</a:t>
            </a:r>
          </a:p>
          <a:p>
            <a:pPr defTabSz="180000"/>
            <a:r>
              <a:rPr lang="en-US" altLang="ko-KR" sz="1000" b="1" dirty="0" err="1"/>
              <a:t>window.onafterprint</a:t>
            </a:r>
            <a:r>
              <a:rPr lang="en-US" altLang="ko-KR" sz="1000" b="1" dirty="0"/>
              <a:t>=</a:t>
            </a:r>
            <a:r>
              <a:rPr lang="en-US" altLang="ko-KR" sz="1000" b="1" dirty="0" err="1"/>
              <a:t>hideLogo</a:t>
            </a:r>
            <a:r>
              <a:rPr lang="en-US" altLang="ko-KR" sz="1000" b="1" dirty="0"/>
              <a:t>; </a:t>
            </a:r>
          </a:p>
          <a:p>
            <a:pPr defTabSz="180000"/>
            <a:r>
              <a:rPr lang="en-US" altLang="ko-KR" sz="1000" b="1" dirty="0"/>
              <a:t>function </a:t>
            </a:r>
            <a:r>
              <a:rPr lang="en-US" altLang="ko-KR" sz="1000" b="1" dirty="0" err="1"/>
              <a:t>hideLogo</a:t>
            </a:r>
            <a:r>
              <a:rPr lang="en-US" altLang="ko-KR" sz="1000" b="1" dirty="0"/>
              <a:t>() {</a:t>
            </a:r>
          </a:p>
          <a:p>
            <a:pPr defTabSz="180000"/>
            <a:r>
              <a:rPr lang="en-US" altLang="ko-KR" sz="1000" dirty="0" smtClean="0"/>
              <a:t>	</a:t>
            </a:r>
            <a:r>
              <a:rPr lang="en-US" altLang="ko-KR" sz="1000" dirty="0" err="1" smtClean="0"/>
              <a:t>logoDiv</a:t>
            </a:r>
            <a:r>
              <a:rPr lang="en-US" altLang="ko-KR" sz="1000" dirty="0" smtClean="0"/>
              <a:t> </a:t>
            </a:r>
            <a:r>
              <a:rPr lang="en-US" altLang="ko-KR" sz="1000" dirty="0"/>
              <a:t>= </a:t>
            </a:r>
            <a:r>
              <a:rPr lang="en-US" altLang="ko-KR" sz="1000" dirty="0" err="1"/>
              <a:t>document.getElementById</a:t>
            </a:r>
            <a:r>
              <a:rPr lang="en-US" altLang="ko-KR" sz="1000" dirty="0"/>
              <a:t>("</a:t>
            </a:r>
            <a:r>
              <a:rPr lang="en-US" altLang="ko-KR" sz="1000" dirty="0" err="1"/>
              <a:t>logoDiv</a:t>
            </a:r>
            <a:r>
              <a:rPr lang="en-US" altLang="ko-KR" sz="1000" dirty="0"/>
              <a:t>");</a:t>
            </a:r>
          </a:p>
          <a:p>
            <a:pPr defTabSz="180000"/>
            <a:r>
              <a:rPr lang="en-US" altLang="ko-KR" sz="1000" dirty="0" smtClean="0"/>
              <a:t>	</a:t>
            </a:r>
            <a:r>
              <a:rPr lang="en-US" altLang="ko-KR" sz="1000" dirty="0" err="1" smtClean="0"/>
              <a:t>logoDiv.style.display</a:t>
            </a:r>
            <a:r>
              <a:rPr lang="en-US" altLang="ko-KR" sz="1000" dirty="0" smtClean="0"/>
              <a:t> </a:t>
            </a:r>
            <a:r>
              <a:rPr lang="en-US" altLang="ko-KR" sz="1000" dirty="0"/>
              <a:t>= "none"; // &lt;div&gt; </a:t>
            </a:r>
            <a:r>
              <a:rPr lang="ko-KR" altLang="en-US" sz="1000" dirty="0"/>
              <a:t>영역이 보이지 않게 함</a:t>
            </a:r>
          </a:p>
          <a:p>
            <a:pPr defTabSz="180000"/>
            <a:r>
              <a:rPr lang="en-US" altLang="ko-KR" sz="1000" dirty="0" smtClean="0"/>
              <a:t>	</a:t>
            </a:r>
            <a:r>
              <a:rPr lang="en-US" altLang="ko-KR" sz="1000" dirty="0" err="1" smtClean="0"/>
              <a:t>logoDiv.style.zIndex</a:t>
            </a:r>
            <a:r>
              <a:rPr lang="en-US" altLang="ko-KR" sz="1000" dirty="0" smtClean="0"/>
              <a:t> </a:t>
            </a:r>
            <a:r>
              <a:rPr lang="en-US" altLang="ko-KR" sz="1000" dirty="0"/>
              <a:t>= -1; // </a:t>
            </a:r>
            <a:r>
              <a:rPr lang="ko-KR" altLang="en-US" sz="1000" dirty="0"/>
              <a:t>이미지를 문서의 맨 바닥으로 배치</a:t>
            </a:r>
          </a:p>
          <a:p>
            <a:pPr defTabSz="180000"/>
            <a:r>
              <a:rPr lang="en-US" altLang="ko-KR" sz="1000" dirty="0"/>
              <a:t>} </a:t>
            </a:r>
          </a:p>
          <a:p>
            <a:pPr defTabSz="180000"/>
            <a:r>
              <a:rPr lang="en-US" altLang="ko-KR" sz="1000" dirty="0"/>
              <a:t>&lt;/script&gt;&lt;/head&gt;</a:t>
            </a:r>
          </a:p>
          <a:p>
            <a:pPr defTabSz="180000"/>
            <a:r>
              <a:rPr lang="en-US" altLang="ko-KR" sz="1000" dirty="0"/>
              <a:t>&lt;body&gt;</a:t>
            </a:r>
          </a:p>
          <a:p>
            <a:pPr defTabSz="180000"/>
            <a:r>
              <a:rPr lang="en-US" altLang="ko-KR" sz="1000" dirty="0"/>
              <a:t>&lt;h3&gt;</a:t>
            </a:r>
            <a:r>
              <a:rPr lang="en-US" altLang="ko-KR" sz="1000" dirty="0" err="1"/>
              <a:t>onbeforeprint</a:t>
            </a:r>
            <a:r>
              <a:rPr lang="en-US" altLang="ko-KR" sz="1000" dirty="0"/>
              <a:t>, </a:t>
            </a:r>
            <a:r>
              <a:rPr lang="en-US" altLang="ko-KR" sz="1000" dirty="0" err="1"/>
              <a:t>onafterprint</a:t>
            </a:r>
            <a:r>
              <a:rPr lang="en-US" altLang="ko-KR" sz="1000" dirty="0"/>
              <a:t> </a:t>
            </a:r>
            <a:r>
              <a:rPr lang="ko-KR" altLang="en-US" sz="1000" dirty="0"/>
              <a:t>이벤트 예</a:t>
            </a:r>
            <a:r>
              <a:rPr lang="en-US" altLang="ko-KR" sz="1000" dirty="0"/>
              <a:t>&lt;/h3&gt;</a:t>
            </a:r>
          </a:p>
          <a:p>
            <a:pPr defTabSz="180000"/>
            <a:r>
              <a:rPr lang="en-US" altLang="ko-KR" sz="1000" dirty="0"/>
              <a:t>&lt;</a:t>
            </a:r>
            <a:r>
              <a:rPr lang="en-US" altLang="ko-KR" sz="1000" dirty="0" err="1"/>
              <a:t>hr</a:t>
            </a:r>
            <a:r>
              <a:rPr lang="en-US" altLang="ko-KR" sz="1000" dirty="0"/>
              <a:t>&gt;</a:t>
            </a:r>
          </a:p>
          <a:p>
            <a:pPr defTabSz="180000"/>
            <a:r>
              <a:rPr lang="en-US" altLang="ko-KR" sz="1000" b="1" dirty="0"/>
              <a:t>&lt;div id="</a:t>
            </a:r>
            <a:r>
              <a:rPr lang="en-US" altLang="ko-KR" sz="1000" b="1" dirty="0" err="1"/>
              <a:t>logoDiv</a:t>
            </a:r>
            <a:r>
              <a:rPr lang="en-US" altLang="ko-KR" sz="1000" b="1" dirty="0"/>
              <a:t>"&gt;</a:t>
            </a:r>
          </a:p>
          <a:p>
            <a:pPr defTabSz="180000"/>
            <a:r>
              <a:rPr lang="en-US" altLang="ko-KR" sz="1000" dirty="0" smtClean="0"/>
              <a:t>	&lt;</a:t>
            </a:r>
            <a:r>
              <a:rPr lang="en-US" altLang="ko-KR" sz="1000" dirty="0" err="1"/>
              <a:t>img</a:t>
            </a:r>
            <a:r>
              <a:rPr lang="en-US" altLang="ko-KR" sz="1000" dirty="0"/>
              <a:t> </a:t>
            </a:r>
            <a:r>
              <a:rPr lang="en-US" altLang="ko-KR" sz="1000" dirty="0" err="1"/>
              <a:t>src</a:t>
            </a:r>
            <a:r>
              <a:rPr lang="en-US" altLang="ko-KR" sz="1000" dirty="0"/>
              <a:t>="media/logo.png" alt="</a:t>
            </a:r>
            <a:r>
              <a:rPr lang="ko-KR" altLang="en-US" sz="1000" dirty="0"/>
              <a:t>이미지 없습니다</a:t>
            </a:r>
            <a:r>
              <a:rPr lang="en-US" altLang="ko-KR" sz="1000" dirty="0"/>
              <a:t>."&gt;</a:t>
            </a:r>
          </a:p>
          <a:p>
            <a:pPr defTabSz="180000"/>
            <a:r>
              <a:rPr lang="en-US" altLang="ko-KR" sz="1000" b="1" dirty="0"/>
              <a:t>&lt;/div&gt;</a:t>
            </a:r>
          </a:p>
          <a:p>
            <a:pPr defTabSz="180000"/>
            <a:r>
              <a:rPr lang="en-US" altLang="ko-KR" sz="1000" dirty="0"/>
              <a:t>&lt;p&gt;</a:t>
            </a:r>
            <a:r>
              <a:rPr lang="ko-KR" altLang="en-US" sz="1000" dirty="0"/>
              <a:t>안녕하세요</a:t>
            </a:r>
            <a:r>
              <a:rPr lang="en-US" altLang="ko-KR" sz="1000" dirty="0"/>
              <a:t>. </a:t>
            </a:r>
            <a:r>
              <a:rPr lang="ko-KR" altLang="en-US" sz="1000" dirty="0"/>
              <a:t>브라우저 윈도우에서는 보이지 않지만</a:t>
            </a:r>
            <a:r>
              <a:rPr lang="en-US" altLang="ko-KR" sz="1000" dirty="0"/>
              <a:t>, </a:t>
            </a:r>
            <a:r>
              <a:rPr lang="ko-KR" altLang="en-US" sz="1000" dirty="0" err="1"/>
              <a:t>프린트시에는</a:t>
            </a:r>
            <a:r>
              <a:rPr lang="ko-KR" altLang="en-US" sz="1000" dirty="0"/>
              <a:t> 회사 로고가 출력되는 예제를</a:t>
            </a:r>
          </a:p>
          <a:p>
            <a:pPr defTabSz="180000"/>
            <a:r>
              <a:rPr lang="ko-KR" altLang="en-US" sz="1000" dirty="0"/>
              <a:t>보입니다</a:t>
            </a:r>
            <a:r>
              <a:rPr lang="en-US" altLang="ko-KR" sz="1000" dirty="0"/>
              <a:t>. </a:t>
            </a:r>
            <a:r>
              <a:rPr lang="ko-KR" altLang="en-US" sz="1000" dirty="0"/>
              <a:t>마우스 오른쪽 버튼을 눌러 인쇄 </a:t>
            </a:r>
            <a:r>
              <a:rPr lang="ko-KR" altLang="en-US" sz="1000" dirty="0" err="1"/>
              <a:t>미리보기</a:t>
            </a:r>
            <a:r>
              <a:rPr lang="ko-KR" altLang="en-US" sz="1000" dirty="0"/>
              <a:t> 메뉴를 선택해 보세요</a:t>
            </a:r>
            <a:r>
              <a:rPr lang="en-US" altLang="ko-KR" sz="1000" dirty="0"/>
              <a:t>.&lt;/p&gt;</a:t>
            </a:r>
          </a:p>
          <a:p>
            <a:pPr defTabSz="180000"/>
            <a:r>
              <a:rPr lang="en-US" altLang="ko-KR" sz="1000" dirty="0"/>
              <a:t>&lt;/body&gt;</a:t>
            </a:r>
          </a:p>
          <a:p>
            <a:pPr defTabSz="180000"/>
            <a:r>
              <a:rPr lang="en-US" altLang="ko-KR" sz="1000" dirty="0"/>
              <a:t>&lt;/html&gt;</a:t>
            </a:r>
            <a:endParaRPr lang="ko-KR" altLang="en-US" sz="1000" dirty="0"/>
          </a:p>
        </p:txBody>
      </p:sp>
      <p:sp>
        <p:nvSpPr>
          <p:cNvPr id="9" name="TextBox 8"/>
          <p:cNvSpPr txBox="1"/>
          <p:nvPr/>
        </p:nvSpPr>
        <p:spPr>
          <a:xfrm>
            <a:off x="971600" y="6394539"/>
            <a:ext cx="53285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이 예제는 </a:t>
            </a:r>
            <a:r>
              <a:rPr lang="ko-KR" altLang="en-US" sz="1100" dirty="0" err="1" smtClean="0"/>
              <a:t>익스플로러와</a:t>
            </a:r>
            <a:r>
              <a:rPr lang="ko-KR" altLang="en-US" sz="1100" dirty="0" smtClean="0"/>
              <a:t> </a:t>
            </a:r>
            <a:r>
              <a:rPr lang="en-US" altLang="ko-KR" sz="1100" dirty="0" smtClean="0"/>
              <a:t>Edge</a:t>
            </a:r>
            <a:r>
              <a:rPr lang="ko-KR" altLang="en-US" sz="1100" dirty="0" smtClean="0"/>
              <a:t>에서는 실행되지만</a:t>
            </a:r>
            <a:r>
              <a:rPr lang="en-US" altLang="ko-KR" sz="1100" dirty="0" smtClean="0"/>
              <a:t>, Chrome</a:t>
            </a:r>
            <a:r>
              <a:rPr lang="ko-KR" altLang="en-US" sz="1100" dirty="0" smtClean="0"/>
              <a:t>에서는 실행되지 않는다</a:t>
            </a:r>
            <a:r>
              <a:rPr lang="en-US" altLang="ko-KR" sz="1100" dirty="0" smtClean="0"/>
              <a:t>.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3089" y="1267258"/>
            <a:ext cx="2059911" cy="214827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7194" y="3429000"/>
            <a:ext cx="4126806" cy="2996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207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navigator </a:t>
            </a:r>
            <a:r>
              <a:rPr lang="ko-KR" altLang="en-US" dirty="0" smtClean="0"/>
              <a:t>객체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navigator </a:t>
            </a:r>
            <a:r>
              <a:rPr lang="ko-KR" altLang="en-US" dirty="0"/>
              <a:t>객체</a:t>
            </a:r>
          </a:p>
          <a:p>
            <a:pPr lvl="1"/>
            <a:r>
              <a:rPr lang="ko-KR" altLang="en-US" dirty="0"/>
              <a:t>현재 작동중인 브라우저에 대한 다양한 정보를 나타내는 객체</a:t>
            </a:r>
          </a:p>
          <a:p>
            <a:pPr lvl="1"/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35</a:t>
            </a:fld>
            <a:endParaRPr lang="ko-KR" altLang="en-US"/>
          </a:p>
        </p:txBody>
      </p:sp>
      <p:grpSp>
        <p:nvGrpSpPr>
          <p:cNvPr id="8" name="그룹 7"/>
          <p:cNvGrpSpPr/>
          <p:nvPr/>
        </p:nvGrpSpPr>
        <p:grpSpPr>
          <a:xfrm>
            <a:off x="1331640" y="2352402"/>
            <a:ext cx="7226851" cy="4033697"/>
            <a:chOff x="927925" y="2386578"/>
            <a:chExt cx="7846590" cy="4644071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27925" y="2386578"/>
              <a:ext cx="7838123" cy="2948940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42107" y="5284716"/>
              <a:ext cx="7832408" cy="174593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09820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base"/>
            <a:r>
              <a:rPr lang="ko-KR" altLang="en-US" dirty="0"/>
              <a:t>예제 </a:t>
            </a:r>
            <a:r>
              <a:rPr lang="en-US" altLang="ko-KR" dirty="0" smtClean="0"/>
              <a:t>10–10 navigator</a:t>
            </a:r>
            <a:r>
              <a:rPr lang="ko-KR" altLang="en-US" dirty="0" smtClean="0"/>
              <a:t>로 브라우저 정보 </a:t>
            </a:r>
            <a:r>
              <a:rPr lang="ko-KR" altLang="en-US" dirty="0"/>
              <a:t>출력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36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63428" y="1124744"/>
            <a:ext cx="5400600" cy="563231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000" dirty="0"/>
              <a:t>&lt;!DOCTYPE html&gt;</a:t>
            </a:r>
          </a:p>
          <a:p>
            <a:pPr defTabSz="180000"/>
            <a:r>
              <a:rPr lang="en-US" altLang="ko-KR" sz="1000" dirty="0"/>
              <a:t>&lt;html&gt;</a:t>
            </a:r>
          </a:p>
          <a:p>
            <a:pPr defTabSz="180000"/>
            <a:r>
              <a:rPr lang="en-US" altLang="ko-KR" sz="1000" dirty="0"/>
              <a:t>&lt;head&gt;&lt;title&gt;</a:t>
            </a:r>
            <a:r>
              <a:rPr lang="ko-KR" altLang="en-US" sz="1000" dirty="0"/>
              <a:t>브라우저 정보 출력</a:t>
            </a:r>
            <a:r>
              <a:rPr lang="en-US" altLang="ko-KR" sz="1000" dirty="0"/>
              <a:t>&lt;/title&gt;</a:t>
            </a:r>
          </a:p>
          <a:p>
            <a:pPr defTabSz="180000"/>
            <a:r>
              <a:rPr lang="en-US" altLang="ko-KR" sz="1000" dirty="0"/>
              <a:t>&lt;style&gt;</a:t>
            </a:r>
          </a:p>
          <a:p>
            <a:pPr defTabSz="180000"/>
            <a:r>
              <a:rPr lang="en-US" altLang="ko-KR" sz="1000" dirty="0"/>
              <a:t>span { color : red; }</a:t>
            </a:r>
          </a:p>
          <a:p>
            <a:pPr defTabSz="180000"/>
            <a:r>
              <a:rPr lang="en-US" altLang="ko-KR" sz="1000" dirty="0"/>
              <a:t>div { </a:t>
            </a:r>
          </a:p>
          <a:p>
            <a:pPr defTabSz="180000"/>
            <a:r>
              <a:rPr lang="en-US" altLang="ko-KR" sz="1000" dirty="0" smtClean="0"/>
              <a:t>	border-color </a:t>
            </a:r>
            <a:r>
              <a:rPr lang="en-US" altLang="ko-KR" sz="1000" dirty="0"/>
              <a:t>: </a:t>
            </a:r>
            <a:r>
              <a:rPr lang="en-US" altLang="ko-KR" sz="1000" dirty="0" err="1"/>
              <a:t>yellowgreen</a:t>
            </a:r>
            <a:r>
              <a:rPr lang="en-US" altLang="ko-KR" sz="1000" dirty="0"/>
              <a:t>; </a:t>
            </a:r>
          </a:p>
          <a:p>
            <a:pPr defTabSz="180000"/>
            <a:r>
              <a:rPr lang="en-US" altLang="ko-KR" sz="1000" dirty="0" smtClean="0"/>
              <a:t>	border-style </a:t>
            </a:r>
            <a:r>
              <a:rPr lang="en-US" altLang="ko-KR" sz="1000" dirty="0"/>
              <a:t>: solid;</a:t>
            </a:r>
          </a:p>
          <a:p>
            <a:pPr defTabSz="180000"/>
            <a:r>
              <a:rPr lang="en-US" altLang="ko-KR" sz="1000" dirty="0" smtClean="0"/>
              <a:t>	padding </a:t>
            </a:r>
            <a:r>
              <a:rPr lang="en-US" altLang="ko-KR" sz="1000" dirty="0"/>
              <a:t>: 5px;</a:t>
            </a:r>
          </a:p>
          <a:p>
            <a:pPr defTabSz="180000"/>
            <a:r>
              <a:rPr lang="en-US" altLang="ko-KR" sz="1000" dirty="0" smtClean="0"/>
              <a:t>}</a:t>
            </a:r>
          </a:p>
          <a:p>
            <a:pPr defTabSz="180000"/>
            <a:r>
              <a:rPr lang="en-US" altLang="ko-KR" sz="1000" dirty="0" smtClean="0"/>
              <a:t>&lt;/</a:t>
            </a:r>
            <a:r>
              <a:rPr lang="en-US" altLang="ko-KR" sz="1000" dirty="0"/>
              <a:t>style&gt;</a:t>
            </a:r>
          </a:p>
          <a:p>
            <a:pPr defTabSz="180000"/>
            <a:r>
              <a:rPr lang="en-US" altLang="ko-KR" sz="1000" dirty="0"/>
              <a:t>&lt;script&gt;</a:t>
            </a:r>
          </a:p>
          <a:p>
            <a:pPr defTabSz="180000"/>
            <a:r>
              <a:rPr lang="en-US" altLang="ko-KR" sz="1000" b="1" dirty="0"/>
              <a:t>function </a:t>
            </a:r>
            <a:r>
              <a:rPr lang="en-US" altLang="ko-KR" sz="1000" b="1" dirty="0" err="1"/>
              <a:t>printNavigator</a:t>
            </a:r>
            <a:r>
              <a:rPr lang="en-US" altLang="ko-KR" sz="1000" b="1" dirty="0"/>
              <a:t>() {</a:t>
            </a:r>
          </a:p>
          <a:p>
            <a:pPr defTabSz="180000"/>
            <a:r>
              <a:rPr lang="en-US" altLang="ko-KR" sz="1000" b="1" dirty="0" smtClean="0"/>
              <a:t>	</a:t>
            </a:r>
            <a:r>
              <a:rPr lang="en-US" altLang="ko-KR" sz="1000" b="1" dirty="0" err="1" smtClean="0"/>
              <a:t>var</a:t>
            </a:r>
            <a:r>
              <a:rPr lang="en-US" altLang="ko-KR" sz="1000" b="1" dirty="0" smtClean="0"/>
              <a:t> </a:t>
            </a:r>
            <a:r>
              <a:rPr lang="en-US" altLang="ko-KR" sz="1000" b="1" dirty="0"/>
              <a:t>text = "&lt;span&gt;</a:t>
            </a:r>
            <a:r>
              <a:rPr lang="en-US" altLang="ko-KR" sz="1000" b="1" dirty="0" err="1"/>
              <a:t>appCodeName</a:t>
            </a:r>
            <a:r>
              <a:rPr lang="en-US" altLang="ko-KR" sz="1000" b="1" dirty="0"/>
              <a:t>&lt;/span&gt;: " + </a:t>
            </a:r>
            <a:r>
              <a:rPr lang="en-US" altLang="ko-KR" sz="1000" b="1" dirty="0" err="1"/>
              <a:t>navigator.appCodeName</a:t>
            </a:r>
            <a:r>
              <a:rPr lang="en-US" altLang="ko-KR" sz="1000" b="1" dirty="0"/>
              <a:t> + "&lt;</a:t>
            </a:r>
            <a:r>
              <a:rPr lang="en-US" altLang="ko-KR" sz="1000" b="1" dirty="0" err="1"/>
              <a:t>br</a:t>
            </a:r>
            <a:r>
              <a:rPr lang="en-US" altLang="ko-KR" sz="1000" b="1" dirty="0"/>
              <a:t>&gt;";</a:t>
            </a:r>
          </a:p>
          <a:p>
            <a:pPr defTabSz="180000"/>
            <a:r>
              <a:rPr lang="en-US" altLang="ko-KR" sz="1000" dirty="0" smtClean="0"/>
              <a:t>		text </a:t>
            </a:r>
            <a:r>
              <a:rPr lang="en-US" altLang="ko-KR" sz="1000" dirty="0"/>
              <a:t>+= "&lt;span&gt;</a:t>
            </a:r>
            <a:r>
              <a:rPr lang="en-US" altLang="ko-KR" sz="1000" dirty="0" err="1"/>
              <a:t>appName</a:t>
            </a:r>
            <a:r>
              <a:rPr lang="en-US" altLang="ko-KR" sz="1000" dirty="0"/>
              <a:t>&lt;/span&gt;: " + </a:t>
            </a:r>
            <a:r>
              <a:rPr lang="en-US" altLang="ko-KR" sz="1000" dirty="0" err="1"/>
              <a:t>navigator.appName</a:t>
            </a:r>
            <a:r>
              <a:rPr lang="en-US" altLang="ko-KR" sz="1000" dirty="0"/>
              <a:t> + "&lt;</a:t>
            </a:r>
            <a:r>
              <a:rPr lang="en-US" altLang="ko-KR" sz="1000" dirty="0" err="1"/>
              <a:t>br</a:t>
            </a:r>
            <a:r>
              <a:rPr lang="en-US" altLang="ko-KR" sz="1000" dirty="0"/>
              <a:t>&gt;";</a:t>
            </a:r>
          </a:p>
          <a:p>
            <a:pPr defTabSz="180000"/>
            <a:r>
              <a:rPr lang="en-US" altLang="ko-KR" sz="1000" dirty="0" smtClean="0"/>
              <a:t>		text </a:t>
            </a:r>
            <a:r>
              <a:rPr lang="en-US" altLang="ko-KR" sz="1000" dirty="0"/>
              <a:t>+= "&lt;span&gt;</a:t>
            </a:r>
            <a:r>
              <a:rPr lang="en-US" altLang="ko-KR" sz="1000" dirty="0" err="1"/>
              <a:t>appVersion</a:t>
            </a:r>
            <a:r>
              <a:rPr lang="en-US" altLang="ko-KR" sz="1000" dirty="0"/>
              <a:t>&lt;/span&gt;: " + </a:t>
            </a:r>
            <a:r>
              <a:rPr lang="en-US" altLang="ko-KR" sz="1000" dirty="0" err="1"/>
              <a:t>navigator.appVersion</a:t>
            </a:r>
            <a:r>
              <a:rPr lang="en-US" altLang="ko-KR" sz="1000" dirty="0"/>
              <a:t> + "&lt;</a:t>
            </a:r>
            <a:r>
              <a:rPr lang="en-US" altLang="ko-KR" sz="1000" dirty="0" err="1"/>
              <a:t>br</a:t>
            </a:r>
            <a:r>
              <a:rPr lang="en-US" altLang="ko-KR" sz="1000" dirty="0"/>
              <a:t>&gt;";</a:t>
            </a:r>
          </a:p>
          <a:p>
            <a:pPr defTabSz="180000"/>
            <a:r>
              <a:rPr lang="sv-SE" altLang="ko-KR" sz="1000" dirty="0" smtClean="0"/>
              <a:t>		text </a:t>
            </a:r>
            <a:r>
              <a:rPr lang="sv-SE" altLang="ko-KR" sz="1000" dirty="0"/>
              <a:t>+= "&lt;span&gt;platform&lt;/span&gt;: " + navigator.platform + "&lt;br&gt;";</a:t>
            </a:r>
          </a:p>
          <a:p>
            <a:pPr defTabSz="180000"/>
            <a:r>
              <a:rPr lang="en-US" altLang="ko-KR" sz="1000" dirty="0" smtClean="0"/>
              <a:t>		text </a:t>
            </a:r>
            <a:r>
              <a:rPr lang="en-US" altLang="ko-KR" sz="1000" dirty="0"/>
              <a:t>+= "&lt;span&gt;product&lt;/span&gt;: " + </a:t>
            </a:r>
            <a:r>
              <a:rPr lang="en-US" altLang="ko-KR" sz="1000" dirty="0" err="1" smtClean="0"/>
              <a:t>navigator.product</a:t>
            </a:r>
            <a:r>
              <a:rPr lang="en-US" altLang="ko-KR" sz="1000" dirty="0" smtClean="0"/>
              <a:t> </a:t>
            </a:r>
            <a:r>
              <a:rPr lang="en-US" altLang="ko-KR" sz="1000" dirty="0"/>
              <a:t>+ "&lt;</a:t>
            </a:r>
            <a:r>
              <a:rPr lang="en-US" altLang="ko-KR" sz="1000" dirty="0" err="1"/>
              <a:t>br</a:t>
            </a:r>
            <a:r>
              <a:rPr lang="en-US" altLang="ko-KR" sz="1000" dirty="0"/>
              <a:t>&gt;";</a:t>
            </a:r>
          </a:p>
          <a:p>
            <a:pPr defTabSz="180000"/>
            <a:r>
              <a:rPr lang="sv-SE" altLang="ko-KR" sz="1000" dirty="0" smtClean="0"/>
              <a:t>		text </a:t>
            </a:r>
            <a:r>
              <a:rPr lang="sv-SE" altLang="ko-KR" sz="1000" dirty="0"/>
              <a:t>+= "&lt;span&gt;userAgent&lt;/span&gt;: " + navigator.userAgent +"&lt;br&gt;";</a:t>
            </a:r>
          </a:p>
          <a:p>
            <a:pPr defTabSz="180000"/>
            <a:r>
              <a:rPr lang="sv-SE" altLang="ko-KR" sz="1000" dirty="0" smtClean="0"/>
              <a:t>		text </a:t>
            </a:r>
            <a:r>
              <a:rPr lang="sv-SE" altLang="ko-KR" sz="1000" dirty="0"/>
              <a:t>+= "&lt;span&gt;vendor&lt;/span&gt;: " + navigator.vendor +"&lt;br&gt;";</a:t>
            </a:r>
          </a:p>
          <a:p>
            <a:pPr defTabSz="180000"/>
            <a:r>
              <a:rPr lang="en-US" altLang="ko-KR" sz="1000" dirty="0" smtClean="0"/>
              <a:t>		text </a:t>
            </a:r>
            <a:r>
              <a:rPr lang="en-US" altLang="ko-KR" sz="1000" dirty="0"/>
              <a:t>+= "&lt;span&gt;language&lt;/span&gt;: " + </a:t>
            </a:r>
            <a:r>
              <a:rPr lang="en-US" altLang="ko-KR" sz="1000" dirty="0" err="1"/>
              <a:t>navigator.language</a:t>
            </a:r>
            <a:r>
              <a:rPr lang="en-US" altLang="ko-KR" sz="1000" dirty="0"/>
              <a:t> + "&lt;</a:t>
            </a:r>
            <a:r>
              <a:rPr lang="en-US" altLang="ko-KR" sz="1000" dirty="0" err="1"/>
              <a:t>br</a:t>
            </a:r>
            <a:r>
              <a:rPr lang="en-US" altLang="ko-KR" sz="1000" dirty="0"/>
              <a:t>&gt;";</a:t>
            </a:r>
          </a:p>
          <a:p>
            <a:pPr defTabSz="180000"/>
            <a:r>
              <a:rPr lang="en-US" altLang="ko-KR" sz="1000" dirty="0" smtClean="0"/>
              <a:t>		text </a:t>
            </a:r>
            <a:r>
              <a:rPr lang="en-US" altLang="ko-KR" sz="1000" dirty="0"/>
              <a:t>+= "&lt;span&gt;</a:t>
            </a:r>
            <a:r>
              <a:rPr lang="en-US" altLang="ko-KR" sz="1000" dirty="0" err="1"/>
              <a:t>onLine</a:t>
            </a:r>
            <a:r>
              <a:rPr lang="en-US" altLang="ko-KR" sz="1000" dirty="0"/>
              <a:t>&lt;/span&gt;: " + </a:t>
            </a:r>
            <a:r>
              <a:rPr lang="en-US" altLang="ko-KR" sz="1000" dirty="0" err="1"/>
              <a:t>navigator.onLine</a:t>
            </a:r>
            <a:r>
              <a:rPr lang="en-US" altLang="ko-KR" sz="1000" dirty="0"/>
              <a:t> + "&lt;</a:t>
            </a:r>
            <a:r>
              <a:rPr lang="en-US" altLang="ko-KR" sz="1000" dirty="0" err="1"/>
              <a:t>br</a:t>
            </a:r>
            <a:r>
              <a:rPr lang="en-US" altLang="ko-KR" sz="1000" dirty="0"/>
              <a:t>&gt;";</a:t>
            </a:r>
          </a:p>
          <a:p>
            <a:pPr defTabSz="180000"/>
            <a:r>
              <a:rPr lang="en-US" altLang="ko-KR" sz="1000" dirty="0" smtClean="0"/>
              <a:t>		text </a:t>
            </a:r>
            <a:r>
              <a:rPr lang="en-US" altLang="ko-KR" sz="1000" dirty="0"/>
              <a:t>+= "&lt;span&gt;</a:t>
            </a:r>
            <a:r>
              <a:rPr lang="en-US" altLang="ko-KR" sz="1000" dirty="0" err="1"/>
              <a:t>cookieEnabled</a:t>
            </a:r>
            <a:r>
              <a:rPr lang="en-US" altLang="ko-KR" sz="1000" dirty="0"/>
              <a:t>&lt;/span&gt;: " + </a:t>
            </a:r>
            <a:r>
              <a:rPr lang="en-US" altLang="ko-KR" sz="1000" dirty="0" err="1"/>
              <a:t>navigator.cookieEnabled</a:t>
            </a:r>
            <a:r>
              <a:rPr lang="en-US" altLang="ko-KR" sz="1000" dirty="0"/>
              <a:t> + "&lt;</a:t>
            </a:r>
            <a:r>
              <a:rPr lang="en-US" altLang="ko-KR" sz="1000" dirty="0" err="1"/>
              <a:t>br</a:t>
            </a:r>
            <a:r>
              <a:rPr lang="en-US" altLang="ko-KR" sz="1000" dirty="0"/>
              <a:t>&gt;";</a:t>
            </a:r>
          </a:p>
          <a:p>
            <a:pPr defTabSz="180000"/>
            <a:r>
              <a:rPr lang="en-US" altLang="ko-KR" sz="1000" dirty="0" smtClean="0"/>
              <a:t>		text </a:t>
            </a:r>
            <a:r>
              <a:rPr lang="en-US" altLang="ko-KR" sz="1000" dirty="0"/>
              <a:t>+= "&lt;span&gt;</a:t>
            </a:r>
            <a:r>
              <a:rPr lang="en-US" altLang="ko-KR" sz="1000" dirty="0" err="1"/>
              <a:t>javaEnabled</a:t>
            </a:r>
            <a:r>
              <a:rPr lang="en-US" altLang="ko-KR" sz="1000" dirty="0"/>
              <a:t>()&lt;/span&gt;:" + </a:t>
            </a:r>
            <a:r>
              <a:rPr lang="en-US" altLang="ko-KR" sz="1000" dirty="0" err="1"/>
              <a:t>navigator.javaEnabled</a:t>
            </a:r>
            <a:r>
              <a:rPr lang="en-US" altLang="ko-KR" sz="1000" dirty="0"/>
              <a:t>() + "&lt;</a:t>
            </a:r>
            <a:r>
              <a:rPr lang="en-US" altLang="ko-KR" sz="1000" dirty="0" err="1"/>
              <a:t>br</a:t>
            </a:r>
            <a:r>
              <a:rPr lang="en-US" altLang="ko-KR" sz="1000" dirty="0"/>
              <a:t>&gt;";</a:t>
            </a:r>
          </a:p>
          <a:p>
            <a:pPr defTabSz="180000"/>
            <a:r>
              <a:rPr lang="en-US" altLang="ko-KR" sz="1000" dirty="0" smtClean="0"/>
              <a:t>		text </a:t>
            </a:r>
            <a:r>
              <a:rPr lang="en-US" altLang="ko-KR" sz="1000" dirty="0"/>
              <a:t>+= "&lt;span&gt;</a:t>
            </a:r>
            <a:r>
              <a:rPr lang="en-US" altLang="ko-KR" sz="1000" dirty="0" err="1"/>
              <a:t>plugins.length</a:t>
            </a:r>
            <a:r>
              <a:rPr lang="en-US" altLang="ko-KR" sz="1000" dirty="0"/>
              <a:t>&lt;/span&gt;: " + </a:t>
            </a:r>
            <a:r>
              <a:rPr lang="en-US" altLang="ko-KR" sz="1000" dirty="0" err="1"/>
              <a:t>navigator.plugins.length</a:t>
            </a:r>
            <a:r>
              <a:rPr lang="en-US" altLang="ko-KR" sz="1000" dirty="0"/>
              <a:t> + "&lt;</a:t>
            </a:r>
            <a:r>
              <a:rPr lang="en-US" altLang="ko-KR" sz="1000" dirty="0" err="1"/>
              <a:t>br</a:t>
            </a:r>
            <a:r>
              <a:rPr lang="en-US" altLang="ko-KR" sz="1000" dirty="0"/>
              <a:t>&gt;";</a:t>
            </a:r>
          </a:p>
          <a:p>
            <a:pPr defTabSz="180000"/>
            <a:r>
              <a:rPr lang="en-US" altLang="ko-KR" sz="1000" b="1" dirty="0" smtClean="0"/>
              <a:t>		for(j=0</a:t>
            </a:r>
            <a:r>
              <a:rPr lang="en-US" altLang="ko-KR" sz="1000" b="1" dirty="0"/>
              <a:t>; j&lt;</a:t>
            </a:r>
            <a:r>
              <a:rPr lang="en-US" altLang="ko-KR" sz="1000" b="1" dirty="0" err="1"/>
              <a:t>navigator.plugins.length</a:t>
            </a:r>
            <a:r>
              <a:rPr lang="en-US" altLang="ko-KR" sz="1000" b="1" dirty="0"/>
              <a:t>; </a:t>
            </a:r>
            <a:r>
              <a:rPr lang="en-US" altLang="ko-KR" sz="1000" b="1" dirty="0" err="1"/>
              <a:t>j++</a:t>
            </a:r>
            <a:r>
              <a:rPr lang="en-US" altLang="ko-KR" sz="1000" b="1" dirty="0"/>
              <a:t>) {</a:t>
            </a:r>
          </a:p>
          <a:p>
            <a:pPr defTabSz="180000"/>
            <a:r>
              <a:rPr lang="en-US" altLang="ko-KR" sz="1000" dirty="0" smtClean="0"/>
              <a:t>			text </a:t>
            </a:r>
            <a:r>
              <a:rPr lang="en-US" altLang="ko-KR" sz="1000" dirty="0"/>
              <a:t>+= "plugins" + j + " : &lt;</a:t>
            </a:r>
            <a:r>
              <a:rPr lang="en-US" altLang="ko-KR" sz="1000" dirty="0" err="1"/>
              <a:t>blockquote</a:t>
            </a:r>
            <a:r>
              <a:rPr lang="en-US" altLang="ko-KR" sz="1000" dirty="0"/>
              <a:t>&gt;";</a:t>
            </a:r>
          </a:p>
          <a:p>
            <a:pPr defTabSz="180000"/>
            <a:r>
              <a:rPr lang="en-US" altLang="ko-KR" sz="1000" dirty="0" smtClean="0"/>
              <a:t>			text </a:t>
            </a:r>
            <a:r>
              <a:rPr lang="en-US" altLang="ko-KR" sz="1000" dirty="0"/>
              <a:t>+= </a:t>
            </a:r>
            <a:r>
              <a:rPr lang="en-US" altLang="ko-KR" sz="1000" dirty="0" err="1"/>
              <a:t>navigator.plugins</a:t>
            </a:r>
            <a:r>
              <a:rPr lang="en-US" altLang="ko-KR" sz="1000" dirty="0"/>
              <a:t>[j].name + "&lt;</a:t>
            </a:r>
            <a:r>
              <a:rPr lang="en-US" altLang="ko-KR" sz="1000" dirty="0" err="1"/>
              <a:t>br</a:t>
            </a:r>
            <a:r>
              <a:rPr lang="en-US" altLang="ko-KR" sz="1000" dirty="0"/>
              <a:t>&gt;";</a:t>
            </a:r>
          </a:p>
          <a:p>
            <a:pPr defTabSz="180000"/>
            <a:r>
              <a:rPr lang="en-US" altLang="ko-KR" sz="1000" dirty="0" smtClean="0"/>
              <a:t>			text </a:t>
            </a:r>
            <a:r>
              <a:rPr lang="en-US" altLang="ko-KR" sz="1000" dirty="0"/>
              <a:t>+= "&lt;</a:t>
            </a:r>
            <a:r>
              <a:rPr lang="en-US" altLang="ko-KR" sz="1000" dirty="0" err="1"/>
              <a:t>i</a:t>
            </a:r>
            <a:r>
              <a:rPr lang="en-US" altLang="ko-KR" sz="1000" dirty="0"/>
              <a:t>&gt;" + </a:t>
            </a:r>
            <a:r>
              <a:rPr lang="en-US" altLang="ko-KR" sz="1000" dirty="0" err="1"/>
              <a:t>navigator.plugins</a:t>
            </a:r>
            <a:r>
              <a:rPr lang="en-US" altLang="ko-KR" sz="1000" dirty="0"/>
              <a:t>[j].description + "&lt;/</a:t>
            </a:r>
            <a:r>
              <a:rPr lang="en-US" altLang="ko-KR" sz="1000" dirty="0" err="1"/>
              <a:t>i</a:t>
            </a:r>
            <a:r>
              <a:rPr lang="en-US" altLang="ko-KR" sz="1000" dirty="0"/>
              <a:t>&gt;&lt;</a:t>
            </a:r>
            <a:r>
              <a:rPr lang="en-US" altLang="ko-KR" sz="1000" dirty="0" err="1"/>
              <a:t>br</a:t>
            </a:r>
            <a:r>
              <a:rPr lang="en-US" altLang="ko-KR" sz="1000" dirty="0"/>
              <a:t>&gt;";</a:t>
            </a:r>
          </a:p>
          <a:p>
            <a:pPr defTabSz="180000"/>
            <a:r>
              <a:rPr lang="en-US" altLang="ko-KR" sz="1000" dirty="0" smtClean="0"/>
              <a:t>			text </a:t>
            </a:r>
            <a:r>
              <a:rPr lang="en-US" altLang="ko-KR" sz="1000" dirty="0"/>
              <a:t>+= </a:t>
            </a:r>
            <a:r>
              <a:rPr lang="en-US" altLang="ko-KR" sz="1000" dirty="0" err="1"/>
              <a:t>navigator.plugins</a:t>
            </a:r>
            <a:r>
              <a:rPr lang="en-US" altLang="ko-KR" sz="1000" dirty="0"/>
              <a:t>[j].filename + "&lt;/</a:t>
            </a:r>
            <a:r>
              <a:rPr lang="en-US" altLang="ko-KR" sz="1000" dirty="0" err="1"/>
              <a:t>blockquote</a:t>
            </a:r>
            <a:r>
              <a:rPr lang="en-US" altLang="ko-KR" sz="1000" dirty="0"/>
              <a:t>&gt;";</a:t>
            </a:r>
          </a:p>
          <a:p>
            <a:pPr defTabSz="180000"/>
            <a:r>
              <a:rPr lang="en-US" altLang="ko-KR" sz="1000" dirty="0" smtClean="0"/>
              <a:t>		}</a:t>
            </a:r>
            <a:endParaRPr lang="en-US" altLang="ko-KR" sz="1000" dirty="0"/>
          </a:p>
          <a:p>
            <a:pPr defTabSz="180000"/>
            <a:endParaRPr lang="ko-KR" altLang="en-US" sz="1000" dirty="0"/>
          </a:p>
          <a:p>
            <a:pPr defTabSz="180000"/>
            <a:r>
              <a:rPr lang="en-US" altLang="ko-KR" sz="1000" dirty="0" smtClean="0"/>
              <a:t>	// div </a:t>
            </a:r>
            <a:r>
              <a:rPr lang="ko-KR" altLang="en-US" sz="1000" dirty="0" smtClean="0"/>
              <a:t>태그에 </a:t>
            </a:r>
            <a:r>
              <a:rPr lang="ko-KR" altLang="en-US" sz="1000" dirty="0"/>
              <a:t>출력</a:t>
            </a:r>
          </a:p>
          <a:p>
            <a:pPr defTabSz="180000"/>
            <a:r>
              <a:rPr lang="en-US" altLang="ko-KR" sz="1000" b="1" dirty="0" smtClean="0"/>
              <a:t>	</a:t>
            </a:r>
            <a:r>
              <a:rPr lang="en-US" altLang="ko-KR" sz="1000" b="1" dirty="0" err="1" smtClean="0"/>
              <a:t>var</a:t>
            </a:r>
            <a:r>
              <a:rPr lang="en-US" altLang="ko-KR" sz="1000" b="1" dirty="0" smtClean="0"/>
              <a:t> </a:t>
            </a:r>
            <a:r>
              <a:rPr lang="en-US" altLang="ko-KR" sz="1000" b="1" dirty="0"/>
              <a:t>div = </a:t>
            </a:r>
            <a:r>
              <a:rPr lang="en-US" altLang="ko-KR" sz="1000" b="1" dirty="0" err="1"/>
              <a:t>document.getElementById</a:t>
            </a:r>
            <a:r>
              <a:rPr lang="en-US" altLang="ko-KR" sz="1000" b="1" dirty="0"/>
              <a:t>("div");</a:t>
            </a:r>
          </a:p>
          <a:p>
            <a:pPr defTabSz="180000"/>
            <a:r>
              <a:rPr lang="en-US" altLang="ko-KR" sz="1000" dirty="0" smtClean="0"/>
              <a:t>	</a:t>
            </a:r>
            <a:r>
              <a:rPr lang="en-US" altLang="ko-KR" sz="1000" b="1" dirty="0" err="1" smtClean="0"/>
              <a:t>div.innerHTML</a:t>
            </a:r>
            <a:r>
              <a:rPr lang="en-US" altLang="ko-KR" sz="1000" b="1" dirty="0" smtClean="0"/>
              <a:t> </a:t>
            </a:r>
            <a:r>
              <a:rPr lang="en-US" altLang="ko-KR" sz="1000" b="1" dirty="0"/>
              <a:t>= text;</a:t>
            </a:r>
          </a:p>
          <a:p>
            <a:pPr defTabSz="180000"/>
            <a:r>
              <a:rPr lang="en-US" altLang="ko-KR" sz="1000" dirty="0" smtClean="0"/>
              <a:t>}</a:t>
            </a:r>
            <a:endParaRPr lang="en-US" altLang="ko-KR" sz="1000" dirty="0"/>
          </a:p>
        </p:txBody>
      </p:sp>
      <p:sp>
        <p:nvSpPr>
          <p:cNvPr id="4" name="직사각형 3"/>
          <p:cNvSpPr/>
          <p:nvPr/>
        </p:nvSpPr>
        <p:spPr>
          <a:xfrm>
            <a:off x="5540455" y="1196752"/>
            <a:ext cx="3222104" cy="163121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000" dirty="0"/>
              <a:t>&lt;/script&gt;</a:t>
            </a:r>
          </a:p>
          <a:p>
            <a:pPr defTabSz="180000"/>
            <a:r>
              <a:rPr lang="en-US" altLang="ko-KR" sz="1000" dirty="0"/>
              <a:t>&lt;/head&gt;</a:t>
            </a:r>
          </a:p>
          <a:p>
            <a:pPr defTabSz="180000"/>
            <a:r>
              <a:rPr lang="en-US" altLang="ko-KR" sz="1000" dirty="0"/>
              <a:t>&lt;body </a:t>
            </a:r>
            <a:r>
              <a:rPr lang="en-US" altLang="ko-KR" sz="1000" dirty="0" err="1"/>
              <a:t>onload</a:t>
            </a:r>
            <a:r>
              <a:rPr lang="en-US" altLang="ko-KR" sz="1000" dirty="0"/>
              <a:t>="</a:t>
            </a:r>
            <a:r>
              <a:rPr lang="en-US" altLang="ko-KR" sz="1000" dirty="0" err="1"/>
              <a:t>printNavigator</a:t>
            </a:r>
            <a:r>
              <a:rPr lang="en-US" altLang="ko-KR" sz="1000" dirty="0"/>
              <a:t>()"&gt;</a:t>
            </a:r>
          </a:p>
          <a:p>
            <a:pPr defTabSz="180000"/>
            <a:r>
              <a:rPr lang="en-US" altLang="ko-KR" sz="1000" dirty="0"/>
              <a:t>&lt;h3&gt;</a:t>
            </a:r>
            <a:r>
              <a:rPr lang="ko-KR" altLang="en-US" sz="1000" dirty="0"/>
              <a:t>브라우저에 관한 정보 출력</a:t>
            </a:r>
            <a:r>
              <a:rPr lang="en-US" altLang="ko-KR" sz="1000" dirty="0"/>
              <a:t>&lt;/h3&gt;</a:t>
            </a:r>
          </a:p>
          <a:p>
            <a:pPr defTabSz="180000"/>
            <a:r>
              <a:rPr lang="ko-KR" altLang="en-US" sz="1000" dirty="0"/>
              <a:t>아래에 이 브라우저에 관한 여러 정보를 출력합니다</a:t>
            </a:r>
            <a:r>
              <a:rPr lang="en-US" altLang="ko-KR" sz="1000" dirty="0"/>
              <a:t>.</a:t>
            </a:r>
          </a:p>
          <a:p>
            <a:pPr defTabSz="180000"/>
            <a:r>
              <a:rPr lang="en-US" altLang="ko-KR" sz="1000" dirty="0"/>
              <a:t>&lt;</a:t>
            </a:r>
            <a:r>
              <a:rPr lang="en-US" altLang="ko-KR" sz="1000" dirty="0" err="1"/>
              <a:t>hr</a:t>
            </a:r>
            <a:r>
              <a:rPr lang="en-US" altLang="ko-KR" sz="1000" dirty="0"/>
              <a:t>&gt;</a:t>
            </a:r>
          </a:p>
          <a:p>
            <a:pPr defTabSz="180000"/>
            <a:r>
              <a:rPr lang="en-US" altLang="ko-KR" sz="1000" dirty="0"/>
              <a:t>&lt;p&gt;</a:t>
            </a:r>
          </a:p>
          <a:p>
            <a:pPr defTabSz="180000"/>
            <a:r>
              <a:rPr lang="en-US" altLang="ko-KR" sz="1000" dirty="0"/>
              <a:t>&lt;div id="div"&gt;&lt;/div&gt;</a:t>
            </a:r>
          </a:p>
          <a:p>
            <a:pPr defTabSz="180000"/>
            <a:r>
              <a:rPr lang="en-US" altLang="ko-KR" sz="1000" dirty="0"/>
              <a:t>&lt;/body&gt;</a:t>
            </a:r>
          </a:p>
          <a:p>
            <a:pPr defTabSz="180000"/>
            <a:r>
              <a:rPr lang="en-US" altLang="ko-KR" sz="1000" dirty="0"/>
              <a:t>&lt;/html&gt;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271723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1920" y="188640"/>
            <a:ext cx="3537379" cy="6298923"/>
          </a:xfrm>
          <a:prstGeom prst="rect">
            <a:avLst/>
          </a:prstGeom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pPr/>
              <a:t>37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483768" y="4768330"/>
            <a:ext cx="1076971" cy="272415"/>
          </a:xfrm>
          <a:prstGeom prst="wedgeRoundRectCallout">
            <a:avLst>
              <a:gd name="adj1" fmla="val 113317"/>
              <a:gd name="adj2" fmla="val 38959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00" smtClean="0"/>
              <a:t>플러그인 이름</a:t>
            </a:r>
            <a:endParaRPr lang="ko-KR" altLang="en-US" sz="1000" dirty="0"/>
          </a:p>
        </p:txBody>
      </p:sp>
      <p:sp>
        <p:nvSpPr>
          <p:cNvPr id="6" name="TextBox 5"/>
          <p:cNvSpPr txBox="1"/>
          <p:nvPr/>
        </p:nvSpPr>
        <p:spPr>
          <a:xfrm>
            <a:off x="2636168" y="5224260"/>
            <a:ext cx="1076971" cy="272415"/>
          </a:xfrm>
          <a:prstGeom prst="wedgeRoundRectCallout">
            <a:avLst>
              <a:gd name="adj1" fmla="val 103884"/>
              <a:gd name="adj2" fmla="val -68267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00" smtClean="0"/>
              <a:t>플러그인 설명</a:t>
            </a:r>
            <a:endParaRPr lang="ko-KR" altLang="en-US" sz="1000" dirty="0"/>
          </a:p>
        </p:txBody>
      </p:sp>
      <p:sp>
        <p:nvSpPr>
          <p:cNvPr id="7" name="TextBox 6"/>
          <p:cNvSpPr txBox="1"/>
          <p:nvPr/>
        </p:nvSpPr>
        <p:spPr>
          <a:xfrm>
            <a:off x="6372200" y="5496675"/>
            <a:ext cx="1076971" cy="272415"/>
          </a:xfrm>
          <a:prstGeom prst="wedgeRoundRectCallout">
            <a:avLst>
              <a:gd name="adj1" fmla="val -105525"/>
              <a:gd name="adj2" fmla="val 28946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플러그인 파일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72370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ko-KR"/>
              <a:t>screen </a:t>
            </a:r>
            <a:r>
              <a:rPr lang="ko-KR" altLang="en-US"/>
              <a:t>객체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>
          <a:xfrm>
            <a:off x="384247" y="1412776"/>
            <a:ext cx="8153400" cy="5040560"/>
          </a:xfrm>
        </p:spPr>
        <p:txBody>
          <a:bodyPr/>
          <a:lstStyle/>
          <a:p>
            <a:r>
              <a:rPr lang="en-US" altLang="ko-KR" dirty="0"/>
              <a:t>screen</a:t>
            </a:r>
          </a:p>
          <a:p>
            <a:pPr lvl="1"/>
            <a:r>
              <a:rPr lang="ko-KR" altLang="en-US" dirty="0"/>
              <a:t>브라우저가 실행되는 스크린 장치에 관한 정보를 담고 있는 객체</a:t>
            </a:r>
          </a:p>
          <a:p>
            <a:pPr lvl="1"/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38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25983" y="2420888"/>
            <a:ext cx="7852410" cy="2623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2846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609600" y="1350982"/>
            <a:ext cx="6274383" cy="504753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dirty="0"/>
              <a:t>&lt;!DOCTYPE html&gt;</a:t>
            </a:r>
          </a:p>
          <a:p>
            <a:pPr defTabSz="180000"/>
            <a:r>
              <a:rPr lang="en-US" altLang="ko-KR" sz="1400" dirty="0"/>
              <a:t>&lt;html&gt;</a:t>
            </a:r>
          </a:p>
          <a:p>
            <a:pPr defTabSz="180000"/>
            <a:r>
              <a:rPr lang="en-US" altLang="ko-KR" sz="1400" dirty="0"/>
              <a:t>&lt;head&gt;</a:t>
            </a:r>
          </a:p>
          <a:p>
            <a:pPr defTabSz="180000"/>
            <a:r>
              <a:rPr lang="en-US" altLang="ko-KR" sz="1400" dirty="0"/>
              <a:t>&lt;title&gt;</a:t>
            </a:r>
            <a:r>
              <a:rPr lang="ko-KR" altLang="en-US" sz="1400" dirty="0" smtClean="0"/>
              <a:t>스크린 장치에 관한 </a:t>
            </a:r>
            <a:r>
              <a:rPr lang="ko-KR" altLang="en-US" sz="1400" dirty="0"/>
              <a:t>정보 출력</a:t>
            </a:r>
            <a:r>
              <a:rPr lang="en-US" altLang="ko-KR" sz="1400" dirty="0"/>
              <a:t>&lt;/title&gt;</a:t>
            </a:r>
          </a:p>
          <a:p>
            <a:pPr defTabSz="180000"/>
            <a:r>
              <a:rPr lang="en-US" altLang="ko-KR" sz="1400" dirty="0"/>
              <a:t>&lt;script&gt;</a:t>
            </a:r>
          </a:p>
          <a:p>
            <a:pPr defTabSz="180000"/>
            <a:r>
              <a:rPr lang="en-US" altLang="ko-KR" sz="1400" b="1" dirty="0"/>
              <a:t>function </a:t>
            </a:r>
            <a:r>
              <a:rPr lang="en-US" altLang="ko-KR" sz="1400" b="1" dirty="0" err="1"/>
              <a:t>printScreen</a:t>
            </a:r>
            <a:r>
              <a:rPr lang="en-US" altLang="ko-KR" sz="1400" b="1" dirty="0"/>
              <a:t>() </a:t>
            </a:r>
            <a:r>
              <a:rPr lang="en-US" altLang="ko-KR" sz="1400" dirty="0"/>
              <a:t>{</a:t>
            </a:r>
          </a:p>
          <a:p>
            <a:pPr defTabSz="180000"/>
            <a:r>
              <a:rPr lang="en-US" altLang="ko-KR" sz="1400" dirty="0" smtClean="0"/>
              <a:t>	</a:t>
            </a:r>
            <a:r>
              <a:rPr lang="en-US" altLang="ko-KR" sz="1400" dirty="0" err="1" smtClean="0"/>
              <a:t>var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text = "</a:t>
            </a:r>
            <a:r>
              <a:rPr lang="en-US" altLang="ko-KR" sz="1400" dirty="0" err="1"/>
              <a:t>availHeight</a:t>
            </a:r>
            <a:r>
              <a:rPr lang="en-US" altLang="ko-KR" sz="1400" dirty="0"/>
              <a:t>:".</a:t>
            </a:r>
            <a:r>
              <a:rPr lang="en-US" altLang="ko-KR" sz="1400" dirty="0" err="1"/>
              <a:t>fontcolor</a:t>
            </a:r>
            <a:r>
              <a:rPr lang="en-US" altLang="ko-KR" sz="1400" dirty="0"/>
              <a:t>('blue') + </a:t>
            </a:r>
            <a:r>
              <a:rPr lang="en-US" altLang="ko-KR" sz="1400" b="1" dirty="0" err="1"/>
              <a:t>screen.availHeight</a:t>
            </a:r>
            <a:r>
              <a:rPr lang="en-US" altLang="ko-KR" sz="1400" dirty="0"/>
              <a:t> + "&lt;</a:t>
            </a:r>
            <a:r>
              <a:rPr lang="en-US" altLang="ko-KR" sz="1400" dirty="0" err="1"/>
              <a:t>br</a:t>
            </a:r>
            <a:r>
              <a:rPr lang="en-US" altLang="ko-KR" sz="1400" dirty="0"/>
              <a:t>&gt;";</a:t>
            </a:r>
          </a:p>
          <a:p>
            <a:pPr defTabSz="180000"/>
            <a:r>
              <a:rPr lang="en-US" altLang="ko-KR" sz="1400" dirty="0" smtClean="0"/>
              <a:t>		text </a:t>
            </a:r>
            <a:r>
              <a:rPr lang="en-US" altLang="ko-KR" sz="1400" dirty="0"/>
              <a:t>+= "</a:t>
            </a:r>
            <a:r>
              <a:rPr lang="en-US" altLang="ko-KR" sz="1400" dirty="0" err="1"/>
              <a:t>availWidth</a:t>
            </a:r>
            <a:r>
              <a:rPr lang="en-US" altLang="ko-KR" sz="1400" dirty="0"/>
              <a:t>:".</a:t>
            </a:r>
            <a:r>
              <a:rPr lang="en-US" altLang="ko-KR" sz="1400" dirty="0" err="1"/>
              <a:t>fontcolor</a:t>
            </a:r>
            <a:r>
              <a:rPr lang="en-US" altLang="ko-KR" sz="1400" dirty="0"/>
              <a:t>('blue') + </a:t>
            </a:r>
            <a:r>
              <a:rPr lang="en-US" altLang="ko-KR" sz="1400" b="1" dirty="0" err="1"/>
              <a:t>screen.availWidth</a:t>
            </a:r>
            <a:r>
              <a:rPr lang="en-US" altLang="ko-KR" sz="1400" dirty="0"/>
              <a:t> + "&lt;</a:t>
            </a:r>
            <a:r>
              <a:rPr lang="en-US" altLang="ko-KR" sz="1400" dirty="0" err="1"/>
              <a:t>br</a:t>
            </a:r>
            <a:r>
              <a:rPr lang="en-US" altLang="ko-KR" sz="1400" dirty="0"/>
              <a:t>&gt;";</a:t>
            </a:r>
          </a:p>
          <a:p>
            <a:pPr defTabSz="180000"/>
            <a:r>
              <a:rPr lang="en-US" altLang="ko-KR" sz="1400" dirty="0" smtClean="0"/>
              <a:t>		text </a:t>
            </a:r>
            <a:r>
              <a:rPr lang="en-US" altLang="ko-KR" sz="1400" dirty="0"/>
              <a:t>+= "</a:t>
            </a:r>
            <a:r>
              <a:rPr lang="en-US" altLang="ko-KR" sz="1400" dirty="0" err="1"/>
              <a:t>colorDepth</a:t>
            </a:r>
            <a:r>
              <a:rPr lang="en-US" altLang="ko-KR" sz="1400" dirty="0"/>
              <a:t>:".</a:t>
            </a:r>
            <a:r>
              <a:rPr lang="en-US" altLang="ko-KR" sz="1400" dirty="0" err="1"/>
              <a:t>fontcolor</a:t>
            </a:r>
            <a:r>
              <a:rPr lang="en-US" altLang="ko-KR" sz="1400" dirty="0"/>
              <a:t>('blue') + </a:t>
            </a:r>
            <a:r>
              <a:rPr lang="en-US" altLang="ko-KR" sz="1400" b="1" dirty="0" err="1"/>
              <a:t>screen.colorDepth</a:t>
            </a:r>
            <a:r>
              <a:rPr lang="en-US" altLang="ko-KR" sz="1400" dirty="0"/>
              <a:t> + "&lt;</a:t>
            </a:r>
            <a:r>
              <a:rPr lang="en-US" altLang="ko-KR" sz="1400" dirty="0" err="1"/>
              <a:t>br</a:t>
            </a:r>
            <a:r>
              <a:rPr lang="en-US" altLang="ko-KR" sz="1400" dirty="0"/>
              <a:t>&gt;";</a:t>
            </a:r>
          </a:p>
          <a:p>
            <a:pPr defTabSz="180000"/>
            <a:r>
              <a:rPr lang="en-US" altLang="ko-KR" sz="1400" dirty="0" smtClean="0"/>
              <a:t>		text </a:t>
            </a:r>
            <a:r>
              <a:rPr lang="en-US" altLang="ko-KR" sz="1400" dirty="0"/>
              <a:t>+= "</a:t>
            </a:r>
            <a:r>
              <a:rPr lang="en-US" altLang="ko-KR" sz="1400" dirty="0" err="1"/>
              <a:t>pixelDepth</a:t>
            </a:r>
            <a:r>
              <a:rPr lang="en-US" altLang="ko-KR" sz="1400" dirty="0"/>
              <a:t>:".</a:t>
            </a:r>
            <a:r>
              <a:rPr lang="en-US" altLang="ko-KR" sz="1400" dirty="0" err="1"/>
              <a:t>fontcolor</a:t>
            </a:r>
            <a:r>
              <a:rPr lang="en-US" altLang="ko-KR" sz="1400" dirty="0"/>
              <a:t>('blue')+ </a:t>
            </a:r>
            <a:r>
              <a:rPr lang="en-US" altLang="ko-KR" sz="1400" b="1" dirty="0" err="1"/>
              <a:t>screen.pixelDepth</a:t>
            </a:r>
            <a:r>
              <a:rPr lang="en-US" altLang="ko-KR" sz="1400" dirty="0"/>
              <a:t> + "&lt;</a:t>
            </a:r>
            <a:r>
              <a:rPr lang="en-US" altLang="ko-KR" sz="1400" dirty="0" err="1"/>
              <a:t>br</a:t>
            </a:r>
            <a:r>
              <a:rPr lang="en-US" altLang="ko-KR" sz="1400" dirty="0"/>
              <a:t>&gt;";</a:t>
            </a:r>
          </a:p>
          <a:p>
            <a:pPr defTabSz="180000"/>
            <a:r>
              <a:rPr lang="en-US" altLang="ko-KR" sz="1400" dirty="0" smtClean="0"/>
              <a:t>		text </a:t>
            </a:r>
            <a:r>
              <a:rPr lang="en-US" altLang="ko-KR" sz="1400" dirty="0"/>
              <a:t>+= "height:".</a:t>
            </a:r>
            <a:r>
              <a:rPr lang="en-US" altLang="ko-KR" sz="1400" dirty="0" err="1"/>
              <a:t>fontcolor</a:t>
            </a:r>
            <a:r>
              <a:rPr lang="en-US" altLang="ko-KR" sz="1400" dirty="0"/>
              <a:t>('blue') + </a:t>
            </a:r>
            <a:r>
              <a:rPr lang="en-US" altLang="ko-KR" sz="1400" b="1" dirty="0" err="1"/>
              <a:t>screen.height</a:t>
            </a:r>
            <a:r>
              <a:rPr lang="en-US" altLang="ko-KR" sz="1400" dirty="0"/>
              <a:t> + "&lt;</a:t>
            </a:r>
            <a:r>
              <a:rPr lang="en-US" altLang="ko-KR" sz="1400" dirty="0" err="1"/>
              <a:t>br</a:t>
            </a:r>
            <a:r>
              <a:rPr lang="en-US" altLang="ko-KR" sz="1400" dirty="0"/>
              <a:t>&gt;";</a:t>
            </a:r>
          </a:p>
          <a:p>
            <a:pPr defTabSz="180000"/>
            <a:r>
              <a:rPr lang="en-US" altLang="ko-KR" sz="1400" dirty="0" smtClean="0"/>
              <a:t>		text </a:t>
            </a:r>
            <a:r>
              <a:rPr lang="en-US" altLang="ko-KR" sz="1400" dirty="0"/>
              <a:t>+= "width:".</a:t>
            </a:r>
            <a:r>
              <a:rPr lang="en-US" altLang="ko-KR" sz="1400" dirty="0" err="1"/>
              <a:t>fontcolor</a:t>
            </a:r>
            <a:r>
              <a:rPr lang="en-US" altLang="ko-KR" sz="1400" dirty="0"/>
              <a:t>('blue') + </a:t>
            </a:r>
            <a:r>
              <a:rPr lang="en-US" altLang="ko-KR" sz="1400" b="1" dirty="0" err="1"/>
              <a:t>screen.width</a:t>
            </a:r>
            <a:r>
              <a:rPr lang="en-US" altLang="ko-KR" sz="1400" dirty="0"/>
              <a:t> + "&lt;</a:t>
            </a:r>
            <a:r>
              <a:rPr lang="en-US" altLang="ko-KR" sz="1400" dirty="0" err="1"/>
              <a:t>br</a:t>
            </a:r>
            <a:r>
              <a:rPr lang="en-US" altLang="ko-KR" sz="1400" dirty="0" smtClean="0"/>
              <a:t>&gt;";</a:t>
            </a:r>
          </a:p>
          <a:p>
            <a:pPr defTabSz="180000"/>
            <a:endParaRPr lang="en-US" altLang="ko-KR" sz="1400" dirty="0"/>
          </a:p>
          <a:p>
            <a:pPr defTabSz="180000"/>
            <a:r>
              <a:rPr lang="en-US" altLang="ko-KR" sz="1400" dirty="0" smtClean="0"/>
              <a:t>	</a:t>
            </a:r>
            <a:r>
              <a:rPr lang="en-US" altLang="ko-KR" sz="1400" dirty="0" err="1" smtClean="0"/>
              <a:t>document.getElementById</a:t>
            </a:r>
            <a:r>
              <a:rPr lang="en-US" altLang="ko-KR" sz="1400" dirty="0"/>
              <a:t>("div").</a:t>
            </a:r>
            <a:r>
              <a:rPr lang="en-US" altLang="ko-KR" sz="1400" dirty="0" err="1"/>
              <a:t>innerHTML</a:t>
            </a:r>
            <a:r>
              <a:rPr lang="en-US" altLang="ko-KR" sz="1400" dirty="0"/>
              <a:t> = text;</a:t>
            </a:r>
          </a:p>
          <a:p>
            <a:pPr defTabSz="180000"/>
            <a:r>
              <a:rPr lang="en-US" altLang="ko-KR" sz="1400" dirty="0"/>
              <a:t>}</a:t>
            </a:r>
          </a:p>
          <a:p>
            <a:pPr defTabSz="180000"/>
            <a:r>
              <a:rPr lang="en-US" altLang="ko-KR" sz="1400" dirty="0"/>
              <a:t>&lt;/script&gt;</a:t>
            </a:r>
          </a:p>
          <a:p>
            <a:pPr defTabSz="180000"/>
            <a:r>
              <a:rPr lang="en-US" altLang="ko-KR" sz="1400" dirty="0"/>
              <a:t>&lt;/head&gt;</a:t>
            </a:r>
          </a:p>
          <a:p>
            <a:pPr defTabSz="180000"/>
            <a:r>
              <a:rPr lang="en-US" altLang="ko-KR" sz="1400" dirty="0"/>
              <a:t>&lt;body </a:t>
            </a:r>
            <a:r>
              <a:rPr lang="en-US" altLang="ko-KR" sz="1400" dirty="0" err="1"/>
              <a:t>onload</a:t>
            </a:r>
            <a:r>
              <a:rPr lang="en-US" altLang="ko-KR" sz="1400" dirty="0"/>
              <a:t>="</a:t>
            </a:r>
            <a:r>
              <a:rPr lang="en-US" altLang="ko-KR" sz="1400" b="1" dirty="0" err="1"/>
              <a:t>printScreen</a:t>
            </a:r>
            <a:r>
              <a:rPr lang="en-US" altLang="ko-KR" sz="1400" b="1" dirty="0"/>
              <a:t>()</a:t>
            </a:r>
            <a:r>
              <a:rPr lang="en-US" altLang="ko-KR" sz="1400" dirty="0"/>
              <a:t>"&gt;</a:t>
            </a:r>
          </a:p>
          <a:p>
            <a:pPr defTabSz="180000"/>
            <a:r>
              <a:rPr lang="en-US" altLang="ko-KR" sz="1400" dirty="0"/>
              <a:t>&lt;h3&gt;</a:t>
            </a:r>
            <a:r>
              <a:rPr lang="ko-KR" altLang="en-US" sz="1400" dirty="0" smtClean="0"/>
              <a:t>스크린 장치에 관한 정보</a:t>
            </a:r>
            <a:r>
              <a:rPr lang="en-US" altLang="ko-KR" sz="1400" dirty="0" smtClean="0"/>
              <a:t>&lt;/</a:t>
            </a:r>
            <a:r>
              <a:rPr lang="en-US" altLang="ko-KR" sz="1400" dirty="0"/>
              <a:t>h3&gt;</a:t>
            </a:r>
          </a:p>
          <a:p>
            <a:pPr defTabSz="180000"/>
            <a:r>
              <a:rPr lang="en-US" altLang="ko-KR" sz="1400" dirty="0"/>
              <a:t>&lt;</a:t>
            </a:r>
            <a:r>
              <a:rPr lang="en-US" altLang="ko-KR" sz="1400" dirty="0" err="1"/>
              <a:t>hr</a:t>
            </a:r>
            <a:r>
              <a:rPr lang="en-US" altLang="ko-KR" sz="1400" dirty="0"/>
              <a:t>&gt;</a:t>
            </a:r>
          </a:p>
          <a:p>
            <a:pPr defTabSz="180000"/>
            <a:r>
              <a:rPr lang="en-US" altLang="ko-KR" sz="1400" b="1" dirty="0"/>
              <a:t>&lt;div id="div"&gt;&lt;/div&gt;</a:t>
            </a:r>
          </a:p>
          <a:p>
            <a:pPr defTabSz="180000"/>
            <a:r>
              <a:rPr lang="en-US" altLang="ko-KR" sz="1400" dirty="0"/>
              <a:t>&lt;/body&gt;</a:t>
            </a:r>
          </a:p>
          <a:p>
            <a:pPr defTabSz="180000"/>
            <a:r>
              <a:rPr lang="en-US" altLang="ko-KR" sz="1400" dirty="0"/>
              <a:t>&lt;/html</a:t>
            </a:r>
            <a:r>
              <a:rPr lang="en-US" altLang="ko-KR" sz="1400" dirty="0" smtClean="0"/>
              <a:t>&gt;</a:t>
            </a:r>
            <a:endParaRPr lang="ko-KR" altLang="en-US" sz="14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8704" y="3589833"/>
            <a:ext cx="2664296" cy="3025557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/>
            <a:r>
              <a:rPr lang="ko-KR" altLang="en-US" dirty="0"/>
              <a:t>예제 </a:t>
            </a:r>
            <a:r>
              <a:rPr lang="en-US" altLang="ko-KR" dirty="0" smtClean="0"/>
              <a:t>10-11 </a:t>
            </a:r>
            <a:r>
              <a:rPr lang="ko-KR" altLang="en-US" dirty="0" smtClean="0"/>
              <a:t>스크린 </a:t>
            </a:r>
            <a:r>
              <a:rPr lang="ko-KR" altLang="en-US" dirty="0"/>
              <a:t>장치에 관한 정보 출력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39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275856" y="6002456"/>
            <a:ext cx="2515066" cy="612934"/>
          </a:xfrm>
          <a:prstGeom prst="wedgeRoundRectCallout">
            <a:avLst>
              <a:gd name="adj1" fmla="val 62558"/>
              <a:gd name="adj2" fmla="val -22420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height</a:t>
            </a:r>
            <a:r>
              <a:rPr lang="ko-KR" altLang="en-US" sz="1000" dirty="0" smtClean="0"/>
              <a:t>와 </a:t>
            </a:r>
            <a:r>
              <a:rPr lang="en-US" altLang="ko-KR" sz="1000" dirty="0" smtClean="0"/>
              <a:t>width</a:t>
            </a:r>
            <a:r>
              <a:rPr lang="ko-KR" altLang="en-US" sz="1000" dirty="0" smtClean="0"/>
              <a:t>는 브라우저의 설정에서 </a:t>
            </a:r>
            <a:endParaRPr lang="en-US" altLang="ko-KR" sz="1000" dirty="0" smtClean="0"/>
          </a:p>
          <a:p>
            <a:r>
              <a:rPr lang="ko-KR" altLang="en-US" sz="1000" dirty="0" smtClean="0"/>
              <a:t>확대</a:t>
            </a:r>
            <a:r>
              <a:rPr lang="en-US" altLang="ko-KR" sz="1000" dirty="0" smtClean="0"/>
              <a:t>/</a:t>
            </a:r>
            <a:r>
              <a:rPr lang="ko-KR" altLang="en-US" sz="1000" dirty="0" smtClean="0"/>
              <a:t>축소 값을 </a:t>
            </a:r>
            <a:r>
              <a:rPr lang="en-US" altLang="ko-KR" sz="1000" dirty="0" smtClean="0"/>
              <a:t>100%</a:t>
            </a:r>
            <a:r>
              <a:rPr lang="ko-KR" altLang="en-US" sz="1000" dirty="0" smtClean="0"/>
              <a:t>로 해야 정확한</a:t>
            </a:r>
            <a:endParaRPr lang="en-US" altLang="ko-KR" sz="1000" dirty="0" smtClean="0"/>
          </a:p>
          <a:p>
            <a:r>
              <a:rPr lang="ko-KR" altLang="en-US" sz="1000" dirty="0" smtClean="0"/>
              <a:t>값으로 출력됨</a:t>
            </a:r>
            <a:endParaRPr lang="ko-KR" altLang="en-US" sz="1000" dirty="0"/>
          </a:p>
        </p:txBody>
      </p:sp>
      <p:sp>
        <p:nvSpPr>
          <p:cNvPr id="7" name="TextBox 6"/>
          <p:cNvSpPr txBox="1"/>
          <p:nvPr/>
        </p:nvSpPr>
        <p:spPr>
          <a:xfrm>
            <a:off x="7570666" y="4976835"/>
            <a:ext cx="1487731" cy="272415"/>
          </a:xfrm>
          <a:prstGeom prst="wedgeRoundRectCallout">
            <a:avLst>
              <a:gd name="adj1" fmla="val -63543"/>
              <a:gd name="adj2" fmla="val 45860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작업 표시줄 높이 제외</a:t>
            </a:r>
            <a:endParaRPr lang="ko-KR" altLang="en-US" sz="1000" dirty="0"/>
          </a:p>
        </p:txBody>
      </p:sp>
      <p:sp>
        <p:nvSpPr>
          <p:cNvPr id="8" name="TextBox 7"/>
          <p:cNvSpPr txBox="1"/>
          <p:nvPr/>
        </p:nvSpPr>
        <p:spPr>
          <a:xfrm>
            <a:off x="7373401" y="5611452"/>
            <a:ext cx="969294" cy="272415"/>
          </a:xfrm>
          <a:prstGeom prst="wedgeRoundRectCallout">
            <a:avLst>
              <a:gd name="adj1" fmla="val -63782"/>
              <a:gd name="adj2" fmla="val -3772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픽셀당 </a:t>
            </a:r>
            <a:r>
              <a:rPr lang="en-US" altLang="ko-KR" sz="1000" dirty="0" smtClean="0"/>
              <a:t>2</a:t>
            </a:r>
            <a:r>
              <a:rPr lang="en-US" altLang="ko-KR" sz="1000" baseline="30000" dirty="0" smtClean="0"/>
              <a:t>24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색</a:t>
            </a:r>
            <a:endParaRPr lang="ko-KR" altLang="en-US" sz="1000" dirty="0"/>
          </a:p>
        </p:txBody>
      </p:sp>
      <p:sp>
        <p:nvSpPr>
          <p:cNvPr id="9" name="TextBox 8"/>
          <p:cNvSpPr txBox="1"/>
          <p:nvPr/>
        </p:nvSpPr>
        <p:spPr>
          <a:xfrm>
            <a:off x="7122658" y="6136383"/>
            <a:ext cx="896015" cy="272415"/>
          </a:xfrm>
          <a:prstGeom prst="wedgeRoundRectCallout">
            <a:avLst>
              <a:gd name="adj1" fmla="val -63782"/>
              <a:gd name="adj2" fmla="val -3772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스크린 크기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580327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368" y="1182547"/>
            <a:ext cx="2535068" cy="2094767"/>
          </a:xfrm>
          <a:prstGeom prst="rect">
            <a:avLst/>
          </a:prstGeom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pPr/>
              <a:t>4</a:t>
            </a:fld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>
            <a:off x="3563888" y="2429262"/>
            <a:ext cx="5184577" cy="381913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모서리가 둥근 직사각형 8"/>
          <p:cNvSpPr/>
          <p:nvPr/>
        </p:nvSpPr>
        <p:spPr>
          <a:xfrm>
            <a:off x="3563889" y="507895"/>
            <a:ext cx="5184576" cy="176899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0" name="직선 화살표 연결선 9"/>
          <p:cNvCxnSpPr>
            <a:stCxn id="58" idx="35"/>
            <a:endCxn id="17" idx="1"/>
          </p:cNvCxnSpPr>
          <p:nvPr/>
        </p:nvCxnSpPr>
        <p:spPr>
          <a:xfrm flipV="1">
            <a:off x="1910620" y="1043213"/>
            <a:ext cx="3774948" cy="569161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>
            <a:endCxn id="24" idx="1"/>
          </p:cNvCxnSpPr>
          <p:nvPr/>
        </p:nvCxnSpPr>
        <p:spPr>
          <a:xfrm>
            <a:off x="2911915" y="2501791"/>
            <a:ext cx="1808666" cy="267217"/>
          </a:xfrm>
          <a:prstGeom prst="straightConnector1">
            <a:avLst/>
          </a:prstGeom>
          <a:ln w="28575">
            <a:solidFill>
              <a:srgbClr val="0070C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413"/>
          <p:cNvSpPr>
            <a:spLocks noChangeArrowheads="1"/>
          </p:cNvSpPr>
          <p:nvPr/>
        </p:nvSpPr>
        <p:spPr bwMode="auto">
          <a:xfrm>
            <a:off x="5507463" y="1685438"/>
            <a:ext cx="856903" cy="308495"/>
          </a:xfrm>
          <a:prstGeom prst="rect">
            <a:avLst/>
          </a:prstGeom>
          <a:solidFill>
            <a:srgbClr val="FFFF00"/>
          </a:solidFill>
          <a:ln w="9525">
            <a:solidFill>
              <a:srgbClr val="C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36000" tIns="46038" rIns="36000" bIns="46038" anchor="ctr"/>
          <a:lstStyle/>
          <a:p>
            <a:pPr algn="ctr" eaLnBrk="0" latinLnBrk="0" hangingPunct="0">
              <a:spcBef>
                <a:spcPct val="20000"/>
              </a:spcBef>
            </a:pPr>
            <a:r>
              <a:rPr kumimoji="0" lang="en-US" altLang="ko-KR" sz="1400" dirty="0">
                <a:solidFill>
                  <a:srgbClr val="0070C0"/>
                </a:solidFill>
                <a:latin typeface="Helvetica" pitchFamily="34" charset="0"/>
                <a:ea typeface="돋움" pitchFamily="50" charset="-127"/>
              </a:rPr>
              <a:t>history</a:t>
            </a:r>
          </a:p>
        </p:txBody>
      </p:sp>
      <p:sp>
        <p:nvSpPr>
          <p:cNvPr id="13" name="Rectangle 414"/>
          <p:cNvSpPr>
            <a:spLocks noChangeArrowheads="1"/>
          </p:cNvSpPr>
          <p:nvPr/>
        </p:nvSpPr>
        <p:spPr bwMode="auto">
          <a:xfrm>
            <a:off x="4027667" y="1688604"/>
            <a:ext cx="990600" cy="308495"/>
          </a:xfrm>
          <a:prstGeom prst="rect">
            <a:avLst/>
          </a:prstGeom>
          <a:solidFill>
            <a:srgbClr val="FFFF00"/>
          </a:solidFill>
          <a:ln w="9525">
            <a:solidFill>
              <a:srgbClr val="C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36000" tIns="46038" rIns="36000" bIns="46038" anchor="ctr"/>
          <a:lstStyle/>
          <a:p>
            <a:pPr algn="ctr" eaLnBrk="0" latinLnBrk="0" hangingPunct="0">
              <a:spcBef>
                <a:spcPct val="20000"/>
              </a:spcBef>
            </a:pPr>
            <a:r>
              <a:rPr kumimoji="0" lang="en-US" altLang="ko-KR" sz="1400">
                <a:solidFill>
                  <a:srgbClr val="0070C0"/>
                </a:solidFill>
                <a:latin typeface="Helvetica" pitchFamily="34" charset="0"/>
                <a:ea typeface="돋움" pitchFamily="50" charset="-127"/>
              </a:rPr>
              <a:t>navigator</a:t>
            </a:r>
          </a:p>
        </p:txBody>
      </p:sp>
      <p:sp>
        <p:nvSpPr>
          <p:cNvPr id="14" name="Rectangle 415"/>
          <p:cNvSpPr>
            <a:spLocks noChangeArrowheads="1"/>
          </p:cNvSpPr>
          <p:nvPr/>
        </p:nvSpPr>
        <p:spPr bwMode="auto">
          <a:xfrm>
            <a:off x="7660634" y="1682272"/>
            <a:ext cx="803460" cy="308495"/>
          </a:xfrm>
          <a:prstGeom prst="rect">
            <a:avLst/>
          </a:prstGeom>
          <a:solidFill>
            <a:srgbClr val="FFFF00"/>
          </a:solidFill>
          <a:ln w="9525">
            <a:solidFill>
              <a:srgbClr val="C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36000" tIns="46038" rIns="36000" bIns="46038" anchor="ctr"/>
          <a:lstStyle/>
          <a:p>
            <a:pPr algn="ctr" eaLnBrk="0" latinLnBrk="0" hangingPunct="0">
              <a:spcBef>
                <a:spcPct val="20000"/>
              </a:spcBef>
            </a:pPr>
            <a:r>
              <a:rPr kumimoji="0" lang="en-US" altLang="ko-KR" sz="1400" dirty="0">
                <a:solidFill>
                  <a:srgbClr val="0070C0"/>
                </a:solidFill>
                <a:latin typeface="Helvetica" pitchFamily="34" charset="0"/>
                <a:ea typeface="돋움" pitchFamily="50" charset="-127"/>
              </a:rPr>
              <a:t>screen</a:t>
            </a:r>
          </a:p>
        </p:txBody>
      </p:sp>
      <p:sp>
        <p:nvSpPr>
          <p:cNvPr id="15" name="Rectangle 416"/>
          <p:cNvSpPr>
            <a:spLocks noChangeArrowheads="1"/>
          </p:cNvSpPr>
          <p:nvPr/>
        </p:nvSpPr>
        <p:spPr bwMode="auto">
          <a:xfrm>
            <a:off x="6529492" y="1682272"/>
            <a:ext cx="914400" cy="308495"/>
          </a:xfrm>
          <a:prstGeom prst="rect">
            <a:avLst/>
          </a:prstGeom>
          <a:solidFill>
            <a:srgbClr val="FFFF00"/>
          </a:solidFill>
          <a:ln w="9525">
            <a:solidFill>
              <a:srgbClr val="C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36000" tIns="46038" rIns="36000" bIns="46038" anchor="ctr"/>
          <a:lstStyle/>
          <a:p>
            <a:pPr algn="ctr" eaLnBrk="0" latinLnBrk="0" hangingPunct="0">
              <a:spcBef>
                <a:spcPct val="20000"/>
              </a:spcBef>
            </a:pPr>
            <a:r>
              <a:rPr kumimoji="0" lang="en-US" altLang="ko-KR" sz="1400">
                <a:solidFill>
                  <a:srgbClr val="0070C0"/>
                </a:solidFill>
                <a:latin typeface="Helvetica" pitchFamily="34" charset="0"/>
                <a:ea typeface="돋움" pitchFamily="50" charset="-127"/>
              </a:rPr>
              <a:t>location</a:t>
            </a:r>
          </a:p>
        </p:txBody>
      </p:sp>
      <p:sp>
        <p:nvSpPr>
          <p:cNvPr id="16" name="Line 420"/>
          <p:cNvSpPr>
            <a:spLocks noChangeShapeType="1"/>
          </p:cNvSpPr>
          <p:nvPr/>
        </p:nvSpPr>
        <p:spPr bwMode="auto">
          <a:xfrm flipV="1">
            <a:off x="4522967" y="1451721"/>
            <a:ext cx="3533078" cy="3166"/>
          </a:xfrm>
          <a:prstGeom prst="line">
            <a:avLst/>
          </a:prstGeom>
          <a:noFill/>
          <a:ln w="9525">
            <a:solidFill>
              <a:srgbClr val="C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ko-KR" altLang="en-US">
              <a:solidFill>
                <a:srgbClr val="0070C0"/>
              </a:solidFill>
            </a:endParaRPr>
          </a:p>
        </p:txBody>
      </p:sp>
      <p:sp>
        <p:nvSpPr>
          <p:cNvPr id="17" name="Rectangle 410"/>
          <p:cNvSpPr>
            <a:spLocks noChangeArrowheads="1"/>
          </p:cNvSpPr>
          <p:nvPr/>
        </p:nvSpPr>
        <p:spPr bwMode="auto">
          <a:xfrm>
            <a:off x="5685568" y="899197"/>
            <a:ext cx="1046673" cy="288032"/>
          </a:xfrm>
          <a:prstGeom prst="rect">
            <a:avLst/>
          </a:prstGeom>
          <a:solidFill>
            <a:srgbClr val="FFFF00"/>
          </a:solidFill>
          <a:ln w="9525">
            <a:solidFill>
              <a:srgbClr val="C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36000" tIns="46038" rIns="36000" bIns="46038" anchor="ctr"/>
          <a:lstStyle/>
          <a:p>
            <a:pPr algn="ctr" eaLnBrk="0" latinLnBrk="0" hangingPunct="0">
              <a:spcBef>
                <a:spcPct val="20000"/>
              </a:spcBef>
            </a:pPr>
            <a:r>
              <a:rPr kumimoji="0" lang="en-US" altLang="ko-KR" sz="1400" dirty="0">
                <a:solidFill>
                  <a:srgbClr val="0070C0"/>
                </a:solidFill>
                <a:latin typeface="Helvetica" pitchFamily="34" charset="0"/>
                <a:ea typeface="돋움" pitchFamily="50" charset="-127"/>
              </a:rPr>
              <a:t>window</a:t>
            </a:r>
          </a:p>
        </p:txBody>
      </p:sp>
      <p:cxnSp>
        <p:nvCxnSpPr>
          <p:cNvPr id="18" name="직선 연결선 17"/>
          <p:cNvCxnSpPr>
            <a:stCxn id="17" idx="2"/>
          </p:cNvCxnSpPr>
          <p:nvPr/>
        </p:nvCxnSpPr>
        <p:spPr>
          <a:xfrm flipH="1">
            <a:off x="6203617" y="1187229"/>
            <a:ext cx="5288" cy="264492"/>
          </a:xfrm>
          <a:prstGeom prst="line">
            <a:avLst/>
          </a:prstGeom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>
            <a:endCxn id="15" idx="0"/>
          </p:cNvCxnSpPr>
          <p:nvPr/>
        </p:nvCxnSpPr>
        <p:spPr>
          <a:xfrm>
            <a:off x="6986692" y="1451721"/>
            <a:ext cx="0" cy="230551"/>
          </a:xfrm>
          <a:prstGeom prst="line">
            <a:avLst/>
          </a:prstGeom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>
            <a:stCxn id="16" idx="1"/>
            <a:endCxn id="14" idx="0"/>
          </p:cNvCxnSpPr>
          <p:nvPr/>
        </p:nvCxnSpPr>
        <p:spPr>
          <a:xfrm>
            <a:off x="8056045" y="1451721"/>
            <a:ext cx="6319" cy="230551"/>
          </a:xfrm>
          <a:prstGeom prst="line">
            <a:avLst/>
          </a:prstGeom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>
            <a:endCxn id="12" idx="0"/>
          </p:cNvCxnSpPr>
          <p:nvPr/>
        </p:nvCxnSpPr>
        <p:spPr>
          <a:xfrm flipH="1">
            <a:off x="5935915" y="1454887"/>
            <a:ext cx="3552" cy="230551"/>
          </a:xfrm>
          <a:prstGeom prst="line">
            <a:avLst/>
          </a:prstGeom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>
            <a:endCxn id="13" idx="0"/>
          </p:cNvCxnSpPr>
          <p:nvPr/>
        </p:nvCxnSpPr>
        <p:spPr>
          <a:xfrm>
            <a:off x="4522967" y="1458053"/>
            <a:ext cx="0" cy="230551"/>
          </a:xfrm>
          <a:prstGeom prst="line">
            <a:avLst/>
          </a:prstGeom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>
            <a:endCxn id="24" idx="0"/>
          </p:cNvCxnSpPr>
          <p:nvPr/>
        </p:nvCxnSpPr>
        <p:spPr>
          <a:xfrm>
            <a:off x="5287439" y="1454887"/>
            <a:ext cx="4642" cy="1170105"/>
          </a:xfrm>
          <a:prstGeom prst="line">
            <a:avLst/>
          </a:prstGeom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411"/>
          <p:cNvSpPr>
            <a:spLocks noChangeArrowheads="1"/>
          </p:cNvSpPr>
          <p:nvPr/>
        </p:nvSpPr>
        <p:spPr bwMode="auto">
          <a:xfrm>
            <a:off x="4720581" y="2624992"/>
            <a:ext cx="1143000" cy="2880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C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36000" tIns="46038" rIns="36000" bIns="46038" anchor="ctr"/>
          <a:lstStyle/>
          <a:p>
            <a:pPr algn="ctr" eaLnBrk="0" latinLnBrk="0" hangingPunct="0">
              <a:spcBef>
                <a:spcPct val="20000"/>
              </a:spcBef>
            </a:pPr>
            <a:r>
              <a:rPr kumimoji="0" lang="en-US" altLang="ko-KR" sz="1400">
                <a:solidFill>
                  <a:srgbClr val="0070C0"/>
                </a:solidFill>
                <a:latin typeface="Helvetica" pitchFamily="34" charset="0"/>
                <a:ea typeface="돋움" pitchFamily="50" charset="-127"/>
              </a:rPr>
              <a:t>document</a:t>
            </a:r>
          </a:p>
        </p:txBody>
      </p:sp>
      <p:sp>
        <p:nvSpPr>
          <p:cNvPr id="25" name="Rectangle 411"/>
          <p:cNvSpPr>
            <a:spLocks noChangeArrowheads="1"/>
          </p:cNvSpPr>
          <p:nvPr/>
        </p:nvSpPr>
        <p:spPr bwMode="auto">
          <a:xfrm>
            <a:off x="4720581" y="3117641"/>
            <a:ext cx="1143000" cy="3126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C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36000" tIns="46038" rIns="36000" bIns="46038" anchor="ctr"/>
          <a:lstStyle/>
          <a:p>
            <a:pPr algn="ctr" eaLnBrk="0" latinLnBrk="0" hangingPunct="0">
              <a:spcBef>
                <a:spcPct val="20000"/>
              </a:spcBef>
            </a:pPr>
            <a:r>
              <a:rPr kumimoji="0" lang="en-US" altLang="ko-KR" sz="1400" dirty="0" smtClean="0">
                <a:solidFill>
                  <a:srgbClr val="0070C0"/>
                </a:solidFill>
                <a:latin typeface="Helvetica" pitchFamily="34" charset="0"/>
                <a:ea typeface="돋움" pitchFamily="50" charset="-127"/>
              </a:rPr>
              <a:t>html</a:t>
            </a:r>
            <a:endParaRPr kumimoji="0" lang="en-US" altLang="ko-KR" sz="1400" dirty="0">
              <a:solidFill>
                <a:srgbClr val="0070C0"/>
              </a:solidFill>
              <a:latin typeface="Helvetica" pitchFamily="34" charset="0"/>
              <a:ea typeface="돋움" pitchFamily="50" charset="-127"/>
            </a:endParaRPr>
          </a:p>
        </p:txBody>
      </p:sp>
      <p:cxnSp>
        <p:nvCxnSpPr>
          <p:cNvPr id="26" name="직선 연결선 25"/>
          <p:cNvCxnSpPr>
            <a:stCxn id="24" idx="2"/>
            <a:endCxn id="25" idx="0"/>
          </p:cNvCxnSpPr>
          <p:nvPr/>
        </p:nvCxnSpPr>
        <p:spPr>
          <a:xfrm>
            <a:off x="5292081" y="2913024"/>
            <a:ext cx="0" cy="204617"/>
          </a:xfrm>
          <a:prstGeom prst="line">
            <a:avLst/>
          </a:prstGeom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411"/>
          <p:cNvSpPr>
            <a:spLocks noChangeArrowheads="1"/>
          </p:cNvSpPr>
          <p:nvPr/>
        </p:nvSpPr>
        <p:spPr bwMode="auto">
          <a:xfrm>
            <a:off x="3905247" y="3860865"/>
            <a:ext cx="770691" cy="32487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C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36000" tIns="46038" rIns="36000" bIns="46038" anchor="ctr"/>
          <a:lstStyle/>
          <a:p>
            <a:pPr algn="ctr" eaLnBrk="0" latinLnBrk="0" hangingPunct="0">
              <a:spcBef>
                <a:spcPct val="20000"/>
              </a:spcBef>
            </a:pPr>
            <a:r>
              <a:rPr kumimoji="0" lang="en-US" altLang="ko-KR" sz="1400" dirty="0" smtClean="0">
                <a:solidFill>
                  <a:srgbClr val="0070C0"/>
                </a:solidFill>
                <a:latin typeface="Helvetica" pitchFamily="34" charset="0"/>
                <a:ea typeface="돋움" pitchFamily="50" charset="-127"/>
              </a:rPr>
              <a:t>head</a:t>
            </a:r>
            <a:endParaRPr kumimoji="0" lang="en-US" altLang="ko-KR" sz="1400" dirty="0">
              <a:solidFill>
                <a:srgbClr val="0070C0"/>
              </a:solidFill>
              <a:latin typeface="Helvetica" pitchFamily="34" charset="0"/>
              <a:ea typeface="돋움" pitchFamily="50" charset="-127"/>
            </a:endParaRPr>
          </a:p>
        </p:txBody>
      </p:sp>
      <p:cxnSp>
        <p:nvCxnSpPr>
          <p:cNvPr id="28" name="직선 연결선 27"/>
          <p:cNvCxnSpPr>
            <a:endCxn id="27" idx="0"/>
          </p:cNvCxnSpPr>
          <p:nvPr/>
        </p:nvCxnSpPr>
        <p:spPr>
          <a:xfrm>
            <a:off x="4290593" y="3642983"/>
            <a:ext cx="0" cy="217882"/>
          </a:xfrm>
          <a:prstGeom prst="line">
            <a:avLst/>
          </a:prstGeom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411"/>
          <p:cNvSpPr>
            <a:spLocks noChangeArrowheads="1"/>
          </p:cNvSpPr>
          <p:nvPr/>
        </p:nvSpPr>
        <p:spPr bwMode="auto">
          <a:xfrm>
            <a:off x="6242123" y="3852710"/>
            <a:ext cx="765182" cy="32487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C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36000" tIns="46038" rIns="36000" bIns="46038" anchor="ctr"/>
          <a:lstStyle/>
          <a:p>
            <a:pPr algn="ctr" eaLnBrk="0" latinLnBrk="0" hangingPunct="0">
              <a:spcBef>
                <a:spcPct val="20000"/>
              </a:spcBef>
            </a:pPr>
            <a:r>
              <a:rPr kumimoji="0" lang="en-US" altLang="ko-KR" sz="1400" dirty="0" smtClean="0">
                <a:solidFill>
                  <a:srgbClr val="0070C0"/>
                </a:solidFill>
                <a:latin typeface="Helvetica" pitchFamily="34" charset="0"/>
                <a:ea typeface="돋움" pitchFamily="50" charset="-127"/>
              </a:rPr>
              <a:t>body</a:t>
            </a:r>
            <a:endParaRPr kumimoji="0" lang="en-US" altLang="ko-KR" sz="1400" dirty="0">
              <a:solidFill>
                <a:srgbClr val="0070C0"/>
              </a:solidFill>
              <a:latin typeface="Helvetica" pitchFamily="34" charset="0"/>
              <a:ea typeface="돋움" pitchFamily="50" charset="-127"/>
            </a:endParaRPr>
          </a:p>
        </p:txBody>
      </p:sp>
      <p:cxnSp>
        <p:nvCxnSpPr>
          <p:cNvPr id="30" name="직선 연결선 29"/>
          <p:cNvCxnSpPr>
            <a:endCxn id="29" idx="0"/>
          </p:cNvCxnSpPr>
          <p:nvPr/>
        </p:nvCxnSpPr>
        <p:spPr>
          <a:xfrm flipH="1">
            <a:off x="6624714" y="3615444"/>
            <a:ext cx="735" cy="237266"/>
          </a:xfrm>
          <a:prstGeom prst="line">
            <a:avLst/>
          </a:prstGeom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411"/>
          <p:cNvSpPr>
            <a:spLocks noChangeArrowheads="1"/>
          </p:cNvSpPr>
          <p:nvPr/>
        </p:nvSpPr>
        <p:spPr bwMode="auto">
          <a:xfrm>
            <a:off x="3883443" y="4589620"/>
            <a:ext cx="831953" cy="31930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C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36000" tIns="46038" rIns="36000" bIns="46038" anchor="ctr"/>
          <a:lstStyle/>
          <a:p>
            <a:pPr algn="ctr" eaLnBrk="0" latinLnBrk="0" hangingPunct="0">
              <a:spcBef>
                <a:spcPct val="20000"/>
              </a:spcBef>
            </a:pPr>
            <a:r>
              <a:rPr kumimoji="0" lang="en-US" altLang="ko-KR" sz="1400" dirty="0" smtClean="0">
                <a:solidFill>
                  <a:srgbClr val="0070C0"/>
                </a:solidFill>
                <a:latin typeface="Helvetica" pitchFamily="34" charset="0"/>
                <a:ea typeface="돋움" pitchFamily="50" charset="-127"/>
              </a:rPr>
              <a:t>title</a:t>
            </a:r>
            <a:endParaRPr kumimoji="0" lang="en-US" altLang="ko-KR" sz="1400" dirty="0">
              <a:solidFill>
                <a:srgbClr val="0070C0"/>
              </a:solidFill>
              <a:latin typeface="Helvetica" pitchFamily="34" charset="0"/>
              <a:ea typeface="돋움" pitchFamily="50" charset="-127"/>
            </a:endParaRPr>
          </a:p>
        </p:txBody>
      </p:sp>
      <p:cxnSp>
        <p:nvCxnSpPr>
          <p:cNvPr id="32" name="직선 연결선 31"/>
          <p:cNvCxnSpPr>
            <a:stCxn id="27" idx="2"/>
            <a:endCxn id="31" idx="0"/>
          </p:cNvCxnSpPr>
          <p:nvPr/>
        </p:nvCxnSpPr>
        <p:spPr>
          <a:xfrm>
            <a:off x="4290593" y="4185744"/>
            <a:ext cx="8827" cy="403876"/>
          </a:xfrm>
          <a:prstGeom prst="line">
            <a:avLst/>
          </a:prstGeom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411"/>
          <p:cNvSpPr>
            <a:spLocks noChangeArrowheads="1"/>
          </p:cNvSpPr>
          <p:nvPr/>
        </p:nvSpPr>
        <p:spPr bwMode="auto">
          <a:xfrm>
            <a:off x="5304144" y="4589621"/>
            <a:ext cx="562790" cy="31930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C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36000" tIns="46038" rIns="36000" bIns="46038" anchor="ctr"/>
          <a:lstStyle/>
          <a:p>
            <a:pPr algn="ctr" eaLnBrk="0" latinLnBrk="0" hangingPunct="0">
              <a:spcBef>
                <a:spcPct val="20000"/>
              </a:spcBef>
            </a:pPr>
            <a:r>
              <a:rPr kumimoji="0" lang="en-US" altLang="ko-KR" sz="1400" dirty="0" smtClean="0">
                <a:solidFill>
                  <a:srgbClr val="0070C0"/>
                </a:solidFill>
                <a:latin typeface="Helvetica" pitchFamily="34" charset="0"/>
                <a:ea typeface="돋움" pitchFamily="50" charset="-127"/>
              </a:rPr>
              <a:t>p</a:t>
            </a:r>
            <a:endParaRPr kumimoji="0" lang="en-US" altLang="ko-KR" sz="1400" dirty="0">
              <a:solidFill>
                <a:srgbClr val="0070C0"/>
              </a:solidFill>
              <a:latin typeface="Helvetica" pitchFamily="34" charset="0"/>
              <a:ea typeface="돋움" pitchFamily="50" charset="-127"/>
            </a:endParaRPr>
          </a:p>
        </p:txBody>
      </p:sp>
      <p:sp>
        <p:nvSpPr>
          <p:cNvPr id="34" name="Line 420"/>
          <p:cNvSpPr>
            <a:spLocks noChangeShapeType="1"/>
          </p:cNvSpPr>
          <p:nvPr/>
        </p:nvSpPr>
        <p:spPr bwMode="auto">
          <a:xfrm flipV="1">
            <a:off x="4309438" y="3615443"/>
            <a:ext cx="2326396" cy="7645"/>
          </a:xfrm>
          <a:prstGeom prst="line">
            <a:avLst/>
          </a:prstGeom>
          <a:noFill/>
          <a:ln w="9525">
            <a:solidFill>
              <a:srgbClr val="C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ko-KR" altLang="en-US">
              <a:solidFill>
                <a:srgbClr val="0070C0"/>
              </a:solidFill>
            </a:endParaRPr>
          </a:p>
        </p:txBody>
      </p:sp>
      <p:cxnSp>
        <p:nvCxnSpPr>
          <p:cNvPr id="35" name="직선 연결선 34"/>
          <p:cNvCxnSpPr/>
          <p:nvPr/>
        </p:nvCxnSpPr>
        <p:spPr>
          <a:xfrm flipH="1">
            <a:off x="5308336" y="3437233"/>
            <a:ext cx="4642" cy="205750"/>
          </a:xfrm>
          <a:prstGeom prst="line">
            <a:avLst/>
          </a:prstGeom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>
            <a:stCxn id="38" idx="0"/>
            <a:endCxn id="33" idx="0"/>
          </p:cNvCxnSpPr>
          <p:nvPr/>
        </p:nvCxnSpPr>
        <p:spPr>
          <a:xfrm>
            <a:off x="5573937" y="4374321"/>
            <a:ext cx="11602" cy="215300"/>
          </a:xfrm>
          <a:prstGeom prst="line">
            <a:avLst/>
          </a:prstGeom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>
            <a:endCxn id="40" idx="0"/>
          </p:cNvCxnSpPr>
          <p:nvPr/>
        </p:nvCxnSpPr>
        <p:spPr>
          <a:xfrm>
            <a:off x="7539903" y="4386496"/>
            <a:ext cx="0" cy="232643"/>
          </a:xfrm>
          <a:prstGeom prst="line">
            <a:avLst/>
          </a:prstGeom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Line 420"/>
          <p:cNvSpPr>
            <a:spLocks noChangeShapeType="1"/>
          </p:cNvSpPr>
          <p:nvPr/>
        </p:nvSpPr>
        <p:spPr bwMode="auto">
          <a:xfrm>
            <a:off x="5573937" y="4374321"/>
            <a:ext cx="1965965" cy="0"/>
          </a:xfrm>
          <a:prstGeom prst="line">
            <a:avLst/>
          </a:prstGeom>
          <a:noFill/>
          <a:ln w="9525">
            <a:solidFill>
              <a:srgbClr val="C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ko-KR" altLang="en-US">
              <a:solidFill>
                <a:srgbClr val="0070C0"/>
              </a:solidFill>
            </a:endParaRPr>
          </a:p>
        </p:txBody>
      </p:sp>
      <p:cxnSp>
        <p:nvCxnSpPr>
          <p:cNvPr id="39" name="직선 연결선 38"/>
          <p:cNvCxnSpPr/>
          <p:nvPr/>
        </p:nvCxnSpPr>
        <p:spPr>
          <a:xfrm flipH="1">
            <a:off x="6635834" y="4190512"/>
            <a:ext cx="1" cy="203664"/>
          </a:xfrm>
          <a:prstGeom prst="line">
            <a:avLst/>
          </a:prstGeom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411"/>
          <p:cNvSpPr>
            <a:spLocks noChangeArrowheads="1"/>
          </p:cNvSpPr>
          <p:nvPr/>
        </p:nvSpPr>
        <p:spPr bwMode="auto">
          <a:xfrm>
            <a:off x="7251871" y="4619139"/>
            <a:ext cx="576064" cy="30196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C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36000" tIns="46038" rIns="36000" bIns="46038" anchor="ctr"/>
          <a:lstStyle/>
          <a:p>
            <a:pPr algn="ctr" eaLnBrk="0" latinLnBrk="0" hangingPunct="0">
              <a:spcBef>
                <a:spcPct val="20000"/>
              </a:spcBef>
            </a:pPr>
            <a:r>
              <a:rPr lang="en-US" altLang="ko-KR" sz="1400" dirty="0" smtClean="0">
                <a:solidFill>
                  <a:srgbClr val="0070C0"/>
                </a:solidFill>
                <a:latin typeface="Helvetica" pitchFamily="34" charset="0"/>
                <a:ea typeface="돋움" pitchFamily="50" charset="-127"/>
              </a:rPr>
              <a:t>form</a:t>
            </a:r>
            <a:endParaRPr kumimoji="0" lang="en-US" altLang="ko-KR" sz="1400" dirty="0">
              <a:solidFill>
                <a:srgbClr val="0070C0"/>
              </a:solidFill>
              <a:latin typeface="Helvetica" pitchFamily="34" charset="0"/>
              <a:ea typeface="돋움" pitchFamily="50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443576" y="530155"/>
            <a:ext cx="21926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i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BOM(Browser Object Model)</a:t>
            </a:r>
            <a:endParaRPr lang="ko-KR" altLang="en-US" sz="1200" i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443576" y="2655519"/>
            <a:ext cx="22926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i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DOM(Document Object Model)</a:t>
            </a:r>
            <a:endParaRPr lang="ko-KR" altLang="en-US" sz="1200" i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4" name="자유형 43"/>
          <p:cNvSpPr/>
          <p:nvPr/>
        </p:nvSpPr>
        <p:spPr>
          <a:xfrm>
            <a:off x="430263" y="1988083"/>
            <a:ext cx="2481652" cy="1048304"/>
          </a:xfrm>
          <a:custGeom>
            <a:avLst/>
            <a:gdLst>
              <a:gd name="connsiteX0" fmla="*/ 787400 w 3064933"/>
              <a:gd name="connsiteY0" fmla="*/ 16934 h 1041400"/>
              <a:gd name="connsiteX1" fmla="*/ 211666 w 3064933"/>
              <a:gd name="connsiteY1" fmla="*/ 42334 h 1041400"/>
              <a:gd name="connsiteX2" fmla="*/ 76200 w 3064933"/>
              <a:gd name="connsiteY2" fmla="*/ 67734 h 1041400"/>
              <a:gd name="connsiteX3" fmla="*/ 50800 w 3064933"/>
              <a:gd name="connsiteY3" fmla="*/ 76200 h 1041400"/>
              <a:gd name="connsiteX4" fmla="*/ 25400 w 3064933"/>
              <a:gd name="connsiteY4" fmla="*/ 406400 h 1041400"/>
              <a:gd name="connsiteX5" fmla="*/ 8466 w 3064933"/>
              <a:gd name="connsiteY5" fmla="*/ 533400 h 1041400"/>
              <a:gd name="connsiteX6" fmla="*/ 0 w 3064933"/>
              <a:gd name="connsiteY6" fmla="*/ 609600 h 1041400"/>
              <a:gd name="connsiteX7" fmla="*/ 8466 w 3064933"/>
              <a:gd name="connsiteY7" fmla="*/ 821267 h 1041400"/>
              <a:gd name="connsiteX8" fmla="*/ 25400 w 3064933"/>
              <a:gd name="connsiteY8" fmla="*/ 880534 h 1041400"/>
              <a:gd name="connsiteX9" fmla="*/ 42333 w 3064933"/>
              <a:gd name="connsiteY9" fmla="*/ 973667 h 1041400"/>
              <a:gd name="connsiteX10" fmla="*/ 50800 w 3064933"/>
              <a:gd name="connsiteY10" fmla="*/ 999067 h 1041400"/>
              <a:gd name="connsiteX11" fmla="*/ 118533 w 3064933"/>
              <a:gd name="connsiteY11" fmla="*/ 1007534 h 1041400"/>
              <a:gd name="connsiteX12" fmla="*/ 237066 w 3064933"/>
              <a:gd name="connsiteY12" fmla="*/ 1016000 h 1041400"/>
              <a:gd name="connsiteX13" fmla="*/ 313266 w 3064933"/>
              <a:gd name="connsiteY13" fmla="*/ 1024467 h 1041400"/>
              <a:gd name="connsiteX14" fmla="*/ 1727200 w 3064933"/>
              <a:gd name="connsiteY14" fmla="*/ 1032934 h 1041400"/>
              <a:gd name="connsiteX15" fmla="*/ 1896533 w 3064933"/>
              <a:gd name="connsiteY15" fmla="*/ 1041400 h 1041400"/>
              <a:gd name="connsiteX16" fmla="*/ 2641600 w 3064933"/>
              <a:gd name="connsiteY16" fmla="*/ 1024467 h 1041400"/>
              <a:gd name="connsiteX17" fmla="*/ 2717800 w 3064933"/>
              <a:gd name="connsiteY17" fmla="*/ 1016000 h 1041400"/>
              <a:gd name="connsiteX18" fmla="*/ 2743200 w 3064933"/>
              <a:gd name="connsiteY18" fmla="*/ 1007534 h 1041400"/>
              <a:gd name="connsiteX19" fmla="*/ 2971800 w 3064933"/>
              <a:gd name="connsiteY19" fmla="*/ 999067 h 1041400"/>
              <a:gd name="connsiteX20" fmla="*/ 2997200 w 3064933"/>
              <a:gd name="connsiteY20" fmla="*/ 982134 h 1041400"/>
              <a:gd name="connsiteX21" fmla="*/ 3005666 w 3064933"/>
              <a:gd name="connsiteY21" fmla="*/ 956734 h 1041400"/>
              <a:gd name="connsiteX22" fmla="*/ 3022600 w 3064933"/>
              <a:gd name="connsiteY22" fmla="*/ 939800 h 1041400"/>
              <a:gd name="connsiteX23" fmla="*/ 3031066 w 3064933"/>
              <a:gd name="connsiteY23" fmla="*/ 914400 h 1041400"/>
              <a:gd name="connsiteX24" fmla="*/ 3048000 w 3064933"/>
              <a:gd name="connsiteY24" fmla="*/ 821267 h 1041400"/>
              <a:gd name="connsiteX25" fmla="*/ 3056466 w 3064933"/>
              <a:gd name="connsiteY25" fmla="*/ 795867 h 1041400"/>
              <a:gd name="connsiteX26" fmla="*/ 3064933 w 3064933"/>
              <a:gd name="connsiteY26" fmla="*/ 745067 h 1041400"/>
              <a:gd name="connsiteX27" fmla="*/ 3056466 w 3064933"/>
              <a:gd name="connsiteY27" fmla="*/ 347134 h 1041400"/>
              <a:gd name="connsiteX28" fmla="*/ 3039533 w 3064933"/>
              <a:gd name="connsiteY28" fmla="*/ 279400 h 1041400"/>
              <a:gd name="connsiteX29" fmla="*/ 3031066 w 3064933"/>
              <a:gd name="connsiteY29" fmla="*/ 245534 h 1041400"/>
              <a:gd name="connsiteX30" fmla="*/ 2997200 w 3064933"/>
              <a:gd name="connsiteY30" fmla="*/ 143934 h 1041400"/>
              <a:gd name="connsiteX31" fmla="*/ 2988733 w 3064933"/>
              <a:gd name="connsiteY31" fmla="*/ 118534 h 1041400"/>
              <a:gd name="connsiteX32" fmla="*/ 2980266 w 3064933"/>
              <a:gd name="connsiteY32" fmla="*/ 93134 h 1041400"/>
              <a:gd name="connsiteX33" fmla="*/ 2887133 w 3064933"/>
              <a:gd name="connsiteY33" fmla="*/ 67734 h 1041400"/>
              <a:gd name="connsiteX34" fmla="*/ 2810933 w 3064933"/>
              <a:gd name="connsiteY34" fmla="*/ 50800 h 1041400"/>
              <a:gd name="connsiteX35" fmla="*/ 2413000 w 3064933"/>
              <a:gd name="connsiteY35" fmla="*/ 42334 h 1041400"/>
              <a:gd name="connsiteX36" fmla="*/ 1981200 w 3064933"/>
              <a:gd name="connsiteY36" fmla="*/ 50800 h 1041400"/>
              <a:gd name="connsiteX37" fmla="*/ 1921933 w 3064933"/>
              <a:gd name="connsiteY37" fmla="*/ 59267 h 1041400"/>
              <a:gd name="connsiteX38" fmla="*/ 1854200 w 3064933"/>
              <a:gd name="connsiteY38" fmla="*/ 67734 h 1041400"/>
              <a:gd name="connsiteX39" fmla="*/ 1752600 w 3064933"/>
              <a:gd name="connsiteY39" fmla="*/ 84667 h 1041400"/>
              <a:gd name="connsiteX40" fmla="*/ 1676400 w 3064933"/>
              <a:gd name="connsiteY40" fmla="*/ 93134 h 1041400"/>
              <a:gd name="connsiteX41" fmla="*/ 1126066 w 3064933"/>
              <a:gd name="connsiteY41" fmla="*/ 84667 h 1041400"/>
              <a:gd name="connsiteX42" fmla="*/ 1083733 w 3064933"/>
              <a:gd name="connsiteY42" fmla="*/ 76200 h 1041400"/>
              <a:gd name="connsiteX43" fmla="*/ 956733 w 3064933"/>
              <a:gd name="connsiteY43" fmla="*/ 59267 h 1041400"/>
              <a:gd name="connsiteX44" fmla="*/ 922866 w 3064933"/>
              <a:gd name="connsiteY44" fmla="*/ 50800 h 1041400"/>
              <a:gd name="connsiteX45" fmla="*/ 872066 w 3064933"/>
              <a:gd name="connsiteY45" fmla="*/ 33867 h 1041400"/>
              <a:gd name="connsiteX46" fmla="*/ 821266 w 3064933"/>
              <a:gd name="connsiteY46" fmla="*/ 16934 h 1041400"/>
              <a:gd name="connsiteX47" fmla="*/ 770466 w 3064933"/>
              <a:gd name="connsiteY47" fmla="*/ 0 h 1041400"/>
              <a:gd name="connsiteX48" fmla="*/ 787400 w 3064933"/>
              <a:gd name="connsiteY48" fmla="*/ 16934 h 1041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</a:cxnLst>
            <a:rect l="l" t="t" r="r" b="b"/>
            <a:pathLst>
              <a:path w="3064933" h="1041400">
                <a:moveTo>
                  <a:pt x="787400" y="16934"/>
                </a:moveTo>
                <a:cubicBezTo>
                  <a:pt x="403701" y="39504"/>
                  <a:pt x="595613" y="31041"/>
                  <a:pt x="211666" y="42334"/>
                </a:cubicBezTo>
                <a:cubicBezTo>
                  <a:pt x="180900" y="47461"/>
                  <a:pt x="96515" y="60963"/>
                  <a:pt x="76200" y="67734"/>
                </a:cubicBezTo>
                <a:lnTo>
                  <a:pt x="50800" y="76200"/>
                </a:lnTo>
                <a:cubicBezTo>
                  <a:pt x="3250" y="218845"/>
                  <a:pt x="40412" y="91144"/>
                  <a:pt x="25400" y="406400"/>
                </a:cubicBezTo>
                <a:cubicBezTo>
                  <a:pt x="22153" y="474589"/>
                  <a:pt x="16355" y="474234"/>
                  <a:pt x="8466" y="533400"/>
                </a:cubicBezTo>
                <a:cubicBezTo>
                  <a:pt x="5088" y="558732"/>
                  <a:pt x="2822" y="584200"/>
                  <a:pt x="0" y="609600"/>
                </a:cubicBezTo>
                <a:cubicBezTo>
                  <a:pt x="2822" y="680156"/>
                  <a:pt x="3608" y="750822"/>
                  <a:pt x="8466" y="821267"/>
                </a:cubicBezTo>
                <a:cubicBezTo>
                  <a:pt x="9974" y="843139"/>
                  <a:pt x="20250" y="859935"/>
                  <a:pt x="25400" y="880534"/>
                </a:cubicBezTo>
                <a:cubicBezTo>
                  <a:pt x="40804" y="942149"/>
                  <a:pt x="27240" y="905752"/>
                  <a:pt x="42333" y="973667"/>
                </a:cubicBezTo>
                <a:cubicBezTo>
                  <a:pt x="44269" y="982379"/>
                  <a:pt x="42645" y="995442"/>
                  <a:pt x="50800" y="999067"/>
                </a:cubicBezTo>
                <a:cubicBezTo>
                  <a:pt x="71592" y="1008308"/>
                  <a:pt x="95873" y="1005474"/>
                  <a:pt x="118533" y="1007534"/>
                </a:cubicBezTo>
                <a:cubicBezTo>
                  <a:pt x="157982" y="1011120"/>
                  <a:pt x="197603" y="1012569"/>
                  <a:pt x="237066" y="1016000"/>
                </a:cubicBezTo>
                <a:cubicBezTo>
                  <a:pt x="262526" y="1018214"/>
                  <a:pt x="287711" y="1024177"/>
                  <a:pt x="313266" y="1024467"/>
                </a:cubicBezTo>
                <a:lnTo>
                  <a:pt x="1727200" y="1032934"/>
                </a:lnTo>
                <a:cubicBezTo>
                  <a:pt x="1783644" y="1035756"/>
                  <a:pt x="1840018" y="1041400"/>
                  <a:pt x="1896533" y="1041400"/>
                </a:cubicBezTo>
                <a:cubicBezTo>
                  <a:pt x="2326755" y="1041400"/>
                  <a:pt x="2336516" y="1038995"/>
                  <a:pt x="2641600" y="1024467"/>
                </a:cubicBezTo>
                <a:cubicBezTo>
                  <a:pt x="2667000" y="1021645"/>
                  <a:pt x="2692591" y="1020201"/>
                  <a:pt x="2717800" y="1016000"/>
                </a:cubicBezTo>
                <a:cubicBezTo>
                  <a:pt x="2726603" y="1014533"/>
                  <a:pt x="2734295" y="1008128"/>
                  <a:pt x="2743200" y="1007534"/>
                </a:cubicBezTo>
                <a:cubicBezTo>
                  <a:pt x="2819283" y="1002462"/>
                  <a:pt x="2895600" y="1001889"/>
                  <a:pt x="2971800" y="999067"/>
                </a:cubicBezTo>
                <a:cubicBezTo>
                  <a:pt x="2980267" y="993423"/>
                  <a:pt x="2990843" y="990080"/>
                  <a:pt x="2997200" y="982134"/>
                </a:cubicBezTo>
                <a:cubicBezTo>
                  <a:pt x="3002775" y="975165"/>
                  <a:pt x="3001074" y="964387"/>
                  <a:pt x="3005666" y="956734"/>
                </a:cubicBezTo>
                <a:cubicBezTo>
                  <a:pt x="3009773" y="949889"/>
                  <a:pt x="3016955" y="945445"/>
                  <a:pt x="3022600" y="939800"/>
                </a:cubicBezTo>
                <a:cubicBezTo>
                  <a:pt x="3025422" y="931333"/>
                  <a:pt x="3028902" y="923058"/>
                  <a:pt x="3031066" y="914400"/>
                </a:cubicBezTo>
                <a:cubicBezTo>
                  <a:pt x="3046476" y="852761"/>
                  <a:pt x="3032902" y="889211"/>
                  <a:pt x="3048000" y="821267"/>
                </a:cubicBezTo>
                <a:cubicBezTo>
                  <a:pt x="3049936" y="812555"/>
                  <a:pt x="3054530" y="804579"/>
                  <a:pt x="3056466" y="795867"/>
                </a:cubicBezTo>
                <a:cubicBezTo>
                  <a:pt x="3060190" y="779109"/>
                  <a:pt x="3062111" y="762000"/>
                  <a:pt x="3064933" y="745067"/>
                </a:cubicBezTo>
                <a:cubicBezTo>
                  <a:pt x="3062111" y="612423"/>
                  <a:pt x="3063692" y="479611"/>
                  <a:pt x="3056466" y="347134"/>
                </a:cubicBezTo>
                <a:cubicBezTo>
                  <a:pt x="3055198" y="323896"/>
                  <a:pt x="3045177" y="301978"/>
                  <a:pt x="3039533" y="279400"/>
                </a:cubicBezTo>
                <a:cubicBezTo>
                  <a:pt x="3036711" y="268111"/>
                  <a:pt x="3034746" y="256573"/>
                  <a:pt x="3031066" y="245534"/>
                </a:cubicBezTo>
                <a:lnTo>
                  <a:pt x="2997200" y="143934"/>
                </a:lnTo>
                <a:lnTo>
                  <a:pt x="2988733" y="118534"/>
                </a:lnTo>
                <a:cubicBezTo>
                  <a:pt x="2985911" y="110067"/>
                  <a:pt x="2988733" y="95956"/>
                  <a:pt x="2980266" y="93134"/>
                </a:cubicBezTo>
                <a:cubicBezTo>
                  <a:pt x="2871283" y="56805"/>
                  <a:pt x="2982871" y="91668"/>
                  <a:pt x="2887133" y="67734"/>
                </a:cubicBezTo>
                <a:cubicBezTo>
                  <a:pt x="2847901" y="57926"/>
                  <a:pt x="2865817" y="52871"/>
                  <a:pt x="2810933" y="50800"/>
                </a:cubicBezTo>
                <a:cubicBezTo>
                  <a:pt x="2678353" y="45797"/>
                  <a:pt x="2545644" y="45156"/>
                  <a:pt x="2413000" y="42334"/>
                </a:cubicBezTo>
                <a:lnTo>
                  <a:pt x="1981200" y="50800"/>
                </a:lnTo>
                <a:cubicBezTo>
                  <a:pt x="1961256" y="51488"/>
                  <a:pt x="1941714" y="56629"/>
                  <a:pt x="1921933" y="59267"/>
                </a:cubicBezTo>
                <a:cubicBezTo>
                  <a:pt x="1899379" y="62274"/>
                  <a:pt x="1876702" y="64359"/>
                  <a:pt x="1854200" y="67734"/>
                </a:cubicBezTo>
                <a:cubicBezTo>
                  <a:pt x="1820246" y="72827"/>
                  <a:pt x="1786724" y="80875"/>
                  <a:pt x="1752600" y="84667"/>
                </a:cubicBezTo>
                <a:lnTo>
                  <a:pt x="1676400" y="93134"/>
                </a:lnTo>
                <a:lnTo>
                  <a:pt x="1126066" y="84667"/>
                </a:lnTo>
                <a:cubicBezTo>
                  <a:pt x="1111681" y="84256"/>
                  <a:pt x="1097891" y="78774"/>
                  <a:pt x="1083733" y="76200"/>
                </a:cubicBezTo>
                <a:cubicBezTo>
                  <a:pt x="1024025" y="65344"/>
                  <a:pt x="1025729" y="66933"/>
                  <a:pt x="956733" y="59267"/>
                </a:cubicBezTo>
                <a:cubicBezTo>
                  <a:pt x="945444" y="56445"/>
                  <a:pt x="934012" y="54144"/>
                  <a:pt x="922866" y="50800"/>
                </a:cubicBezTo>
                <a:cubicBezTo>
                  <a:pt x="905769" y="45671"/>
                  <a:pt x="888999" y="39511"/>
                  <a:pt x="872066" y="33867"/>
                </a:cubicBezTo>
                <a:lnTo>
                  <a:pt x="821266" y="16934"/>
                </a:lnTo>
                <a:lnTo>
                  <a:pt x="770466" y="0"/>
                </a:lnTo>
                <a:lnTo>
                  <a:pt x="787400" y="16934"/>
                </a:lnTo>
                <a:close/>
              </a:path>
            </a:pathLst>
          </a:cu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Rectangle 411"/>
          <p:cNvSpPr>
            <a:spLocks noChangeArrowheads="1"/>
          </p:cNvSpPr>
          <p:nvPr/>
        </p:nvSpPr>
        <p:spPr bwMode="auto">
          <a:xfrm>
            <a:off x="5308336" y="5381205"/>
            <a:ext cx="562790" cy="31930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C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36000" tIns="46038" rIns="36000" bIns="46038" anchor="ctr"/>
          <a:lstStyle/>
          <a:p>
            <a:pPr algn="ctr" eaLnBrk="0" latinLnBrk="0" hangingPunct="0">
              <a:spcBef>
                <a:spcPct val="20000"/>
              </a:spcBef>
            </a:pPr>
            <a:r>
              <a:rPr lang="en-US" altLang="ko-KR" sz="1400" dirty="0" smtClean="0">
                <a:solidFill>
                  <a:srgbClr val="0070C0"/>
                </a:solidFill>
                <a:latin typeface="Helvetica" pitchFamily="34" charset="0"/>
                <a:ea typeface="돋움" pitchFamily="50" charset="-127"/>
              </a:rPr>
              <a:t>span</a:t>
            </a:r>
            <a:endParaRPr kumimoji="0" lang="en-US" altLang="ko-KR" sz="1400" dirty="0">
              <a:solidFill>
                <a:srgbClr val="0070C0"/>
              </a:solidFill>
              <a:latin typeface="Helvetica" pitchFamily="34" charset="0"/>
              <a:ea typeface="돋움" pitchFamily="50" charset="-127"/>
            </a:endParaRPr>
          </a:p>
        </p:txBody>
      </p:sp>
      <p:cxnSp>
        <p:nvCxnSpPr>
          <p:cNvPr id="46" name="직선 연결선 45"/>
          <p:cNvCxnSpPr>
            <a:stCxn id="33" idx="2"/>
            <a:endCxn id="45" idx="0"/>
          </p:cNvCxnSpPr>
          <p:nvPr/>
        </p:nvCxnSpPr>
        <p:spPr>
          <a:xfrm>
            <a:off x="5585539" y="4908930"/>
            <a:ext cx="4192" cy="472275"/>
          </a:xfrm>
          <a:prstGeom prst="line">
            <a:avLst/>
          </a:prstGeom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11"/>
          <p:cNvSpPr>
            <a:spLocks noChangeArrowheads="1"/>
          </p:cNvSpPr>
          <p:nvPr/>
        </p:nvSpPr>
        <p:spPr bwMode="auto">
          <a:xfrm>
            <a:off x="6609682" y="5381205"/>
            <a:ext cx="562790" cy="31930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C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36000" tIns="46038" rIns="36000" bIns="46038" anchor="ctr"/>
          <a:lstStyle/>
          <a:p>
            <a:pPr algn="ctr" eaLnBrk="0" latinLnBrk="0" hangingPunct="0">
              <a:spcBef>
                <a:spcPct val="20000"/>
              </a:spcBef>
            </a:pPr>
            <a:r>
              <a:rPr lang="en-US" altLang="ko-KR" sz="1400" dirty="0" smtClean="0">
                <a:solidFill>
                  <a:srgbClr val="0070C0"/>
                </a:solidFill>
                <a:latin typeface="Helvetica" pitchFamily="34" charset="0"/>
                <a:ea typeface="돋움" pitchFamily="50" charset="-127"/>
              </a:rPr>
              <a:t>input</a:t>
            </a:r>
            <a:endParaRPr kumimoji="0" lang="en-US" altLang="ko-KR" sz="1400" dirty="0">
              <a:solidFill>
                <a:srgbClr val="0070C0"/>
              </a:solidFill>
              <a:latin typeface="Helvetica" pitchFamily="34" charset="0"/>
              <a:ea typeface="돋움" pitchFamily="50" charset="-127"/>
            </a:endParaRPr>
          </a:p>
        </p:txBody>
      </p:sp>
      <p:cxnSp>
        <p:nvCxnSpPr>
          <p:cNvPr id="48" name="직선 연결선 47"/>
          <p:cNvCxnSpPr>
            <a:endCxn id="47" idx="0"/>
          </p:cNvCxnSpPr>
          <p:nvPr/>
        </p:nvCxnSpPr>
        <p:spPr>
          <a:xfrm flipH="1">
            <a:off x="6891077" y="5145332"/>
            <a:ext cx="5793" cy="235873"/>
          </a:xfrm>
          <a:prstGeom prst="line">
            <a:avLst/>
          </a:prstGeom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11"/>
          <p:cNvSpPr>
            <a:spLocks noChangeArrowheads="1"/>
          </p:cNvSpPr>
          <p:nvPr/>
        </p:nvSpPr>
        <p:spPr bwMode="auto">
          <a:xfrm>
            <a:off x="7306367" y="5385181"/>
            <a:ext cx="562790" cy="31930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C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36000" tIns="46038" rIns="36000" bIns="46038" anchor="ctr"/>
          <a:lstStyle/>
          <a:p>
            <a:pPr algn="ctr" eaLnBrk="0" latinLnBrk="0" hangingPunct="0">
              <a:spcBef>
                <a:spcPct val="20000"/>
              </a:spcBef>
            </a:pPr>
            <a:r>
              <a:rPr lang="en-US" altLang="ko-KR" sz="1400" dirty="0" smtClean="0">
                <a:solidFill>
                  <a:srgbClr val="0070C0"/>
                </a:solidFill>
                <a:latin typeface="Helvetica" pitchFamily="34" charset="0"/>
                <a:ea typeface="돋움" pitchFamily="50" charset="-127"/>
              </a:rPr>
              <a:t>input</a:t>
            </a:r>
            <a:endParaRPr kumimoji="0" lang="en-US" altLang="ko-KR" sz="1400" dirty="0">
              <a:solidFill>
                <a:srgbClr val="0070C0"/>
              </a:solidFill>
              <a:latin typeface="Helvetica" pitchFamily="34" charset="0"/>
              <a:ea typeface="돋움" pitchFamily="50" charset="-127"/>
            </a:endParaRPr>
          </a:p>
        </p:txBody>
      </p:sp>
      <p:cxnSp>
        <p:nvCxnSpPr>
          <p:cNvPr id="50" name="직선 연결선 49"/>
          <p:cNvCxnSpPr/>
          <p:nvPr/>
        </p:nvCxnSpPr>
        <p:spPr>
          <a:xfrm flipH="1">
            <a:off x="7553541" y="5141354"/>
            <a:ext cx="688" cy="234482"/>
          </a:xfrm>
          <a:prstGeom prst="line">
            <a:avLst/>
          </a:prstGeom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Line 420"/>
          <p:cNvSpPr>
            <a:spLocks noChangeShapeType="1"/>
          </p:cNvSpPr>
          <p:nvPr/>
        </p:nvSpPr>
        <p:spPr bwMode="auto">
          <a:xfrm>
            <a:off x="6904918" y="5141354"/>
            <a:ext cx="1298621" cy="3978"/>
          </a:xfrm>
          <a:prstGeom prst="line">
            <a:avLst/>
          </a:prstGeom>
          <a:noFill/>
          <a:ln w="9525">
            <a:solidFill>
              <a:srgbClr val="C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ko-KR" altLang="en-US">
              <a:solidFill>
                <a:srgbClr val="0070C0"/>
              </a:solidFill>
            </a:endParaRPr>
          </a:p>
        </p:txBody>
      </p:sp>
      <p:cxnSp>
        <p:nvCxnSpPr>
          <p:cNvPr id="52" name="직선 연결선 51"/>
          <p:cNvCxnSpPr/>
          <p:nvPr/>
        </p:nvCxnSpPr>
        <p:spPr>
          <a:xfrm flipH="1">
            <a:off x="8195491" y="5145332"/>
            <a:ext cx="5792" cy="239849"/>
          </a:xfrm>
          <a:prstGeom prst="line">
            <a:avLst/>
          </a:prstGeom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411"/>
          <p:cNvSpPr>
            <a:spLocks noChangeArrowheads="1"/>
          </p:cNvSpPr>
          <p:nvPr/>
        </p:nvSpPr>
        <p:spPr bwMode="auto">
          <a:xfrm>
            <a:off x="8056045" y="5381203"/>
            <a:ext cx="361264" cy="31930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C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36000" tIns="46038" rIns="36000" bIns="46038" anchor="ctr"/>
          <a:lstStyle/>
          <a:p>
            <a:pPr algn="ctr" eaLnBrk="0" latinLnBrk="0" hangingPunct="0">
              <a:spcBef>
                <a:spcPct val="20000"/>
              </a:spcBef>
            </a:pPr>
            <a:r>
              <a:rPr kumimoji="0" lang="en-US" altLang="ko-KR" sz="1400" dirty="0" err="1" smtClean="0">
                <a:solidFill>
                  <a:srgbClr val="0070C0"/>
                </a:solidFill>
                <a:latin typeface="Helvetica" pitchFamily="34" charset="0"/>
                <a:ea typeface="돋움" pitchFamily="50" charset="-127"/>
              </a:rPr>
              <a:t>hr</a:t>
            </a:r>
            <a:endParaRPr kumimoji="0" lang="en-US" altLang="ko-KR" sz="1400" dirty="0">
              <a:solidFill>
                <a:srgbClr val="0070C0"/>
              </a:solidFill>
              <a:latin typeface="Helvetica" pitchFamily="34" charset="0"/>
              <a:ea typeface="돋움" pitchFamily="50" charset="-127"/>
            </a:endParaRPr>
          </a:p>
        </p:txBody>
      </p:sp>
      <p:cxnSp>
        <p:nvCxnSpPr>
          <p:cNvPr id="54" name="직선 연결선 53"/>
          <p:cNvCxnSpPr>
            <a:stCxn id="40" idx="2"/>
          </p:cNvCxnSpPr>
          <p:nvPr/>
        </p:nvCxnSpPr>
        <p:spPr>
          <a:xfrm>
            <a:off x="7539903" y="4921105"/>
            <a:ext cx="0" cy="231654"/>
          </a:xfrm>
          <a:prstGeom prst="line">
            <a:avLst/>
          </a:prstGeom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2311926" y="6153154"/>
            <a:ext cx="1470045" cy="442674"/>
          </a:xfrm>
          <a:prstGeom prst="wedgeRoundRectCallout">
            <a:avLst>
              <a:gd name="adj1" fmla="val 48134"/>
              <a:gd name="adj2" fmla="val -73835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HTML </a:t>
            </a:r>
            <a:r>
              <a:rPr lang="ko-KR" altLang="en-US" sz="1000" dirty="0" smtClean="0"/>
              <a:t>문서의 내용과 </a:t>
            </a:r>
            <a:endParaRPr lang="en-US" altLang="ko-KR" sz="1000" dirty="0" smtClean="0"/>
          </a:p>
          <a:p>
            <a:r>
              <a:rPr lang="ko-KR" altLang="en-US" sz="1000" dirty="0" smtClean="0"/>
              <a:t>관련된 객체들</a:t>
            </a:r>
            <a:endParaRPr lang="ko-KR" altLang="en-US" sz="1000" dirty="0"/>
          </a:p>
        </p:txBody>
      </p:sp>
      <p:sp>
        <p:nvSpPr>
          <p:cNvPr id="65" name="직사각형 64"/>
          <p:cNvSpPr/>
          <p:nvPr/>
        </p:nvSpPr>
        <p:spPr>
          <a:xfrm>
            <a:off x="437426" y="3328644"/>
            <a:ext cx="2405935" cy="24468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108000" rIns="36000">
            <a:spAutoFit/>
          </a:bodyPr>
          <a:lstStyle/>
          <a:p>
            <a:r>
              <a:rPr lang="en-US" altLang="ko-KR" sz="900" dirty="0"/>
              <a:t>&lt;!DOCTYPE html&gt;</a:t>
            </a:r>
          </a:p>
          <a:p>
            <a:r>
              <a:rPr lang="en-US" altLang="ko-KR" sz="900" dirty="0"/>
              <a:t>&lt;html&gt;</a:t>
            </a:r>
          </a:p>
          <a:p>
            <a:r>
              <a:rPr lang="en-US" altLang="ko-KR" sz="900" dirty="0"/>
              <a:t>&lt;head&gt;</a:t>
            </a:r>
          </a:p>
          <a:p>
            <a:r>
              <a:rPr lang="en-US" altLang="ko-KR" sz="900" dirty="0"/>
              <a:t>    &lt;title&gt;HTML DOM </a:t>
            </a:r>
            <a:r>
              <a:rPr lang="ko-KR" altLang="en-US" sz="900" dirty="0"/>
              <a:t>트리</a:t>
            </a:r>
            <a:r>
              <a:rPr lang="en-US" altLang="ko-KR" sz="900" dirty="0"/>
              <a:t>&lt;/title&gt;</a:t>
            </a:r>
          </a:p>
          <a:p>
            <a:r>
              <a:rPr lang="en-US" altLang="ko-KR" sz="900" dirty="0"/>
              <a:t>&lt;/head&gt;</a:t>
            </a:r>
          </a:p>
          <a:p>
            <a:r>
              <a:rPr lang="en-US" altLang="ko-KR" sz="900" dirty="0"/>
              <a:t>&lt;body&gt;</a:t>
            </a:r>
          </a:p>
          <a:p>
            <a:r>
              <a:rPr lang="en-US" altLang="ko-KR" sz="900" dirty="0" smtClean="0"/>
              <a:t>&lt;p style="</a:t>
            </a:r>
            <a:r>
              <a:rPr lang="en-US" altLang="ko-KR" sz="900" dirty="0" err="1" smtClean="0"/>
              <a:t>color:blue</a:t>
            </a:r>
            <a:r>
              <a:rPr lang="en-US" altLang="ko-KR" sz="900" dirty="0" smtClean="0"/>
              <a:t>" &gt;</a:t>
            </a:r>
            <a:r>
              <a:rPr lang="ko-KR" altLang="en-US" sz="900" dirty="0" smtClean="0"/>
              <a:t>이것은 </a:t>
            </a:r>
          </a:p>
          <a:p>
            <a:r>
              <a:rPr lang="en-US" altLang="ko-KR" sz="900" dirty="0" smtClean="0"/>
              <a:t>    &lt;span style="</a:t>
            </a:r>
            <a:r>
              <a:rPr lang="en-US" altLang="ko-KR" sz="900" dirty="0" err="1" smtClean="0"/>
              <a:t>color:red</a:t>
            </a:r>
            <a:r>
              <a:rPr lang="en-US" altLang="ko-KR" sz="900" dirty="0" smtClean="0"/>
              <a:t>"&gt;</a:t>
            </a:r>
            <a:r>
              <a:rPr lang="ko-KR" altLang="en-US" sz="900" dirty="0" smtClean="0"/>
              <a:t>문장입니다</a:t>
            </a:r>
            <a:r>
              <a:rPr lang="en-US" altLang="ko-KR" sz="900" dirty="0" smtClean="0"/>
              <a:t>.</a:t>
            </a:r>
          </a:p>
          <a:p>
            <a:r>
              <a:rPr lang="en-US" altLang="ko-KR" sz="900" dirty="0" smtClean="0"/>
              <a:t>    &lt;/span&gt;</a:t>
            </a:r>
          </a:p>
          <a:p>
            <a:r>
              <a:rPr lang="en-US" altLang="ko-KR" sz="900" dirty="0" smtClean="0"/>
              <a:t>&lt;/p&gt;</a:t>
            </a:r>
          </a:p>
          <a:p>
            <a:r>
              <a:rPr lang="en-US" altLang="ko-KR" sz="900" dirty="0" smtClean="0"/>
              <a:t>&lt;form&gt;</a:t>
            </a:r>
          </a:p>
          <a:p>
            <a:r>
              <a:rPr lang="en-US" altLang="ko-KR" sz="900" dirty="0" smtClean="0"/>
              <a:t>    &lt;input type="text" name="s"&gt;</a:t>
            </a:r>
          </a:p>
          <a:p>
            <a:r>
              <a:rPr lang="en-US" altLang="ko-KR" sz="900" dirty="0" smtClean="0"/>
              <a:t>    &lt;input type="button" value="</a:t>
            </a:r>
            <a:r>
              <a:rPr lang="ko-KR" altLang="en-US" sz="900" dirty="0" smtClean="0"/>
              <a:t>테스트</a:t>
            </a:r>
            <a:r>
              <a:rPr lang="en-US" altLang="ko-KR" sz="900" dirty="0" smtClean="0"/>
              <a:t>"&gt;</a:t>
            </a:r>
            <a:endParaRPr lang="ko-KR" altLang="en-US" sz="900" dirty="0" smtClean="0"/>
          </a:p>
          <a:p>
            <a:r>
              <a:rPr lang="en-US" altLang="ko-KR" sz="900" dirty="0" smtClean="0"/>
              <a:t>    &lt;</a:t>
            </a:r>
            <a:r>
              <a:rPr lang="en-US" altLang="ko-KR" sz="900" dirty="0" err="1" smtClean="0"/>
              <a:t>hr</a:t>
            </a:r>
            <a:r>
              <a:rPr lang="en-US" altLang="ko-KR" sz="900" dirty="0" smtClean="0"/>
              <a:t>&gt;</a:t>
            </a:r>
          </a:p>
          <a:p>
            <a:r>
              <a:rPr lang="en-US" altLang="ko-KR" sz="900" dirty="0" smtClean="0"/>
              <a:t>&lt;/form&gt;</a:t>
            </a:r>
          </a:p>
          <a:p>
            <a:r>
              <a:rPr lang="en-US" altLang="ko-KR" sz="900" dirty="0" smtClean="0"/>
              <a:t>&lt;/</a:t>
            </a:r>
            <a:r>
              <a:rPr lang="en-US" altLang="ko-KR" sz="900" dirty="0"/>
              <a:t>body&gt;</a:t>
            </a:r>
          </a:p>
          <a:p>
            <a:r>
              <a:rPr lang="en-US" altLang="ko-KR" sz="900" dirty="0"/>
              <a:t>&lt;/html&gt;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2051721" y="532446"/>
            <a:ext cx="1442412" cy="272415"/>
          </a:xfrm>
          <a:prstGeom prst="wedgeRoundRectCallout">
            <a:avLst>
              <a:gd name="adj1" fmla="val 59471"/>
              <a:gd name="adj2" fmla="val -11222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000" smtClean="0"/>
              <a:t>브라우저 관련 객체들</a:t>
            </a:r>
            <a:endParaRPr lang="ko-KR" altLang="en-US" sz="1000" dirty="0"/>
          </a:p>
        </p:txBody>
      </p:sp>
      <p:sp>
        <p:nvSpPr>
          <p:cNvPr id="58" name="자유형 57"/>
          <p:cNvSpPr/>
          <p:nvPr/>
        </p:nvSpPr>
        <p:spPr>
          <a:xfrm>
            <a:off x="323527" y="1309378"/>
            <a:ext cx="2679383" cy="2028994"/>
          </a:xfrm>
          <a:custGeom>
            <a:avLst/>
            <a:gdLst>
              <a:gd name="connsiteX0" fmla="*/ 142902 w 2707550"/>
              <a:gd name="connsiteY0" fmla="*/ 362513 h 2028994"/>
              <a:gd name="connsiteX1" fmla="*/ 261936 w 2707550"/>
              <a:gd name="connsiteY1" fmla="*/ 357102 h 2028994"/>
              <a:gd name="connsiteX2" fmla="*/ 278168 w 2707550"/>
              <a:gd name="connsiteY2" fmla="*/ 351692 h 2028994"/>
              <a:gd name="connsiteX3" fmla="*/ 288989 w 2707550"/>
              <a:gd name="connsiteY3" fmla="*/ 319228 h 2028994"/>
              <a:gd name="connsiteX4" fmla="*/ 299811 w 2707550"/>
              <a:gd name="connsiteY4" fmla="*/ 270532 h 2028994"/>
              <a:gd name="connsiteX5" fmla="*/ 310632 w 2707550"/>
              <a:gd name="connsiteY5" fmla="*/ 200194 h 2028994"/>
              <a:gd name="connsiteX6" fmla="*/ 321453 w 2707550"/>
              <a:gd name="connsiteY6" fmla="*/ 156908 h 2028994"/>
              <a:gd name="connsiteX7" fmla="*/ 332275 w 2707550"/>
              <a:gd name="connsiteY7" fmla="*/ 97391 h 2028994"/>
              <a:gd name="connsiteX8" fmla="*/ 337685 w 2707550"/>
              <a:gd name="connsiteY8" fmla="*/ 64927 h 2028994"/>
              <a:gd name="connsiteX9" fmla="*/ 353917 w 2707550"/>
              <a:gd name="connsiteY9" fmla="*/ 32463 h 2028994"/>
              <a:gd name="connsiteX10" fmla="*/ 370149 w 2707550"/>
              <a:gd name="connsiteY10" fmla="*/ 27053 h 2028994"/>
              <a:gd name="connsiteX11" fmla="*/ 456719 w 2707550"/>
              <a:gd name="connsiteY11" fmla="*/ 21642 h 2028994"/>
              <a:gd name="connsiteX12" fmla="*/ 570343 w 2707550"/>
              <a:gd name="connsiteY12" fmla="*/ 10821 h 2028994"/>
              <a:gd name="connsiteX13" fmla="*/ 619039 w 2707550"/>
              <a:gd name="connsiteY13" fmla="*/ 5410 h 2028994"/>
              <a:gd name="connsiteX14" fmla="*/ 748895 w 2707550"/>
              <a:gd name="connsiteY14" fmla="*/ 0 h 2028994"/>
              <a:gd name="connsiteX15" fmla="*/ 786769 w 2707550"/>
              <a:gd name="connsiteY15" fmla="*/ 5410 h 2028994"/>
              <a:gd name="connsiteX16" fmla="*/ 797590 w 2707550"/>
              <a:gd name="connsiteY16" fmla="*/ 37874 h 2028994"/>
              <a:gd name="connsiteX17" fmla="*/ 819233 w 2707550"/>
              <a:gd name="connsiteY17" fmla="*/ 64927 h 2028994"/>
              <a:gd name="connsiteX18" fmla="*/ 830054 w 2707550"/>
              <a:gd name="connsiteY18" fmla="*/ 102802 h 2028994"/>
              <a:gd name="connsiteX19" fmla="*/ 835465 w 2707550"/>
              <a:gd name="connsiteY19" fmla="*/ 129855 h 2028994"/>
              <a:gd name="connsiteX20" fmla="*/ 846286 w 2707550"/>
              <a:gd name="connsiteY20" fmla="*/ 162319 h 2028994"/>
              <a:gd name="connsiteX21" fmla="*/ 851697 w 2707550"/>
              <a:gd name="connsiteY21" fmla="*/ 183962 h 2028994"/>
              <a:gd name="connsiteX22" fmla="*/ 857108 w 2707550"/>
              <a:gd name="connsiteY22" fmla="*/ 200194 h 2028994"/>
              <a:gd name="connsiteX23" fmla="*/ 862518 w 2707550"/>
              <a:gd name="connsiteY23" fmla="*/ 227247 h 2028994"/>
              <a:gd name="connsiteX24" fmla="*/ 873340 w 2707550"/>
              <a:gd name="connsiteY24" fmla="*/ 270532 h 2028994"/>
              <a:gd name="connsiteX25" fmla="*/ 878750 w 2707550"/>
              <a:gd name="connsiteY25" fmla="*/ 292175 h 2028994"/>
              <a:gd name="connsiteX26" fmla="*/ 889572 w 2707550"/>
              <a:gd name="connsiteY26" fmla="*/ 308407 h 2028994"/>
              <a:gd name="connsiteX27" fmla="*/ 900393 w 2707550"/>
              <a:gd name="connsiteY27" fmla="*/ 346281 h 2028994"/>
              <a:gd name="connsiteX28" fmla="*/ 916625 w 2707550"/>
              <a:gd name="connsiteY28" fmla="*/ 351692 h 2028994"/>
              <a:gd name="connsiteX29" fmla="*/ 976142 w 2707550"/>
              <a:gd name="connsiteY29" fmla="*/ 346281 h 2028994"/>
              <a:gd name="connsiteX30" fmla="*/ 1046480 w 2707550"/>
              <a:gd name="connsiteY30" fmla="*/ 330049 h 2028994"/>
              <a:gd name="connsiteX31" fmla="*/ 1133051 w 2707550"/>
              <a:gd name="connsiteY31" fmla="*/ 313817 h 2028994"/>
              <a:gd name="connsiteX32" fmla="*/ 1149283 w 2707550"/>
              <a:gd name="connsiteY32" fmla="*/ 308407 h 2028994"/>
              <a:gd name="connsiteX33" fmla="*/ 1187157 w 2707550"/>
              <a:gd name="connsiteY33" fmla="*/ 302996 h 2028994"/>
              <a:gd name="connsiteX34" fmla="*/ 1300781 w 2707550"/>
              <a:gd name="connsiteY34" fmla="*/ 292175 h 2028994"/>
              <a:gd name="connsiteX35" fmla="*/ 1603777 w 2707550"/>
              <a:gd name="connsiteY35" fmla="*/ 302996 h 2028994"/>
              <a:gd name="connsiteX36" fmla="*/ 1657884 w 2707550"/>
              <a:gd name="connsiteY36" fmla="*/ 308407 h 2028994"/>
              <a:gd name="connsiteX37" fmla="*/ 1684937 w 2707550"/>
              <a:gd name="connsiteY37" fmla="*/ 313817 h 2028994"/>
              <a:gd name="connsiteX38" fmla="*/ 1787740 w 2707550"/>
              <a:gd name="connsiteY38" fmla="*/ 319228 h 2028994"/>
              <a:gd name="connsiteX39" fmla="*/ 2296341 w 2707550"/>
              <a:gd name="connsiteY39" fmla="*/ 324639 h 2028994"/>
              <a:gd name="connsiteX40" fmla="*/ 2507356 w 2707550"/>
              <a:gd name="connsiteY40" fmla="*/ 335460 h 2028994"/>
              <a:gd name="connsiteX41" fmla="*/ 2588516 w 2707550"/>
              <a:gd name="connsiteY41" fmla="*/ 346281 h 2028994"/>
              <a:gd name="connsiteX42" fmla="*/ 2604748 w 2707550"/>
              <a:gd name="connsiteY42" fmla="*/ 351692 h 2028994"/>
              <a:gd name="connsiteX43" fmla="*/ 2631801 w 2707550"/>
              <a:gd name="connsiteY43" fmla="*/ 384156 h 2028994"/>
              <a:gd name="connsiteX44" fmla="*/ 2637212 w 2707550"/>
              <a:gd name="connsiteY44" fmla="*/ 405798 h 2028994"/>
              <a:gd name="connsiteX45" fmla="*/ 2648033 w 2707550"/>
              <a:gd name="connsiteY45" fmla="*/ 438262 h 2028994"/>
              <a:gd name="connsiteX46" fmla="*/ 2653444 w 2707550"/>
              <a:gd name="connsiteY46" fmla="*/ 454494 h 2028994"/>
              <a:gd name="connsiteX47" fmla="*/ 2664265 w 2707550"/>
              <a:gd name="connsiteY47" fmla="*/ 470726 h 2028994"/>
              <a:gd name="connsiteX48" fmla="*/ 2675086 w 2707550"/>
              <a:gd name="connsiteY48" fmla="*/ 600582 h 2028994"/>
              <a:gd name="connsiteX49" fmla="*/ 2669676 w 2707550"/>
              <a:gd name="connsiteY49" fmla="*/ 697973 h 2028994"/>
              <a:gd name="connsiteX50" fmla="*/ 2658854 w 2707550"/>
              <a:gd name="connsiteY50" fmla="*/ 844061 h 2028994"/>
              <a:gd name="connsiteX51" fmla="*/ 2664265 w 2707550"/>
              <a:gd name="connsiteY51" fmla="*/ 1271502 h 2028994"/>
              <a:gd name="connsiteX52" fmla="*/ 2675086 w 2707550"/>
              <a:gd name="connsiteY52" fmla="*/ 1385126 h 2028994"/>
              <a:gd name="connsiteX53" fmla="*/ 2685908 w 2707550"/>
              <a:gd name="connsiteY53" fmla="*/ 1455465 h 2028994"/>
              <a:gd name="connsiteX54" fmla="*/ 2691318 w 2707550"/>
              <a:gd name="connsiteY54" fmla="*/ 1493339 h 2028994"/>
              <a:gd name="connsiteX55" fmla="*/ 2696729 w 2707550"/>
              <a:gd name="connsiteY55" fmla="*/ 1525803 h 2028994"/>
              <a:gd name="connsiteX56" fmla="*/ 2707550 w 2707550"/>
              <a:gd name="connsiteY56" fmla="*/ 1628605 h 2028994"/>
              <a:gd name="connsiteX57" fmla="*/ 2702140 w 2707550"/>
              <a:gd name="connsiteY57" fmla="*/ 1866674 h 2028994"/>
              <a:gd name="connsiteX58" fmla="*/ 2696729 w 2707550"/>
              <a:gd name="connsiteY58" fmla="*/ 1888317 h 2028994"/>
              <a:gd name="connsiteX59" fmla="*/ 2658854 w 2707550"/>
              <a:gd name="connsiteY59" fmla="*/ 1947834 h 2028994"/>
              <a:gd name="connsiteX60" fmla="*/ 2642622 w 2707550"/>
              <a:gd name="connsiteY60" fmla="*/ 1958655 h 2028994"/>
              <a:gd name="connsiteX61" fmla="*/ 2604748 w 2707550"/>
              <a:gd name="connsiteY61" fmla="*/ 1964066 h 2028994"/>
              <a:gd name="connsiteX62" fmla="*/ 1863489 w 2707550"/>
              <a:gd name="connsiteY62" fmla="*/ 1964066 h 2028994"/>
              <a:gd name="connsiteX63" fmla="*/ 1755276 w 2707550"/>
              <a:gd name="connsiteY63" fmla="*/ 1974887 h 2028994"/>
              <a:gd name="connsiteX64" fmla="*/ 1674116 w 2707550"/>
              <a:gd name="connsiteY64" fmla="*/ 1980298 h 2028994"/>
              <a:gd name="connsiteX65" fmla="*/ 1490154 w 2707550"/>
              <a:gd name="connsiteY65" fmla="*/ 1991119 h 2028994"/>
              <a:gd name="connsiteX66" fmla="*/ 1425226 w 2707550"/>
              <a:gd name="connsiteY66" fmla="*/ 1996530 h 2028994"/>
              <a:gd name="connsiteX67" fmla="*/ 1354888 w 2707550"/>
              <a:gd name="connsiteY67" fmla="*/ 2007351 h 2028994"/>
              <a:gd name="connsiteX68" fmla="*/ 1257496 w 2707550"/>
              <a:gd name="connsiteY68" fmla="*/ 2012762 h 2028994"/>
              <a:gd name="connsiteX69" fmla="*/ 1046480 w 2707550"/>
              <a:gd name="connsiteY69" fmla="*/ 2023583 h 2028994"/>
              <a:gd name="connsiteX70" fmla="*/ 981553 w 2707550"/>
              <a:gd name="connsiteY70" fmla="*/ 2028994 h 2028994"/>
              <a:gd name="connsiteX71" fmla="*/ 673146 w 2707550"/>
              <a:gd name="connsiteY71" fmla="*/ 2018172 h 2028994"/>
              <a:gd name="connsiteX72" fmla="*/ 608218 w 2707550"/>
              <a:gd name="connsiteY72" fmla="*/ 2007351 h 2028994"/>
              <a:gd name="connsiteX73" fmla="*/ 581164 w 2707550"/>
              <a:gd name="connsiteY73" fmla="*/ 2001940 h 2028994"/>
              <a:gd name="connsiteX74" fmla="*/ 532469 w 2707550"/>
              <a:gd name="connsiteY74" fmla="*/ 1996530 h 2028994"/>
              <a:gd name="connsiteX75" fmla="*/ 494594 w 2707550"/>
              <a:gd name="connsiteY75" fmla="*/ 1985708 h 2028994"/>
              <a:gd name="connsiteX76" fmla="*/ 445898 w 2707550"/>
              <a:gd name="connsiteY76" fmla="*/ 1980298 h 2028994"/>
              <a:gd name="connsiteX77" fmla="*/ 397202 w 2707550"/>
              <a:gd name="connsiteY77" fmla="*/ 1969476 h 2028994"/>
              <a:gd name="connsiteX78" fmla="*/ 375560 w 2707550"/>
              <a:gd name="connsiteY78" fmla="*/ 1964066 h 2028994"/>
              <a:gd name="connsiteX79" fmla="*/ 348506 w 2707550"/>
              <a:gd name="connsiteY79" fmla="*/ 1958655 h 2028994"/>
              <a:gd name="connsiteX80" fmla="*/ 332275 w 2707550"/>
              <a:gd name="connsiteY80" fmla="*/ 1953244 h 2028994"/>
              <a:gd name="connsiteX81" fmla="*/ 240293 w 2707550"/>
              <a:gd name="connsiteY81" fmla="*/ 1931602 h 2028994"/>
              <a:gd name="connsiteX82" fmla="*/ 202419 w 2707550"/>
              <a:gd name="connsiteY82" fmla="*/ 1926191 h 2028994"/>
              <a:gd name="connsiteX83" fmla="*/ 164544 w 2707550"/>
              <a:gd name="connsiteY83" fmla="*/ 1915370 h 2028994"/>
              <a:gd name="connsiteX84" fmla="*/ 126670 w 2707550"/>
              <a:gd name="connsiteY84" fmla="*/ 1909959 h 2028994"/>
              <a:gd name="connsiteX85" fmla="*/ 105027 w 2707550"/>
              <a:gd name="connsiteY85" fmla="*/ 1861263 h 2028994"/>
              <a:gd name="connsiteX86" fmla="*/ 99617 w 2707550"/>
              <a:gd name="connsiteY86" fmla="*/ 1801746 h 2028994"/>
              <a:gd name="connsiteX87" fmla="*/ 88795 w 2707550"/>
              <a:gd name="connsiteY87" fmla="*/ 1731408 h 2028994"/>
              <a:gd name="connsiteX88" fmla="*/ 88795 w 2707550"/>
              <a:gd name="connsiteY88" fmla="*/ 1395947 h 2028994"/>
              <a:gd name="connsiteX89" fmla="*/ 83385 w 2707550"/>
              <a:gd name="connsiteY89" fmla="*/ 1374305 h 2028994"/>
              <a:gd name="connsiteX90" fmla="*/ 77974 w 2707550"/>
              <a:gd name="connsiteY90" fmla="*/ 1347252 h 2028994"/>
              <a:gd name="connsiteX91" fmla="*/ 67153 w 2707550"/>
              <a:gd name="connsiteY91" fmla="*/ 1314788 h 2028994"/>
              <a:gd name="connsiteX92" fmla="*/ 61742 w 2707550"/>
              <a:gd name="connsiteY92" fmla="*/ 1298556 h 2028994"/>
              <a:gd name="connsiteX93" fmla="*/ 50921 w 2707550"/>
              <a:gd name="connsiteY93" fmla="*/ 1255271 h 2028994"/>
              <a:gd name="connsiteX94" fmla="*/ 45510 w 2707550"/>
              <a:gd name="connsiteY94" fmla="*/ 1233628 h 2028994"/>
              <a:gd name="connsiteX95" fmla="*/ 40099 w 2707550"/>
              <a:gd name="connsiteY95" fmla="*/ 1217396 h 2028994"/>
              <a:gd name="connsiteX96" fmla="*/ 29278 w 2707550"/>
              <a:gd name="connsiteY96" fmla="*/ 1174111 h 2028994"/>
              <a:gd name="connsiteX97" fmla="*/ 18457 w 2707550"/>
              <a:gd name="connsiteY97" fmla="*/ 1136236 h 2028994"/>
              <a:gd name="connsiteX98" fmla="*/ 13046 w 2707550"/>
              <a:gd name="connsiteY98" fmla="*/ 1120004 h 2028994"/>
              <a:gd name="connsiteX99" fmla="*/ 7635 w 2707550"/>
              <a:gd name="connsiteY99" fmla="*/ 1087540 h 2028994"/>
              <a:gd name="connsiteX100" fmla="*/ 13046 w 2707550"/>
              <a:gd name="connsiteY100" fmla="*/ 638456 h 2028994"/>
              <a:gd name="connsiteX101" fmla="*/ 18457 w 2707550"/>
              <a:gd name="connsiteY101" fmla="*/ 600582 h 2028994"/>
              <a:gd name="connsiteX102" fmla="*/ 23867 w 2707550"/>
              <a:gd name="connsiteY102" fmla="*/ 578939 h 2028994"/>
              <a:gd name="connsiteX103" fmla="*/ 29278 w 2707550"/>
              <a:gd name="connsiteY103" fmla="*/ 541065 h 2028994"/>
              <a:gd name="connsiteX104" fmla="*/ 45510 w 2707550"/>
              <a:gd name="connsiteY104" fmla="*/ 476137 h 2028994"/>
              <a:gd name="connsiteX105" fmla="*/ 56331 w 2707550"/>
              <a:gd name="connsiteY105" fmla="*/ 411209 h 2028994"/>
              <a:gd name="connsiteX106" fmla="*/ 67153 w 2707550"/>
              <a:gd name="connsiteY106" fmla="*/ 389566 h 2028994"/>
              <a:gd name="connsiteX107" fmla="*/ 77974 w 2707550"/>
              <a:gd name="connsiteY107" fmla="*/ 351692 h 2028994"/>
              <a:gd name="connsiteX108" fmla="*/ 83385 w 2707550"/>
              <a:gd name="connsiteY108" fmla="*/ 335460 h 2028994"/>
              <a:gd name="connsiteX109" fmla="*/ 83385 w 2707550"/>
              <a:gd name="connsiteY109" fmla="*/ 313817 h 20289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</a:cxnLst>
            <a:rect l="l" t="t" r="r" b="b"/>
            <a:pathLst>
              <a:path w="2707550" h="2028994">
                <a:moveTo>
                  <a:pt x="142902" y="362513"/>
                </a:moveTo>
                <a:cubicBezTo>
                  <a:pt x="182580" y="360709"/>
                  <a:pt x="222344" y="360269"/>
                  <a:pt x="261936" y="357102"/>
                </a:cubicBezTo>
                <a:cubicBezTo>
                  <a:pt x="267621" y="356647"/>
                  <a:pt x="274853" y="356333"/>
                  <a:pt x="278168" y="351692"/>
                </a:cubicBezTo>
                <a:cubicBezTo>
                  <a:pt x="284798" y="342410"/>
                  <a:pt x="286222" y="330294"/>
                  <a:pt x="288989" y="319228"/>
                </a:cubicBezTo>
                <a:cubicBezTo>
                  <a:pt x="293852" y="299776"/>
                  <a:pt x="296377" y="291134"/>
                  <a:pt x="299811" y="270532"/>
                </a:cubicBezTo>
                <a:cubicBezTo>
                  <a:pt x="303272" y="249764"/>
                  <a:pt x="306135" y="221179"/>
                  <a:pt x="310632" y="200194"/>
                </a:cubicBezTo>
                <a:cubicBezTo>
                  <a:pt x="313748" y="185651"/>
                  <a:pt x="319608" y="171666"/>
                  <a:pt x="321453" y="156908"/>
                </a:cubicBezTo>
                <a:cubicBezTo>
                  <a:pt x="327571" y="107964"/>
                  <a:pt x="322266" y="127417"/>
                  <a:pt x="332275" y="97391"/>
                </a:cubicBezTo>
                <a:cubicBezTo>
                  <a:pt x="334078" y="86570"/>
                  <a:pt x="335305" y="75636"/>
                  <a:pt x="337685" y="64927"/>
                </a:cubicBezTo>
                <a:cubicBezTo>
                  <a:pt x="339804" y="55391"/>
                  <a:pt x="346031" y="38772"/>
                  <a:pt x="353917" y="32463"/>
                </a:cubicBezTo>
                <a:cubicBezTo>
                  <a:pt x="358371" y="28900"/>
                  <a:pt x="364477" y="27650"/>
                  <a:pt x="370149" y="27053"/>
                </a:cubicBezTo>
                <a:cubicBezTo>
                  <a:pt x="398903" y="24026"/>
                  <a:pt x="427901" y="23979"/>
                  <a:pt x="456719" y="21642"/>
                </a:cubicBezTo>
                <a:cubicBezTo>
                  <a:pt x="494641" y="18567"/>
                  <a:pt x="532530" y="15023"/>
                  <a:pt x="570343" y="10821"/>
                </a:cubicBezTo>
                <a:cubicBezTo>
                  <a:pt x="586575" y="9017"/>
                  <a:pt x="602737" y="6398"/>
                  <a:pt x="619039" y="5410"/>
                </a:cubicBezTo>
                <a:cubicBezTo>
                  <a:pt x="662283" y="2789"/>
                  <a:pt x="705610" y="1803"/>
                  <a:pt x="748895" y="0"/>
                </a:cubicBezTo>
                <a:cubicBezTo>
                  <a:pt x="761520" y="1803"/>
                  <a:pt x="776703" y="-2419"/>
                  <a:pt x="786769" y="5410"/>
                </a:cubicBezTo>
                <a:cubicBezTo>
                  <a:pt x="795773" y="12413"/>
                  <a:pt x="789524" y="29809"/>
                  <a:pt x="797590" y="37874"/>
                </a:cubicBezTo>
                <a:cubicBezTo>
                  <a:pt x="813010" y="53293"/>
                  <a:pt x="805582" y="44450"/>
                  <a:pt x="819233" y="64927"/>
                </a:cubicBezTo>
                <a:cubicBezTo>
                  <a:pt x="822840" y="77552"/>
                  <a:pt x="826869" y="90064"/>
                  <a:pt x="830054" y="102802"/>
                </a:cubicBezTo>
                <a:cubicBezTo>
                  <a:pt x="832284" y="111724"/>
                  <a:pt x="833045" y="120983"/>
                  <a:pt x="835465" y="129855"/>
                </a:cubicBezTo>
                <a:cubicBezTo>
                  <a:pt x="838466" y="140860"/>
                  <a:pt x="843519" y="151253"/>
                  <a:pt x="846286" y="162319"/>
                </a:cubicBezTo>
                <a:cubicBezTo>
                  <a:pt x="848090" y="169533"/>
                  <a:pt x="849654" y="176812"/>
                  <a:pt x="851697" y="183962"/>
                </a:cubicBezTo>
                <a:cubicBezTo>
                  <a:pt x="853264" y="189446"/>
                  <a:pt x="855725" y="194661"/>
                  <a:pt x="857108" y="200194"/>
                </a:cubicBezTo>
                <a:cubicBezTo>
                  <a:pt x="859338" y="209116"/>
                  <a:pt x="860450" y="218286"/>
                  <a:pt x="862518" y="227247"/>
                </a:cubicBezTo>
                <a:cubicBezTo>
                  <a:pt x="865862" y="241739"/>
                  <a:pt x="869733" y="256104"/>
                  <a:pt x="873340" y="270532"/>
                </a:cubicBezTo>
                <a:cubicBezTo>
                  <a:pt x="875144" y="277746"/>
                  <a:pt x="874625" y="285988"/>
                  <a:pt x="878750" y="292175"/>
                </a:cubicBezTo>
                <a:lnTo>
                  <a:pt x="889572" y="308407"/>
                </a:lnTo>
                <a:cubicBezTo>
                  <a:pt x="889619" y="308597"/>
                  <a:pt x="897804" y="343692"/>
                  <a:pt x="900393" y="346281"/>
                </a:cubicBezTo>
                <a:cubicBezTo>
                  <a:pt x="904426" y="350314"/>
                  <a:pt x="911214" y="349888"/>
                  <a:pt x="916625" y="351692"/>
                </a:cubicBezTo>
                <a:cubicBezTo>
                  <a:pt x="936464" y="349888"/>
                  <a:pt x="956375" y="348752"/>
                  <a:pt x="976142" y="346281"/>
                </a:cubicBezTo>
                <a:cubicBezTo>
                  <a:pt x="995732" y="343832"/>
                  <a:pt x="1029928" y="333596"/>
                  <a:pt x="1046480" y="330049"/>
                </a:cubicBezTo>
                <a:cubicBezTo>
                  <a:pt x="1074016" y="324148"/>
                  <a:pt x="1106866" y="322544"/>
                  <a:pt x="1133051" y="313817"/>
                </a:cubicBezTo>
                <a:cubicBezTo>
                  <a:pt x="1138462" y="312014"/>
                  <a:pt x="1143690" y="309525"/>
                  <a:pt x="1149283" y="308407"/>
                </a:cubicBezTo>
                <a:cubicBezTo>
                  <a:pt x="1161788" y="305906"/>
                  <a:pt x="1174503" y="304578"/>
                  <a:pt x="1187157" y="302996"/>
                </a:cubicBezTo>
                <a:cubicBezTo>
                  <a:pt x="1234018" y="297138"/>
                  <a:pt x="1250720" y="296346"/>
                  <a:pt x="1300781" y="292175"/>
                </a:cubicBezTo>
                <a:cubicBezTo>
                  <a:pt x="1406894" y="295043"/>
                  <a:pt x="1500305" y="295860"/>
                  <a:pt x="1603777" y="302996"/>
                </a:cubicBezTo>
                <a:cubicBezTo>
                  <a:pt x="1621860" y="304243"/>
                  <a:pt x="1639917" y="306012"/>
                  <a:pt x="1657884" y="308407"/>
                </a:cubicBezTo>
                <a:cubicBezTo>
                  <a:pt x="1667000" y="309622"/>
                  <a:pt x="1675773" y="313053"/>
                  <a:pt x="1684937" y="313817"/>
                </a:cubicBezTo>
                <a:cubicBezTo>
                  <a:pt x="1719134" y="316667"/>
                  <a:pt x="1753430" y="318621"/>
                  <a:pt x="1787740" y="319228"/>
                </a:cubicBezTo>
                <a:lnTo>
                  <a:pt x="2296341" y="324639"/>
                </a:lnTo>
                <a:cubicBezTo>
                  <a:pt x="2428327" y="329527"/>
                  <a:pt x="2409824" y="326593"/>
                  <a:pt x="2507356" y="335460"/>
                </a:cubicBezTo>
                <a:cubicBezTo>
                  <a:pt x="2539219" y="338357"/>
                  <a:pt x="2559617" y="339057"/>
                  <a:pt x="2588516" y="346281"/>
                </a:cubicBezTo>
                <a:cubicBezTo>
                  <a:pt x="2594049" y="347664"/>
                  <a:pt x="2599337" y="349888"/>
                  <a:pt x="2604748" y="351692"/>
                </a:cubicBezTo>
                <a:cubicBezTo>
                  <a:pt x="2614499" y="361443"/>
                  <a:pt x="2626151" y="370972"/>
                  <a:pt x="2631801" y="384156"/>
                </a:cubicBezTo>
                <a:cubicBezTo>
                  <a:pt x="2634730" y="390991"/>
                  <a:pt x="2635075" y="398676"/>
                  <a:pt x="2637212" y="405798"/>
                </a:cubicBezTo>
                <a:cubicBezTo>
                  <a:pt x="2640490" y="416724"/>
                  <a:pt x="2644426" y="427441"/>
                  <a:pt x="2648033" y="438262"/>
                </a:cubicBezTo>
                <a:cubicBezTo>
                  <a:pt x="2649837" y="443673"/>
                  <a:pt x="2650280" y="449748"/>
                  <a:pt x="2653444" y="454494"/>
                </a:cubicBezTo>
                <a:lnTo>
                  <a:pt x="2664265" y="470726"/>
                </a:lnTo>
                <a:cubicBezTo>
                  <a:pt x="2674827" y="523531"/>
                  <a:pt x="2675086" y="518060"/>
                  <a:pt x="2675086" y="600582"/>
                </a:cubicBezTo>
                <a:cubicBezTo>
                  <a:pt x="2675086" y="633096"/>
                  <a:pt x="2671341" y="665502"/>
                  <a:pt x="2669676" y="697973"/>
                </a:cubicBezTo>
                <a:cubicBezTo>
                  <a:pt x="2663085" y="826505"/>
                  <a:pt x="2670689" y="773053"/>
                  <a:pt x="2658854" y="844061"/>
                </a:cubicBezTo>
                <a:cubicBezTo>
                  <a:pt x="2660658" y="986541"/>
                  <a:pt x="2661134" y="1129045"/>
                  <a:pt x="2664265" y="1271502"/>
                </a:cubicBezTo>
                <a:cubicBezTo>
                  <a:pt x="2664879" y="1299428"/>
                  <a:pt x="2671906" y="1354910"/>
                  <a:pt x="2675086" y="1385126"/>
                </a:cubicBezTo>
                <a:cubicBezTo>
                  <a:pt x="2681524" y="1446285"/>
                  <a:pt x="2674620" y="1421604"/>
                  <a:pt x="2685908" y="1455465"/>
                </a:cubicBezTo>
                <a:cubicBezTo>
                  <a:pt x="2687711" y="1468090"/>
                  <a:pt x="2689379" y="1480734"/>
                  <a:pt x="2691318" y="1493339"/>
                </a:cubicBezTo>
                <a:cubicBezTo>
                  <a:pt x="2692986" y="1504182"/>
                  <a:pt x="2695422" y="1514911"/>
                  <a:pt x="2696729" y="1525803"/>
                </a:cubicBezTo>
                <a:cubicBezTo>
                  <a:pt x="2700834" y="1560014"/>
                  <a:pt x="2707550" y="1628605"/>
                  <a:pt x="2707550" y="1628605"/>
                </a:cubicBezTo>
                <a:cubicBezTo>
                  <a:pt x="2705747" y="1707961"/>
                  <a:pt x="2705444" y="1787366"/>
                  <a:pt x="2702140" y="1866674"/>
                </a:cubicBezTo>
                <a:cubicBezTo>
                  <a:pt x="2701830" y="1874104"/>
                  <a:pt x="2698772" y="1881167"/>
                  <a:pt x="2696729" y="1888317"/>
                </a:cubicBezTo>
                <a:cubicBezTo>
                  <a:pt x="2690073" y="1911611"/>
                  <a:pt x="2679956" y="1933766"/>
                  <a:pt x="2658854" y="1947834"/>
                </a:cubicBezTo>
                <a:cubicBezTo>
                  <a:pt x="2653443" y="1951441"/>
                  <a:pt x="2648850" y="1956786"/>
                  <a:pt x="2642622" y="1958655"/>
                </a:cubicBezTo>
                <a:cubicBezTo>
                  <a:pt x="2630407" y="1962320"/>
                  <a:pt x="2617373" y="1962262"/>
                  <a:pt x="2604748" y="1964066"/>
                </a:cubicBezTo>
                <a:cubicBezTo>
                  <a:pt x="2244624" y="1959264"/>
                  <a:pt x="2204005" y="1954737"/>
                  <a:pt x="1863489" y="1964066"/>
                </a:cubicBezTo>
                <a:cubicBezTo>
                  <a:pt x="1832243" y="1964922"/>
                  <a:pt x="1787259" y="1972222"/>
                  <a:pt x="1755276" y="1974887"/>
                </a:cubicBezTo>
                <a:cubicBezTo>
                  <a:pt x="1728256" y="1977139"/>
                  <a:pt x="1701169" y="1978494"/>
                  <a:pt x="1674116" y="1980298"/>
                </a:cubicBezTo>
                <a:cubicBezTo>
                  <a:pt x="1581533" y="1993522"/>
                  <a:pt x="1673700" y="1981706"/>
                  <a:pt x="1490154" y="1991119"/>
                </a:cubicBezTo>
                <a:cubicBezTo>
                  <a:pt x="1468465" y="1992231"/>
                  <a:pt x="1446869" y="1994726"/>
                  <a:pt x="1425226" y="1996530"/>
                </a:cubicBezTo>
                <a:cubicBezTo>
                  <a:pt x="1393851" y="2006987"/>
                  <a:pt x="1408146" y="2003547"/>
                  <a:pt x="1354888" y="2007351"/>
                </a:cubicBezTo>
                <a:cubicBezTo>
                  <a:pt x="1322457" y="2009668"/>
                  <a:pt x="1289970" y="2011138"/>
                  <a:pt x="1257496" y="2012762"/>
                </a:cubicBezTo>
                <a:cubicBezTo>
                  <a:pt x="1162886" y="2017492"/>
                  <a:pt x="1135500" y="2017443"/>
                  <a:pt x="1046480" y="2023583"/>
                </a:cubicBezTo>
                <a:cubicBezTo>
                  <a:pt x="1024814" y="2025077"/>
                  <a:pt x="1003195" y="2027190"/>
                  <a:pt x="981553" y="2028994"/>
                </a:cubicBezTo>
                <a:cubicBezTo>
                  <a:pt x="937321" y="2028011"/>
                  <a:pt x="759861" y="2029011"/>
                  <a:pt x="673146" y="2018172"/>
                </a:cubicBezTo>
                <a:cubicBezTo>
                  <a:pt x="651374" y="2015451"/>
                  <a:pt x="629733" y="2011654"/>
                  <a:pt x="608218" y="2007351"/>
                </a:cubicBezTo>
                <a:cubicBezTo>
                  <a:pt x="599200" y="2005547"/>
                  <a:pt x="590268" y="2003241"/>
                  <a:pt x="581164" y="2001940"/>
                </a:cubicBezTo>
                <a:cubicBezTo>
                  <a:pt x="564997" y="1999630"/>
                  <a:pt x="548701" y="1998333"/>
                  <a:pt x="532469" y="1996530"/>
                </a:cubicBezTo>
                <a:cubicBezTo>
                  <a:pt x="519844" y="1992923"/>
                  <a:pt x="507499" y="1988128"/>
                  <a:pt x="494594" y="1985708"/>
                </a:cubicBezTo>
                <a:cubicBezTo>
                  <a:pt x="478542" y="1982698"/>
                  <a:pt x="462008" y="1982983"/>
                  <a:pt x="445898" y="1980298"/>
                </a:cubicBezTo>
                <a:cubicBezTo>
                  <a:pt x="429496" y="1977564"/>
                  <a:pt x="413404" y="1973215"/>
                  <a:pt x="397202" y="1969476"/>
                </a:cubicBezTo>
                <a:cubicBezTo>
                  <a:pt x="389956" y="1967804"/>
                  <a:pt x="382819" y="1965679"/>
                  <a:pt x="375560" y="1964066"/>
                </a:cubicBezTo>
                <a:cubicBezTo>
                  <a:pt x="366582" y="1962071"/>
                  <a:pt x="357428" y="1960886"/>
                  <a:pt x="348506" y="1958655"/>
                </a:cubicBezTo>
                <a:cubicBezTo>
                  <a:pt x="342973" y="1957272"/>
                  <a:pt x="337777" y="1954745"/>
                  <a:pt x="332275" y="1953244"/>
                </a:cubicBezTo>
                <a:cubicBezTo>
                  <a:pt x="311741" y="1947644"/>
                  <a:pt x="260035" y="1935304"/>
                  <a:pt x="240293" y="1931602"/>
                </a:cubicBezTo>
                <a:cubicBezTo>
                  <a:pt x="227759" y="1929252"/>
                  <a:pt x="215044" y="1927995"/>
                  <a:pt x="202419" y="1926191"/>
                </a:cubicBezTo>
                <a:cubicBezTo>
                  <a:pt x="188514" y="1921557"/>
                  <a:pt x="179487" y="1918087"/>
                  <a:pt x="164544" y="1915370"/>
                </a:cubicBezTo>
                <a:cubicBezTo>
                  <a:pt x="151997" y="1913089"/>
                  <a:pt x="139295" y="1911763"/>
                  <a:pt x="126670" y="1909959"/>
                </a:cubicBezTo>
                <a:cubicBezTo>
                  <a:pt x="100602" y="1892581"/>
                  <a:pt x="109838" y="1904562"/>
                  <a:pt x="105027" y="1861263"/>
                </a:cubicBezTo>
                <a:cubicBezTo>
                  <a:pt x="102827" y="1841464"/>
                  <a:pt x="101817" y="1821545"/>
                  <a:pt x="99617" y="1801746"/>
                </a:cubicBezTo>
                <a:cubicBezTo>
                  <a:pt x="97297" y="1780865"/>
                  <a:pt x="92309" y="1752490"/>
                  <a:pt x="88795" y="1731408"/>
                </a:cubicBezTo>
                <a:cubicBezTo>
                  <a:pt x="95760" y="1571222"/>
                  <a:pt x="97816" y="1589914"/>
                  <a:pt x="88795" y="1395947"/>
                </a:cubicBezTo>
                <a:cubicBezTo>
                  <a:pt x="88450" y="1388519"/>
                  <a:pt x="84998" y="1381564"/>
                  <a:pt x="83385" y="1374305"/>
                </a:cubicBezTo>
                <a:cubicBezTo>
                  <a:pt x="81390" y="1365328"/>
                  <a:pt x="80394" y="1356124"/>
                  <a:pt x="77974" y="1347252"/>
                </a:cubicBezTo>
                <a:cubicBezTo>
                  <a:pt x="74973" y="1336247"/>
                  <a:pt x="70760" y="1325609"/>
                  <a:pt x="67153" y="1314788"/>
                </a:cubicBezTo>
                <a:cubicBezTo>
                  <a:pt x="65349" y="1309377"/>
                  <a:pt x="63125" y="1304089"/>
                  <a:pt x="61742" y="1298556"/>
                </a:cubicBezTo>
                <a:lnTo>
                  <a:pt x="50921" y="1255271"/>
                </a:lnTo>
                <a:cubicBezTo>
                  <a:pt x="49117" y="1248057"/>
                  <a:pt x="47862" y="1240683"/>
                  <a:pt x="45510" y="1233628"/>
                </a:cubicBezTo>
                <a:cubicBezTo>
                  <a:pt x="43706" y="1228217"/>
                  <a:pt x="41600" y="1222898"/>
                  <a:pt x="40099" y="1217396"/>
                </a:cubicBezTo>
                <a:cubicBezTo>
                  <a:pt x="36186" y="1203048"/>
                  <a:pt x="33364" y="1188411"/>
                  <a:pt x="29278" y="1174111"/>
                </a:cubicBezTo>
                <a:cubicBezTo>
                  <a:pt x="25671" y="1161486"/>
                  <a:pt x="22230" y="1148812"/>
                  <a:pt x="18457" y="1136236"/>
                </a:cubicBezTo>
                <a:cubicBezTo>
                  <a:pt x="16818" y="1130773"/>
                  <a:pt x="14283" y="1125572"/>
                  <a:pt x="13046" y="1120004"/>
                </a:cubicBezTo>
                <a:cubicBezTo>
                  <a:pt x="10666" y="1109295"/>
                  <a:pt x="9439" y="1098361"/>
                  <a:pt x="7635" y="1087540"/>
                </a:cubicBezTo>
                <a:cubicBezTo>
                  <a:pt x="1422" y="938416"/>
                  <a:pt x="-8162" y="786899"/>
                  <a:pt x="13046" y="638456"/>
                </a:cubicBezTo>
                <a:cubicBezTo>
                  <a:pt x="14850" y="625831"/>
                  <a:pt x="16176" y="613129"/>
                  <a:pt x="18457" y="600582"/>
                </a:cubicBezTo>
                <a:cubicBezTo>
                  <a:pt x="19787" y="593266"/>
                  <a:pt x="22537" y="586255"/>
                  <a:pt x="23867" y="578939"/>
                </a:cubicBezTo>
                <a:cubicBezTo>
                  <a:pt x="26148" y="566392"/>
                  <a:pt x="26651" y="553544"/>
                  <a:pt x="29278" y="541065"/>
                </a:cubicBezTo>
                <a:cubicBezTo>
                  <a:pt x="33874" y="519235"/>
                  <a:pt x="42743" y="498273"/>
                  <a:pt x="45510" y="476137"/>
                </a:cubicBezTo>
                <a:cubicBezTo>
                  <a:pt x="47473" y="460435"/>
                  <a:pt x="49630" y="429079"/>
                  <a:pt x="56331" y="411209"/>
                </a:cubicBezTo>
                <a:cubicBezTo>
                  <a:pt x="59163" y="403657"/>
                  <a:pt x="64396" y="397146"/>
                  <a:pt x="67153" y="389566"/>
                </a:cubicBezTo>
                <a:cubicBezTo>
                  <a:pt x="71640" y="377227"/>
                  <a:pt x="74201" y="364268"/>
                  <a:pt x="77974" y="351692"/>
                </a:cubicBezTo>
                <a:cubicBezTo>
                  <a:pt x="79613" y="346229"/>
                  <a:pt x="82578" y="341106"/>
                  <a:pt x="83385" y="335460"/>
                </a:cubicBezTo>
                <a:cubicBezTo>
                  <a:pt x="84405" y="328318"/>
                  <a:pt x="83385" y="321031"/>
                  <a:pt x="83385" y="313817"/>
                </a:cubicBezTo>
              </a:path>
            </a:pathLst>
          </a:cu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4796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history </a:t>
            </a:r>
            <a:r>
              <a:rPr lang="ko-KR" altLang="en-US" dirty="0" smtClean="0"/>
              <a:t>객체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smtClean="0"/>
              <a:t>history </a:t>
            </a:r>
            <a:r>
              <a:rPr lang="ko-KR" altLang="en-US" dirty="0" smtClean="0"/>
              <a:t>객체</a:t>
            </a:r>
          </a:p>
          <a:p>
            <a:pPr lvl="1"/>
            <a:r>
              <a:rPr lang="ko-KR" altLang="en-US" dirty="0" smtClean="0"/>
              <a:t>윈도우에서 방문한 웹 페이지 리스트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히스토리</a:t>
            </a:r>
            <a:r>
              <a:rPr lang="en-US" altLang="ko-KR" dirty="0" smtClean="0"/>
              <a:t>)</a:t>
            </a:r>
            <a:r>
              <a:rPr lang="ko-KR" altLang="en-US" dirty="0" smtClean="0"/>
              <a:t>를 나타내는 객체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smtClean="0"/>
              <a:t>history </a:t>
            </a:r>
            <a:r>
              <a:rPr lang="ko-KR" altLang="en-US" dirty="0" smtClean="0"/>
              <a:t>객체를 이용하여 웹 페이지를 이동하는 코드 사례</a:t>
            </a:r>
          </a:p>
          <a:p>
            <a:pPr lvl="1"/>
            <a:endParaRPr lang="ko-KR" altLang="en-US" dirty="0" smtClean="0"/>
          </a:p>
          <a:p>
            <a:pPr lvl="1"/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40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331640" y="5283205"/>
            <a:ext cx="4572000" cy="95410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marL="190500" fontAlgn="base" latinLnBrk="0"/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history.back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();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	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//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이전 페이지로 이동</a:t>
            </a:r>
          </a:p>
          <a:p>
            <a:pPr marL="190500" fontAlgn="base" latinLnBrk="0"/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history.go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(-1);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	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//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이전 페이지로 이동</a:t>
            </a:r>
          </a:p>
          <a:p>
            <a:pPr marL="190500" fontAlgn="base" latinLnBrk="0"/>
            <a:r>
              <a:rPr lang="en-US" altLang="ko-KR" sz="1400" kern="0" smtClean="0">
                <a:solidFill>
                  <a:srgbClr val="000000"/>
                </a:solidFill>
                <a:latin typeface="+mj-ea"/>
                <a:ea typeface="+mj-ea"/>
              </a:rPr>
              <a:t>history.forward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(); </a:t>
            </a:r>
            <a:r>
              <a:rPr lang="en-US" altLang="ko-KR" sz="1400" kern="0" dirty="0" smtClean="0">
                <a:solidFill>
                  <a:srgbClr val="000000"/>
                </a:solidFill>
                <a:latin typeface="+mj-ea"/>
                <a:ea typeface="+mj-ea"/>
              </a:rPr>
              <a:t>	//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다음 페이지로 이동 </a:t>
            </a:r>
          </a:p>
          <a:p>
            <a:pPr marL="190500" fontAlgn="base" latinLnBrk="0"/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history.go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(1); </a:t>
            </a:r>
            <a:r>
              <a:rPr lang="en-US" altLang="ko-KR" sz="1400" kern="0" dirty="0" smtClean="0">
                <a:solidFill>
                  <a:srgbClr val="000000"/>
                </a:solidFill>
                <a:latin typeface="+mj-ea"/>
                <a:ea typeface="+mj-ea"/>
              </a:rPr>
              <a:t>	//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다음 페이지로 이동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15616" y="2204864"/>
            <a:ext cx="7852410" cy="2414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7153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ko-KR" altLang="en-US" dirty="0"/>
              <a:t>예제 </a:t>
            </a:r>
            <a:r>
              <a:rPr lang="en-US" altLang="ko-KR" dirty="0" smtClean="0"/>
              <a:t>10-12 </a:t>
            </a:r>
            <a:r>
              <a:rPr lang="en-US" altLang="ko-KR" dirty="0"/>
              <a:t>history </a:t>
            </a:r>
            <a:r>
              <a:rPr lang="ko-KR" altLang="en-US" dirty="0"/>
              <a:t>객체 활용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41</a:t>
            </a:fld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524675" y="1628800"/>
            <a:ext cx="4896544" cy="252376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/>
              <a:t>&lt;!DOCTYPE html&gt;</a:t>
            </a:r>
          </a:p>
          <a:p>
            <a:r>
              <a:rPr lang="en-US" altLang="ko-KR" sz="1400" dirty="0"/>
              <a:t>&lt;html&gt;</a:t>
            </a:r>
          </a:p>
          <a:p>
            <a:r>
              <a:rPr lang="en-US" altLang="ko-KR" sz="1400" dirty="0"/>
              <a:t>&lt;head&gt;&lt;title&gt;history </a:t>
            </a:r>
            <a:r>
              <a:rPr lang="ko-KR" altLang="en-US" sz="1400" dirty="0"/>
              <a:t>객체 활용</a:t>
            </a:r>
            <a:r>
              <a:rPr lang="en-US" altLang="ko-KR" sz="1400" dirty="0"/>
              <a:t>&lt;/title&gt;&lt;/head&gt;</a:t>
            </a:r>
          </a:p>
          <a:p>
            <a:r>
              <a:rPr lang="en-US" altLang="ko-KR" sz="1400" dirty="0"/>
              <a:t>&lt;body&gt;</a:t>
            </a:r>
          </a:p>
          <a:p>
            <a:r>
              <a:rPr lang="en-US" altLang="ko-KR" sz="1400" dirty="0"/>
              <a:t>&lt;h3&gt;history </a:t>
            </a:r>
            <a:r>
              <a:rPr lang="ko-KR" altLang="en-US" sz="1400" dirty="0"/>
              <a:t>객체 활용</a:t>
            </a:r>
            <a:r>
              <a:rPr lang="en-US" altLang="ko-KR" sz="1400" dirty="0"/>
              <a:t>&lt;/h3&gt;</a:t>
            </a:r>
          </a:p>
          <a:p>
            <a:r>
              <a:rPr lang="en-US" altLang="ko-KR" sz="1400" dirty="0"/>
              <a:t>&lt;</a:t>
            </a:r>
            <a:r>
              <a:rPr lang="en-US" altLang="ko-KR" sz="1400" dirty="0" err="1"/>
              <a:t>hr</a:t>
            </a:r>
            <a:r>
              <a:rPr lang="en-US" altLang="ko-KR" sz="1400" dirty="0"/>
              <a:t>&gt;</a:t>
            </a:r>
          </a:p>
          <a:p>
            <a:r>
              <a:rPr lang="en-US" altLang="ko-KR" sz="1400" dirty="0"/>
              <a:t>&lt;button </a:t>
            </a:r>
            <a:r>
              <a:rPr lang="en-US" altLang="ko-KR" sz="1400" dirty="0" err="1"/>
              <a:t>onclick</a:t>
            </a:r>
            <a:r>
              <a:rPr lang="en-US" altLang="ko-KR" sz="1400" dirty="0"/>
              <a:t>="</a:t>
            </a:r>
            <a:r>
              <a:rPr lang="en-US" altLang="ko-KR" sz="1400" b="1" dirty="0" err="1"/>
              <a:t>history.back</a:t>
            </a:r>
            <a:r>
              <a:rPr lang="en-US" altLang="ko-KR" sz="1400" b="1" dirty="0"/>
              <a:t>()</a:t>
            </a:r>
            <a:r>
              <a:rPr lang="en-US" altLang="ko-KR" sz="1400" dirty="0"/>
              <a:t>"&gt;back()&lt;/button&gt;</a:t>
            </a:r>
          </a:p>
          <a:p>
            <a:r>
              <a:rPr lang="en-US" altLang="ko-KR" sz="1400" dirty="0"/>
              <a:t>&lt;button </a:t>
            </a:r>
            <a:r>
              <a:rPr lang="en-US" altLang="ko-KR" sz="1400" dirty="0" err="1"/>
              <a:t>onclick</a:t>
            </a:r>
            <a:r>
              <a:rPr lang="en-US" altLang="ko-KR" sz="1400" dirty="0"/>
              <a:t>="</a:t>
            </a:r>
            <a:r>
              <a:rPr lang="en-US" altLang="ko-KR" sz="1400" b="1" dirty="0" err="1"/>
              <a:t>history.forward</a:t>
            </a:r>
            <a:r>
              <a:rPr lang="en-US" altLang="ko-KR" sz="1400" b="1" dirty="0"/>
              <a:t>()</a:t>
            </a:r>
            <a:r>
              <a:rPr lang="en-US" altLang="ko-KR" sz="1400" dirty="0"/>
              <a:t>"&gt;forward()&lt;/button&gt;</a:t>
            </a:r>
          </a:p>
          <a:p>
            <a:r>
              <a:rPr lang="en-US" altLang="ko-KR" sz="1400" dirty="0"/>
              <a:t>&lt;button </a:t>
            </a:r>
            <a:r>
              <a:rPr lang="en-US" altLang="ko-KR" sz="1400" dirty="0" err="1"/>
              <a:t>onclick</a:t>
            </a:r>
            <a:r>
              <a:rPr lang="en-US" altLang="ko-KR" sz="1400" dirty="0" smtClean="0"/>
              <a:t>="</a:t>
            </a:r>
            <a:r>
              <a:rPr lang="en-US" altLang="ko-KR" sz="1400" b="1" dirty="0" err="1" smtClean="0"/>
              <a:t>history.go</a:t>
            </a:r>
            <a:r>
              <a:rPr lang="en-US" altLang="ko-KR" sz="1400" b="1" dirty="0" smtClean="0"/>
              <a:t>(-1)</a:t>
            </a:r>
            <a:r>
              <a:rPr lang="en-US" altLang="ko-KR" sz="1400" dirty="0" smtClean="0"/>
              <a:t>"&gt;</a:t>
            </a:r>
            <a:r>
              <a:rPr lang="en-US" altLang="ko-KR" sz="1400" dirty="0"/>
              <a:t>go(-1)&lt;/button&gt;</a:t>
            </a:r>
          </a:p>
          <a:p>
            <a:r>
              <a:rPr lang="en-US" altLang="ko-KR" sz="1400" dirty="0"/>
              <a:t>&lt;/body&gt;</a:t>
            </a:r>
          </a:p>
          <a:p>
            <a:r>
              <a:rPr lang="en-US" altLang="ko-KR" sz="1400" dirty="0"/>
              <a:t>&lt;/html&gt;</a:t>
            </a:r>
            <a:endParaRPr lang="ko-KR" altLang="en-US" sz="14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7243" y="1859045"/>
            <a:ext cx="2457822" cy="2063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905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14282" y="228600"/>
            <a:ext cx="8153400" cy="752128"/>
          </a:xfrm>
        </p:spPr>
        <p:txBody>
          <a:bodyPr/>
          <a:lstStyle/>
          <a:p>
            <a:r>
              <a:rPr lang="ko-KR" altLang="en-US" dirty="0" smtClean="0"/>
              <a:t>도전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샤갈의 </a:t>
            </a:r>
            <a:r>
              <a:rPr lang="ko-KR" altLang="en-US" dirty="0" err="1" smtClean="0"/>
              <a:t>눈내리는</a:t>
            </a:r>
            <a:r>
              <a:rPr lang="ko-KR" altLang="en-US" dirty="0" smtClean="0"/>
              <a:t> 마을 만들기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42</a:t>
            </a:fld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628" y="1571612"/>
            <a:ext cx="3840442" cy="2571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직사각형 4"/>
          <p:cNvSpPr/>
          <p:nvPr/>
        </p:nvSpPr>
        <p:spPr>
          <a:xfrm>
            <a:off x="285720" y="1467699"/>
            <a:ext cx="4572000" cy="310854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400" dirty="0" smtClean="0"/>
              <a:t>&lt;style&gt;</a:t>
            </a:r>
          </a:p>
          <a:p>
            <a:r>
              <a:rPr lang="en-US" altLang="ko-KR" sz="1400" b="1" dirty="0" smtClean="0"/>
              <a:t>body {</a:t>
            </a:r>
          </a:p>
          <a:p>
            <a:r>
              <a:rPr lang="en-US" altLang="ko-KR" sz="1400" dirty="0" smtClean="0"/>
              <a:t>background-image : </a:t>
            </a:r>
            <a:r>
              <a:rPr lang="en-US" altLang="ko-KR" sz="1400" i="1" dirty="0" err="1" smtClean="0"/>
              <a:t>url</a:t>
            </a:r>
            <a:r>
              <a:rPr lang="en-US" altLang="ko-KR" sz="1400" i="1" dirty="0" smtClean="0"/>
              <a:t>("media/snow.jpg");</a:t>
            </a:r>
          </a:p>
          <a:p>
            <a:r>
              <a:rPr lang="en-US" altLang="ko-KR" sz="1400" dirty="0" smtClean="0"/>
              <a:t>background-size : </a:t>
            </a:r>
            <a:r>
              <a:rPr lang="en-US" altLang="ko-KR" sz="1400" i="1" dirty="0" smtClean="0"/>
              <a:t>100%;</a:t>
            </a:r>
          </a:p>
          <a:p>
            <a:r>
              <a:rPr lang="en-US" altLang="ko-KR" sz="1400" dirty="0" smtClean="0"/>
              <a:t>background-repeat : </a:t>
            </a:r>
            <a:r>
              <a:rPr lang="en-US" altLang="ko-KR" sz="1400" i="1" dirty="0" smtClean="0"/>
              <a:t>no-repeat;</a:t>
            </a:r>
          </a:p>
          <a:p>
            <a:r>
              <a:rPr lang="en-US" altLang="ko-KR" sz="1400" dirty="0" smtClean="0"/>
              <a:t>}</a:t>
            </a:r>
          </a:p>
          <a:p>
            <a:r>
              <a:rPr lang="en-US" altLang="ko-KR" sz="1400" b="1" dirty="0" err="1" smtClean="0"/>
              <a:t>div</a:t>
            </a:r>
            <a:r>
              <a:rPr lang="en-US" altLang="ko-KR" sz="1400" b="1" i="1" dirty="0" err="1" smtClean="0"/>
              <a:t>.snow</a:t>
            </a:r>
            <a:r>
              <a:rPr lang="en-US" altLang="ko-KR" sz="1400" b="1" i="1" dirty="0" smtClean="0"/>
              <a:t> {</a:t>
            </a:r>
          </a:p>
          <a:p>
            <a:r>
              <a:rPr lang="en-US" altLang="ko-KR" sz="1400" dirty="0" smtClean="0"/>
              <a:t>position : </a:t>
            </a:r>
            <a:r>
              <a:rPr lang="en-US" altLang="ko-KR" sz="1400" i="1" dirty="0" smtClean="0"/>
              <a:t>absolute;</a:t>
            </a:r>
          </a:p>
          <a:p>
            <a:r>
              <a:rPr lang="en-US" altLang="ko-KR" sz="1400" dirty="0" smtClean="0"/>
              <a:t>font-size : </a:t>
            </a:r>
            <a:r>
              <a:rPr lang="en-US" altLang="ko-KR" sz="1400" i="1" dirty="0" smtClean="0"/>
              <a:t>40px;</a:t>
            </a:r>
          </a:p>
          <a:p>
            <a:r>
              <a:rPr lang="en-US" altLang="ko-KR" sz="1400" dirty="0" smtClean="0"/>
              <a:t>color : </a:t>
            </a:r>
            <a:r>
              <a:rPr lang="en-US" altLang="ko-KR" sz="1400" i="1" dirty="0" smtClean="0"/>
              <a:t>white;</a:t>
            </a:r>
          </a:p>
          <a:p>
            <a:r>
              <a:rPr lang="en-US" altLang="ko-KR" sz="1400" dirty="0" smtClean="0"/>
              <a:t>padding : </a:t>
            </a:r>
            <a:r>
              <a:rPr lang="en-US" altLang="ko-KR" sz="1400" i="1" dirty="0" smtClean="0"/>
              <a:t>0px;</a:t>
            </a:r>
          </a:p>
          <a:p>
            <a:r>
              <a:rPr lang="en-US" altLang="ko-KR" sz="1400" dirty="0" smtClean="0"/>
              <a:t>margin : </a:t>
            </a:r>
            <a:r>
              <a:rPr lang="en-US" altLang="ko-KR" sz="1400" i="1" dirty="0" smtClean="0"/>
              <a:t>0px;</a:t>
            </a:r>
          </a:p>
          <a:p>
            <a:r>
              <a:rPr lang="en-US" altLang="ko-KR" sz="1400" dirty="0" smtClean="0"/>
              <a:t>}</a:t>
            </a:r>
          </a:p>
          <a:p>
            <a:r>
              <a:rPr lang="en-US" altLang="ko-KR" sz="1400" dirty="0" smtClean="0"/>
              <a:t>&lt;/style&gt;</a:t>
            </a:r>
            <a:endParaRPr lang="ko-KR" altLang="en-US" sz="1400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14282" y="228600"/>
            <a:ext cx="8153400" cy="752128"/>
          </a:xfrm>
        </p:spPr>
        <p:txBody>
          <a:bodyPr/>
          <a:lstStyle/>
          <a:p>
            <a:r>
              <a:rPr lang="ko-KR" altLang="en-US" dirty="0" smtClean="0"/>
              <a:t>도전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샤갈의 </a:t>
            </a:r>
            <a:r>
              <a:rPr lang="ko-KR" altLang="en-US" dirty="0" err="1" smtClean="0"/>
              <a:t>눈내리는</a:t>
            </a:r>
            <a:r>
              <a:rPr lang="ko-KR" altLang="en-US" dirty="0" smtClean="0"/>
              <a:t> 마을 만들기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43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71438" y="1394843"/>
            <a:ext cx="8929718" cy="53169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 smtClean="0"/>
              <a:t>&lt;script&gt;</a:t>
            </a:r>
          </a:p>
          <a:p>
            <a:r>
              <a:rPr lang="en-US" altLang="ko-KR" sz="1200" b="1" dirty="0" err="1" smtClean="0"/>
              <a:t>var</a:t>
            </a:r>
            <a:r>
              <a:rPr lang="ko-KR" altLang="en-US" sz="1200" b="1" dirty="0" smtClean="0"/>
              <a:t> </a:t>
            </a:r>
            <a:r>
              <a:rPr lang="en-US" altLang="ko-KR" sz="1200" b="1" dirty="0" smtClean="0"/>
              <a:t>snow = new</a:t>
            </a:r>
            <a:r>
              <a:rPr lang="ko-KR" altLang="en-US" sz="1200" b="1" dirty="0" smtClean="0"/>
              <a:t> </a:t>
            </a:r>
            <a:r>
              <a:rPr lang="en-US" altLang="ko-KR" sz="1200" b="1" dirty="0" smtClean="0"/>
              <a:t>Array(30);// </a:t>
            </a:r>
            <a:r>
              <a:rPr lang="ko-KR" altLang="en-US" sz="1200" b="1" dirty="0" smtClean="0"/>
              <a:t>눈송이 </a:t>
            </a:r>
            <a:r>
              <a:rPr lang="en-US" altLang="ko-KR" sz="1200" b="1" dirty="0" smtClean="0"/>
              <a:t>30</a:t>
            </a:r>
            <a:r>
              <a:rPr lang="ko-KR" altLang="en-US" sz="1200" b="1" dirty="0" smtClean="0"/>
              <a:t>개에 대한 배열</a:t>
            </a:r>
          </a:p>
          <a:p>
            <a:r>
              <a:rPr lang="en-US" altLang="ko-KR" sz="1200" b="1" dirty="0" err="1" smtClean="0"/>
              <a:t>var</a:t>
            </a:r>
            <a:r>
              <a:rPr lang="ko-KR" altLang="en-US" sz="1200" b="1" dirty="0" smtClean="0"/>
              <a:t> </a:t>
            </a:r>
            <a:r>
              <a:rPr lang="en-US" altLang="ko-KR" sz="1200" b="1" dirty="0" smtClean="0"/>
              <a:t>x = new</a:t>
            </a:r>
            <a:r>
              <a:rPr lang="ko-KR" altLang="en-US" sz="1200" b="1" dirty="0" smtClean="0"/>
              <a:t> </a:t>
            </a:r>
            <a:r>
              <a:rPr lang="en-US" altLang="ko-KR" sz="1200" b="1" dirty="0" smtClean="0"/>
              <a:t>Array(30);// </a:t>
            </a:r>
            <a:r>
              <a:rPr lang="ko-KR" altLang="en-US" sz="1200" b="1" dirty="0" smtClean="0"/>
              <a:t>눈송이 각각의 </a:t>
            </a:r>
            <a:r>
              <a:rPr lang="en-US" altLang="ko-KR" sz="1200" b="1" dirty="0" smtClean="0"/>
              <a:t>x</a:t>
            </a:r>
            <a:r>
              <a:rPr lang="ko-KR" altLang="en-US" sz="1200" b="1" dirty="0" smtClean="0"/>
              <a:t>좌표</a:t>
            </a:r>
          </a:p>
          <a:p>
            <a:r>
              <a:rPr lang="en-US" altLang="ko-KR" sz="1200" b="1" dirty="0" err="1" smtClean="0"/>
              <a:t>var</a:t>
            </a:r>
            <a:r>
              <a:rPr lang="ko-KR" altLang="en-US" sz="1200" b="1" dirty="0" smtClean="0"/>
              <a:t> </a:t>
            </a:r>
            <a:r>
              <a:rPr lang="en-US" altLang="ko-KR" sz="1200" b="1" dirty="0" smtClean="0"/>
              <a:t>y = new</a:t>
            </a:r>
            <a:r>
              <a:rPr lang="ko-KR" altLang="en-US" sz="1200" b="1" dirty="0" smtClean="0"/>
              <a:t> </a:t>
            </a:r>
            <a:r>
              <a:rPr lang="en-US" altLang="ko-KR" sz="1200" b="1" dirty="0" smtClean="0"/>
              <a:t>Array(30);// </a:t>
            </a:r>
            <a:r>
              <a:rPr lang="ko-KR" altLang="en-US" sz="1200" b="1" dirty="0" smtClean="0"/>
              <a:t>눈송이 각각의 </a:t>
            </a:r>
            <a:r>
              <a:rPr lang="en-US" altLang="ko-KR" sz="1200" b="1" dirty="0" smtClean="0"/>
              <a:t>y</a:t>
            </a:r>
            <a:r>
              <a:rPr lang="ko-KR" altLang="en-US" sz="1200" b="1" dirty="0" smtClean="0"/>
              <a:t>좌표</a:t>
            </a:r>
          </a:p>
          <a:p>
            <a:r>
              <a:rPr lang="en-US" altLang="ko-KR" sz="1200" b="1" dirty="0" err="1" smtClean="0"/>
              <a:t>var</a:t>
            </a:r>
            <a:r>
              <a:rPr lang="en-US" altLang="ko-KR" sz="1200" b="1" dirty="0" smtClean="0"/>
              <a:t> </a:t>
            </a:r>
            <a:r>
              <a:rPr lang="en-US" altLang="ko-KR" sz="1200" b="1" dirty="0" err="1" smtClean="0"/>
              <a:t>speedOfFall</a:t>
            </a:r>
            <a:r>
              <a:rPr lang="en-US" altLang="ko-KR" sz="1200" b="1" dirty="0" smtClean="0"/>
              <a:t> = new Array(30);            // </a:t>
            </a:r>
            <a:r>
              <a:rPr lang="ko-KR" altLang="en-US" sz="1200" b="1" dirty="0" smtClean="0"/>
              <a:t>눈송이의 낙하하는 속도</a:t>
            </a:r>
          </a:p>
          <a:p>
            <a:r>
              <a:rPr lang="en-US" altLang="ko-KR" sz="1200" b="1" dirty="0" err="1" smtClean="0"/>
              <a:t>var</a:t>
            </a:r>
            <a:r>
              <a:rPr lang="ko-KR" altLang="en-US" sz="1200" b="1" dirty="0" smtClean="0"/>
              <a:t> </a:t>
            </a:r>
            <a:r>
              <a:rPr lang="en-US" altLang="ko-KR" sz="1200" b="1" dirty="0" err="1" smtClean="0"/>
              <a:t>speedOfwind</a:t>
            </a:r>
            <a:r>
              <a:rPr lang="en-US" altLang="ko-KR" sz="1200" b="1" dirty="0" smtClean="0"/>
              <a:t> = new</a:t>
            </a:r>
            <a:r>
              <a:rPr lang="ko-KR" altLang="en-US" sz="1200" b="1" dirty="0" smtClean="0"/>
              <a:t> </a:t>
            </a:r>
            <a:r>
              <a:rPr lang="en-US" altLang="ko-KR" sz="1200" b="1" dirty="0" smtClean="0"/>
              <a:t>Array(30);          // </a:t>
            </a:r>
            <a:r>
              <a:rPr lang="ko-KR" altLang="en-US" sz="1200" b="1" dirty="0" smtClean="0"/>
              <a:t>떨어지며 풍속의 영향을 받는 정도</a:t>
            </a:r>
          </a:p>
          <a:p>
            <a:r>
              <a:rPr lang="en-US" altLang="ko-KR" sz="1200" b="1" dirty="0" err="1" smtClean="0"/>
              <a:t>var</a:t>
            </a:r>
            <a:r>
              <a:rPr lang="en-US" altLang="ko-KR" sz="1200" b="1" dirty="0" smtClean="0"/>
              <a:t> step = new Array(30);                   // </a:t>
            </a:r>
            <a:r>
              <a:rPr lang="ko-KR" altLang="en-US" sz="1200" b="1" dirty="0" smtClean="0"/>
              <a:t>풍속영향력의 변화도</a:t>
            </a:r>
          </a:p>
          <a:p>
            <a:endParaRPr lang="ko-KR" altLang="en-US" sz="1200" dirty="0" smtClean="0"/>
          </a:p>
          <a:p>
            <a:r>
              <a:rPr lang="en-US" altLang="ko-KR" sz="1200" b="1" dirty="0" smtClean="0"/>
              <a:t>function fall() {</a:t>
            </a:r>
          </a:p>
          <a:p>
            <a:r>
              <a:rPr lang="en-US" altLang="ko-KR" sz="1200" b="1" dirty="0" smtClean="0"/>
              <a:t>for(</a:t>
            </a:r>
            <a:r>
              <a:rPr lang="en-US" altLang="ko-KR" sz="1200" b="1" dirty="0" err="1" smtClean="0"/>
              <a:t>i</a:t>
            </a:r>
            <a:r>
              <a:rPr lang="en-US" altLang="ko-KR" sz="1200" b="1" dirty="0" smtClean="0"/>
              <a:t>=0; </a:t>
            </a:r>
            <a:r>
              <a:rPr lang="en-US" altLang="ko-KR" sz="1200" b="1" dirty="0" err="1" smtClean="0"/>
              <a:t>i</a:t>
            </a:r>
            <a:r>
              <a:rPr lang="en-US" altLang="ko-KR" sz="1200" b="1" dirty="0" smtClean="0"/>
              <a:t>&lt;30; </a:t>
            </a:r>
            <a:r>
              <a:rPr lang="en-US" altLang="ko-KR" sz="1200" b="1" dirty="0" err="1" smtClean="0"/>
              <a:t>i</a:t>
            </a:r>
            <a:r>
              <a:rPr lang="en-US" altLang="ko-KR" sz="1200" b="1" dirty="0" smtClean="0"/>
              <a:t>++){</a:t>
            </a:r>
          </a:p>
          <a:p>
            <a:r>
              <a:rPr lang="en-US" altLang="ko-KR" sz="1200" dirty="0" smtClean="0"/>
              <a:t>y[</a:t>
            </a:r>
            <a:r>
              <a:rPr lang="en-US" altLang="ko-KR" sz="1200" dirty="0" err="1" smtClean="0"/>
              <a:t>i</a:t>
            </a:r>
            <a:r>
              <a:rPr lang="en-US" altLang="ko-KR" sz="1200" dirty="0" smtClean="0"/>
              <a:t>] += </a:t>
            </a:r>
            <a:r>
              <a:rPr lang="en-US" altLang="ko-KR" sz="1200" dirty="0" err="1" smtClean="0"/>
              <a:t>speedOfFall</a:t>
            </a:r>
            <a:r>
              <a:rPr lang="en-US" altLang="ko-KR" sz="1200" dirty="0" smtClean="0"/>
              <a:t>[</a:t>
            </a:r>
            <a:r>
              <a:rPr lang="en-US" altLang="ko-KR" sz="1200" dirty="0" err="1" smtClean="0"/>
              <a:t>i</a:t>
            </a:r>
            <a:r>
              <a:rPr lang="en-US" altLang="ko-KR" sz="1200" dirty="0" smtClean="0"/>
              <a:t>]              //</a:t>
            </a:r>
            <a:r>
              <a:rPr lang="ko-KR" altLang="en-US" sz="1200" dirty="0" smtClean="0"/>
              <a:t>눈송이의 다음 </a:t>
            </a:r>
            <a:r>
              <a:rPr lang="en-US" altLang="ko-KR" sz="1200" dirty="0" smtClean="0"/>
              <a:t>y</a:t>
            </a:r>
            <a:r>
              <a:rPr lang="ko-KR" altLang="en-US" sz="1200" dirty="0" smtClean="0"/>
              <a:t>좌표</a:t>
            </a:r>
          </a:p>
          <a:p>
            <a:r>
              <a:rPr lang="en-US" altLang="ko-KR" sz="1200" dirty="0" smtClean="0"/>
              <a:t>x[</a:t>
            </a:r>
            <a:r>
              <a:rPr lang="en-US" altLang="ko-KR" sz="1200" dirty="0" err="1" smtClean="0"/>
              <a:t>i</a:t>
            </a:r>
            <a:r>
              <a:rPr lang="en-US" altLang="ko-KR" sz="1200" dirty="0" smtClean="0"/>
              <a:t>] += Math.cos(</a:t>
            </a:r>
            <a:r>
              <a:rPr lang="en-US" altLang="ko-KR" sz="1200" dirty="0" err="1" smtClean="0"/>
              <a:t>speedOfwind</a:t>
            </a:r>
            <a:r>
              <a:rPr lang="en-US" altLang="ko-KR" sz="1200" dirty="0" smtClean="0"/>
              <a:t>[</a:t>
            </a:r>
            <a:r>
              <a:rPr lang="en-US" altLang="ko-KR" sz="1200" dirty="0" err="1" smtClean="0"/>
              <a:t>i</a:t>
            </a:r>
            <a:r>
              <a:rPr lang="en-US" altLang="ko-KR" sz="1200" dirty="0" smtClean="0"/>
              <a:t>]);  //</a:t>
            </a:r>
            <a:r>
              <a:rPr lang="ko-KR" altLang="en-US" sz="1200" dirty="0" smtClean="0"/>
              <a:t>눈송이의 다음 </a:t>
            </a:r>
            <a:r>
              <a:rPr lang="en-US" altLang="ko-KR" sz="1200" dirty="0" smtClean="0"/>
              <a:t>x</a:t>
            </a:r>
            <a:r>
              <a:rPr lang="ko-KR" altLang="en-US" sz="1200" dirty="0" smtClean="0"/>
              <a:t>좌표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코사인함수곡선을 이용</a:t>
            </a:r>
          </a:p>
          <a:p>
            <a:r>
              <a:rPr lang="en-US" altLang="ko-KR" sz="1200" b="1" dirty="0" smtClean="0"/>
              <a:t>if(y[</a:t>
            </a:r>
            <a:r>
              <a:rPr lang="en-US" altLang="ko-KR" sz="1200" b="1" dirty="0" err="1" smtClean="0"/>
              <a:t>i</a:t>
            </a:r>
            <a:r>
              <a:rPr lang="en-US" altLang="ko-KR" sz="1200" b="1" dirty="0" smtClean="0"/>
              <a:t>] &gt;= window.innerHeight-60) {  //</a:t>
            </a:r>
            <a:r>
              <a:rPr lang="ko-KR" altLang="en-US" sz="1200" b="1" dirty="0" smtClean="0"/>
              <a:t>땅에 닿은 눈송이에 대해 새로운 눈송이를 생성</a:t>
            </a:r>
          </a:p>
          <a:p>
            <a:r>
              <a:rPr lang="en-US" altLang="ko-KR" sz="1200" dirty="0" smtClean="0"/>
              <a:t>x[</a:t>
            </a:r>
            <a:r>
              <a:rPr lang="en-US" altLang="ko-KR" sz="1200" dirty="0" err="1" smtClean="0"/>
              <a:t>i</a:t>
            </a:r>
            <a:r>
              <a:rPr lang="en-US" altLang="ko-KR" sz="1200" dirty="0" smtClean="0"/>
              <a:t>] = </a:t>
            </a:r>
            <a:r>
              <a:rPr lang="en-US" altLang="ko-KR" sz="1200" dirty="0" err="1" smtClean="0"/>
              <a:t>Math.floor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Math.random</a:t>
            </a:r>
            <a:r>
              <a:rPr lang="en-US" altLang="ko-KR" sz="1200" dirty="0" smtClean="0"/>
              <a:t>()*</a:t>
            </a:r>
            <a:r>
              <a:rPr lang="en-US" altLang="ko-KR" sz="1200" dirty="0" err="1" smtClean="0"/>
              <a:t>window.innerWidth</a:t>
            </a:r>
            <a:r>
              <a:rPr lang="en-US" altLang="ko-KR" sz="1200" dirty="0" smtClean="0"/>
              <a:t>);      </a:t>
            </a:r>
          </a:p>
          <a:p>
            <a:r>
              <a:rPr lang="en-US" altLang="ko-KR" sz="1200" dirty="0" smtClean="0"/>
              <a:t>y[</a:t>
            </a:r>
            <a:r>
              <a:rPr lang="en-US" altLang="ko-KR" sz="1200" dirty="0" err="1" smtClean="0"/>
              <a:t>i</a:t>
            </a:r>
            <a:r>
              <a:rPr lang="en-US" altLang="ko-KR" sz="1200" dirty="0" smtClean="0"/>
              <a:t>] = 0;</a:t>
            </a:r>
          </a:p>
          <a:p>
            <a:r>
              <a:rPr lang="en-US" altLang="ko-KR" sz="1200" dirty="0" err="1" smtClean="0"/>
              <a:t>speedOfFall</a:t>
            </a:r>
            <a:r>
              <a:rPr lang="en-US" altLang="ko-KR" sz="1200" dirty="0" smtClean="0"/>
              <a:t>[</a:t>
            </a:r>
            <a:r>
              <a:rPr lang="en-US" altLang="ko-KR" sz="1200" dirty="0" err="1" smtClean="0"/>
              <a:t>i</a:t>
            </a:r>
            <a:r>
              <a:rPr lang="en-US" altLang="ko-KR" sz="1200" dirty="0" smtClean="0"/>
              <a:t>] = </a:t>
            </a:r>
            <a:r>
              <a:rPr lang="en-US" altLang="ko-KR" sz="1200" dirty="0" err="1" smtClean="0"/>
              <a:t>Math.random</a:t>
            </a:r>
            <a:r>
              <a:rPr lang="en-US" altLang="ko-KR" sz="1200" dirty="0" smtClean="0"/>
              <a:t>()*2+2;               </a:t>
            </a:r>
          </a:p>
          <a:p>
            <a:r>
              <a:rPr lang="en-US" altLang="ko-KR" sz="1200" dirty="0" smtClean="0"/>
              <a:t>}</a:t>
            </a:r>
          </a:p>
          <a:p>
            <a:r>
              <a:rPr lang="en-US" altLang="ko-KR" sz="1200" b="1" dirty="0" smtClean="0"/>
              <a:t>if(x[</a:t>
            </a:r>
            <a:r>
              <a:rPr lang="en-US" altLang="ko-KR" sz="1200" b="1" dirty="0" err="1" smtClean="0"/>
              <a:t>i</a:t>
            </a:r>
            <a:r>
              <a:rPr lang="en-US" altLang="ko-KR" sz="1200" b="1" dirty="0" smtClean="0"/>
              <a:t>] &gt;= window.innerWidth-50) x[</a:t>
            </a:r>
            <a:r>
              <a:rPr lang="en-US" altLang="ko-KR" sz="1200" b="1" dirty="0" err="1" smtClean="0"/>
              <a:t>i</a:t>
            </a:r>
            <a:r>
              <a:rPr lang="en-US" altLang="ko-KR" sz="1200" b="1" dirty="0" smtClean="0"/>
              <a:t>] = </a:t>
            </a:r>
            <a:r>
              <a:rPr lang="en-US" altLang="ko-KR" sz="1200" b="1" dirty="0" err="1" smtClean="0"/>
              <a:t>window.innerWidth</a:t>
            </a:r>
            <a:r>
              <a:rPr lang="en-US" altLang="ko-KR" sz="1200" b="1" dirty="0" smtClean="0"/>
              <a:t> - 50;  //</a:t>
            </a:r>
            <a:r>
              <a:rPr lang="ko-KR" altLang="en-US" sz="1200" b="1" dirty="0" smtClean="0"/>
              <a:t>브라우저의 크기를 넘어가는 눈송이에 대한 처리</a:t>
            </a:r>
          </a:p>
          <a:p>
            <a:r>
              <a:rPr lang="en-US" altLang="ko-KR" sz="1200" b="1" dirty="0" smtClean="0"/>
              <a:t>else if(x[</a:t>
            </a:r>
            <a:r>
              <a:rPr lang="en-US" altLang="ko-KR" sz="1200" b="1" dirty="0" err="1" smtClean="0"/>
              <a:t>i</a:t>
            </a:r>
            <a:r>
              <a:rPr lang="en-US" altLang="ko-KR" sz="1200" b="1" dirty="0" smtClean="0"/>
              <a:t>] &lt; 0) x[</a:t>
            </a:r>
            <a:r>
              <a:rPr lang="en-US" altLang="ko-KR" sz="1200" b="1" dirty="0" err="1" smtClean="0"/>
              <a:t>i</a:t>
            </a:r>
            <a:r>
              <a:rPr lang="en-US" altLang="ko-KR" sz="1200" b="1" dirty="0" smtClean="0"/>
              <a:t>] = 50;</a:t>
            </a:r>
          </a:p>
          <a:p>
            <a:endParaRPr lang="ko-KR" altLang="en-US" sz="1200" dirty="0" smtClean="0"/>
          </a:p>
          <a:p>
            <a:r>
              <a:rPr lang="en-US" altLang="ko-KR" sz="1200" dirty="0" smtClean="0"/>
              <a:t>snow[</a:t>
            </a:r>
            <a:r>
              <a:rPr lang="en-US" altLang="ko-KR" sz="1200" dirty="0" err="1" smtClean="0"/>
              <a:t>i</a:t>
            </a:r>
            <a:r>
              <a:rPr lang="en-US" altLang="ko-KR" sz="1200" dirty="0" smtClean="0"/>
              <a:t>].</a:t>
            </a:r>
            <a:r>
              <a:rPr lang="en-US" altLang="ko-KR" sz="1200" dirty="0" err="1" smtClean="0"/>
              <a:t>style.top</a:t>
            </a:r>
            <a:r>
              <a:rPr lang="en-US" altLang="ko-KR" sz="1200" dirty="0" smtClean="0"/>
              <a:t> = y[</a:t>
            </a:r>
            <a:r>
              <a:rPr lang="en-US" altLang="ko-KR" sz="1200" dirty="0" err="1" smtClean="0"/>
              <a:t>i</a:t>
            </a:r>
            <a:r>
              <a:rPr lang="en-US" altLang="ko-KR" sz="1200" dirty="0" smtClean="0"/>
              <a:t>] + "</a:t>
            </a:r>
            <a:r>
              <a:rPr lang="en-US" altLang="ko-KR" sz="1200" dirty="0" err="1" smtClean="0"/>
              <a:t>px</a:t>
            </a:r>
            <a:r>
              <a:rPr lang="en-US" altLang="ko-KR" sz="1200" dirty="0" smtClean="0"/>
              <a:t>";     </a:t>
            </a:r>
          </a:p>
          <a:p>
            <a:r>
              <a:rPr lang="en-US" altLang="ko-KR" sz="1200" dirty="0" smtClean="0"/>
              <a:t>snow[</a:t>
            </a:r>
            <a:r>
              <a:rPr lang="en-US" altLang="ko-KR" sz="1200" dirty="0" err="1" smtClean="0"/>
              <a:t>i</a:t>
            </a:r>
            <a:r>
              <a:rPr lang="en-US" altLang="ko-KR" sz="1200" dirty="0" smtClean="0"/>
              <a:t>].</a:t>
            </a:r>
            <a:r>
              <a:rPr lang="en-US" altLang="ko-KR" sz="1200" dirty="0" err="1" smtClean="0"/>
              <a:t>style.left</a:t>
            </a:r>
            <a:r>
              <a:rPr lang="en-US" altLang="ko-KR" sz="1200" dirty="0" smtClean="0"/>
              <a:t> = x[</a:t>
            </a:r>
            <a:r>
              <a:rPr lang="en-US" altLang="ko-KR" sz="1200" dirty="0" err="1" smtClean="0"/>
              <a:t>i</a:t>
            </a:r>
            <a:r>
              <a:rPr lang="en-US" altLang="ko-KR" sz="1200" dirty="0" smtClean="0"/>
              <a:t>] + "</a:t>
            </a:r>
            <a:r>
              <a:rPr lang="en-US" altLang="ko-KR" sz="1200" dirty="0" err="1" smtClean="0"/>
              <a:t>px</a:t>
            </a:r>
            <a:r>
              <a:rPr lang="en-US" altLang="ko-KR" sz="1200" dirty="0" smtClean="0"/>
              <a:t>";</a:t>
            </a:r>
          </a:p>
          <a:p>
            <a:r>
              <a:rPr lang="en-US" altLang="ko-KR" sz="1200" dirty="0" err="1" smtClean="0"/>
              <a:t>speedOfwind</a:t>
            </a:r>
            <a:r>
              <a:rPr lang="en-US" altLang="ko-KR" sz="1200" dirty="0" smtClean="0"/>
              <a:t>[</a:t>
            </a:r>
            <a:r>
              <a:rPr lang="en-US" altLang="ko-KR" sz="1200" dirty="0" err="1" smtClean="0"/>
              <a:t>i</a:t>
            </a:r>
            <a:r>
              <a:rPr lang="en-US" altLang="ko-KR" sz="1200" dirty="0" smtClean="0"/>
              <a:t>] += step[</a:t>
            </a:r>
            <a:r>
              <a:rPr lang="en-US" altLang="ko-KR" sz="1200" dirty="0" err="1" smtClean="0"/>
              <a:t>i</a:t>
            </a:r>
            <a:r>
              <a:rPr lang="en-US" altLang="ko-KR" sz="1200" dirty="0" smtClean="0"/>
              <a:t>]; </a:t>
            </a:r>
          </a:p>
          <a:p>
            <a:r>
              <a:rPr lang="en-US" altLang="ko-KR" sz="1200" dirty="0" smtClean="0"/>
              <a:t>}</a:t>
            </a:r>
          </a:p>
          <a:p>
            <a:r>
              <a:rPr lang="en-US" altLang="ko-KR" sz="1200" dirty="0" err="1" smtClean="0"/>
              <a:t>setTimeout</a:t>
            </a:r>
            <a:r>
              <a:rPr lang="en-US" altLang="ko-KR" sz="1200" dirty="0" smtClean="0"/>
              <a:t>("fall()",50);</a:t>
            </a:r>
          </a:p>
          <a:p>
            <a:r>
              <a:rPr lang="en-US" altLang="ko-KR" sz="1200" dirty="0" smtClean="0"/>
              <a:t>}</a:t>
            </a:r>
          </a:p>
          <a:p>
            <a:endParaRPr lang="ko-KR" altLang="en-US" sz="1200" dirty="0" smtClean="0"/>
          </a:p>
          <a:p>
            <a:r>
              <a:rPr lang="en-US" altLang="ko-KR" sz="1200" dirty="0" smtClean="0"/>
              <a:t>&lt;/script&gt;</a:t>
            </a:r>
            <a:endParaRPr lang="ko-KR" altLang="en-US" sz="1200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14282" y="228600"/>
            <a:ext cx="8153400" cy="752128"/>
          </a:xfrm>
        </p:spPr>
        <p:txBody>
          <a:bodyPr/>
          <a:lstStyle/>
          <a:p>
            <a:r>
              <a:rPr lang="ko-KR" altLang="en-US" dirty="0" smtClean="0"/>
              <a:t>도전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샤갈의 </a:t>
            </a:r>
            <a:r>
              <a:rPr lang="ko-KR" altLang="en-US" dirty="0" err="1" smtClean="0"/>
              <a:t>눈내리는</a:t>
            </a:r>
            <a:r>
              <a:rPr lang="ko-KR" altLang="en-US" dirty="0" smtClean="0"/>
              <a:t> 마을 만들기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44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14282" y="1428736"/>
            <a:ext cx="8643998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 smtClean="0"/>
              <a:t>&lt;body </a:t>
            </a:r>
            <a:r>
              <a:rPr lang="en-US" altLang="ko-KR" sz="1200" dirty="0" err="1" smtClean="0"/>
              <a:t>onload</a:t>
            </a:r>
            <a:r>
              <a:rPr lang="en-US" altLang="ko-KR" sz="1200" dirty="0" smtClean="0"/>
              <a:t>="fall()"&gt;</a:t>
            </a:r>
          </a:p>
          <a:p>
            <a:r>
              <a:rPr lang="en-US" altLang="ko-KR" sz="1200" dirty="0" smtClean="0"/>
              <a:t>&lt;script&gt;</a:t>
            </a:r>
          </a:p>
          <a:p>
            <a:r>
              <a:rPr lang="en-US" altLang="ko-KR" sz="1200" dirty="0" err="1" smtClean="0"/>
              <a:t>makeSnow</a:t>
            </a:r>
            <a:r>
              <a:rPr lang="en-US" altLang="ko-KR" sz="1200" dirty="0" smtClean="0"/>
              <a:t>(); // </a:t>
            </a:r>
            <a:r>
              <a:rPr lang="ko-KR" altLang="en-US" sz="1200" dirty="0" smtClean="0"/>
              <a:t>문서가 로딩되는 단계에서 눈</a:t>
            </a:r>
            <a:r>
              <a:rPr lang="en-US" altLang="ko-KR" sz="1200" dirty="0" smtClean="0"/>
              <a:t>(*)</a:t>
            </a:r>
            <a:r>
              <a:rPr lang="ko-KR" altLang="en-US" sz="1200" dirty="0" smtClean="0"/>
              <a:t>을 출력하는 </a:t>
            </a:r>
            <a:r>
              <a:rPr lang="en-US" altLang="ko-KR" sz="1200" dirty="0" smtClean="0"/>
              <a:t>&lt;div&gt; </a:t>
            </a:r>
            <a:r>
              <a:rPr lang="ko-KR" altLang="en-US" sz="1200" dirty="0" smtClean="0"/>
              <a:t>객체 생성</a:t>
            </a:r>
          </a:p>
          <a:p>
            <a:endParaRPr lang="ko-KR" altLang="en-US" sz="1200" dirty="0" smtClean="0"/>
          </a:p>
          <a:p>
            <a:r>
              <a:rPr lang="en-US" altLang="ko-KR" sz="1200" b="1" dirty="0" smtClean="0"/>
              <a:t>function </a:t>
            </a:r>
            <a:r>
              <a:rPr lang="en-US" altLang="ko-KR" sz="1200" b="1" dirty="0" err="1" smtClean="0"/>
              <a:t>makeSnow</a:t>
            </a:r>
            <a:r>
              <a:rPr lang="en-US" altLang="ko-KR" sz="1200" b="1" dirty="0" smtClean="0"/>
              <a:t>() {</a:t>
            </a:r>
          </a:p>
          <a:p>
            <a:r>
              <a:rPr lang="en-US" altLang="ko-KR" sz="1200" dirty="0" smtClean="0"/>
              <a:t>// </a:t>
            </a:r>
            <a:r>
              <a:rPr lang="en-US" altLang="ko-KR" sz="1200" dirty="0" err="1" smtClean="0"/>
              <a:t>window.innerHeight</a:t>
            </a:r>
            <a:r>
              <a:rPr lang="ko-KR" altLang="en-US" sz="1200" dirty="0" smtClean="0"/>
              <a:t>는 현재 윈도우의 브라우저 영역의 높이</a:t>
            </a:r>
          </a:p>
          <a:p>
            <a:r>
              <a:rPr lang="en-US" altLang="ko-KR" sz="1200" dirty="0" smtClean="0"/>
              <a:t>// </a:t>
            </a:r>
            <a:r>
              <a:rPr lang="en-US" altLang="ko-KR" sz="1200" dirty="0" err="1" smtClean="0"/>
              <a:t>window.innerWidth</a:t>
            </a:r>
            <a:r>
              <a:rPr lang="ko-KR" altLang="en-US" sz="1200" dirty="0" smtClean="0"/>
              <a:t>는 현재 윈도우의 브라우저 영역의 폭</a:t>
            </a:r>
          </a:p>
          <a:p>
            <a:endParaRPr lang="ko-KR" altLang="en-US" sz="1200" dirty="0" smtClean="0"/>
          </a:p>
          <a:p>
            <a:r>
              <a:rPr lang="en-US" altLang="ko-KR" sz="1200" b="1" dirty="0" smtClean="0"/>
              <a:t>for(</a:t>
            </a:r>
            <a:r>
              <a:rPr lang="en-US" altLang="ko-KR" sz="1200" b="1" dirty="0" err="1" smtClean="0"/>
              <a:t>var</a:t>
            </a:r>
            <a:r>
              <a:rPr lang="en-US" altLang="ko-KR" sz="1200" b="1" dirty="0" smtClean="0"/>
              <a:t> </a:t>
            </a:r>
            <a:r>
              <a:rPr lang="en-US" altLang="ko-KR" sz="1200" b="1" dirty="0" err="1" smtClean="0"/>
              <a:t>i</a:t>
            </a:r>
            <a:r>
              <a:rPr lang="en-US" altLang="ko-KR" sz="1200" b="1" dirty="0" smtClean="0"/>
              <a:t>=0; </a:t>
            </a:r>
            <a:r>
              <a:rPr lang="en-US" altLang="ko-KR" sz="1200" b="1" dirty="0" err="1" smtClean="0"/>
              <a:t>i</a:t>
            </a:r>
            <a:r>
              <a:rPr lang="en-US" altLang="ko-KR" sz="1200" b="1" dirty="0" smtClean="0"/>
              <a:t>&lt;30; </a:t>
            </a:r>
            <a:r>
              <a:rPr lang="en-US" altLang="ko-KR" sz="1200" b="1" dirty="0" err="1" smtClean="0"/>
              <a:t>i</a:t>
            </a:r>
            <a:r>
              <a:rPr lang="en-US" altLang="ko-KR" sz="1200" b="1" dirty="0" smtClean="0"/>
              <a:t>++) { // 30 </a:t>
            </a:r>
            <a:r>
              <a:rPr lang="ko-KR" altLang="en-US" sz="1200" b="1" dirty="0" smtClean="0"/>
              <a:t>개의 눈송이 생성</a:t>
            </a:r>
          </a:p>
          <a:p>
            <a:r>
              <a:rPr lang="en-US" altLang="ko-KR" sz="1200" dirty="0" smtClean="0"/>
              <a:t>x[</a:t>
            </a:r>
            <a:r>
              <a:rPr lang="en-US" altLang="ko-KR" sz="1200" dirty="0" err="1" smtClean="0"/>
              <a:t>i</a:t>
            </a:r>
            <a:r>
              <a:rPr lang="en-US" altLang="ko-KR" sz="1200" dirty="0" smtClean="0"/>
              <a:t>] = </a:t>
            </a:r>
            <a:r>
              <a:rPr lang="en-US" altLang="ko-KR" sz="1200" dirty="0" err="1" smtClean="0"/>
              <a:t>Math.floor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Math.random</a:t>
            </a:r>
            <a:r>
              <a:rPr lang="en-US" altLang="ko-KR" sz="1200" dirty="0" smtClean="0"/>
              <a:t>()*window.innerWidth-10);       //</a:t>
            </a:r>
            <a:r>
              <a:rPr lang="ko-KR" altLang="en-US" sz="1200" dirty="0" smtClean="0"/>
              <a:t>눈송이의 </a:t>
            </a:r>
            <a:r>
              <a:rPr lang="en-US" altLang="ko-KR" sz="1200" dirty="0" smtClean="0"/>
              <a:t>x</a:t>
            </a:r>
            <a:r>
              <a:rPr lang="ko-KR" altLang="en-US" sz="1200" dirty="0" smtClean="0"/>
              <a:t>좌표 지정</a:t>
            </a:r>
          </a:p>
          <a:p>
            <a:r>
              <a:rPr lang="en-US" altLang="ko-KR" sz="1200" dirty="0" smtClean="0"/>
              <a:t>y[</a:t>
            </a:r>
            <a:r>
              <a:rPr lang="en-US" altLang="ko-KR" sz="1200" dirty="0" err="1" smtClean="0"/>
              <a:t>i</a:t>
            </a:r>
            <a:r>
              <a:rPr lang="en-US" altLang="ko-KR" sz="1200" dirty="0" smtClean="0"/>
              <a:t>] = </a:t>
            </a:r>
            <a:r>
              <a:rPr lang="en-US" altLang="ko-KR" sz="1200" dirty="0" err="1" smtClean="0"/>
              <a:t>Math.floor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Math.random</a:t>
            </a:r>
            <a:r>
              <a:rPr lang="en-US" altLang="ko-KR" sz="1200" dirty="0" smtClean="0"/>
              <a:t>()*window.innerHeight+10); //</a:t>
            </a:r>
            <a:r>
              <a:rPr lang="ko-KR" altLang="en-US" sz="1200" dirty="0" smtClean="0"/>
              <a:t>최초 눈송이의 </a:t>
            </a:r>
            <a:r>
              <a:rPr lang="en-US" altLang="ko-KR" sz="1200" dirty="0" smtClean="0"/>
              <a:t>y</a:t>
            </a:r>
            <a:r>
              <a:rPr lang="ko-KR" altLang="en-US" sz="1200" dirty="0" smtClean="0"/>
              <a:t>좌표 지정</a:t>
            </a:r>
          </a:p>
          <a:p>
            <a:r>
              <a:rPr lang="en-US" altLang="ko-KR" sz="1200" dirty="0" err="1" smtClean="0"/>
              <a:t>speedOfFall</a:t>
            </a:r>
            <a:r>
              <a:rPr lang="en-US" altLang="ko-KR" sz="1200" dirty="0" smtClean="0"/>
              <a:t>[</a:t>
            </a:r>
            <a:r>
              <a:rPr lang="en-US" altLang="ko-KR" sz="1200" dirty="0" err="1" smtClean="0"/>
              <a:t>i</a:t>
            </a:r>
            <a:r>
              <a:rPr lang="en-US" altLang="ko-KR" sz="1200" dirty="0" smtClean="0"/>
              <a:t>] = </a:t>
            </a:r>
            <a:r>
              <a:rPr lang="en-US" altLang="ko-KR" sz="1200" dirty="0" err="1" smtClean="0"/>
              <a:t>Math.random</a:t>
            </a:r>
            <a:r>
              <a:rPr lang="en-US" altLang="ko-KR" sz="1200" dirty="0" smtClean="0"/>
              <a:t>()*2+2;               //</a:t>
            </a:r>
            <a:r>
              <a:rPr lang="ko-KR" altLang="en-US" sz="1200" dirty="0" smtClean="0"/>
              <a:t>눈송이의 낙하속도 지정</a:t>
            </a:r>
          </a:p>
          <a:p>
            <a:r>
              <a:rPr lang="en-US" altLang="ko-KR" sz="1200" dirty="0" err="1" smtClean="0"/>
              <a:t>speedOfwind</a:t>
            </a:r>
            <a:r>
              <a:rPr lang="en-US" altLang="ko-KR" sz="1200" dirty="0" smtClean="0"/>
              <a:t>[</a:t>
            </a:r>
            <a:r>
              <a:rPr lang="en-US" altLang="ko-KR" sz="1200" dirty="0" err="1" smtClean="0"/>
              <a:t>i</a:t>
            </a:r>
            <a:r>
              <a:rPr lang="en-US" altLang="ko-KR" sz="1200" dirty="0" smtClean="0"/>
              <a:t>] = 1;                               //</a:t>
            </a:r>
            <a:r>
              <a:rPr lang="ko-KR" altLang="en-US" sz="1200" dirty="0" smtClean="0"/>
              <a:t>최초 바람의 영향</a:t>
            </a:r>
          </a:p>
          <a:p>
            <a:r>
              <a:rPr lang="en-US" altLang="ko-KR" sz="1200" dirty="0" smtClean="0"/>
              <a:t>step[</a:t>
            </a:r>
            <a:r>
              <a:rPr lang="en-US" altLang="ko-KR" sz="1200" dirty="0" err="1" smtClean="0"/>
              <a:t>i</a:t>
            </a:r>
            <a:r>
              <a:rPr lang="en-US" altLang="ko-KR" sz="1200" dirty="0" smtClean="0"/>
              <a:t>] = </a:t>
            </a:r>
            <a:r>
              <a:rPr lang="en-US" altLang="ko-KR" sz="1200" dirty="0" err="1" smtClean="0"/>
              <a:t>Math.random</a:t>
            </a:r>
            <a:r>
              <a:rPr lang="en-US" altLang="ko-KR" sz="1200" dirty="0" smtClean="0"/>
              <a:t>()*0.1+0.05;                 // </a:t>
            </a:r>
            <a:r>
              <a:rPr lang="ko-KR" altLang="en-US" sz="1200" dirty="0" smtClean="0"/>
              <a:t>눈송이가 받는 바람의 영향의 변화도</a:t>
            </a:r>
          </a:p>
          <a:p>
            <a:endParaRPr lang="ko-KR" altLang="en-US" sz="1200" dirty="0" smtClean="0"/>
          </a:p>
          <a:p>
            <a:r>
              <a:rPr lang="en-US" altLang="ko-KR" sz="1200" dirty="0" smtClean="0"/>
              <a:t>// &lt;div id="snowobj012..."&gt;*&lt;/div&gt; </a:t>
            </a:r>
            <a:r>
              <a:rPr lang="ko-KR" altLang="en-US" sz="1200" dirty="0" smtClean="0"/>
              <a:t>생성</a:t>
            </a:r>
          </a:p>
          <a:p>
            <a:r>
              <a:rPr lang="en-US" altLang="ko-KR" sz="1200" b="1" dirty="0" err="1" smtClean="0"/>
              <a:t>var</a:t>
            </a:r>
            <a:r>
              <a:rPr lang="en-US" altLang="ko-KR" sz="1200" b="1" dirty="0" smtClean="0"/>
              <a:t> </a:t>
            </a:r>
            <a:r>
              <a:rPr lang="en-US" altLang="ko-KR" sz="1200" b="1" dirty="0" err="1" smtClean="0"/>
              <a:t>divtag</a:t>
            </a:r>
            <a:r>
              <a:rPr lang="en-US" altLang="ko-KR" sz="1200" b="1" dirty="0" smtClean="0"/>
              <a:t> = "&lt;div class='snow' id=</a:t>
            </a:r>
            <a:r>
              <a:rPr lang="en-US" altLang="ko-KR" sz="1200" b="1" dirty="0" err="1" smtClean="0"/>
              <a:t>snowobj</a:t>
            </a:r>
            <a:r>
              <a:rPr lang="en-US" altLang="ko-KR" sz="1200" b="1" dirty="0" smtClean="0"/>
              <a:t>" + </a:t>
            </a:r>
            <a:r>
              <a:rPr lang="en-US" altLang="ko-KR" sz="1200" b="1" dirty="0" err="1" smtClean="0"/>
              <a:t>i</a:t>
            </a:r>
            <a:endParaRPr lang="en-US" altLang="ko-KR" sz="1200" b="1" dirty="0" smtClean="0"/>
          </a:p>
          <a:p>
            <a:r>
              <a:rPr lang="en-US" altLang="ko-KR" sz="1200" dirty="0" smtClean="0"/>
              <a:t>+ " style='top:" + x[</a:t>
            </a:r>
            <a:r>
              <a:rPr lang="en-US" altLang="ko-KR" sz="1200" dirty="0" err="1" smtClean="0"/>
              <a:t>i</a:t>
            </a:r>
            <a:r>
              <a:rPr lang="en-US" altLang="ko-KR" sz="1200" dirty="0" smtClean="0"/>
              <a:t>] + "</a:t>
            </a:r>
            <a:r>
              <a:rPr lang="en-US" altLang="ko-KR" sz="1200" dirty="0" err="1" smtClean="0"/>
              <a:t>px;left</a:t>
            </a:r>
            <a:r>
              <a:rPr lang="en-US" altLang="ko-KR" sz="1200" dirty="0" smtClean="0"/>
              <a:t>:" + y[</a:t>
            </a:r>
            <a:r>
              <a:rPr lang="en-US" altLang="ko-KR" sz="1200" dirty="0" err="1" smtClean="0"/>
              <a:t>i</a:t>
            </a:r>
            <a:r>
              <a:rPr lang="en-US" altLang="ko-KR" sz="1200" dirty="0" smtClean="0"/>
              <a:t>] + "</a:t>
            </a:r>
            <a:r>
              <a:rPr lang="en-US" altLang="ko-KR" sz="1200" dirty="0" err="1" smtClean="0"/>
              <a:t>px</a:t>
            </a:r>
            <a:r>
              <a:rPr lang="en-US" altLang="ko-KR" sz="1200" dirty="0" smtClean="0"/>
              <a:t>'&gt;*&lt;/div&gt;";</a:t>
            </a:r>
          </a:p>
          <a:p>
            <a:r>
              <a:rPr lang="en-US" altLang="ko-KR" sz="1200" dirty="0" err="1" smtClean="0"/>
              <a:t>document.write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divtag</a:t>
            </a:r>
            <a:r>
              <a:rPr lang="en-US" altLang="ko-KR" sz="1200" dirty="0" smtClean="0"/>
              <a:t>);</a:t>
            </a:r>
          </a:p>
          <a:p>
            <a:endParaRPr lang="ko-KR" altLang="en-US" sz="1200" dirty="0" smtClean="0"/>
          </a:p>
          <a:p>
            <a:r>
              <a:rPr lang="en-US" altLang="ko-KR" sz="1200" dirty="0" smtClean="0"/>
              <a:t>// &lt;div&gt; DOM </a:t>
            </a:r>
            <a:r>
              <a:rPr lang="ko-KR" altLang="en-US" sz="1200" dirty="0" smtClean="0"/>
              <a:t>객체 기억</a:t>
            </a:r>
          </a:p>
          <a:p>
            <a:r>
              <a:rPr lang="en-US" altLang="ko-KR" sz="1200" dirty="0" smtClean="0"/>
              <a:t>snow[</a:t>
            </a:r>
            <a:r>
              <a:rPr lang="en-US" altLang="ko-KR" sz="1200" dirty="0" err="1" smtClean="0"/>
              <a:t>i</a:t>
            </a:r>
            <a:r>
              <a:rPr lang="en-US" altLang="ko-KR" sz="1200" dirty="0" smtClean="0"/>
              <a:t>] = </a:t>
            </a:r>
            <a:r>
              <a:rPr lang="en-US" altLang="ko-KR" sz="1200" dirty="0" err="1" smtClean="0"/>
              <a:t>document.getElementById</a:t>
            </a:r>
            <a:r>
              <a:rPr lang="en-US" altLang="ko-KR" sz="1200" dirty="0" smtClean="0"/>
              <a:t>("</a:t>
            </a:r>
            <a:r>
              <a:rPr lang="en-US" altLang="ko-KR" sz="1200" dirty="0" err="1" smtClean="0"/>
              <a:t>snowobj</a:t>
            </a:r>
            <a:r>
              <a:rPr lang="en-US" altLang="ko-KR" sz="1200" dirty="0" smtClean="0"/>
              <a:t>"+</a:t>
            </a:r>
            <a:r>
              <a:rPr lang="en-US" altLang="ko-KR" sz="1200" dirty="0" err="1" smtClean="0"/>
              <a:t>i</a:t>
            </a:r>
            <a:r>
              <a:rPr lang="en-US" altLang="ko-KR" sz="1200" dirty="0" smtClean="0"/>
              <a:t>)</a:t>
            </a:r>
          </a:p>
          <a:p>
            <a:r>
              <a:rPr lang="en-US" altLang="ko-KR" sz="1200" dirty="0" smtClean="0"/>
              <a:t>}</a:t>
            </a:r>
          </a:p>
          <a:p>
            <a:r>
              <a:rPr lang="en-US" altLang="ko-KR" sz="1200" dirty="0" smtClean="0"/>
              <a:t>}</a:t>
            </a:r>
          </a:p>
          <a:p>
            <a:r>
              <a:rPr lang="en-US" altLang="ko-KR" sz="1200" dirty="0" smtClean="0"/>
              <a:t>&lt;/script&gt;</a:t>
            </a:r>
          </a:p>
          <a:p>
            <a:r>
              <a:rPr lang="en-US" altLang="ko-KR" sz="1200" dirty="0" smtClean="0"/>
              <a:t>&lt;/body&gt;</a:t>
            </a:r>
            <a:endParaRPr lang="ko-KR" altLang="en-US" sz="12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04" t="26857" r="7357" b="9391"/>
          <a:stretch/>
        </p:blipFill>
        <p:spPr bwMode="auto">
          <a:xfrm>
            <a:off x="827584" y="1484784"/>
            <a:ext cx="7592724" cy="4835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611560" y="476672"/>
            <a:ext cx="51125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rgbClr val="775F55"/>
                </a:solidFill>
                <a:cs typeface="+mj-cs"/>
              </a:rPr>
              <a:t>브라우저 </a:t>
            </a:r>
            <a:r>
              <a:rPr lang="ko-KR" altLang="en-US" sz="3200" dirty="0" smtClean="0">
                <a:solidFill>
                  <a:srgbClr val="775F55"/>
                </a:solidFill>
                <a:cs typeface="+mj-cs"/>
              </a:rPr>
              <a:t>객체 구조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30300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window </a:t>
            </a:r>
            <a:r>
              <a:rPr lang="ko-KR" altLang="en-US" smtClean="0"/>
              <a:t>객체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smtClean="0"/>
              <a:t>window </a:t>
            </a:r>
            <a:r>
              <a:rPr lang="ko-KR" altLang="en-US" dirty="0" smtClean="0"/>
              <a:t>객체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열려 있는 브라우저 윈도우나 탭 윈도우의 속성을 나타내는 객체</a:t>
            </a:r>
          </a:p>
          <a:p>
            <a:pPr lvl="1"/>
            <a:r>
              <a:rPr lang="ko-KR" altLang="en-US" dirty="0" smtClean="0"/>
              <a:t>브라우저 윈도우나 탭 윈도우마다 별도의 </a:t>
            </a:r>
            <a:r>
              <a:rPr lang="en-US" altLang="ko-KR" dirty="0" smtClean="0"/>
              <a:t>window </a:t>
            </a:r>
            <a:r>
              <a:rPr lang="ko-KR" altLang="en-US" dirty="0" smtClean="0"/>
              <a:t>객체 생성</a:t>
            </a:r>
            <a:endParaRPr lang="en-US" altLang="ko-KR" dirty="0" smtClean="0"/>
          </a:p>
          <a:p>
            <a:r>
              <a:rPr lang="en-US" altLang="ko-KR" dirty="0" smtClean="0"/>
              <a:t>window </a:t>
            </a:r>
            <a:r>
              <a:rPr lang="ko-KR" altLang="en-US" dirty="0" smtClean="0"/>
              <a:t>객체의 생성</a:t>
            </a:r>
            <a:endParaRPr lang="en-US" altLang="ko-KR" dirty="0" smtClean="0"/>
          </a:p>
          <a:p>
            <a:pPr lvl="1"/>
            <a:r>
              <a:rPr lang="en-US" altLang="ko-KR" b="1" dirty="0" smtClean="0">
                <a:solidFill>
                  <a:srgbClr val="0000FF"/>
                </a:solidFill>
              </a:rPr>
              <a:t>3 </a:t>
            </a:r>
            <a:r>
              <a:rPr lang="ko-KR" altLang="en-US" b="1" dirty="0" smtClean="0">
                <a:solidFill>
                  <a:srgbClr val="0000FF"/>
                </a:solidFill>
              </a:rPr>
              <a:t>가지 경우</a:t>
            </a:r>
            <a:endParaRPr lang="en-US" altLang="ko-KR" b="1" dirty="0" smtClean="0">
              <a:solidFill>
                <a:srgbClr val="0000FF"/>
              </a:solidFill>
            </a:endParaRPr>
          </a:p>
          <a:p>
            <a:pPr lvl="2"/>
            <a:r>
              <a:rPr lang="ko-KR" altLang="en-US" dirty="0" smtClean="0"/>
              <a:t>브라우저가 새로운 웹 페이지를 </a:t>
            </a:r>
            <a:r>
              <a:rPr lang="ko-KR" altLang="en-US" dirty="0" err="1" smtClean="0"/>
              <a:t>로드할</a:t>
            </a:r>
            <a:r>
              <a:rPr lang="ko-KR" altLang="en-US" dirty="0" smtClean="0"/>
              <a:t> 때</a:t>
            </a:r>
          </a:p>
          <a:p>
            <a:pPr lvl="2"/>
            <a:r>
              <a:rPr lang="en-US" altLang="ko-KR" dirty="0" smtClean="0"/>
              <a:t>&lt;iframe&gt; </a:t>
            </a:r>
            <a:r>
              <a:rPr lang="ko-KR" altLang="en-US" dirty="0" smtClean="0"/>
              <a:t>태그 당 하나의 </a:t>
            </a:r>
            <a:r>
              <a:rPr lang="en-US" altLang="ko-KR" dirty="0" smtClean="0"/>
              <a:t>window </a:t>
            </a:r>
            <a:r>
              <a:rPr lang="ko-KR" altLang="en-US" dirty="0" smtClean="0"/>
              <a:t>객체 생성</a:t>
            </a:r>
          </a:p>
          <a:p>
            <a:pPr lvl="2"/>
            <a:r>
              <a:rPr lang="ko-KR" altLang="en-US" dirty="0" smtClean="0"/>
              <a:t>자바스크립트 코드로 윈도우 열기 시 </a:t>
            </a:r>
            <a:r>
              <a:rPr lang="en-US" altLang="ko-KR" dirty="0" smtClean="0"/>
              <a:t>window </a:t>
            </a:r>
            <a:r>
              <a:rPr lang="ko-KR" altLang="en-US" dirty="0" smtClean="0"/>
              <a:t>객체 생성</a:t>
            </a:r>
          </a:p>
          <a:p>
            <a:pPr lvl="3"/>
            <a:r>
              <a:rPr lang="en-US" altLang="ko-KR" sz="1600" b="1" dirty="0" err="1" smtClean="0">
                <a:solidFill>
                  <a:srgbClr val="0000FF"/>
                </a:solidFill>
              </a:rPr>
              <a:t>window.open</a:t>
            </a:r>
            <a:r>
              <a:rPr lang="en-US" altLang="ko-KR" sz="1600" b="1" dirty="0" smtClean="0">
                <a:solidFill>
                  <a:srgbClr val="0000FF"/>
                </a:solidFill>
              </a:rPr>
              <a:t>("</a:t>
            </a:r>
            <a:r>
              <a:rPr lang="ko-KR" altLang="en-US" sz="1600" b="1" dirty="0" err="1" smtClean="0">
                <a:solidFill>
                  <a:srgbClr val="0000FF"/>
                </a:solidFill>
              </a:rPr>
              <a:t>웹페이지</a:t>
            </a:r>
            <a:r>
              <a:rPr lang="ko-KR" altLang="en-US" sz="1600" b="1" dirty="0" smtClean="0">
                <a:solidFill>
                  <a:srgbClr val="0000FF"/>
                </a:solidFill>
              </a:rPr>
              <a:t> </a:t>
            </a:r>
            <a:r>
              <a:rPr lang="en-US" altLang="ko-KR" sz="1600" b="1" dirty="0" smtClean="0">
                <a:solidFill>
                  <a:srgbClr val="0000FF"/>
                </a:solidFill>
              </a:rPr>
              <a:t>URL", "</a:t>
            </a:r>
            <a:r>
              <a:rPr lang="ko-KR" altLang="en-US" sz="1600" b="1" dirty="0" smtClean="0">
                <a:solidFill>
                  <a:srgbClr val="0000FF"/>
                </a:solidFill>
              </a:rPr>
              <a:t>윈도우이름</a:t>
            </a:r>
            <a:r>
              <a:rPr lang="en-US" altLang="ko-KR" sz="1600" b="1" dirty="0" smtClean="0">
                <a:solidFill>
                  <a:srgbClr val="0000FF"/>
                </a:solidFill>
              </a:rPr>
              <a:t>", "</a:t>
            </a:r>
            <a:r>
              <a:rPr lang="ko-KR" altLang="en-US" sz="1600" b="1" dirty="0" smtClean="0">
                <a:solidFill>
                  <a:srgbClr val="0000FF"/>
                </a:solidFill>
              </a:rPr>
              <a:t>윈도우속성</a:t>
            </a:r>
            <a:r>
              <a:rPr lang="en-US" altLang="ko-KR" sz="1600" b="1" dirty="0" smtClean="0">
                <a:solidFill>
                  <a:srgbClr val="0000FF"/>
                </a:solidFill>
              </a:rPr>
              <a:t>"),</a:t>
            </a:r>
          </a:p>
          <a:p>
            <a:r>
              <a:rPr lang="ko-KR" altLang="en-US" dirty="0" smtClean="0"/>
              <a:t>자바스크립트 코드로 윈도우 객체에 대한 접근</a:t>
            </a:r>
            <a:endParaRPr lang="en-US" altLang="ko-KR" dirty="0" smtClean="0"/>
          </a:p>
          <a:p>
            <a:pPr lvl="1"/>
            <a:r>
              <a:rPr lang="en-US" altLang="ko-KR" dirty="0"/>
              <a:t>w</a:t>
            </a:r>
            <a:r>
              <a:rPr lang="en-US" altLang="ko-KR" dirty="0" smtClean="0"/>
              <a:t>indow, </a:t>
            </a:r>
            <a:r>
              <a:rPr lang="ko-KR" altLang="en-US" dirty="0" smtClean="0"/>
              <a:t>혹은 </a:t>
            </a:r>
            <a:r>
              <a:rPr lang="en-US" altLang="ko-KR" dirty="0" err="1" smtClean="0"/>
              <a:t>window.self</a:t>
            </a:r>
            <a:r>
              <a:rPr lang="en-US" altLang="ko-KR" dirty="0" smtClean="0"/>
              <a:t>, </a:t>
            </a:r>
            <a:r>
              <a:rPr lang="ko-KR" altLang="en-US" dirty="0" smtClean="0"/>
              <a:t>혹은 </a:t>
            </a:r>
            <a:r>
              <a:rPr lang="en-US" altLang="ko-KR" dirty="0" smtClean="0"/>
              <a:t>self </a:t>
            </a:r>
            <a:endParaRPr lang="en-US" altLang="ko-KR" dirty="0"/>
          </a:p>
          <a:p>
            <a:pPr lvl="1"/>
            <a:endParaRPr lang="ko-KR" altLang="en-US" dirty="0" smtClean="0"/>
          </a:p>
          <a:p>
            <a:pPr lvl="1"/>
            <a:endParaRPr lang="ko-KR" altLang="en-US" dirty="0" smtClean="0"/>
          </a:p>
          <a:p>
            <a:pPr lvl="1"/>
            <a:endParaRPr lang="ko-KR" altLang="en-US" dirty="0" smtClean="0"/>
          </a:p>
          <a:p>
            <a:pPr lvl="1"/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9025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윈도우 모양과 </a:t>
            </a:r>
            <a:r>
              <a:rPr lang="en-US" altLang="ko-KR" dirty="0" smtClean="0"/>
              <a:t>window </a:t>
            </a:r>
            <a:r>
              <a:rPr lang="ko-KR" altLang="en-US" dirty="0" smtClean="0"/>
              <a:t>객체의 </a:t>
            </a:r>
            <a:r>
              <a:rPr lang="ko-KR" altLang="en-US" dirty="0" err="1" smtClean="0"/>
              <a:t>프로퍼티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26211" y="1069025"/>
            <a:ext cx="533400" cy="244476"/>
          </a:xfrm>
        </p:spPr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7</a:t>
            </a:fld>
            <a:endParaRPr lang="ko-KR" altLang="en-US"/>
          </a:p>
        </p:txBody>
      </p:sp>
      <p:grpSp>
        <p:nvGrpSpPr>
          <p:cNvPr id="106" name="그룹 105"/>
          <p:cNvGrpSpPr/>
          <p:nvPr/>
        </p:nvGrpSpPr>
        <p:grpSpPr>
          <a:xfrm>
            <a:off x="1087294" y="1381872"/>
            <a:ext cx="7400848" cy="4846924"/>
            <a:chOff x="1087294" y="1381872"/>
            <a:chExt cx="7400848" cy="4846924"/>
          </a:xfrm>
        </p:grpSpPr>
        <p:sp>
          <p:nvSpPr>
            <p:cNvPr id="24" name="TextBox 23"/>
            <p:cNvSpPr txBox="1"/>
            <p:nvPr/>
          </p:nvSpPr>
          <p:spPr>
            <a:xfrm>
              <a:off x="7335583" y="2077243"/>
              <a:ext cx="806054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200" dirty="0" err="1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menubar</a:t>
              </a:r>
              <a:endParaRPr lang="ko-KR" altLang="en-US" sz="12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pic>
          <p:nvPicPr>
            <p:cNvPr id="1031" name="Picture 7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97660" y="1844825"/>
              <a:ext cx="4885302" cy="39604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" name="TextBox 12"/>
            <p:cNvSpPr txBox="1"/>
            <p:nvPr/>
          </p:nvSpPr>
          <p:spPr>
            <a:xfrm>
              <a:off x="1380540" y="1882755"/>
              <a:ext cx="674608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200" dirty="0" err="1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titlebar</a:t>
              </a:r>
              <a:endParaRPr lang="ko-KR" altLang="en-US" sz="12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18" name="모서리가 둥근 직사각형 17"/>
            <p:cNvSpPr/>
            <p:nvPr/>
          </p:nvSpPr>
          <p:spPr>
            <a:xfrm>
              <a:off x="2568774" y="2661491"/>
              <a:ext cx="2171537" cy="278811"/>
            </a:xfrm>
            <a:prstGeom prst="roundRect">
              <a:avLst/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127531" y="2666704"/>
              <a:ext cx="967957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200" dirty="0" err="1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locationbar</a:t>
              </a:r>
              <a:endParaRPr lang="ko-KR" altLang="en-US" sz="12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36" name="모서리가 둥근 직사각형 35"/>
            <p:cNvSpPr/>
            <p:nvPr/>
          </p:nvSpPr>
          <p:spPr>
            <a:xfrm>
              <a:off x="2354581" y="2995938"/>
              <a:ext cx="2171537" cy="211022"/>
            </a:xfrm>
            <a:prstGeom prst="roundRect">
              <a:avLst/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1087294" y="3018583"/>
              <a:ext cx="1005853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bookmarks</a:t>
              </a:r>
            </a:p>
            <a:p>
              <a:r>
                <a:rPr lang="ko-KR" altLang="en-US" sz="1200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또는</a:t>
              </a:r>
              <a:endParaRPr lang="en-US" altLang="ko-KR" sz="1200" dirty="0" smtClean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  <a:p>
              <a:r>
                <a:rPr lang="en-US" altLang="ko-KR" sz="1200" dirty="0" err="1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perosnalbar</a:t>
              </a:r>
              <a:endParaRPr lang="ko-KR" altLang="en-US" sz="12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6276839" y="5951797"/>
              <a:ext cx="771814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scrollbar</a:t>
              </a:r>
              <a:endParaRPr lang="ko-KR" altLang="en-US" sz="12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1316011" y="5517232"/>
              <a:ext cx="820481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200" dirty="0" err="1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statusbar</a:t>
              </a:r>
              <a:endParaRPr lang="ko-KR" altLang="en-US" sz="12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47" name="모서리가 둥근 직사각형 46"/>
            <p:cNvSpPr/>
            <p:nvPr/>
          </p:nvSpPr>
          <p:spPr>
            <a:xfrm>
              <a:off x="5870651" y="2661491"/>
              <a:ext cx="1213513" cy="278811"/>
            </a:xfrm>
            <a:prstGeom prst="roundRect">
              <a:avLst/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7437752" y="2669116"/>
              <a:ext cx="686150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toolbar</a:t>
              </a:r>
              <a:endParaRPr lang="ko-KR" altLang="en-US" sz="12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50" name="모서리가 둥근 직사각형 49"/>
            <p:cNvSpPr/>
            <p:nvPr/>
          </p:nvSpPr>
          <p:spPr>
            <a:xfrm>
              <a:off x="2354581" y="5552752"/>
              <a:ext cx="4180843" cy="196387"/>
            </a:xfrm>
            <a:prstGeom prst="roundRect">
              <a:avLst/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cxnSp>
          <p:nvCxnSpPr>
            <p:cNvPr id="5" name="직선 화살표 연결선 4"/>
            <p:cNvCxnSpPr>
              <a:stCxn id="13" idx="3"/>
            </p:cNvCxnSpPr>
            <p:nvPr/>
          </p:nvCxnSpPr>
          <p:spPr>
            <a:xfrm flipV="1">
              <a:off x="2055148" y="2019637"/>
              <a:ext cx="224014" cy="1618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화살표 연결선 43"/>
            <p:cNvCxnSpPr>
              <a:stCxn id="34" idx="3"/>
            </p:cNvCxnSpPr>
            <p:nvPr/>
          </p:nvCxnSpPr>
          <p:spPr>
            <a:xfrm flipV="1">
              <a:off x="2095488" y="2800897"/>
              <a:ext cx="473286" cy="4307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화살표 연결선 45"/>
            <p:cNvCxnSpPr>
              <a:stCxn id="24" idx="1"/>
            </p:cNvCxnSpPr>
            <p:nvPr/>
          </p:nvCxnSpPr>
          <p:spPr>
            <a:xfrm flipH="1">
              <a:off x="6927353" y="2215743"/>
              <a:ext cx="408230" cy="3769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화살표 연결선 50"/>
            <p:cNvCxnSpPr>
              <a:stCxn id="48" idx="1"/>
            </p:cNvCxnSpPr>
            <p:nvPr/>
          </p:nvCxnSpPr>
          <p:spPr>
            <a:xfrm flipH="1" flipV="1">
              <a:off x="7066762" y="2803846"/>
              <a:ext cx="370990" cy="3770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화살표 연결선 51"/>
            <p:cNvCxnSpPr/>
            <p:nvPr/>
          </p:nvCxnSpPr>
          <p:spPr>
            <a:xfrm flipV="1">
              <a:off x="6795252" y="5715477"/>
              <a:ext cx="247047" cy="251614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화살표 연결선 52"/>
            <p:cNvCxnSpPr>
              <a:stCxn id="41" idx="0"/>
            </p:cNvCxnSpPr>
            <p:nvPr/>
          </p:nvCxnSpPr>
          <p:spPr>
            <a:xfrm flipH="1" flipV="1">
              <a:off x="6659876" y="5706400"/>
              <a:ext cx="2870" cy="245397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화살표 연결선 54"/>
            <p:cNvCxnSpPr>
              <a:stCxn id="43" idx="3"/>
            </p:cNvCxnSpPr>
            <p:nvPr/>
          </p:nvCxnSpPr>
          <p:spPr>
            <a:xfrm flipV="1">
              <a:off x="2136492" y="5655731"/>
              <a:ext cx="212164" cy="1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화살표 연결선 57"/>
            <p:cNvCxnSpPr>
              <a:stCxn id="37" idx="3"/>
            </p:cNvCxnSpPr>
            <p:nvPr/>
          </p:nvCxnSpPr>
          <p:spPr>
            <a:xfrm flipV="1">
              <a:off x="2093147" y="3101449"/>
              <a:ext cx="261434" cy="240300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모서리가 둥근 직사각형 59"/>
            <p:cNvSpPr/>
            <p:nvPr/>
          </p:nvSpPr>
          <p:spPr>
            <a:xfrm>
              <a:off x="2297660" y="2106140"/>
              <a:ext cx="4877059" cy="198442"/>
            </a:xfrm>
            <a:prstGeom prst="roundRect">
              <a:avLst/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TextBox 61"/>
            <p:cNvSpPr txBox="1"/>
            <p:nvPr/>
          </p:nvSpPr>
          <p:spPr>
            <a:xfrm rot="10800000">
              <a:off x="7353175" y="3948203"/>
              <a:ext cx="369332" cy="91467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eaVert" wrap="none" rtlCol="0">
              <a:spAutoFit/>
            </a:bodyPr>
            <a:lstStyle/>
            <a:p>
              <a:r>
                <a:rPr lang="en-US" altLang="ko-KR" sz="1200" dirty="0" err="1" smtClean="0"/>
                <a:t>innerHeight</a:t>
              </a:r>
              <a:endParaRPr lang="ko-KR" altLang="en-US" sz="1200" dirty="0"/>
            </a:p>
          </p:txBody>
        </p:sp>
        <p:cxnSp>
          <p:nvCxnSpPr>
            <p:cNvPr id="63" name="직선 화살표 연결선 62"/>
            <p:cNvCxnSpPr/>
            <p:nvPr/>
          </p:nvCxnSpPr>
          <p:spPr>
            <a:xfrm flipH="1">
              <a:off x="7676279" y="3241592"/>
              <a:ext cx="11099" cy="2507547"/>
            </a:xfrm>
            <a:prstGeom prst="straightConnector1">
              <a:avLst/>
            </a:prstGeom>
            <a:ln w="12700">
              <a:solidFill>
                <a:srgbClr val="66990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직선 연결선 63"/>
            <p:cNvCxnSpPr/>
            <p:nvPr/>
          </p:nvCxnSpPr>
          <p:spPr>
            <a:xfrm>
              <a:off x="7217352" y="1864798"/>
              <a:ext cx="1249725" cy="9160"/>
            </a:xfrm>
            <a:prstGeom prst="line">
              <a:avLst/>
            </a:prstGeom>
            <a:ln w="12700">
              <a:solidFill>
                <a:srgbClr val="66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직선 연결선 64"/>
            <p:cNvCxnSpPr/>
            <p:nvPr/>
          </p:nvCxnSpPr>
          <p:spPr>
            <a:xfrm>
              <a:off x="7238417" y="5804135"/>
              <a:ext cx="1249725" cy="9160"/>
            </a:xfrm>
            <a:prstGeom prst="line">
              <a:avLst/>
            </a:prstGeom>
            <a:ln w="12700">
              <a:solidFill>
                <a:srgbClr val="66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TextBox 65"/>
            <p:cNvSpPr txBox="1"/>
            <p:nvPr/>
          </p:nvSpPr>
          <p:spPr>
            <a:xfrm rot="10800000">
              <a:off x="7947084" y="3945641"/>
              <a:ext cx="369332" cy="93102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eaVert" wrap="none" rtlCol="0">
              <a:spAutoFit/>
            </a:bodyPr>
            <a:lstStyle/>
            <a:p>
              <a:r>
                <a:rPr lang="en-US" altLang="ko-KR" sz="1200" dirty="0" err="1" smtClean="0"/>
                <a:t>outerHeight</a:t>
              </a:r>
              <a:endParaRPr lang="ko-KR" altLang="en-US" sz="1200" dirty="0"/>
            </a:p>
          </p:txBody>
        </p:sp>
        <p:cxnSp>
          <p:nvCxnSpPr>
            <p:cNvPr id="67" name="직선 화살표 연결선 66"/>
            <p:cNvCxnSpPr/>
            <p:nvPr/>
          </p:nvCxnSpPr>
          <p:spPr>
            <a:xfrm flipH="1">
              <a:off x="8288206" y="1861450"/>
              <a:ext cx="28211" cy="3951845"/>
            </a:xfrm>
            <a:prstGeom prst="straightConnector1">
              <a:avLst/>
            </a:prstGeom>
            <a:ln w="12700">
              <a:solidFill>
                <a:srgbClr val="66990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직선 화살표 연결선 67"/>
            <p:cNvCxnSpPr/>
            <p:nvPr/>
          </p:nvCxnSpPr>
          <p:spPr>
            <a:xfrm>
              <a:off x="7237543" y="3221599"/>
              <a:ext cx="592459" cy="0"/>
            </a:xfrm>
            <a:prstGeom prst="straightConnector1">
              <a:avLst/>
            </a:prstGeom>
            <a:ln w="12700">
              <a:solidFill>
                <a:srgbClr val="6699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직선 화살표 연결선 68"/>
            <p:cNvCxnSpPr/>
            <p:nvPr/>
          </p:nvCxnSpPr>
          <p:spPr>
            <a:xfrm>
              <a:off x="7237543" y="5755424"/>
              <a:ext cx="592459" cy="0"/>
            </a:xfrm>
            <a:prstGeom prst="straightConnector1">
              <a:avLst/>
            </a:prstGeom>
            <a:ln w="12700">
              <a:solidFill>
                <a:srgbClr val="6699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Box 76"/>
            <p:cNvSpPr txBox="1"/>
            <p:nvPr/>
          </p:nvSpPr>
          <p:spPr>
            <a:xfrm>
              <a:off x="1200708" y="3998809"/>
              <a:ext cx="960519" cy="2769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200" dirty="0" err="1" smtClean="0"/>
                <a:t>innerWidth</a:t>
              </a:r>
              <a:endParaRPr lang="ko-KR" altLang="en-US" sz="1200" dirty="0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1247928" y="4695053"/>
              <a:ext cx="976870" cy="2769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200" dirty="0" err="1" smtClean="0"/>
                <a:t>outerWidth</a:t>
              </a:r>
              <a:endParaRPr lang="ko-KR" altLang="en-US" sz="1200" dirty="0"/>
            </a:p>
          </p:txBody>
        </p:sp>
        <p:cxnSp>
          <p:nvCxnSpPr>
            <p:cNvPr id="79" name="직선 화살표 연결선 78"/>
            <p:cNvCxnSpPr/>
            <p:nvPr/>
          </p:nvCxnSpPr>
          <p:spPr>
            <a:xfrm>
              <a:off x="2348656" y="4365104"/>
              <a:ext cx="4779966" cy="0"/>
            </a:xfrm>
            <a:prstGeom prst="straightConnector1">
              <a:avLst/>
            </a:prstGeom>
            <a:ln w="57150">
              <a:solidFill>
                <a:srgbClr val="00B05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직선 화살표 연결선 79"/>
            <p:cNvCxnSpPr/>
            <p:nvPr/>
          </p:nvCxnSpPr>
          <p:spPr>
            <a:xfrm>
              <a:off x="2297660" y="5085184"/>
              <a:ext cx="4860206" cy="0"/>
            </a:xfrm>
            <a:prstGeom prst="straightConnector1">
              <a:avLst/>
            </a:prstGeom>
            <a:ln w="76200">
              <a:solidFill>
                <a:srgbClr val="FFC00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꺾인 연결선 82"/>
            <p:cNvCxnSpPr>
              <a:stCxn id="77" idx="3"/>
            </p:cNvCxnSpPr>
            <p:nvPr/>
          </p:nvCxnSpPr>
          <p:spPr>
            <a:xfrm>
              <a:off x="2161227" y="4137309"/>
              <a:ext cx="716667" cy="211189"/>
            </a:xfrm>
            <a:prstGeom prst="bentConnector3">
              <a:avLst>
                <a:gd name="adj1" fmla="val 99490"/>
              </a:avLst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꺾인 연결선 91"/>
            <p:cNvCxnSpPr/>
            <p:nvPr/>
          </p:nvCxnSpPr>
          <p:spPr>
            <a:xfrm>
              <a:off x="2197536" y="4843377"/>
              <a:ext cx="716667" cy="211189"/>
            </a:xfrm>
            <a:prstGeom prst="bentConnector3">
              <a:avLst>
                <a:gd name="adj1" fmla="val 99490"/>
              </a:avLst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TextBox 93"/>
            <p:cNvSpPr txBox="1"/>
            <p:nvPr/>
          </p:nvSpPr>
          <p:spPr>
            <a:xfrm>
              <a:off x="1577174" y="1381872"/>
              <a:ext cx="1440972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(</a:t>
              </a:r>
              <a:r>
                <a:rPr lang="en-US" altLang="ko-KR" sz="1200" dirty="0" err="1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screenX</a:t>
              </a:r>
              <a:r>
                <a:rPr lang="en-US" altLang="ko-KR" sz="1200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, </a:t>
              </a:r>
              <a:r>
                <a:rPr lang="en-US" altLang="ko-KR" sz="1200" dirty="0" err="1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screenY</a:t>
              </a:r>
              <a:r>
                <a:rPr lang="en-US" altLang="ko-KR" sz="1200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)</a:t>
              </a:r>
              <a:endParaRPr lang="ko-KR" altLang="en-US" sz="12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cxnSp>
          <p:nvCxnSpPr>
            <p:cNvPr id="95" name="직선 화살표 연결선 94"/>
            <p:cNvCxnSpPr>
              <a:stCxn id="94" idx="2"/>
            </p:cNvCxnSpPr>
            <p:nvPr/>
          </p:nvCxnSpPr>
          <p:spPr>
            <a:xfrm>
              <a:off x="2297660" y="1658871"/>
              <a:ext cx="0" cy="185954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7948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553155" y="404664"/>
            <a:ext cx="7562800" cy="752128"/>
          </a:xfrm>
        </p:spPr>
        <p:txBody>
          <a:bodyPr>
            <a:normAutofit/>
          </a:bodyPr>
          <a:lstStyle/>
          <a:p>
            <a:r>
              <a:rPr lang="en-US" altLang="ko-KR" dirty="0" smtClean="0">
                <a:latin typeface="+mn-ea"/>
                <a:ea typeface="+mn-ea"/>
              </a:rPr>
              <a:t>window </a:t>
            </a:r>
            <a:r>
              <a:rPr lang="ko-KR" altLang="en-US" dirty="0" smtClean="0">
                <a:latin typeface="+mn-ea"/>
                <a:ea typeface="+mn-ea"/>
              </a:rPr>
              <a:t>객체</a:t>
            </a:r>
            <a:r>
              <a:rPr lang="ko-KR" altLang="en-US" dirty="0">
                <a:latin typeface="+mn-ea"/>
                <a:ea typeface="+mn-ea"/>
              </a:rPr>
              <a:t> 의</a:t>
            </a:r>
            <a:r>
              <a:rPr lang="ko-KR" altLang="en-US" dirty="0" smtClean="0">
                <a:latin typeface="+mn-ea"/>
                <a:ea typeface="+mn-ea"/>
              </a:rPr>
              <a:t> </a:t>
            </a:r>
            <a:r>
              <a:rPr lang="ko-KR" altLang="en-US" dirty="0" err="1" smtClean="0">
                <a:latin typeface="+mn-ea"/>
                <a:ea typeface="+mn-ea"/>
              </a:rPr>
              <a:t>메서드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26211" y="1069025"/>
            <a:ext cx="533400" cy="244476"/>
          </a:xfrm>
        </p:spPr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8</a:t>
            </a:fld>
            <a:endParaRPr lang="ko-KR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25" t="65050" r="31736" b="3537"/>
          <a:stretch/>
        </p:blipFill>
        <p:spPr bwMode="auto">
          <a:xfrm>
            <a:off x="4359824" y="1561066"/>
            <a:ext cx="4743437" cy="28421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31" t="12692" r="37756" b="35041"/>
          <a:stretch/>
        </p:blipFill>
        <p:spPr bwMode="auto">
          <a:xfrm>
            <a:off x="111778" y="1519666"/>
            <a:ext cx="4104456" cy="47176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39440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09600" y="404664"/>
            <a:ext cx="6914728" cy="752128"/>
          </a:xfrm>
        </p:spPr>
        <p:txBody>
          <a:bodyPr>
            <a:noAutofit/>
          </a:bodyPr>
          <a:lstStyle/>
          <a:p>
            <a:r>
              <a:rPr lang="en-US" altLang="ko-KR" dirty="0" smtClean="0">
                <a:solidFill>
                  <a:srgbClr val="775F55"/>
                </a:solidFill>
              </a:rPr>
              <a:t>window </a:t>
            </a:r>
            <a:r>
              <a:rPr lang="ko-KR" altLang="en-US" dirty="0" smtClean="0">
                <a:solidFill>
                  <a:srgbClr val="775F55"/>
                </a:solidFill>
              </a:rPr>
              <a:t>객체의 이벤트 </a:t>
            </a:r>
            <a:r>
              <a:rPr lang="ko-KR" altLang="en-US" dirty="0" err="1" smtClean="0">
                <a:solidFill>
                  <a:srgbClr val="775F55"/>
                </a:solidFill>
              </a:rPr>
              <a:t>핸들러</a:t>
            </a:r>
            <a:endParaRPr lang="ko-KR" altLang="en-US" dirty="0">
              <a:solidFill>
                <a:srgbClr val="775F55"/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26211" y="1069025"/>
            <a:ext cx="533400" cy="244476"/>
          </a:xfrm>
        </p:spPr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9</a:t>
            </a:fld>
            <a:endParaRPr lang="ko-KR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85" t="29384" r="31060" b="7865"/>
          <a:stretch/>
        </p:blipFill>
        <p:spPr bwMode="auto">
          <a:xfrm>
            <a:off x="472950" y="1576549"/>
            <a:ext cx="5858317" cy="3558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814607" y="5271615"/>
            <a:ext cx="400763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s</a:t>
            </a:r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croll                </a:t>
            </a:r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: </a:t>
            </a:r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scroll </a:t>
            </a:r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시 마다 이벤트 발생 </a:t>
            </a:r>
          </a:p>
        </p:txBody>
      </p:sp>
    </p:spTree>
    <p:extLst>
      <p:ext uri="{BB962C8B-B14F-4D97-AF65-F5344CB8AC3E}">
        <p14:creationId xmlns:p14="http://schemas.microsoft.com/office/powerpoint/2010/main" val="3207147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가을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23907</TotalTime>
  <Words>2607</Words>
  <Application>Microsoft Office PowerPoint</Application>
  <PresentationFormat>화면 슬라이드 쇼(4:3)</PresentationFormat>
  <Paragraphs>784</Paragraphs>
  <Slides>44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44</vt:i4>
      </vt:variant>
    </vt:vector>
  </HeadingPairs>
  <TitlesOfParts>
    <vt:vector size="45" baseType="lpstr">
      <vt:lpstr>가을</vt:lpstr>
      <vt:lpstr>PowerPoint 프레젠테이션</vt:lpstr>
      <vt:lpstr>강의 목표</vt:lpstr>
      <vt:lpstr>브라우저 관련 객체 개요</vt:lpstr>
      <vt:lpstr>PowerPoint 프레젠테이션</vt:lpstr>
      <vt:lpstr>PowerPoint 프레젠테이션</vt:lpstr>
      <vt:lpstr>window 객체</vt:lpstr>
      <vt:lpstr>윈도우 모양과 window 객체의 프로퍼티</vt:lpstr>
      <vt:lpstr>window 객체 의 메서드</vt:lpstr>
      <vt:lpstr>window 객체의 이벤트 핸들러</vt:lpstr>
      <vt:lpstr>윈도우 열기</vt:lpstr>
      <vt:lpstr>윈도우 열기 사례</vt:lpstr>
      <vt:lpstr>윈도우 이름과 윈도우 열기</vt:lpstr>
      <vt:lpstr>예제 10-1 window.open()으로 윈도우 열기</vt:lpstr>
      <vt:lpstr>예제 10-2 윈도우 닫기</vt:lpstr>
      <vt:lpstr>문서의 로드시점 - onload, DOMContentLoaded</vt:lpstr>
      <vt:lpstr>문서의 로드시점 - onload, DOMContentLoaded</vt:lpstr>
      <vt:lpstr>문서의 로드시점 - onload, DOMContentLoaded</vt:lpstr>
      <vt:lpstr>문서의 로드시점 - onload, DOMContentLoaded</vt:lpstr>
      <vt:lpstr>location 객체</vt:lpstr>
      <vt:lpstr>location 객체</vt:lpstr>
      <vt:lpstr>예제 10-9 location 객체로 웹 사이트 접속</vt:lpstr>
      <vt:lpstr>window 객체의 타이머 활용</vt:lpstr>
      <vt:lpstr>setTimeout()/clearTimeout()</vt:lpstr>
      <vt:lpstr>예제 10-3 setTimeout()로 웹 페이지 자동 연결</vt:lpstr>
      <vt:lpstr>setInterval()/clearInterval() </vt:lpstr>
      <vt:lpstr>예제 10-4 setInterval()로 텍스트 회전</vt:lpstr>
      <vt:lpstr>윈도우 위치 및 크기 조절</vt:lpstr>
      <vt:lpstr>예제 10-5 윈도우의 위치와 크기 조절</vt:lpstr>
      <vt:lpstr>웹 페이지 스크롤</vt:lpstr>
      <vt:lpstr>예제 10-6 1초마다 10픽셀씩 자동 스크롤</vt:lpstr>
      <vt:lpstr>웹 페이지 프린트 </vt:lpstr>
      <vt:lpstr>예제 10-7 웹 페이지 프린트</vt:lpstr>
      <vt:lpstr>onbeforeprint와 onafterprint</vt:lpstr>
      <vt:lpstr>예제 10-8 onbeforeprint와 onafterprint 이벤트 활용</vt:lpstr>
      <vt:lpstr>navigator 객체</vt:lpstr>
      <vt:lpstr>예제 10–10 navigator로 브라우저 정보 출력</vt:lpstr>
      <vt:lpstr>PowerPoint 프레젠테이션</vt:lpstr>
      <vt:lpstr>screen 객체</vt:lpstr>
      <vt:lpstr>예제 10-11 스크린 장치에 관한 정보 출력</vt:lpstr>
      <vt:lpstr>history 객체</vt:lpstr>
      <vt:lpstr>예제 10-12 history 객체 활용</vt:lpstr>
      <vt:lpstr>도전 : 샤갈의 눈내리는 마을 만들기</vt:lpstr>
      <vt:lpstr>도전 : 샤갈의 눈내리는 마을 만들기</vt:lpstr>
      <vt:lpstr>도전 : 샤갈의 눈내리는 마을 만들기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Kitae</dc:creator>
  <cp:lastModifiedBy>user</cp:lastModifiedBy>
  <cp:revision>696</cp:revision>
  <dcterms:created xsi:type="dcterms:W3CDTF">2011-08-27T14:53:28Z</dcterms:created>
  <dcterms:modified xsi:type="dcterms:W3CDTF">2020-01-06T09:05:19Z</dcterms:modified>
</cp:coreProperties>
</file>