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4"/>
  </p:notesMasterIdLst>
  <p:sldIdLst>
    <p:sldId id="322" r:id="rId2"/>
    <p:sldId id="395" r:id="rId3"/>
    <p:sldId id="364" r:id="rId4"/>
    <p:sldId id="384" r:id="rId5"/>
    <p:sldId id="385" r:id="rId6"/>
    <p:sldId id="401" r:id="rId7"/>
    <p:sldId id="386" r:id="rId8"/>
    <p:sldId id="367" r:id="rId9"/>
    <p:sldId id="368" r:id="rId10"/>
    <p:sldId id="387" r:id="rId11"/>
    <p:sldId id="370" r:id="rId12"/>
    <p:sldId id="388" r:id="rId13"/>
    <p:sldId id="389" r:id="rId14"/>
    <p:sldId id="369" r:id="rId15"/>
    <p:sldId id="390" r:id="rId16"/>
    <p:sldId id="371" r:id="rId17"/>
    <p:sldId id="391" r:id="rId18"/>
    <p:sldId id="372" r:id="rId19"/>
    <p:sldId id="373" r:id="rId20"/>
    <p:sldId id="374" r:id="rId21"/>
    <p:sldId id="392" r:id="rId22"/>
    <p:sldId id="375" r:id="rId23"/>
    <p:sldId id="393" r:id="rId24"/>
    <p:sldId id="376" r:id="rId25"/>
    <p:sldId id="383" r:id="rId26"/>
    <p:sldId id="399" r:id="rId27"/>
    <p:sldId id="380" r:id="rId28"/>
    <p:sldId id="400" r:id="rId29"/>
    <p:sldId id="381" r:id="rId30"/>
    <p:sldId id="396" r:id="rId31"/>
    <p:sldId id="397" r:id="rId32"/>
    <p:sldId id="398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22"/>
            <p14:sldId id="395"/>
            <p14:sldId id="364"/>
            <p14:sldId id="384"/>
            <p14:sldId id="385"/>
            <p14:sldId id="401"/>
            <p14:sldId id="386"/>
            <p14:sldId id="367"/>
            <p14:sldId id="368"/>
            <p14:sldId id="387"/>
            <p14:sldId id="370"/>
            <p14:sldId id="388"/>
            <p14:sldId id="389"/>
            <p14:sldId id="369"/>
            <p14:sldId id="390"/>
            <p14:sldId id="371"/>
            <p14:sldId id="391"/>
            <p14:sldId id="372"/>
            <p14:sldId id="373"/>
            <p14:sldId id="374"/>
            <p14:sldId id="392"/>
            <p14:sldId id="375"/>
            <p14:sldId id="393"/>
            <p14:sldId id="376"/>
            <p14:sldId id="383"/>
            <p14:sldId id="399"/>
            <p14:sldId id="380"/>
            <p14:sldId id="400"/>
            <p14:sldId id="381"/>
            <p14:sldId id="396"/>
            <p14:sldId id="397"/>
            <p14:sldId id="39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006600"/>
    <a:srgbClr val="66FFFF"/>
    <a:srgbClr val="66FFCC"/>
    <a:srgbClr val="0000FF"/>
    <a:srgbClr val="C9E7A7"/>
    <a:srgbClr val="FF5B5B"/>
    <a:srgbClr val="669900"/>
    <a:srgbClr val="8BB0CF"/>
    <a:srgbClr val="7AA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97" autoAdjust="0"/>
    <p:restoredTop sz="99346" autoAdjust="0"/>
  </p:normalViewPr>
  <p:slideViewPr>
    <p:cSldViewPr>
      <p:cViewPr varScale="1">
        <p:scale>
          <a:sx n="100" d="100"/>
          <a:sy n="100" d="100"/>
        </p:scale>
        <p:origin x="-9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49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90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990056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jk5766/ecma-script-es-%EC%A0%95%EB%A6%AC%EC%99%80-%EB%B2%84%EC%A0%84%EB%B3%84-%ED%8A%B9%EC%A7%95-77715f696dcb" TargetMode="External"/><Relationship Id="rId2" Type="http://schemas.openxmlformats.org/officeDocument/2006/relationships/hyperlink" Target="https://blog.naver.com/z1004man/22140227147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71472" y="1772816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latin typeface="+mn-ea"/>
              </a:rPr>
              <a:t>객체</a:t>
            </a:r>
            <a:r>
              <a:rPr lang="en-US" altLang="ko-KR" sz="4800" dirty="0" smtClean="0">
                <a:latin typeface="+mn-ea"/>
              </a:rPr>
              <a:t>(Object)</a:t>
            </a:r>
            <a:r>
              <a:rPr lang="ko-KR" altLang="en-US" sz="4800" dirty="0" smtClean="0">
                <a:latin typeface="+mn-ea"/>
              </a:rPr>
              <a:t> </a:t>
            </a:r>
            <a:r>
              <a:rPr lang="en-US" altLang="ko-KR" sz="4800" dirty="0" smtClean="0">
                <a:solidFill>
                  <a:srgbClr val="99FF33"/>
                </a:solidFill>
                <a:latin typeface="+mn-ea"/>
              </a:rPr>
              <a:t>&amp;</a:t>
            </a:r>
            <a:r>
              <a:rPr lang="en-US" altLang="ko-KR" sz="4800" dirty="0" smtClean="0">
                <a:latin typeface="+mn-ea"/>
              </a:rPr>
              <a:t> </a:t>
            </a:r>
            <a:r>
              <a:rPr lang="ko-KR" altLang="en-US" sz="4800" dirty="0" smtClean="0">
                <a:solidFill>
                  <a:srgbClr val="66FFFF"/>
                </a:solidFill>
                <a:latin typeface="+mn-ea"/>
              </a:rPr>
              <a:t>배열</a:t>
            </a:r>
            <a:r>
              <a:rPr lang="en-US" altLang="ko-KR" sz="4800" dirty="0" smtClean="0">
                <a:solidFill>
                  <a:srgbClr val="66FFFF"/>
                </a:solidFill>
                <a:latin typeface="+mn-ea"/>
              </a:rPr>
              <a:t>(Array)</a:t>
            </a:r>
            <a:endParaRPr lang="ko-KR" altLang="en-US" sz="4800" dirty="0">
              <a:solidFill>
                <a:srgbClr val="66FF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30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자바스크립트에서 배열을 만드는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 만드는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[]</a:t>
            </a:r>
            <a:r>
              <a:rPr lang="ko-KR" altLang="en-US" dirty="0" smtClean="0"/>
              <a:t>로 배열 만들기</a:t>
            </a:r>
          </a:p>
          <a:p>
            <a:pPr lvl="1"/>
            <a:r>
              <a:rPr lang="en-US" altLang="ko-KR" b="1" dirty="0" smtClean="0"/>
              <a:t>Array </a:t>
            </a:r>
            <a:r>
              <a:rPr lang="ko-KR" altLang="en-US" b="1" dirty="0" smtClean="0"/>
              <a:t>객체로 배열 만들기</a:t>
            </a:r>
            <a:endParaRPr lang="en-US" altLang="ko-KR" b="1" dirty="0" smtClean="0"/>
          </a:p>
          <a:p>
            <a:r>
              <a:rPr lang="en-US" altLang="ko-KR" dirty="0" smtClean="0"/>
              <a:t>[]</a:t>
            </a:r>
            <a:r>
              <a:rPr lang="ko-KR" altLang="en-US" dirty="0" smtClean="0"/>
              <a:t>로 배열 만들기</a:t>
            </a:r>
            <a:endParaRPr lang="en-US" altLang="ko-KR" dirty="0" smtClean="0"/>
          </a:p>
          <a:p>
            <a:pPr lvl="1" fontAlgn="base"/>
            <a:r>
              <a:rPr lang="en-US" altLang="ko-KR" dirty="0"/>
              <a:t>[] </a:t>
            </a:r>
            <a:r>
              <a:rPr lang="ko-KR" altLang="en-US" dirty="0"/>
              <a:t>안에는 </a:t>
            </a:r>
            <a:r>
              <a:rPr lang="ko-KR" altLang="en-US" dirty="0" smtClean="0"/>
              <a:t>원소들의 </a:t>
            </a:r>
            <a:r>
              <a:rPr lang="ko-KR" altLang="en-US" dirty="0"/>
              <a:t>초기 </a:t>
            </a:r>
            <a:r>
              <a:rPr lang="ko-KR" altLang="en-US" dirty="0" smtClean="0"/>
              <a:t>값 나열</a:t>
            </a:r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lvl="1" fontAlgn="base"/>
            <a:r>
              <a:rPr lang="ko-KR" altLang="en-US" dirty="0" smtClean="0"/>
              <a:t>배열 크기</a:t>
            </a:r>
            <a:endParaRPr lang="en-US" altLang="ko-KR" dirty="0" smtClean="0"/>
          </a:p>
          <a:p>
            <a:pPr lvl="2" fontAlgn="base"/>
            <a:r>
              <a:rPr lang="ko-KR" altLang="en-US" b="1" dirty="0" smtClean="0">
                <a:solidFill>
                  <a:srgbClr val="C00000"/>
                </a:solidFill>
              </a:rPr>
              <a:t>배열의 크기는 </a:t>
            </a:r>
            <a:r>
              <a:rPr lang="ko-KR" altLang="en-US" b="1" dirty="0">
                <a:solidFill>
                  <a:srgbClr val="C00000"/>
                </a:solidFill>
              </a:rPr>
              <a:t>고정되지 않고</a:t>
            </a:r>
            <a:r>
              <a:rPr lang="en-US" altLang="ko-KR" b="1">
                <a:solidFill>
                  <a:srgbClr val="C00000"/>
                </a:solidFill>
              </a:rPr>
              <a:t>, </a:t>
            </a:r>
            <a:r>
              <a:rPr lang="en-US" altLang="ko-KR" b="1" smtClean="0">
                <a:solidFill>
                  <a:srgbClr val="C00000"/>
                </a:solidFill>
              </a:rPr>
              <a:t> </a:t>
            </a:r>
            <a:r>
              <a:rPr lang="ko-KR" altLang="en-US" b="1" smtClean="0">
                <a:solidFill>
                  <a:srgbClr val="006600"/>
                </a:solidFill>
                <a:latin typeface="+mn-ea"/>
                <a:ea typeface="+mn-ea"/>
              </a:rPr>
              <a:t>원소 </a:t>
            </a:r>
            <a:r>
              <a:rPr lang="ko-KR" altLang="en-US" b="1" dirty="0" smtClean="0">
                <a:solidFill>
                  <a:srgbClr val="006600"/>
                </a:solidFill>
                <a:latin typeface="+mn-ea"/>
                <a:ea typeface="+mn-ea"/>
              </a:rPr>
              <a:t>추가 시 늘어남</a:t>
            </a:r>
            <a:endParaRPr lang="en-US" altLang="ko-KR" b="1" dirty="0" smtClean="0">
              <a:solidFill>
                <a:srgbClr val="006600"/>
              </a:solidFill>
              <a:latin typeface="+mn-ea"/>
              <a:ea typeface="+mn-ea"/>
            </a:endParaRPr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63688" y="3429000"/>
            <a:ext cx="457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 = [“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];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plots = [-20, -5, 0, 15, 20];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3688" y="4941168"/>
            <a:ext cx="595840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plots[5] = 33; // plots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6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원소 추가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크기는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6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됨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plots[6] = 22; // plots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원소 추가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크기는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됨</a:t>
            </a:r>
          </a:p>
        </p:txBody>
      </p:sp>
    </p:spTree>
    <p:extLst>
      <p:ext uri="{BB962C8B-B14F-4D97-AF65-F5344CB8AC3E}">
        <p14:creationId xmlns:p14="http://schemas.microsoft.com/office/powerpoint/2010/main" val="40128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</a:t>
            </a:r>
            <a:r>
              <a:rPr lang="en-US" altLang="ko-KR" dirty="0" smtClean="0"/>
              <a:t>-2 </a:t>
            </a:r>
            <a:r>
              <a:rPr lang="en-US" altLang="ko-KR" dirty="0"/>
              <a:t>[]</a:t>
            </a:r>
            <a:r>
              <a:rPr lang="ko-KR" altLang="en-US" dirty="0"/>
              <a:t>로 배열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8085" y="1908115"/>
            <a:ext cx="4968552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&lt;html&gt;&lt;head&gt;&lt;title&gt;[]</a:t>
            </a:r>
            <a:r>
              <a:rPr lang="ko-KR" altLang="en-US" sz="1400" dirty="0"/>
              <a:t>로 배열 만들기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&lt;h3&gt;[]</a:t>
            </a:r>
            <a:r>
              <a:rPr lang="ko-KR" altLang="en-US" sz="1400" dirty="0"/>
              <a:t>로 배열 만들기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var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plots = [20, 5, 8, 15, 20]; </a:t>
            </a:r>
            <a:r>
              <a:rPr lang="en-US" altLang="ko-KR" sz="1400" dirty="0"/>
              <a:t>// </a:t>
            </a:r>
            <a:r>
              <a:rPr lang="ko-KR" altLang="en-US" sz="1400" dirty="0" smtClean="0"/>
              <a:t>원소 </a:t>
            </a:r>
            <a:r>
              <a:rPr lang="en-US" altLang="ko-KR" sz="1400" dirty="0"/>
              <a:t>5</a:t>
            </a:r>
            <a:r>
              <a:rPr lang="ko-KR" altLang="en-US" sz="1400" dirty="0" smtClean="0"/>
              <a:t>개의 </a:t>
            </a:r>
            <a:r>
              <a:rPr lang="ko-KR" altLang="en-US" sz="1400" dirty="0"/>
              <a:t>배열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 smtClean="0"/>
              <a:t>("</a:t>
            </a:r>
            <a:r>
              <a:rPr lang="en-US" altLang="ko-KR" sz="1400" dirty="0" err="1"/>
              <a:t>var</a:t>
            </a:r>
            <a:r>
              <a:rPr lang="ko-KR" altLang="en-US" sz="1400" dirty="0"/>
              <a:t> </a:t>
            </a:r>
            <a:r>
              <a:rPr lang="en-US" altLang="ko-KR" sz="1400" dirty="0"/>
              <a:t>plots = [20, 5, 8, 15, 20</a:t>
            </a:r>
            <a:r>
              <a:rPr lang="en-US" altLang="ko-KR" sz="1400" dirty="0" smtClean="0"/>
              <a:t>]&lt;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&gt;");</a:t>
            </a:r>
            <a:endParaRPr lang="en-US" altLang="ko-KR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for(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&lt;5;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size = plots[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]; </a:t>
            </a:r>
            <a:r>
              <a:rPr lang="en-US" altLang="ko-KR" sz="1400" dirty="0"/>
              <a:t>// </a:t>
            </a:r>
            <a:r>
              <a:rPr lang="en-US" altLang="ko-KR" sz="1400" dirty="0" smtClean="0"/>
              <a:t>plots </a:t>
            </a:r>
            <a:r>
              <a:rPr lang="ko-KR" altLang="en-US" sz="1400" dirty="0" smtClean="0"/>
              <a:t>배열의 </a:t>
            </a:r>
            <a:r>
              <a:rPr lang="en-US" altLang="ko-KR" sz="1400" dirty="0" err="1" smtClean="0"/>
              <a:t>i</a:t>
            </a:r>
            <a:r>
              <a:rPr lang="ko-KR" altLang="en-US" sz="1400" dirty="0" smtClean="0"/>
              <a:t>번째 원소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while(size&gt;0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("*");</a:t>
            </a:r>
          </a:p>
          <a:p>
            <a:pPr defTabSz="180000"/>
            <a:r>
              <a:rPr lang="en-US" altLang="ko-KR" sz="1400" dirty="0" smtClean="0"/>
              <a:t>			size-</a:t>
            </a:r>
            <a:r>
              <a:rPr lang="en-US" altLang="ko-KR" sz="1400" dirty="0"/>
              <a:t>-;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 smtClean="0"/>
              <a:t>(plots[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]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180487"/>
            <a:ext cx="3171979" cy="38564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9488" y="1343681"/>
            <a:ext cx="826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[]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로 정수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를 저장할 배열을 만들고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원소의 값만큼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‘*’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를 출력하는 프로그램을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6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 만들기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 smtClean="0"/>
              <a:t>초기 값을 가진 배열 생성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lvl="0"/>
            <a:endParaRPr lang="en-US" altLang="ko-KR" sz="2000" dirty="0" smtClean="0"/>
          </a:p>
          <a:p>
            <a:pPr lvl="0"/>
            <a:r>
              <a:rPr lang="ko-KR" altLang="en-US" sz="2000" dirty="0" smtClean="0"/>
              <a:t>초기화되지 않은 배열 생성</a:t>
            </a:r>
            <a:endParaRPr lang="en-US" altLang="ko-KR" sz="2000" dirty="0" smtClean="0"/>
          </a:p>
          <a:p>
            <a:pPr lvl="1"/>
            <a:r>
              <a:rPr lang="ko-KR" altLang="en-US" sz="1800" dirty="0"/>
              <a:t>일정 크기의 </a:t>
            </a:r>
            <a:r>
              <a:rPr lang="ko-KR" altLang="en-US" sz="1800" dirty="0" smtClean="0"/>
              <a:t>배열 생성 </a:t>
            </a:r>
            <a:r>
              <a:rPr lang="ko-KR" altLang="en-US" sz="1800" dirty="0"/>
              <a:t>후 나중에 </a:t>
            </a:r>
            <a:r>
              <a:rPr lang="ko-KR" altLang="en-US" sz="1800" dirty="0" smtClean="0"/>
              <a:t>원소 값 </a:t>
            </a:r>
            <a:r>
              <a:rPr lang="ko-KR" altLang="en-US" sz="1800" dirty="0"/>
              <a:t>저장</a:t>
            </a:r>
          </a:p>
          <a:p>
            <a:pPr lvl="0"/>
            <a:endParaRPr lang="en-US" altLang="ko-KR" sz="2000" dirty="0" smtClean="0"/>
          </a:p>
          <a:p>
            <a:pPr lvl="0"/>
            <a:endParaRPr lang="en-US" altLang="ko-KR" sz="2000" dirty="0" smtClean="0"/>
          </a:p>
          <a:p>
            <a:pPr lvl="0"/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빈 배열 생성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원소 개수를 예상할 수 없는 경우</a:t>
            </a:r>
          </a:p>
          <a:p>
            <a:pPr lvl="0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1851825"/>
            <a:ext cx="55446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Array(“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3320729"/>
            <a:ext cx="55446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Array(7);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개의 원소를 가진 배열 생성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3648" y="3699029"/>
            <a:ext cx="554461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week[0]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week[1]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week[6]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03648" y="5691527"/>
            <a:ext cx="55447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week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Array();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빈 배열 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06318" y="6093296"/>
            <a:ext cx="554194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week[0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] =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“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월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”; 	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week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크기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자동으로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week[1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] =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“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화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”; 	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week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크기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자동으로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84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배열의 원소 개수</a:t>
            </a:r>
            <a:r>
              <a:rPr lang="en-US" altLang="ko-KR" dirty="0"/>
              <a:t>, length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배열의 크기 </a:t>
            </a:r>
            <a:r>
              <a:rPr lang="en-US" altLang="ko-KR" dirty="0" smtClean="0"/>
              <a:t>: Array </a:t>
            </a:r>
            <a:r>
              <a:rPr lang="ko-KR" altLang="en-US" dirty="0"/>
              <a:t>객체의 </a:t>
            </a:r>
            <a:r>
              <a:rPr lang="en-US" altLang="ko-KR" dirty="0"/>
              <a:t>length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length </a:t>
            </a:r>
            <a:r>
              <a:rPr lang="ko-KR" altLang="en-US" dirty="0" err="1" smtClean="0"/>
              <a:t>프로퍼티는</a:t>
            </a:r>
            <a:r>
              <a:rPr lang="ko-KR" altLang="en-US" dirty="0" smtClean="0"/>
              <a:t> 사용자가 임의로 값 변경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length </a:t>
            </a:r>
            <a:r>
              <a:rPr lang="ko-KR" altLang="en-US" dirty="0" err="1" smtClean="0"/>
              <a:t>프로퍼티는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Array </a:t>
            </a:r>
            <a:r>
              <a:rPr lang="ko-KR" altLang="en-US" dirty="0" smtClean="0"/>
              <a:t>객체에 의해 자동 관리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임의로 값 변경 가능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배열의 크기를 줄이거나 늘일 수 있음</a:t>
            </a:r>
            <a:endParaRPr lang="en-US" altLang="ko-KR" dirty="0" smtClean="0"/>
          </a:p>
          <a:p>
            <a:pPr lvl="3"/>
            <a:r>
              <a:rPr lang="ko-KR" altLang="en-US" dirty="0"/>
              <a:t>예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916832"/>
            <a:ext cx="648072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plots = [-20, -5, 0, 15, 20];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 = new Array(“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plots.length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week.length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11760" y="4509120"/>
            <a:ext cx="518457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plots.length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10; //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plots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의 크기는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에서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10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으로 늘어남</a:t>
            </a:r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plots.length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=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2;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// plots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의 크기는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2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</a:rPr>
              <a:t>로 줄어 들어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,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           //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</a:rPr>
              <a:t>처음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2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</a:rPr>
              <a:t>개의 원소 외에는 모두 삭제 됨</a:t>
            </a:r>
            <a:endParaRPr lang="ko-KR" altLang="en-US" sz="1400" kern="0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263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</a:t>
            </a:r>
            <a:r>
              <a:rPr lang="en-US" altLang="ko-KR" dirty="0" smtClean="0"/>
              <a:t>-3 </a:t>
            </a:r>
            <a:r>
              <a:rPr lang="en-US" altLang="ko-KR" dirty="0"/>
              <a:t>Array </a:t>
            </a:r>
            <a:r>
              <a:rPr lang="ko-KR" altLang="en-US" dirty="0"/>
              <a:t>객체로 배열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5881" y="1484784"/>
            <a:ext cx="5688632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&lt;html&gt;&lt;head&gt;&lt;title&gt;Array </a:t>
            </a:r>
            <a:r>
              <a:rPr lang="ko-KR" altLang="en-US" sz="1400" dirty="0"/>
              <a:t>객체로 배열 만들기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&lt;h3&gt;Array </a:t>
            </a:r>
            <a:r>
              <a:rPr lang="ko-KR" altLang="en-US" sz="1400" dirty="0"/>
              <a:t>객체로 배열 만들기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degrees = new Array(); </a:t>
            </a:r>
            <a:r>
              <a:rPr lang="en-US" altLang="ko-KR" sz="1400" dirty="0"/>
              <a:t>// </a:t>
            </a:r>
            <a:r>
              <a:rPr lang="ko-KR" altLang="en-US" sz="1400" dirty="0"/>
              <a:t>빈 배열 생성</a:t>
            </a:r>
          </a:p>
          <a:p>
            <a:pPr defTabSz="180000"/>
            <a:r>
              <a:rPr lang="en-US" altLang="ko-KR" sz="1400" dirty="0" smtClean="0"/>
              <a:t>	degrees[0</a:t>
            </a:r>
            <a:r>
              <a:rPr lang="en-US" altLang="ko-KR" sz="1400" dirty="0"/>
              <a:t>] = 15.1;</a:t>
            </a:r>
          </a:p>
          <a:p>
            <a:pPr defTabSz="180000"/>
            <a:r>
              <a:rPr lang="en-US" altLang="ko-KR" sz="1400" dirty="0" smtClean="0"/>
              <a:t>	degrees[1</a:t>
            </a:r>
            <a:r>
              <a:rPr lang="en-US" altLang="ko-KR" sz="1400" dirty="0"/>
              <a:t>] = 15.4; </a:t>
            </a:r>
          </a:p>
          <a:p>
            <a:pPr defTabSz="180000"/>
            <a:r>
              <a:rPr lang="en-US" altLang="ko-KR" sz="1400" dirty="0" smtClean="0"/>
              <a:t>	degrees[2</a:t>
            </a:r>
            <a:r>
              <a:rPr lang="en-US" altLang="ko-KR" sz="1400" dirty="0"/>
              <a:t>] = 16.1;</a:t>
            </a:r>
          </a:p>
          <a:p>
            <a:pPr defTabSz="180000"/>
            <a:r>
              <a:rPr lang="en-US" altLang="ko-KR" sz="1400" dirty="0" smtClean="0"/>
              <a:t>	degrees[3</a:t>
            </a:r>
            <a:r>
              <a:rPr lang="en-US" altLang="ko-KR" sz="1400" dirty="0"/>
              <a:t>] = 17.5; </a:t>
            </a:r>
          </a:p>
          <a:p>
            <a:pPr defTabSz="180000"/>
            <a:r>
              <a:rPr lang="en-US" altLang="ko-KR" sz="1400" dirty="0" smtClean="0"/>
              <a:t>	degrees[4</a:t>
            </a:r>
            <a:r>
              <a:rPr lang="en-US" altLang="ko-KR" sz="1400" dirty="0"/>
              <a:t>] = 19.2;</a:t>
            </a:r>
          </a:p>
          <a:p>
            <a:pPr defTabSz="180000"/>
            <a:r>
              <a:rPr lang="en-US" altLang="ko-KR" sz="1400" dirty="0" smtClean="0"/>
              <a:t>	degrees[5</a:t>
            </a:r>
            <a:r>
              <a:rPr lang="en-US" altLang="ko-KR" sz="1400" dirty="0"/>
              <a:t>] = 21.4; 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sum = 0; </a:t>
            </a:r>
          </a:p>
          <a:p>
            <a:pPr defTabSz="180000"/>
            <a:r>
              <a:rPr lang="en-US" altLang="ko-KR" sz="1400" b="1" dirty="0" smtClean="0"/>
              <a:t>	for(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=0</a:t>
            </a:r>
            <a:r>
              <a:rPr lang="en-US" altLang="ko-KR" sz="1400" b="1" dirty="0"/>
              <a:t>;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&lt;</a:t>
            </a:r>
            <a:r>
              <a:rPr lang="en-US" altLang="ko-KR" sz="1400" b="1" dirty="0" err="1"/>
              <a:t>degrees.length</a:t>
            </a:r>
            <a:r>
              <a:rPr lang="en-US" altLang="ko-KR" sz="1400" b="1" dirty="0" smtClean="0"/>
              <a:t>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++)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sum </a:t>
            </a:r>
            <a:r>
              <a:rPr lang="en-US" altLang="ko-KR" sz="1400" b="1" dirty="0"/>
              <a:t>+= degrees[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];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평균 온도는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sum/</a:t>
            </a:r>
            <a:r>
              <a:rPr lang="en-US" altLang="ko-KR" sz="1400" b="1" dirty="0" err="1"/>
              <a:t>degrees.length</a:t>
            </a:r>
            <a:r>
              <a:rPr lang="en-US" altLang="ko-KR" sz="1400" b="1" dirty="0" smtClean="0"/>
              <a:t>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5805264"/>
            <a:ext cx="1536286" cy="272415"/>
          </a:xfrm>
          <a:prstGeom prst="wedgeRoundRectCallout">
            <a:avLst>
              <a:gd name="adj1" fmla="val -43133"/>
              <a:gd name="adj2" fmla="val -1181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배열 </a:t>
            </a:r>
            <a:r>
              <a:rPr lang="en-US" altLang="ko-KR" sz="1000" dirty="0" smtClean="0"/>
              <a:t>degrees</a:t>
            </a:r>
            <a:r>
              <a:rPr lang="ko-KR" altLang="en-US" sz="1000" dirty="0" smtClean="0"/>
              <a:t>의 크기</a:t>
            </a:r>
            <a:r>
              <a:rPr lang="en-US" altLang="ko-KR" sz="1000" dirty="0" smtClean="0"/>
              <a:t>, 6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382396" y="4444920"/>
            <a:ext cx="1325508" cy="272415"/>
          </a:xfrm>
          <a:prstGeom prst="wedgeRoundRectCallout">
            <a:avLst>
              <a:gd name="adj1" fmla="val -38797"/>
              <a:gd name="adj2" fmla="val 1043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배열 크기만큼 루프</a:t>
            </a: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27" y="2414331"/>
            <a:ext cx="2976273" cy="241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3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배열의 특징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en-US" sz="2000" dirty="0" smtClean="0"/>
              <a:t>배열은 </a:t>
            </a:r>
            <a:r>
              <a:rPr lang="en-US" altLang="ko-KR" sz="2000" dirty="0" smtClean="0"/>
              <a:t>Array </a:t>
            </a:r>
            <a:r>
              <a:rPr lang="ko-KR" altLang="en-US" sz="2000" dirty="0" smtClean="0"/>
              <a:t>객체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[]</a:t>
            </a:r>
            <a:r>
              <a:rPr lang="ko-KR" altLang="en-US" sz="1800" dirty="0" smtClean="0"/>
              <a:t>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생성해도 </a:t>
            </a:r>
            <a:r>
              <a:rPr lang="en-US" altLang="ko-KR" sz="1800" dirty="0" smtClean="0"/>
              <a:t>Array </a:t>
            </a:r>
            <a:r>
              <a:rPr lang="ko-KR" altLang="en-US" sz="1800" dirty="0" smtClean="0"/>
              <a:t>객체로 다루어짐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배열에 여러 타입의 데이터 섞여 저장 가능</a:t>
            </a:r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3608" y="2996952"/>
            <a:ext cx="612068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any = new Array(5);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개의 원소를 가진 배열 생성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any[0] = 0;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any[1] = 5.5;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any[2]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벡터”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문자열 저장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any[3] = new Date();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Date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저장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any[4]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convertFunction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convertFunction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주소 저장</a:t>
            </a:r>
          </a:p>
        </p:txBody>
      </p:sp>
    </p:spTree>
    <p:extLst>
      <p:ext uri="{BB962C8B-B14F-4D97-AF65-F5344CB8AC3E}">
        <p14:creationId xmlns:p14="http://schemas.microsoft.com/office/powerpoint/2010/main" val="7389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</a:t>
            </a:r>
            <a:r>
              <a:rPr lang="en-US" altLang="ko-KR" dirty="0" smtClean="0"/>
              <a:t>–4 </a:t>
            </a:r>
            <a:r>
              <a:rPr lang="en-US" altLang="ko-KR" dirty="0"/>
              <a:t>Array </a:t>
            </a:r>
            <a:r>
              <a:rPr lang="ko-KR" altLang="en-US" dirty="0"/>
              <a:t>객체의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6" y="1004812"/>
            <a:ext cx="4392488" cy="57708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&lt;html&gt;&lt;head&gt;&lt;title&gt;Array </a:t>
            </a:r>
            <a:r>
              <a:rPr lang="ko-KR" altLang="en-US" sz="900" dirty="0"/>
              <a:t>객체의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활용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b="1" dirty="0" smtClean="0"/>
              <a:t>	function </a:t>
            </a:r>
            <a:r>
              <a:rPr lang="en-US" altLang="ko-KR" sz="900" b="1" dirty="0" err="1"/>
              <a:t>pr</a:t>
            </a:r>
            <a:r>
              <a:rPr lang="en-US" altLang="ko-KR" sz="900" b="1" dirty="0"/>
              <a:t>(</a:t>
            </a:r>
            <a:r>
              <a:rPr lang="en-US" altLang="ko-KR" sz="900" b="1" dirty="0" err="1"/>
              <a:t>msg</a:t>
            </a:r>
            <a:r>
              <a:rPr lang="en-US" altLang="ko-KR" sz="900" b="1" dirty="0"/>
              <a:t>, </a:t>
            </a:r>
            <a:r>
              <a:rPr lang="en-US" altLang="ko-KR" sz="900" b="1" dirty="0" err="1"/>
              <a:t>arr</a:t>
            </a:r>
            <a:r>
              <a:rPr lang="en-US" altLang="ko-KR" sz="900" b="1" dirty="0"/>
              <a:t>) </a:t>
            </a:r>
            <a:r>
              <a:rPr lang="en-US" altLang="ko-KR" sz="900" b="1" dirty="0" smtClean="0"/>
              <a:t>{ 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msg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arr.toString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 smtClean="0"/>
              <a:t>&gt;"); }</a:t>
            </a:r>
            <a:endParaRPr lang="en-US" altLang="ko-KR" sz="900" dirty="0"/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&lt;h3&gt;Array </a:t>
            </a:r>
            <a:r>
              <a:rPr lang="ko-KR" altLang="en-US" sz="900" dirty="0"/>
              <a:t>객체의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활용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var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a = new Array("</a:t>
            </a:r>
            <a:r>
              <a:rPr lang="ko-KR" altLang="en-US" sz="900" b="1" dirty="0"/>
              <a:t>황</a:t>
            </a:r>
            <a:r>
              <a:rPr lang="en-US" altLang="ko-KR" sz="900" b="1" dirty="0"/>
              <a:t>", "</a:t>
            </a:r>
            <a:r>
              <a:rPr lang="ko-KR" altLang="en-US" sz="900" b="1" dirty="0"/>
              <a:t>김</a:t>
            </a:r>
            <a:r>
              <a:rPr lang="en-US" altLang="ko-KR" sz="900" b="1" dirty="0"/>
              <a:t>", "</a:t>
            </a:r>
            <a:r>
              <a:rPr lang="ko-KR" altLang="en-US" sz="900" b="1" dirty="0"/>
              <a:t>이</a:t>
            </a:r>
            <a:r>
              <a:rPr lang="en-US" altLang="ko-KR" sz="900" b="1" dirty="0"/>
              <a:t>");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var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b = new Array("</a:t>
            </a:r>
            <a:r>
              <a:rPr lang="ko-KR" altLang="en-US" sz="900" b="1" dirty="0"/>
              <a:t>박</a:t>
            </a:r>
            <a:r>
              <a:rPr lang="en-US" altLang="ko-KR" sz="900" b="1" dirty="0"/>
              <a:t>");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var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c;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</a:t>
            </a:r>
            <a:r>
              <a:rPr lang="ko-KR" altLang="en-US" sz="900" dirty="0"/>
              <a:t>배열 </a:t>
            </a:r>
            <a:r>
              <a:rPr lang="en-US" altLang="ko-KR" sz="900" dirty="0"/>
              <a:t>a = ", a);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</a:t>
            </a:r>
            <a:r>
              <a:rPr lang="ko-KR" altLang="en-US" sz="900" dirty="0"/>
              <a:t>배열 </a:t>
            </a:r>
            <a:r>
              <a:rPr lang="en-US" altLang="ko-KR" sz="900" dirty="0"/>
              <a:t>b = ", b);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/>
              <a:t>("&lt;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 smtClean="0"/>
              <a:t>	c </a:t>
            </a:r>
            <a:r>
              <a:rPr lang="en-US" altLang="ko-KR" sz="900" b="1" dirty="0"/>
              <a:t>= </a:t>
            </a:r>
            <a:r>
              <a:rPr lang="en-US" altLang="ko-KR" sz="900" b="1" dirty="0" err="1"/>
              <a:t>a.concat</a:t>
            </a:r>
            <a:r>
              <a:rPr lang="en-US" altLang="ko-KR" sz="900" b="1" dirty="0"/>
              <a:t>(b); </a:t>
            </a:r>
            <a:r>
              <a:rPr lang="en-US" altLang="ko-KR" sz="900" dirty="0"/>
              <a:t>// c</a:t>
            </a:r>
            <a:r>
              <a:rPr lang="ko-KR" altLang="en-US" sz="900" dirty="0"/>
              <a:t>는 </a:t>
            </a:r>
            <a:r>
              <a:rPr lang="en-US" altLang="ko-KR" sz="900" dirty="0"/>
              <a:t>a</a:t>
            </a:r>
            <a:r>
              <a:rPr lang="ko-KR" altLang="en-US" sz="900" dirty="0"/>
              <a:t>와 </a:t>
            </a:r>
            <a:r>
              <a:rPr lang="en-US" altLang="ko-KR" sz="900" dirty="0"/>
              <a:t>b</a:t>
            </a:r>
            <a:r>
              <a:rPr lang="ko-KR" altLang="en-US" sz="900" dirty="0"/>
              <a:t>를 연결한 새 배열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("c = </a:t>
            </a:r>
            <a:r>
              <a:rPr lang="en-US" altLang="ko-KR" sz="900" dirty="0" err="1"/>
              <a:t>a.concat</a:t>
            </a:r>
            <a:r>
              <a:rPr lang="en-US" altLang="ko-KR" sz="900" dirty="0"/>
              <a:t>(b)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("c = </a:t>
            </a:r>
            <a:r>
              <a:rPr lang="en-US" altLang="ko-KR" sz="900" dirty="0" err="1"/>
              <a:t>a.concat</a:t>
            </a:r>
            <a:r>
              <a:rPr lang="en-US" altLang="ko-KR" sz="900" dirty="0"/>
              <a:t>(b)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 smtClean="0"/>
              <a:t>	c </a:t>
            </a:r>
            <a:r>
              <a:rPr lang="en-US" altLang="ko-KR" sz="900" b="1" dirty="0"/>
              <a:t>= </a:t>
            </a:r>
            <a:r>
              <a:rPr lang="en-US" altLang="ko-KR" sz="900" b="1" dirty="0" err="1"/>
              <a:t>a.join</a:t>
            </a:r>
            <a:r>
              <a:rPr lang="en-US" altLang="ko-KR" sz="900" b="1" dirty="0"/>
              <a:t>("##"); </a:t>
            </a:r>
            <a:r>
              <a:rPr lang="en-US" altLang="ko-KR" sz="900" dirty="0"/>
              <a:t>// c</a:t>
            </a:r>
            <a:r>
              <a:rPr lang="ko-KR" altLang="en-US" sz="900" dirty="0"/>
              <a:t>는 배열 </a:t>
            </a:r>
            <a:r>
              <a:rPr lang="en-US" altLang="ko-KR" sz="900" dirty="0"/>
              <a:t>a</a:t>
            </a:r>
            <a:r>
              <a:rPr lang="ko-KR" altLang="en-US" sz="900" dirty="0"/>
              <a:t>를 연결한 문자열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("c = </a:t>
            </a:r>
            <a:r>
              <a:rPr lang="en-US" altLang="ko-KR" sz="900" dirty="0" err="1"/>
              <a:t>a.join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("c = </a:t>
            </a:r>
            <a:r>
              <a:rPr lang="en-US" altLang="ko-KR" sz="900" dirty="0" err="1"/>
              <a:t>a.join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 smtClean="0"/>
              <a:t>	c </a:t>
            </a:r>
            <a:r>
              <a:rPr lang="en-US" altLang="ko-KR" sz="900" b="1" dirty="0"/>
              <a:t>= </a:t>
            </a:r>
            <a:r>
              <a:rPr lang="en-US" altLang="ko-KR" sz="900" b="1" dirty="0" err="1"/>
              <a:t>a.reverse</a:t>
            </a:r>
            <a:r>
              <a:rPr lang="en-US" altLang="ko-KR" sz="900" b="1" dirty="0"/>
              <a:t>(); </a:t>
            </a:r>
            <a:r>
              <a:rPr lang="en-US" altLang="ko-KR" sz="900" dirty="0"/>
              <a:t>// </a:t>
            </a:r>
            <a:r>
              <a:rPr lang="en-US" altLang="ko-KR" sz="900" dirty="0" err="1"/>
              <a:t>a.reverse</a:t>
            </a:r>
            <a:r>
              <a:rPr lang="en-US" altLang="ko-KR" sz="900" dirty="0"/>
              <a:t>()</a:t>
            </a:r>
            <a:r>
              <a:rPr lang="ko-KR" altLang="en-US" sz="900" dirty="0"/>
              <a:t>로 </a:t>
            </a:r>
            <a:r>
              <a:rPr lang="en-US" altLang="ko-KR" sz="900" dirty="0"/>
              <a:t>a </a:t>
            </a:r>
            <a:r>
              <a:rPr lang="ko-KR" altLang="en-US" sz="900" dirty="0"/>
              <a:t>자체 변경</a:t>
            </a:r>
            <a:r>
              <a:rPr lang="en-US" altLang="ko-KR" sz="900" dirty="0"/>
              <a:t>. c</a:t>
            </a:r>
            <a:r>
              <a:rPr lang="ko-KR" altLang="en-US" sz="900" dirty="0"/>
              <a:t>는 배열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a.reverse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 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a.reverse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 smtClean="0"/>
              <a:t>	c </a:t>
            </a:r>
            <a:r>
              <a:rPr lang="en-US" altLang="ko-KR" sz="900" b="1" dirty="0"/>
              <a:t>= </a:t>
            </a:r>
            <a:r>
              <a:rPr lang="en-US" altLang="ko-KR" sz="900" b="1" dirty="0" err="1"/>
              <a:t>a.slice</a:t>
            </a:r>
            <a:r>
              <a:rPr lang="en-US" altLang="ko-KR" sz="900" b="1" dirty="0"/>
              <a:t>(1, 2); </a:t>
            </a:r>
            <a:r>
              <a:rPr lang="en-US" altLang="ko-KR" sz="900" dirty="0"/>
              <a:t>// c</a:t>
            </a:r>
            <a:r>
              <a:rPr lang="ko-KR" altLang="en-US" sz="900" dirty="0"/>
              <a:t>는 새 배열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a.slice</a:t>
            </a:r>
            <a:r>
              <a:rPr lang="en-US" altLang="ko-KR" sz="900" dirty="0"/>
              <a:t>(1, 2) 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a.slice</a:t>
            </a:r>
            <a:r>
              <a:rPr lang="en-US" altLang="ko-KR" sz="900" dirty="0"/>
              <a:t>(1, 2) 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 smtClean="0"/>
              <a:t>	c </a:t>
            </a:r>
            <a:r>
              <a:rPr lang="en-US" altLang="ko-KR" sz="900" b="1" dirty="0"/>
              <a:t>= </a:t>
            </a:r>
            <a:r>
              <a:rPr lang="en-US" altLang="ko-KR" sz="900" b="1" dirty="0" err="1"/>
              <a:t>a.sort</a:t>
            </a:r>
            <a:r>
              <a:rPr lang="en-US" altLang="ko-KR" sz="900" b="1" dirty="0"/>
              <a:t>(); </a:t>
            </a:r>
            <a:r>
              <a:rPr lang="en-US" altLang="ko-KR" sz="900" dirty="0"/>
              <a:t>// </a:t>
            </a:r>
            <a:r>
              <a:rPr lang="en-US" altLang="ko-KR" sz="900" dirty="0" err="1"/>
              <a:t>a.sort</a:t>
            </a:r>
            <a:r>
              <a:rPr lang="en-US" altLang="ko-KR" sz="900" dirty="0"/>
              <a:t>()</a:t>
            </a:r>
            <a:r>
              <a:rPr lang="ko-KR" altLang="en-US" sz="900" dirty="0"/>
              <a:t>는 </a:t>
            </a:r>
            <a:r>
              <a:rPr lang="en-US" altLang="ko-KR" sz="900" dirty="0"/>
              <a:t>a </a:t>
            </a:r>
            <a:r>
              <a:rPr lang="ko-KR" altLang="en-US" sz="900" dirty="0"/>
              <a:t>자체 변경</a:t>
            </a:r>
            <a:r>
              <a:rPr lang="en-US" altLang="ko-KR" sz="900" dirty="0"/>
              <a:t>. c</a:t>
            </a:r>
            <a:r>
              <a:rPr lang="ko-KR" altLang="en-US" sz="900" dirty="0"/>
              <a:t>는 배열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a.sort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a.sort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 smtClean="0"/>
              <a:t>	c </a:t>
            </a:r>
            <a:r>
              <a:rPr lang="en-US" altLang="ko-KR" sz="900" b="1" dirty="0"/>
              <a:t>= </a:t>
            </a:r>
            <a:r>
              <a:rPr lang="en-US" altLang="ko-KR" sz="900" b="1" dirty="0" err="1"/>
              <a:t>a.toString</a:t>
            </a:r>
            <a:r>
              <a:rPr lang="en-US" altLang="ko-KR" sz="900" b="1" dirty="0"/>
              <a:t>(); </a:t>
            </a:r>
            <a:r>
              <a:rPr lang="en-US" altLang="ko-KR" sz="900" dirty="0"/>
              <a:t>// </a:t>
            </a:r>
            <a:r>
              <a:rPr lang="en-US" altLang="ko-KR" sz="900" dirty="0" err="1"/>
              <a:t>toString</a:t>
            </a:r>
            <a:r>
              <a:rPr lang="en-US" altLang="ko-KR" sz="900" dirty="0"/>
              <a:t>()</a:t>
            </a:r>
            <a:r>
              <a:rPr lang="ko-KR" altLang="en-US" sz="900" dirty="0"/>
              <a:t>은 원소 사이에 </a:t>
            </a:r>
            <a:r>
              <a:rPr lang="en-US" altLang="ko-KR" sz="900" dirty="0"/>
              <a:t>","</a:t>
            </a:r>
            <a:r>
              <a:rPr lang="ko-KR" altLang="en-US" sz="900" dirty="0"/>
              <a:t>를 넣어  문자열 생성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/>
              <a:t>("</a:t>
            </a:r>
            <a:r>
              <a:rPr lang="en-US" altLang="ko-KR" sz="900" dirty="0" err="1"/>
              <a:t>a.toString</a:t>
            </a:r>
            <a:r>
              <a:rPr lang="en-US" altLang="ko-KR" sz="900" dirty="0"/>
              <a:t>() : </a:t>
            </a:r>
            <a:r>
              <a:rPr lang="en-US" altLang="ko-KR" sz="900" dirty="0" smtClean="0"/>
              <a:t>" + </a:t>
            </a:r>
            <a:r>
              <a:rPr lang="en-US" altLang="ko-KR" sz="900" dirty="0"/>
              <a:t>c); // c </a:t>
            </a:r>
            <a:r>
              <a:rPr lang="ko-KR" altLang="en-US" sz="900" dirty="0"/>
              <a:t>는 </a:t>
            </a:r>
            <a:r>
              <a:rPr lang="ko-KR" altLang="en-US" sz="900" dirty="0" smtClean="0"/>
              <a:t>문자열</a:t>
            </a:r>
            <a:endParaRPr lang="en-US" altLang="ko-KR" sz="900" dirty="0" smtClean="0"/>
          </a:p>
          <a:p>
            <a:pPr defTabSz="180000"/>
            <a:r>
              <a:rPr lang="en-US" altLang="ko-KR" sz="900" dirty="0" smtClean="0"/>
              <a:t>&lt;/</a:t>
            </a:r>
            <a:r>
              <a:rPr lang="en-US" altLang="ko-KR" sz="900" dirty="0"/>
              <a:t>script</a:t>
            </a:r>
            <a:r>
              <a:rPr lang="en-US" altLang="ko-KR" sz="900" dirty="0" smtClean="0"/>
              <a:t>&gt;&lt;/</a:t>
            </a:r>
            <a:r>
              <a:rPr lang="en-US" altLang="ko-KR" sz="900" dirty="0"/>
              <a:t>body</a:t>
            </a:r>
            <a:r>
              <a:rPr lang="en-US" altLang="ko-KR" sz="900" dirty="0" smtClean="0"/>
              <a:t>&gt;&lt;/</a:t>
            </a:r>
            <a:r>
              <a:rPr lang="en-US" altLang="ko-KR" sz="900" dirty="0"/>
              <a:t>html&gt;</a:t>
            </a:r>
            <a:endParaRPr lang="ko-KR" altLang="en-US" sz="9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916832"/>
            <a:ext cx="2769149" cy="46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3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Date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 정보를 담는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시간 정보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학기 </a:t>
            </a:r>
            <a:r>
              <a:rPr lang="ko-KR" altLang="en-US" dirty="0" smtClean="0"/>
              <a:t>시작일 </a:t>
            </a:r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일의 </a:t>
            </a:r>
            <a:r>
              <a:rPr lang="ko-KR" altLang="en-US" dirty="0" smtClean="0"/>
              <a:t>날짜 기억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Date </a:t>
            </a:r>
            <a:r>
              <a:rPr lang="ko-KR" altLang="en-US" dirty="0" smtClean="0"/>
              <a:t>객체 활용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31640" y="2564904"/>
            <a:ext cx="69847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now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Date()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현재 날짜와 시간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초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값으로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초기화된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생성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19024" y="3335892"/>
            <a:ext cx="69847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startDay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Date(2017, 2, 1)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2017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년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월을 뜻함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14983" y="4581128"/>
            <a:ext cx="697216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now = new Date();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2017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년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 저녁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8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48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분이라면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date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now.getDate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오늘 날짜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date = 15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hour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now.getHours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지금 시간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hour = 20</a:t>
            </a:r>
          </a:p>
        </p:txBody>
      </p:sp>
    </p:spTree>
    <p:extLst>
      <p:ext uri="{BB962C8B-B14F-4D97-AF65-F5344CB8AC3E}">
        <p14:creationId xmlns:p14="http://schemas.microsoft.com/office/powerpoint/2010/main" val="10971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</a:t>
            </a:r>
            <a:r>
              <a:rPr lang="en-US" altLang="ko-KR" dirty="0" smtClean="0"/>
              <a:t>–5 </a:t>
            </a:r>
            <a:r>
              <a:rPr lang="en-US" altLang="ko-KR" dirty="0"/>
              <a:t>Date </a:t>
            </a:r>
            <a:r>
              <a:rPr lang="ko-KR" altLang="en-US" dirty="0"/>
              <a:t>객체 생성 및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7584" y="1556792"/>
            <a:ext cx="482453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&lt;head&gt;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title&gt;Date </a:t>
            </a:r>
            <a:r>
              <a:rPr lang="ko-KR" altLang="en-US" sz="1200" dirty="0"/>
              <a:t>객체로 현재 시간 알아내기</a:t>
            </a:r>
            <a:r>
              <a:rPr lang="en-US" altLang="ko-KR" sz="1200" dirty="0"/>
              <a:t>&lt;/title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&lt;h3&gt;Date </a:t>
            </a:r>
            <a:r>
              <a:rPr lang="ko-KR" altLang="en-US" sz="1200" dirty="0"/>
              <a:t>객체로 현재 시간 알아내기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now = new Date();</a:t>
            </a:r>
            <a:r>
              <a:rPr lang="en-US" altLang="ko-KR" sz="1200" dirty="0"/>
              <a:t> // </a:t>
            </a:r>
            <a:r>
              <a:rPr lang="ko-KR" altLang="en-US" sz="1200" dirty="0"/>
              <a:t>현재 시간 값을 가진 </a:t>
            </a:r>
            <a:r>
              <a:rPr lang="en-US" altLang="ko-KR" sz="1200" dirty="0"/>
              <a:t>Date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현재 시간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b="1" dirty="0" err="1"/>
              <a:t>now.toUTCString</a:t>
            </a:r>
            <a:r>
              <a:rPr lang="en-US" altLang="ko-KR" sz="1200" b="1" dirty="0"/>
              <a:t>()</a:t>
            </a:r>
          </a:p>
          <a:p>
            <a:pPr defTabSz="180000"/>
            <a:r>
              <a:rPr lang="en-US" altLang="ko-KR" sz="1200" dirty="0" smtClean="0"/>
              <a:t>				+ </a:t>
            </a:r>
            <a:r>
              <a:rPr lang="en-US" altLang="ko-KR" sz="1200" dirty="0"/>
              <a:t>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now.getFullYear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년도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now.getMonth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+ 1 + "</a:t>
            </a:r>
            <a:r>
              <a:rPr lang="ko-KR" altLang="en-US" sz="1200" dirty="0"/>
              <a:t>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now.getDate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일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now.getHours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시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now.getMinutes</a:t>
            </a:r>
            <a:r>
              <a:rPr lang="en-US" altLang="ko-KR" sz="1200" b="1" dirty="0" smtClean="0"/>
              <a:t>()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+ </a:t>
            </a:r>
            <a:r>
              <a:rPr lang="en-US" altLang="ko-KR" sz="1200" dirty="0"/>
              <a:t>"</a:t>
            </a:r>
            <a:r>
              <a:rPr lang="ko-KR" altLang="en-US" sz="1200" dirty="0"/>
              <a:t>분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now.getSeconds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now.getMilliseconds</a:t>
            </a:r>
            <a:r>
              <a:rPr lang="en-US" altLang="ko-KR" sz="1200" b="1" dirty="0" smtClean="0"/>
              <a:t>() </a:t>
            </a:r>
            <a:r>
              <a:rPr lang="en-US" altLang="ko-KR" sz="1200" dirty="0" smtClean="0"/>
              <a:t>+ </a:t>
            </a:r>
            <a:r>
              <a:rPr lang="en-US" altLang="ko-KR" sz="1200" dirty="0"/>
              <a:t>"</a:t>
            </a:r>
            <a:r>
              <a:rPr lang="ko-KR" altLang="en-US" sz="1200" dirty="0" err="1"/>
              <a:t>밀리초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&gt;");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next = </a:t>
            </a:r>
            <a:r>
              <a:rPr lang="en-US" altLang="ko-KR" sz="1200" b="1" dirty="0"/>
              <a:t>new Date(2017, 7, 15, 12, 12, 12);</a:t>
            </a:r>
            <a:r>
              <a:rPr lang="en-US" altLang="ko-KR" sz="1200" dirty="0"/>
              <a:t> // 7</a:t>
            </a:r>
            <a:r>
              <a:rPr lang="ko-KR" altLang="en-US" sz="1200" dirty="0"/>
              <a:t>은 </a:t>
            </a:r>
            <a:r>
              <a:rPr lang="en-US" altLang="ko-KR" sz="1200" dirty="0"/>
              <a:t>8</a:t>
            </a:r>
            <a:r>
              <a:rPr lang="ko-KR" altLang="en-US" sz="1200" dirty="0" smtClean="0"/>
              <a:t>월</a:t>
            </a:r>
            <a:endParaRPr lang="ko-KR" altLang="en-US" sz="1200" dirty="0"/>
          </a:p>
          <a:p>
            <a:pPr defTabSz="180000"/>
            <a:r>
              <a:rPr lang="en-US" altLang="ko-KR" sz="1200" dirty="0" err="1" smtClean="0"/>
              <a:t>document.write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next.toLocaleString</a:t>
            </a:r>
            <a:r>
              <a:rPr lang="en-US" altLang="ko-KR" sz="1200" dirty="0"/>
              <a:t>() : "</a:t>
            </a:r>
          </a:p>
          <a:p>
            <a:pPr defTabSz="180000"/>
            <a:r>
              <a:rPr lang="en-US" altLang="ko-KR" sz="1200" dirty="0" smtClean="0"/>
              <a:t>				+ </a:t>
            </a:r>
            <a:r>
              <a:rPr lang="en-US" altLang="ko-KR" sz="1200" b="1" dirty="0" err="1" smtClean="0"/>
              <a:t>next.toLocaleString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844824"/>
            <a:ext cx="235958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</a:t>
            </a:r>
            <a:r>
              <a:rPr lang="en-US" altLang="ko-KR" dirty="0" smtClean="0"/>
              <a:t>–6 </a:t>
            </a:r>
            <a:r>
              <a:rPr lang="ko-KR" altLang="en-US" dirty="0"/>
              <a:t>방문 시간에 따라 변하는 배경색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3261" y="1556792"/>
            <a:ext cx="5688632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title&gt;</a:t>
            </a:r>
            <a:r>
              <a:rPr lang="ko-KR" altLang="en-US" sz="1200" dirty="0"/>
              <a:t>방문 시간에 따라 변하는 배경색</a:t>
            </a:r>
            <a:r>
              <a:rPr lang="en-US" altLang="ko-KR" sz="1200" dirty="0"/>
              <a:t>&lt;/title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페이지 방문 초시간이  짝수이면 </a:t>
            </a:r>
            <a:r>
              <a:rPr lang="en-US" altLang="ko-KR" sz="1200" dirty="0"/>
              <a:t>violet, </a:t>
            </a:r>
            <a:r>
              <a:rPr lang="ko-KR" altLang="en-US" sz="1200" dirty="0"/>
              <a:t>홀수이면 </a:t>
            </a:r>
            <a:r>
              <a:rPr lang="en-US" altLang="ko-KR" sz="1200" dirty="0" err="1"/>
              <a:t>lightskyblue</a:t>
            </a:r>
            <a:r>
              <a:rPr lang="en-US" altLang="ko-KR" sz="1200" dirty="0"/>
              <a:t> </a:t>
            </a:r>
            <a:r>
              <a:rPr lang="ko-KR" altLang="en-US" sz="1200" dirty="0"/>
              <a:t>배경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current </a:t>
            </a:r>
            <a:r>
              <a:rPr lang="en-US" altLang="ko-KR" sz="1200" b="1" dirty="0"/>
              <a:t>= new Date(); </a:t>
            </a:r>
            <a:r>
              <a:rPr lang="en-US" altLang="ko-KR" sz="1200" dirty="0"/>
              <a:t>// </a:t>
            </a:r>
            <a:r>
              <a:rPr lang="ko-KR" altLang="en-US" sz="1200" dirty="0"/>
              <a:t>현재 </a:t>
            </a:r>
            <a:r>
              <a:rPr lang="ko-KR" altLang="en-US" sz="1200" dirty="0" smtClean="0"/>
              <a:t>시간을 </a:t>
            </a:r>
            <a:r>
              <a:rPr lang="ko-KR" altLang="en-US" sz="1200" dirty="0"/>
              <a:t>가진 </a:t>
            </a:r>
            <a:r>
              <a:rPr lang="en-US" altLang="ko-KR" sz="1200" dirty="0"/>
              <a:t>Date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en-US" altLang="ko-KR" sz="1200" dirty="0" smtClean="0"/>
              <a:t>	if(</a:t>
            </a:r>
            <a:r>
              <a:rPr lang="en-US" altLang="ko-KR" sz="1200" b="1" dirty="0" err="1" smtClean="0"/>
              <a:t>current.getSeconds</a:t>
            </a:r>
            <a:r>
              <a:rPr lang="en-US" altLang="ko-KR" sz="1200" b="1" dirty="0"/>
              <a:t>() % 2</a:t>
            </a:r>
            <a:r>
              <a:rPr lang="en-US" altLang="ko-KR" sz="1200" dirty="0"/>
              <a:t> == 0)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document.body.style.backgroundColor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"violet";</a:t>
            </a:r>
          </a:p>
          <a:p>
            <a:pPr defTabSz="180000"/>
            <a:r>
              <a:rPr lang="en-US" altLang="ko-KR" sz="1200" dirty="0" smtClean="0"/>
              <a:t>	else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document.body.style.backgroundColor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"</a:t>
            </a:r>
            <a:r>
              <a:rPr lang="en-US" altLang="ko-KR" sz="1200" b="1" dirty="0" err="1"/>
              <a:t>lightskyblue</a:t>
            </a:r>
            <a:r>
              <a:rPr lang="en-US" altLang="ko-KR" sz="1200" b="1" dirty="0"/>
              <a:t>";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현재 시간 </a:t>
            </a:r>
            <a:r>
              <a:rPr lang="en-US" altLang="ko-KR" sz="1200" dirty="0"/>
              <a:t>: 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current.getHours</a:t>
            </a:r>
            <a:r>
              <a:rPr lang="en-US" altLang="ko-KR" sz="1200" dirty="0"/>
              <a:t>(), "</a:t>
            </a:r>
            <a:r>
              <a:rPr lang="ko-KR" altLang="en-US" sz="1200" dirty="0"/>
              <a:t>시</a:t>
            </a:r>
            <a:r>
              <a:rPr lang="en-US" altLang="ko-KR" sz="1200" dirty="0"/>
              <a:t>,");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current.getMinutes</a:t>
            </a:r>
            <a:r>
              <a:rPr lang="en-US" altLang="ko-KR" sz="1200" dirty="0"/>
              <a:t>(), "</a:t>
            </a:r>
            <a:r>
              <a:rPr lang="ko-KR" altLang="en-US" sz="1200" dirty="0"/>
              <a:t>분</a:t>
            </a:r>
            <a:r>
              <a:rPr lang="en-US" altLang="ko-KR" sz="1200" dirty="0"/>
              <a:t>,");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current.getSeconds</a:t>
            </a:r>
            <a:r>
              <a:rPr lang="en-US" altLang="ko-KR" sz="1200" dirty="0"/>
              <a:t>(), "</a:t>
            </a:r>
            <a:r>
              <a:rPr lang="ko-KR" altLang="en-US" sz="1200" dirty="0"/>
              <a:t>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4149080"/>
            <a:ext cx="2388794" cy="23762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628843"/>
            <a:ext cx="2388837" cy="2376264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7380312" y="6021288"/>
            <a:ext cx="504056" cy="360040"/>
          </a:xfrm>
          <a:prstGeom prst="ellipse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689552" y="3520452"/>
            <a:ext cx="504056" cy="360040"/>
          </a:xfrm>
          <a:prstGeom prst="ellipse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객체의 기본 개념을 간단히 이해한다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브라우저가 제공하는 기본 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코어 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들의 종류를 알고 사용할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Date </a:t>
            </a:r>
            <a:r>
              <a:rPr lang="ko-KR" altLang="en-US" dirty="0" smtClean="0"/>
              <a:t>객체를 활용할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String </a:t>
            </a:r>
            <a:r>
              <a:rPr lang="ko-KR" altLang="en-US" dirty="0" smtClean="0"/>
              <a:t>객체를 활용할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자바스크립트 배열을 만들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Array </a:t>
            </a:r>
            <a:r>
              <a:rPr lang="ko-KR" altLang="en-US" dirty="0" smtClean="0"/>
              <a:t>객체를 이용하여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배열을 만들고 활용할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Math </a:t>
            </a:r>
            <a:r>
              <a:rPr lang="ko-KR" altLang="en-US" dirty="0" smtClean="0"/>
              <a:t>객체를 활용할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5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</a:p>
          <a:p>
            <a:pPr lvl="1"/>
            <a:r>
              <a:rPr lang="ko-KR" altLang="en-US" dirty="0" smtClean="0"/>
              <a:t>문자열을 담기 위한 객체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String  </a:t>
            </a:r>
            <a:r>
              <a:rPr lang="ko-KR" altLang="en-US" dirty="0" smtClean="0"/>
              <a:t>객체는 일단 생성되면 수정 불가능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348833" y="4736177"/>
            <a:ext cx="6895592" cy="1026694"/>
            <a:chOff x="1348833" y="4736177"/>
            <a:chExt cx="6895592" cy="1026694"/>
          </a:xfrm>
        </p:grpSpPr>
        <p:sp>
          <p:nvSpPr>
            <p:cNvPr id="4" name="직사각형 3"/>
            <p:cNvSpPr/>
            <p:nvPr/>
          </p:nvSpPr>
          <p:spPr>
            <a:xfrm>
              <a:off x="1348833" y="4808764"/>
              <a:ext cx="3455841" cy="9541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400" dirty="0" err="1"/>
                <a:t>var</a:t>
              </a:r>
              <a:r>
                <a:rPr lang="en-US" altLang="ko-KR" sz="1400" dirty="0"/>
                <a:t> hello = new String(“Hello”);</a:t>
              </a:r>
            </a:p>
            <a:p>
              <a:pPr fontAlgn="base" latinLnBrk="0"/>
              <a:r>
                <a:rPr lang="en-US" altLang="ko-KR" sz="1400" dirty="0" err="1"/>
                <a:t>var</a:t>
              </a:r>
              <a:r>
                <a:rPr lang="en-US" altLang="ko-KR" sz="1400" dirty="0"/>
                <a:t> res = </a:t>
              </a:r>
              <a:r>
                <a:rPr lang="en-US" altLang="ko-KR" sz="1400" dirty="0" err="1"/>
                <a:t>hello.concat</a:t>
              </a:r>
              <a:r>
                <a:rPr lang="en-US" altLang="ko-KR" sz="1400" dirty="0"/>
                <a:t>(“</a:t>
              </a:r>
              <a:r>
                <a:rPr lang="en-US" altLang="ko-KR" sz="1400" dirty="0" err="1"/>
                <a:t>Javascript</a:t>
              </a:r>
              <a:r>
                <a:rPr lang="en-US" altLang="ko-KR" sz="1400" dirty="0" smtClean="0"/>
                <a:t>”);</a:t>
              </a:r>
            </a:p>
            <a:p>
              <a:pPr fontAlgn="base" latinLnBrk="0"/>
              <a:endParaRPr lang="en-US" altLang="ko-KR" sz="1400" dirty="0" smtClean="0"/>
            </a:p>
            <a:p>
              <a:pPr fontAlgn="base" latinLnBrk="0"/>
              <a:r>
                <a:rPr lang="en-US" altLang="ko-KR" sz="1400" dirty="0"/>
                <a:t>// </a:t>
              </a:r>
              <a:r>
                <a:rPr lang="en-US" altLang="ko-KR" sz="1400" dirty="0" err="1"/>
                <a:t>concat</a:t>
              </a:r>
              <a:r>
                <a:rPr lang="en-US" altLang="ko-KR" sz="1400" dirty="0"/>
                <a:t>() </a:t>
              </a:r>
              <a:r>
                <a:rPr lang="ko-KR" altLang="en-US" sz="1400" dirty="0"/>
                <a:t>후 </a:t>
              </a:r>
              <a:r>
                <a:rPr lang="en-US" altLang="ko-KR" sz="1400" dirty="0"/>
                <a:t>hello</a:t>
              </a:r>
              <a:r>
                <a:rPr lang="ko-KR" altLang="en-US" sz="1400" dirty="0"/>
                <a:t>의 문자열 변화 </a:t>
              </a:r>
              <a:r>
                <a:rPr lang="ko-KR" altLang="en-US" sz="1400" dirty="0" smtClean="0"/>
                <a:t>없음</a:t>
              </a:r>
              <a:endParaRPr lang="ko-KR" altLang="en-US" sz="1400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076073" y="5013176"/>
              <a:ext cx="1152128" cy="52322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289698" y="5147319"/>
              <a:ext cx="65338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 smtClean="0"/>
                <a:t>“Hello”</a:t>
              </a:r>
              <a:endParaRPr lang="ko-KR" altLang="en-US" sz="12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207944" y="4747210"/>
              <a:ext cx="8883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/>
                <a:t>hello </a:t>
              </a:r>
              <a:r>
                <a:rPr lang="ko-KR" altLang="en-US" sz="1200" dirty="0" smtClean="0"/>
                <a:t>객체</a:t>
              </a:r>
              <a:endParaRPr lang="ko-KR" altLang="en-US" sz="12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444225" y="5013176"/>
              <a:ext cx="1800200" cy="52322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657850" y="5136286"/>
              <a:ext cx="1328825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 smtClean="0"/>
                <a:t>“</a:t>
              </a:r>
              <a:r>
                <a:rPr lang="en-US" altLang="ko-KR" sz="1200" dirty="0" err="1" smtClean="0"/>
                <a:t>HelloJavascript</a:t>
              </a:r>
              <a:r>
                <a:rPr lang="en-US" altLang="ko-KR" sz="1200" dirty="0" smtClean="0"/>
                <a:t>”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948089" y="4736177"/>
              <a:ext cx="7483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/>
                <a:t>res </a:t>
              </a:r>
              <a:r>
                <a:rPr lang="ko-KR" altLang="en-US" sz="1200" dirty="0" smtClean="0"/>
                <a:t>객체</a:t>
              </a:r>
              <a:endParaRPr lang="ko-KR" altLang="en-US" sz="12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348833" y="2117759"/>
            <a:ext cx="5990458" cy="1602175"/>
            <a:chOff x="1348833" y="2117759"/>
            <a:chExt cx="5990458" cy="1602175"/>
          </a:xfrm>
        </p:grpSpPr>
        <p:sp>
          <p:nvSpPr>
            <p:cNvPr id="13" name="직사각형 12"/>
            <p:cNvSpPr/>
            <p:nvPr/>
          </p:nvSpPr>
          <p:spPr>
            <a:xfrm>
              <a:off x="1348833" y="2420692"/>
              <a:ext cx="3455841" cy="9541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400" dirty="0"/>
                <a:t>// 2 </a:t>
              </a:r>
              <a:r>
                <a:rPr lang="ko-KR" altLang="en-US" sz="1400" dirty="0"/>
                <a:t>경우 모두 </a:t>
              </a:r>
              <a:r>
                <a:rPr lang="ko-KR" altLang="en-US" sz="1400" dirty="0" smtClean="0"/>
                <a:t>오른쪽 </a:t>
              </a:r>
              <a:r>
                <a:rPr lang="en-US" altLang="ko-KR" sz="1400" dirty="0"/>
                <a:t>String </a:t>
              </a:r>
              <a:r>
                <a:rPr lang="ko-KR" altLang="en-US" sz="1400" dirty="0"/>
                <a:t>객체 생성</a:t>
              </a:r>
              <a:endParaRPr lang="en-US" altLang="ko-KR" sz="1400" dirty="0" smtClean="0"/>
            </a:p>
            <a:p>
              <a:pPr fontAlgn="base" latinLnBrk="0"/>
              <a:endParaRPr lang="en-US" altLang="ko-KR" sz="1400" dirty="0" smtClean="0"/>
            </a:p>
            <a:p>
              <a:pPr fontAlgn="base" latinLnBrk="0"/>
              <a:r>
                <a:rPr lang="en-US" altLang="ko-KR" sz="1400" dirty="0" err="1" smtClean="0"/>
                <a:t>var</a:t>
              </a:r>
              <a:r>
                <a:rPr lang="en-US" altLang="ko-KR" sz="1400" dirty="0" smtClean="0"/>
                <a:t> </a:t>
              </a:r>
              <a:r>
                <a:rPr lang="en-US" altLang="ko-KR" sz="1400" dirty="0"/>
                <a:t>hello = new String(“</a:t>
              </a:r>
              <a:r>
                <a:rPr lang="en-US" altLang="ko-KR" sz="1400" dirty="0" smtClean="0"/>
                <a:t>Hello”);</a:t>
              </a:r>
            </a:p>
            <a:p>
              <a:pPr fontAlgn="base" latinLnBrk="0"/>
              <a:r>
                <a:rPr lang="en-US" altLang="ko-KR" sz="1400" dirty="0" err="1" smtClean="0"/>
                <a:t>var</a:t>
              </a:r>
              <a:r>
                <a:rPr lang="en-US" altLang="ko-KR" sz="1400" dirty="0" smtClean="0"/>
                <a:t> </a:t>
              </a:r>
              <a:r>
                <a:rPr lang="en-US" altLang="ko-KR" sz="1400" dirty="0"/>
                <a:t>hello = </a:t>
              </a:r>
              <a:r>
                <a:rPr lang="en-US" altLang="ko-KR" sz="1400" dirty="0" smtClean="0"/>
                <a:t>“</a:t>
              </a:r>
              <a:r>
                <a:rPr lang="en-US" altLang="ko-KR" sz="1400" dirty="0"/>
                <a:t>Hello</a:t>
              </a:r>
              <a:r>
                <a:rPr lang="en-US" altLang="ko-KR" sz="1400" dirty="0" smtClean="0"/>
                <a:t>”;</a:t>
              </a:r>
              <a:endParaRPr lang="en-US" altLang="ko-KR" sz="1400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078969" y="2404628"/>
              <a:ext cx="2260322" cy="1315306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82389" y="2533752"/>
              <a:ext cx="65338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 smtClean="0"/>
                <a:t>“Hello”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617602" y="2117759"/>
              <a:ext cx="8883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/>
                <a:t>hello </a:t>
              </a:r>
              <a:r>
                <a:rPr lang="ko-KR" altLang="en-US" sz="1200" dirty="0" smtClean="0"/>
                <a:t>객체</a:t>
              </a:r>
              <a:endParaRPr lang="ko-KR" altLang="en-US" sz="1200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55984" y="2933861"/>
              <a:ext cx="727499" cy="2757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</a:rPr>
                <a:t>charAt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12895" y="3355202"/>
              <a:ext cx="733594" cy="3022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</a:rPr>
                <a:t>concat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221964" y="3338810"/>
              <a:ext cx="595537" cy="2986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split()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5987866" y="3219306"/>
              <a:ext cx="456359" cy="2717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slice()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6051830" y="2877857"/>
              <a:ext cx="358248" cy="271792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…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6504950" y="2960300"/>
              <a:ext cx="741540" cy="2717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replace()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4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객체의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길이</a:t>
            </a:r>
          </a:p>
          <a:p>
            <a:pPr lvl="1"/>
            <a:r>
              <a:rPr lang="en-US" altLang="ko-KR" dirty="0"/>
              <a:t>String </a:t>
            </a:r>
            <a:r>
              <a:rPr lang="ko-KR" altLang="en-US" dirty="0"/>
              <a:t>객체의 </a:t>
            </a:r>
            <a:r>
              <a:rPr lang="en-US" altLang="ko-KR" dirty="0"/>
              <a:t>length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읽기 전용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문자열을 배열처럼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[] </a:t>
            </a:r>
            <a:r>
              <a:rPr lang="ko-KR" altLang="en-US" dirty="0"/>
              <a:t>연산자를 사용하여 각 </a:t>
            </a:r>
            <a:r>
              <a:rPr lang="ko-KR" altLang="en-US" dirty="0" smtClean="0"/>
              <a:t>문자 접근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276872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hello = new String(“Hello”);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every = “Boy and Girl”; 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hello.length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every.length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12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3429000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"Thank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you".length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// 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9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3648" y="5013176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hello = new String("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ello");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c = hello[0];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 = "H".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H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아니라 문자열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H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”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82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9" y="1412775"/>
            <a:ext cx="2721136" cy="5293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</a:t>
            </a:r>
            <a:r>
              <a:rPr lang="en-US" altLang="ko-KR" dirty="0" smtClean="0"/>
              <a:t>–7 </a:t>
            </a:r>
            <a:r>
              <a:rPr lang="en-US" altLang="ko-KR" dirty="0"/>
              <a:t>String </a:t>
            </a:r>
            <a:r>
              <a:rPr lang="ko-KR" altLang="en-US" dirty="0"/>
              <a:t>객체의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6610" y="1196901"/>
            <a:ext cx="4572000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&lt;html&gt;&lt;head&gt;&lt;title&gt;String </a:t>
            </a:r>
            <a:r>
              <a:rPr lang="ko-KR" altLang="en-US" sz="1100" dirty="0"/>
              <a:t>객체의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활용</a:t>
            </a:r>
            <a:r>
              <a:rPr lang="en-US" altLang="ko-KR" sz="1100" dirty="0"/>
              <a:t>&lt;/title&gt;&lt;/head&gt;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&lt;h3&gt;String </a:t>
            </a:r>
            <a:r>
              <a:rPr lang="ko-KR" altLang="en-US" sz="1100" dirty="0"/>
              <a:t>객체의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활용</a:t>
            </a:r>
            <a:r>
              <a:rPr lang="en-US" altLang="ko-KR" sz="1100" dirty="0"/>
              <a:t>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&lt;script&gt;</a:t>
            </a:r>
          </a:p>
          <a:p>
            <a:pPr defTabSz="180000"/>
            <a:r>
              <a:rPr lang="en-US" altLang="ko-KR" sz="1100" b="1" dirty="0" err="1" smtClean="0"/>
              <a:t>var</a:t>
            </a:r>
            <a:r>
              <a:rPr lang="en-US" altLang="ko-KR" sz="1100" b="1" dirty="0" smtClean="0"/>
              <a:t> a </a:t>
            </a:r>
            <a:r>
              <a:rPr lang="en-US" altLang="ko-KR" sz="1100" b="1" dirty="0"/>
              <a:t>= new String("Boys and Girls");</a:t>
            </a:r>
          </a:p>
          <a:p>
            <a:pPr defTabSz="180000"/>
            <a:r>
              <a:rPr lang="en-US" altLang="ko-KR" sz="1100" b="1" dirty="0" err="1" smtClean="0"/>
              <a:t>var</a:t>
            </a:r>
            <a:r>
              <a:rPr lang="en-US" altLang="ko-KR" sz="1100" b="1" dirty="0" smtClean="0"/>
              <a:t> b </a:t>
            </a:r>
            <a:r>
              <a:rPr lang="en-US" altLang="ko-KR" sz="1100" b="1" dirty="0"/>
              <a:t>= </a:t>
            </a:r>
            <a:r>
              <a:rPr lang="en-US" altLang="ko-KR" sz="1100" b="1" dirty="0" smtClean="0"/>
              <a:t>"!!";</a:t>
            </a:r>
            <a:endParaRPr lang="en-US" altLang="ko-KR" sz="1100" b="1" dirty="0"/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("a : " + a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("b : " + b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&gt;");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a.charAt</a:t>
            </a:r>
            <a:r>
              <a:rPr lang="en-US" altLang="ko-KR" sz="1100" dirty="0"/>
              <a:t>(0)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a.concat</a:t>
            </a:r>
            <a:r>
              <a:rPr lang="en-US" altLang="ko-KR" sz="1100" dirty="0"/>
              <a:t>(b, "</a:t>
            </a:r>
            <a:r>
              <a:rPr lang="ko-KR" altLang="en-US" sz="1100" dirty="0"/>
              <a:t>입니다</a:t>
            </a:r>
            <a:r>
              <a:rPr lang="en-US" altLang="ko-KR" sz="1100" dirty="0"/>
              <a:t>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a.indexOf</a:t>
            </a:r>
            <a:r>
              <a:rPr lang="en-US" altLang="ko-KR" sz="1100" dirty="0"/>
              <a:t>("s")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 smtClean="0"/>
              <a:t>document.write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a.indexOf</a:t>
            </a:r>
            <a:r>
              <a:rPr lang="en-US" altLang="ko-KR" sz="1100" dirty="0"/>
              <a:t>("And")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a.slice</a:t>
            </a:r>
            <a:r>
              <a:rPr lang="en-US" altLang="ko-KR" sz="1100" dirty="0"/>
              <a:t>(5, 8)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a.substr</a:t>
            </a:r>
            <a:r>
              <a:rPr lang="en-US" altLang="ko-KR" sz="1100" dirty="0"/>
              <a:t>(5, 3)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 smtClean="0"/>
              <a:t>document.write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a.toUpperCase</a:t>
            </a:r>
            <a:r>
              <a:rPr lang="en-US" altLang="ko-KR" sz="1100" dirty="0"/>
              <a:t>()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 smtClean="0"/>
              <a:t>document.write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a.replace</a:t>
            </a:r>
            <a:r>
              <a:rPr lang="en-US" altLang="ko-KR" sz="1100" dirty="0"/>
              <a:t>("and", "or")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   </a:t>
            </a:r>
            <a:r>
              <a:rPr lang="en-US" altLang="ko-KR" sz="1100" dirty="0" err="1"/>
              <a:t>kitae</a:t>
            </a:r>
            <a:r>
              <a:rPr lang="en-US" altLang="ko-KR" sz="1100" dirty="0"/>
              <a:t>   ".trim()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&gt;");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 err="1"/>
              <a:t>var</a:t>
            </a:r>
            <a:r>
              <a:rPr lang="en-US" altLang="ko-KR" sz="1100" dirty="0"/>
              <a:t> sub = </a:t>
            </a:r>
            <a:r>
              <a:rPr lang="en-US" altLang="ko-KR" sz="1100" dirty="0" err="1"/>
              <a:t>a.split</a:t>
            </a:r>
            <a:r>
              <a:rPr lang="en-US" altLang="ko-KR" sz="1100" dirty="0"/>
              <a:t>(" 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("a</a:t>
            </a:r>
            <a:r>
              <a:rPr lang="ko-KR" altLang="en-US" sz="1100" dirty="0"/>
              <a:t>를 빈칸으로 분리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/>
              <a:t>for(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sub.length</a:t>
            </a:r>
            <a:r>
              <a:rPr lang="en-US" altLang="ko-KR" sz="1100" dirty="0"/>
              <a:t>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</a:t>
            </a:r>
          </a:p>
          <a:p>
            <a:pPr defTabSz="180000"/>
            <a:r>
              <a:rPr lang="it-IT" altLang="ko-KR" sz="1100" dirty="0" smtClean="0"/>
              <a:t>	document.write</a:t>
            </a:r>
            <a:r>
              <a:rPr lang="it-IT" altLang="ko-KR" sz="1100" dirty="0"/>
              <a:t>("sub" + i + "=" + sub[i] + "&lt;br&gt;");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&gt;String </a:t>
            </a:r>
            <a:r>
              <a:rPr lang="ko-KR" altLang="en-US" sz="1100" dirty="0" err="1"/>
              <a:t>메소드를</a:t>
            </a:r>
            <a:r>
              <a:rPr lang="ko-KR" altLang="en-US" sz="1100" dirty="0"/>
              <a:t> 실행 후 </a:t>
            </a:r>
            <a:r>
              <a:rPr lang="en-US" altLang="ko-KR" sz="1100" dirty="0"/>
              <a:t>a</a:t>
            </a:r>
            <a:r>
              <a:rPr lang="ko-KR" altLang="en-US" sz="1100" dirty="0"/>
              <a:t>와 </a:t>
            </a:r>
            <a:r>
              <a:rPr lang="en-US" altLang="ko-KR" sz="1100" dirty="0"/>
              <a:t>b </a:t>
            </a:r>
            <a:r>
              <a:rPr lang="ko-KR" altLang="en-US" sz="1100" dirty="0"/>
              <a:t>변함 없음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("a : " + a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("b : " + b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/>
              <a:t>&lt;/script</a:t>
            </a:r>
            <a:r>
              <a:rPr lang="en-US" altLang="ko-KR" sz="1100" dirty="0" smtClean="0"/>
              <a:t>&gt;</a:t>
            </a:r>
          </a:p>
          <a:p>
            <a:pPr defTabSz="180000"/>
            <a:r>
              <a:rPr lang="en-US" altLang="ko-KR" sz="1100" dirty="0" smtClean="0"/>
              <a:t>&lt;/</a:t>
            </a:r>
            <a:r>
              <a:rPr lang="en-US" altLang="ko-KR" sz="1100" dirty="0"/>
              <a:t>body&gt;</a:t>
            </a:r>
          </a:p>
          <a:p>
            <a:pPr defTabSz="180000"/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4745145" y="3161318"/>
            <a:ext cx="828385" cy="272415"/>
          </a:xfrm>
          <a:prstGeom prst="wedgeRoundRectCallout">
            <a:avLst>
              <a:gd name="adj1" fmla="val 70930"/>
              <a:gd name="adj2" fmla="val 347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a.charAt</a:t>
            </a:r>
            <a:r>
              <a:rPr lang="en-US" altLang="ko-KR" sz="1000" dirty="0" smtClean="0"/>
              <a:t>(0)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663196" y="3513698"/>
            <a:ext cx="985634" cy="272415"/>
          </a:xfrm>
          <a:prstGeom prst="wedgeRoundRectCallout">
            <a:avLst>
              <a:gd name="adj1" fmla="val 61591"/>
              <a:gd name="adj2" fmla="val 198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a.indexOf</a:t>
            </a:r>
            <a:r>
              <a:rPr lang="en-US" altLang="ko-KR" sz="1000" dirty="0" smtClean="0"/>
              <a:t>(</a:t>
            </a:r>
            <a:r>
              <a:rPr lang="it-IT" altLang="ko-KR" sz="1000" dirty="0"/>
              <a:t>"</a:t>
            </a:r>
            <a:r>
              <a:rPr lang="en-US" altLang="ko-KR" sz="1000" dirty="0" smtClean="0"/>
              <a:t>s</a:t>
            </a:r>
            <a:r>
              <a:rPr lang="it-IT" altLang="ko-KR" sz="1000" dirty="0"/>
              <a:t>"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6228184" y="3951501"/>
            <a:ext cx="800343" cy="272415"/>
          </a:xfrm>
          <a:prstGeom prst="wedgeRoundRectCallout">
            <a:avLst>
              <a:gd name="adj1" fmla="val -66012"/>
              <a:gd name="adj2" fmla="val 160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a.slice</a:t>
            </a:r>
            <a:r>
              <a:rPr lang="en-US" altLang="ko-KR" sz="1000" dirty="0" smtClean="0"/>
              <a:t>(5,8)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955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Math</a:t>
            </a:r>
            <a:r>
              <a:rPr lang="ko-KR" altLang="en-US" smtClean="0"/>
              <a:t> 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Math</a:t>
            </a:r>
          </a:p>
          <a:p>
            <a:pPr lvl="1"/>
            <a:r>
              <a:rPr lang="ko-KR" altLang="en-US" dirty="0" smtClean="0"/>
              <a:t>수학 계산을 위한 </a:t>
            </a:r>
            <a:r>
              <a:rPr lang="ko-KR" altLang="en-US" dirty="0" err="1" smtClean="0"/>
              <a:t>프로퍼티와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Math()</a:t>
            </a:r>
            <a:r>
              <a:rPr lang="ko-KR" altLang="en-US" dirty="0" smtClean="0"/>
              <a:t>로 객체 생성하지 않고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난수</a:t>
            </a:r>
            <a:r>
              <a:rPr lang="ko-KR" altLang="en-US" dirty="0" smtClean="0"/>
              <a:t> 발생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Math.random</a:t>
            </a:r>
            <a:r>
              <a:rPr lang="en-US" altLang="ko-KR" dirty="0" smtClean="0"/>
              <a:t>() : 0~1</a:t>
            </a:r>
            <a:r>
              <a:rPr lang="ko-KR" altLang="en-US" dirty="0" smtClean="0"/>
              <a:t>보다 작은 </a:t>
            </a:r>
            <a:r>
              <a:rPr lang="ko-KR" altLang="en-US" dirty="0" err="1" smtClean="0"/>
              <a:t>랜덤한</a:t>
            </a:r>
            <a:r>
              <a:rPr lang="ko-KR" altLang="en-US" dirty="0" smtClean="0"/>
              <a:t> 실수 리턴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Math.floor</a:t>
            </a:r>
            <a:r>
              <a:rPr lang="en-US" altLang="ko-KR" dirty="0" smtClean="0"/>
              <a:t>(m)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의 소수점 이하를 제거한 정수 리턴</a:t>
            </a:r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31640" y="2636912"/>
            <a:ext cx="509431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sq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sqrt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(4);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4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제곱근을 구하면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area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*2*2;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반지름이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인 원의 면적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4564285"/>
            <a:ext cx="727280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// 0~99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까지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랜덤한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정수를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10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개 만드는 코드</a:t>
            </a:r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for(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</a:rPr>
              <a:t>i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=0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</a:rPr>
              <a:t>i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&lt;10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++)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Math.random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*100;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0~99.999...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보다 작은 실수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난수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Math.floor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(m)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	// 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에서 소수점 이하를 제거한 정수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(0~99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사이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(n + " ");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1128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</a:t>
            </a:r>
            <a:r>
              <a:rPr lang="en-US" altLang="ko-KR" dirty="0" smtClean="0"/>
              <a:t>–8 Math</a:t>
            </a:r>
            <a:r>
              <a:rPr lang="ko-KR" altLang="en-US" dirty="0" smtClean="0"/>
              <a:t>를 이용한 구구단 연습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r"/>
            <a:fld id="{01870596-DAFA-46D2-82A7-2B6B5F8E0EA4}" type="slidenum">
              <a:rPr lang="ko-KR" altLang="en-US" smtClean="0"/>
              <a:pPr algn="r"/>
              <a:t>24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3568" y="1340768"/>
            <a:ext cx="4242963" cy="533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</a:t>
            </a:r>
          </a:p>
          <a:p>
            <a:pPr defTabSz="180000"/>
            <a:r>
              <a:rPr lang="en-US" altLang="ko-KR" sz="1100" dirty="0"/>
              <a:t>&lt;head</a:t>
            </a:r>
            <a:r>
              <a:rPr lang="en-US" altLang="ko-KR" sz="1100" dirty="0" smtClean="0"/>
              <a:t>&gt;&lt;</a:t>
            </a:r>
            <a:r>
              <a:rPr lang="en-US" altLang="ko-KR" sz="1100" dirty="0"/>
              <a:t>title&gt;Math</a:t>
            </a:r>
            <a:r>
              <a:rPr lang="ko-KR" altLang="en-US" sz="1100" dirty="0"/>
              <a:t>를 활용한 구구단 연습</a:t>
            </a:r>
            <a:r>
              <a:rPr lang="en-US" altLang="ko-KR" sz="1100" dirty="0"/>
              <a:t>&lt;/title</a:t>
            </a:r>
            <a:r>
              <a:rPr lang="en-US" altLang="ko-KR" sz="1100" dirty="0" smtClean="0"/>
              <a:t>&gt;&lt;</a:t>
            </a:r>
            <a:r>
              <a:rPr lang="en-US" altLang="ko-KR" sz="1100" dirty="0"/>
              <a:t>script&gt;</a:t>
            </a:r>
          </a:p>
          <a:p>
            <a:pPr defTabSz="180000"/>
            <a:r>
              <a:rPr lang="en-US" altLang="ko-KR" sz="1100" b="1" dirty="0" smtClean="0"/>
              <a:t>function </a:t>
            </a:r>
            <a:r>
              <a:rPr lang="en-US" altLang="ko-KR" sz="1100" b="1" dirty="0" err="1"/>
              <a:t>randomInt</a:t>
            </a:r>
            <a:r>
              <a:rPr lang="en-US" altLang="ko-KR" sz="1100" b="1" dirty="0"/>
              <a:t>() { // 1~9</a:t>
            </a:r>
            <a:r>
              <a:rPr lang="ko-KR" altLang="en-US" sz="1100" b="1" dirty="0"/>
              <a:t>의 십진 </a:t>
            </a:r>
            <a:r>
              <a:rPr lang="ko-KR" altLang="en-US" sz="1100" b="1" dirty="0" err="1"/>
              <a:t>난수</a:t>
            </a:r>
            <a:r>
              <a:rPr lang="ko-KR" altLang="en-US" sz="1100" b="1" dirty="0"/>
              <a:t> 리턴</a:t>
            </a:r>
          </a:p>
          <a:p>
            <a:pPr defTabSz="180000"/>
            <a:r>
              <a:rPr lang="en-US" altLang="ko-KR" sz="1100" b="1" dirty="0" smtClean="0"/>
              <a:t>	return </a:t>
            </a:r>
            <a:r>
              <a:rPr lang="en-US" altLang="ko-KR" sz="1100" b="1" dirty="0" err="1"/>
              <a:t>Math.floor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Math.random</a:t>
            </a:r>
            <a:r>
              <a:rPr lang="en-US" altLang="ko-KR" sz="1100" b="1" dirty="0"/>
              <a:t>()*9) + 1; 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&lt;/script&gt;</a:t>
            </a:r>
          </a:p>
          <a:p>
            <a:pPr defTabSz="180000"/>
            <a:r>
              <a:rPr lang="en-US" altLang="ko-KR" sz="1100" dirty="0"/>
              <a:t>&lt;/head&gt;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&lt;h3&gt;Math</a:t>
            </a:r>
            <a:r>
              <a:rPr lang="ko-KR" altLang="en-US" sz="1100" dirty="0"/>
              <a:t>를 활용한 구구단 연습</a:t>
            </a:r>
            <a:r>
              <a:rPr lang="en-US" altLang="ko-KR" sz="1100" dirty="0"/>
              <a:t>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&lt;script&gt;</a:t>
            </a:r>
          </a:p>
          <a:p>
            <a:pPr defTabSz="180000"/>
            <a:r>
              <a:rPr lang="en-US" altLang="ko-KR" sz="1100" dirty="0" smtClean="0"/>
              <a:t>	// </a:t>
            </a:r>
            <a:r>
              <a:rPr lang="ko-KR" altLang="en-US" sz="1100" dirty="0"/>
              <a:t>구구단 문제 생성</a:t>
            </a:r>
          </a:p>
          <a:p>
            <a:pPr defTabSz="180000"/>
            <a:r>
              <a:rPr lang="en-US" altLang="ko-KR" sz="1100" b="1" dirty="0" smtClean="0"/>
              <a:t>	</a:t>
            </a:r>
            <a:r>
              <a:rPr lang="en-US" altLang="ko-KR" sz="1100" b="1" dirty="0" err="1" smtClean="0"/>
              <a:t>var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ques = </a:t>
            </a:r>
            <a:r>
              <a:rPr lang="en-US" altLang="ko-KR" sz="1100" b="1" dirty="0" err="1"/>
              <a:t>randomInt</a:t>
            </a:r>
            <a:r>
              <a:rPr lang="en-US" altLang="ko-KR" sz="1100" b="1" dirty="0"/>
              <a:t>() + "*" + </a:t>
            </a:r>
            <a:r>
              <a:rPr lang="en-US" altLang="ko-KR" sz="1100" b="1" dirty="0" err="1"/>
              <a:t>randomInt</a:t>
            </a:r>
            <a:r>
              <a:rPr lang="en-US" altLang="ko-KR" sz="1100" b="1" dirty="0"/>
              <a:t>();</a:t>
            </a:r>
          </a:p>
          <a:p>
            <a:pPr defTabSz="180000"/>
            <a:r>
              <a:rPr lang="en-US" altLang="ko-KR" sz="1100" dirty="0" smtClean="0"/>
              <a:t>	// </a:t>
            </a:r>
            <a:r>
              <a:rPr lang="ko-KR" altLang="en-US" sz="1100" dirty="0"/>
              <a:t>사용자로부터 답 입력</a:t>
            </a:r>
          </a:p>
          <a:p>
            <a:pPr defTabSz="180000"/>
            <a:r>
              <a:rPr lang="en-US" altLang="ko-KR" sz="1100" b="1" dirty="0" smtClean="0"/>
              <a:t>	</a:t>
            </a:r>
            <a:r>
              <a:rPr lang="en-US" altLang="ko-KR" sz="1100" b="1" dirty="0" err="1" smtClean="0"/>
              <a:t>var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user = prompt(ques + " </a:t>
            </a:r>
            <a:r>
              <a:rPr lang="ko-KR" altLang="en-US" sz="1100" b="1" dirty="0"/>
              <a:t>값은 얼마입니까</a:t>
            </a:r>
            <a:r>
              <a:rPr lang="en-US" altLang="ko-KR" sz="1100" b="1" dirty="0"/>
              <a:t>?", 0);</a:t>
            </a:r>
          </a:p>
          <a:p>
            <a:pPr defTabSz="180000"/>
            <a:r>
              <a:rPr lang="en-US" altLang="ko-KR" sz="1100" b="1" dirty="0" smtClean="0"/>
              <a:t>	if(user </a:t>
            </a:r>
            <a:r>
              <a:rPr lang="en-US" altLang="ko-KR" sz="1100" b="1" dirty="0"/>
              <a:t>== null) { // </a:t>
            </a:r>
            <a:r>
              <a:rPr lang="ko-KR" altLang="en-US" sz="1100" b="1" dirty="0"/>
              <a:t>취소 버튼이 클릭된 경우 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document.write</a:t>
            </a:r>
            <a:r>
              <a:rPr lang="en-US" altLang="ko-KR" sz="1100" dirty="0"/>
              <a:t>("</a:t>
            </a:r>
            <a:r>
              <a:rPr lang="ko-KR" altLang="en-US" sz="1100" dirty="0"/>
              <a:t>구구단 연습을 종료합니다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b="1" dirty="0" smtClean="0"/>
              <a:t>	else </a:t>
            </a:r>
            <a:r>
              <a:rPr lang="en-US" altLang="ko-KR" sz="1100" b="1" dirty="0"/>
              <a:t>{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b="1" dirty="0" err="1" smtClean="0"/>
              <a:t>var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/>
              <a:t>ans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eval</a:t>
            </a:r>
            <a:r>
              <a:rPr lang="en-US" altLang="ko-KR" sz="1100" b="1" dirty="0"/>
              <a:t>(ques); // </a:t>
            </a:r>
            <a:r>
              <a:rPr lang="ko-KR" altLang="en-US" sz="1100" b="1" dirty="0"/>
              <a:t>구구단 정답 계산</a:t>
            </a:r>
          </a:p>
          <a:p>
            <a:pPr defTabSz="180000"/>
            <a:r>
              <a:rPr lang="en-US" altLang="ko-KR" sz="1100" b="1" dirty="0" smtClean="0"/>
              <a:t>		if(</a:t>
            </a:r>
            <a:r>
              <a:rPr lang="en-US" altLang="ko-KR" sz="1100" b="1" dirty="0" err="1" smtClean="0"/>
              <a:t>ans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== user) // </a:t>
            </a:r>
            <a:r>
              <a:rPr lang="ko-KR" altLang="en-US" sz="1100" b="1" dirty="0"/>
              <a:t>정답과 사용자 입력 비교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document.write</a:t>
            </a:r>
            <a:r>
              <a:rPr lang="en-US" altLang="ko-KR" sz="1100" dirty="0"/>
              <a:t>("</a:t>
            </a:r>
            <a:r>
              <a:rPr lang="ko-KR" altLang="en-US" sz="1100" dirty="0"/>
              <a:t>정답</a:t>
            </a:r>
            <a:r>
              <a:rPr lang="en-US" altLang="ko-KR" sz="1100" dirty="0"/>
              <a:t>! ");</a:t>
            </a:r>
          </a:p>
          <a:p>
            <a:pPr defTabSz="180000"/>
            <a:r>
              <a:rPr lang="en-US" altLang="ko-KR" sz="1100" b="1" dirty="0" smtClean="0"/>
              <a:t>		else </a:t>
            </a:r>
            <a:endParaRPr lang="en-US" altLang="ko-KR" sz="1100" b="1" dirty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document.write</a:t>
            </a:r>
            <a:r>
              <a:rPr lang="en-US" altLang="ko-KR" sz="1100" dirty="0"/>
              <a:t>("</a:t>
            </a:r>
            <a:r>
              <a:rPr lang="ko-KR" altLang="en-US" sz="1100" dirty="0"/>
              <a:t>아니오</a:t>
            </a:r>
            <a:r>
              <a:rPr lang="en-US" altLang="ko-KR" sz="1100" dirty="0"/>
              <a:t>! 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document.write</a:t>
            </a:r>
            <a:r>
              <a:rPr lang="en-US" altLang="ko-KR" sz="1100" dirty="0" smtClean="0"/>
              <a:t>(ques </a:t>
            </a:r>
            <a:r>
              <a:rPr lang="en-US" altLang="ko-KR" sz="1100" dirty="0"/>
              <a:t>+ "=" + "&lt;strong&gt;" + </a:t>
            </a:r>
            <a:r>
              <a:rPr lang="en-US" altLang="ko-KR" sz="1100" dirty="0" err="1" smtClean="0"/>
              <a:t>ans</a:t>
            </a:r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							 </a:t>
            </a:r>
            <a:r>
              <a:rPr lang="en-US" altLang="ko-KR" sz="1100" dirty="0"/>
              <a:t>+ "&lt;/strong&gt;</a:t>
            </a:r>
            <a:r>
              <a:rPr lang="ko-KR" altLang="en-US" sz="1100" dirty="0"/>
              <a:t>입니다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&lt;/script&gt;</a:t>
            </a:r>
          </a:p>
          <a:p>
            <a:pPr defTabSz="180000"/>
            <a:r>
              <a:rPr lang="en-US" altLang="ko-KR" sz="1100" dirty="0"/>
              <a:t>&lt;/body</a:t>
            </a:r>
            <a:r>
              <a:rPr lang="en-US" altLang="ko-KR" sz="1100" dirty="0" smtClean="0"/>
              <a:t>&gt;</a:t>
            </a:r>
          </a:p>
          <a:p>
            <a:pPr defTabSz="180000"/>
            <a:r>
              <a:rPr lang="en-US" altLang="ko-KR" sz="1100" dirty="0" smtClean="0"/>
              <a:t>&lt;/</a:t>
            </a:r>
            <a:r>
              <a:rPr lang="en-US" altLang="ko-KR" sz="1100" dirty="0"/>
              <a:t>html&gt;</a:t>
            </a:r>
            <a:endParaRPr lang="ko-KR" altLang="en-US" sz="11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004048" y="1700808"/>
            <a:ext cx="3596217" cy="1826871"/>
            <a:chOff x="4387361" y="1623051"/>
            <a:chExt cx="4860976" cy="255270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7361" y="1641969"/>
              <a:ext cx="2085975" cy="252412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6562" y="1623051"/>
              <a:ext cx="2771775" cy="2552700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3717032"/>
            <a:ext cx="2808312" cy="22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8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객체 만들기</a:t>
            </a:r>
            <a:endParaRPr lang="ko-KR" alt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사용자가 새로운 </a:t>
            </a:r>
            <a:r>
              <a:rPr lang="ko-KR" altLang="en-US" sz="2000" dirty="0"/>
              <a:t>타입의 </a:t>
            </a:r>
            <a:r>
              <a:rPr lang="ko-KR" altLang="en-US" sz="2000" dirty="0" smtClean="0"/>
              <a:t>객체 작성 가능 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3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가지 방법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sz="1800" dirty="0" smtClean="0"/>
              <a:t>1. </a:t>
            </a:r>
            <a:r>
              <a:rPr lang="ko-KR" altLang="en-US" sz="1800" dirty="0" smtClean="0"/>
              <a:t>직접 객체 만들기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new </a:t>
            </a:r>
            <a:r>
              <a:rPr lang="en-US" altLang="ko-KR" sz="1600" dirty="0"/>
              <a:t>Object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 이용</a:t>
            </a:r>
            <a:endParaRPr lang="en-US" altLang="ko-KR" sz="1600" dirty="0" smtClean="0"/>
          </a:p>
          <a:p>
            <a:pPr lvl="2"/>
            <a:r>
              <a:rPr lang="ko-KR" altLang="en-US" sz="1600" dirty="0" err="1"/>
              <a:t>리터럴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표기법 이용</a:t>
            </a:r>
            <a:endParaRPr lang="en-US" altLang="ko-KR" sz="1600" dirty="0" smtClean="0"/>
          </a:p>
          <a:p>
            <a:pPr lvl="1"/>
            <a:r>
              <a:rPr lang="en-US" altLang="ko-KR" sz="1800" dirty="0" smtClean="0"/>
              <a:t>2. </a:t>
            </a:r>
            <a:r>
              <a:rPr lang="ko-KR" altLang="en-US" sz="1800" dirty="0" smtClean="0"/>
              <a:t>객체의 틀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프로토타입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만들고 객체 생성하기</a:t>
            </a:r>
            <a:endParaRPr lang="en-US" altLang="ko-KR" sz="1800" dirty="0" smtClean="0"/>
          </a:p>
          <a:p>
            <a:r>
              <a:rPr lang="ko-KR" altLang="en-US" sz="2000" dirty="0" smtClean="0"/>
              <a:t>샘플 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은행 계좌를 표현하는 </a:t>
            </a:r>
            <a:r>
              <a:rPr lang="en-US" altLang="ko-KR" sz="1600" dirty="0" smtClean="0"/>
              <a:t>account </a:t>
            </a:r>
            <a:r>
              <a:rPr lang="ko-KR" altLang="en-US" sz="1600" dirty="0" smtClean="0"/>
              <a:t>객체</a:t>
            </a:r>
            <a:endParaRPr lang="ko-KR" altLang="en-US" sz="1600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339752" y="3881501"/>
            <a:ext cx="4865893" cy="2323601"/>
            <a:chOff x="2699792" y="2276872"/>
            <a:chExt cx="4865893" cy="2323601"/>
          </a:xfrm>
        </p:grpSpPr>
        <p:sp>
          <p:nvSpPr>
            <p:cNvPr id="6" name="타원 5"/>
            <p:cNvSpPr/>
            <p:nvPr/>
          </p:nvSpPr>
          <p:spPr>
            <a:xfrm>
              <a:off x="2699792" y="2276872"/>
              <a:ext cx="3312368" cy="23236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 rot="2106326">
              <a:off x="2750611" y="3574018"/>
              <a:ext cx="1066603" cy="382526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deposit()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3761570" y="4035462"/>
              <a:ext cx="1066603" cy="464912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withdraw()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40909" y="3316574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자바스크립트 객체 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  account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1757" y="287685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>
                  <a:solidFill>
                    <a:srgbClr val="C00000"/>
                  </a:solidFill>
                </a:rPr>
                <a:t>프로퍼티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80198" y="376528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>
                  <a:solidFill>
                    <a:srgbClr val="C00000"/>
                  </a:solidFill>
                </a:rPr>
                <a:t>메소</a:t>
              </a:r>
              <a:r>
                <a:rPr lang="ko-KR" altLang="en-US" sz="1200" dirty="0" err="1">
                  <a:solidFill>
                    <a:srgbClr val="C00000"/>
                  </a:solidFill>
                </a:rPr>
                <a:t>드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6355" y="2817587"/>
              <a:ext cx="788518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code</a:t>
              </a:r>
              <a:endParaRPr lang="ko-KR" altLang="en-US" sz="105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06353" y="3159267"/>
              <a:ext cx="788519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balance</a:t>
              </a:r>
              <a:endParaRPr lang="ko-KR" altLang="en-US" sz="105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7172" y="2476037"/>
              <a:ext cx="615574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owner</a:t>
              </a:r>
              <a:endParaRPr lang="ko-KR" altLang="en-US" sz="105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45205" y="2829523"/>
              <a:ext cx="787982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“111”</a:t>
              </a:r>
              <a:endParaRPr lang="ko-KR" altLang="en-US" sz="105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45204" y="3171203"/>
              <a:ext cx="787982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35000</a:t>
              </a:r>
              <a:endParaRPr lang="ko-KR" altLang="en-US" sz="10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6022" y="2487973"/>
              <a:ext cx="787458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“</a:t>
              </a:r>
              <a:r>
                <a:rPr lang="ko-KR" altLang="en-US" sz="1050" dirty="0" smtClean="0"/>
                <a:t>황기태</a:t>
              </a:r>
              <a:r>
                <a:rPr lang="en-US" altLang="ko-KR" sz="1050" dirty="0" smtClean="0"/>
                <a:t>”</a:t>
              </a:r>
              <a:endParaRPr lang="ko-KR" altLang="en-US" sz="1050" dirty="0"/>
            </a:p>
          </p:txBody>
        </p:sp>
        <p:sp>
          <p:nvSpPr>
            <p:cNvPr id="16" name="타원 15"/>
            <p:cNvSpPr/>
            <p:nvPr/>
          </p:nvSpPr>
          <p:spPr>
            <a:xfrm rot="19331601">
              <a:off x="4934386" y="3559577"/>
              <a:ext cx="1066603" cy="464912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inquiry()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48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Object()</a:t>
            </a:r>
            <a:r>
              <a:rPr lang="ko-KR" altLang="en-US" dirty="0" smtClean="0"/>
              <a:t>로 객체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new Object()</a:t>
            </a:r>
            <a:r>
              <a:rPr lang="ko-KR" altLang="en-US" dirty="0" smtClean="0"/>
              <a:t>로 빈 객체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빈 객체에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새로운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이름과 초기값 지정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빈 객체에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메소드로</a:t>
            </a:r>
            <a:r>
              <a:rPr lang="ko-KR" altLang="en-US" dirty="0" smtClean="0"/>
              <a:t> 사용할 함수 미리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이름에 함수 지정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4293096"/>
            <a:ext cx="691276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account  = new Object</a:t>
            </a:r>
            <a:r>
              <a:rPr lang="en-US" altLang="ko-KR" sz="1600" dirty="0" smtClean="0"/>
              <a:t>();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account.owner</a:t>
            </a:r>
            <a:r>
              <a:rPr lang="en-US" altLang="ko-KR" sz="1600" dirty="0"/>
              <a:t> = "</a:t>
            </a:r>
            <a:r>
              <a:rPr lang="ko-KR" altLang="en-US" sz="1600" dirty="0"/>
              <a:t>황기태</a:t>
            </a:r>
            <a:r>
              <a:rPr lang="en-US" altLang="ko-KR" sz="1600" dirty="0"/>
              <a:t>"; </a:t>
            </a:r>
            <a:r>
              <a:rPr lang="en-US" altLang="ko-KR" sz="1600" dirty="0" smtClean="0"/>
              <a:t>			// </a:t>
            </a:r>
            <a:r>
              <a:rPr lang="ko-KR" altLang="en-US" sz="1600" dirty="0"/>
              <a:t>계좌 주인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생성 및 초기화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account.code</a:t>
            </a:r>
            <a:r>
              <a:rPr lang="en-US" altLang="ko-KR" sz="1600" dirty="0"/>
              <a:t> = "111"; </a:t>
            </a:r>
            <a:r>
              <a:rPr lang="en-US" altLang="ko-KR" sz="1600" dirty="0" smtClean="0"/>
              <a:t>					// </a:t>
            </a:r>
            <a:r>
              <a:rPr lang="ko-KR" altLang="en-US" sz="1600" dirty="0"/>
              <a:t>코드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생성 및 초기화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account.balance</a:t>
            </a:r>
            <a:r>
              <a:rPr lang="en-US" altLang="ko-KR" sz="1600" dirty="0"/>
              <a:t> = 35000; </a:t>
            </a:r>
            <a:r>
              <a:rPr lang="en-US" altLang="ko-KR" sz="1600" dirty="0" smtClean="0"/>
              <a:t>			// </a:t>
            </a:r>
            <a:r>
              <a:rPr lang="ko-KR" altLang="en-US" sz="1600" dirty="0"/>
              <a:t>잔액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생성 및 초기화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account.inquiry</a:t>
            </a:r>
            <a:r>
              <a:rPr lang="en-US" altLang="ko-KR" sz="1600" dirty="0"/>
              <a:t> = inquiry; </a:t>
            </a:r>
            <a:r>
              <a:rPr lang="en-US" altLang="ko-KR" sz="1600" dirty="0" smtClean="0"/>
              <a:t>			//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작성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account.deposit</a:t>
            </a:r>
            <a:r>
              <a:rPr lang="en-US" altLang="ko-KR" sz="1600" dirty="0"/>
              <a:t> = deposit; </a:t>
            </a:r>
            <a:r>
              <a:rPr lang="en-US" altLang="ko-KR" sz="1600" dirty="0" smtClean="0"/>
              <a:t>		//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작성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account.withdraw</a:t>
            </a:r>
            <a:r>
              <a:rPr lang="en-US" altLang="ko-KR" sz="1600" dirty="0"/>
              <a:t> = withdraw; //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작성</a:t>
            </a:r>
          </a:p>
        </p:txBody>
      </p:sp>
    </p:spTree>
    <p:extLst>
      <p:ext uri="{BB962C8B-B14F-4D97-AF65-F5344CB8AC3E}">
        <p14:creationId xmlns:p14="http://schemas.microsoft.com/office/powerpoint/2010/main" val="129639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7-9 </a:t>
            </a:r>
            <a:r>
              <a:rPr lang="en-US" altLang="ko-KR" dirty="0"/>
              <a:t>new Object()</a:t>
            </a:r>
            <a:r>
              <a:rPr lang="ko-KR" altLang="en-US" dirty="0"/>
              <a:t>로 계좌를 표현하는 </a:t>
            </a:r>
            <a:r>
              <a:rPr lang="en-US" altLang="ko-KR" dirty="0" smtClean="0"/>
              <a:t>account</a:t>
            </a:r>
            <a:r>
              <a:rPr lang="ko-KR" altLang="en-US" dirty="0" smtClean="0"/>
              <a:t> 객체 </a:t>
            </a:r>
            <a:r>
              <a:rPr lang="ko-KR" altLang="en-US" dirty="0"/>
              <a:t>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1488" y="1412776"/>
            <a:ext cx="4898504" cy="5216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&lt;html&gt;&lt;head&gt;&lt;title&gt;new Object()</a:t>
            </a:r>
            <a:r>
              <a:rPr lang="ko-KR" altLang="en-US" sz="900" dirty="0"/>
              <a:t>로 사용자 객체 만들기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 smtClean="0"/>
              <a:t>	//</a:t>
            </a:r>
            <a:r>
              <a:rPr lang="ko-KR" altLang="en-US" sz="900" dirty="0" err="1"/>
              <a:t>메소드로</a:t>
            </a:r>
            <a:r>
              <a:rPr lang="ko-KR" altLang="en-US" sz="900" dirty="0"/>
              <a:t> 사용할 </a:t>
            </a:r>
            <a:r>
              <a:rPr lang="en-US" altLang="ko-KR" sz="900" dirty="0"/>
              <a:t>3 </a:t>
            </a:r>
            <a:r>
              <a:rPr lang="ko-KR" altLang="en-US" sz="900" dirty="0"/>
              <a:t>개의 함수 작성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b="1" dirty="0" smtClean="0"/>
              <a:t>function </a:t>
            </a:r>
            <a:r>
              <a:rPr lang="en-US" altLang="ko-KR" sz="900" b="1" dirty="0"/>
              <a:t>inquiry() { return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; </a:t>
            </a:r>
            <a:r>
              <a:rPr lang="en-US" altLang="ko-KR" sz="900" dirty="0"/>
              <a:t>} // </a:t>
            </a:r>
            <a:r>
              <a:rPr lang="ko-KR" altLang="en-US" sz="900" dirty="0"/>
              <a:t>잔금 조회</a:t>
            </a:r>
          </a:p>
          <a:p>
            <a:pPr defTabSz="180000"/>
            <a:r>
              <a:rPr lang="en-US" altLang="ko-KR" sz="900" b="1" dirty="0" smtClean="0"/>
              <a:t>	function </a:t>
            </a:r>
            <a:r>
              <a:rPr lang="en-US" altLang="ko-KR" sz="900" b="1" dirty="0"/>
              <a:t>deposit(money) {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+= money; } </a:t>
            </a:r>
            <a:r>
              <a:rPr lang="en-US" altLang="ko-KR" sz="900" dirty="0"/>
              <a:t>// money </a:t>
            </a:r>
            <a:r>
              <a:rPr lang="ko-KR" altLang="en-US" sz="900" dirty="0"/>
              <a:t>만큼 저금</a:t>
            </a:r>
          </a:p>
          <a:p>
            <a:pPr defTabSz="180000"/>
            <a:r>
              <a:rPr lang="en-US" altLang="ko-KR" sz="900" b="1" dirty="0" smtClean="0"/>
              <a:t>	function </a:t>
            </a:r>
            <a:r>
              <a:rPr lang="en-US" altLang="ko-KR" sz="900" b="1" dirty="0"/>
              <a:t>withdraw(money) { </a:t>
            </a:r>
            <a:r>
              <a:rPr lang="en-US" altLang="ko-KR" sz="900" dirty="0"/>
              <a:t>// </a:t>
            </a:r>
            <a:r>
              <a:rPr lang="ko-KR" altLang="en-US" sz="900" dirty="0"/>
              <a:t>예금 인출</a:t>
            </a:r>
            <a:r>
              <a:rPr lang="en-US" altLang="ko-KR" sz="900" dirty="0"/>
              <a:t>, money</a:t>
            </a:r>
            <a:r>
              <a:rPr lang="ko-KR" altLang="en-US" sz="900" dirty="0"/>
              <a:t>는 인출하고자 하는 액수</a:t>
            </a:r>
          </a:p>
          <a:p>
            <a:pPr defTabSz="180000"/>
            <a:r>
              <a:rPr lang="en-US" altLang="ko-KR" sz="900" b="1" dirty="0" smtClean="0"/>
              <a:t>											</a:t>
            </a:r>
            <a:r>
              <a:rPr lang="en-US" altLang="ko-KR" sz="900" dirty="0" smtClean="0"/>
              <a:t>// </a:t>
            </a:r>
            <a:r>
              <a:rPr lang="en-US" altLang="ko-KR" sz="900" dirty="0"/>
              <a:t>money</a:t>
            </a:r>
            <a:r>
              <a:rPr lang="ko-KR" altLang="en-US" sz="900" dirty="0"/>
              <a:t>가 </a:t>
            </a:r>
            <a:r>
              <a:rPr lang="en-US" altLang="ko-KR" sz="900" dirty="0"/>
              <a:t>balance</a:t>
            </a:r>
            <a:r>
              <a:rPr lang="ko-KR" altLang="en-US" sz="900" dirty="0"/>
              <a:t>보다 작다고 가정</a:t>
            </a:r>
          </a:p>
          <a:p>
            <a:pPr defTabSz="180000"/>
            <a:r>
              <a:rPr lang="en-US" altLang="ko-KR" sz="900" b="1" dirty="0" smtClean="0"/>
              <a:t>		</a:t>
            </a:r>
            <a:r>
              <a:rPr lang="en-US" altLang="ko-KR" sz="900" b="1" dirty="0" err="1" smtClean="0"/>
              <a:t>this.balance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-= money; </a:t>
            </a:r>
          </a:p>
          <a:p>
            <a:pPr defTabSz="180000"/>
            <a:r>
              <a:rPr lang="en-US" altLang="ko-KR" sz="900" b="1" dirty="0" smtClean="0"/>
              <a:t>		return </a:t>
            </a:r>
            <a:r>
              <a:rPr lang="en-US" altLang="ko-KR" sz="900" b="1" dirty="0"/>
              <a:t>money;</a:t>
            </a:r>
          </a:p>
          <a:p>
            <a:pPr defTabSz="180000"/>
            <a:r>
              <a:rPr lang="en-US" altLang="ko-KR" sz="900" b="1" dirty="0" smtClean="0"/>
              <a:t>	} </a:t>
            </a:r>
            <a:endParaRPr lang="en-US" altLang="ko-KR" sz="900" b="1" dirty="0"/>
          </a:p>
          <a:p>
            <a:pPr defTabSz="180000"/>
            <a:endParaRPr lang="ko-KR" altLang="en-US" sz="900" b="1" dirty="0"/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dirty="0" smtClean="0"/>
              <a:t>// </a:t>
            </a:r>
            <a:r>
              <a:rPr lang="ko-KR" altLang="en-US" sz="900" dirty="0"/>
              <a:t>사용자 객체 만들기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var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account  = new Object(); 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account.owner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= "</a:t>
            </a:r>
            <a:r>
              <a:rPr lang="ko-KR" altLang="en-US" sz="900" b="1" dirty="0"/>
              <a:t>황기태</a:t>
            </a:r>
            <a:r>
              <a:rPr lang="en-US" altLang="ko-KR" sz="900" b="1" dirty="0"/>
              <a:t>"; </a:t>
            </a:r>
            <a:r>
              <a:rPr lang="en-US" altLang="ko-KR" sz="900" dirty="0"/>
              <a:t>// </a:t>
            </a:r>
            <a:r>
              <a:rPr lang="ko-KR" altLang="en-US" sz="900" dirty="0"/>
              <a:t>계좌 주인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account.code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= "111"; </a:t>
            </a:r>
            <a:r>
              <a:rPr lang="en-US" altLang="ko-KR" sz="900" dirty="0"/>
              <a:t>// </a:t>
            </a:r>
            <a:r>
              <a:rPr lang="ko-KR" altLang="en-US" sz="900" dirty="0"/>
              <a:t>코드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account.balance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= 35000; </a:t>
            </a:r>
            <a:r>
              <a:rPr lang="en-US" altLang="ko-KR" sz="900" dirty="0"/>
              <a:t>// </a:t>
            </a:r>
            <a:r>
              <a:rPr lang="ko-KR" altLang="en-US" sz="900" dirty="0"/>
              <a:t>잔액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account.inquiry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= inquiry;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account.deposit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= deposit;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account.withdraw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= withdraw;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dirty="0"/>
              <a:t>&lt;/script&gt;&lt;/head&gt;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&lt;h3&gt;new Object()</a:t>
            </a:r>
            <a:r>
              <a:rPr lang="ko-KR" altLang="en-US" sz="900" dirty="0"/>
              <a:t>로 사용자 객체 만들기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 smtClean="0"/>
              <a:t>	// </a:t>
            </a:r>
            <a:r>
              <a:rPr lang="ko-KR" altLang="en-US" sz="900" dirty="0"/>
              <a:t>객체 활용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/>
              <a:t>("account : ");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account.owner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+ ", ");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account.code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+ ", ");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account.balance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account.deposit</a:t>
            </a:r>
            <a:r>
              <a:rPr lang="en-US" altLang="ko-KR" sz="900" dirty="0" smtClean="0"/>
              <a:t>(10000</a:t>
            </a:r>
            <a:r>
              <a:rPr lang="en-US" altLang="ko-KR" sz="900" dirty="0"/>
              <a:t>); // 10000</a:t>
            </a:r>
            <a:r>
              <a:rPr lang="ko-KR" altLang="en-US" sz="900" dirty="0"/>
              <a:t>원 저금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/>
              <a:t>("10000</a:t>
            </a:r>
            <a:r>
              <a:rPr lang="ko-KR" altLang="en-US" sz="900" dirty="0"/>
              <a:t>원 저금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account.withdraw</a:t>
            </a:r>
            <a:r>
              <a:rPr lang="en-US" altLang="ko-KR" sz="900" dirty="0" smtClean="0"/>
              <a:t>(5000</a:t>
            </a:r>
            <a:r>
              <a:rPr lang="en-US" altLang="ko-KR" sz="900" dirty="0"/>
              <a:t>); // 5000</a:t>
            </a:r>
            <a:r>
              <a:rPr lang="ko-KR" altLang="en-US" sz="900" dirty="0"/>
              <a:t>원 인출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/>
              <a:t>("5000</a:t>
            </a:r>
            <a:r>
              <a:rPr lang="ko-KR" altLang="en-US" sz="900" dirty="0"/>
              <a:t>원 인출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&lt;/script</a:t>
            </a:r>
            <a:r>
              <a:rPr lang="en-US" altLang="ko-KR" sz="900" dirty="0" smtClean="0"/>
              <a:t>&gt;</a:t>
            </a:r>
          </a:p>
          <a:p>
            <a:pPr defTabSz="180000"/>
            <a:r>
              <a:rPr lang="en-US" altLang="ko-KR" sz="900" dirty="0" smtClean="0"/>
              <a:t>&lt;/</a:t>
            </a:r>
            <a:r>
              <a:rPr lang="en-US" altLang="ko-KR" sz="900" dirty="0"/>
              <a:t>body</a:t>
            </a:r>
            <a:r>
              <a:rPr lang="en-US" altLang="ko-KR" sz="900" dirty="0" smtClean="0"/>
              <a:t>&gt;&lt;/</a:t>
            </a:r>
            <a:r>
              <a:rPr lang="en-US" altLang="ko-KR" sz="900" dirty="0"/>
              <a:t>html&gt;</a:t>
            </a:r>
            <a:endParaRPr lang="ko-KR" alt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2915816" y="2708920"/>
            <a:ext cx="1656184" cy="442674"/>
          </a:xfrm>
          <a:prstGeom prst="wedgeRoundRectCallout">
            <a:avLst>
              <a:gd name="adj1" fmla="val -121638"/>
              <a:gd name="adj2" fmla="val -562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this.balance</a:t>
            </a:r>
            <a:r>
              <a:rPr lang="ko-KR" altLang="en-US" sz="1000" dirty="0" smtClean="0"/>
              <a:t>는 객체의 </a:t>
            </a:r>
            <a:endParaRPr lang="en-US" altLang="ko-KR" sz="1000" dirty="0" smtClean="0"/>
          </a:p>
          <a:p>
            <a:r>
              <a:rPr lang="en-US" altLang="ko-KR" sz="1000" dirty="0" smtClean="0"/>
              <a:t>balance </a:t>
            </a:r>
            <a:r>
              <a:rPr lang="ko-KR" altLang="en-US" sz="1000" dirty="0" err="1" smtClean="0"/>
              <a:t>프로퍼티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315" y="2060848"/>
            <a:ext cx="3026514" cy="293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리터럴</a:t>
            </a:r>
            <a:r>
              <a:rPr lang="ko-KR" altLang="en-US" dirty="0" smtClean="0"/>
              <a:t> 표기법으로 만들기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과정</a:t>
            </a:r>
            <a:endParaRPr lang="en-US" altLang="ko-KR" dirty="0"/>
          </a:p>
          <a:p>
            <a:pPr lvl="1"/>
            <a:r>
              <a:rPr lang="ko-KR" altLang="en-US" dirty="0" smtClean="0"/>
              <a:t>중괄호를 이용하여 객체의 </a:t>
            </a:r>
            <a:r>
              <a:rPr lang="ko-KR" altLang="en-US" dirty="0" err="1" smtClean="0"/>
              <a:t>프로퍼티와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지정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71600" y="2420888"/>
            <a:ext cx="698477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var</a:t>
            </a:r>
            <a:r>
              <a:rPr lang="en-US" altLang="ko-KR" sz="1400" dirty="0"/>
              <a:t> account = {</a:t>
            </a:r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 err="1"/>
              <a:t>프로퍼티</a:t>
            </a:r>
            <a:r>
              <a:rPr lang="ko-KR" altLang="en-US" sz="1400" dirty="0"/>
              <a:t> 생성 및 초기화</a:t>
            </a:r>
          </a:p>
          <a:p>
            <a:pPr defTabSz="180000"/>
            <a:r>
              <a:rPr lang="en-US" altLang="ko-KR" sz="1400" dirty="0"/>
              <a:t>	owner : "</a:t>
            </a:r>
            <a:r>
              <a:rPr lang="ko-KR" altLang="en-US" sz="1400" dirty="0"/>
              <a:t>황기태</a:t>
            </a:r>
            <a:r>
              <a:rPr lang="en-US" altLang="ko-KR" sz="1400" dirty="0"/>
              <a:t>", </a:t>
            </a:r>
            <a:r>
              <a:rPr lang="en-US" altLang="ko-KR" sz="1400" dirty="0" smtClean="0"/>
              <a:t>		// </a:t>
            </a:r>
            <a:r>
              <a:rPr lang="ko-KR" altLang="en-US" sz="1400" dirty="0"/>
              <a:t>계좌 </a:t>
            </a:r>
            <a:r>
              <a:rPr lang="ko-KR" altLang="en-US" sz="1400" dirty="0" smtClean="0"/>
              <a:t>주인 </a:t>
            </a:r>
            <a:r>
              <a:rPr lang="ko-KR" altLang="en-US" sz="1400" dirty="0" err="1" smtClean="0"/>
              <a:t>프로퍼티</a:t>
            </a:r>
            <a:r>
              <a:rPr lang="ko-KR" altLang="en-US" sz="1400" dirty="0" smtClean="0"/>
              <a:t> 추가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code : "111", </a:t>
            </a:r>
            <a:r>
              <a:rPr lang="en-US" altLang="ko-KR" sz="1400" dirty="0" smtClean="0"/>
              <a:t>			// </a:t>
            </a:r>
            <a:r>
              <a:rPr lang="ko-KR" altLang="en-US" sz="1400" dirty="0"/>
              <a:t>계좌 </a:t>
            </a:r>
            <a:r>
              <a:rPr lang="ko-KR" altLang="en-US" sz="1400" dirty="0" smtClean="0"/>
              <a:t>코드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프로퍼티</a:t>
            </a:r>
            <a:r>
              <a:rPr lang="ko-KR" altLang="en-US" sz="1400" dirty="0"/>
              <a:t> 추가</a:t>
            </a:r>
          </a:p>
          <a:p>
            <a:pPr defTabSz="180000"/>
            <a:r>
              <a:rPr lang="en-US" altLang="ko-KR" sz="1400" dirty="0"/>
              <a:t>	balance : 35000, </a:t>
            </a:r>
            <a:r>
              <a:rPr lang="en-US" altLang="ko-KR" sz="1400" dirty="0" smtClean="0"/>
              <a:t>		// </a:t>
            </a:r>
            <a:r>
              <a:rPr lang="ko-KR" altLang="en-US" sz="1400" dirty="0" smtClean="0"/>
              <a:t>잔액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프로퍼티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추가</a:t>
            </a:r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작성</a:t>
            </a:r>
          </a:p>
          <a:p>
            <a:pPr defTabSz="180000"/>
            <a:r>
              <a:rPr lang="en-US" altLang="ko-KR" sz="1400" dirty="0"/>
              <a:t>	inquiry : function () { return </a:t>
            </a:r>
            <a:r>
              <a:rPr lang="en-US" altLang="ko-KR" sz="1400" dirty="0" err="1"/>
              <a:t>this.balance</a:t>
            </a:r>
            <a:r>
              <a:rPr lang="en-US" altLang="ko-KR" sz="1400" dirty="0"/>
              <a:t>; }, // </a:t>
            </a:r>
            <a:r>
              <a:rPr lang="ko-KR" altLang="en-US" sz="1400" dirty="0"/>
              <a:t>잔금 조회</a:t>
            </a:r>
          </a:p>
          <a:p>
            <a:pPr defTabSz="180000"/>
            <a:r>
              <a:rPr lang="en-US" altLang="ko-KR" sz="1400" dirty="0"/>
              <a:t>	deposit : function(money) { </a:t>
            </a:r>
            <a:r>
              <a:rPr lang="en-US" altLang="ko-KR" sz="1400" dirty="0" err="1"/>
              <a:t>this.balance</a:t>
            </a:r>
            <a:r>
              <a:rPr lang="en-US" altLang="ko-KR" sz="1400" dirty="0"/>
              <a:t> += money; }, // </a:t>
            </a:r>
            <a:r>
              <a:rPr lang="ko-KR" altLang="en-US" sz="1400" dirty="0"/>
              <a:t>저금</a:t>
            </a:r>
            <a:r>
              <a:rPr lang="en-US" altLang="ko-KR" sz="1400" dirty="0"/>
              <a:t>. money </a:t>
            </a:r>
            <a:r>
              <a:rPr lang="ko-KR" altLang="en-US" sz="1400" dirty="0"/>
              <a:t>만큼 저금</a:t>
            </a:r>
          </a:p>
          <a:p>
            <a:pPr defTabSz="180000"/>
            <a:r>
              <a:rPr lang="en-US" altLang="ko-KR" sz="1400" dirty="0"/>
              <a:t>	withdraw : function (money) { // </a:t>
            </a:r>
            <a:r>
              <a:rPr lang="ko-KR" altLang="en-US" sz="1400" dirty="0"/>
              <a:t>예금 인출</a:t>
            </a:r>
            <a:r>
              <a:rPr lang="en-US" altLang="ko-KR" sz="1400" dirty="0"/>
              <a:t>, money</a:t>
            </a:r>
            <a:r>
              <a:rPr lang="ko-KR" altLang="en-US" sz="1400" dirty="0"/>
              <a:t>는 인출하고자 하는 액수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i="1" dirty="0"/>
              <a:t>// money</a:t>
            </a:r>
            <a:r>
              <a:rPr lang="ko-KR" altLang="en-US" sz="1400" i="1" dirty="0"/>
              <a:t>가 </a:t>
            </a:r>
            <a:r>
              <a:rPr lang="en-US" altLang="ko-KR" sz="1400" i="1" dirty="0"/>
              <a:t>balance</a:t>
            </a:r>
            <a:r>
              <a:rPr lang="ko-KR" altLang="en-US" sz="1400" i="1" dirty="0"/>
              <a:t>보다 작다고 가정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this.balance</a:t>
            </a:r>
            <a:r>
              <a:rPr lang="en-US" altLang="ko-KR" sz="1400" dirty="0"/>
              <a:t> -= money; </a:t>
            </a:r>
          </a:p>
          <a:p>
            <a:pPr defTabSz="180000"/>
            <a:r>
              <a:rPr lang="en-US" altLang="ko-KR" sz="1400" dirty="0"/>
              <a:t>		return money;</a:t>
            </a:r>
          </a:p>
          <a:p>
            <a:pPr defTabSz="180000"/>
            <a:r>
              <a:rPr lang="en-US" altLang="ko-KR" sz="1400" dirty="0"/>
              <a:t>	} </a:t>
            </a:r>
          </a:p>
          <a:p>
            <a:pPr defTabSz="180000"/>
            <a:r>
              <a:rPr lang="en-US" altLang="ko-KR" sz="1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4595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6573" y="214579"/>
            <a:ext cx="8153400" cy="75212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7-10 </a:t>
            </a:r>
            <a:r>
              <a:rPr lang="ko-KR" altLang="en-US" dirty="0" err="1"/>
              <a:t>리터럴</a:t>
            </a:r>
            <a:r>
              <a:rPr lang="ko-KR" altLang="en-US" dirty="0"/>
              <a:t> 표기법으로 </a:t>
            </a:r>
            <a:r>
              <a:rPr lang="ko-KR" altLang="en-US" dirty="0" smtClean="0"/>
              <a:t>계좌를 표현하는 </a:t>
            </a:r>
            <a:r>
              <a:rPr lang="en-US" altLang="ko-KR" dirty="0" smtClean="0"/>
              <a:t>account</a:t>
            </a:r>
            <a:r>
              <a:rPr lang="ko-KR" altLang="en-US" dirty="0" smtClean="0"/>
              <a:t> 객체 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1412776"/>
            <a:ext cx="5353579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</a:t>
            </a:r>
            <a:r>
              <a:rPr lang="en-US" altLang="ko-KR" sz="900" dirty="0" smtClean="0"/>
              <a:t>&gt;</a:t>
            </a:r>
          </a:p>
          <a:p>
            <a:pPr defTabSz="180000"/>
            <a:r>
              <a:rPr lang="en-US" altLang="ko-KR" sz="900" dirty="0" smtClean="0"/>
              <a:t>&lt;</a:t>
            </a:r>
            <a:r>
              <a:rPr lang="en-US" altLang="ko-KR" sz="900" dirty="0"/>
              <a:t>html</a:t>
            </a:r>
            <a:r>
              <a:rPr lang="en-US" altLang="ko-KR" sz="900" dirty="0" smtClean="0"/>
              <a:t>&gt;</a:t>
            </a:r>
          </a:p>
          <a:p>
            <a:pPr defTabSz="180000"/>
            <a:r>
              <a:rPr lang="en-US" altLang="ko-KR" sz="900" dirty="0" smtClean="0"/>
              <a:t>&lt;</a:t>
            </a:r>
            <a:r>
              <a:rPr lang="en-US" altLang="ko-KR" sz="900" dirty="0"/>
              <a:t>head&gt;&lt;title</a:t>
            </a:r>
            <a:r>
              <a:rPr lang="en-US" altLang="ko-KR" sz="900" dirty="0" smtClean="0"/>
              <a:t>&gt;</a:t>
            </a:r>
            <a:r>
              <a:rPr lang="ko-KR" altLang="en-US" sz="900" dirty="0" err="1" smtClean="0"/>
              <a:t>리터럴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표기법으로 사용자 객체 </a:t>
            </a:r>
            <a:r>
              <a:rPr lang="ko-KR" altLang="en-US" sz="900" dirty="0" smtClean="0"/>
              <a:t>만들기</a:t>
            </a:r>
            <a:r>
              <a:rPr lang="en-US" altLang="ko-KR" sz="900" dirty="0" smtClean="0"/>
              <a:t>&lt;/</a:t>
            </a:r>
            <a:r>
              <a:rPr lang="en-US" altLang="ko-KR" sz="900" dirty="0"/>
              <a:t>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 smtClean="0"/>
              <a:t>//</a:t>
            </a:r>
            <a:r>
              <a:rPr lang="ko-KR" altLang="en-US" sz="900" dirty="0"/>
              <a:t>사용자 객체 만들기</a:t>
            </a:r>
          </a:p>
          <a:p>
            <a:pPr defTabSz="180000"/>
            <a:r>
              <a:rPr lang="en-US" altLang="ko-KR" sz="900" b="1" dirty="0" err="1" smtClean="0"/>
              <a:t>var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account = {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dirty="0" smtClean="0"/>
              <a:t>//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 smtClean="0"/>
              <a:t>	owner </a:t>
            </a:r>
            <a:r>
              <a:rPr lang="en-US" altLang="ko-KR" sz="900" b="1" dirty="0"/>
              <a:t>: "</a:t>
            </a:r>
            <a:r>
              <a:rPr lang="ko-KR" altLang="en-US" sz="900" b="1" dirty="0"/>
              <a:t>황기태</a:t>
            </a:r>
            <a:r>
              <a:rPr lang="en-US" altLang="ko-KR" sz="900" b="1" dirty="0"/>
              <a:t>", </a:t>
            </a:r>
            <a:r>
              <a:rPr lang="en-US" altLang="ko-KR" sz="900" dirty="0"/>
              <a:t>// </a:t>
            </a:r>
            <a:r>
              <a:rPr lang="ko-KR" altLang="en-US" sz="900" dirty="0"/>
              <a:t>계좌 주인</a:t>
            </a:r>
          </a:p>
          <a:p>
            <a:pPr defTabSz="180000"/>
            <a:r>
              <a:rPr lang="en-US" altLang="ko-KR" sz="900" b="1" dirty="0" smtClean="0"/>
              <a:t>	code </a:t>
            </a:r>
            <a:r>
              <a:rPr lang="en-US" altLang="ko-KR" sz="900" b="1" dirty="0"/>
              <a:t>: "111", </a:t>
            </a:r>
            <a:r>
              <a:rPr lang="en-US" altLang="ko-KR" sz="900" dirty="0"/>
              <a:t>// </a:t>
            </a:r>
            <a:r>
              <a:rPr lang="ko-KR" altLang="en-US" sz="900" dirty="0"/>
              <a:t>계좌 코드</a:t>
            </a:r>
          </a:p>
          <a:p>
            <a:pPr defTabSz="180000"/>
            <a:r>
              <a:rPr lang="en-US" altLang="ko-KR" sz="900" b="1" dirty="0" smtClean="0"/>
              <a:t>	balance </a:t>
            </a:r>
            <a:r>
              <a:rPr lang="en-US" altLang="ko-KR" sz="900" b="1" dirty="0"/>
              <a:t>: 35000, </a:t>
            </a:r>
            <a:r>
              <a:rPr lang="en-US" altLang="ko-KR" sz="900" dirty="0"/>
              <a:t>// </a:t>
            </a:r>
            <a:r>
              <a:rPr lang="ko-KR" altLang="en-US" sz="900" dirty="0"/>
              <a:t>잔액 </a:t>
            </a:r>
            <a:r>
              <a:rPr lang="ko-KR" altLang="en-US" sz="900" dirty="0" err="1"/>
              <a:t>프로퍼티</a:t>
            </a:r>
            <a:endParaRPr lang="ko-KR" altLang="en-US" sz="900" dirty="0"/>
          </a:p>
          <a:p>
            <a:pPr defTabSz="180000"/>
            <a:endParaRPr lang="ko-KR" altLang="en-US" sz="900" b="1" dirty="0"/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dirty="0" smtClean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b="1" dirty="0" smtClean="0"/>
              <a:t>	inquiry </a:t>
            </a:r>
            <a:r>
              <a:rPr lang="en-US" altLang="ko-KR" sz="900" b="1" dirty="0"/>
              <a:t>: function () { return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; }, </a:t>
            </a:r>
            <a:r>
              <a:rPr lang="en-US" altLang="ko-KR" sz="900" dirty="0"/>
              <a:t>// </a:t>
            </a:r>
            <a:r>
              <a:rPr lang="ko-KR" altLang="en-US" sz="900" dirty="0"/>
              <a:t>잔금 조회</a:t>
            </a:r>
          </a:p>
          <a:p>
            <a:pPr defTabSz="180000"/>
            <a:r>
              <a:rPr lang="en-US" altLang="ko-KR" sz="900" b="1" dirty="0" smtClean="0"/>
              <a:t>	deposit </a:t>
            </a:r>
            <a:r>
              <a:rPr lang="en-US" altLang="ko-KR" sz="900" b="1" dirty="0"/>
              <a:t>: function(money) {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+= money; }, </a:t>
            </a:r>
            <a:r>
              <a:rPr lang="en-US" altLang="ko-KR" sz="900" dirty="0"/>
              <a:t>// </a:t>
            </a:r>
            <a:r>
              <a:rPr lang="ko-KR" altLang="en-US" sz="900" dirty="0"/>
              <a:t>저금</a:t>
            </a:r>
            <a:r>
              <a:rPr lang="en-US" altLang="ko-KR" sz="900" dirty="0"/>
              <a:t>. money </a:t>
            </a:r>
            <a:r>
              <a:rPr lang="ko-KR" altLang="en-US" sz="900" dirty="0"/>
              <a:t>만큼 저금</a:t>
            </a:r>
          </a:p>
          <a:p>
            <a:pPr defTabSz="180000"/>
            <a:r>
              <a:rPr lang="en-US" altLang="ko-KR" sz="900" b="1" dirty="0" smtClean="0"/>
              <a:t>	withdraw </a:t>
            </a:r>
            <a:r>
              <a:rPr lang="en-US" altLang="ko-KR" sz="900" b="1" dirty="0"/>
              <a:t>: function (money) { </a:t>
            </a:r>
            <a:r>
              <a:rPr lang="en-US" altLang="ko-KR" sz="900" dirty="0"/>
              <a:t>// </a:t>
            </a:r>
            <a:r>
              <a:rPr lang="ko-KR" altLang="en-US" sz="900" dirty="0"/>
              <a:t>예금 인출</a:t>
            </a:r>
            <a:r>
              <a:rPr lang="en-US" altLang="ko-KR" sz="900" dirty="0"/>
              <a:t>, money</a:t>
            </a:r>
            <a:r>
              <a:rPr lang="ko-KR" altLang="en-US" sz="900" dirty="0"/>
              <a:t>는 인출하고자 하는 액수</a:t>
            </a:r>
          </a:p>
          <a:p>
            <a:pPr defTabSz="180000"/>
            <a:r>
              <a:rPr lang="en-US" altLang="ko-KR" sz="900" b="1" dirty="0" smtClean="0"/>
              <a:t>											</a:t>
            </a:r>
            <a:r>
              <a:rPr lang="en-US" altLang="ko-KR" sz="900" b="1" i="1" dirty="0" smtClean="0"/>
              <a:t>// </a:t>
            </a:r>
            <a:r>
              <a:rPr lang="en-US" altLang="ko-KR" sz="900" b="1" i="1" dirty="0"/>
              <a:t>money</a:t>
            </a:r>
            <a:r>
              <a:rPr lang="ko-KR" altLang="en-US" sz="900" b="1" i="1" dirty="0"/>
              <a:t>가 </a:t>
            </a:r>
            <a:r>
              <a:rPr lang="en-US" altLang="ko-KR" sz="900" b="1" i="1" dirty="0"/>
              <a:t>balance</a:t>
            </a:r>
            <a:r>
              <a:rPr lang="ko-KR" altLang="en-US" sz="900" b="1" i="1" dirty="0"/>
              <a:t>보다 작다고 가정</a:t>
            </a:r>
          </a:p>
          <a:p>
            <a:pPr defTabSz="180000"/>
            <a:r>
              <a:rPr lang="en-US" altLang="ko-KR" sz="900" b="1" dirty="0" smtClean="0"/>
              <a:t>		</a:t>
            </a:r>
            <a:r>
              <a:rPr lang="en-US" altLang="ko-KR" sz="900" b="1" dirty="0" err="1" smtClean="0"/>
              <a:t>this.balance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-= money; </a:t>
            </a:r>
          </a:p>
          <a:p>
            <a:pPr defTabSz="180000"/>
            <a:r>
              <a:rPr lang="en-US" altLang="ko-KR" sz="900" b="1" dirty="0" smtClean="0"/>
              <a:t>		return </a:t>
            </a:r>
            <a:r>
              <a:rPr lang="en-US" altLang="ko-KR" sz="900" b="1" dirty="0"/>
              <a:t>money;</a:t>
            </a:r>
          </a:p>
          <a:p>
            <a:pPr defTabSz="180000"/>
            <a:r>
              <a:rPr lang="en-US" altLang="ko-KR" sz="900" b="1" dirty="0" smtClean="0"/>
              <a:t>	} </a:t>
            </a:r>
            <a:endParaRPr lang="en-US" altLang="ko-KR" sz="900" b="1" dirty="0"/>
          </a:p>
          <a:p>
            <a:pPr defTabSz="180000"/>
            <a:r>
              <a:rPr lang="en-US" altLang="ko-KR" sz="900" b="1" dirty="0" smtClean="0"/>
              <a:t>};</a:t>
            </a:r>
            <a:endParaRPr lang="en-US" altLang="ko-KR" sz="900" b="1" dirty="0"/>
          </a:p>
          <a:p>
            <a:pPr defTabSz="180000"/>
            <a:r>
              <a:rPr lang="en-US" altLang="ko-KR" sz="900" dirty="0"/>
              <a:t>&lt;/script&gt;&lt;/head&gt;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</a:t>
            </a:r>
            <a:r>
              <a:rPr lang="ko-KR" altLang="en-US" sz="900" dirty="0" err="1"/>
              <a:t>리터럴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표기법으로 사용자 객체 만들기</a:t>
            </a:r>
            <a:r>
              <a:rPr lang="en-US" altLang="ko-KR" sz="900" dirty="0" smtClean="0"/>
              <a:t>&lt;/</a:t>
            </a:r>
            <a:r>
              <a:rPr lang="en-US" altLang="ko-KR" sz="900" dirty="0"/>
              <a:t>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/>
              <a:t>("account : ");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account.owner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+ ", ");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account.code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+ ", ");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account.balance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account.deposit</a:t>
            </a:r>
            <a:r>
              <a:rPr lang="en-US" altLang="ko-KR" sz="900" dirty="0" smtClean="0"/>
              <a:t>(10000</a:t>
            </a:r>
            <a:r>
              <a:rPr lang="en-US" altLang="ko-KR" sz="900" dirty="0"/>
              <a:t>); // 10000</a:t>
            </a:r>
            <a:r>
              <a:rPr lang="ko-KR" altLang="en-US" sz="900" dirty="0"/>
              <a:t>원 저금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/>
              <a:t>("10000</a:t>
            </a:r>
            <a:r>
              <a:rPr lang="ko-KR" altLang="en-US" sz="900" dirty="0"/>
              <a:t>원 저금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account.withdraw</a:t>
            </a:r>
            <a:r>
              <a:rPr lang="en-US" altLang="ko-KR" sz="900" dirty="0" smtClean="0"/>
              <a:t>(5000</a:t>
            </a:r>
            <a:r>
              <a:rPr lang="en-US" altLang="ko-KR" sz="900" dirty="0"/>
              <a:t>); // 5000</a:t>
            </a:r>
            <a:r>
              <a:rPr lang="ko-KR" altLang="en-US" sz="900" dirty="0"/>
              <a:t>원 인출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/>
              <a:t>("5000</a:t>
            </a:r>
            <a:r>
              <a:rPr lang="ko-KR" altLang="en-US" sz="900" dirty="0"/>
              <a:t>원 인출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&lt;/body</a:t>
            </a:r>
            <a:r>
              <a:rPr lang="en-US" altLang="ko-KR" sz="900" dirty="0" smtClean="0"/>
              <a:t>&gt;&lt;/</a:t>
            </a:r>
            <a:r>
              <a:rPr lang="en-US" altLang="ko-KR" sz="900" dirty="0"/>
              <a:t>html&gt;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772816"/>
            <a:ext cx="3089440" cy="279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개념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현실 세계는 객체들의 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책상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자동차</a:t>
            </a:r>
            <a:r>
              <a:rPr lang="en-US" altLang="ko-KR" dirty="0" smtClean="0"/>
              <a:t>, TV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객체는 자신만의 고유한 구성 속성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자동차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색상</a:t>
            </a:r>
            <a:r>
              <a:rPr lang="en-US" altLang="ko-KR" dirty="0"/>
              <a:t>:</a:t>
            </a:r>
            <a:r>
              <a:rPr lang="ko-KR" altLang="en-US" dirty="0"/>
              <a:t>오렌지</a:t>
            </a:r>
            <a:r>
              <a:rPr lang="en-US" altLang="ko-KR" dirty="0"/>
              <a:t>, </a:t>
            </a:r>
            <a:r>
              <a:rPr lang="ko-KR" altLang="en-US" dirty="0"/>
              <a:t>배기량</a:t>
            </a:r>
            <a:r>
              <a:rPr lang="en-US" altLang="ko-KR" dirty="0"/>
              <a:t>:3000CC, </a:t>
            </a:r>
            <a:r>
              <a:rPr lang="ko-KR" altLang="en-US" dirty="0"/>
              <a:t>제조사</a:t>
            </a:r>
            <a:r>
              <a:rPr lang="en-US" altLang="ko-KR" dirty="0"/>
              <a:t>:</a:t>
            </a:r>
            <a:r>
              <a:rPr lang="ko-KR" altLang="en-US" dirty="0"/>
              <a:t>한성</a:t>
            </a:r>
            <a:r>
              <a:rPr lang="en-US" altLang="ko-KR" dirty="0"/>
              <a:t>, </a:t>
            </a:r>
            <a:r>
              <a:rPr lang="ko-KR" altLang="en-US" dirty="0"/>
              <a:t>번호</a:t>
            </a:r>
            <a:r>
              <a:rPr lang="en-US" altLang="ko-KR" dirty="0"/>
              <a:t>:</a:t>
            </a:r>
            <a:r>
              <a:rPr lang="ko-KR" altLang="en-US" dirty="0"/>
              <a:t>서울</a:t>
            </a:r>
            <a:r>
              <a:rPr lang="en-US" altLang="ko-KR" dirty="0"/>
              <a:t>1-1</a:t>
            </a:r>
            <a:r>
              <a:rPr lang="en-US" altLang="ko-KR" dirty="0" smtClean="0"/>
              <a:t>&gt;</a:t>
            </a:r>
          </a:p>
          <a:p>
            <a:pPr lvl="2"/>
            <a:r>
              <a:rPr lang="en-US" altLang="ko-KR" dirty="0" err="1" smtClean="0"/>
              <a:t>사람</a:t>
            </a:r>
            <a:r>
              <a:rPr lang="en-US" altLang="ko-KR" dirty="0" smtClean="0"/>
              <a:t>: &lt;</a:t>
            </a:r>
            <a:r>
              <a:rPr lang="en-US" altLang="ko-KR" dirty="0" err="1"/>
              <a:t>이름:이재문</a:t>
            </a:r>
            <a:r>
              <a:rPr lang="en-US" altLang="ko-KR" dirty="0"/>
              <a:t>, 나이:20, </a:t>
            </a:r>
            <a:r>
              <a:rPr lang="en-US" altLang="ko-KR" dirty="0" err="1"/>
              <a:t>성별:남</a:t>
            </a:r>
            <a:r>
              <a:rPr lang="en-US" altLang="ko-KR" dirty="0"/>
              <a:t>, </a:t>
            </a:r>
            <a:r>
              <a:rPr lang="en-US" altLang="ko-KR" dirty="0" err="1"/>
              <a:t>주소:서울</a:t>
            </a:r>
            <a:r>
              <a:rPr lang="en-US" altLang="ko-KR" dirty="0" smtClean="0"/>
              <a:t>&gt;</a:t>
            </a:r>
          </a:p>
          <a:p>
            <a:pPr lvl="2"/>
            <a:r>
              <a:rPr lang="ko-KR" altLang="en-US" dirty="0" smtClean="0"/>
              <a:t>은행계좌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소유자</a:t>
            </a:r>
            <a:r>
              <a:rPr lang="en-US" altLang="ko-KR" dirty="0"/>
              <a:t>:</a:t>
            </a:r>
            <a:r>
              <a:rPr lang="ko-KR" altLang="en-US" dirty="0"/>
              <a:t>황기태</a:t>
            </a:r>
            <a:r>
              <a:rPr lang="en-US" altLang="ko-KR" dirty="0"/>
              <a:t>, </a:t>
            </a:r>
            <a:r>
              <a:rPr lang="ko-KR" altLang="en-US" dirty="0"/>
              <a:t>계좌번호</a:t>
            </a:r>
            <a:r>
              <a:rPr lang="en-US" altLang="ko-KR" dirty="0"/>
              <a:t>:111, </a:t>
            </a:r>
            <a:r>
              <a:rPr lang="ko-KR" altLang="en-US" dirty="0"/>
              <a:t>잔액</a:t>
            </a:r>
            <a:r>
              <a:rPr lang="en-US" altLang="ko-KR" dirty="0"/>
              <a:t>:35000</a:t>
            </a:r>
            <a:r>
              <a:rPr lang="ko-KR" altLang="en-US" dirty="0"/>
              <a:t>원</a:t>
            </a:r>
            <a:r>
              <a:rPr lang="en-US" altLang="ko-KR" dirty="0"/>
              <a:t>&gt;</a:t>
            </a:r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861048"/>
            <a:ext cx="5656230" cy="244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1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r>
              <a:rPr lang="en-US" altLang="ko-KR" dirty="0"/>
              <a:t>(prototype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/>
              <a:t>객체의 모양을 가진 </a:t>
            </a:r>
            <a:r>
              <a:rPr lang="ko-KR" altLang="en-US" dirty="0" smtClean="0"/>
              <a:t>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붕어빵은 </a:t>
            </a:r>
            <a:r>
              <a:rPr lang="ko-KR" altLang="en-US" dirty="0"/>
              <a:t>객체이고</a:t>
            </a:r>
            <a:r>
              <a:rPr lang="en-US" altLang="ko-KR" dirty="0"/>
              <a:t>, </a:t>
            </a:r>
            <a:r>
              <a:rPr lang="ko-KR" altLang="en-US" dirty="0"/>
              <a:t>붕어빵을 찍어내는 틀은 </a:t>
            </a:r>
            <a:r>
              <a:rPr lang="ko-KR" altLang="en-US" dirty="0" err="1" smtClean="0"/>
              <a:t>프로토타입</a:t>
            </a:r>
            <a:endParaRPr lang="en-US" altLang="ko-KR" dirty="0" smtClean="0"/>
          </a:p>
          <a:p>
            <a:pPr lvl="1"/>
            <a:r>
              <a:rPr lang="en-US" altLang="ko-KR" dirty="0"/>
              <a:t>C++, Java</a:t>
            </a:r>
            <a:r>
              <a:rPr lang="ko-KR" altLang="en-US" dirty="0"/>
              <a:t>에서는 </a:t>
            </a:r>
            <a:r>
              <a:rPr lang="ko-KR" altLang="en-US" dirty="0" err="1"/>
              <a:t>프로토타입을</a:t>
            </a:r>
            <a:r>
              <a:rPr lang="ko-KR" altLang="en-US" dirty="0"/>
              <a:t> 클래스라고 부름</a:t>
            </a:r>
          </a:p>
          <a:p>
            <a:pPr lvl="1"/>
            <a:r>
              <a:rPr lang="en-US" altLang="ko-KR" dirty="0" smtClean="0"/>
              <a:t>Array</a:t>
            </a:r>
            <a:r>
              <a:rPr lang="en-US" altLang="ko-KR" dirty="0"/>
              <a:t>, Date, </a:t>
            </a:r>
            <a:r>
              <a:rPr lang="en-US" altLang="ko-KR" dirty="0" smtClean="0"/>
              <a:t>String :</a:t>
            </a:r>
            <a:r>
              <a:rPr lang="ko-KR" altLang="en-US" dirty="0" smtClean="0"/>
              <a:t> 자바스크립트에서 제공하는 </a:t>
            </a:r>
            <a:r>
              <a:rPr lang="ko-KR" altLang="en-US" dirty="0" err="1" smtClean="0"/>
              <a:t>프로토타입</a:t>
            </a:r>
            <a:endParaRPr lang="en-US" altLang="ko-KR" dirty="0" smtClean="0"/>
          </a:p>
          <a:p>
            <a:pPr lvl="1"/>
            <a:r>
              <a:rPr lang="ko-KR" altLang="en-US" dirty="0"/>
              <a:t>객체 생성시 </a:t>
            </a:r>
            <a:r>
              <a:rPr lang="en-US" altLang="ko-KR" dirty="0"/>
              <a:t>‘new </a:t>
            </a:r>
            <a:r>
              <a:rPr lang="ko-KR" altLang="en-US" dirty="0" err="1"/>
              <a:t>프로토타입</a:t>
            </a:r>
            <a:r>
              <a:rPr lang="en-US" altLang="ko-KR" dirty="0"/>
              <a:t>’</a:t>
            </a:r>
            <a:r>
              <a:rPr lang="ko-KR" altLang="en-US" dirty="0"/>
              <a:t> 이용</a:t>
            </a:r>
          </a:p>
          <a:p>
            <a:pPr lvl="2" fontAlgn="base" latinLnBrk="0"/>
            <a:r>
              <a:rPr lang="en-US" altLang="ko-KR" dirty="0" err="1" smtClean="0"/>
              <a:t>var</a:t>
            </a:r>
            <a:r>
              <a:rPr lang="en-US" altLang="ko-KR" dirty="0" smtClean="0"/>
              <a:t> week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b="1" dirty="0"/>
              <a:t>new </a:t>
            </a:r>
            <a:r>
              <a:rPr lang="en-US" altLang="ko-KR" b="1" dirty="0" smtClean="0"/>
              <a:t>Array</a:t>
            </a:r>
            <a:r>
              <a:rPr lang="en-US" altLang="ko-KR" dirty="0" smtClean="0"/>
              <a:t>(7); // Array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프로토타입임</a:t>
            </a:r>
            <a:endParaRPr lang="en-US" altLang="ko-KR" dirty="0"/>
          </a:p>
          <a:p>
            <a:pPr lvl="2" fontAlgn="base" latinLnBrk="0"/>
            <a:r>
              <a:rPr lang="en-US" altLang="ko-KR" dirty="0" err="1"/>
              <a:t>var</a:t>
            </a:r>
            <a:r>
              <a:rPr lang="en-US" altLang="ko-KR" dirty="0"/>
              <a:t> hello = </a:t>
            </a:r>
            <a:r>
              <a:rPr lang="en-US" altLang="ko-KR" b="1" dirty="0"/>
              <a:t>new String</a:t>
            </a:r>
            <a:r>
              <a:rPr lang="en-US" altLang="ko-KR" dirty="0" smtClean="0"/>
              <a:t>(“hello</a:t>
            </a:r>
            <a:r>
              <a:rPr lang="ko-KR" altLang="en-US" dirty="0" smtClean="0"/>
              <a:t>”</a:t>
            </a:r>
            <a:r>
              <a:rPr lang="en-US" altLang="ko-KR" dirty="0"/>
              <a:t>); //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프로토타입임</a:t>
            </a:r>
            <a:endParaRPr lang="en-US" altLang="ko-KR" dirty="0"/>
          </a:p>
          <a:p>
            <a:pPr lvl="2" fontAlgn="base" latinLnBrk="0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24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프로토타입</a:t>
            </a:r>
            <a:r>
              <a:rPr lang="ko-KR" altLang="en-US" dirty="0" smtClean="0"/>
              <a:t> 만드는 사례 </a:t>
            </a:r>
            <a:r>
              <a:rPr lang="en-US" altLang="ko-KR" dirty="0"/>
              <a:t>: Student </a:t>
            </a:r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프로토타입은</a:t>
            </a:r>
            <a:r>
              <a:rPr lang="ko-KR" altLang="en-US" dirty="0" smtClean="0"/>
              <a:t> 함수로 만든다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프로토타입</a:t>
            </a:r>
            <a:r>
              <a:rPr lang="ko-KR" altLang="en-US" dirty="0" smtClean="0"/>
              <a:t> 함수를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함수라고도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new </a:t>
            </a:r>
            <a:r>
              <a:rPr lang="ko-KR" altLang="en-US" dirty="0" smtClean="0"/>
              <a:t>연산자로 객체를 생성한다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3608" y="2204864"/>
            <a:ext cx="4752528" cy="1954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/>
              <a:t>// </a:t>
            </a:r>
            <a:r>
              <a:rPr lang="ko-KR" altLang="en-US" sz="1100" dirty="0" err="1"/>
              <a:t>프로토타입</a:t>
            </a:r>
            <a:r>
              <a:rPr lang="ko-KR" altLang="en-US" sz="1100" dirty="0"/>
              <a:t> Student 작성</a:t>
            </a:r>
          </a:p>
          <a:p>
            <a:pPr defTabSz="180000"/>
            <a:r>
              <a:rPr lang="ko-KR" altLang="en-US" sz="1100" b="1" dirty="0"/>
              <a:t>function Student(name, score</a:t>
            </a:r>
            <a:r>
              <a:rPr lang="ko-KR" altLang="en-US" sz="1100" dirty="0"/>
              <a:t>) { </a:t>
            </a:r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 err="1" smtClean="0"/>
              <a:t>this.univ</a:t>
            </a:r>
            <a:r>
              <a:rPr lang="en-US" altLang="ko-KR" sz="1100" b="1" dirty="0" smtClean="0"/>
              <a:t> </a:t>
            </a:r>
            <a:r>
              <a:rPr lang="en-US" altLang="ko-KR" sz="1100" dirty="0" smtClean="0"/>
              <a:t>= </a:t>
            </a:r>
            <a:r>
              <a:rPr lang="ko-KR" altLang="en-US" sz="1100" dirty="0" smtClean="0"/>
              <a:t>"한국대학"</a:t>
            </a:r>
            <a:r>
              <a:rPr lang="en-US" altLang="ko-KR" sz="1100" dirty="0" smtClean="0"/>
              <a:t>; </a:t>
            </a:r>
            <a:r>
              <a:rPr lang="en-US" altLang="ko-KR" sz="1100" dirty="0"/>
              <a:t>// </a:t>
            </a:r>
            <a:r>
              <a:rPr lang="en-US" altLang="ko-KR" sz="1100" dirty="0" err="1"/>
              <a:t>this.univ</a:t>
            </a:r>
            <a:r>
              <a:rPr lang="ko-KR" altLang="en-US" sz="1100" dirty="0"/>
              <a:t>을 이용하여 </a:t>
            </a:r>
            <a:r>
              <a:rPr lang="en-US" altLang="ko-KR" sz="1100" dirty="0" err="1"/>
              <a:t>univ</a:t>
            </a:r>
            <a:r>
              <a:rPr lang="en-US" altLang="ko-KR" sz="1100" dirty="0"/>
              <a:t> </a:t>
            </a:r>
            <a:r>
              <a:rPr lang="ko-KR" altLang="en-US" sz="1100" dirty="0" err="1"/>
              <a:t>프로퍼티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작성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ko-KR" altLang="en-US" sz="1100" b="1" dirty="0"/>
              <a:t>this.name</a:t>
            </a:r>
            <a:r>
              <a:rPr lang="ko-KR" altLang="en-US" sz="1100" dirty="0"/>
              <a:t> = name; // this.name을 이용하여 name </a:t>
            </a:r>
            <a:r>
              <a:rPr lang="ko-KR" altLang="en-US" sz="1100" dirty="0" err="1"/>
              <a:t>프로퍼티</a:t>
            </a:r>
            <a:r>
              <a:rPr lang="ko-KR" altLang="en-US" sz="1100" dirty="0"/>
              <a:t> 작성</a:t>
            </a:r>
          </a:p>
          <a:p>
            <a:pPr defTabSz="180000"/>
            <a:r>
              <a:rPr lang="ko-KR" altLang="en-US" sz="1100" dirty="0"/>
              <a:t>	</a:t>
            </a:r>
            <a:r>
              <a:rPr lang="ko-KR" altLang="en-US" sz="1100" b="1" dirty="0"/>
              <a:t>this.score</a:t>
            </a:r>
            <a:r>
              <a:rPr lang="ko-KR" altLang="en-US" sz="1100" dirty="0"/>
              <a:t> = score; // this.score를 이용하여 score </a:t>
            </a:r>
            <a:r>
              <a:rPr lang="ko-KR" altLang="en-US" sz="1100" dirty="0" err="1"/>
              <a:t>프로퍼티</a:t>
            </a:r>
            <a:r>
              <a:rPr lang="ko-KR" altLang="en-US" sz="1100" dirty="0"/>
              <a:t> 작성</a:t>
            </a:r>
          </a:p>
          <a:p>
            <a:pPr defTabSz="180000"/>
            <a:r>
              <a:rPr lang="ko-KR" altLang="en-US" sz="1100" dirty="0"/>
              <a:t>	</a:t>
            </a:r>
            <a:r>
              <a:rPr lang="ko-KR" altLang="en-US" sz="1100" b="1" dirty="0"/>
              <a:t>this.getGrade</a:t>
            </a:r>
            <a:r>
              <a:rPr lang="ko-KR" altLang="en-US" sz="1100" dirty="0"/>
              <a:t> = </a:t>
            </a:r>
            <a:r>
              <a:rPr lang="ko-KR" altLang="en-US" sz="1100" b="1" dirty="0"/>
              <a:t>function () { </a:t>
            </a:r>
            <a:r>
              <a:rPr lang="ko-KR" altLang="en-US" sz="1100" dirty="0"/>
              <a:t>// getGrade()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작성</a:t>
            </a:r>
          </a:p>
          <a:p>
            <a:pPr defTabSz="180000"/>
            <a:r>
              <a:rPr lang="ko-KR" altLang="en-US" sz="1100" dirty="0"/>
              <a:t>				if(this.score &gt; 80) return "A";</a:t>
            </a:r>
          </a:p>
          <a:p>
            <a:pPr defTabSz="180000"/>
            <a:r>
              <a:rPr lang="ko-KR" altLang="en-US" sz="1100" dirty="0"/>
              <a:t>				else if(this.score &gt; 60) return "B";</a:t>
            </a:r>
          </a:p>
          <a:p>
            <a:pPr defTabSz="180000"/>
            <a:r>
              <a:rPr lang="ko-KR" altLang="en-US" sz="1100" dirty="0"/>
              <a:t>				else return "F";</a:t>
            </a:r>
          </a:p>
          <a:p>
            <a:pPr defTabSz="180000"/>
            <a:r>
              <a:rPr lang="ko-KR" altLang="en-US" sz="1100" dirty="0"/>
              <a:t>	}</a:t>
            </a:r>
          </a:p>
          <a:p>
            <a:pPr defTabSz="180000"/>
            <a:r>
              <a:rPr lang="ko-KR" altLang="en-US" sz="1100" dirty="0" smtClean="0"/>
              <a:t>}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1043608" y="4941168"/>
            <a:ext cx="640871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50" dirty="0"/>
              <a:t>var kitae = </a:t>
            </a:r>
            <a:r>
              <a:rPr lang="ko-KR" altLang="en-US" sz="1050" b="1" dirty="0"/>
              <a:t>new Student("황기태", 75); </a:t>
            </a:r>
            <a:r>
              <a:rPr lang="ko-KR" altLang="en-US" sz="1050" dirty="0"/>
              <a:t>		</a:t>
            </a:r>
            <a:r>
              <a:rPr lang="en-US" altLang="ko-KR" sz="1050" dirty="0" smtClean="0"/>
              <a:t>	</a:t>
            </a:r>
            <a:r>
              <a:rPr lang="ko-KR" altLang="en-US" sz="1050" dirty="0" smtClean="0"/>
              <a:t>// </a:t>
            </a:r>
            <a:r>
              <a:rPr lang="ko-KR" altLang="en-US" sz="1050" dirty="0"/>
              <a:t>Student 객체 생성</a:t>
            </a:r>
          </a:p>
          <a:p>
            <a:pPr defTabSz="180000"/>
            <a:r>
              <a:rPr lang="ko-KR" altLang="en-US" sz="1050" dirty="0"/>
              <a:t>var jaemoon = </a:t>
            </a:r>
            <a:r>
              <a:rPr lang="ko-KR" altLang="en-US" sz="1050" b="1" dirty="0"/>
              <a:t>new Student("이재문", 93);</a:t>
            </a:r>
            <a:r>
              <a:rPr lang="ko-KR" altLang="en-US" sz="1050" dirty="0"/>
              <a:t>	// Student 객체 생성</a:t>
            </a:r>
          </a:p>
          <a:p>
            <a:pPr defTabSz="180000"/>
            <a:r>
              <a:rPr lang="ko-KR" altLang="en-US" sz="1050" dirty="0"/>
              <a:t>document.write(kitae.univ + ", " + kitae.name + "의 학점은 " + kitae.getGrade() + "&lt;br&gt;");</a:t>
            </a:r>
          </a:p>
          <a:p>
            <a:pPr defTabSz="180000"/>
            <a:r>
              <a:rPr lang="ko-KR" altLang="en-US" sz="1050" dirty="0"/>
              <a:t>document.write(jaemoon.univ + ", " + jaemoon.name + "의 학점은 " + jaemoon.getGrade() + "&lt;br&gt;")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208" y="2134469"/>
            <a:ext cx="2578224" cy="210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74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7-11 </a:t>
            </a:r>
            <a:r>
              <a:rPr lang="ko-KR" altLang="en-US" dirty="0" err="1"/>
              <a:t>프로토타입으로</a:t>
            </a:r>
            <a:r>
              <a:rPr lang="ko-KR" altLang="en-US" dirty="0"/>
              <a:t> 객체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9727" y="1281336"/>
            <a:ext cx="4608512" cy="5493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&lt;html&gt;&lt;head&gt;&lt;title&gt;</a:t>
            </a:r>
            <a:r>
              <a:rPr lang="ko-KR" altLang="en-US" sz="900" dirty="0" err="1"/>
              <a:t>프로토타입으로</a:t>
            </a:r>
            <a:r>
              <a:rPr lang="ko-KR" altLang="en-US" sz="900" dirty="0"/>
              <a:t> 객체 만들기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// </a:t>
            </a:r>
            <a:r>
              <a:rPr lang="ko-KR" altLang="en-US" sz="900" dirty="0" err="1"/>
              <a:t>프로토타입</a:t>
            </a:r>
            <a:r>
              <a:rPr lang="ko-KR" altLang="en-US" sz="900" dirty="0"/>
              <a:t> 만들기 </a:t>
            </a:r>
            <a:r>
              <a:rPr lang="en-US" altLang="ko-KR" sz="900" dirty="0"/>
              <a:t>: </a:t>
            </a:r>
            <a:r>
              <a:rPr lang="ko-KR" altLang="en-US" sz="900" dirty="0" err="1"/>
              <a:t>생성자</a:t>
            </a:r>
            <a:r>
              <a:rPr lang="ko-KR" altLang="en-US" sz="900" dirty="0"/>
              <a:t> 함수 작성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b="1" dirty="0"/>
              <a:t>function Account(owner, code, balance) {</a:t>
            </a:r>
          </a:p>
          <a:p>
            <a:pPr defTabSz="180000"/>
            <a:r>
              <a:rPr lang="en-US" altLang="ko-KR" sz="900" dirty="0"/>
              <a:t>		//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만들기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b="1" dirty="0" err="1"/>
              <a:t>this.owner</a:t>
            </a:r>
            <a:r>
              <a:rPr lang="en-US" altLang="ko-KR" sz="900" b="1" dirty="0"/>
              <a:t> </a:t>
            </a:r>
            <a:r>
              <a:rPr lang="en-US" altLang="ko-KR" sz="900" dirty="0"/>
              <a:t>= owner; 	// </a:t>
            </a:r>
            <a:r>
              <a:rPr lang="ko-KR" altLang="en-US" sz="900" dirty="0"/>
              <a:t>계좌 주인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만들기 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b="1" dirty="0" err="1"/>
              <a:t>this.code</a:t>
            </a:r>
            <a:r>
              <a:rPr lang="en-US" altLang="ko-KR" sz="900" b="1" dirty="0"/>
              <a:t> </a:t>
            </a:r>
            <a:r>
              <a:rPr lang="en-US" altLang="ko-KR" sz="900" dirty="0"/>
              <a:t>= code; 		// </a:t>
            </a:r>
            <a:r>
              <a:rPr lang="ko-KR" altLang="en-US" sz="900" dirty="0"/>
              <a:t>계좌 코드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만들기 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b="1" dirty="0" err="1"/>
              <a:t>this.balance</a:t>
            </a:r>
            <a:r>
              <a:rPr lang="en-US" altLang="ko-KR" sz="900" dirty="0"/>
              <a:t> = balance; // </a:t>
            </a:r>
            <a:r>
              <a:rPr lang="ko-KR" altLang="en-US" sz="900" dirty="0"/>
              <a:t>잔액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만들기 </a:t>
            </a:r>
          </a:p>
          <a:p>
            <a:pPr defTabSz="180000"/>
            <a:r>
              <a:rPr lang="ko-KR" altLang="en-US" sz="900" dirty="0"/>
              <a:t>		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만들기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b="1" dirty="0" err="1"/>
              <a:t>this.inquiry</a:t>
            </a:r>
            <a:r>
              <a:rPr lang="en-US" altLang="ko-KR" sz="900" b="1" dirty="0"/>
              <a:t> = function () { return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; }</a:t>
            </a:r>
          </a:p>
          <a:p>
            <a:pPr defTabSz="180000"/>
            <a:r>
              <a:rPr lang="en-US" altLang="ko-KR" sz="900" b="1" dirty="0"/>
              <a:t>		</a:t>
            </a:r>
            <a:r>
              <a:rPr lang="en-US" altLang="ko-KR" sz="900" b="1" dirty="0" err="1"/>
              <a:t>this.deposit</a:t>
            </a:r>
            <a:r>
              <a:rPr lang="en-US" altLang="ko-KR" sz="900" b="1" dirty="0"/>
              <a:t> = function (money) {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+= money; } </a:t>
            </a:r>
          </a:p>
          <a:p>
            <a:pPr defTabSz="180000"/>
            <a:r>
              <a:rPr lang="en-US" altLang="ko-KR" sz="900" b="1" dirty="0"/>
              <a:t>		</a:t>
            </a:r>
            <a:r>
              <a:rPr lang="en-US" altLang="ko-KR" sz="900" b="1" dirty="0" err="1"/>
              <a:t>this.withdraw</a:t>
            </a:r>
            <a:r>
              <a:rPr lang="en-US" altLang="ko-KR" sz="900" b="1" dirty="0"/>
              <a:t> = function (money) {</a:t>
            </a:r>
            <a:r>
              <a:rPr lang="en-US" altLang="ko-KR" sz="900" dirty="0"/>
              <a:t> // </a:t>
            </a:r>
            <a:r>
              <a:rPr lang="ko-KR" altLang="en-US" sz="900" dirty="0"/>
              <a:t>예금 인출</a:t>
            </a:r>
            <a:r>
              <a:rPr lang="en-US" altLang="ko-KR" sz="900" dirty="0"/>
              <a:t>, money</a:t>
            </a:r>
            <a:r>
              <a:rPr lang="ko-KR" altLang="en-US" sz="900" dirty="0"/>
              <a:t>는 인출하는 액수</a:t>
            </a:r>
          </a:p>
          <a:p>
            <a:pPr defTabSz="180000"/>
            <a:r>
              <a:rPr lang="ko-KR" altLang="en-US" sz="900" dirty="0"/>
              <a:t>			</a:t>
            </a:r>
            <a:r>
              <a:rPr lang="en-US" altLang="ko-KR" sz="900" dirty="0"/>
              <a:t>// money</a:t>
            </a:r>
            <a:r>
              <a:rPr lang="ko-KR" altLang="en-US" sz="900" dirty="0"/>
              <a:t>가 </a:t>
            </a:r>
            <a:r>
              <a:rPr lang="en-US" altLang="ko-KR" sz="900" dirty="0"/>
              <a:t>balance</a:t>
            </a:r>
            <a:r>
              <a:rPr lang="ko-KR" altLang="en-US" sz="900" dirty="0"/>
              <a:t>보다 작다고 가정</a:t>
            </a:r>
          </a:p>
          <a:p>
            <a:pPr defTabSz="180000"/>
            <a:r>
              <a:rPr lang="ko-KR" altLang="en-US" sz="900" dirty="0"/>
              <a:t>			</a:t>
            </a:r>
            <a:r>
              <a:rPr lang="en-US" altLang="ko-KR" sz="900" dirty="0" err="1"/>
              <a:t>this.balance</a:t>
            </a:r>
            <a:r>
              <a:rPr lang="en-US" altLang="ko-KR" sz="900" dirty="0"/>
              <a:t> -= money; </a:t>
            </a:r>
          </a:p>
          <a:p>
            <a:pPr defTabSz="180000"/>
            <a:r>
              <a:rPr lang="en-US" altLang="ko-KR" sz="900" dirty="0"/>
              <a:t>			return money;</a:t>
            </a:r>
          </a:p>
          <a:p>
            <a:pPr defTabSz="180000"/>
            <a:r>
              <a:rPr lang="en-US" altLang="ko-KR" sz="900" dirty="0"/>
              <a:t>		</a:t>
            </a:r>
            <a:r>
              <a:rPr lang="en-US" altLang="ko-KR" sz="900" b="1" dirty="0"/>
              <a:t>} 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b="1" dirty="0"/>
              <a:t>}</a:t>
            </a:r>
          </a:p>
          <a:p>
            <a:pPr defTabSz="180000"/>
            <a:r>
              <a:rPr lang="en-US" altLang="ko-KR" sz="900" dirty="0"/>
              <a:t>&lt;/script&gt;&lt;/head&gt;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&lt;h3&gt;Account </a:t>
            </a:r>
            <a:r>
              <a:rPr lang="ko-KR" altLang="en-US" sz="900" dirty="0" err="1"/>
              <a:t>프로토타입</a:t>
            </a:r>
            <a:r>
              <a:rPr lang="ko-KR" altLang="en-US" sz="900" dirty="0"/>
              <a:t> 만들기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// new </a:t>
            </a:r>
            <a:r>
              <a:rPr lang="ko-KR" altLang="en-US" sz="900" dirty="0"/>
              <a:t>연산자 이용하여 계좌 객체 생성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b="1" dirty="0" err="1"/>
              <a:t>var</a:t>
            </a:r>
            <a:r>
              <a:rPr lang="en-US" altLang="ko-KR" sz="900" b="1" dirty="0"/>
              <a:t> account = new Account("</a:t>
            </a:r>
            <a:r>
              <a:rPr lang="ko-KR" altLang="en-US" sz="900" b="1" dirty="0"/>
              <a:t>황기태</a:t>
            </a:r>
            <a:r>
              <a:rPr lang="en-US" altLang="ko-KR" sz="900" b="1" dirty="0"/>
              <a:t>", "111", 35000);</a:t>
            </a:r>
          </a:p>
          <a:p>
            <a:pPr defTabSz="180000"/>
            <a:endParaRPr lang="en-US" altLang="ko-KR" sz="900" dirty="0"/>
          </a:p>
          <a:p>
            <a:pPr defTabSz="180000"/>
            <a:r>
              <a:rPr lang="en-US" altLang="ko-KR" sz="900" dirty="0"/>
              <a:t>	// </a:t>
            </a:r>
            <a:r>
              <a:rPr lang="ko-KR" altLang="en-US" sz="900" dirty="0"/>
              <a:t>객체 활용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("account :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b="1" dirty="0" err="1"/>
              <a:t>account.owner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b="1" dirty="0" err="1"/>
              <a:t>account.code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b="1" dirty="0" err="1"/>
              <a:t>account.balance</a:t>
            </a:r>
            <a:r>
              <a:rPr lang="en-US" altLang="ko-KR" sz="900" dirty="0"/>
              <a:t>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endParaRPr lang="en-US" altLang="ko-KR" sz="900" dirty="0"/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b="1" dirty="0" err="1"/>
              <a:t>account.deposit</a:t>
            </a:r>
            <a:r>
              <a:rPr lang="en-US" altLang="ko-KR" sz="900" b="1" dirty="0"/>
              <a:t>(10000); </a:t>
            </a:r>
            <a:r>
              <a:rPr lang="en-US" altLang="ko-KR" sz="900" dirty="0"/>
              <a:t>// 10000</a:t>
            </a:r>
            <a:r>
              <a:rPr lang="ko-KR" altLang="en-US" sz="900" dirty="0"/>
              <a:t>원 저금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("10000</a:t>
            </a:r>
            <a:r>
              <a:rPr lang="ko-KR" altLang="en-US" sz="900" dirty="0"/>
              <a:t>원 저금 후 잔액은 </a:t>
            </a:r>
            <a:r>
              <a:rPr lang="en-US" altLang="ko-KR" sz="900" dirty="0"/>
              <a:t>" + </a:t>
            </a:r>
            <a:r>
              <a:rPr lang="en-US" altLang="ko-KR" sz="900" b="1" dirty="0" err="1"/>
              <a:t>account.inquiry</a:t>
            </a:r>
            <a:r>
              <a:rPr lang="en-US" altLang="ko-KR" sz="900" b="1" dirty="0"/>
              <a:t>() </a:t>
            </a:r>
            <a:r>
              <a:rPr lang="en-US" altLang="ko-KR" sz="900" dirty="0"/>
              <a:t>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b="1" dirty="0" err="1"/>
              <a:t>account.withdraw</a:t>
            </a:r>
            <a:r>
              <a:rPr lang="en-US" altLang="ko-KR" sz="900" b="1" dirty="0"/>
              <a:t>(5000); </a:t>
            </a:r>
            <a:r>
              <a:rPr lang="en-US" altLang="ko-KR" sz="900" dirty="0"/>
              <a:t>// 5000</a:t>
            </a:r>
            <a:r>
              <a:rPr lang="ko-KR" altLang="en-US" sz="900" dirty="0"/>
              <a:t>원 인출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("5000</a:t>
            </a:r>
            <a:r>
              <a:rPr lang="ko-KR" altLang="en-US" sz="900" dirty="0"/>
              <a:t>원 인출 후 잔액은 </a:t>
            </a:r>
            <a:r>
              <a:rPr lang="en-US" altLang="ko-KR" sz="900" dirty="0"/>
              <a:t>" + </a:t>
            </a:r>
            <a:r>
              <a:rPr lang="en-US" altLang="ko-KR" sz="900" b="1" dirty="0" err="1"/>
              <a:t>account.inquiry</a:t>
            </a:r>
            <a:r>
              <a:rPr lang="en-US" altLang="ko-KR" sz="900" b="1" dirty="0"/>
              <a:t>() </a:t>
            </a:r>
            <a:r>
              <a:rPr lang="en-US" altLang="ko-KR" sz="900" dirty="0"/>
              <a:t>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&lt;/script</a:t>
            </a:r>
            <a:r>
              <a:rPr lang="en-US" altLang="ko-KR" sz="900" dirty="0" smtClean="0"/>
              <a:t>&gt;</a:t>
            </a:r>
          </a:p>
          <a:p>
            <a:pPr defTabSz="180000"/>
            <a:r>
              <a:rPr lang="en-US" altLang="ko-KR" sz="900" dirty="0" smtClean="0"/>
              <a:t>&lt;/</a:t>
            </a:r>
            <a:r>
              <a:rPr lang="en-US" altLang="ko-KR" sz="900" dirty="0"/>
              <a:t>body</a:t>
            </a:r>
            <a:r>
              <a:rPr lang="en-US" altLang="ko-KR" sz="900" dirty="0" smtClean="0"/>
              <a:t>&gt;&lt;/</a:t>
            </a:r>
            <a:r>
              <a:rPr lang="en-US" altLang="ko-KR" sz="900" dirty="0"/>
              <a:t>html&gt;</a:t>
            </a:r>
            <a:endParaRPr lang="ko-KR" altLang="en-US" sz="900" dirty="0"/>
          </a:p>
        </p:txBody>
      </p:sp>
      <p:pic>
        <p:nvPicPr>
          <p:cNvPr id="1025" name="_x426927928" descr="EMB0000382825c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221088"/>
            <a:ext cx="284923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03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객체</a:t>
            </a:r>
            <a:endParaRPr lang="ko-KR" altLang="en-US" dirty="0"/>
          </a:p>
        </p:txBody>
      </p:sp>
      <p:sp>
        <p:nvSpPr>
          <p:cNvPr id="26" name="내용 개체 틀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 객체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개의 </a:t>
            </a:r>
            <a:r>
              <a:rPr lang="ko-KR" altLang="en-US" dirty="0" err="1" smtClean="0"/>
              <a:t>프로퍼티</a:t>
            </a:r>
            <a:r>
              <a:rPr lang="en-US" altLang="ko-KR" dirty="0" smtClean="0"/>
              <a:t>(property)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객체의 고유한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메소드</a:t>
            </a:r>
            <a:r>
              <a:rPr lang="en-US" altLang="ko-KR" dirty="0" smtClean="0"/>
              <a:t>(method)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48064" y="3501008"/>
            <a:ext cx="26856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account =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owner			:  "</a:t>
            </a:r>
            <a:r>
              <a:rPr lang="ko-KR" altLang="en-US" sz="1400" dirty="0" smtClean="0"/>
              <a:t>황기태</a:t>
            </a:r>
            <a:r>
              <a:rPr lang="en-US" altLang="ko-KR" sz="1400" dirty="0" smtClean="0"/>
              <a:t>",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code	 		:  "111",</a:t>
            </a:r>
          </a:p>
          <a:p>
            <a:pPr defTabSz="180000"/>
            <a:r>
              <a:rPr lang="en-US" altLang="ko-KR" sz="1400" dirty="0" smtClean="0"/>
              <a:t>	balance 		:  35000,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deposit 		:  function() { … },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withdraw	:  function</a:t>
            </a:r>
            <a:r>
              <a:rPr lang="en-US" altLang="ko-KR" sz="1400" dirty="0"/>
              <a:t>() { … </a:t>
            </a:r>
            <a:r>
              <a:rPr lang="en-US" altLang="ko-KR" sz="1400" dirty="0" smtClean="0"/>
              <a:t>},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inquiry 		:  function</a:t>
            </a:r>
            <a:r>
              <a:rPr lang="en-US" altLang="ko-KR" sz="1400" dirty="0"/>
              <a:t>() { … </a:t>
            </a:r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 rot="2106326">
            <a:off x="959880" y="4577811"/>
            <a:ext cx="1066603" cy="382526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deposit()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970839" y="5039255"/>
            <a:ext cx="1066603" cy="464912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withdraw()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09061" y="3280665"/>
            <a:ext cx="3312368" cy="2323601"/>
          </a:xfrm>
          <a:prstGeom prst="ellipse">
            <a:avLst/>
          </a:prstGeom>
          <a:noFill/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625690" y="5640119"/>
            <a:ext cx="2074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자바스크립트 객체 </a:t>
            </a:r>
            <a:r>
              <a:rPr lang="en-US" altLang="ko-KR" sz="1200" dirty="0" smtClean="0"/>
              <a:t>account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213884" y="38333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C00000"/>
                </a:solidFill>
              </a:rPr>
              <a:t>프로퍼티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89467" y="47690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C00000"/>
                </a:solidFill>
              </a:rPr>
              <a:t>메소</a:t>
            </a:r>
            <a:r>
              <a:rPr lang="ko-KR" altLang="en-US" sz="1200" dirty="0" err="1">
                <a:solidFill>
                  <a:srgbClr val="C00000"/>
                </a:solidFill>
              </a:rPr>
              <a:t>드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5624" y="3821380"/>
            <a:ext cx="788518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code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1715622" y="4163060"/>
            <a:ext cx="788519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balance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1716441" y="3479830"/>
            <a:ext cx="615574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owner</a:t>
            </a:r>
            <a:endParaRPr lang="ko-KR" alt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2454474" y="3833316"/>
            <a:ext cx="787982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“111”</a:t>
            </a:r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2454473" y="4174996"/>
            <a:ext cx="787982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35000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2455291" y="3491766"/>
            <a:ext cx="787458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“</a:t>
            </a:r>
            <a:r>
              <a:rPr lang="ko-KR" altLang="en-US" sz="1050" dirty="0" smtClean="0"/>
              <a:t>황기태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25" name="타원 24"/>
          <p:cNvSpPr/>
          <p:nvPr/>
        </p:nvSpPr>
        <p:spPr>
          <a:xfrm rot="19331601">
            <a:off x="3143655" y="4563370"/>
            <a:ext cx="1066603" cy="464912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inquiry()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4048" y="5433610"/>
            <a:ext cx="3161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account </a:t>
            </a:r>
            <a:r>
              <a:rPr lang="ko-KR" altLang="en-US" sz="1200" dirty="0" smtClean="0"/>
              <a:t>객체를 만드는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자바스크립트 코드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5457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객체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자바스크립트는 객체 기반 언어</a:t>
            </a:r>
          </a:p>
          <a:p>
            <a:pPr lvl="1"/>
            <a:r>
              <a:rPr lang="ko-KR" altLang="en-US" dirty="0" smtClean="0"/>
              <a:t>자바스크립트는 객체 지향 언어 아님</a:t>
            </a:r>
            <a:endParaRPr lang="en-US" altLang="ko-KR" dirty="0" smtClean="0"/>
          </a:p>
          <a:p>
            <a:r>
              <a:rPr lang="ko-KR" altLang="en-US" dirty="0" smtClean="0"/>
              <a:t>자바스크립트 객체의 유형</a:t>
            </a:r>
          </a:p>
          <a:p>
            <a:pPr marL="365760" lvl="1" indent="0">
              <a:buNone/>
            </a:pPr>
            <a:r>
              <a:rPr lang="en-US" altLang="ko-KR" b="1" dirty="0" smtClean="0">
                <a:solidFill>
                  <a:srgbClr val="0000FF"/>
                </a:solidFill>
              </a:rPr>
              <a:t>1. </a:t>
            </a:r>
            <a:r>
              <a:rPr lang="ko-KR" altLang="en-US" b="1" dirty="0" smtClean="0">
                <a:solidFill>
                  <a:srgbClr val="0000FF"/>
                </a:solidFill>
              </a:rPr>
              <a:t>코어 객체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2"/>
            <a:r>
              <a:rPr lang="ko-KR" altLang="en-US" dirty="0"/>
              <a:t>자바스크립트 언어가 실행되는 어디서나 사용 가능한 </a:t>
            </a:r>
            <a:r>
              <a:rPr lang="ko-KR" altLang="en-US" dirty="0" smtClean="0"/>
              <a:t>기본 객체</a:t>
            </a:r>
            <a:endParaRPr lang="ko-KR" altLang="en-US" dirty="0"/>
          </a:p>
          <a:p>
            <a:pPr lvl="2"/>
            <a:r>
              <a:rPr lang="ko-KR" altLang="en-US" dirty="0"/>
              <a:t>기본 객체로 </a:t>
            </a:r>
            <a:r>
              <a:rPr lang="ko-KR" altLang="en-US" dirty="0" smtClean="0"/>
              <a:t>표준 </a:t>
            </a:r>
            <a:r>
              <a:rPr lang="ko-KR" altLang="en-US" dirty="0"/>
              <a:t>객체</a:t>
            </a:r>
          </a:p>
          <a:p>
            <a:pPr lvl="2"/>
            <a:r>
              <a:rPr lang="en-US" altLang="ko-KR" dirty="0" smtClean="0"/>
              <a:t>Array</a:t>
            </a:r>
            <a:r>
              <a:rPr lang="en-US" altLang="ko-KR" dirty="0"/>
              <a:t>, </a:t>
            </a:r>
            <a:r>
              <a:rPr lang="en-US" altLang="ko-KR" b="1" dirty="0"/>
              <a:t>Date</a:t>
            </a:r>
            <a:r>
              <a:rPr lang="en-US" altLang="ko-KR" dirty="0"/>
              <a:t>, String, Math </a:t>
            </a:r>
            <a:r>
              <a:rPr lang="ko-KR" altLang="en-US" dirty="0"/>
              <a:t>타입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페이지 자바스크립트 코드에서 혹은 서버에서 사용 가능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b="1" dirty="0" smtClean="0">
                <a:solidFill>
                  <a:srgbClr val="006600"/>
                </a:solidFill>
              </a:rPr>
              <a:t>2. HTML DOM </a:t>
            </a:r>
            <a:r>
              <a:rPr lang="ko-KR" altLang="en-US" b="1" dirty="0" smtClean="0">
                <a:solidFill>
                  <a:srgbClr val="006600"/>
                </a:solidFill>
              </a:rPr>
              <a:t>객체</a:t>
            </a:r>
            <a:endParaRPr lang="en-US" altLang="ko-KR" b="1" dirty="0" smtClean="0">
              <a:solidFill>
                <a:srgbClr val="006600"/>
              </a:solidFill>
            </a:endParaRPr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문서에 작성된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태그들을 객체화한 것들</a:t>
            </a:r>
            <a:endParaRPr lang="ko-KR" altLang="en-US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문서의 내용과 모양을 제어하기 </a:t>
            </a:r>
            <a:r>
              <a:rPr lang="ko-KR" altLang="en-US" dirty="0" smtClean="0"/>
              <a:t>위한 목적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W3C</a:t>
            </a:r>
            <a:r>
              <a:rPr lang="ko-KR" altLang="en-US" dirty="0" smtClean="0"/>
              <a:t>의 표준 객체</a:t>
            </a:r>
          </a:p>
          <a:p>
            <a:pPr marL="365760" lvl="1" indent="0">
              <a:buNone/>
            </a:pPr>
            <a:r>
              <a:rPr lang="en-US" altLang="ko-KR" b="1" dirty="0" smtClean="0">
                <a:solidFill>
                  <a:srgbClr val="C00000"/>
                </a:solidFill>
              </a:rPr>
              <a:t>3. </a:t>
            </a:r>
            <a:r>
              <a:rPr lang="ko-KR" altLang="en-US" b="1" dirty="0" smtClean="0">
                <a:solidFill>
                  <a:srgbClr val="C00000"/>
                </a:solidFill>
              </a:rPr>
              <a:t>브라우저 객체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2"/>
            <a:r>
              <a:rPr lang="ko-KR" altLang="en-US" dirty="0" smtClean="0"/>
              <a:t>자바스크립트로 브라우저를 제어하기 위해 제공되는 객체</a:t>
            </a:r>
            <a:endParaRPr lang="en-US" altLang="ko-KR" dirty="0" smtClean="0"/>
          </a:p>
          <a:p>
            <a:pPr lvl="2"/>
            <a:r>
              <a:rPr lang="en-US" altLang="ko-KR" b="1" dirty="0">
                <a:solidFill>
                  <a:srgbClr val="C00000"/>
                </a:solidFill>
              </a:rPr>
              <a:t>BOM(Brower Object Model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  <a:r>
              <a:rPr lang="ko-KR" altLang="en-US" dirty="0" smtClean="0"/>
              <a:t>에 따르는 객체들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비표준</a:t>
            </a:r>
            <a:r>
              <a:rPr lang="ko-KR" altLang="en-US" dirty="0" smtClean="0"/>
              <a:t> 객체</a:t>
            </a:r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역</a:t>
            </a:r>
            <a:r>
              <a:rPr lang="ko-KR" altLang="en-US" dirty="0"/>
              <a:t>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1200" y="1412776"/>
            <a:ext cx="88812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  <a:hlinkClick r:id="rId2"/>
              </a:rPr>
              <a:t>https://</a:t>
            </a:r>
            <a:r>
              <a:rPr lang="en-US" altLang="ko-KR" sz="1400" dirty="0" smtClean="0">
                <a:latin typeface="+mn-ea"/>
                <a:hlinkClick r:id="rId2"/>
              </a:rPr>
              <a:t>blog.naver.com/z1004man/221402271473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hlinkClick r:id="rId3"/>
              </a:rPr>
              <a:t>https://medium.com/sjk5766/ecma-script-es-%EC%A0%95%EB%A6%AC%EC%99%80-%EB%B2%84%EC%A0%84%EB%B3%84-%ED%8A%B9%EC%A7%95-77715f696dcb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자바스크립트는 </a:t>
            </a:r>
            <a:r>
              <a:rPr lang="en-US" altLang="ko-KR" sz="1400" dirty="0" smtClean="0">
                <a:latin typeface="+mn-ea"/>
              </a:rPr>
              <a:t>1995</a:t>
            </a:r>
            <a:r>
              <a:rPr lang="ko-KR" altLang="en-US" sz="1400" dirty="0" smtClean="0">
                <a:latin typeface="+mn-ea"/>
              </a:rPr>
              <a:t>년 </a:t>
            </a:r>
            <a:r>
              <a:rPr lang="en-US" altLang="ko-KR" sz="1400" dirty="0">
                <a:latin typeface="+mn-ea"/>
              </a:rPr>
              <a:t>Netscape </a:t>
            </a:r>
            <a:r>
              <a:rPr lang="ko-KR" altLang="en-US" sz="1400" dirty="0">
                <a:latin typeface="+mn-ea"/>
              </a:rPr>
              <a:t>회사의 </a:t>
            </a:r>
            <a:r>
              <a:rPr lang="en-US" altLang="ko-KR" sz="1400" dirty="0">
                <a:latin typeface="+mn-ea"/>
              </a:rPr>
              <a:t>Brendan </a:t>
            </a:r>
            <a:r>
              <a:rPr lang="en-US" altLang="ko-KR" sz="1400" dirty="0" err="1">
                <a:latin typeface="+mn-ea"/>
              </a:rPr>
              <a:t>Eich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라는 사람에 의해 최초 개발되었다</a:t>
            </a:r>
            <a:r>
              <a:rPr lang="en-US" altLang="ko-KR" sz="1400" dirty="0">
                <a:latin typeface="+mn-ea"/>
              </a:rPr>
              <a:t>. 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Netscape </a:t>
            </a:r>
            <a:r>
              <a:rPr lang="ko-KR" altLang="en-US" sz="1400" dirty="0" err="1" smtClean="0">
                <a:latin typeface="+mn-ea"/>
              </a:rPr>
              <a:t>웹브라우져에서</a:t>
            </a:r>
            <a:r>
              <a:rPr lang="ko-KR" altLang="en-US" sz="1400" dirty="0" smtClean="0">
                <a:latin typeface="+mn-ea"/>
              </a:rPr>
              <a:t> 웹 페이지의 동적인 요소를 구현 하기 위해 개발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자바스크립트가 </a:t>
            </a:r>
            <a:r>
              <a:rPr lang="ko-KR" altLang="en-US" sz="1400" dirty="0">
                <a:latin typeface="+mn-ea"/>
              </a:rPr>
              <a:t>잘 되자</a:t>
            </a:r>
            <a:r>
              <a:rPr lang="en-US" altLang="ko-KR" sz="1400" dirty="0">
                <a:latin typeface="+mn-ea"/>
              </a:rPr>
              <a:t>, MS</a:t>
            </a:r>
            <a:r>
              <a:rPr lang="ko-KR" altLang="en-US" sz="1400" dirty="0">
                <a:latin typeface="+mn-ea"/>
              </a:rPr>
              <a:t>에서 </a:t>
            </a:r>
            <a:r>
              <a:rPr lang="en-US" altLang="ko-KR" sz="1400" dirty="0">
                <a:latin typeface="+mn-ea"/>
              </a:rPr>
              <a:t>Jscript</a:t>
            </a:r>
            <a:r>
              <a:rPr lang="ko-KR" altLang="en-US" sz="1400" dirty="0">
                <a:latin typeface="+mn-ea"/>
              </a:rPr>
              <a:t>라는 언어를 개발해 </a:t>
            </a:r>
            <a:r>
              <a:rPr lang="en-US" altLang="ko-KR" sz="1400" dirty="0">
                <a:latin typeface="+mn-ea"/>
              </a:rPr>
              <a:t>IE</a:t>
            </a:r>
            <a:r>
              <a:rPr lang="ko-KR" altLang="en-US" sz="1400" dirty="0">
                <a:latin typeface="+mn-ea"/>
              </a:rPr>
              <a:t>에 탑재하였는데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이 두 </a:t>
            </a:r>
            <a:r>
              <a:rPr lang="ko-KR" altLang="en-US" sz="1400" dirty="0" smtClean="0">
                <a:latin typeface="+mn-ea"/>
              </a:rPr>
              <a:t>스크립트는 </a:t>
            </a:r>
            <a:r>
              <a:rPr lang="ko-KR" altLang="en-US" sz="1400" dirty="0" err="1" smtClean="0">
                <a:latin typeface="+mn-ea"/>
              </a:rPr>
              <a:t>제각각이라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각자의 회사 </a:t>
            </a:r>
            <a:r>
              <a:rPr lang="ko-KR" altLang="en-US" sz="1400" dirty="0" err="1" smtClean="0">
                <a:latin typeface="+mn-ea"/>
              </a:rPr>
              <a:t>브라우져에서만</a:t>
            </a:r>
            <a:r>
              <a:rPr lang="ko-KR" altLang="en-US" sz="1400" dirty="0" smtClean="0">
                <a:latin typeface="+mn-ea"/>
              </a:rPr>
              <a:t> 실행 되어 모든 </a:t>
            </a:r>
            <a:r>
              <a:rPr lang="ko-KR" altLang="en-US" sz="1400" dirty="0" err="1" smtClean="0">
                <a:latin typeface="+mn-ea"/>
              </a:rPr>
              <a:t>브라우져에서</a:t>
            </a:r>
            <a:r>
              <a:rPr lang="ko-KR" altLang="en-US" sz="1400" dirty="0" smtClean="0">
                <a:latin typeface="+mn-ea"/>
              </a:rPr>
              <a:t> 호환되는 표준 규격이 필요하게 </a:t>
            </a:r>
            <a:r>
              <a:rPr lang="ko-KR" altLang="en-US" sz="1400" dirty="0">
                <a:latin typeface="+mn-ea"/>
              </a:rPr>
              <a:t>되었다</a:t>
            </a:r>
            <a:r>
              <a:rPr lang="en-US" altLang="ko-KR" sz="1400" dirty="0" smtClean="0">
                <a:latin typeface="+mn-ea"/>
              </a:rPr>
              <a:t>. (</a:t>
            </a:r>
            <a:r>
              <a:rPr lang="ko-KR" altLang="en-US" sz="1400" dirty="0" smtClean="0">
                <a:latin typeface="+mn-ea"/>
              </a:rPr>
              <a:t>브라우저 전쟁시절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r>
              <a:rPr lang="ko-KR" altLang="en-US" sz="1400" dirty="0" smtClean="0">
                <a:latin typeface="+mn-ea"/>
              </a:rPr>
              <a:t>그래서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/>
              <a:t>표준을 </a:t>
            </a:r>
            <a:r>
              <a:rPr lang="ko-KR" altLang="en-US" sz="1400" dirty="0"/>
              <a:t>위해 자바스크립트를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b="1" dirty="0" smtClean="0"/>
              <a:t>ECMA</a:t>
            </a:r>
            <a:r>
              <a:rPr lang="en-US" altLang="ko-KR" sz="1400" b="1" dirty="0"/>
              <a:t>( </a:t>
            </a:r>
            <a:r>
              <a:rPr lang="en-US" altLang="ko-KR" sz="1400" b="1" i="1" dirty="0"/>
              <a:t>European Computer Manufacturers Association </a:t>
            </a:r>
            <a:r>
              <a:rPr lang="en-US" altLang="ko-KR" sz="1400" b="1" i="1" dirty="0" smtClean="0"/>
              <a:t>:  </a:t>
            </a:r>
            <a:r>
              <a:rPr lang="ko-KR" altLang="en-US" sz="1400" dirty="0"/>
              <a:t>정보와 통신시스템의 비영리 표준 기구</a:t>
            </a:r>
            <a:r>
              <a:rPr lang="en-US" altLang="ko-KR" sz="1400" b="1" i="1" dirty="0" smtClean="0"/>
              <a:t>)</a:t>
            </a:r>
            <a:r>
              <a:rPr lang="ko-KR" altLang="en-US" sz="1400" i="1" dirty="0"/>
              <a:t> </a:t>
            </a:r>
            <a:r>
              <a:rPr lang="ko-KR" altLang="en-US" sz="1400" dirty="0" smtClean="0"/>
              <a:t>에 </a:t>
            </a:r>
            <a:r>
              <a:rPr lang="ko-KR" altLang="en-US" sz="1400" dirty="0"/>
              <a:t>제출하였고</a:t>
            </a:r>
            <a:r>
              <a:rPr lang="ko-KR" altLang="en-US" sz="1400" i="1" dirty="0"/>
              <a:t> </a:t>
            </a:r>
            <a:r>
              <a:rPr lang="ko-KR" altLang="en-US" sz="1400" i="1" dirty="0" smtClean="0"/>
              <a:t>표준화 작업을 </a:t>
            </a:r>
            <a:r>
              <a:rPr lang="en-US" altLang="ko-KR" sz="1400" i="1" dirty="0"/>
              <a:t>ECMA-262</a:t>
            </a:r>
            <a:r>
              <a:rPr lang="ko-KR" altLang="en-US" sz="1400" i="1" dirty="0"/>
              <a:t>란 이름으로 </a:t>
            </a:r>
            <a:r>
              <a:rPr lang="en-US" altLang="ko-KR" sz="1400" i="1" dirty="0"/>
              <a:t>1996</a:t>
            </a:r>
            <a:r>
              <a:rPr lang="ko-KR" altLang="en-US" sz="1400" i="1" dirty="0"/>
              <a:t>년 </a:t>
            </a:r>
            <a:r>
              <a:rPr lang="en-US" altLang="ko-KR" sz="1400" i="1" dirty="0"/>
              <a:t>11</a:t>
            </a:r>
            <a:r>
              <a:rPr lang="ko-KR" altLang="en-US" sz="1400" i="1" dirty="0"/>
              <a:t>월에 시작해 </a:t>
            </a:r>
            <a:r>
              <a:rPr lang="en-US" altLang="ko-KR" sz="1400" i="1" dirty="0"/>
              <a:t>1997</a:t>
            </a:r>
            <a:r>
              <a:rPr lang="ko-KR" altLang="en-US" sz="1400" i="1" dirty="0"/>
              <a:t>년 </a:t>
            </a:r>
            <a:r>
              <a:rPr lang="en-US" altLang="ko-KR" sz="1400" i="1" dirty="0"/>
              <a:t>6</a:t>
            </a:r>
            <a:r>
              <a:rPr lang="ko-KR" altLang="en-US" sz="1400" i="1" dirty="0"/>
              <a:t>월에 </a:t>
            </a:r>
            <a:r>
              <a:rPr lang="ko-KR" altLang="en-US" sz="1400" i="1" dirty="0" smtClean="0"/>
              <a:t>채택됨</a:t>
            </a:r>
            <a:endParaRPr lang="ko-KR" altLang="en-US" sz="1400" dirty="0"/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519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코어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코어 객체 종류</a:t>
            </a:r>
          </a:p>
          <a:p>
            <a:pPr lvl="1"/>
            <a:r>
              <a:rPr lang="en-US" altLang="ko-KR" dirty="0" smtClean="0"/>
              <a:t>Array, Date, String, Math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코어 객체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</a:t>
            </a:r>
            <a:r>
              <a:rPr lang="ko-KR" altLang="en-US" dirty="0" smtClean="0"/>
              <a:t>키워드 이용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객체가 생성되면 객체 내부에 </a:t>
            </a:r>
            <a:r>
              <a:rPr lang="ko-KR" altLang="en-US" b="1" dirty="0" err="1"/>
              <a:t>프로퍼티와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메소드들</a:t>
            </a:r>
            <a:r>
              <a:rPr lang="ko-KR" altLang="en-US" b="1" dirty="0" smtClean="0"/>
              <a:t> </a:t>
            </a:r>
            <a:r>
              <a:rPr lang="ko-KR" altLang="en-US" dirty="0"/>
              <a:t>존재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객체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객체와 멤버 사이에 점</a:t>
            </a:r>
            <a:r>
              <a:rPr lang="en-US" altLang="ko-KR" dirty="0" smtClean="0"/>
              <a:t>(.)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31640" y="3068960"/>
            <a:ext cx="69847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today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Date();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시간 정보를 다루는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Date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타입의 객체 생성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msg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String(“Hello”); // “Hello”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문자열을 담은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String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타입의 객체 생성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96622" y="5498648"/>
            <a:ext cx="701979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값 변경</a:t>
            </a:r>
          </a:p>
          <a:p>
            <a:pPr marL="1905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변수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값 알아내기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매개변수 값들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호출</a:t>
            </a:r>
          </a:p>
        </p:txBody>
      </p:sp>
    </p:spTree>
    <p:extLst>
      <p:ext uri="{BB962C8B-B14F-4D97-AF65-F5344CB8AC3E}">
        <p14:creationId xmlns:p14="http://schemas.microsoft.com/office/powerpoint/2010/main" val="65138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7</a:t>
            </a:r>
            <a:r>
              <a:rPr lang="en-US" altLang="ko-KR" dirty="0" smtClean="0"/>
              <a:t>–1 </a:t>
            </a:r>
            <a:r>
              <a:rPr lang="ko-KR" altLang="en-US" dirty="0"/>
              <a:t>자바스크립트 객체 생성 및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5360" y="1484784"/>
            <a:ext cx="5256584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head&gt;&lt;title&gt;</a:t>
            </a:r>
            <a:r>
              <a:rPr lang="ko-KR" altLang="en-US" sz="1400" dirty="0"/>
              <a:t>객체 생성 및 활용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객체 생성 및 활용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 smtClean="0"/>
              <a:t>	// </a:t>
            </a:r>
            <a:r>
              <a:rPr lang="en-US" altLang="ko-KR" sz="1400" dirty="0"/>
              <a:t>Date </a:t>
            </a:r>
            <a:r>
              <a:rPr lang="ko-KR" altLang="en-US" sz="1400" dirty="0"/>
              <a:t>객체 생성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today </a:t>
            </a:r>
            <a:r>
              <a:rPr lang="en-US" altLang="ko-KR" sz="1400" dirty="0"/>
              <a:t>= </a:t>
            </a:r>
            <a:r>
              <a:rPr lang="en-US" altLang="ko-KR" sz="1400" b="1" dirty="0"/>
              <a:t>new Date(); 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// </a:t>
            </a:r>
            <a:r>
              <a:rPr lang="en-US" altLang="ko-KR" sz="1400" dirty="0"/>
              <a:t>Date </a:t>
            </a:r>
            <a:r>
              <a:rPr lang="ko-KR" altLang="en-US" sz="1400" dirty="0"/>
              <a:t>객체의 </a:t>
            </a:r>
            <a:r>
              <a:rPr lang="en-US" altLang="ko-KR" sz="1400" dirty="0" err="1" smtClean="0"/>
              <a:t>toLocaleString</a:t>
            </a:r>
            <a:r>
              <a:rPr lang="en-US" altLang="ko-KR" sz="1400" dirty="0"/>
              <a:t>()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호출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현재 시간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 err="1" smtClean="0"/>
              <a:t>today.toLocaleString</a:t>
            </a:r>
            <a:r>
              <a:rPr lang="en-US" altLang="ko-KR" sz="1400" b="1" dirty="0"/>
              <a:t>()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				+ </a:t>
            </a:r>
            <a:r>
              <a:rPr lang="en-US" altLang="ko-KR" sz="1400" dirty="0"/>
              <a:t>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// </a:t>
            </a:r>
            <a:r>
              <a:rPr lang="en-US" altLang="ko-KR" sz="1400" dirty="0"/>
              <a:t>String </a:t>
            </a:r>
            <a:r>
              <a:rPr lang="ko-KR" altLang="en-US" sz="1400" dirty="0"/>
              <a:t>객체 생성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mystr</a:t>
            </a:r>
            <a:r>
              <a:rPr lang="en-US" altLang="ko-KR" sz="1400" dirty="0"/>
              <a:t>= </a:t>
            </a:r>
            <a:r>
              <a:rPr lang="en-US" altLang="ko-KR" sz="1400" b="1" dirty="0"/>
              <a:t>new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String("</a:t>
            </a:r>
            <a:r>
              <a:rPr lang="ko-KR" altLang="en-US" sz="1400" b="1" dirty="0"/>
              <a:t>자바스크립트 공부하기</a:t>
            </a:r>
            <a:r>
              <a:rPr lang="en-US" altLang="ko-KR" sz="1400" b="1" dirty="0"/>
              <a:t>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mystr</a:t>
            </a:r>
            <a:r>
              <a:rPr lang="ko-KR" altLang="en-US" sz="1400" dirty="0"/>
              <a:t>의 내용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 err="1"/>
              <a:t>mystr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mystr</a:t>
            </a:r>
            <a:r>
              <a:rPr lang="ko-KR" altLang="en-US" sz="1400" dirty="0"/>
              <a:t>의 길이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 err="1"/>
              <a:t>mystr.length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 smtClean="0"/>
              <a:t>	// </a:t>
            </a:r>
            <a:r>
              <a:rPr lang="en-US" altLang="ko-KR" sz="1400" dirty="0" err="1"/>
              <a:t>mystr.length</a:t>
            </a:r>
            <a:r>
              <a:rPr lang="en-US" altLang="ko-KR" sz="1400" dirty="0"/>
              <a:t>=10; // </a:t>
            </a:r>
            <a:r>
              <a:rPr lang="ko-KR" altLang="en-US" sz="1400" dirty="0"/>
              <a:t>이 문장은 오류이다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351584" y="2924944"/>
            <a:ext cx="879520" cy="306467"/>
          </a:xfrm>
          <a:prstGeom prst="wedgeRoundRectCallout">
            <a:avLst>
              <a:gd name="adj1" fmla="val -78591"/>
              <a:gd name="adj2" fmla="val 652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객체 생성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75720" y="4240646"/>
            <a:ext cx="1037873" cy="306467"/>
          </a:xfrm>
          <a:prstGeom prst="wedgeRoundRectCallout">
            <a:avLst>
              <a:gd name="adj1" fmla="val -48424"/>
              <a:gd name="adj2" fmla="val -1032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메소드</a:t>
            </a:r>
            <a:r>
              <a:rPr lang="ko-KR" altLang="en-US" sz="1200" dirty="0" smtClean="0"/>
              <a:t> 호출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021101" y="5517232"/>
            <a:ext cx="1184983" cy="306467"/>
          </a:xfrm>
          <a:prstGeom prst="wedgeRoundRectCallout">
            <a:avLst>
              <a:gd name="adj1" fmla="val -48424"/>
              <a:gd name="adj2" fmla="val -1032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프로퍼티</a:t>
            </a:r>
            <a:r>
              <a:rPr lang="ko-KR" altLang="en-US" sz="1200" dirty="0" smtClean="0"/>
              <a:t> 읽기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628800"/>
            <a:ext cx="3181350" cy="2152650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27591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043608" y="3068960"/>
            <a:ext cx="6907152" cy="180020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배열</a:t>
            </a:r>
            <a:endParaRPr lang="ko-KR" altLang="en-US" dirty="0"/>
          </a:p>
        </p:txBody>
      </p:sp>
      <p:sp>
        <p:nvSpPr>
          <p:cNvPr id="19" name="내용 개체 틀 1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배열</a:t>
            </a:r>
            <a:endParaRPr lang="en-US" altLang="ko-KR" dirty="0" smtClean="0"/>
          </a:p>
          <a:p>
            <a:pPr lvl="1"/>
            <a:r>
              <a:rPr lang="ko-KR" altLang="en-US" dirty="0"/>
              <a:t>여러 개의 </a:t>
            </a:r>
            <a:r>
              <a:rPr lang="ko-KR" altLang="en-US" dirty="0" smtClean="0"/>
              <a:t>원소들을 </a:t>
            </a:r>
            <a:r>
              <a:rPr lang="ko-KR" altLang="en-US" dirty="0"/>
              <a:t>연속적으로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전체를 </a:t>
            </a:r>
            <a:r>
              <a:rPr lang="ko-KR" altLang="en-US" dirty="0"/>
              <a:t>하나의 단위로 다루는 데이터 구조</a:t>
            </a:r>
          </a:p>
          <a:p>
            <a:r>
              <a:rPr lang="ko-KR" altLang="en-US" dirty="0" smtClean="0"/>
              <a:t>배열 생성 사례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/>
              <a:t>에서 시작하는 </a:t>
            </a:r>
            <a:r>
              <a:rPr lang="ko-KR" altLang="en-US" dirty="0" smtClean="0"/>
              <a:t>인덱스를 이용하여 </a:t>
            </a:r>
            <a:r>
              <a:rPr lang="ko-KR" altLang="en-US" dirty="0"/>
              <a:t>배열의 각 </a:t>
            </a:r>
            <a:r>
              <a:rPr lang="ko-KR" altLang="en-US" dirty="0" smtClean="0"/>
              <a:t>원소 접근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3608" y="3145322"/>
            <a:ext cx="40016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b="1" dirty="0"/>
              <a:t>cities</a:t>
            </a:r>
            <a:r>
              <a:rPr lang="en-US" altLang="ko-KR" sz="1600" dirty="0"/>
              <a:t> = [“Seoul”, </a:t>
            </a:r>
            <a:r>
              <a:rPr lang="en-US" altLang="ko-KR" sz="1600" dirty="0" smtClean="0"/>
              <a:t>“New York”, “Paris”];</a:t>
            </a:r>
            <a:endParaRPr lang="en-US" altLang="ko-KR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14920"/>
              </p:ext>
            </p:extLst>
          </p:nvPr>
        </p:nvGraphicFramePr>
        <p:xfrm>
          <a:off x="2165319" y="3613175"/>
          <a:ext cx="1163360" cy="94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360"/>
              </a:tblGrid>
              <a:tr h="326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“Seoul”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5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“New York”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97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“Paris”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56471" y="3586388"/>
            <a:ext cx="623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cities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3286845" y="3646724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0070C0"/>
                </a:solidFill>
              </a:rPr>
              <a:t>cities[0]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86845" y="3939575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0070C0"/>
                </a:solidFill>
              </a:rPr>
              <a:t>cities[1]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86845" y="4254029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0070C0"/>
                </a:solidFill>
              </a:rPr>
              <a:t>cities[2]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51481" y="3150944"/>
            <a:ext cx="24649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n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[4, 5, -2, 28, 33];</a:t>
            </a:r>
            <a:endParaRPr lang="en-US" altLang="ko-KR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5473102" y="3585552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n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714112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0070C0"/>
                </a:solidFill>
              </a:rPr>
              <a:t>n[0]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99553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0070C0"/>
                </a:solidFill>
              </a:rPr>
              <a:t>n[1]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06200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0070C0"/>
                </a:solidFill>
              </a:rPr>
              <a:t>n[2]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227395"/>
              </p:ext>
            </p:extLst>
          </p:nvPr>
        </p:nvGraphicFramePr>
        <p:xfrm>
          <a:off x="5766771" y="3600239"/>
          <a:ext cx="206097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320"/>
                <a:gridCol w="446509"/>
                <a:gridCol w="360041"/>
                <a:gridCol w="432048"/>
                <a:gridCol w="504056"/>
              </a:tblGrid>
              <a:tr h="27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6900108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0070C0"/>
                </a:solidFill>
              </a:rPr>
              <a:t>n[3]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49090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0070C0"/>
                </a:solidFill>
              </a:rPr>
              <a:t>n[4]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5238" y="5805512"/>
            <a:ext cx="652552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name = cities[0];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name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Seoul”</a:t>
            </a: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cities[1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] = “Gainesville”;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“New York”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자리에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Gainesville”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08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19069</TotalTime>
  <Words>1995</Words>
  <Application>Microsoft Office PowerPoint</Application>
  <PresentationFormat>화면 슬라이드 쇼(4:3)</PresentationFormat>
  <Paragraphs>733</Paragraphs>
  <Slides>32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가을</vt:lpstr>
      <vt:lpstr>PowerPoint 프레젠테이션</vt:lpstr>
      <vt:lpstr>강의 목표</vt:lpstr>
      <vt:lpstr>객체 개념</vt:lpstr>
      <vt:lpstr>자바스크립트 객체</vt:lpstr>
      <vt:lpstr>자바스크립트 객체 종류</vt:lpstr>
      <vt:lpstr>자바스크립트 역사</vt:lpstr>
      <vt:lpstr>코어 객체</vt:lpstr>
      <vt:lpstr>예제 7–1 자바스크립트 객체 생성 및 활용</vt:lpstr>
      <vt:lpstr>자바스크립트 배열</vt:lpstr>
      <vt:lpstr>자바스크립트에서 배열을 만드는 방법</vt:lpstr>
      <vt:lpstr>예제 7-2 []로 배열 만들기</vt:lpstr>
      <vt:lpstr>Array로 배열 만들기</vt:lpstr>
      <vt:lpstr>배열의 원소 개수, length 프로퍼티</vt:lpstr>
      <vt:lpstr>예제 7-3 Array 객체로 배열 만들기</vt:lpstr>
      <vt:lpstr>배열의 특징</vt:lpstr>
      <vt:lpstr>예제 7–4 Array 객체의 메소드 활용</vt:lpstr>
      <vt:lpstr>Date 객체</vt:lpstr>
      <vt:lpstr>예제 7–5 Date 객체 생성 및 활용</vt:lpstr>
      <vt:lpstr>예제 7–6 방문 시간에 따라 변하는 배경색 만들기</vt:lpstr>
      <vt:lpstr>String 객체</vt:lpstr>
      <vt:lpstr>String 객체의 특징</vt:lpstr>
      <vt:lpstr>예제 7–7 String 객체의 메소드 활용</vt:lpstr>
      <vt:lpstr>Math 객체</vt:lpstr>
      <vt:lpstr>예제 7–8 Math를 이용한 구구단 연습</vt:lpstr>
      <vt:lpstr>사용자 객체 만들기</vt:lpstr>
      <vt:lpstr>new Object()로 객체 만들기</vt:lpstr>
      <vt:lpstr>예제 7-9 new Object()로 계좌를 표현하는 account 객체 만들기</vt:lpstr>
      <vt:lpstr>리터럴 표기법으로 만들기</vt:lpstr>
      <vt:lpstr>예제 7-10 리터럴 표기법으로 계좌를 표현하는 account 객체 만들기</vt:lpstr>
      <vt:lpstr>프로토타입</vt:lpstr>
      <vt:lpstr>프로토타입 만드는 사례 : Student 프로토타입</vt:lpstr>
      <vt:lpstr>예제 7-11 프로토타입으로 객체 만들기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Green_Computer</cp:lastModifiedBy>
  <cp:revision>608</cp:revision>
  <dcterms:created xsi:type="dcterms:W3CDTF">2011-08-27T14:53:28Z</dcterms:created>
  <dcterms:modified xsi:type="dcterms:W3CDTF">2020-05-28T02:04:32Z</dcterms:modified>
</cp:coreProperties>
</file>