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3"/>
  </p:notesMasterIdLst>
  <p:sldIdLst>
    <p:sldId id="322" r:id="rId2"/>
    <p:sldId id="405" r:id="rId3"/>
    <p:sldId id="372" r:id="rId4"/>
    <p:sldId id="406" r:id="rId5"/>
    <p:sldId id="373" r:id="rId6"/>
    <p:sldId id="407" r:id="rId7"/>
    <p:sldId id="368" r:id="rId8"/>
    <p:sldId id="408" r:id="rId9"/>
    <p:sldId id="417" r:id="rId10"/>
    <p:sldId id="369" r:id="rId11"/>
    <p:sldId id="358" r:id="rId12"/>
    <p:sldId id="399" r:id="rId13"/>
    <p:sldId id="409" r:id="rId14"/>
    <p:sldId id="375" r:id="rId15"/>
    <p:sldId id="397" r:id="rId16"/>
    <p:sldId id="377" r:id="rId17"/>
    <p:sldId id="410" r:id="rId18"/>
    <p:sldId id="378" r:id="rId19"/>
    <p:sldId id="411" r:id="rId20"/>
    <p:sldId id="389" r:id="rId21"/>
    <p:sldId id="390" r:id="rId22"/>
    <p:sldId id="412" r:id="rId23"/>
    <p:sldId id="400" r:id="rId24"/>
    <p:sldId id="413" r:id="rId25"/>
    <p:sldId id="391" r:id="rId26"/>
    <p:sldId id="392" r:id="rId27"/>
    <p:sldId id="414" r:id="rId28"/>
    <p:sldId id="393" r:id="rId29"/>
    <p:sldId id="415" r:id="rId30"/>
    <p:sldId id="416" r:id="rId31"/>
    <p:sldId id="39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405"/>
            <p14:sldId id="372"/>
            <p14:sldId id="406"/>
            <p14:sldId id="373"/>
            <p14:sldId id="407"/>
            <p14:sldId id="368"/>
            <p14:sldId id="408"/>
            <p14:sldId id="417"/>
            <p14:sldId id="369"/>
            <p14:sldId id="358"/>
            <p14:sldId id="399"/>
            <p14:sldId id="409"/>
            <p14:sldId id="375"/>
            <p14:sldId id="397"/>
            <p14:sldId id="377"/>
            <p14:sldId id="410"/>
            <p14:sldId id="378"/>
            <p14:sldId id="411"/>
            <p14:sldId id="389"/>
            <p14:sldId id="390"/>
            <p14:sldId id="412"/>
            <p14:sldId id="400"/>
            <p14:sldId id="413"/>
            <p14:sldId id="391"/>
            <p14:sldId id="392"/>
            <p14:sldId id="414"/>
            <p14:sldId id="393"/>
            <p14:sldId id="415"/>
            <p14:sldId id="416"/>
            <p14:sldId id="3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669900"/>
    <a:srgbClr val="66FF33"/>
    <a:srgbClr val="C9E7A7"/>
    <a:srgbClr val="CC00CC"/>
    <a:srgbClr val="DCF0C6"/>
    <a:srgbClr val="8BB0CF"/>
    <a:srgbClr val="7AA5C8"/>
    <a:srgbClr val="42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9346" autoAdjust="0"/>
  </p:normalViewPr>
  <p:slideViewPr>
    <p:cSldViewPr>
      <p:cViewPr>
        <p:scale>
          <a:sx n="95" d="100"/>
          <a:sy n="95" d="100"/>
        </p:scale>
        <p:origin x="-10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1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5304" y="1340768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HY견고딕" pitchFamily="18" charset="-127"/>
                <a:ea typeface="HY견고딕" pitchFamily="18" charset="-127"/>
              </a:rPr>
              <a:t>HTML </a:t>
            </a:r>
            <a:r>
              <a:rPr lang="en-US" altLang="ko-KR" sz="4400" dirty="0" smtClean="0">
                <a:solidFill>
                  <a:srgbClr val="66FF33"/>
                </a:solidFill>
                <a:latin typeface="HY견고딕" pitchFamily="18" charset="-127"/>
                <a:ea typeface="HY견고딕" pitchFamily="18" charset="-127"/>
              </a:rPr>
              <a:t>DOM</a:t>
            </a:r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3600" dirty="0" smtClean="0">
                <a:solidFill>
                  <a:srgbClr val="C9E7A7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3600" dirty="0">
                <a:solidFill>
                  <a:srgbClr val="C9E7A7"/>
                </a:solidFill>
                <a:latin typeface="HY견고딕" pitchFamily="18" charset="-127"/>
                <a:ea typeface="HY견고딕" pitchFamily="18" charset="-127"/>
              </a:rPr>
              <a:t>Document Object Model</a:t>
            </a:r>
            <a:r>
              <a:rPr lang="en-US" altLang="ko-KR" sz="3600" dirty="0" smtClean="0">
                <a:solidFill>
                  <a:srgbClr val="C9E7A7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endParaRPr lang="ko-KR" altLang="en-US" sz="3600" dirty="0">
              <a:solidFill>
                <a:srgbClr val="C9E7A7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33400" y="116632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 smtClean="0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프로퍼티</a:t>
              </a:r>
              <a:endParaRPr lang="en-US" altLang="ko-KR" sz="1050" b="1" dirty="0" smtClean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컬렉션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251" y="836712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DOM </a:t>
              </a:r>
              <a:r>
                <a:rPr lang="ko-KR" altLang="en-US" sz="1400" b="1" dirty="0" smtClean="0"/>
                <a:t>객체 </a:t>
              </a:r>
              <a:r>
                <a:rPr lang="en-US" altLang="ko-KR" sz="1400" b="1" dirty="0" smtClean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smtClean="0"/>
                <a:t>style</a:t>
              </a:r>
              <a:endParaRPr lang="en-US" altLang="ko-KR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이벤트</a:t>
              </a:r>
              <a:endParaRPr lang="en-US" altLang="ko-KR" sz="1050" b="1" dirty="0" smtClean="0"/>
            </a:p>
            <a:p>
              <a:r>
                <a:rPr lang="ko-KR" altLang="en-US" sz="1050" b="1" dirty="0" err="1" smtClean="0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 smtClean="0"/>
                <a:t>이것은 </a:t>
              </a:r>
              <a:r>
                <a:rPr lang="en-US" altLang="ko-KR" sz="1100" dirty="0" smtClean="0"/>
                <a:t>&lt;</a:t>
              </a:r>
              <a:r>
                <a:rPr lang="en-US" altLang="ko-KR" sz="1100" dirty="0"/>
                <a:t>span style="</a:t>
              </a:r>
              <a:r>
                <a:rPr lang="en-US" altLang="ko-KR" sz="1100" dirty="0" err="1" smtClean="0"/>
                <a:t>color:red</a:t>
              </a:r>
              <a:r>
                <a:rPr lang="en-US" altLang="ko-KR" sz="1100" dirty="0" smtClean="0"/>
                <a:t>"&gt;</a:t>
              </a:r>
            </a:p>
            <a:p>
              <a:r>
                <a:rPr lang="ko-KR" altLang="en-US" sz="1100" dirty="0" smtClean="0"/>
                <a:t>문장입니다</a:t>
              </a:r>
              <a:r>
                <a:rPr lang="en-US" altLang="ko-KR" sz="1100" dirty="0" smtClean="0"/>
                <a:t>.&lt;/</a:t>
              </a:r>
              <a:r>
                <a:rPr lang="en-US" altLang="ko-KR" sz="1100" dirty="0"/>
                <a:t>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 smtClean="0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</a:t>
              </a:r>
              <a:r>
                <a:rPr lang="en-US" altLang="ko-KR" sz="1050" dirty="0" smtClean="0"/>
                <a:t>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CSS3 </a:t>
              </a:r>
            </a:p>
            <a:p>
              <a:r>
                <a:rPr lang="ko-KR" altLang="en-US" sz="1050" b="1" dirty="0" smtClean="0"/>
                <a:t>스타일 시트</a:t>
              </a:r>
              <a:endParaRPr lang="en-US" altLang="ko-KR" sz="1050" b="1" dirty="0" smtClean="0"/>
            </a:p>
            <a:p>
              <a:r>
                <a:rPr lang="ko-KR" altLang="en-US" sz="1050" b="1" dirty="0" smtClean="0"/>
                <a:t>객체</a:t>
              </a:r>
              <a:endParaRPr lang="ko-KR" altLang="en-US" sz="105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 smtClean="0"/>
                <a:t>    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</a:t>
              </a:r>
              <a:r>
                <a:rPr lang="en-US" altLang="ko-KR" sz="1400" b="1" dirty="0" err="1" smtClean="0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 smtClean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  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 이것은 </a:t>
              </a:r>
              <a:endParaRPr lang="ko-KR" altLang="en-US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자식 </a:t>
              </a:r>
              <a:r>
                <a:rPr lang="en-US" altLang="ko-KR" sz="900" dirty="0" smtClean="0"/>
                <a:t>DOM </a:t>
              </a:r>
              <a:r>
                <a:rPr lang="ko-KR" altLang="en-US" sz="900" dirty="0" smtClean="0"/>
                <a:t>객체</a:t>
              </a:r>
              <a:endParaRPr lang="ko-KR" altLang="en-US" sz="9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872" y="103985"/>
            <a:ext cx="283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7915" y="516411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&lt;p&gt;…&lt;/p&gt;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태그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객체사이의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043608" y="1556792"/>
            <a:ext cx="7178559" cy="5092938"/>
            <a:chOff x="1110137" y="486973"/>
            <a:chExt cx="7178559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html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smtClean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5753" y="317647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서로 </a:t>
              </a:r>
              <a:r>
                <a:rPr lang="en-US" altLang="ko-KR" sz="1200" dirty="0" smtClean="0"/>
                <a:t>sibling </a:t>
              </a:r>
              <a:r>
                <a:rPr lang="ko-KR" altLang="en-US" sz="1200" dirty="0" smtClean="0"/>
                <a:t>관계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form</a:t>
              </a:r>
              <a:r>
                <a:rPr lang="ko-KR" altLang="en-US" sz="1200" dirty="0" smtClean="0"/>
                <a:t>의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form</a:t>
              </a:r>
              <a:r>
                <a:rPr lang="ko-KR" altLang="en-US" sz="1200" dirty="0" smtClean="0"/>
                <a:t>의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body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childElementCount</a:t>
              </a:r>
              <a:r>
                <a:rPr lang="en-US" altLang="ko-KR" sz="1200" dirty="0" smtClean="0"/>
                <a:t>=2</a:t>
              </a:r>
              <a:endParaRPr lang="en-US" altLang="ko-K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nextElementSibling</a:t>
              </a:r>
              <a:endParaRPr lang="en-US" altLang="ko-KR" sz="1200" dirty="0" smtClean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previous</a:t>
              </a:r>
            </a:p>
            <a:p>
              <a:r>
                <a:rPr lang="en-US" altLang="ko-KR" sz="1200" dirty="0" smtClean="0"/>
                <a:t>Element</a:t>
              </a:r>
            </a:p>
            <a:p>
              <a:r>
                <a:rPr lang="en-US" altLang="ko-KR" sz="1200" dirty="0" smtClean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parentElement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84784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 smtClean="0"/>
              <a:t>리스너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style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 smtClean="0"/>
              <a:t>"&gt;</a:t>
            </a:r>
            <a:r>
              <a:rPr lang="ko-KR" altLang="en-US" sz="1200" dirty="0" smtClean="0"/>
              <a:t>문장입니다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 smtClean="0"/>
              <a:t>	var </a:t>
            </a:r>
            <a:r>
              <a:rPr lang="sv-SE" altLang="ko-KR" sz="1200" dirty="0"/>
              <a:t>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text </a:t>
            </a:r>
            <a:r>
              <a:rPr lang="en-US" altLang="ko-KR" sz="1200" dirty="0"/>
              <a:t>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 smtClean="0"/>
              <a:t>	alert(text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429000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</a:t>
            </a:r>
            <a:r>
              <a:rPr lang="ko-KR" altLang="en-US" sz="1000" dirty="0" smtClean="0"/>
              <a:t>가 </a:t>
            </a:r>
            <a:r>
              <a:rPr lang="en-US" altLang="ko-KR" sz="1000" dirty="0" err="1" smtClean="0"/>
              <a:t>firstP</a:t>
            </a:r>
            <a:r>
              <a:rPr lang="ko-KR" altLang="en-US" sz="1000" dirty="0" smtClean="0"/>
              <a:t>인 태그의  </a:t>
            </a:r>
            <a:r>
              <a:rPr lang="en-US" altLang="ko-KR" sz="1000" dirty="0" smtClean="0"/>
              <a:t>DOM</a:t>
            </a:r>
            <a:r>
              <a:rPr lang="ko-KR" altLang="en-US" sz="1000" dirty="0" smtClean="0"/>
              <a:t> 찾기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592634"/>
            <a:ext cx="3968241" cy="2982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84784"/>
            <a:ext cx="2241798" cy="2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속성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 smtClean="0"/>
              <a:t>()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CSS3 </a:t>
            </a:r>
            <a:r>
              <a:rPr lang="ko-KR" altLang="en-US" sz="1600" dirty="0" smtClean="0"/>
              <a:t>스타일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프로퍼티는</a:t>
            </a:r>
            <a:r>
              <a:rPr lang="ko-KR" altLang="en-US" sz="1600" dirty="0" smtClean="0"/>
              <a:t> 다음과 같이 사용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background-color </a:t>
            </a:r>
            <a:r>
              <a:rPr lang="ko-KR" altLang="en-US" sz="1400" dirty="0" smtClean="0"/>
              <a:t>스타일 </a:t>
            </a:r>
            <a:r>
              <a:rPr lang="ko-KR" altLang="en-US" sz="1400" dirty="0" err="1" smtClean="0"/>
              <a:t>프로퍼티</a:t>
            </a:r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backgroundColor</a:t>
            </a:r>
            <a:r>
              <a:rPr lang="en-US" altLang="ko-KR" sz="1400" dirty="0" smtClean="0"/>
              <a:t> </a:t>
            </a:r>
          </a:p>
          <a:p>
            <a:pPr lvl="2"/>
            <a:r>
              <a:rPr lang="en-US" altLang="ko-KR" sz="1400" dirty="0" smtClean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 smtClean="0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8297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636912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0148" y="4718151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260" y="5150199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6260" y="554287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 				// </a:t>
            </a:r>
            <a:r>
              <a:rPr lang="ko-KR" altLang="en-US" sz="1400" dirty="0" smtClean="0"/>
              <a:t>‘문장입니다</a:t>
            </a:r>
            <a:r>
              <a:rPr lang="ko-KR" altLang="en-US" sz="1400" dirty="0"/>
              <a:t>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146260" y="590291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140470" y="6290156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7638" y="1371301"/>
            <a:ext cx="68407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</a:t>
            </a:r>
            <a:r>
              <a:rPr lang="en-US" altLang="ko-KR" sz="1200" dirty="0" smtClean="0"/>
              <a:t>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span.style.color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span.style.fontSize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span.style.display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"block"; // </a:t>
            </a:r>
            <a:r>
              <a:rPr lang="ko-KR" altLang="en-US" sz="1200" dirty="0" smtClean="0"/>
              <a:t>블록 박스로 </a:t>
            </a:r>
            <a:r>
              <a:rPr lang="ko-KR" altLang="en-US" sz="1200" dirty="0"/>
              <a:t>변경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span.style.width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</a:t>
            </a:r>
            <a:r>
              <a:rPr lang="en-US" altLang="ko-KR" sz="1200" dirty="0" smtClean="0"/>
              <a:t>6 </a:t>
            </a:r>
            <a:r>
              <a:rPr lang="ko-KR" altLang="en-US" sz="1200" dirty="0" smtClean="0"/>
              <a:t>글자 크기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span.style.border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 smtClean="0"/>
              <a:t>magenta</a:t>
            </a:r>
            <a:r>
              <a:rPr lang="ko-KR" altLang="en-US" sz="1200" dirty="0" smtClean="0"/>
              <a:t> 테두리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span.style.margin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 smtClean="0"/>
              <a:t>20px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82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3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–2 &lt;</a:t>
            </a:r>
            <a:r>
              <a:rPr lang="en-US" altLang="ko-KR" dirty="0"/>
              <a:t>span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9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버튼을 클릭하면</a:t>
            </a:r>
            <a:endParaRPr lang="en-US" altLang="ko-KR" sz="1000" dirty="0" smtClean="0"/>
          </a:p>
          <a:p>
            <a:r>
              <a:rPr lang="en-US" altLang="ko-KR" sz="1000" dirty="0" smtClean="0"/>
              <a:t>change() </a:t>
            </a:r>
            <a:r>
              <a:rPr lang="ko-KR" altLang="en-US" sz="1000" dirty="0" smtClean="0"/>
              <a:t>함수 호출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스타일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660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668344" y="2708920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91812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인라인</a:t>
            </a:r>
            <a:r>
              <a:rPr lang="ko-KR" altLang="en-US" sz="1000" dirty="0" smtClean="0"/>
              <a:t> 박스가 블록 박스로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ko-KR" altLang="en-US" dirty="0"/>
              <a:t>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콘</a:t>
            </a:r>
            <a:r>
              <a:rPr lang="ko-KR" altLang="en-US" dirty="0" err="1" smtClean="0"/>
              <a:t>텐츠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ko-KR" altLang="en-US" dirty="0"/>
              <a:t>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변경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19672" y="2271731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&lt;p id="</a:t>
              </a:r>
              <a:r>
                <a:rPr lang="en-US" altLang="ko-KR" sz="1400" dirty="0" err="1" smtClean="0"/>
                <a:t>firstP</a:t>
              </a:r>
              <a:r>
                <a:rPr lang="en-US" altLang="ko-KR" sz="1400" dirty="0"/>
                <a:t>" </a:t>
              </a:r>
              <a:r>
                <a:rPr lang="en-US" altLang="ko-KR" sz="1400" dirty="0" smtClean="0"/>
                <a:t>style="</a:t>
              </a:r>
              <a:r>
                <a:rPr lang="en-US" altLang="ko-KR" sz="1400" dirty="0" err="1" smtClean="0"/>
                <a:t>color:blue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 smtClean="0"/>
                <a:t>이것은</a:t>
              </a:r>
              <a:r>
                <a:rPr lang="en-US" altLang="ko-KR" sz="1400" dirty="0" smtClean="0"/>
                <a:t>&lt;span style="</a:t>
              </a:r>
              <a:r>
                <a:rPr lang="en-US" altLang="ko-KR" sz="1400" dirty="0" err="1" smtClean="0"/>
                <a:t>color:red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 smtClean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 smtClean="0"/>
                <a:t>장입니다</a:t>
              </a:r>
              <a:r>
                <a:rPr lang="en-US" altLang="ko-KR" sz="1400" dirty="0" smtClean="0"/>
                <a:t>.&lt;/span&gt;</a:t>
              </a:r>
            </a:p>
            <a:p>
              <a:pPr defTabSz="180000"/>
              <a:r>
                <a:rPr lang="en-US" altLang="ko-KR" sz="1400" dirty="0" smtClean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innerHTML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여기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에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&lt;span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.&lt;/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741" y="4221088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 smtClean="0"/>
                  <a:t>&lt;p id="</a:t>
                </a:r>
                <a:r>
                  <a:rPr lang="en-US" altLang="ko-KR" sz="1400" dirty="0" err="1" smtClean="0"/>
                  <a:t>firstP</a:t>
                </a:r>
                <a:r>
                  <a:rPr lang="en-US" altLang="ko-KR" sz="1400" dirty="0"/>
                  <a:t>" </a:t>
                </a:r>
                <a:r>
                  <a:rPr lang="en-US" altLang="ko-KR" sz="1400" dirty="0" smtClean="0"/>
                  <a:t>style="</a:t>
                </a:r>
                <a:r>
                  <a:rPr lang="en-US" altLang="ko-KR" sz="1400" dirty="0" err="1" smtClean="0"/>
                  <a:t>color:blue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 smtClean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 smtClean="0"/>
                  <a:t>이것은</a:t>
                </a:r>
                <a:r>
                  <a:rPr lang="en-US" altLang="ko-KR" sz="1400" dirty="0" smtClean="0"/>
                  <a:t>&lt;span style="</a:t>
                </a:r>
                <a:r>
                  <a:rPr lang="en-US" altLang="ko-KR" sz="1400" dirty="0" err="1" smtClean="0"/>
                  <a:t>color:red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장입니다</a:t>
                </a:r>
                <a:r>
                  <a:rPr lang="en-US" altLang="ko-KR" sz="1400" dirty="0" smtClean="0"/>
                  <a:t>.&lt;/span&gt;</a:t>
                </a:r>
              </a:p>
              <a:p>
                <a:pPr defTabSz="180000"/>
                <a:r>
                  <a:rPr lang="en-US" altLang="ko-KR" sz="1400" dirty="0" smtClean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 smtClean="0"/>
                <a:t>=‘puppy.jpg’&gt;</a:t>
              </a:r>
              <a:r>
                <a:rPr lang="ko-KR" altLang="en-US" sz="1400" dirty="0" smtClean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556792"/>
            <a:ext cx="48965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change() {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p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p.innerHTML</a:t>
            </a:r>
            <a:r>
              <a:rPr lang="en-US" altLang="ko-KR" sz="1400" b="1" dirty="0"/>
              <a:t>= "</a:t>
            </a:r>
            <a:r>
              <a:rPr lang="ko-KR" altLang="en-US" sz="1400" b="1" dirty="0"/>
              <a:t>나의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='puppy.png'&gt; </a:t>
            </a:r>
            <a:r>
              <a:rPr lang="ko-KR" altLang="en-US" sz="1400" b="1" dirty="0"/>
              <a:t>강아지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글자에 </a:t>
            </a:r>
            <a:r>
              <a:rPr lang="ko-KR" altLang="en-US" sz="1400" dirty="0" smtClean="0"/>
              <a:t>클릭하면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 </a:t>
            </a:r>
            <a:r>
              <a:rPr lang="ko-KR" altLang="en-US" sz="1400" dirty="0"/>
              <a:t>예쁜 강아지가 보입니다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id="</a:t>
            </a:r>
            <a:r>
              <a:rPr lang="en-US" altLang="ko-KR" sz="1400" dirty="0" err="1"/>
              <a:t>firstP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/>
              <a:t>="change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smtClean="0"/>
              <a:t>여기에</a:t>
            </a:r>
            <a:r>
              <a:rPr lang="en-US" altLang="ko-KR" sz="1400" dirty="0" smtClean="0"/>
              <a:t>	&lt;</a:t>
            </a:r>
            <a:r>
              <a:rPr lang="en-US" altLang="ko-KR" sz="1400" dirty="0"/>
              <a:t>span style="</a:t>
            </a:r>
            <a:r>
              <a:rPr lang="en-US" altLang="ko-KR" sz="1400" dirty="0" err="1"/>
              <a:t>color:red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&lt;/span&gt;</a:t>
            </a:r>
          </a:p>
          <a:p>
            <a:pPr defTabSz="180000"/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69103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-3 </a:t>
            </a:r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07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 클릭하면 아래와 같이 변경됩니다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516959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/>
              <a:t>객체 자신을 가리키는 자바스크립트 키워드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&lt;div&gt; </a:t>
            </a:r>
            <a:r>
              <a:rPr lang="ko-KR" altLang="en-US" dirty="0" smtClean="0"/>
              <a:t>태그 자신의 </a:t>
            </a:r>
            <a:r>
              <a:rPr lang="ko-KR" altLang="en-US" dirty="0"/>
              <a:t>배경을 </a:t>
            </a:r>
            <a:r>
              <a:rPr lang="en-US" altLang="ko-KR" dirty="0"/>
              <a:t>orange </a:t>
            </a:r>
            <a:r>
              <a:rPr lang="ko-KR" altLang="en-US" dirty="0"/>
              <a:t>색으로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 smtClean="0"/>
              <a:t>orange</a:t>
            </a:r>
            <a:r>
              <a:rPr lang="ko-KR" altLang="en-US" dirty="0" smtClean="0"/>
              <a:t>로 변경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996952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398531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60" y="3511164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-4 </a:t>
            </a:r>
            <a:r>
              <a:rPr lang="en-US" altLang="ko-KR" dirty="0"/>
              <a:t>this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color;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.style.fontSize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size;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 smtClean="0"/>
              <a:t>hr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69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7568" y="3663213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his</a:t>
            </a:r>
            <a:r>
              <a:rPr lang="ko-KR" altLang="en-US" sz="1200" dirty="0" smtClean="0"/>
              <a:t>는 이 </a:t>
            </a:r>
            <a:r>
              <a:rPr lang="en-US" altLang="ko-KR" sz="1200" dirty="0" smtClean="0"/>
              <a:t>&lt;button&gt; </a:t>
            </a:r>
            <a:r>
              <a:rPr lang="ko-KR" altLang="en-US" sz="1200" dirty="0" smtClean="0"/>
              <a:t>객체의 주소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05617" y="5820078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텍스트 클릭 시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90" y="905289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733" y="5081753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 클릭 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HTML </a:t>
            </a:r>
            <a:r>
              <a:rPr lang="ko-KR" altLang="en-US" dirty="0"/>
              <a:t>문서의 전반적인 </a:t>
            </a:r>
            <a:r>
              <a:rPr lang="ko-KR" altLang="en-US" dirty="0" smtClean="0"/>
              <a:t>속성 내포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DOM </a:t>
            </a:r>
            <a:r>
              <a:rPr lang="ko-KR" altLang="en-US" dirty="0" smtClean="0"/>
              <a:t>객체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en-US" altLang="ko-KR" dirty="0" smtClean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HTML </a:t>
            </a:r>
            <a:r>
              <a:rPr lang="ko-KR" altLang="en-US" dirty="0" smtClean="0"/>
              <a:t>문서 전반적 </a:t>
            </a:r>
            <a:r>
              <a:rPr lang="ko-KR" altLang="en-US" dirty="0"/>
              <a:t>제어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/>
              <a:t>객체를 접근하는 경로의 </a:t>
            </a:r>
            <a:r>
              <a:rPr lang="ko-KR" altLang="en-US" dirty="0" smtClean="0"/>
              <a:t>시작점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로드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 smtClean="0"/>
              <a:t>트리 생성</a:t>
            </a:r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ocument </a:t>
            </a:r>
            <a:r>
              <a:rPr lang="ko-KR" altLang="en-US" dirty="0" smtClean="0"/>
              <a:t>객체 접근</a:t>
            </a:r>
            <a:endParaRPr lang="en-US" altLang="ko-KR" dirty="0" smtClean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이름으로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</a:t>
            </a:r>
            <a:endParaRPr lang="en-US" altLang="ko-KR" dirty="0"/>
          </a:p>
          <a:p>
            <a:pPr lvl="1"/>
            <a:r>
              <a:rPr lang="en-US" altLang="ko-KR" dirty="0" smtClean="0"/>
              <a:t>document</a:t>
            </a:r>
            <a:r>
              <a:rPr lang="ko-KR" altLang="en-US" dirty="0" smtClean="0"/>
              <a:t> 객체는</a:t>
            </a:r>
            <a:r>
              <a:rPr lang="en-US" altLang="ko-KR" dirty="0" smtClean="0"/>
              <a:t> DOM </a:t>
            </a:r>
            <a:r>
              <a:rPr lang="ko-KR" altLang="en-US" dirty="0" smtClean="0"/>
              <a:t>객체가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연결된 스타일 시트가 없음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06206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HTML DOM</a:t>
            </a:r>
            <a:r>
              <a:rPr lang="ko-KR" altLang="en-US" dirty="0" smtClean="0"/>
              <a:t>의 필요성을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DOM </a:t>
            </a:r>
            <a:r>
              <a:rPr lang="ko-KR" altLang="en-US" dirty="0" err="1" smtClean="0"/>
              <a:t>트리</a:t>
            </a:r>
            <a:r>
              <a:rPr lang="ko-KR" altLang="en-US" dirty="0" err="1"/>
              <a:t>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관계를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구조와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태그와의 관계를 이해한다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객체를 통해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출력 모양과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제어할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document </a:t>
            </a:r>
            <a:r>
              <a:rPr lang="ko-KR" altLang="en-US" dirty="0" smtClean="0"/>
              <a:t>객체를 이해하고</a:t>
            </a:r>
            <a:r>
              <a:rPr lang="en-US" altLang="ko-KR" dirty="0" smtClean="0"/>
              <a:t>, write()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createElement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등을 통해 동적으로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객체를 웹 페이지에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8-5 </a:t>
            </a:r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 smtClean="0"/>
              <a:t>	</a:t>
            </a:r>
            <a:r>
              <a:rPr lang="en-US" altLang="ko-KR" sz="900" b="1" dirty="0" err="1" smtClean="0"/>
              <a:t>var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</a:t>
            </a: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onload</a:t>
            </a:r>
            <a:r>
              <a:rPr lang="en-US" altLang="ko-KR" sz="900" dirty="0"/>
              <a:t>="</a:t>
            </a:r>
            <a:r>
              <a:rPr lang="en-US" altLang="ko-KR" sz="900" dirty="0" err="1"/>
              <a:t>printProperties</a:t>
            </a:r>
            <a:r>
              <a:rPr lang="en-US" altLang="ko-KR" sz="900" dirty="0"/>
              <a:t>()"&gt;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"1. location =" + document.location + "\n";</a:t>
            </a:r>
          </a:p>
          <a:p>
            <a:pPr defTabSz="180000"/>
            <a:r>
              <a:rPr lang="pt-BR" altLang="ko-KR" sz="900" dirty="0" smtClean="0"/>
              <a:t>	text </a:t>
            </a:r>
            <a:r>
              <a:rPr lang="pt-BR" altLang="ko-KR" sz="900" dirty="0"/>
              <a:t>+= "2. URL =" + document.URL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"6. domain =" + document.domain + "\n";;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 smtClean="0"/>
              <a:t>	text </a:t>
            </a:r>
            <a:r>
              <a:rPr lang="pt-BR" altLang="ko-KR" sz="900" dirty="0"/>
              <a:t>+= "10. referrer = " + document.referrer + "\n";</a:t>
            </a:r>
          </a:p>
          <a:p>
            <a:pPr defTabSz="180000"/>
            <a:r>
              <a:rPr lang="fr-FR" altLang="ko-KR" sz="900" dirty="0" smtClean="0"/>
              <a:t>	text </a:t>
            </a:r>
            <a:r>
              <a:rPr lang="fr-FR" altLang="ko-KR" sz="900" dirty="0"/>
              <a:t>+= "11. activeElement = " + document.activeElement.value + "\n";</a:t>
            </a:r>
          </a:p>
          <a:p>
            <a:pPr defTabSz="180000"/>
            <a:r>
              <a:rPr lang="en-US" altLang="ko-KR" sz="900" dirty="0" smtClean="0"/>
              <a:t>	text </a:t>
            </a:r>
            <a:r>
              <a:rPr lang="en-US" altLang="ko-KR" sz="900" dirty="0"/>
              <a:t>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 smtClean="0"/>
              <a:t>	alert(text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&lt;/body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84784"/>
            <a:ext cx="4772712" cy="374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-5 </a:t>
            </a:r>
            <a:r>
              <a:rPr lang="en-US" altLang="ko-KR" dirty="0"/>
              <a:t>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8399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로드 후</a:t>
            </a:r>
            <a:endParaRPr lang="en-US" altLang="ko-KR" sz="1000" dirty="0" smtClean="0"/>
          </a:p>
          <a:p>
            <a:r>
              <a:rPr lang="ko-KR" altLang="en-US" sz="1000" dirty="0" smtClean="0"/>
              <a:t>경고 창</a:t>
            </a:r>
            <a:endParaRPr lang="en-US" altLang="ko-KR" sz="1000" dirty="0" smtClean="0"/>
          </a:p>
          <a:p>
            <a:r>
              <a:rPr lang="ko-KR" altLang="en-US" sz="1000" dirty="0" smtClean="0"/>
              <a:t>출력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235804" y="522920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경고창에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document </a:t>
            </a:r>
            <a:r>
              <a:rPr lang="ko-KR" altLang="en-US" sz="1000" dirty="0" smtClean="0"/>
              <a:t>객체의 주요 </a:t>
            </a:r>
            <a:r>
              <a:rPr lang="ko-KR" altLang="en-US" sz="1000" dirty="0" err="1" smtClean="0"/>
              <a:t>프로퍼티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2" y="1645925"/>
            <a:ext cx="3173810" cy="273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5790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커서가 깜박이고 있음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포커스가 있다는 뜻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3422369" y="2557125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DOM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</a:t>
            </a:r>
            <a:r>
              <a:rPr lang="ko-KR" altLang="en-US" dirty="0" smtClean="0"/>
              <a:t>찾기</a:t>
            </a:r>
            <a:endParaRPr lang="ko-KR" altLang="en-US" dirty="0"/>
          </a:p>
          <a:p>
            <a:pPr lvl="1"/>
            <a:r>
              <a:rPr lang="en-US" altLang="ko-KR" dirty="0" err="1" smtClean="0"/>
              <a:t>document.getElementsByTagName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태그 이름이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</a:t>
            </a:r>
            <a:r>
              <a:rPr lang="ko-KR" altLang="en-US" dirty="0" smtClean="0"/>
              <a:t>컬렉션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&lt;</a:t>
            </a:r>
            <a:r>
              <a:rPr lang="en-US" altLang="ko-KR" dirty="0"/>
              <a:t>div&gt; </a:t>
            </a:r>
            <a:r>
              <a:rPr lang="ko-KR" altLang="en-US" dirty="0"/>
              <a:t>태그의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찾기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document.getElementsByClassName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 smtClean="0"/>
              <a:t>속성이</a:t>
            </a:r>
            <a:r>
              <a:rPr lang="en-US" altLang="ko-KR" dirty="0" smtClean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924944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3359498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dirty="0" smtClean="0"/>
              <a:t>"</a:t>
            </a:r>
            <a:r>
              <a:rPr lang="en-US" altLang="ko-KR" sz="1400" b="1" dirty="0" smtClean="0"/>
              <a:t>i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smtClean="0"/>
              <a:t>"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 smtClean="0"/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</a:rPr>
              <a:t>가진 태그의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-6 </a:t>
            </a:r>
            <a:r>
              <a:rPr lang="en-US" altLang="ko-KR" dirty="0" err="1"/>
              <a:t>태그</a:t>
            </a:r>
            <a:r>
              <a:rPr lang="en-US" altLang="ko-KR" dirty="0"/>
              <a:t> </a:t>
            </a:r>
            <a:r>
              <a:rPr lang="en-US" altLang="ko-KR" dirty="0" err="1"/>
              <a:t>이름으로</a:t>
            </a:r>
            <a:r>
              <a:rPr lang="en-US" altLang="ko-KR" dirty="0"/>
              <a:t> DOM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찾기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0500" y="1484784"/>
            <a:ext cx="46953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span.style.color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"orchid";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span.style.fontSize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"20px";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78" y="1357204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79" y="3933056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995" y="4457981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document.writeln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 smtClean="0"/>
              <a:t>HTML </a:t>
            </a:r>
            <a:r>
              <a:rPr lang="ko-KR" altLang="en-US" sz="2200" dirty="0" smtClean="0"/>
              <a:t>페이지 로딩 과정</a:t>
            </a:r>
            <a:endParaRPr lang="en-US" altLang="ko-KR" sz="22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1. </a:t>
            </a:r>
            <a:r>
              <a:rPr lang="ko-KR" altLang="en-US" sz="1900" dirty="0" smtClean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 smtClean="0"/>
              <a:t>페이지 로드 전 </a:t>
            </a:r>
            <a:r>
              <a:rPr lang="ko-KR" altLang="en-US" sz="1900" dirty="0"/>
              <a:t>빈 </a:t>
            </a:r>
            <a:r>
              <a:rPr lang="ko-KR" altLang="en-US" sz="1900" dirty="0" smtClean="0"/>
              <a:t>상태 </a:t>
            </a:r>
            <a:r>
              <a:rPr lang="en-US" altLang="ko-KR" sz="1900" dirty="0"/>
              <a:t>document </a:t>
            </a:r>
            <a:r>
              <a:rPr lang="ko-KR" altLang="en-US" sz="1900" dirty="0" smtClean="0"/>
              <a:t>생성</a:t>
            </a:r>
            <a:endParaRPr lang="en-US" altLang="ko-KR" sz="19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2. </a:t>
            </a:r>
            <a:r>
              <a:rPr lang="ko-KR" altLang="en-US" sz="1900" dirty="0" smtClean="0"/>
              <a:t>브라우저는 </a:t>
            </a:r>
            <a:r>
              <a:rPr lang="en-US" altLang="ko-KR" sz="1900" dirty="0" smtClean="0"/>
              <a:t>HTML </a:t>
            </a:r>
            <a:r>
              <a:rPr lang="ko-KR" altLang="en-US" sz="1900" dirty="0" smtClean="0"/>
              <a:t>페이지를 </a:t>
            </a:r>
            <a:r>
              <a:rPr lang="ko-KR" altLang="en-US" sz="1900" dirty="0"/>
              <a:t>위에서 아래로 </a:t>
            </a:r>
            <a:r>
              <a:rPr lang="ko-KR" altLang="en-US" sz="1900" dirty="0" smtClean="0"/>
              <a:t>해석</a:t>
            </a:r>
            <a:endParaRPr lang="en-US" altLang="ko-KR" sz="1900" dirty="0" smtClean="0"/>
          </a:p>
          <a:p>
            <a:pPr marL="365760" lvl="1" indent="0">
              <a:buNone/>
            </a:pPr>
            <a:r>
              <a:rPr lang="en-US" altLang="ko-KR" sz="1900" dirty="0" smtClean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</a:t>
            </a:r>
            <a:r>
              <a:rPr lang="ko-KR" altLang="en-US" sz="1900" dirty="0" smtClean="0"/>
              <a:t>담아간다</a:t>
            </a:r>
            <a:r>
              <a:rPr lang="en-US" altLang="ko-KR" sz="1900" dirty="0" smtClean="0"/>
              <a:t>(DOM </a:t>
            </a:r>
            <a:r>
              <a:rPr lang="ko-KR" altLang="en-US" sz="1900" dirty="0" smtClean="0"/>
              <a:t>객체 생성</a:t>
            </a:r>
            <a:r>
              <a:rPr lang="en-US" altLang="ko-KR" sz="1900" dirty="0" smtClean="0"/>
              <a:t>).</a:t>
            </a:r>
          </a:p>
          <a:p>
            <a:pPr marL="365760" lvl="1" indent="0">
              <a:buNone/>
            </a:pPr>
            <a:r>
              <a:rPr lang="en-US" altLang="ko-KR" sz="1900" dirty="0" smtClean="0"/>
              <a:t>4. &lt;/</a:t>
            </a:r>
            <a:r>
              <a:rPr lang="en-US" altLang="ko-KR" sz="1900" dirty="0"/>
              <a:t>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 smtClean="0"/>
              <a:t>.</a:t>
            </a:r>
            <a:endParaRPr lang="ko-KR" altLang="en-US" sz="1900" dirty="0"/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 smtClean="0"/>
              <a:t>HTML </a:t>
            </a:r>
            <a:r>
              <a:rPr lang="ko-KR" altLang="en-US" sz="1900" dirty="0" err="1" smtClean="0"/>
              <a:t>콘텐츠</a:t>
            </a:r>
            <a:r>
              <a:rPr lang="ko-KR" altLang="en-US" sz="1900" dirty="0" smtClean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</a:t>
            </a:r>
            <a:r>
              <a:rPr lang="ko-KR" altLang="en-US" sz="1900" dirty="0" smtClean="0"/>
              <a:t>추가</a:t>
            </a:r>
            <a:endParaRPr lang="en-US" altLang="ko-KR" sz="1900" dirty="0" smtClean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</a:t>
            </a:r>
            <a:r>
              <a:rPr lang="ko-KR" altLang="en-US" sz="1700" dirty="0" smtClean="0"/>
              <a:t>추가</a:t>
            </a:r>
            <a:endParaRPr lang="en-US" altLang="ko-KR" sz="1700" dirty="0" smtClean="0"/>
          </a:p>
          <a:p>
            <a:pPr lvl="2"/>
            <a:r>
              <a:rPr lang="ko-KR" altLang="en-US" sz="1700" dirty="0" smtClean="0"/>
              <a:t>삽입된 </a:t>
            </a:r>
            <a:r>
              <a:rPr lang="en-US" altLang="ko-KR" sz="1700" dirty="0" smtClean="0"/>
              <a:t>HTML </a:t>
            </a:r>
            <a:r>
              <a:rPr lang="ko-KR" altLang="en-US" sz="1700" dirty="0" smtClean="0"/>
              <a:t>태그들이 브라우저 화면에 출력</a:t>
            </a:r>
            <a:endParaRPr lang="en-US" altLang="ko-KR" sz="1700" dirty="0" smtClean="0"/>
          </a:p>
          <a:p>
            <a:pPr lvl="2"/>
            <a:r>
              <a:rPr lang="ko-KR" altLang="en-US" sz="1700" dirty="0" smtClean="0"/>
              <a:t>예</a:t>
            </a:r>
            <a:r>
              <a:rPr lang="en-US" altLang="ko-KR" sz="1700" dirty="0" smtClean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 smtClean="0"/>
          </a:p>
          <a:p>
            <a:r>
              <a:rPr lang="en-US" altLang="ko-KR" sz="2200" dirty="0" err="1" smtClean="0"/>
              <a:t>writeln</a:t>
            </a:r>
            <a:r>
              <a:rPr lang="en-US" altLang="ko-KR" sz="2200" dirty="0" smtClean="0"/>
              <a:t>()</a:t>
            </a:r>
          </a:p>
          <a:p>
            <a:pPr lvl="1"/>
            <a:r>
              <a:rPr lang="en-US" altLang="ko-KR" sz="1900" dirty="0" smtClean="0"/>
              <a:t>HTML </a:t>
            </a:r>
            <a:r>
              <a:rPr lang="ko-KR" altLang="en-US" sz="1900" dirty="0"/>
              <a:t>텍스트에 </a:t>
            </a:r>
            <a:r>
              <a:rPr lang="en-US" altLang="ko-KR" sz="1900" dirty="0"/>
              <a:t>'\n'</a:t>
            </a:r>
            <a:r>
              <a:rPr lang="ko-KR" altLang="en-US" sz="1900" dirty="0"/>
              <a:t>을 덧붙여 </a:t>
            </a:r>
            <a:r>
              <a:rPr lang="ko-KR" altLang="en-US" sz="1900" dirty="0" smtClean="0"/>
              <a:t>출력</a:t>
            </a:r>
            <a:r>
              <a:rPr lang="en-US" altLang="ko-KR" sz="1900" dirty="0" smtClean="0"/>
              <a:t>. </a:t>
            </a:r>
            <a:r>
              <a:rPr lang="ko-KR" altLang="en-US" sz="1900" dirty="0"/>
              <a:t>한 칸 띄는 </a:t>
            </a:r>
            <a:r>
              <a:rPr lang="ko-KR" altLang="en-US" sz="1900" dirty="0" smtClean="0"/>
              <a:t>효과</a:t>
            </a:r>
            <a:endParaRPr lang="en-US" altLang="ko-KR" sz="1900" dirty="0" smtClean="0"/>
          </a:p>
          <a:p>
            <a:pPr lvl="1"/>
            <a:r>
              <a:rPr lang="ko-KR" altLang="en-US" sz="1900" dirty="0" err="1" smtClean="0"/>
              <a:t>한줄을</a:t>
            </a:r>
            <a:r>
              <a:rPr lang="ko-KR" altLang="en-US" sz="1900" dirty="0" smtClean="0"/>
              <a:t> 띄려면</a:t>
            </a:r>
            <a:endParaRPr lang="ko-KR" altLang="en-US" sz="1900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19594" y="5848008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write()</a:t>
            </a:r>
            <a:r>
              <a:rPr lang="ko-KR" altLang="en-US" dirty="0"/>
              <a:t>와 </a:t>
            </a:r>
            <a:r>
              <a:rPr lang="en-US" altLang="ko-KR" dirty="0" err="1"/>
              <a:t>writeln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844824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(2+3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document.writeln</a:t>
            </a:r>
            <a:r>
              <a:rPr lang="en-US" altLang="ko-KR" sz="1200" dirty="0" smtClean="0"/>
              <a:t>(5</a:t>
            </a:r>
            <a:r>
              <a:rPr lang="en-US" altLang="ko-KR" sz="1200" dirty="0"/>
              <a:t>); // </a:t>
            </a:r>
            <a:r>
              <a:rPr lang="ko-KR" altLang="en-US" sz="1200" dirty="0"/>
              <a:t>다음 줄에 넘어가지 못함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document.writeln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917050" y="3501008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5868144" y="4035125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35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3985" y="5412968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빈 칸 하나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-8 </a:t>
            </a:r>
            <a:r>
              <a:rPr lang="en-US" altLang="ko-KR" dirty="0"/>
              <a:t>write()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655272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</a:t>
            </a:r>
            <a:r>
              <a:rPr lang="ko-KR" altLang="en-US" sz="1400" dirty="0" smtClean="0"/>
              <a:t>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89" y="3807143"/>
            <a:ext cx="2369417" cy="2245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63" y="3821272"/>
            <a:ext cx="2369417" cy="2245038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4355976" y="5708766"/>
            <a:ext cx="1440160" cy="442674"/>
          </a:xfrm>
          <a:prstGeom prst="wedgeRoundRectCallout">
            <a:avLst>
              <a:gd name="adj1" fmla="val -22979"/>
              <a:gd name="adj2" fmla="val -117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아무 곳이나 클릭하면 </a:t>
            </a:r>
            <a:r>
              <a:rPr lang="ko-KR" altLang="en-US" sz="1000" smtClean="0"/>
              <a:t>오른쪽과 같이 됨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4611006" y="5173137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smtClean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지우고 </a:t>
            </a:r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 smtClean="0"/>
              <a:t>페이지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객체에 담긴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지우고 새로 시작</a:t>
            </a:r>
            <a:endParaRPr lang="en-US" altLang="ko-KR" dirty="0" smtClean="0"/>
          </a:p>
          <a:p>
            <a:r>
              <a:rPr lang="en-US" altLang="ko-KR" dirty="0" err="1" smtClean="0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smtClean="0"/>
              <a:t>페이지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이상 </a:t>
            </a:r>
            <a:r>
              <a:rPr lang="en-US" altLang="ko-KR" dirty="0" err="1" smtClean="0"/>
              <a:t>document.write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없음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4293096"/>
            <a:ext cx="54006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8-9 </a:t>
            </a:r>
            <a:r>
              <a:rPr lang="en-US" altLang="ko-KR" dirty="0"/>
              <a:t>HTML </a:t>
            </a:r>
            <a:r>
              <a:rPr lang="ko-KR" altLang="en-US" dirty="0"/>
              <a:t>문서 </a:t>
            </a:r>
            <a:r>
              <a:rPr lang="ko-KR" altLang="en-US" dirty="0" smtClean="0"/>
              <a:t>작성 연습 페이지 </a:t>
            </a:r>
            <a:r>
              <a:rPr lang="ko-KR" altLang="en-US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12191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</a:t>
            </a:r>
            <a:r>
              <a:rPr lang="en-US" altLang="ko-KR" sz="1200" dirty="0" smtClean="0"/>
              <a:t>title&gt;HTML </a:t>
            </a:r>
            <a:r>
              <a:rPr lang="ko-KR" altLang="en-US" sz="1200" dirty="0" smtClean="0"/>
              <a:t>문서 작성기 만들기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if(win </a:t>
            </a:r>
            <a:r>
              <a:rPr lang="en-US" altLang="ko-KR" sz="1200" dirty="0"/>
              <a:t>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win </a:t>
            </a:r>
            <a:r>
              <a:rPr lang="en-US" altLang="ko-KR" sz="1200" dirty="0"/>
              <a:t>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</a:t>
            </a:r>
            <a:r>
              <a:rPr lang="en-US" altLang="ko-KR" sz="1200" dirty="0" smtClean="0"/>
              <a:t>width=300,height=200</a:t>
            </a:r>
            <a:r>
              <a:rPr lang="en-US" altLang="ko-KR" sz="1200" dirty="0"/>
              <a:t>");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open</a:t>
            </a:r>
            <a:r>
              <a:rPr lang="en-US" altLang="ko-KR" sz="1200" b="1" dirty="0" smtClean="0"/>
              <a:t>()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write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win.document.</a:t>
            </a:r>
            <a:r>
              <a:rPr lang="en-US" altLang="ko-KR" sz="1200" b="1" dirty="0" err="1" smtClean="0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p&gt;</a:t>
            </a:r>
            <a:r>
              <a:rPr lang="ko-KR" altLang="en-US" sz="1200" dirty="0" smtClean="0"/>
              <a:t>아래에 </a:t>
            </a:r>
            <a:r>
              <a:rPr lang="en-US" altLang="ko-KR" sz="1200" dirty="0" smtClean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</a:t>
            </a:r>
            <a:r>
              <a:rPr lang="en-US" altLang="ko-KR" sz="1200" dirty="0" smtClean="0"/>
              <a:t>"&gt;&lt;/</a:t>
            </a:r>
            <a:r>
              <a:rPr lang="en-US" altLang="ko-KR" sz="1200" dirty="0" err="1"/>
              <a:t>textarea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1" y="742076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363796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버튼을 클릭하면 새 윈도우 출력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5037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26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71" y="4786607"/>
            <a:ext cx="2302841" cy="2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동적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 smtClean="0"/>
              <a:t>DOM </a:t>
            </a:r>
            <a:r>
              <a:rPr lang="ko-KR" altLang="en-US" sz="1900" dirty="0" smtClean="0"/>
              <a:t>객체 동적 생성</a:t>
            </a:r>
            <a:r>
              <a:rPr lang="en-US" altLang="ko-KR" sz="1900" dirty="0" smtClean="0"/>
              <a:t>: </a:t>
            </a:r>
            <a:r>
              <a:rPr lang="en-US" altLang="ko-KR" sz="1900" dirty="0" err="1" smtClean="0"/>
              <a:t>document.createElement</a:t>
            </a:r>
            <a:r>
              <a:rPr lang="en-US" altLang="ko-KR" sz="1900" dirty="0" smtClean="0"/>
              <a:t>("</a:t>
            </a:r>
            <a:r>
              <a:rPr lang="ko-KR" altLang="en-US" sz="1900" dirty="0" smtClean="0"/>
              <a:t>태그이름</a:t>
            </a:r>
            <a:r>
              <a:rPr lang="en-US" altLang="ko-KR" sz="1900" dirty="0" smtClean="0"/>
              <a:t>")</a:t>
            </a:r>
            <a:endParaRPr lang="ko-KR" altLang="en-US" sz="1900" dirty="0" smtClean="0"/>
          </a:p>
          <a:p>
            <a:pPr lvl="1"/>
            <a:r>
              <a:rPr lang="ko-KR" altLang="en-US" sz="1500" dirty="0" smtClean="0"/>
              <a:t>태그이름의 </a:t>
            </a:r>
            <a:r>
              <a:rPr lang="en-US" altLang="ko-KR" sz="1500" dirty="0" smtClean="0"/>
              <a:t>DOM </a:t>
            </a:r>
            <a:r>
              <a:rPr lang="ko-KR" altLang="en-US" sz="1500" dirty="0" smtClean="0"/>
              <a:t>객체 생성</a:t>
            </a:r>
            <a:endParaRPr lang="en-US" altLang="ko-KR" sz="1500" dirty="0" smtClean="0"/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r>
              <a:rPr lang="en-US" altLang="ko-KR" sz="1900" dirty="0" smtClean="0"/>
              <a:t>DOM </a:t>
            </a:r>
            <a:r>
              <a:rPr lang="ko-KR" altLang="en-US" sz="1900" dirty="0" err="1" smtClean="0"/>
              <a:t>트리에</a:t>
            </a:r>
            <a:r>
              <a:rPr lang="ko-KR" altLang="en-US" sz="1900" dirty="0" smtClean="0"/>
              <a:t> 삽입</a:t>
            </a:r>
            <a:endParaRPr lang="en-US" altLang="ko-KR" sz="1900" dirty="0" smtClean="0"/>
          </a:p>
          <a:p>
            <a:pPr lvl="1"/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appendChild</a:t>
            </a:r>
            <a:r>
              <a:rPr lang="en-US" altLang="ko-KR" sz="1500" dirty="0" smtClean="0"/>
              <a:t>(DOM</a:t>
            </a:r>
            <a:r>
              <a:rPr lang="ko-KR" altLang="en-US" sz="1500" dirty="0" smtClean="0"/>
              <a:t>객체</a:t>
            </a:r>
            <a:r>
              <a:rPr lang="en-US" altLang="ko-KR" sz="1500" dirty="0" smtClean="0"/>
              <a:t>); </a:t>
            </a:r>
            <a:endParaRPr lang="ko-KR" altLang="en-US" sz="1500" dirty="0" smtClean="0"/>
          </a:p>
          <a:p>
            <a:pPr lvl="1"/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insertBefore</a:t>
            </a:r>
            <a:r>
              <a:rPr lang="en-US" altLang="ko-KR" sz="1500" dirty="0" smtClean="0"/>
              <a:t>(DOM</a:t>
            </a:r>
            <a:r>
              <a:rPr lang="ko-KR" altLang="en-US" sz="1500" dirty="0" smtClean="0"/>
              <a:t>객체 </a:t>
            </a:r>
            <a:r>
              <a:rPr lang="en-US" altLang="ko-KR" sz="1500" dirty="0" smtClean="0"/>
              <a:t>[, </a:t>
            </a:r>
            <a:r>
              <a:rPr lang="ko-KR" altLang="en-US" sz="1500" dirty="0" smtClean="0"/>
              <a:t>기준자식</a:t>
            </a:r>
            <a:r>
              <a:rPr lang="en-US" altLang="ko-KR" sz="1500" dirty="0" smtClean="0"/>
              <a:t>]); </a:t>
            </a:r>
            <a:endParaRPr lang="ko-KR" altLang="en-US" sz="1500" dirty="0" smtClean="0"/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생성한 </a:t>
            </a:r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태그를 </a:t>
            </a:r>
            <a:r>
              <a:rPr lang="en-US" altLang="ko-KR" sz="1500" dirty="0" smtClean="0"/>
              <a:t>&lt;p "id=p"&gt; </a:t>
            </a:r>
            <a:r>
              <a:rPr lang="ko-KR" altLang="en-US" sz="1500" dirty="0" smtClean="0"/>
              <a:t>태그의 마지막 자식으로 추가    </a:t>
            </a:r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pPr lvl="2"/>
            <a:endParaRPr lang="en-US" altLang="ko-KR" sz="1500" dirty="0" smtClean="0"/>
          </a:p>
          <a:p>
            <a:r>
              <a:rPr lang="en-US" altLang="ko-KR" sz="1900" dirty="0" smtClean="0"/>
              <a:t>DOM </a:t>
            </a:r>
            <a:r>
              <a:rPr lang="ko-KR" altLang="en-US" sz="1900" dirty="0" smtClean="0"/>
              <a:t>객체의 삭제</a:t>
            </a:r>
            <a:endParaRPr lang="en-US" altLang="ko-KR" sz="1900" dirty="0" smtClean="0"/>
          </a:p>
          <a:p>
            <a:pPr lvl="1"/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removedObj</a:t>
            </a:r>
            <a:r>
              <a:rPr lang="en-US" altLang="ko-KR" sz="1500" dirty="0" smtClean="0"/>
              <a:t> = </a:t>
            </a:r>
            <a:r>
              <a:rPr lang="ko-KR" altLang="en-US" sz="1500" dirty="0" smtClean="0"/>
              <a:t>부모</a:t>
            </a:r>
            <a:r>
              <a:rPr lang="en-US" altLang="ko-KR" sz="1500" dirty="0" smtClean="0"/>
              <a:t>.</a:t>
            </a:r>
            <a:r>
              <a:rPr lang="en-US" altLang="ko-KR" sz="1500" dirty="0" err="1" smtClean="0"/>
              <a:t>removeChild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떼어내고자하는자식객체</a:t>
            </a:r>
            <a:r>
              <a:rPr lang="en-US" altLang="ko-KR" sz="1500" dirty="0" smtClean="0"/>
              <a:t>);</a:t>
            </a:r>
          </a:p>
          <a:p>
            <a:pPr lvl="2"/>
            <a:r>
              <a:rPr lang="ko-KR" altLang="en-US" sz="1500" dirty="0" smtClean="0"/>
              <a:t>예</a:t>
            </a:r>
            <a:r>
              <a:rPr lang="en-US" altLang="ko-KR" sz="1500" dirty="0" smtClean="0"/>
              <a:t>)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    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979712" y="1916832"/>
            <a:ext cx="4572000" cy="1152128"/>
            <a:chOff x="2051720" y="2190055"/>
            <a:chExt cx="4572000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var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 smtClean="0">
                  <a:solidFill>
                    <a:srgbClr val="000000"/>
                  </a:solidFill>
                  <a:latin typeface="+mj-ea"/>
                  <a:ea typeface="+mj-ea"/>
                </a:rPr>
                <a:t>새로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51720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</a:t>
              </a: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84754" y="4365104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5673947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삭제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코드는 브라우저로부터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유형의 객체를 제공받아 활용할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1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460639" y="3025625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&lt;head&gt;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sum = 0;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; n&lt;10; n++)		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 sum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+= n;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&lt;body&gt;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18191" y="3572842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4476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216768" y="297945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351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4380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3431129" y="3733623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1341" y="2812038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4797529" y="301450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797528" y="334204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280" y="2840959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BOM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객체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24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4810664" y="4521833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4810663" y="4849377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724" y="4988215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6600"/>
                </a:solidFill>
              </a:rPr>
              <a:t>HTML DOM</a:t>
            </a:r>
          </a:p>
          <a:p>
            <a:r>
              <a:rPr lang="ko-KR" altLang="en-US" sz="1200" b="1" dirty="0" smtClean="0">
                <a:solidFill>
                  <a:srgbClr val="006600"/>
                </a:solidFill>
              </a:rPr>
              <a:t>          객체</a:t>
            </a:r>
            <a:endParaRPr lang="ko-KR" altLang="en-US" sz="1200" b="1" dirty="0">
              <a:solidFill>
                <a:srgbClr val="00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2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06076" y="3511413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6192264" y="3713879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6192263" y="4041423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92264" y="4642079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코어 객체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4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3438587" y="4301819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463801" y="4034791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4053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동적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2435474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.";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endParaRPr lang="en-US" altLang="ko-KR" sz="1200" kern="0" dirty="0" smtClean="0">
              <a:solidFill>
                <a:srgbClr val="000000"/>
              </a:solidFill>
              <a:latin typeface="+mj-ea"/>
            </a:endParaRPr>
          </a:p>
          <a:p>
            <a:pPr marL="92075" defTabSz="180000" fontAlgn="base" latinLnBrk="0"/>
            <a:r>
              <a:rPr lang="en-US" altLang="ko-KR" sz="1200" kern="0" dirty="0" err="1" smtClean="0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";</a:t>
            </a:r>
            <a:endParaRPr lang="en-US" altLang="ko-KR" sz="1200" kern="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447528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&lt;div id=</a:t>
            </a:r>
            <a:r>
              <a:rPr lang="en-US" altLang="ko-KR" sz="12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 smtClean="0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 smtClean="0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새로 생성된 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이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자바스크립트 코드는 사실상 오른쪽의 </a:t>
            </a:r>
            <a:endParaRPr lang="en-US" altLang="ko-KR" sz="1100" dirty="0" smtClean="0"/>
          </a:p>
          <a:p>
            <a:r>
              <a:rPr lang="en-US" altLang="ko-KR" sz="1100" dirty="0" smtClean="0"/>
              <a:t>  &lt;div&gt; </a:t>
            </a:r>
            <a:r>
              <a:rPr lang="ko-KR" altLang="en-US" sz="1100" dirty="0" smtClean="0"/>
              <a:t>태그 정보를 가진 </a:t>
            </a:r>
            <a:r>
              <a:rPr lang="en-US" altLang="ko-KR" sz="1100" dirty="0" smtClean="0"/>
              <a:t>DOM 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427984" y="2863027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-10 HTML </a:t>
            </a:r>
            <a:r>
              <a:rPr lang="ko-KR" altLang="en-US" dirty="0"/>
              <a:t>태그의 동적 추가 및 삭제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332708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newDIV.innerHTML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newDIV.style.backgroundColor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"yellow";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/>
              <a:t>newDIV.</a:t>
            </a:r>
            <a:r>
              <a:rPr lang="en-US" altLang="ko-KR" sz="1200" b="1" dirty="0" err="1" smtClean="0"/>
              <a:t>onclick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p.removeChild</a:t>
            </a:r>
            <a:r>
              <a:rPr lang="en-US" altLang="ko-KR" sz="1200" b="1" dirty="0" smtClean="0"/>
              <a:t>(this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 smtClean="0"/>
              <a:t>	};</a:t>
            </a:r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obj.appendChild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427983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아래와 같이 </a:t>
            </a:r>
            <a:r>
              <a:rPr lang="en-US" altLang="ko-KR" sz="1000" dirty="0" smtClean="0"/>
              <a:t>&lt;div&gt; </a:t>
            </a:r>
            <a:r>
              <a:rPr lang="ko-KR" altLang="en-US" sz="1000" dirty="0" smtClean="0"/>
              <a:t>태그가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6021288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300608"/>
            <a:ext cx="8153400" cy="6801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HTML </a:t>
            </a:r>
            <a:r>
              <a:rPr lang="en-US" altLang="ko-KR" b="1" dirty="0" smtClean="0">
                <a:solidFill>
                  <a:srgbClr val="006600"/>
                </a:solidFill>
              </a:rPr>
              <a:t>DOM</a:t>
            </a:r>
            <a:r>
              <a:rPr lang="en-US" altLang="ko-KR" dirty="0" smtClean="0">
                <a:solidFill>
                  <a:srgbClr val="669900"/>
                </a:solidFill>
              </a:rPr>
              <a:t>(Document </a:t>
            </a:r>
            <a:r>
              <a:rPr lang="en-US" altLang="ko-KR" dirty="0">
                <a:solidFill>
                  <a:srgbClr val="669900"/>
                </a:solidFill>
              </a:rPr>
              <a:t>Object </a:t>
            </a:r>
            <a:r>
              <a:rPr lang="en-US" altLang="ko-KR" dirty="0" smtClean="0">
                <a:solidFill>
                  <a:srgbClr val="669900"/>
                </a:solidFill>
              </a:rPr>
              <a:t>Model)</a:t>
            </a:r>
            <a:endParaRPr lang="ko-KR" altLang="en-US" dirty="0">
              <a:solidFill>
                <a:srgbClr val="6699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 DOM(</a:t>
            </a:r>
            <a:r>
              <a:rPr lang="ko-KR" altLang="en-US" dirty="0" smtClean="0"/>
              <a:t>간단히 </a:t>
            </a:r>
            <a:r>
              <a:rPr lang="en-US" altLang="ko-KR" dirty="0" smtClean="0"/>
              <a:t>DOM)</a:t>
            </a:r>
            <a:endParaRPr lang="en-US" altLang="ko-KR" dirty="0"/>
          </a:p>
          <a:p>
            <a:pPr lvl="1"/>
            <a:r>
              <a:rPr lang="ko-KR" altLang="en-US" dirty="0" smtClean="0"/>
              <a:t>웹 페이지에 작성된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당 객체</a:t>
            </a:r>
            <a:r>
              <a:rPr lang="en-US" altLang="ko-KR" dirty="0" smtClean="0"/>
              <a:t>(DOM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HTML </a:t>
            </a:r>
            <a:r>
              <a:rPr lang="ko-KR" altLang="en-US" b="1" dirty="0">
                <a:solidFill>
                  <a:srgbClr val="C00000"/>
                </a:solidFill>
              </a:rPr>
              <a:t>태그가 출력된 모양이나 </a:t>
            </a:r>
            <a:r>
              <a:rPr lang="ko-KR" altLang="en-US" b="1" dirty="0" err="1">
                <a:solidFill>
                  <a:srgbClr val="C00000"/>
                </a:solidFill>
              </a:rPr>
              <a:t>콘텐츠를</a:t>
            </a:r>
            <a:r>
              <a:rPr lang="ko-KR" altLang="en-US" b="1" dirty="0">
                <a:solidFill>
                  <a:srgbClr val="C00000"/>
                </a:solidFill>
              </a:rPr>
              <a:t> 제어하기 </a:t>
            </a:r>
            <a:r>
              <a:rPr lang="ko-KR" altLang="en-US" b="1" dirty="0" smtClean="0">
                <a:solidFill>
                  <a:srgbClr val="C00000"/>
                </a:solidFill>
              </a:rPr>
              <a:t>위해</a:t>
            </a:r>
            <a:endParaRPr lang="ko-KR" altLang="en-US" b="1" dirty="0">
              <a:solidFill>
                <a:srgbClr val="C00000"/>
              </a:solidFill>
            </a:endParaRPr>
          </a:p>
          <a:p>
            <a:pPr lvl="3"/>
            <a:r>
              <a:rPr lang="en-US" altLang="ko-KR" b="1" dirty="0">
                <a:solidFill>
                  <a:srgbClr val="C00000"/>
                </a:solidFill>
              </a:rPr>
              <a:t>DOM </a:t>
            </a:r>
            <a:r>
              <a:rPr lang="ko-KR" altLang="en-US" b="1" dirty="0">
                <a:solidFill>
                  <a:srgbClr val="C00000"/>
                </a:solidFill>
              </a:rPr>
              <a:t>객체를 통해 각 태그의 </a:t>
            </a:r>
            <a:r>
              <a:rPr lang="en-US" altLang="ko-KR" b="1" dirty="0">
                <a:solidFill>
                  <a:srgbClr val="C00000"/>
                </a:solidFill>
              </a:rPr>
              <a:t>CSS3 </a:t>
            </a:r>
            <a:r>
              <a:rPr lang="ko-KR" altLang="en-US" b="1" dirty="0">
                <a:solidFill>
                  <a:srgbClr val="C00000"/>
                </a:solidFill>
              </a:rPr>
              <a:t>스타일 </a:t>
            </a:r>
            <a:r>
              <a:rPr lang="ko-KR" altLang="en-US" b="1" dirty="0" smtClean="0">
                <a:solidFill>
                  <a:srgbClr val="C00000"/>
                </a:solidFill>
              </a:rPr>
              <a:t>시트 접근 및 변경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3"/>
            <a:r>
              <a:rPr lang="en-US" altLang="ko-KR" b="1" dirty="0">
                <a:solidFill>
                  <a:srgbClr val="C00000"/>
                </a:solidFill>
              </a:rPr>
              <a:t>HTML </a:t>
            </a:r>
            <a:r>
              <a:rPr lang="ko-KR" altLang="en-US" b="1" dirty="0">
                <a:solidFill>
                  <a:srgbClr val="C00000"/>
                </a:solidFill>
              </a:rPr>
              <a:t>태그에 의해 출력된 텍스트나 </a:t>
            </a:r>
            <a:r>
              <a:rPr lang="ko-KR" altLang="en-US" b="1" dirty="0" smtClean="0">
                <a:solidFill>
                  <a:srgbClr val="C00000"/>
                </a:solidFill>
              </a:rPr>
              <a:t>이미지 변경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트리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포함관계에 따라 </a:t>
            </a:r>
            <a:r>
              <a:rPr lang="en-US" altLang="ko-KR" dirty="0"/>
              <a:t>DOM </a:t>
            </a:r>
            <a:r>
              <a:rPr lang="ko-KR" altLang="en-US" dirty="0" smtClean="0"/>
              <a:t>객체의 트리</a:t>
            </a:r>
            <a:r>
              <a:rPr lang="en-US" altLang="ko-KR" dirty="0"/>
              <a:t>(tree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부모 자식 관계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HTML </a:t>
            </a:r>
            <a:r>
              <a:rPr lang="ko-KR" altLang="en-US" b="1" dirty="0" smtClean="0"/>
              <a:t>태그 당 하나의 </a:t>
            </a:r>
            <a:r>
              <a:rPr lang="en-US" altLang="ko-KR" b="1" dirty="0" smtClean="0"/>
              <a:t>DOM </a:t>
            </a:r>
            <a:r>
              <a:rPr lang="ko-KR" altLang="en-US" b="1" dirty="0" smtClean="0"/>
              <a:t>객체 생성</a:t>
            </a:r>
            <a:endParaRPr lang="ko-KR" altLang="en-US" b="1" dirty="0"/>
          </a:p>
          <a:p>
            <a:pPr lvl="2"/>
            <a:r>
              <a:rPr lang="en-US" altLang="ko-KR" dirty="0"/>
              <a:t>DOM </a:t>
            </a:r>
            <a:r>
              <a:rPr lang="ko-KR" altLang="en-US" b="1" dirty="0" err="1">
                <a:solidFill>
                  <a:srgbClr val="006600"/>
                </a:solidFill>
              </a:rPr>
              <a:t>노드</a:t>
            </a:r>
            <a:r>
              <a:rPr lang="en-US" altLang="ko-KR" b="1" dirty="0">
                <a:solidFill>
                  <a:srgbClr val="006600"/>
                </a:solidFill>
              </a:rPr>
              <a:t>(Node</a:t>
            </a:r>
            <a:r>
              <a:rPr lang="en-US" altLang="ko-KR" b="1" dirty="0" smtClean="0">
                <a:solidFill>
                  <a:srgbClr val="006600"/>
                </a:solidFill>
              </a:rPr>
              <a:t>), </a:t>
            </a:r>
            <a:r>
              <a:rPr lang="en-US" altLang="ko-KR" dirty="0" smtClean="0"/>
              <a:t>DOM </a:t>
            </a:r>
            <a:r>
              <a:rPr lang="ko-KR" altLang="en-US" b="1" dirty="0" err="1">
                <a:solidFill>
                  <a:srgbClr val="006600"/>
                </a:solidFill>
              </a:rPr>
              <a:t>엘리먼트</a:t>
            </a:r>
            <a:r>
              <a:rPr lang="en-US" altLang="ko-KR" b="1" dirty="0">
                <a:solidFill>
                  <a:srgbClr val="006600"/>
                </a:solidFill>
              </a:rPr>
              <a:t>(Element</a:t>
            </a:r>
            <a:r>
              <a:rPr lang="en-US" altLang="ko-KR" b="1" dirty="0" smtClean="0">
                <a:solidFill>
                  <a:srgbClr val="006600"/>
                </a:solidFill>
              </a:rPr>
              <a:t>) </a:t>
            </a:r>
            <a:r>
              <a:rPr lang="ko-KR" altLang="en-US" dirty="0" smtClean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95536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 smtClean="0"/>
                  <a:t>&lt;p style="</a:t>
                </a:r>
                <a:r>
                  <a:rPr lang="en-US" altLang="ko-KR" sz="1200" dirty="0" err="1" smtClean="0"/>
                  <a:t>color:blue</a:t>
                </a:r>
                <a:r>
                  <a:rPr lang="en-US" altLang="ko-KR" sz="1200" dirty="0" smtClean="0"/>
                  <a:t>"&gt;</a:t>
                </a:r>
                <a:r>
                  <a:rPr lang="ko-KR" altLang="en-US" sz="1200" dirty="0" smtClean="0"/>
                  <a:t>이것은 </a:t>
                </a:r>
              </a:p>
              <a:p>
                <a:r>
                  <a:rPr lang="en-US" altLang="ko-KR" sz="1200" dirty="0" smtClean="0"/>
                  <a:t>    &lt;span style="</a:t>
                </a:r>
                <a:r>
                  <a:rPr lang="en-US" altLang="ko-KR" sz="1200" dirty="0" err="1" smtClean="0"/>
                  <a:t>color:red</a:t>
                </a:r>
                <a:r>
                  <a:rPr lang="en-US" altLang="ko-KR" sz="1200" dirty="0" smtClean="0"/>
                  <a:t>"&gt;</a:t>
                </a:r>
                <a:r>
                  <a:rPr lang="ko-KR" altLang="en-US" sz="1200" dirty="0" smtClean="0"/>
                  <a:t>문장입니다</a:t>
                </a:r>
                <a:r>
                  <a:rPr lang="en-US" altLang="ko-KR" sz="1200" dirty="0" smtClean="0"/>
                  <a:t>.</a:t>
                </a:r>
              </a:p>
              <a:p>
                <a:r>
                  <a:rPr lang="en-US" altLang="ko-KR" sz="1200" dirty="0" smtClean="0"/>
                  <a:t>    &lt;/span&gt;</a:t>
                </a:r>
              </a:p>
              <a:p>
                <a:r>
                  <a:rPr lang="en-US" altLang="ko-KR" sz="1200" dirty="0" smtClean="0"/>
                  <a:t>&lt;/p&gt;</a:t>
                </a:r>
              </a:p>
              <a:p>
                <a:r>
                  <a:rPr lang="en-US" altLang="ko-KR" sz="1200" dirty="0" smtClean="0"/>
                  <a:t>&lt;form&gt;</a:t>
                </a:r>
              </a:p>
              <a:p>
                <a:r>
                  <a:rPr lang="en-US" altLang="ko-KR" sz="1200" dirty="0" smtClean="0"/>
                  <a:t>    &lt;input type="text"&gt;</a:t>
                </a:r>
              </a:p>
              <a:p>
                <a:r>
                  <a:rPr lang="en-US" altLang="ko-KR" sz="1200" dirty="0" smtClean="0"/>
                  <a:t>    &lt;input type="button" value="</a:t>
                </a:r>
                <a:r>
                  <a:rPr lang="ko-KR" altLang="en-US" sz="1200" dirty="0" smtClean="0"/>
                  <a:t>테스트</a:t>
                </a:r>
                <a:r>
                  <a:rPr lang="en-US" altLang="ko-KR" sz="1200" dirty="0" smtClean="0"/>
                  <a:t>"&gt;</a:t>
                </a:r>
                <a:endParaRPr lang="ko-KR" altLang="en-US" sz="1200" dirty="0" smtClean="0"/>
              </a:p>
              <a:p>
                <a:r>
                  <a:rPr lang="en-US" altLang="ko-KR" sz="1200" dirty="0" smtClean="0"/>
                  <a:t>    &lt;</a:t>
                </a:r>
                <a:r>
                  <a:rPr lang="en-US" altLang="ko-KR" sz="1200" dirty="0" err="1" smtClean="0"/>
                  <a:t>hr</a:t>
                </a:r>
                <a:r>
                  <a:rPr lang="en-US" altLang="ko-KR" sz="1200" dirty="0" smtClean="0"/>
                  <a:t>&gt;</a:t>
                </a:r>
              </a:p>
              <a:p>
                <a:r>
                  <a:rPr lang="en-US" altLang="ko-KR" sz="1200" dirty="0" smtClean="0"/>
                  <a:t>&lt;/form&gt;</a:t>
                </a:r>
              </a:p>
              <a:p>
                <a:r>
                  <a:rPr lang="en-US" altLang="ko-KR" sz="1200" dirty="0" smtClean="0"/>
                  <a:t>&lt;/</a:t>
                </a:r>
                <a:r>
                  <a:rPr lang="en-US" altLang="ko-KR" sz="1200" dirty="0"/>
                  <a:t>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271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smtClean="0">
                  <a:solidFill>
                    <a:srgbClr val="0000F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b="1" i="1" dirty="0">
                <a:solidFill>
                  <a:srgbClr val="0000F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409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smtClean="0">
                  <a:solidFill>
                    <a:srgbClr val="0066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b="1" i="1" dirty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DOM </a:t>
              </a:r>
              <a:r>
                <a:rPr lang="ko-KR" altLang="en-US" sz="1000" dirty="0" smtClean="0"/>
                <a:t>객</a:t>
              </a:r>
              <a:r>
                <a:rPr lang="ko-KR" altLang="en-US" sz="1000" dirty="0"/>
                <a:t>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298563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루트는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종류는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종류만큼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당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객체가 하나씩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 태그의 </a:t>
            </a:r>
            <a:r>
              <a:rPr lang="ko-KR" altLang="en-US" dirty="0" smtClean="0"/>
              <a:t>계층적 </a:t>
            </a:r>
            <a:r>
              <a:rPr lang="ko-KR" altLang="en-US" dirty="0" smtClean="0"/>
              <a:t>포함관계에 </a:t>
            </a:r>
            <a:r>
              <a:rPr lang="ko-KR" altLang="en-US" dirty="0" smtClean="0"/>
              <a:t>따라 </a:t>
            </a:r>
            <a:r>
              <a:rPr lang="en-US" altLang="ko-KR" dirty="0"/>
              <a:t>DOM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ko-KR" altLang="en-US" dirty="0"/>
              <a:t>부모 </a:t>
            </a:r>
            <a:r>
              <a:rPr lang="ko-KR" altLang="en-US" dirty="0" smtClean="0"/>
              <a:t>자식 관계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태그를 화면에 그리는 과정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틀</a:t>
            </a:r>
            <a:r>
              <a:rPr lang="en-US" altLang="ko-KR" dirty="0" smtClean="0"/>
              <a:t>(document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브라우저가 </a:t>
            </a:r>
            <a:r>
              <a:rPr lang="en-US" altLang="ko-KR" dirty="0"/>
              <a:t>HTML </a:t>
            </a:r>
            <a:r>
              <a:rPr lang="ko-KR" altLang="en-US" dirty="0" smtClean="0"/>
              <a:t>태그를 읽고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</a:t>
            </a:r>
            <a:r>
              <a:rPr lang="ko-KR" altLang="en-US" dirty="0"/>
              <a:t>생성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객체를 화면에 출력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HTML </a:t>
            </a:r>
            <a:r>
              <a:rPr lang="ko-KR" altLang="en-US" dirty="0" smtClean="0"/>
              <a:t>문서 로딩이 완료되면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 완성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5. DOM </a:t>
            </a:r>
            <a:r>
              <a:rPr lang="ko-KR" altLang="en-US" dirty="0" smtClean="0"/>
              <a:t>객체 변경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브라우저는 해당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출력 모양을 바로 갱신</a:t>
            </a:r>
          </a:p>
          <a:p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3995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3995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4567436" y="1383543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2455414" y="2422824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6209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2433610" y="3151579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2840760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5501752" y="328517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7326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5783146" y="4245193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627874" y="461796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7326313" y="524724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8243358" y="5640121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94196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2092" y="5340629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5344623" y="1164300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3463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358684" y="5416828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774061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6750729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7031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7607708" y="3595807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6824801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5913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5603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2652929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455414" y="4564503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2118332" y="4937272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2983375" y="5566549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4422588" y="5959430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4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3278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730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태그 제어 효과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발생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HTML </a:t>
            </a:r>
            <a:r>
              <a:rPr lang="ko-KR" altLang="en-US" smtClean="0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엘리먼트</a:t>
            </a:r>
            <a:r>
              <a:rPr lang="en-US" altLang="ko-KR" dirty="0" smtClean="0"/>
              <a:t>(element)</a:t>
            </a:r>
            <a:r>
              <a:rPr lang="ko-KR" altLang="en-US" dirty="0" smtClean="0"/>
              <a:t>로도 불림</a:t>
            </a:r>
            <a:endParaRPr lang="ko-KR" altLang="en-US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CSS3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콘텐츠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09120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개의 요소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en-US" altLang="ko-KR" dirty="0"/>
              <a:t>(property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 반영</a:t>
            </a:r>
            <a:endParaRPr lang="en-US" altLang="ko-KR" dirty="0" smtClean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 객체의 멤버 함수로서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태그 제어 가능</a:t>
            </a:r>
            <a:endParaRPr lang="en-US" altLang="ko-KR" dirty="0" smtClean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자식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태그에 작성된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반영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약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여 개의 이벤트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가질 수 있음</a:t>
            </a:r>
            <a:endParaRPr lang="en-US" altLang="ko-KR" dirty="0"/>
          </a:p>
          <a:p>
            <a:pPr lvl="1"/>
            <a:r>
              <a:rPr lang="en-US" altLang="ko-KR" dirty="0" smtClean="0"/>
              <a:t>CSS3 </a:t>
            </a:r>
            <a:r>
              <a:rPr lang="ko-KR" altLang="en-US" dirty="0" smtClean="0"/>
              <a:t>스타일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태그에 설정된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시트 정보를 반영</a:t>
            </a:r>
            <a:endParaRPr lang="en-US" altLang="ko-KR" dirty="0" smtClean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모양 제어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18730</TotalTime>
  <Words>2089</Words>
  <Application>Microsoft Office PowerPoint</Application>
  <PresentationFormat>화면 슬라이드 쇼(4:3)</PresentationFormat>
  <Paragraphs>706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가을</vt:lpstr>
      <vt:lpstr>PowerPoint 프레젠테이션</vt:lpstr>
      <vt:lpstr>강의 목표</vt:lpstr>
      <vt:lpstr>HTML 페이지와 자바스크립트 객체</vt:lpstr>
      <vt:lpstr>HTML DOM(Document Object Model)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프로퍼티와 DOM 객체사이의 관계</vt:lpstr>
      <vt:lpstr>예제 8-1 DOM 객체의 구조 출력 : p 객체 사례</vt:lpstr>
      <vt:lpstr>DOM 객체 다루기</vt:lpstr>
      <vt:lpstr>예제 8–2 &lt;span&gt;의 CSS3 스타일 동적 변경</vt:lpstr>
      <vt:lpstr>innerHTML 프로퍼티</vt:lpstr>
      <vt:lpstr>예제 8-3 innerHTML을 이용하여 HTML 콘텐츠 동적 변경</vt:lpstr>
      <vt:lpstr>this</vt:lpstr>
      <vt:lpstr>예제 8-4 this 활용</vt:lpstr>
      <vt:lpstr>document 객체 </vt:lpstr>
      <vt:lpstr>예제 8-5 document 객체의 프로퍼티 출력</vt:lpstr>
      <vt:lpstr>예제 8-5 document 객체의 프로퍼티 출력</vt:lpstr>
      <vt:lpstr>DOM 트리에서 DOM 객체 찾기</vt:lpstr>
      <vt:lpstr>예제 8-6 태그 이름으로 DOM 객체 찾기, getElementsByTagName()</vt:lpstr>
      <vt:lpstr>document.write()와 document.writeln()</vt:lpstr>
      <vt:lpstr>예제 8-7 write()와 writeln() 메소드 활용</vt:lpstr>
      <vt:lpstr>예제 8-8 write()를 잘못 사용하는 예</vt:lpstr>
      <vt:lpstr>document의 열기와 닫기, open()과 close()</vt:lpstr>
      <vt:lpstr>예제 8-9 HTML 문서 작성 연습 페이지 만들기</vt:lpstr>
      <vt:lpstr>문서의 동적 구성</vt:lpstr>
      <vt:lpstr>&lt;div&gt; 태그의 DOM 객체 동적 생성</vt:lpstr>
      <vt:lpstr>예제 8-10 HTML 태그의 동적 추가 및 삭제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522</cp:revision>
  <dcterms:created xsi:type="dcterms:W3CDTF">2011-08-27T14:53:28Z</dcterms:created>
  <dcterms:modified xsi:type="dcterms:W3CDTF">2019-12-27T08:53:14Z</dcterms:modified>
</cp:coreProperties>
</file>