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1" r:id="rId4"/>
  </p:sldMasterIdLst>
  <p:sldIdLst>
    <p:sldId id="266" r:id="rId5"/>
    <p:sldId id="267" r:id="rId6"/>
    <p:sldId id="270" r:id="rId7"/>
    <p:sldId id="268" r:id="rId8"/>
    <p:sldId id="269" r:id="rId9"/>
    <p:sldId id="271" r:id="rId10"/>
    <p:sldId id="274" r:id="rId11"/>
    <p:sldId id="275" r:id="rId12"/>
    <p:sldId id="276" r:id="rId13"/>
    <p:sldId id="277" r:id="rId14"/>
    <p:sldId id="27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12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4070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734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57448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9685689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64470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3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9863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932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23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27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21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06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4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857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10/1/2024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69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8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635" y="1666439"/>
            <a:ext cx="6096001" cy="2789182"/>
          </a:xfrm>
        </p:spPr>
        <p:txBody>
          <a:bodyPr>
            <a:normAutofit/>
          </a:bodyPr>
          <a:lstStyle/>
          <a:p>
            <a:r>
              <a:rPr lang="en-US" sz="7200" dirty="0" err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Attendify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6324" y="3938786"/>
            <a:ext cx="3249987" cy="123861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Himanshu Sharma (13)</a:t>
            </a: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Pratik Warkari (32)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0598F70-E717-2D3A-34EA-57F4EF6635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1236862"/>
              </p:ext>
            </p:extLst>
          </p:nvPr>
        </p:nvGraphicFramePr>
        <p:xfrm>
          <a:off x="1245704" y="1512170"/>
          <a:ext cx="8481391" cy="44380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408">
                  <a:extLst>
                    <a:ext uri="{9D8B030D-6E8A-4147-A177-3AD203B41FA5}">
                      <a16:colId xmlns:a16="http://schemas.microsoft.com/office/drawing/2014/main" val="1761426640"/>
                    </a:ext>
                  </a:extLst>
                </a:gridCol>
                <a:gridCol w="1313228">
                  <a:extLst>
                    <a:ext uri="{9D8B030D-6E8A-4147-A177-3AD203B41FA5}">
                      <a16:colId xmlns:a16="http://schemas.microsoft.com/office/drawing/2014/main" val="3522123278"/>
                    </a:ext>
                  </a:extLst>
                </a:gridCol>
                <a:gridCol w="1255644">
                  <a:extLst>
                    <a:ext uri="{9D8B030D-6E8A-4147-A177-3AD203B41FA5}">
                      <a16:colId xmlns:a16="http://schemas.microsoft.com/office/drawing/2014/main" val="3757943159"/>
                    </a:ext>
                  </a:extLst>
                </a:gridCol>
                <a:gridCol w="934067">
                  <a:extLst>
                    <a:ext uri="{9D8B030D-6E8A-4147-A177-3AD203B41FA5}">
                      <a16:colId xmlns:a16="http://schemas.microsoft.com/office/drawing/2014/main" val="2407990835"/>
                    </a:ext>
                  </a:extLst>
                </a:gridCol>
                <a:gridCol w="1264618">
                  <a:extLst>
                    <a:ext uri="{9D8B030D-6E8A-4147-A177-3AD203B41FA5}">
                      <a16:colId xmlns:a16="http://schemas.microsoft.com/office/drawing/2014/main" val="603167777"/>
                    </a:ext>
                  </a:extLst>
                </a:gridCol>
                <a:gridCol w="2985426">
                  <a:extLst>
                    <a:ext uri="{9D8B030D-6E8A-4147-A177-3AD203B41FA5}">
                      <a16:colId xmlns:a16="http://schemas.microsoft.com/office/drawing/2014/main" val="631455134"/>
                    </a:ext>
                  </a:extLst>
                </a:gridCol>
              </a:tblGrid>
              <a:tr h="892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Sr</a:t>
                      </a:r>
                      <a:r>
                        <a:rPr lang="en-US" sz="1400" kern="100" dirty="0">
                          <a:effectLst/>
                        </a:rPr>
                        <a:t> no.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Datatype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Constraints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2741307"/>
                  </a:ext>
                </a:extLst>
              </a:tr>
              <a:tr h="8921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Attendance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Unique Id used for fetching particular attendance record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459661"/>
                  </a:ext>
                </a:extLst>
              </a:tr>
              <a:tr h="13497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 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Foreign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Unique Id for User to fetch User’s attendance record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6612229"/>
                  </a:ext>
                </a:extLst>
              </a:tr>
              <a:tr h="43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Date of Attendance marked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1536641"/>
                  </a:ext>
                </a:extLst>
              </a:tr>
              <a:tr h="43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Start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Entry time in the office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0756318"/>
                  </a:ext>
                </a:extLst>
              </a:tr>
              <a:tr h="4346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Exit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Exit time of the User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493470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7BFE679F-4FB1-C063-F814-93F480ECD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704" y="942945"/>
            <a:ext cx="281224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Attendance (Records)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389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BA1E70-2D38-8CCD-D83D-5D43AC6B3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567530"/>
              </p:ext>
            </p:extLst>
          </p:nvPr>
        </p:nvGraphicFramePr>
        <p:xfrm>
          <a:off x="725893" y="2183021"/>
          <a:ext cx="8895184" cy="26407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0221">
                  <a:extLst>
                    <a:ext uri="{9D8B030D-6E8A-4147-A177-3AD203B41FA5}">
                      <a16:colId xmlns:a16="http://schemas.microsoft.com/office/drawing/2014/main" val="3097159341"/>
                    </a:ext>
                  </a:extLst>
                </a:gridCol>
                <a:gridCol w="1304355">
                  <a:extLst>
                    <a:ext uri="{9D8B030D-6E8A-4147-A177-3AD203B41FA5}">
                      <a16:colId xmlns:a16="http://schemas.microsoft.com/office/drawing/2014/main" val="3176724141"/>
                    </a:ext>
                  </a:extLst>
                </a:gridCol>
                <a:gridCol w="1325532">
                  <a:extLst>
                    <a:ext uri="{9D8B030D-6E8A-4147-A177-3AD203B41FA5}">
                      <a16:colId xmlns:a16="http://schemas.microsoft.com/office/drawing/2014/main" val="2636806888"/>
                    </a:ext>
                  </a:extLst>
                </a:gridCol>
                <a:gridCol w="989051">
                  <a:extLst>
                    <a:ext uri="{9D8B030D-6E8A-4147-A177-3AD203B41FA5}">
                      <a16:colId xmlns:a16="http://schemas.microsoft.com/office/drawing/2014/main" val="1142463067"/>
                    </a:ext>
                  </a:extLst>
                </a:gridCol>
                <a:gridCol w="1330238">
                  <a:extLst>
                    <a:ext uri="{9D8B030D-6E8A-4147-A177-3AD203B41FA5}">
                      <a16:colId xmlns:a16="http://schemas.microsoft.com/office/drawing/2014/main" val="695375005"/>
                    </a:ext>
                  </a:extLst>
                </a:gridCol>
                <a:gridCol w="3175787">
                  <a:extLst>
                    <a:ext uri="{9D8B030D-6E8A-4147-A177-3AD203B41FA5}">
                      <a16:colId xmlns:a16="http://schemas.microsoft.com/office/drawing/2014/main" val="2628658441"/>
                    </a:ext>
                  </a:extLst>
                </a:gridCol>
              </a:tblGrid>
              <a:tr h="880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 no.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Datatype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Constraints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760751"/>
                  </a:ext>
                </a:extLst>
              </a:tr>
              <a:tr h="880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Report_Id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Primary Key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 of the report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255412"/>
                  </a:ext>
                </a:extLst>
              </a:tr>
              <a:tr h="880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User_id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20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Foreign</a:t>
                      </a:r>
                      <a:r>
                        <a:rPr lang="en-US" sz="1400" kern="100" baseline="0" dirty="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Key</a:t>
                      </a:r>
                      <a:endParaRPr lang="en-US" sz="1100" kern="1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Type of the report to be taken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31073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3E2D059E-C970-E187-6408-3FF210696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895" y="1515826"/>
            <a:ext cx="431239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Monthly Report (Details of Report)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723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A0442-0467-3190-F0AA-DA43E4EC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 used: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DC599-BA9F-EDA5-BB32-BB2356519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 end: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HTML, CSS, Java Script, and Bootstrap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 end: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and Django Web Framework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endParaRPr lang="en-US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endParaRPr lang="en-U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87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AAB8-6255-483C-DA55-41FD80D1C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46921"/>
            <a:ext cx="8596668" cy="1320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F31-5CD4-632E-60E0-5176712CC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721"/>
            <a:ext cx="8596668" cy="3880773"/>
          </a:xfrm>
        </p:spPr>
        <p:txBody>
          <a:bodyPr/>
          <a:lstStyle/>
          <a:p>
            <a:r>
              <a:rPr lang="en-US" dirty="0"/>
              <a:t>Our web application revolutionizes attendance management with QR Code tracking technology. </a:t>
            </a:r>
          </a:p>
          <a:p>
            <a:r>
              <a:rPr lang="en-US" dirty="0"/>
              <a:t>In today's dynamic workforce environment, our solution provides a seamless, modern approach to tracking employee attendance. </a:t>
            </a:r>
          </a:p>
          <a:p>
            <a:r>
              <a:rPr lang="en-US" dirty="0"/>
              <a:t>This method uses QR codes to streamline the process of checking in and recording attendance, typically through a mobile app or web platform that scans the codes.</a:t>
            </a:r>
          </a:p>
        </p:txBody>
      </p:sp>
    </p:spTree>
    <p:extLst>
      <p:ext uri="{BB962C8B-B14F-4D97-AF65-F5344CB8AC3E}">
        <p14:creationId xmlns:p14="http://schemas.microsoft.com/office/powerpoint/2010/main" val="903628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939C-F5C7-6BFB-B271-2974504E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2852"/>
            <a:ext cx="8596668" cy="1320800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b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5742-280B-DD77-8B11-1A46075A9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43652"/>
            <a:ext cx="8596668" cy="388077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Organizations rely on traditional methods like manual attendance registers, which are time-consuming and prone to errors.</a:t>
            </a:r>
          </a:p>
          <a:p>
            <a:r>
              <a:rPr lang="en-US" dirty="0"/>
              <a:t>Some organizations use electronic systems that still require significant manual input and are not fully adaptable to modern workplace needs.</a:t>
            </a:r>
          </a:p>
          <a:p>
            <a:r>
              <a:rPr lang="en-US" dirty="0"/>
              <a:t>Current systems often face difficulties such as slow data entry, errors, and lack of real-time tracking, which leads to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2178982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81B67-6D23-D3CD-485B-6BB1BDF23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Need of System: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325D5-3078-0D28-A93C-C97AAC899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traditional methods of attendance tracking often lead to delays and administrative burdens. Our system reduces these inefficiencies with automated data collection.</a:t>
            </a:r>
          </a:p>
          <a:p>
            <a:r>
              <a:rPr lang="en-US" dirty="0"/>
              <a:t>By eliminating manual data entry, the system minimizes errors, providing more reliable attendance records.</a:t>
            </a:r>
          </a:p>
          <a:p>
            <a:r>
              <a:rPr lang="en-US" dirty="0"/>
              <a:t>The QR Code tracking -based system offers a user-friendly experience for employees, reducing the complexity of attendance logging.</a:t>
            </a:r>
          </a:p>
          <a:p>
            <a:r>
              <a:rPr lang="en-US" dirty="0"/>
              <a:t>The centralized nature of the system allows it to adapt to the needs of growing organizations, ensuring long-term viability.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061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372D-092E-7BD4-24F7-2E83D60A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  Specifications:</a:t>
            </a:r>
            <a:b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5B6E3-6144-3874-6CCA-4B90C3212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57083"/>
            <a:ext cx="8596668" cy="4284280"/>
          </a:xfrm>
        </p:spPr>
        <p:txBody>
          <a:bodyPr/>
          <a:lstStyle/>
          <a:p>
            <a:pPr lvl="0"/>
            <a:r>
              <a:rPr lang="en-US" b="1" dirty="0"/>
              <a:t>Registration and Authentication</a:t>
            </a:r>
            <a:r>
              <a:rPr lang="en-US" dirty="0"/>
              <a:t>: User registration and authentication is the first step in the system. User can register using username, email, and password, with OTP based email verification, email and password validation.</a:t>
            </a:r>
          </a:p>
          <a:p>
            <a:pPr lvl="0"/>
            <a:r>
              <a:rPr lang="en-US" b="1" dirty="0"/>
              <a:t>User Dashboard</a:t>
            </a:r>
            <a:r>
              <a:rPr lang="en-US" dirty="0"/>
              <a:t>: Dashboards for users as well as admin with different options to interact with the system. Manages and maintains user profiles, including attendance records, and other relevant information.</a:t>
            </a:r>
          </a:p>
          <a:p>
            <a:pPr lvl="0"/>
            <a:r>
              <a:rPr lang="en-US" b="1" dirty="0"/>
              <a:t>QR Code Tracking:</a:t>
            </a:r>
            <a:r>
              <a:rPr lang="en-US" dirty="0"/>
              <a:t> A software module that uses QR Code technology to verify user identity and log attendance. User use their smartphones to scan the QR code.</a:t>
            </a:r>
          </a:p>
          <a:p>
            <a:pPr lvl="0"/>
            <a:r>
              <a:rPr lang="en-US" b="1" dirty="0"/>
              <a:t>Mark Attendance</a:t>
            </a:r>
            <a:r>
              <a:rPr lang="en-US" dirty="0"/>
              <a:t>: Enables users to quickly and accurately mark attendance by scanning QR codes generated on the user side only, once they log into the system successfully.</a:t>
            </a:r>
          </a:p>
        </p:txBody>
      </p:sp>
    </p:spTree>
    <p:extLst>
      <p:ext uri="{BB962C8B-B14F-4D97-AF65-F5344CB8AC3E}">
        <p14:creationId xmlns:p14="http://schemas.microsoft.com/office/powerpoint/2010/main" val="3857654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1688-E101-BE3F-71E0-0F88904C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4729"/>
            <a:ext cx="8596668" cy="4956634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Attendance Reporting</a:t>
            </a:r>
            <a:r>
              <a:rPr lang="en-US" dirty="0"/>
              <a:t>: Provides real-time attendance data, allowing for easy tracking and analysis.</a:t>
            </a:r>
          </a:p>
          <a:p>
            <a:r>
              <a:rPr lang="en-US" b="1" dirty="0"/>
              <a:t>Notifications</a:t>
            </a:r>
            <a:r>
              <a:rPr lang="en-US" dirty="0"/>
              <a:t>: Sends automated notifications to users and administrators for important updates, and low attendance alerts to the users.</a:t>
            </a:r>
          </a:p>
        </p:txBody>
      </p:sp>
    </p:spTree>
    <p:extLst>
      <p:ext uri="{BB962C8B-B14F-4D97-AF65-F5344CB8AC3E}">
        <p14:creationId xmlns:p14="http://schemas.microsoft.com/office/powerpoint/2010/main" val="394016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D80CCAF8-9D78-4CC2-CD4F-0DE350DEE4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4446472"/>
              </p:ext>
            </p:extLst>
          </p:nvPr>
        </p:nvGraphicFramePr>
        <p:xfrm>
          <a:off x="1205949" y="2158999"/>
          <a:ext cx="8322363" cy="37382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693">
                  <a:extLst>
                    <a:ext uri="{9D8B030D-6E8A-4147-A177-3AD203B41FA5}">
                      <a16:colId xmlns:a16="http://schemas.microsoft.com/office/drawing/2014/main" val="1577629065"/>
                    </a:ext>
                  </a:extLst>
                </a:gridCol>
                <a:gridCol w="1144774">
                  <a:extLst>
                    <a:ext uri="{9D8B030D-6E8A-4147-A177-3AD203B41FA5}">
                      <a16:colId xmlns:a16="http://schemas.microsoft.com/office/drawing/2014/main" val="2086813175"/>
                    </a:ext>
                  </a:extLst>
                </a:gridCol>
                <a:gridCol w="1248244">
                  <a:extLst>
                    <a:ext uri="{9D8B030D-6E8A-4147-A177-3AD203B41FA5}">
                      <a16:colId xmlns:a16="http://schemas.microsoft.com/office/drawing/2014/main" val="3835820415"/>
                    </a:ext>
                  </a:extLst>
                </a:gridCol>
                <a:gridCol w="935633">
                  <a:extLst>
                    <a:ext uri="{9D8B030D-6E8A-4147-A177-3AD203B41FA5}">
                      <a16:colId xmlns:a16="http://schemas.microsoft.com/office/drawing/2014/main" val="2526856843"/>
                    </a:ext>
                  </a:extLst>
                </a:gridCol>
                <a:gridCol w="1248244">
                  <a:extLst>
                    <a:ext uri="{9D8B030D-6E8A-4147-A177-3AD203B41FA5}">
                      <a16:colId xmlns:a16="http://schemas.microsoft.com/office/drawing/2014/main" val="1695685884"/>
                    </a:ext>
                  </a:extLst>
                </a:gridCol>
                <a:gridCol w="3016775">
                  <a:extLst>
                    <a:ext uri="{9D8B030D-6E8A-4147-A177-3AD203B41FA5}">
                      <a16:colId xmlns:a16="http://schemas.microsoft.com/office/drawing/2014/main" val="3814437278"/>
                    </a:ext>
                  </a:extLst>
                </a:gridCol>
              </a:tblGrid>
              <a:tr h="5418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 no.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Datatype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Constraints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360243"/>
                  </a:ext>
                </a:extLst>
              </a:tr>
              <a:tr h="90439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Admin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Int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Unique Id used by the Admin to Login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416996"/>
                  </a:ext>
                </a:extLst>
              </a:tr>
              <a:tr h="440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Name of the Admin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3556767"/>
                  </a:ext>
                </a:extLst>
              </a:tr>
              <a:tr h="440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Phone no. of the Admin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6339277"/>
                  </a:ext>
                </a:extLst>
              </a:tr>
              <a:tr h="4405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Password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Password to be used for login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5023444"/>
                  </a:ext>
                </a:extLst>
              </a:tr>
              <a:tr h="4451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Address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Address of the Admin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5040507"/>
                  </a:ext>
                </a:extLst>
              </a:tr>
              <a:tr h="5250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Email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50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Email Id of the Admin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57514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D67A75C-1C3A-32A6-3170-59D25F0B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948" y="1570959"/>
            <a:ext cx="51020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1.Admin (Details of Admin)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4896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7BD272B-F1EB-2513-F5F6-3192488A7C5B}"/>
              </a:ext>
            </a:extLst>
          </p:cNvPr>
          <p:cNvSpPr txBox="1">
            <a:spLocks/>
          </p:cNvSpPr>
          <p:nvPr/>
        </p:nvSpPr>
        <p:spPr>
          <a:xfrm>
            <a:off x="677334" y="1193179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2.User (Details of User)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D70384-5A85-938A-3EAD-B5C1266A77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683976"/>
              </p:ext>
            </p:extLst>
          </p:nvPr>
        </p:nvGraphicFramePr>
        <p:xfrm>
          <a:off x="1129004" y="1691707"/>
          <a:ext cx="8817427" cy="4483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040">
                  <a:extLst>
                    <a:ext uri="{9D8B030D-6E8A-4147-A177-3AD203B41FA5}">
                      <a16:colId xmlns:a16="http://schemas.microsoft.com/office/drawing/2014/main" val="2217574557"/>
                    </a:ext>
                  </a:extLst>
                </a:gridCol>
                <a:gridCol w="1212873">
                  <a:extLst>
                    <a:ext uri="{9D8B030D-6E8A-4147-A177-3AD203B41FA5}">
                      <a16:colId xmlns:a16="http://schemas.microsoft.com/office/drawing/2014/main" val="245349543"/>
                    </a:ext>
                  </a:extLst>
                </a:gridCol>
                <a:gridCol w="1322497">
                  <a:extLst>
                    <a:ext uri="{9D8B030D-6E8A-4147-A177-3AD203B41FA5}">
                      <a16:colId xmlns:a16="http://schemas.microsoft.com/office/drawing/2014/main" val="116258565"/>
                    </a:ext>
                  </a:extLst>
                </a:gridCol>
                <a:gridCol w="991289">
                  <a:extLst>
                    <a:ext uri="{9D8B030D-6E8A-4147-A177-3AD203B41FA5}">
                      <a16:colId xmlns:a16="http://schemas.microsoft.com/office/drawing/2014/main" val="104601901"/>
                    </a:ext>
                  </a:extLst>
                </a:gridCol>
                <a:gridCol w="1322497">
                  <a:extLst>
                    <a:ext uri="{9D8B030D-6E8A-4147-A177-3AD203B41FA5}">
                      <a16:colId xmlns:a16="http://schemas.microsoft.com/office/drawing/2014/main" val="1191309335"/>
                    </a:ext>
                  </a:extLst>
                </a:gridCol>
                <a:gridCol w="3196231">
                  <a:extLst>
                    <a:ext uri="{9D8B030D-6E8A-4147-A177-3AD203B41FA5}">
                      <a16:colId xmlns:a16="http://schemas.microsoft.com/office/drawing/2014/main" val="3939412083"/>
                    </a:ext>
                  </a:extLst>
                </a:gridCol>
              </a:tblGrid>
              <a:tr h="805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Sr no.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Name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Datatype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Size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Constraints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1339845"/>
                  </a:ext>
                </a:extLst>
              </a:tr>
              <a:tr h="8055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 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Unique Id used by the Admin to Login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8845193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Name of the Admin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8050374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Phone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Phone no. of the Admin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5371664"/>
                  </a:ext>
                </a:extLst>
              </a:tr>
              <a:tr h="120834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Password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Password generated by the admin to be used for login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4419664"/>
                  </a:ext>
                </a:extLst>
              </a:tr>
              <a:tr h="402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Address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Address of the Admin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665960"/>
                  </a:ext>
                </a:extLst>
              </a:tr>
              <a:tr h="4559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6.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Email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Varchar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Email Id of the Admin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01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29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5CC1D4A5-77EE-587A-1D53-CDFB5FE977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7993252"/>
              </p:ext>
            </p:extLst>
          </p:nvPr>
        </p:nvGraphicFramePr>
        <p:xfrm>
          <a:off x="1166191" y="1641092"/>
          <a:ext cx="9069631" cy="4500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94122">
                  <a:extLst>
                    <a:ext uri="{9D8B030D-6E8A-4147-A177-3AD203B41FA5}">
                      <a16:colId xmlns:a16="http://schemas.microsoft.com/office/drawing/2014/main" val="2009123853"/>
                    </a:ext>
                  </a:extLst>
                </a:gridCol>
                <a:gridCol w="1247564">
                  <a:extLst>
                    <a:ext uri="{9D8B030D-6E8A-4147-A177-3AD203B41FA5}">
                      <a16:colId xmlns:a16="http://schemas.microsoft.com/office/drawing/2014/main" val="785496054"/>
                    </a:ext>
                  </a:extLst>
                </a:gridCol>
                <a:gridCol w="1360325">
                  <a:extLst>
                    <a:ext uri="{9D8B030D-6E8A-4147-A177-3AD203B41FA5}">
                      <a16:colId xmlns:a16="http://schemas.microsoft.com/office/drawing/2014/main" val="4278989454"/>
                    </a:ext>
                  </a:extLst>
                </a:gridCol>
                <a:gridCol w="1019644">
                  <a:extLst>
                    <a:ext uri="{9D8B030D-6E8A-4147-A177-3AD203B41FA5}">
                      <a16:colId xmlns:a16="http://schemas.microsoft.com/office/drawing/2014/main" val="890802401"/>
                    </a:ext>
                  </a:extLst>
                </a:gridCol>
                <a:gridCol w="1360325">
                  <a:extLst>
                    <a:ext uri="{9D8B030D-6E8A-4147-A177-3AD203B41FA5}">
                      <a16:colId xmlns:a16="http://schemas.microsoft.com/office/drawing/2014/main" val="2769621273"/>
                    </a:ext>
                  </a:extLst>
                </a:gridCol>
                <a:gridCol w="3287651">
                  <a:extLst>
                    <a:ext uri="{9D8B030D-6E8A-4147-A177-3AD203B41FA5}">
                      <a16:colId xmlns:a16="http://schemas.microsoft.com/office/drawing/2014/main" val="931012844"/>
                    </a:ext>
                  </a:extLst>
                </a:gridCol>
              </a:tblGrid>
              <a:tr h="5301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Sr</a:t>
                      </a:r>
                      <a:r>
                        <a:rPr lang="en-US" sz="1400" kern="100" dirty="0">
                          <a:effectLst/>
                        </a:rPr>
                        <a:t> no.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Name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Datatype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Size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Constraints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Description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3072346"/>
                  </a:ext>
                </a:extLst>
              </a:tr>
              <a:tr h="884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Primary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QR Code Id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5433293"/>
                  </a:ext>
                </a:extLst>
              </a:tr>
              <a:tr h="4310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Date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             Date for QR code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2818632"/>
                  </a:ext>
                </a:extLst>
              </a:tr>
              <a:tr h="884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3.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Entry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Entry time when scanner for the 1</a:t>
                      </a:r>
                      <a:r>
                        <a:rPr lang="en-US" sz="1400" kern="100" baseline="30000">
                          <a:effectLst/>
                        </a:rPr>
                        <a:t>st</a:t>
                      </a:r>
                      <a:r>
                        <a:rPr lang="en-US" sz="1400" kern="100">
                          <a:effectLst/>
                        </a:rPr>
                        <a:t>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3576078"/>
                  </a:ext>
                </a:extLst>
              </a:tr>
              <a:tr h="884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4.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Exit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Not Null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Exit time when scanned for the 2</a:t>
                      </a:r>
                      <a:r>
                        <a:rPr lang="en-US" sz="1400" kern="100" baseline="30000">
                          <a:effectLst/>
                        </a:rPr>
                        <a:t>nd</a:t>
                      </a:r>
                      <a:r>
                        <a:rPr lang="en-US" sz="1400" kern="100">
                          <a:effectLst/>
                        </a:rPr>
                        <a:t> time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7048131"/>
                  </a:ext>
                </a:extLst>
              </a:tr>
              <a:tr h="884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5.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User Id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Int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20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Foreign Key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Id of the User that scans the QR code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0875024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ED396DA-13EF-D28A-6DCA-2A85996CE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066" y="889388"/>
            <a:ext cx="1447615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3.QR Code (Details QR store)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4709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4227</TotalTime>
  <Words>838</Words>
  <Application>Microsoft Office PowerPoint</Application>
  <PresentationFormat>Widescreen</PresentationFormat>
  <Paragraphs>210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 3</vt:lpstr>
      <vt:lpstr>Facet</vt:lpstr>
      <vt:lpstr>Attendify  </vt:lpstr>
      <vt:lpstr>Introduction </vt:lpstr>
      <vt:lpstr> Existing System:  </vt:lpstr>
      <vt:lpstr> Need of System: </vt:lpstr>
      <vt:lpstr>Module  Specifications: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Technology used: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  Pal</dc:title>
  <dc:creator>PAVAN KHALSE</dc:creator>
  <cp:lastModifiedBy>A_34_Pratik Warkari</cp:lastModifiedBy>
  <cp:revision>14</cp:revision>
  <dcterms:created xsi:type="dcterms:W3CDTF">2024-02-12T15:50:20Z</dcterms:created>
  <dcterms:modified xsi:type="dcterms:W3CDTF">2024-10-01T05:58:12Z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