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1" name="Shape 3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rma libre: forma 2"/>
          <p:cNvSpPr/>
          <p:nvPr/>
        </p:nvSpPr>
        <p:spPr>
          <a:xfrm>
            <a:off x="22660990" y="12939962"/>
            <a:ext cx="1195897" cy="77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Forma libre: forma 3"/>
          <p:cNvSpPr/>
          <p:nvPr/>
        </p:nvSpPr>
        <p:spPr>
          <a:xfrm>
            <a:off x="23362518" y="12417877"/>
            <a:ext cx="709521" cy="434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9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171" name="Forma libre: forma 5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Forma libre: forma 6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Forma libre: forma 7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Forma libre: forma 8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Forma libre: forma 9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Forma libre: forma 10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Forma libre: forma 11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Forma libre: forma 12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Forma libre: forma 13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" name="Forma libre: forma 14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" name="Forma libre: forma 15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Forma libre: forma 16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Forma libre: forma 17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" name="Forma libre: forma 18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Forma libre: forma 19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Forma libre: forma 20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Forma libre: forma 21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Forma libre: forma 22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197" name="Forma libre: forma 5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Forma libre: forma 6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Forma libre: forma 7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Forma libre: forma 8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1" name="Forma libre: forma 9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2" name="Forma libre: forma 10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Forma libre: forma 11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4" name="Forma libre: forma 12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5" name="Forma libre: forma 13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Forma libre: forma 14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7" name="Forma libre: forma 15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8" name="Forma libre: forma 16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9" name="Forma libre: forma 17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0" name="Forma libre: forma 18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1" name="Forma libre: forma 19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2" name="Forma libre: forma 20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3" name="Forma libre: forma 21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4" name="Forma libre: forma 22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16" name="Forma libre: forma 1"/>
          <p:cNvSpPr/>
          <p:nvPr/>
        </p:nvSpPr>
        <p:spPr>
          <a:xfrm>
            <a:off x="14727146" y="-1"/>
            <a:ext cx="9655747" cy="13716003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224" name="Forma libre: forma 5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5" name="Forma libre: forma 6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6" name="Forma libre: forma 7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7" name="Forma libre: forma 8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Forma libre: forma 9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Forma libre: forma 10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0" name="Forma libre: forma 11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1" name="Forma libre: forma 12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2" name="Forma libre: forma 13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3" name="Forma libre: forma 14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4" name="Forma libre: forma 15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5" name="Forma libre: forma 16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6" name="Forma libre: forma 17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7" name="Forma libre: forma 18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8" name="Forma libre: forma 19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9" name="Forma libre: forma 20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0" name="Forma libre: forma 21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1" name="Forma libre: forma 22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43" name="Forma libre: forma 1"/>
          <p:cNvSpPr/>
          <p:nvPr/>
        </p:nvSpPr>
        <p:spPr>
          <a:xfrm>
            <a:off x="14727146" y="-1"/>
            <a:ext cx="9655747" cy="13716003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Forma libre: forma 2"/>
          <p:cNvSpPr/>
          <p:nvPr/>
        </p:nvSpPr>
        <p:spPr>
          <a:xfrm>
            <a:off x="1039390" y="6634004"/>
            <a:ext cx="486095" cy="486095"/>
          </a:xfrm>
          <a:prstGeom prst="ellipse">
            <a:avLst/>
          </a:prstGeom>
          <a:solidFill>
            <a:srgbClr val="58D7B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5" name="Forma libre: forma 3"/>
          <p:cNvSpPr/>
          <p:nvPr/>
        </p:nvSpPr>
        <p:spPr>
          <a:xfrm>
            <a:off x="1039390" y="7526084"/>
            <a:ext cx="486095" cy="486093"/>
          </a:xfrm>
          <a:prstGeom prst="ellipse">
            <a:avLst/>
          </a:prstGeom>
          <a:solidFill>
            <a:srgbClr val="16C0A3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" name="Forma libre: forma 23"/>
          <p:cNvSpPr/>
          <p:nvPr/>
        </p:nvSpPr>
        <p:spPr>
          <a:xfrm>
            <a:off x="1039390" y="8442597"/>
            <a:ext cx="486095" cy="486093"/>
          </a:xfrm>
          <a:prstGeom prst="ellipse">
            <a:avLst/>
          </a:prstGeom>
          <a:solidFill>
            <a:srgbClr val="13A2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7" name="Forma libre: forma 24"/>
          <p:cNvSpPr/>
          <p:nvPr/>
        </p:nvSpPr>
        <p:spPr>
          <a:xfrm>
            <a:off x="1039390" y="9353728"/>
            <a:ext cx="486095" cy="486093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Forma libre: forma 25"/>
          <p:cNvSpPr/>
          <p:nvPr/>
        </p:nvSpPr>
        <p:spPr>
          <a:xfrm>
            <a:off x="1039390" y="10251192"/>
            <a:ext cx="486095" cy="486093"/>
          </a:xfrm>
          <a:prstGeom prst="ellipse">
            <a:avLst/>
          </a:prstGeom>
          <a:solidFill>
            <a:srgbClr val="056169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Título Título Título Título"/>
          <p:cNvSpPr txBox="1"/>
          <p:nvPr>
            <p:ph type="title" hasCustomPrompt="1"/>
          </p:nvPr>
        </p:nvSpPr>
        <p:spPr>
          <a:xfrm>
            <a:off x="819449" y="1487353"/>
            <a:ext cx="8723564" cy="723432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50" name="Body Level One…"/>
          <p:cNvSpPr txBox="1"/>
          <p:nvPr>
            <p:ph type="body" sz="quarter" idx="1" hasCustomPrompt="1"/>
          </p:nvPr>
        </p:nvSpPr>
        <p:spPr>
          <a:xfrm>
            <a:off x="819449" y="3617307"/>
            <a:ext cx="9896477" cy="196884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838200" indent="-381000" defTabSz="1828800">
              <a:spcBef>
                <a:spcPts val="2000"/>
              </a:spcBef>
              <a:buSzPct val="100000"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1371600" indent="-457200" defTabSz="1828800">
              <a:spcBef>
                <a:spcPts val="2000"/>
              </a:spcBef>
              <a:buSzPct val="100000"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1879600" indent="-508000" defTabSz="1828800">
              <a:spcBef>
                <a:spcPts val="2000"/>
              </a:spcBef>
              <a:buSzPct val="100000"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2336800" indent="-508000" defTabSz="1828800">
              <a:spcBef>
                <a:spcPts val="2000"/>
              </a:spcBef>
              <a:buSzPct val="100000"/>
              <a:defRPr sz="4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5 Parameters are key to configure at the cluster, broker and topic level the reliability we prefer: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1" name="Marcador de texto 42"/>
          <p:cNvSpPr/>
          <p:nvPr>
            <p:ph type="body" sz="quarter" idx="21" hasCustomPrompt="1"/>
          </p:nvPr>
        </p:nvSpPr>
        <p:spPr>
          <a:xfrm>
            <a:off x="1810049" y="6265543"/>
            <a:ext cx="8515351" cy="88780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lnSpc>
                <a:spcPct val="150000"/>
              </a:lnSpc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1…​</a:t>
            </a:r>
          </a:p>
        </p:txBody>
      </p:sp>
      <p:sp>
        <p:nvSpPr>
          <p:cNvPr id="252" name="Marcador de texto 42"/>
          <p:cNvSpPr/>
          <p:nvPr>
            <p:ph type="body" sz="quarter" idx="22" hasCustomPrompt="1"/>
          </p:nvPr>
        </p:nvSpPr>
        <p:spPr>
          <a:xfrm>
            <a:off x="1810048" y="7179918"/>
            <a:ext cx="8515351" cy="88780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lnSpc>
                <a:spcPct val="150000"/>
              </a:lnSpc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2…​</a:t>
            </a:r>
          </a:p>
        </p:txBody>
      </p:sp>
      <p:sp>
        <p:nvSpPr>
          <p:cNvPr id="253" name="Marcador de texto 42"/>
          <p:cNvSpPr/>
          <p:nvPr>
            <p:ph type="body" sz="quarter" idx="23" hasCustomPrompt="1"/>
          </p:nvPr>
        </p:nvSpPr>
        <p:spPr>
          <a:xfrm>
            <a:off x="1810048" y="8077665"/>
            <a:ext cx="8515351" cy="88780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lnSpc>
                <a:spcPct val="150000"/>
              </a:lnSpc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3…​</a:t>
            </a:r>
          </a:p>
        </p:txBody>
      </p:sp>
      <p:sp>
        <p:nvSpPr>
          <p:cNvPr id="254" name="Marcador de texto 42"/>
          <p:cNvSpPr/>
          <p:nvPr>
            <p:ph type="body" sz="quarter" idx="24" hasCustomPrompt="1"/>
          </p:nvPr>
        </p:nvSpPr>
        <p:spPr>
          <a:xfrm>
            <a:off x="1810048" y="9001893"/>
            <a:ext cx="8515351" cy="88780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lnSpc>
                <a:spcPct val="150000"/>
              </a:lnSpc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4…​</a:t>
            </a:r>
          </a:p>
        </p:txBody>
      </p:sp>
      <p:sp>
        <p:nvSpPr>
          <p:cNvPr id="255" name="Marcador de texto 42"/>
          <p:cNvSpPr/>
          <p:nvPr>
            <p:ph type="body" sz="quarter" idx="25" hasCustomPrompt="1"/>
          </p:nvPr>
        </p:nvSpPr>
        <p:spPr>
          <a:xfrm>
            <a:off x="1810045" y="9916324"/>
            <a:ext cx="8515351" cy="88780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lnSpc>
                <a:spcPct val="150000"/>
              </a:lnSpc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5…​</a:t>
            </a:r>
          </a:p>
        </p:txBody>
      </p:sp>
      <p:sp>
        <p:nvSpPr>
          <p:cNvPr id="256" name="Marcador de texto 48"/>
          <p:cNvSpPr/>
          <p:nvPr>
            <p:ph type="body" sz="quarter" idx="26" hasCustomPrompt="1"/>
          </p:nvPr>
        </p:nvSpPr>
        <p:spPr>
          <a:xfrm>
            <a:off x="17169779" y="6788029"/>
            <a:ext cx="6900083" cy="7172327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Notice we can set a default reliability at there cluster level and then some topics configure them for maximum reliability to be cost effective</a:t>
            </a: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264" name="Forma libre: forma 3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Forma libre: forma 4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Forma libre: forma 5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Forma libre: forma 6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" name="Forma libre: forma 7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Forma libre: forma 8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Forma libre: forma 9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Forma libre: forma 10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2" name="Forma libre: forma 11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Forma libre: forma 12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4" name="Forma libre: forma 13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Forma libre: forma 14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Forma libre: forma 15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Forma libre: forma 16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Forma libre: forma 17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Forma libre: forma 18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Forma libre: forma 19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Forma libre: forma 20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283" name="Gráfico 21" descr="Gráfico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7141" y="4061414"/>
            <a:ext cx="5216859" cy="973455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Título Título Título Título"/>
          <p:cNvSpPr txBox="1"/>
          <p:nvPr>
            <p:ph type="title" hasCustomPrompt="1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rma libre: forma 1"/>
          <p:cNvSpPr/>
          <p:nvPr/>
        </p:nvSpPr>
        <p:spPr>
          <a:xfrm>
            <a:off x="19745070" y="1963546"/>
            <a:ext cx="3097151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Forma libre: forma 2"/>
          <p:cNvSpPr/>
          <p:nvPr/>
        </p:nvSpPr>
        <p:spPr>
          <a:xfrm>
            <a:off x="680972" y="2239643"/>
            <a:ext cx="1628140" cy="1061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4" name="Forma libre: forma 3"/>
          <p:cNvSpPr/>
          <p:nvPr/>
        </p:nvSpPr>
        <p:spPr>
          <a:xfrm>
            <a:off x="-1591" y="3820671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5" name="Forma libre: forma 4"/>
          <p:cNvSpPr/>
          <p:nvPr/>
        </p:nvSpPr>
        <p:spPr>
          <a:xfrm>
            <a:off x="-1591" y="5779263"/>
            <a:ext cx="1521590" cy="2041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6" name="Forma libre: forma 5"/>
          <p:cNvSpPr/>
          <p:nvPr/>
        </p:nvSpPr>
        <p:spPr>
          <a:xfrm>
            <a:off x="-1591" y="7820407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Forma libre: forma 6"/>
          <p:cNvSpPr/>
          <p:nvPr/>
        </p:nvSpPr>
        <p:spPr>
          <a:xfrm>
            <a:off x="1099818" y="7560943"/>
            <a:ext cx="1769746" cy="1150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8" name="Forma libre: forma 7"/>
          <p:cNvSpPr/>
          <p:nvPr/>
        </p:nvSpPr>
        <p:spPr>
          <a:xfrm>
            <a:off x="2138043" y="6788022"/>
            <a:ext cx="1050165" cy="643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9" name="Forma libre: forma 8"/>
          <p:cNvSpPr/>
          <p:nvPr/>
        </p:nvSpPr>
        <p:spPr>
          <a:xfrm>
            <a:off x="-26545" y="11761216"/>
            <a:ext cx="1557276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0" name="Forma libre: forma 9"/>
          <p:cNvSpPr/>
          <p:nvPr/>
        </p:nvSpPr>
        <p:spPr>
          <a:xfrm>
            <a:off x="1530730" y="11761216"/>
            <a:ext cx="3067305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1" name="Forma libre: forma 10"/>
          <p:cNvSpPr/>
          <p:nvPr/>
        </p:nvSpPr>
        <p:spPr>
          <a:xfrm>
            <a:off x="1530730" y="9779000"/>
            <a:ext cx="3067305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2" name="Forma libre: forma 11"/>
          <p:cNvSpPr/>
          <p:nvPr/>
        </p:nvSpPr>
        <p:spPr>
          <a:xfrm>
            <a:off x="3087876" y="11761216"/>
            <a:ext cx="3044063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3" name="Forma libre: forma 12"/>
          <p:cNvSpPr/>
          <p:nvPr/>
        </p:nvSpPr>
        <p:spPr>
          <a:xfrm>
            <a:off x="5506592" y="12362942"/>
            <a:ext cx="1799337" cy="115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4" name="Forma libre: forma 13"/>
          <p:cNvSpPr/>
          <p:nvPr/>
        </p:nvSpPr>
        <p:spPr>
          <a:xfrm>
            <a:off x="16400016" y="1196594"/>
            <a:ext cx="1699134" cy="108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5" name="Forma libre: forma 14"/>
          <p:cNvSpPr/>
          <p:nvPr/>
        </p:nvSpPr>
        <p:spPr>
          <a:xfrm>
            <a:off x="21284689" y="0"/>
            <a:ext cx="3099310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6" name="Forma libre: forma 15"/>
          <p:cNvSpPr/>
          <p:nvPr/>
        </p:nvSpPr>
        <p:spPr>
          <a:xfrm>
            <a:off x="22842218" y="0"/>
            <a:ext cx="1541781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7" name="Forma libre: forma 16"/>
          <p:cNvSpPr/>
          <p:nvPr/>
        </p:nvSpPr>
        <p:spPr>
          <a:xfrm>
            <a:off x="18205321" y="1963546"/>
            <a:ext cx="3079369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Forma libre: forma 17"/>
          <p:cNvSpPr/>
          <p:nvPr/>
        </p:nvSpPr>
        <p:spPr>
          <a:xfrm>
            <a:off x="19745070" y="3939794"/>
            <a:ext cx="3097151" cy="1980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9" name="Forma libre: forma 18"/>
          <p:cNvSpPr/>
          <p:nvPr/>
        </p:nvSpPr>
        <p:spPr>
          <a:xfrm>
            <a:off x="18840704" y="6768717"/>
            <a:ext cx="1842389" cy="1168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0" name="Forma libre: forma 19"/>
          <p:cNvSpPr/>
          <p:nvPr/>
        </p:nvSpPr>
        <p:spPr>
          <a:xfrm>
            <a:off x="22832186" y="5903340"/>
            <a:ext cx="1547369" cy="2034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1" name="Forma libre: forma 20"/>
          <p:cNvSpPr/>
          <p:nvPr/>
        </p:nvSpPr>
        <p:spPr>
          <a:xfrm>
            <a:off x="22832186" y="7937626"/>
            <a:ext cx="1547369" cy="2034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2" name="Forma libre: forma 21"/>
          <p:cNvSpPr/>
          <p:nvPr/>
        </p:nvSpPr>
        <p:spPr>
          <a:xfrm>
            <a:off x="22859871" y="9971912"/>
            <a:ext cx="1519683" cy="1926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3" name="Forma libre: forma 22"/>
          <p:cNvSpPr/>
          <p:nvPr/>
        </p:nvSpPr>
        <p:spPr>
          <a:xfrm>
            <a:off x="22045801" y="12381738"/>
            <a:ext cx="1639953" cy="105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4" name="Forma libre: forma 23"/>
          <p:cNvSpPr/>
          <p:nvPr/>
        </p:nvSpPr>
        <p:spPr>
          <a:xfrm>
            <a:off x="20446" y="9779000"/>
            <a:ext cx="3067432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5" name="Forma libre: forma 24"/>
          <p:cNvSpPr/>
          <p:nvPr/>
        </p:nvSpPr>
        <p:spPr>
          <a:xfrm>
            <a:off x="19819900" y="-17145"/>
            <a:ext cx="305587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6" name="Forma libre: forma 25"/>
          <p:cNvSpPr/>
          <p:nvPr/>
        </p:nvSpPr>
        <p:spPr>
          <a:xfrm>
            <a:off x="22837773" y="1963546"/>
            <a:ext cx="1546227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7" name="Forma libre: forma 26"/>
          <p:cNvSpPr/>
          <p:nvPr/>
        </p:nvSpPr>
        <p:spPr>
          <a:xfrm>
            <a:off x="21273895" y="3923015"/>
            <a:ext cx="309486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8" name="Forma libre: forma 27"/>
          <p:cNvSpPr/>
          <p:nvPr/>
        </p:nvSpPr>
        <p:spPr>
          <a:xfrm>
            <a:off x="19761962" y="7937626"/>
            <a:ext cx="3067431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37" name="Gráfico 4"/>
          <p:cNvGrpSpPr/>
          <p:nvPr/>
        </p:nvGrpSpPr>
        <p:grpSpPr>
          <a:xfrm>
            <a:off x="13989273" y="9526290"/>
            <a:ext cx="5624323" cy="1036326"/>
            <a:chOff x="0" y="0"/>
            <a:chExt cx="5624322" cy="1036325"/>
          </a:xfrm>
        </p:grpSpPr>
        <p:sp>
          <p:nvSpPr>
            <p:cNvPr id="319" name="Forma libre: forma 31"/>
            <p:cNvSpPr/>
            <p:nvPr/>
          </p:nvSpPr>
          <p:spPr>
            <a:xfrm>
              <a:off x="691385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Forma libre: forma 32"/>
            <p:cNvSpPr/>
            <p:nvPr/>
          </p:nvSpPr>
          <p:spPr>
            <a:xfrm>
              <a:off x="1204211" y="192664"/>
              <a:ext cx="411227" cy="655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9" y="10193"/>
                  </a:moveTo>
                  <a:lnTo>
                    <a:pt x="21600" y="10193"/>
                  </a:lnTo>
                  <a:lnTo>
                    <a:pt x="21600" y="14933"/>
                  </a:lnTo>
                  <a:cubicBezTo>
                    <a:pt x="21600" y="18455"/>
                    <a:pt x="18358" y="21600"/>
                    <a:pt x="10853" y="21600"/>
                  </a:cubicBezTo>
                  <a:cubicBezTo>
                    <a:pt x="3349" y="21600"/>
                    <a:pt x="0" y="18484"/>
                    <a:pt x="0" y="14895"/>
                  </a:cubicBezTo>
                  <a:lnTo>
                    <a:pt x="0" y="0"/>
                  </a:lnTo>
                  <a:lnTo>
                    <a:pt x="6911" y="0"/>
                  </a:lnTo>
                  <a:lnTo>
                    <a:pt x="6911" y="4505"/>
                  </a:lnTo>
                  <a:lnTo>
                    <a:pt x="21593" y="4505"/>
                  </a:lnTo>
                  <a:lnTo>
                    <a:pt x="21593" y="7621"/>
                  </a:lnTo>
                  <a:lnTo>
                    <a:pt x="6911" y="7621"/>
                  </a:lnTo>
                  <a:lnTo>
                    <a:pt x="6911" y="14460"/>
                  </a:lnTo>
                  <a:cubicBezTo>
                    <a:pt x="6911" y="16560"/>
                    <a:pt x="8098" y="17777"/>
                    <a:pt x="10960" y="17777"/>
                  </a:cubicBezTo>
                  <a:cubicBezTo>
                    <a:pt x="13822" y="17777"/>
                    <a:pt x="15063" y="16593"/>
                    <a:pt x="15063" y="14527"/>
                  </a:cubicBezTo>
                  <a:lnTo>
                    <a:pt x="15063" y="10193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1" name="Forma libre: forma 33"/>
            <p:cNvSpPr/>
            <p:nvPr/>
          </p:nvSpPr>
          <p:spPr>
            <a:xfrm>
              <a:off x="1656585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2" name="Forma libre: forma 34"/>
            <p:cNvSpPr/>
            <p:nvPr/>
          </p:nvSpPr>
          <p:spPr>
            <a:xfrm>
              <a:off x="2291713" y="152660"/>
              <a:ext cx="555119" cy="682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1" y="21600"/>
                  </a:moveTo>
                  <a:lnTo>
                    <a:pt x="8001" y="3774"/>
                  </a:lnTo>
                  <a:lnTo>
                    <a:pt x="0" y="377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4"/>
                  </a:lnTo>
                  <a:lnTo>
                    <a:pt x="13560" y="3774"/>
                  </a:lnTo>
                  <a:lnTo>
                    <a:pt x="13560" y="21600"/>
                  </a:lnTo>
                  <a:lnTo>
                    <a:pt x="8001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3" name="Forma libre: forma 35"/>
            <p:cNvSpPr/>
            <p:nvPr/>
          </p:nvSpPr>
          <p:spPr>
            <a:xfrm>
              <a:off x="2830447" y="315981"/>
              <a:ext cx="292989" cy="519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Forma libre: forma 36"/>
            <p:cNvSpPr/>
            <p:nvPr/>
          </p:nvSpPr>
          <p:spPr>
            <a:xfrm>
              <a:off x="3122419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1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62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6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Forma libre: forma 37"/>
            <p:cNvSpPr/>
            <p:nvPr/>
          </p:nvSpPr>
          <p:spPr>
            <a:xfrm>
              <a:off x="3638422" y="144531"/>
              <a:ext cx="133605" cy="690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6"/>
                  </a:lnTo>
                  <a:lnTo>
                    <a:pt x="21600" y="578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6" name="Forma libre: forma 38"/>
            <p:cNvSpPr/>
            <p:nvPr/>
          </p:nvSpPr>
          <p:spPr>
            <a:xfrm>
              <a:off x="3832731" y="316109"/>
              <a:ext cx="458471" cy="5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2" y="21600"/>
                  </a:moveTo>
                  <a:lnTo>
                    <a:pt x="15252" y="8853"/>
                  </a:lnTo>
                  <a:cubicBezTo>
                    <a:pt x="15252" y="5602"/>
                    <a:pt x="14187" y="4704"/>
                    <a:pt x="11183" y="4704"/>
                  </a:cubicBezTo>
                  <a:cubicBezTo>
                    <a:pt x="7892" y="4704"/>
                    <a:pt x="6294" y="6332"/>
                    <a:pt x="6294" y="9539"/>
                  </a:cubicBezTo>
                  <a:lnTo>
                    <a:pt x="6294" y="21600"/>
                  </a:lnTo>
                  <a:lnTo>
                    <a:pt x="0" y="21600"/>
                  </a:lnTo>
                  <a:lnTo>
                    <a:pt x="0" y="555"/>
                  </a:lnTo>
                  <a:lnTo>
                    <a:pt x="6007" y="555"/>
                  </a:lnTo>
                  <a:lnTo>
                    <a:pt x="6007" y="3636"/>
                  </a:lnTo>
                  <a:cubicBezTo>
                    <a:pt x="7461" y="1284"/>
                    <a:pt x="9879" y="0"/>
                    <a:pt x="13708" y="0"/>
                  </a:cubicBezTo>
                  <a:cubicBezTo>
                    <a:pt x="18261" y="0"/>
                    <a:pt x="21600" y="2436"/>
                    <a:pt x="21600" y="7013"/>
                  </a:cubicBezTo>
                  <a:lnTo>
                    <a:pt x="21600" y="21600"/>
                  </a:lnTo>
                  <a:lnTo>
                    <a:pt x="15258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7" name="Forma libre: forma 39"/>
            <p:cNvSpPr/>
            <p:nvPr/>
          </p:nvSpPr>
          <p:spPr>
            <a:xfrm>
              <a:off x="4338446" y="316236"/>
              <a:ext cx="482093" cy="53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6" y="12212"/>
                  </a:moveTo>
                  <a:cubicBezTo>
                    <a:pt x="6168" y="15298"/>
                    <a:pt x="8103" y="17303"/>
                    <a:pt x="11050" y="17303"/>
                  </a:cubicBezTo>
                  <a:cubicBezTo>
                    <a:pt x="12985" y="17303"/>
                    <a:pt x="14686" y="16427"/>
                    <a:pt x="15102" y="15010"/>
                  </a:cubicBezTo>
                  <a:lnTo>
                    <a:pt x="21276" y="15010"/>
                  </a:lnTo>
                  <a:cubicBezTo>
                    <a:pt x="19893" y="19219"/>
                    <a:pt x="16166" y="21600"/>
                    <a:pt x="11329" y="21600"/>
                  </a:cubicBezTo>
                  <a:cubicBezTo>
                    <a:pt x="3778" y="21600"/>
                    <a:pt x="0" y="17844"/>
                    <a:pt x="0" y="10424"/>
                  </a:cubicBezTo>
                  <a:cubicBezTo>
                    <a:pt x="0" y="4086"/>
                    <a:pt x="4006" y="0"/>
                    <a:pt x="10959" y="0"/>
                  </a:cubicBezTo>
                  <a:cubicBezTo>
                    <a:pt x="17913" y="0"/>
                    <a:pt x="21600" y="4086"/>
                    <a:pt x="21600" y="12217"/>
                  </a:cubicBezTo>
                  <a:lnTo>
                    <a:pt x="5986" y="12217"/>
                  </a:lnTo>
                  <a:close/>
                  <a:moveTo>
                    <a:pt x="15426" y="8790"/>
                  </a:moveTo>
                  <a:cubicBezTo>
                    <a:pt x="15335" y="5745"/>
                    <a:pt x="13122" y="4287"/>
                    <a:pt x="10777" y="4287"/>
                  </a:cubicBezTo>
                  <a:cubicBezTo>
                    <a:pt x="8433" y="4287"/>
                    <a:pt x="6402" y="5956"/>
                    <a:pt x="6174" y="8790"/>
                  </a:cubicBezTo>
                  <a:lnTo>
                    <a:pt x="15432" y="879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Forma libre: forma 40"/>
            <p:cNvSpPr/>
            <p:nvPr/>
          </p:nvSpPr>
          <p:spPr>
            <a:xfrm>
              <a:off x="4866766" y="315981"/>
              <a:ext cx="292991" cy="519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Forma libre: forma 41"/>
            <p:cNvSpPr/>
            <p:nvPr/>
          </p:nvSpPr>
          <p:spPr>
            <a:xfrm>
              <a:off x="5159755" y="316109"/>
              <a:ext cx="464568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7" y="6755"/>
                  </a:moveTo>
                  <a:cubicBezTo>
                    <a:pt x="14620" y="4756"/>
                    <a:pt x="13380" y="4045"/>
                    <a:pt x="10558" y="4045"/>
                  </a:cubicBezTo>
                  <a:cubicBezTo>
                    <a:pt x="8214" y="4045"/>
                    <a:pt x="6879" y="4545"/>
                    <a:pt x="6879" y="5755"/>
                  </a:cubicBezTo>
                  <a:cubicBezTo>
                    <a:pt x="6879" y="6966"/>
                    <a:pt x="8166" y="7466"/>
                    <a:pt x="10700" y="8090"/>
                  </a:cubicBezTo>
                  <a:cubicBezTo>
                    <a:pt x="13375" y="8754"/>
                    <a:pt x="15908" y="9218"/>
                    <a:pt x="17726" y="9842"/>
                  </a:cubicBezTo>
                  <a:cubicBezTo>
                    <a:pt x="20212" y="10718"/>
                    <a:pt x="21600" y="12135"/>
                    <a:pt x="21600" y="14804"/>
                  </a:cubicBezTo>
                  <a:cubicBezTo>
                    <a:pt x="21600" y="19060"/>
                    <a:pt x="18016" y="21600"/>
                    <a:pt x="11326" y="21600"/>
                  </a:cubicBezTo>
                  <a:cubicBezTo>
                    <a:pt x="4110" y="21600"/>
                    <a:pt x="94" y="18637"/>
                    <a:pt x="0" y="14469"/>
                  </a:cubicBezTo>
                  <a:lnTo>
                    <a:pt x="6407" y="14469"/>
                  </a:lnTo>
                  <a:cubicBezTo>
                    <a:pt x="6407" y="16385"/>
                    <a:pt x="8273" y="17514"/>
                    <a:pt x="11284" y="17514"/>
                  </a:cubicBezTo>
                  <a:cubicBezTo>
                    <a:pt x="13481" y="17514"/>
                    <a:pt x="15441" y="16932"/>
                    <a:pt x="15441" y="15386"/>
                  </a:cubicBezTo>
                  <a:cubicBezTo>
                    <a:pt x="15441" y="13928"/>
                    <a:pt x="13670" y="13469"/>
                    <a:pt x="11668" y="13052"/>
                  </a:cubicBezTo>
                  <a:cubicBezTo>
                    <a:pt x="7700" y="12217"/>
                    <a:pt x="5503" y="11635"/>
                    <a:pt x="3832" y="10718"/>
                  </a:cubicBezTo>
                  <a:cubicBezTo>
                    <a:pt x="1636" y="9507"/>
                    <a:pt x="868" y="7925"/>
                    <a:pt x="868" y="6090"/>
                  </a:cubicBezTo>
                  <a:cubicBezTo>
                    <a:pt x="868" y="2628"/>
                    <a:pt x="3590" y="0"/>
                    <a:pt x="10759" y="0"/>
                  </a:cubicBezTo>
                  <a:cubicBezTo>
                    <a:pt x="17543" y="0"/>
                    <a:pt x="20602" y="2334"/>
                    <a:pt x="20939" y="6755"/>
                  </a:cubicBezTo>
                  <a:lnTo>
                    <a:pt x="14963" y="675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0" name="Forma libre: forma 42"/>
            <p:cNvSpPr/>
            <p:nvPr/>
          </p:nvSpPr>
          <p:spPr>
            <a:xfrm>
              <a:off x="28701" y="0"/>
              <a:ext cx="607315" cy="864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7" fill="norm" stroke="1" extrusionOk="0">
                  <a:moveTo>
                    <a:pt x="145" y="119"/>
                  </a:moveTo>
                  <a:lnTo>
                    <a:pt x="0" y="20727"/>
                  </a:lnTo>
                  <a:lnTo>
                    <a:pt x="12521" y="20727"/>
                  </a:lnTo>
                  <a:cubicBezTo>
                    <a:pt x="18565" y="18688"/>
                    <a:pt x="21600" y="14101"/>
                    <a:pt x="21600" y="10808"/>
                  </a:cubicBezTo>
                  <a:cubicBezTo>
                    <a:pt x="21600" y="4365"/>
                    <a:pt x="13515" y="-873"/>
                    <a:pt x="149" y="122"/>
                  </a:cubicBezTo>
                  <a:close/>
                  <a:moveTo>
                    <a:pt x="12259" y="8650"/>
                  </a:moveTo>
                  <a:cubicBezTo>
                    <a:pt x="11852" y="8115"/>
                    <a:pt x="11319" y="7625"/>
                    <a:pt x="10651" y="7198"/>
                  </a:cubicBezTo>
                  <a:cubicBezTo>
                    <a:pt x="10140" y="6876"/>
                    <a:pt x="9553" y="6587"/>
                    <a:pt x="8935" y="6355"/>
                  </a:cubicBezTo>
                  <a:cubicBezTo>
                    <a:pt x="7665" y="5887"/>
                    <a:pt x="6224" y="5634"/>
                    <a:pt x="4756" y="5634"/>
                  </a:cubicBezTo>
                  <a:cubicBezTo>
                    <a:pt x="4219" y="5634"/>
                    <a:pt x="3785" y="5345"/>
                    <a:pt x="3785" y="4980"/>
                  </a:cubicBezTo>
                  <a:cubicBezTo>
                    <a:pt x="3785" y="4615"/>
                    <a:pt x="4223" y="4325"/>
                    <a:pt x="4756" y="4325"/>
                  </a:cubicBezTo>
                  <a:cubicBezTo>
                    <a:pt x="6559" y="4325"/>
                    <a:pt x="8325" y="4630"/>
                    <a:pt x="9865" y="5202"/>
                  </a:cubicBezTo>
                  <a:cubicBezTo>
                    <a:pt x="10642" y="5488"/>
                    <a:pt x="11360" y="5841"/>
                    <a:pt x="11997" y="6252"/>
                  </a:cubicBezTo>
                  <a:cubicBezTo>
                    <a:pt x="12819" y="6775"/>
                    <a:pt x="13492" y="7387"/>
                    <a:pt x="13993" y="8054"/>
                  </a:cubicBezTo>
                  <a:cubicBezTo>
                    <a:pt x="14675" y="8958"/>
                    <a:pt x="15019" y="9925"/>
                    <a:pt x="15019" y="10933"/>
                  </a:cubicBezTo>
                  <a:cubicBezTo>
                    <a:pt x="15019" y="11940"/>
                    <a:pt x="14689" y="12881"/>
                    <a:pt x="14030" y="13769"/>
                  </a:cubicBezTo>
                  <a:cubicBezTo>
                    <a:pt x="13867" y="13995"/>
                    <a:pt x="13519" y="14132"/>
                    <a:pt x="13158" y="14132"/>
                  </a:cubicBezTo>
                  <a:cubicBezTo>
                    <a:pt x="13018" y="14132"/>
                    <a:pt x="12869" y="14107"/>
                    <a:pt x="12729" y="14059"/>
                  </a:cubicBezTo>
                  <a:cubicBezTo>
                    <a:pt x="12254" y="13897"/>
                    <a:pt x="12051" y="13508"/>
                    <a:pt x="12291" y="13182"/>
                  </a:cubicBezTo>
                  <a:cubicBezTo>
                    <a:pt x="12815" y="12476"/>
                    <a:pt x="13077" y="11718"/>
                    <a:pt x="13077" y="10930"/>
                  </a:cubicBezTo>
                  <a:cubicBezTo>
                    <a:pt x="13077" y="10142"/>
                    <a:pt x="12801" y="9362"/>
                    <a:pt x="12259" y="8641"/>
                  </a:cubicBezTo>
                  <a:close/>
                  <a:moveTo>
                    <a:pt x="5235" y="12248"/>
                  </a:moveTo>
                  <a:cubicBezTo>
                    <a:pt x="4115" y="12248"/>
                    <a:pt x="3202" y="11633"/>
                    <a:pt x="3202" y="10872"/>
                  </a:cubicBezTo>
                  <a:cubicBezTo>
                    <a:pt x="3202" y="10111"/>
                    <a:pt x="4115" y="9499"/>
                    <a:pt x="5235" y="9499"/>
                  </a:cubicBezTo>
                  <a:cubicBezTo>
                    <a:pt x="6355" y="9499"/>
                    <a:pt x="7277" y="10111"/>
                    <a:pt x="7277" y="10872"/>
                  </a:cubicBezTo>
                  <a:cubicBezTo>
                    <a:pt x="7277" y="11633"/>
                    <a:pt x="6360" y="12248"/>
                    <a:pt x="5235" y="12248"/>
                  </a:cubicBezTo>
                  <a:close/>
                  <a:moveTo>
                    <a:pt x="9436" y="10982"/>
                  </a:moveTo>
                  <a:cubicBezTo>
                    <a:pt x="9513" y="10610"/>
                    <a:pt x="9531" y="9679"/>
                    <a:pt x="8270" y="8906"/>
                  </a:cubicBezTo>
                  <a:cubicBezTo>
                    <a:pt x="7290" y="8300"/>
                    <a:pt x="6270" y="8032"/>
                    <a:pt x="4946" y="8032"/>
                  </a:cubicBezTo>
                  <a:cubicBezTo>
                    <a:pt x="4580" y="8032"/>
                    <a:pt x="4278" y="7822"/>
                    <a:pt x="4278" y="7564"/>
                  </a:cubicBezTo>
                  <a:cubicBezTo>
                    <a:pt x="4278" y="7305"/>
                    <a:pt x="4580" y="7095"/>
                    <a:pt x="4946" y="7095"/>
                  </a:cubicBezTo>
                  <a:cubicBezTo>
                    <a:pt x="6590" y="7095"/>
                    <a:pt x="7927" y="7451"/>
                    <a:pt x="9156" y="8203"/>
                  </a:cubicBezTo>
                  <a:cubicBezTo>
                    <a:pt x="10904" y="9271"/>
                    <a:pt x="10859" y="10586"/>
                    <a:pt x="10764" y="11106"/>
                  </a:cubicBezTo>
                  <a:cubicBezTo>
                    <a:pt x="10714" y="11341"/>
                    <a:pt x="10434" y="11511"/>
                    <a:pt x="10100" y="11511"/>
                  </a:cubicBezTo>
                  <a:cubicBezTo>
                    <a:pt x="10068" y="11511"/>
                    <a:pt x="10046" y="11511"/>
                    <a:pt x="10005" y="11505"/>
                  </a:cubicBezTo>
                  <a:cubicBezTo>
                    <a:pt x="9644" y="11469"/>
                    <a:pt x="9382" y="11237"/>
                    <a:pt x="9431" y="10982"/>
                  </a:cubicBezTo>
                  <a:close/>
                  <a:moveTo>
                    <a:pt x="11125" y="15821"/>
                  </a:moveTo>
                  <a:cubicBezTo>
                    <a:pt x="10524" y="15821"/>
                    <a:pt x="10037" y="15504"/>
                    <a:pt x="10037" y="15121"/>
                  </a:cubicBezTo>
                  <a:cubicBezTo>
                    <a:pt x="10037" y="14737"/>
                    <a:pt x="10524" y="14430"/>
                    <a:pt x="11125" y="14430"/>
                  </a:cubicBezTo>
                  <a:cubicBezTo>
                    <a:pt x="11726" y="14430"/>
                    <a:pt x="12205" y="14740"/>
                    <a:pt x="12205" y="15121"/>
                  </a:cubicBezTo>
                  <a:cubicBezTo>
                    <a:pt x="12205" y="15501"/>
                    <a:pt x="11717" y="15821"/>
                    <a:pt x="11125" y="15821"/>
                  </a:cubicBezTo>
                  <a:close/>
                  <a:moveTo>
                    <a:pt x="13515" y="18119"/>
                  </a:moveTo>
                  <a:cubicBezTo>
                    <a:pt x="13171" y="18304"/>
                    <a:pt x="12593" y="18259"/>
                    <a:pt x="12304" y="18003"/>
                  </a:cubicBezTo>
                  <a:cubicBezTo>
                    <a:pt x="12164" y="17878"/>
                    <a:pt x="12105" y="17726"/>
                    <a:pt x="12137" y="17568"/>
                  </a:cubicBezTo>
                  <a:cubicBezTo>
                    <a:pt x="12173" y="17413"/>
                    <a:pt x="12295" y="17279"/>
                    <a:pt x="12480" y="17184"/>
                  </a:cubicBezTo>
                  <a:cubicBezTo>
                    <a:pt x="13998" y="16426"/>
                    <a:pt x="15245" y="15431"/>
                    <a:pt x="16094" y="14308"/>
                  </a:cubicBezTo>
                  <a:cubicBezTo>
                    <a:pt x="16907" y="13212"/>
                    <a:pt x="17318" y="12041"/>
                    <a:pt x="17318" y="10826"/>
                  </a:cubicBezTo>
                  <a:cubicBezTo>
                    <a:pt x="17318" y="10151"/>
                    <a:pt x="17187" y="9478"/>
                    <a:pt x="16925" y="8821"/>
                  </a:cubicBezTo>
                  <a:cubicBezTo>
                    <a:pt x="16365" y="7421"/>
                    <a:pt x="15222" y="6142"/>
                    <a:pt x="13628" y="5123"/>
                  </a:cubicBezTo>
                  <a:cubicBezTo>
                    <a:pt x="12950" y="4688"/>
                    <a:pt x="12200" y="4304"/>
                    <a:pt x="11396" y="3981"/>
                  </a:cubicBezTo>
                  <a:lnTo>
                    <a:pt x="11301" y="3945"/>
                  </a:lnTo>
                  <a:lnTo>
                    <a:pt x="11206" y="3981"/>
                  </a:lnTo>
                  <a:cubicBezTo>
                    <a:pt x="10981" y="4064"/>
                    <a:pt x="10728" y="4109"/>
                    <a:pt x="10475" y="4109"/>
                  </a:cubicBezTo>
                  <a:cubicBezTo>
                    <a:pt x="9743" y="4109"/>
                    <a:pt x="9129" y="3775"/>
                    <a:pt x="8984" y="3291"/>
                  </a:cubicBezTo>
                  <a:lnTo>
                    <a:pt x="8962" y="3221"/>
                  </a:lnTo>
                  <a:lnTo>
                    <a:pt x="8862" y="3199"/>
                  </a:lnTo>
                  <a:cubicBezTo>
                    <a:pt x="7516" y="2895"/>
                    <a:pt x="6098" y="2740"/>
                    <a:pt x="4657" y="2740"/>
                  </a:cubicBezTo>
                  <a:cubicBezTo>
                    <a:pt x="4178" y="2740"/>
                    <a:pt x="3790" y="2478"/>
                    <a:pt x="3790" y="2158"/>
                  </a:cubicBezTo>
                  <a:cubicBezTo>
                    <a:pt x="3790" y="1839"/>
                    <a:pt x="4178" y="1574"/>
                    <a:pt x="4657" y="1574"/>
                  </a:cubicBezTo>
                  <a:cubicBezTo>
                    <a:pt x="6405" y="1574"/>
                    <a:pt x="8099" y="1772"/>
                    <a:pt x="9693" y="2161"/>
                  </a:cubicBezTo>
                  <a:lnTo>
                    <a:pt x="9770" y="2180"/>
                  </a:lnTo>
                  <a:lnTo>
                    <a:pt x="9842" y="2158"/>
                  </a:lnTo>
                  <a:cubicBezTo>
                    <a:pt x="10028" y="2094"/>
                    <a:pt x="10253" y="2064"/>
                    <a:pt x="10484" y="2064"/>
                  </a:cubicBezTo>
                  <a:cubicBezTo>
                    <a:pt x="11170" y="2064"/>
                    <a:pt x="11762" y="2362"/>
                    <a:pt x="11947" y="2807"/>
                  </a:cubicBezTo>
                  <a:lnTo>
                    <a:pt x="11965" y="2855"/>
                  </a:lnTo>
                  <a:lnTo>
                    <a:pt x="12033" y="2880"/>
                  </a:lnTo>
                  <a:cubicBezTo>
                    <a:pt x="13045" y="3269"/>
                    <a:pt x="13984" y="3741"/>
                    <a:pt x="14820" y="4274"/>
                  </a:cubicBezTo>
                  <a:cubicBezTo>
                    <a:pt x="15741" y="4864"/>
                    <a:pt x="16527" y="5528"/>
                    <a:pt x="17164" y="6240"/>
                  </a:cubicBezTo>
                  <a:cubicBezTo>
                    <a:pt x="17801" y="6955"/>
                    <a:pt x="18289" y="7719"/>
                    <a:pt x="18605" y="8516"/>
                  </a:cubicBezTo>
                  <a:cubicBezTo>
                    <a:pt x="18908" y="9289"/>
                    <a:pt x="19061" y="10065"/>
                    <a:pt x="19061" y="10826"/>
                  </a:cubicBezTo>
                  <a:cubicBezTo>
                    <a:pt x="19061" y="12226"/>
                    <a:pt x="18583" y="13575"/>
                    <a:pt x="17639" y="14835"/>
                  </a:cubicBezTo>
                  <a:cubicBezTo>
                    <a:pt x="16677" y="16122"/>
                    <a:pt x="15249" y="17257"/>
                    <a:pt x="13519" y="18122"/>
                  </a:cubicBez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1" name="Forma libre: forma 43"/>
            <p:cNvSpPr/>
            <p:nvPr/>
          </p:nvSpPr>
          <p:spPr>
            <a:xfrm>
              <a:off x="-1" y="977779"/>
              <a:ext cx="456006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0"/>
                  </a:moveTo>
                  <a:cubicBezTo>
                    <a:pt x="21568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568" y="21600"/>
                    <a:pt x="21528" y="21600"/>
                  </a:cubicBezTo>
                  <a:lnTo>
                    <a:pt x="72" y="21600"/>
                  </a:lnTo>
                  <a:cubicBezTo>
                    <a:pt x="32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2" name="Forma libre: forma 44"/>
            <p:cNvSpPr/>
            <p:nvPr/>
          </p:nvSpPr>
          <p:spPr>
            <a:xfrm>
              <a:off x="4608829" y="977779"/>
              <a:ext cx="318135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4" y="0"/>
                  </a:moveTo>
                  <a:cubicBezTo>
                    <a:pt x="2114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141" y="21600"/>
                    <a:pt x="20574" y="21600"/>
                  </a:cubicBezTo>
                  <a:lnTo>
                    <a:pt x="1026" y="21600"/>
                  </a:lnTo>
                  <a:cubicBezTo>
                    <a:pt x="45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460" y="0"/>
                    <a:pt x="1026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3" name="Forma libre: forma 45"/>
            <p:cNvSpPr/>
            <p:nvPr/>
          </p:nvSpPr>
          <p:spPr>
            <a:xfrm>
              <a:off x="5231893" y="977779"/>
              <a:ext cx="385317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0"/>
                  </a:moveTo>
                  <a:cubicBezTo>
                    <a:pt x="2122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221" y="21600"/>
                    <a:pt x="20753" y="21600"/>
                  </a:cubicBezTo>
                  <a:lnTo>
                    <a:pt x="847" y="21600"/>
                  </a:lnTo>
                  <a:cubicBezTo>
                    <a:pt x="37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79" y="0"/>
                    <a:pt x="847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4" name="Forma libre: forma 46"/>
            <p:cNvSpPr/>
            <p:nvPr/>
          </p:nvSpPr>
          <p:spPr>
            <a:xfrm>
              <a:off x="4975605" y="977779"/>
              <a:ext cx="92329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5" name="Forma libre: forma 47"/>
            <p:cNvSpPr/>
            <p:nvPr/>
          </p:nvSpPr>
          <p:spPr>
            <a:xfrm>
              <a:off x="5099558" y="977779"/>
              <a:ext cx="92329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6" name="Forma libre: forma 48"/>
            <p:cNvSpPr/>
            <p:nvPr/>
          </p:nvSpPr>
          <p:spPr>
            <a:xfrm>
              <a:off x="118615" y="396245"/>
              <a:ext cx="114555" cy="11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21600"/>
                  </a:moveTo>
                  <a:cubicBezTo>
                    <a:pt x="4837" y="21600"/>
                    <a:pt x="0" y="16768"/>
                    <a:pt x="0" y="10788"/>
                  </a:cubicBezTo>
                  <a:cubicBezTo>
                    <a:pt x="0" y="4808"/>
                    <a:pt x="4837" y="0"/>
                    <a:pt x="10776" y="0"/>
                  </a:cubicBezTo>
                  <a:cubicBezTo>
                    <a:pt x="16715" y="0"/>
                    <a:pt x="21600" y="4808"/>
                    <a:pt x="21600" y="10788"/>
                  </a:cubicBezTo>
                  <a:cubicBezTo>
                    <a:pt x="21600" y="16768"/>
                    <a:pt x="16739" y="21600"/>
                    <a:pt x="10776" y="2160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8" name="Forma libre: forma 49"/>
          <p:cNvSpPr/>
          <p:nvPr/>
        </p:nvSpPr>
        <p:spPr>
          <a:xfrm>
            <a:off x="13228702" y="9257664"/>
            <a:ext cx="92329" cy="1564415"/>
          </a:xfrm>
          <a:prstGeom prst="rect">
            <a:avLst/>
          </a:prstGeom>
          <a:solidFill>
            <a:srgbClr val="1D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9" name="Título título título título título"/>
          <p:cNvSpPr txBox="1"/>
          <p:nvPr>
            <p:ph type="title" hasCustomPrompt="1"/>
          </p:nvPr>
        </p:nvSpPr>
        <p:spPr>
          <a:xfrm>
            <a:off x="4915094" y="9307639"/>
            <a:ext cx="7974387" cy="643129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Título título título título título</a:t>
            </a: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Forma libre: forma 1"/>
          <p:cNvSpPr/>
          <p:nvPr/>
        </p:nvSpPr>
        <p:spPr>
          <a:xfrm>
            <a:off x="19745070" y="1963546"/>
            <a:ext cx="3097151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8" name="Forma libre: forma 2"/>
          <p:cNvSpPr/>
          <p:nvPr/>
        </p:nvSpPr>
        <p:spPr>
          <a:xfrm>
            <a:off x="680972" y="2239643"/>
            <a:ext cx="1628140" cy="1061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9" name="Forma libre: forma 3"/>
          <p:cNvSpPr/>
          <p:nvPr/>
        </p:nvSpPr>
        <p:spPr>
          <a:xfrm>
            <a:off x="-1591" y="3820671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0" name="Forma libre: forma 4"/>
          <p:cNvSpPr/>
          <p:nvPr/>
        </p:nvSpPr>
        <p:spPr>
          <a:xfrm>
            <a:off x="-1591" y="5779263"/>
            <a:ext cx="1521590" cy="2041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1" name="Forma libre: forma 5"/>
          <p:cNvSpPr/>
          <p:nvPr/>
        </p:nvSpPr>
        <p:spPr>
          <a:xfrm>
            <a:off x="-1591" y="7820407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2" name="Forma libre: forma 6"/>
          <p:cNvSpPr/>
          <p:nvPr/>
        </p:nvSpPr>
        <p:spPr>
          <a:xfrm>
            <a:off x="1099818" y="7560943"/>
            <a:ext cx="1769746" cy="1150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3" name="Forma libre: forma 7"/>
          <p:cNvSpPr/>
          <p:nvPr/>
        </p:nvSpPr>
        <p:spPr>
          <a:xfrm>
            <a:off x="2138043" y="6788022"/>
            <a:ext cx="1050165" cy="643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4" name="Forma libre: forma 8"/>
          <p:cNvSpPr/>
          <p:nvPr/>
        </p:nvSpPr>
        <p:spPr>
          <a:xfrm>
            <a:off x="-26545" y="11761216"/>
            <a:ext cx="1557276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5" name="Forma libre: forma 9"/>
          <p:cNvSpPr/>
          <p:nvPr/>
        </p:nvSpPr>
        <p:spPr>
          <a:xfrm>
            <a:off x="1530730" y="11761216"/>
            <a:ext cx="3067305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6" name="Forma libre: forma 10"/>
          <p:cNvSpPr/>
          <p:nvPr/>
        </p:nvSpPr>
        <p:spPr>
          <a:xfrm>
            <a:off x="1530730" y="9779000"/>
            <a:ext cx="3067305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7" name="Forma libre: forma 11"/>
          <p:cNvSpPr/>
          <p:nvPr/>
        </p:nvSpPr>
        <p:spPr>
          <a:xfrm>
            <a:off x="3087876" y="11761216"/>
            <a:ext cx="3044063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8" name="Forma libre: forma 12"/>
          <p:cNvSpPr/>
          <p:nvPr/>
        </p:nvSpPr>
        <p:spPr>
          <a:xfrm>
            <a:off x="5506592" y="12362942"/>
            <a:ext cx="1799337" cy="115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9" name="Forma libre: forma 13"/>
          <p:cNvSpPr/>
          <p:nvPr/>
        </p:nvSpPr>
        <p:spPr>
          <a:xfrm>
            <a:off x="16400016" y="1196594"/>
            <a:ext cx="1699134" cy="108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0" name="Forma libre: forma 14"/>
          <p:cNvSpPr/>
          <p:nvPr/>
        </p:nvSpPr>
        <p:spPr>
          <a:xfrm>
            <a:off x="21284689" y="0"/>
            <a:ext cx="3099310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1" name="Forma libre: forma 15"/>
          <p:cNvSpPr/>
          <p:nvPr/>
        </p:nvSpPr>
        <p:spPr>
          <a:xfrm>
            <a:off x="22842218" y="0"/>
            <a:ext cx="1541781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Forma libre: forma 16"/>
          <p:cNvSpPr/>
          <p:nvPr/>
        </p:nvSpPr>
        <p:spPr>
          <a:xfrm>
            <a:off x="18205321" y="1963546"/>
            <a:ext cx="3079369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3" name="Forma libre: forma 17"/>
          <p:cNvSpPr/>
          <p:nvPr/>
        </p:nvSpPr>
        <p:spPr>
          <a:xfrm>
            <a:off x="19745070" y="3939794"/>
            <a:ext cx="3097151" cy="1980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4" name="Forma libre: forma 18"/>
          <p:cNvSpPr/>
          <p:nvPr/>
        </p:nvSpPr>
        <p:spPr>
          <a:xfrm>
            <a:off x="18840704" y="6768717"/>
            <a:ext cx="1842389" cy="1168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5" name="Forma libre: forma 19"/>
          <p:cNvSpPr/>
          <p:nvPr/>
        </p:nvSpPr>
        <p:spPr>
          <a:xfrm>
            <a:off x="22832186" y="5903340"/>
            <a:ext cx="1547369" cy="2034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6" name="Forma libre: forma 20"/>
          <p:cNvSpPr/>
          <p:nvPr/>
        </p:nvSpPr>
        <p:spPr>
          <a:xfrm>
            <a:off x="22832186" y="7937626"/>
            <a:ext cx="1547369" cy="2034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7" name="Forma libre: forma 21"/>
          <p:cNvSpPr/>
          <p:nvPr/>
        </p:nvSpPr>
        <p:spPr>
          <a:xfrm>
            <a:off x="22859871" y="9971912"/>
            <a:ext cx="1519683" cy="1926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8" name="Forma libre: forma 22"/>
          <p:cNvSpPr/>
          <p:nvPr/>
        </p:nvSpPr>
        <p:spPr>
          <a:xfrm>
            <a:off x="22045801" y="12381738"/>
            <a:ext cx="1639953" cy="105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9" name="Forma libre: forma 23"/>
          <p:cNvSpPr/>
          <p:nvPr/>
        </p:nvSpPr>
        <p:spPr>
          <a:xfrm>
            <a:off x="20446" y="9779000"/>
            <a:ext cx="3067432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0" name="Forma libre: forma 24"/>
          <p:cNvSpPr/>
          <p:nvPr/>
        </p:nvSpPr>
        <p:spPr>
          <a:xfrm>
            <a:off x="19819900" y="-17145"/>
            <a:ext cx="305587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1" name="Forma libre: forma 25"/>
          <p:cNvSpPr/>
          <p:nvPr/>
        </p:nvSpPr>
        <p:spPr>
          <a:xfrm>
            <a:off x="22837773" y="1963546"/>
            <a:ext cx="1546227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2" name="Forma libre: forma 26"/>
          <p:cNvSpPr/>
          <p:nvPr/>
        </p:nvSpPr>
        <p:spPr>
          <a:xfrm>
            <a:off x="21273895" y="3923015"/>
            <a:ext cx="309486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3" name="Forma libre: forma 27"/>
          <p:cNvSpPr/>
          <p:nvPr/>
        </p:nvSpPr>
        <p:spPr>
          <a:xfrm>
            <a:off x="19761962" y="7937626"/>
            <a:ext cx="3067431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adroTexto 2"/>
          <p:cNvSpPr txBox="1"/>
          <p:nvPr/>
        </p:nvSpPr>
        <p:spPr>
          <a:xfrm>
            <a:off x="4978438" y="5875146"/>
            <a:ext cx="14427122" cy="246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6400">
                <a:latin typeface="Arial Black"/>
                <a:ea typeface="Arial Black"/>
                <a:cs typeface="Arial Black"/>
                <a:sym typeface="Arial Black"/>
              </a:defRPr>
            </a:lvl1pPr>
            <a:lvl2pPr algn="ctr" defTabSz="1828800">
              <a:lnSpc>
                <a:spcPct val="100000"/>
              </a:lnSpc>
              <a:spcBef>
                <a:spcPts val="0"/>
              </a:spcBef>
              <a:defRPr sz="6400">
                <a:latin typeface="Arial Black"/>
                <a:ea typeface="Arial Black"/>
                <a:cs typeface="Arial Black"/>
                <a:sym typeface="Arial Black"/>
              </a:defRPr>
            </a:lvl2pPr>
          </a:lstStyle>
          <a:p>
            <a:pPr/>
            <a:r>
              <a:t>Welcome to</a:t>
            </a:r>
          </a:p>
          <a:p>
            <a:pPr lvl="1"/>
            <a:r>
              <a:t>Fundamentals of Generative AI</a:t>
            </a:r>
          </a:p>
        </p:txBody>
      </p:sp>
      <p:sp>
        <p:nvSpPr>
          <p:cNvPr id="384" name="CuadroTexto 4"/>
          <p:cNvSpPr txBox="1"/>
          <p:nvPr/>
        </p:nvSpPr>
        <p:spPr>
          <a:xfrm>
            <a:off x="12958936" y="12563867"/>
            <a:ext cx="8122464" cy="104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r>
              <a:t>Axel Sirota | </a:t>
            </a:r>
            <a:r>
              <a:rPr>
                <a:latin typeface="Arial"/>
                <a:ea typeface="Arial"/>
                <a:cs typeface="Arial"/>
                <a:sym typeface="Arial"/>
              </a:rPr>
              <a:t>AI Consultant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2213" y="-8852"/>
            <a:ext cx="13499575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ítulo 1"/>
          <p:cNvSpPr txBox="1"/>
          <p:nvPr>
            <p:ph type="title"/>
          </p:nvPr>
        </p:nvSpPr>
        <p:spPr>
          <a:xfrm>
            <a:off x="4926175" y="9307639"/>
            <a:ext cx="7974387" cy="643129"/>
          </a:xfrm>
          <a:prstGeom prst="rect">
            <a:avLst/>
          </a:prstGeom>
        </p:spPr>
        <p:txBody>
          <a:bodyPr/>
          <a:lstStyle>
            <a:lvl1pPr defTabSz="731520">
              <a:defRPr sz="256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Fundamentals of Gen AI</a:t>
            </a:r>
          </a:p>
        </p:txBody>
      </p:sp>
      <p:sp>
        <p:nvSpPr>
          <p:cNvPr id="387" name="CuadroTexto 4"/>
          <p:cNvSpPr txBox="1"/>
          <p:nvPr/>
        </p:nvSpPr>
        <p:spPr>
          <a:xfrm>
            <a:off x="5006534" y="9950767"/>
            <a:ext cx="2635239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ítulo 2"/>
          <p:cNvSpPr txBox="1"/>
          <p:nvPr>
            <p:ph type="title"/>
          </p:nvPr>
        </p:nvSpPr>
        <p:spPr>
          <a:xfrm>
            <a:off x="7759703" y="6402604"/>
            <a:ext cx="8864591" cy="910793"/>
          </a:xfrm>
          <a:prstGeom prst="rect">
            <a:avLst/>
          </a:prstGeom>
        </p:spPr>
        <p:txBody>
          <a:bodyPr/>
          <a:lstStyle>
            <a:lvl1pPr algn="ctr" defTabSz="1536191">
              <a:defRPr sz="4032"/>
            </a:lvl1pPr>
          </a:lstStyle>
          <a:p>
            <a:pPr/>
            <a:r>
              <a:t>What are we going to do?</a:t>
            </a:r>
          </a:p>
        </p:txBody>
      </p:sp>
      <p:sp>
        <p:nvSpPr>
          <p:cNvPr id="390" name="CuadroTexto 1"/>
          <p:cNvSpPr txBox="1"/>
          <p:nvPr/>
        </p:nvSpPr>
        <p:spPr>
          <a:xfrm>
            <a:off x="21392605" y="1267879"/>
            <a:ext cx="2572309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Learning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Learning Objectives</a:t>
            </a:r>
          </a:p>
        </p:txBody>
      </p:sp>
      <p:sp>
        <p:nvSpPr>
          <p:cNvPr id="393" name="We will cov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cover</a:t>
            </a:r>
          </a:p>
        </p:txBody>
      </p:sp>
      <p:sp>
        <p:nvSpPr>
          <p:cNvPr id="394" name="Marcador de texto 42"/>
          <p:cNvSpPr/>
          <p:nvPr>
            <p:ph type="body" idx="21"/>
          </p:nvPr>
        </p:nvSpPr>
        <p:spPr>
          <a:xfrm>
            <a:off x="1810048" y="6470044"/>
            <a:ext cx="8515351" cy="8878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is GenAI</a:t>
            </a:r>
          </a:p>
        </p:txBody>
      </p:sp>
      <p:sp>
        <p:nvSpPr>
          <p:cNvPr id="395" name="Marcador de texto 42"/>
          <p:cNvSpPr/>
          <p:nvPr>
            <p:ph type="body" idx="22"/>
          </p:nvPr>
        </p:nvSpPr>
        <p:spPr>
          <a:xfrm>
            <a:off x="1810048" y="7325228"/>
            <a:ext cx="8515351" cy="8878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Types of Gen AI Architectures</a:t>
            </a:r>
          </a:p>
        </p:txBody>
      </p:sp>
      <p:sp>
        <p:nvSpPr>
          <p:cNvPr id="396" name="Marcador de texto 42"/>
          <p:cNvSpPr/>
          <p:nvPr>
            <p:ph type="body" idx="23"/>
          </p:nvPr>
        </p:nvSpPr>
        <p:spPr>
          <a:xfrm>
            <a:off x="1761570" y="10140504"/>
            <a:ext cx="12197562" cy="8878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810511">
              <a:spcBef>
                <a:spcPts val="1900"/>
              </a:spcBef>
              <a:defRPr sz="3959"/>
            </a:lvl1pPr>
          </a:lstStyle>
          <a:p>
            <a:pPr/>
            <a:r>
              <a:t>Train vs not train: Foundational models and finetuning</a:t>
            </a:r>
          </a:p>
        </p:txBody>
      </p:sp>
      <p:sp>
        <p:nvSpPr>
          <p:cNvPr id="397" name="Marcador de texto 42"/>
          <p:cNvSpPr/>
          <p:nvPr>
            <p:ph type="body" idx="24"/>
          </p:nvPr>
        </p:nvSpPr>
        <p:spPr>
          <a:xfrm>
            <a:off x="1810048" y="9274817"/>
            <a:ext cx="8515351" cy="8878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AI Project lifecycle</a:t>
            </a:r>
          </a:p>
        </p:txBody>
      </p:sp>
      <p:sp>
        <p:nvSpPr>
          <p:cNvPr id="398" name="Marcador de texto 48"/>
          <p:cNvSpPr/>
          <p:nvPr>
            <p:ph type="body" idx="2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This will be the foundation for what is to come</a:t>
            </a:r>
          </a:p>
        </p:txBody>
      </p:sp>
      <p:sp>
        <p:nvSpPr>
          <p:cNvPr id="399" name="Marcador de texto 42"/>
          <p:cNvSpPr/>
          <p:nvPr/>
        </p:nvSpPr>
        <p:spPr>
          <a:xfrm>
            <a:off x="1810048" y="8305274"/>
            <a:ext cx="8515351" cy="887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>
            <a:lvl1pPr defTabSz="1828800">
              <a:lnSpc>
                <a:spcPct val="150000"/>
              </a:lnSpc>
              <a:spcBef>
                <a:spcPts val="200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Transformers and Attention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What can GenAI do?"/>
          <p:cNvSpPr txBox="1"/>
          <p:nvPr>
            <p:ph type="title" idx="4294967295"/>
          </p:nvPr>
        </p:nvSpPr>
        <p:spPr>
          <a:xfrm>
            <a:off x="525358" y="234943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152144">
              <a:lnSpc>
                <a:spcPct val="90000"/>
              </a:lnSpc>
              <a:defRPr b="0" spc="0" sz="3024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can GenAI do?</a:t>
            </a:r>
          </a:p>
        </p:txBody>
      </p:sp>
      <p:sp>
        <p:nvSpPr>
          <p:cNvPr id="402" name="GenAI can:…"/>
          <p:cNvSpPr txBox="1"/>
          <p:nvPr>
            <p:ph type="body" idx="4294967295"/>
          </p:nvPr>
        </p:nvSpPr>
        <p:spPr>
          <a:xfrm>
            <a:off x="551109" y="1190020"/>
            <a:ext cx="13822883" cy="12024003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0" defTabSz="1773936">
              <a:spcBef>
                <a:spcPts val="1900"/>
              </a:spcBef>
              <a:buSzTx/>
              <a:buNone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GenAI can:</a:t>
            </a:r>
          </a:p>
          <a:p>
            <a:pPr marL="0" indent="0" defTabSz="1773936">
              <a:spcBef>
                <a:spcPts val="1900"/>
              </a:spcBef>
              <a:buSzTx/>
              <a:buNone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Generate new text from a prompt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Is this a good or bad review?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How much demand will there be for my service tomorrow?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Is this the cheapest way to deliver my goods?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Is there a better way to segment my marketing strategies?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Create images, videos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Analyse speech to detect characters or topics</a:t>
            </a:r>
          </a:p>
        </p:txBody>
      </p:sp>
      <p:sp>
        <p:nvSpPr>
          <p:cNvPr id="403" name="Text Generation (ChatGPT)…"/>
          <p:cNvSpPr txBox="1"/>
          <p:nvPr/>
        </p:nvSpPr>
        <p:spPr>
          <a:xfrm>
            <a:off x="15000025" y="845999"/>
            <a:ext cx="9109987" cy="137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defTabSz="1828800">
              <a:spcBef>
                <a:spcPts val="2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spcBef>
                <a:spcPts val="2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Text Generation (ChatGPT)</a:t>
            </a: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Classification (distillBERT-ssm)</a:t>
            </a: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Forecasting (Prophet)</a:t>
            </a: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Graph-ML (ChatGPT)</a:t>
            </a: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Clustering (T5)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Text to image, video (DALL-E / Midjourney)</a:t>
            </a: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Speech Recognition (wav-2-vec-bert)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4691" y="-8852"/>
            <a:ext cx="13294619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GenAI"/>
          <p:cNvSpPr/>
          <p:nvPr/>
        </p:nvSpPr>
        <p:spPr>
          <a:xfrm>
            <a:off x="18854940" y="12000090"/>
            <a:ext cx="1783700" cy="1270001"/>
          </a:xfrm>
          <a:prstGeom prst="roundRect">
            <a:avLst>
              <a:gd name="adj" fmla="val 15000"/>
            </a:avLst>
          </a:pr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GenAI</a:t>
            </a:r>
          </a:p>
        </p:txBody>
      </p:sp>
      <p:sp>
        <p:nvSpPr>
          <p:cNvPr id="407" name="Line"/>
          <p:cNvSpPr/>
          <p:nvPr/>
        </p:nvSpPr>
        <p:spPr>
          <a:xfrm flipH="1" flipV="1">
            <a:off x="12170657" y="12496943"/>
            <a:ext cx="6661754" cy="1"/>
          </a:xfrm>
          <a:prstGeom prst="line">
            <a:avLst/>
          </a:prstGeom>
          <a:ln w="50800">
            <a:solidFill>
              <a:srgbClr val="335B7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0" y="2404148"/>
            <a:ext cx="17780000" cy="889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228107"/>
            <a:ext cx="24384001" cy="7242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412" y="1723333"/>
            <a:ext cx="20558015" cy="110744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