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1" name="Shape 3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rma libre: forma 2"/>
          <p:cNvSpPr/>
          <p:nvPr/>
        </p:nvSpPr>
        <p:spPr>
          <a:xfrm>
            <a:off x="22660990" y="12939962"/>
            <a:ext cx="1195897" cy="77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Forma libre: forma 3"/>
          <p:cNvSpPr/>
          <p:nvPr/>
        </p:nvSpPr>
        <p:spPr>
          <a:xfrm>
            <a:off x="23362518" y="12417877"/>
            <a:ext cx="709521" cy="434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9" name="Gráfico 7"/>
          <p:cNvGrpSpPr/>
          <p:nvPr/>
        </p:nvGrpSpPr>
        <p:grpSpPr>
          <a:xfrm>
            <a:off x="19749435" y="530772"/>
            <a:ext cx="4094303" cy="754459"/>
            <a:chOff x="1" y="0"/>
            <a:chExt cx="4094302" cy="754457"/>
          </a:xfrm>
        </p:grpSpPr>
        <p:sp>
          <p:nvSpPr>
            <p:cNvPr id="171" name="Forma libre: forma 5"/>
            <p:cNvSpPr/>
            <p:nvPr/>
          </p:nvSpPr>
          <p:spPr>
            <a:xfrm>
              <a:off x="503264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Forma libre: forma 6"/>
            <p:cNvSpPr/>
            <p:nvPr/>
          </p:nvSpPr>
          <p:spPr>
            <a:xfrm>
              <a:off x="876586" y="140590"/>
              <a:ext cx="299329" cy="47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Forma libre: forma 7"/>
            <p:cNvSpPr/>
            <p:nvPr/>
          </p:nvSpPr>
          <p:spPr>
            <a:xfrm>
              <a:off x="1205951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4" name="Forma libre: forma 8"/>
            <p:cNvSpPr/>
            <p:nvPr/>
          </p:nvSpPr>
          <p:spPr>
            <a:xfrm>
              <a:off x="1668352" y="111197"/>
              <a:ext cx="404133" cy="4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5" name="Forma libre: forma 9"/>
            <p:cNvSpPr/>
            <p:nvPr/>
          </p:nvSpPr>
          <p:spPr>
            <a:xfrm>
              <a:off x="2060493" y="230051"/>
              <a:ext cx="213348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Forma libre: forma 10"/>
            <p:cNvSpPr/>
            <p:nvPr/>
          </p:nvSpPr>
          <p:spPr>
            <a:xfrm>
              <a:off x="2273068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Forma libre: forma 11"/>
            <p:cNvSpPr/>
            <p:nvPr/>
          </p:nvSpPr>
          <p:spPr>
            <a:xfrm>
              <a:off x="2648710" y="105267"/>
              <a:ext cx="97329" cy="5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" name="Forma libre: forma 12"/>
            <p:cNvSpPr/>
            <p:nvPr/>
          </p:nvSpPr>
          <p:spPr>
            <a:xfrm>
              <a:off x="2789995" y="230181"/>
              <a:ext cx="333749" cy="37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" name="Forma libre: forma 13"/>
            <p:cNvSpPr/>
            <p:nvPr/>
          </p:nvSpPr>
          <p:spPr>
            <a:xfrm>
              <a:off x="3158289" y="230182"/>
              <a:ext cx="35102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" name="Forma libre: forma 14"/>
            <p:cNvSpPr/>
            <p:nvPr/>
          </p:nvSpPr>
          <p:spPr>
            <a:xfrm>
              <a:off x="3542955" y="230051"/>
              <a:ext cx="213347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1" name="Forma libre: forma 15"/>
            <p:cNvSpPr/>
            <p:nvPr/>
          </p:nvSpPr>
          <p:spPr>
            <a:xfrm>
              <a:off x="3756043" y="230182"/>
              <a:ext cx="338261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" name="Forma libre: forma 16"/>
            <p:cNvSpPr/>
            <p:nvPr/>
          </p:nvSpPr>
          <p:spPr>
            <a:xfrm>
              <a:off x="20883" y="0"/>
              <a:ext cx="442034" cy="6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" name="Forma libre: forma 17"/>
            <p:cNvSpPr/>
            <p:nvPr/>
          </p:nvSpPr>
          <p:spPr>
            <a:xfrm>
              <a:off x="1" y="711787"/>
              <a:ext cx="3319683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4" name="Forma libre: forma 18"/>
            <p:cNvSpPr/>
            <p:nvPr/>
          </p:nvSpPr>
          <p:spPr>
            <a:xfrm>
              <a:off x="3355137" y="711787"/>
              <a:ext cx="23164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Forma libre: forma 19"/>
            <p:cNvSpPr/>
            <p:nvPr/>
          </p:nvSpPr>
          <p:spPr>
            <a:xfrm>
              <a:off x="3808767" y="711787"/>
              <a:ext cx="28050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Forma libre: forma 20"/>
            <p:cNvSpPr/>
            <p:nvPr/>
          </p:nvSpPr>
          <p:spPr>
            <a:xfrm>
              <a:off x="3622238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7" name="Forma libre: forma 21"/>
            <p:cNvSpPr/>
            <p:nvPr/>
          </p:nvSpPr>
          <p:spPr>
            <a:xfrm>
              <a:off x="3712345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" name="Forma libre: forma 22"/>
            <p:cNvSpPr/>
            <p:nvPr/>
          </p:nvSpPr>
          <p:spPr>
            <a:xfrm>
              <a:off x="86241" y="288578"/>
              <a:ext cx="83535" cy="8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ráfico 22" descr="Gráfico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416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ítulo Título Título Título"/>
          <p:cNvSpPr txBox="1"/>
          <p:nvPr>
            <p:ph type="title" hasCustomPrompt="1"/>
          </p:nvPr>
        </p:nvSpPr>
        <p:spPr>
          <a:xfrm>
            <a:off x="819446" y="1432458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90000"/>
              </a:lnSpc>
              <a:defRPr b="0" spc="0" sz="4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xfrm>
            <a:off x="1887561" y="2417148"/>
            <a:ext cx="9683751" cy="800101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áfico 7"/>
          <p:cNvGrpSpPr/>
          <p:nvPr/>
        </p:nvGrpSpPr>
        <p:grpSpPr>
          <a:xfrm>
            <a:off x="19749435" y="530772"/>
            <a:ext cx="4094303" cy="754459"/>
            <a:chOff x="1" y="0"/>
            <a:chExt cx="4094302" cy="754457"/>
          </a:xfrm>
        </p:grpSpPr>
        <p:sp>
          <p:nvSpPr>
            <p:cNvPr id="207" name="Forma libre: forma 5"/>
            <p:cNvSpPr/>
            <p:nvPr/>
          </p:nvSpPr>
          <p:spPr>
            <a:xfrm>
              <a:off x="503264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8" name="Forma libre: forma 6"/>
            <p:cNvSpPr/>
            <p:nvPr/>
          </p:nvSpPr>
          <p:spPr>
            <a:xfrm>
              <a:off x="876586" y="140590"/>
              <a:ext cx="299329" cy="47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9" name="Forma libre: forma 7"/>
            <p:cNvSpPr/>
            <p:nvPr/>
          </p:nvSpPr>
          <p:spPr>
            <a:xfrm>
              <a:off x="1205951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0" name="Forma libre: forma 8"/>
            <p:cNvSpPr/>
            <p:nvPr/>
          </p:nvSpPr>
          <p:spPr>
            <a:xfrm>
              <a:off x="1668352" y="111197"/>
              <a:ext cx="404133" cy="4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1" name="Forma libre: forma 9"/>
            <p:cNvSpPr/>
            <p:nvPr/>
          </p:nvSpPr>
          <p:spPr>
            <a:xfrm>
              <a:off x="2060493" y="230051"/>
              <a:ext cx="213348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2" name="Forma libre: forma 10"/>
            <p:cNvSpPr/>
            <p:nvPr/>
          </p:nvSpPr>
          <p:spPr>
            <a:xfrm>
              <a:off x="2273068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3" name="Forma libre: forma 11"/>
            <p:cNvSpPr/>
            <p:nvPr/>
          </p:nvSpPr>
          <p:spPr>
            <a:xfrm>
              <a:off x="2648710" y="105267"/>
              <a:ext cx="97329" cy="5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4" name="Forma libre: forma 12"/>
            <p:cNvSpPr/>
            <p:nvPr/>
          </p:nvSpPr>
          <p:spPr>
            <a:xfrm>
              <a:off x="2789995" y="230181"/>
              <a:ext cx="333749" cy="37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5" name="Forma libre: forma 13"/>
            <p:cNvSpPr/>
            <p:nvPr/>
          </p:nvSpPr>
          <p:spPr>
            <a:xfrm>
              <a:off x="3158289" y="230182"/>
              <a:ext cx="35102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6" name="Forma libre: forma 14"/>
            <p:cNvSpPr/>
            <p:nvPr/>
          </p:nvSpPr>
          <p:spPr>
            <a:xfrm>
              <a:off x="3542955" y="230051"/>
              <a:ext cx="213347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7" name="Forma libre: forma 15"/>
            <p:cNvSpPr/>
            <p:nvPr/>
          </p:nvSpPr>
          <p:spPr>
            <a:xfrm>
              <a:off x="3756043" y="230182"/>
              <a:ext cx="338261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8" name="Forma libre: forma 16"/>
            <p:cNvSpPr/>
            <p:nvPr/>
          </p:nvSpPr>
          <p:spPr>
            <a:xfrm>
              <a:off x="20883" y="0"/>
              <a:ext cx="442034" cy="6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9" name="Forma libre: forma 17"/>
            <p:cNvSpPr/>
            <p:nvPr/>
          </p:nvSpPr>
          <p:spPr>
            <a:xfrm>
              <a:off x="1" y="711787"/>
              <a:ext cx="3319683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0" name="Forma libre: forma 18"/>
            <p:cNvSpPr/>
            <p:nvPr/>
          </p:nvSpPr>
          <p:spPr>
            <a:xfrm>
              <a:off x="3355137" y="711787"/>
              <a:ext cx="23164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1" name="Forma libre: forma 19"/>
            <p:cNvSpPr/>
            <p:nvPr/>
          </p:nvSpPr>
          <p:spPr>
            <a:xfrm>
              <a:off x="3808767" y="711787"/>
              <a:ext cx="28050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2" name="Forma libre: forma 20"/>
            <p:cNvSpPr/>
            <p:nvPr/>
          </p:nvSpPr>
          <p:spPr>
            <a:xfrm>
              <a:off x="3622238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3" name="Forma libre: forma 21"/>
            <p:cNvSpPr/>
            <p:nvPr/>
          </p:nvSpPr>
          <p:spPr>
            <a:xfrm>
              <a:off x="3712345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4" name="Forma libre: forma 22"/>
            <p:cNvSpPr/>
            <p:nvPr/>
          </p:nvSpPr>
          <p:spPr>
            <a:xfrm>
              <a:off x="86241" y="288578"/>
              <a:ext cx="83535" cy="8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26" name="Forma libre: forma 3"/>
          <p:cNvSpPr/>
          <p:nvPr/>
        </p:nvSpPr>
        <p:spPr>
          <a:xfrm>
            <a:off x="2576529" y="4257871"/>
            <a:ext cx="15845144" cy="3194472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7" name="Forma libre: forma 23"/>
          <p:cNvSpPr/>
          <p:nvPr/>
        </p:nvSpPr>
        <p:spPr>
          <a:xfrm>
            <a:off x="6337963" y="7934852"/>
            <a:ext cx="15845144" cy="3194471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8" name="Título Título Título Título"/>
          <p:cNvSpPr txBox="1"/>
          <p:nvPr>
            <p:ph type="title" hasCustomPrompt="1"/>
          </p:nvPr>
        </p:nvSpPr>
        <p:spPr>
          <a:xfrm>
            <a:off x="819446" y="1432458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90000"/>
              </a:lnSpc>
              <a:defRPr b="0" spc="0" sz="4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29" name="Body Level One…"/>
          <p:cNvSpPr txBox="1"/>
          <p:nvPr>
            <p:ph type="body" sz="quarter" idx="1"/>
          </p:nvPr>
        </p:nvSpPr>
        <p:spPr>
          <a:xfrm>
            <a:off x="2385348" y="2373677"/>
            <a:ext cx="9683751" cy="800101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Marcador de texto 28"/>
          <p:cNvSpPr/>
          <p:nvPr>
            <p:ph type="body" sz="quarter" idx="21"/>
          </p:nvPr>
        </p:nvSpPr>
        <p:spPr>
          <a:xfrm>
            <a:off x="14907558" y="12217682"/>
            <a:ext cx="9683751" cy="800101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0" indent="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orma libre: forma 1"/>
          <p:cNvSpPr/>
          <p:nvPr/>
        </p:nvSpPr>
        <p:spPr>
          <a:xfrm>
            <a:off x="19745070" y="1963546"/>
            <a:ext cx="3097151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738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9" name="Forma libre: forma 2"/>
          <p:cNvSpPr/>
          <p:nvPr/>
        </p:nvSpPr>
        <p:spPr>
          <a:xfrm>
            <a:off x="680972" y="2239643"/>
            <a:ext cx="1628140" cy="1061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43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0" name="Forma libre: forma 3"/>
          <p:cNvSpPr/>
          <p:nvPr/>
        </p:nvSpPr>
        <p:spPr>
          <a:xfrm>
            <a:off x="-1591" y="3820671"/>
            <a:ext cx="1521590" cy="1958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1" name="Forma libre: forma 4"/>
          <p:cNvSpPr/>
          <p:nvPr/>
        </p:nvSpPr>
        <p:spPr>
          <a:xfrm>
            <a:off x="-1591" y="5779263"/>
            <a:ext cx="1521590" cy="2041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2" name="Forma libre: forma 5"/>
          <p:cNvSpPr/>
          <p:nvPr/>
        </p:nvSpPr>
        <p:spPr>
          <a:xfrm>
            <a:off x="-1591" y="7820407"/>
            <a:ext cx="1521590" cy="1958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3" name="Forma libre: forma 6"/>
          <p:cNvSpPr/>
          <p:nvPr/>
        </p:nvSpPr>
        <p:spPr>
          <a:xfrm>
            <a:off x="1099818" y="7560943"/>
            <a:ext cx="1769746" cy="1150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4" name="Forma libre: forma 7"/>
          <p:cNvSpPr/>
          <p:nvPr/>
        </p:nvSpPr>
        <p:spPr>
          <a:xfrm>
            <a:off x="2138043" y="6788022"/>
            <a:ext cx="1050165" cy="643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5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5" name="Forma libre: forma 8"/>
          <p:cNvSpPr/>
          <p:nvPr/>
        </p:nvSpPr>
        <p:spPr>
          <a:xfrm>
            <a:off x="-26545" y="11761216"/>
            <a:ext cx="1557276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6" name="Forma libre: forma 9"/>
          <p:cNvSpPr/>
          <p:nvPr/>
        </p:nvSpPr>
        <p:spPr>
          <a:xfrm>
            <a:off x="1530730" y="11761216"/>
            <a:ext cx="3067305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7" name="Forma libre: forma 10"/>
          <p:cNvSpPr/>
          <p:nvPr/>
        </p:nvSpPr>
        <p:spPr>
          <a:xfrm>
            <a:off x="1530730" y="9779000"/>
            <a:ext cx="3067305" cy="19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65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8" name="Forma libre: forma 11"/>
          <p:cNvSpPr/>
          <p:nvPr/>
        </p:nvSpPr>
        <p:spPr>
          <a:xfrm>
            <a:off x="3087876" y="11761216"/>
            <a:ext cx="3044063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71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9" name="Forma libre: forma 12"/>
          <p:cNvSpPr/>
          <p:nvPr/>
        </p:nvSpPr>
        <p:spPr>
          <a:xfrm>
            <a:off x="5506592" y="12362942"/>
            <a:ext cx="1799337" cy="115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AD8B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0" name="Forma libre: forma 13"/>
          <p:cNvSpPr/>
          <p:nvPr/>
        </p:nvSpPr>
        <p:spPr>
          <a:xfrm>
            <a:off x="16400016" y="1196594"/>
            <a:ext cx="1699134" cy="1085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49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49" y="0"/>
                </a:lnTo>
                <a:close/>
              </a:path>
            </a:pathLst>
          </a:custGeom>
          <a:solidFill>
            <a:srgbClr val="01AD8B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1" name="Forma libre: forma 14"/>
          <p:cNvSpPr/>
          <p:nvPr/>
        </p:nvSpPr>
        <p:spPr>
          <a:xfrm>
            <a:off x="21284689" y="0"/>
            <a:ext cx="3099310" cy="196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87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2" name="Forma libre: forma 15"/>
          <p:cNvSpPr/>
          <p:nvPr/>
        </p:nvSpPr>
        <p:spPr>
          <a:xfrm>
            <a:off x="22842218" y="0"/>
            <a:ext cx="1541781" cy="196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3" name="Forma libre: forma 16"/>
          <p:cNvSpPr/>
          <p:nvPr/>
        </p:nvSpPr>
        <p:spPr>
          <a:xfrm>
            <a:off x="18205321" y="1963546"/>
            <a:ext cx="3079369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4" name="Forma libre: forma 17"/>
          <p:cNvSpPr/>
          <p:nvPr/>
        </p:nvSpPr>
        <p:spPr>
          <a:xfrm>
            <a:off x="19745070" y="3939794"/>
            <a:ext cx="3097151" cy="1980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66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43E5D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5" name="Forma libre: forma 18"/>
          <p:cNvSpPr/>
          <p:nvPr/>
        </p:nvSpPr>
        <p:spPr>
          <a:xfrm>
            <a:off x="18840704" y="6768717"/>
            <a:ext cx="1842389" cy="1168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31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3A88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6" name="Forma libre: forma 19"/>
          <p:cNvSpPr/>
          <p:nvPr/>
        </p:nvSpPr>
        <p:spPr>
          <a:xfrm>
            <a:off x="22832186" y="5903340"/>
            <a:ext cx="1547369" cy="2034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D3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7" name="Forma libre: forma 20"/>
          <p:cNvSpPr/>
          <p:nvPr/>
        </p:nvSpPr>
        <p:spPr>
          <a:xfrm>
            <a:off x="22832186" y="7937626"/>
            <a:ext cx="1547369" cy="2034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8" name="Forma libre: forma 21"/>
          <p:cNvSpPr/>
          <p:nvPr/>
        </p:nvSpPr>
        <p:spPr>
          <a:xfrm>
            <a:off x="22859871" y="9971912"/>
            <a:ext cx="1519683" cy="1926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9" name="Forma libre: forma 22"/>
          <p:cNvSpPr/>
          <p:nvPr/>
        </p:nvSpPr>
        <p:spPr>
          <a:xfrm>
            <a:off x="22045801" y="12381738"/>
            <a:ext cx="1639953" cy="1050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99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0" name="Forma libre: forma 23"/>
          <p:cNvSpPr/>
          <p:nvPr/>
        </p:nvSpPr>
        <p:spPr>
          <a:xfrm>
            <a:off x="20446" y="9779000"/>
            <a:ext cx="3067432" cy="19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35" y="21600"/>
                </a:moveTo>
                <a:lnTo>
                  <a:pt x="21600" y="0"/>
                </a:lnTo>
                <a:lnTo>
                  <a:pt x="0" y="0"/>
                </a:lnTo>
                <a:lnTo>
                  <a:pt x="10635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1" name="Forma libre: forma 24"/>
          <p:cNvSpPr/>
          <p:nvPr/>
        </p:nvSpPr>
        <p:spPr>
          <a:xfrm>
            <a:off x="19819900" y="-17145"/>
            <a:ext cx="3055875" cy="1980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59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2" name="Forma libre: forma 25"/>
          <p:cNvSpPr/>
          <p:nvPr/>
        </p:nvSpPr>
        <p:spPr>
          <a:xfrm>
            <a:off x="22837773" y="1963546"/>
            <a:ext cx="1546227" cy="197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47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4A081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3" name="Forma libre: forma 26"/>
          <p:cNvSpPr/>
          <p:nvPr/>
        </p:nvSpPr>
        <p:spPr>
          <a:xfrm>
            <a:off x="21273895" y="3923015"/>
            <a:ext cx="3094865" cy="1980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94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4" name="Forma libre: forma 27"/>
          <p:cNvSpPr/>
          <p:nvPr/>
        </p:nvSpPr>
        <p:spPr>
          <a:xfrm>
            <a:off x="19761962" y="7937626"/>
            <a:ext cx="3067431" cy="197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83" name="Gráfico 4"/>
          <p:cNvGrpSpPr/>
          <p:nvPr/>
        </p:nvGrpSpPr>
        <p:grpSpPr>
          <a:xfrm>
            <a:off x="13989273" y="9526290"/>
            <a:ext cx="5624323" cy="1036326"/>
            <a:chOff x="0" y="0"/>
            <a:chExt cx="5624322" cy="1036325"/>
          </a:xfrm>
        </p:grpSpPr>
        <p:sp>
          <p:nvSpPr>
            <p:cNvPr id="265" name="Forma libre: forma 31"/>
            <p:cNvSpPr/>
            <p:nvPr/>
          </p:nvSpPr>
          <p:spPr>
            <a:xfrm>
              <a:off x="691385" y="316109"/>
              <a:ext cx="454407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" name="Forma libre: forma 32"/>
            <p:cNvSpPr/>
            <p:nvPr/>
          </p:nvSpPr>
          <p:spPr>
            <a:xfrm>
              <a:off x="1204211" y="192664"/>
              <a:ext cx="411227" cy="655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69" y="10193"/>
                  </a:moveTo>
                  <a:lnTo>
                    <a:pt x="21600" y="10193"/>
                  </a:lnTo>
                  <a:lnTo>
                    <a:pt x="21600" y="14933"/>
                  </a:lnTo>
                  <a:cubicBezTo>
                    <a:pt x="21600" y="18455"/>
                    <a:pt x="18358" y="21600"/>
                    <a:pt x="10853" y="21600"/>
                  </a:cubicBezTo>
                  <a:cubicBezTo>
                    <a:pt x="3349" y="21600"/>
                    <a:pt x="0" y="18484"/>
                    <a:pt x="0" y="14895"/>
                  </a:cubicBezTo>
                  <a:lnTo>
                    <a:pt x="0" y="0"/>
                  </a:lnTo>
                  <a:lnTo>
                    <a:pt x="6911" y="0"/>
                  </a:lnTo>
                  <a:lnTo>
                    <a:pt x="6911" y="4505"/>
                  </a:lnTo>
                  <a:lnTo>
                    <a:pt x="21593" y="4505"/>
                  </a:lnTo>
                  <a:lnTo>
                    <a:pt x="21593" y="7621"/>
                  </a:lnTo>
                  <a:lnTo>
                    <a:pt x="6911" y="7621"/>
                  </a:lnTo>
                  <a:lnTo>
                    <a:pt x="6911" y="14460"/>
                  </a:lnTo>
                  <a:cubicBezTo>
                    <a:pt x="6911" y="16560"/>
                    <a:pt x="8098" y="17777"/>
                    <a:pt x="10960" y="17777"/>
                  </a:cubicBezTo>
                  <a:cubicBezTo>
                    <a:pt x="13822" y="17777"/>
                    <a:pt x="15063" y="16593"/>
                    <a:pt x="15063" y="14527"/>
                  </a:cubicBezTo>
                  <a:lnTo>
                    <a:pt x="15063" y="10193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Forma libre: forma 33"/>
            <p:cNvSpPr/>
            <p:nvPr/>
          </p:nvSpPr>
          <p:spPr>
            <a:xfrm>
              <a:off x="1656585" y="316109"/>
              <a:ext cx="454407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8" name="Forma libre: forma 34"/>
            <p:cNvSpPr/>
            <p:nvPr/>
          </p:nvSpPr>
          <p:spPr>
            <a:xfrm>
              <a:off x="2291713" y="152660"/>
              <a:ext cx="555119" cy="682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1" y="21600"/>
                  </a:moveTo>
                  <a:lnTo>
                    <a:pt x="8001" y="3774"/>
                  </a:lnTo>
                  <a:lnTo>
                    <a:pt x="0" y="3774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4"/>
                  </a:lnTo>
                  <a:lnTo>
                    <a:pt x="13560" y="3774"/>
                  </a:lnTo>
                  <a:lnTo>
                    <a:pt x="13560" y="21600"/>
                  </a:lnTo>
                  <a:lnTo>
                    <a:pt x="8001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9" name="Forma libre: forma 35"/>
            <p:cNvSpPr/>
            <p:nvPr/>
          </p:nvSpPr>
          <p:spPr>
            <a:xfrm>
              <a:off x="2830447" y="315981"/>
              <a:ext cx="292989" cy="519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Forma libre: forma 36"/>
            <p:cNvSpPr/>
            <p:nvPr/>
          </p:nvSpPr>
          <p:spPr>
            <a:xfrm>
              <a:off x="3122419" y="316109"/>
              <a:ext cx="454407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1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62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6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1" name="Forma libre: forma 37"/>
            <p:cNvSpPr/>
            <p:nvPr/>
          </p:nvSpPr>
          <p:spPr>
            <a:xfrm>
              <a:off x="3638422" y="144531"/>
              <a:ext cx="133605" cy="690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6"/>
                  </a:lnTo>
                  <a:lnTo>
                    <a:pt x="21600" y="578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2" name="Forma libre: forma 38"/>
            <p:cNvSpPr/>
            <p:nvPr/>
          </p:nvSpPr>
          <p:spPr>
            <a:xfrm>
              <a:off x="3832731" y="316109"/>
              <a:ext cx="458471" cy="5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2" y="21600"/>
                  </a:moveTo>
                  <a:lnTo>
                    <a:pt x="15252" y="8853"/>
                  </a:lnTo>
                  <a:cubicBezTo>
                    <a:pt x="15252" y="5602"/>
                    <a:pt x="14187" y="4704"/>
                    <a:pt x="11183" y="4704"/>
                  </a:cubicBezTo>
                  <a:cubicBezTo>
                    <a:pt x="7892" y="4704"/>
                    <a:pt x="6294" y="6332"/>
                    <a:pt x="6294" y="9539"/>
                  </a:cubicBezTo>
                  <a:lnTo>
                    <a:pt x="6294" y="21600"/>
                  </a:lnTo>
                  <a:lnTo>
                    <a:pt x="0" y="21600"/>
                  </a:lnTo>
                  <a:lnTo>
                    <a:pt x="0" y="555"/>
                  </a:lnTo>
                  <a:lnTo>
                    <a:pt x="6007" y="555"/>
                  </a:lnTo>
                  <a:lnTo>
                    <a:pt x="6007" y="3636"/>
                  </a:lnTo>
                  <a:cubicBezTo>
                    <a:pt x="7461" y="1284"/>
                    <a:pt x="9879" y="0"/>
                    <a:pt x="13708" y="0"/>
                  </a:cubicBezTo>
                  <a:cubicBezTo>
                    <a:pt x="18261" y="0"/>
                    <a:pt x="21600" y="2436"/>
                    <a:pt x="21600" y="7013"/>
                  </a:cubicBezTo>
                  <a:lnTo>
                    <a:pt x="21600" y="21600"/>
                  </a:lnTo>
                  <a:lnTo>
                    <a:pt x="15258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3" name="Forma libre: forma 39"/>
            <p:cNvSpPr/>
            <p:nvPr/>
          </p:nvSpPr>
          <p:spPr>
            <a:xfrm>
              <a:off x="4338446" y="316236"/>
              <a:ext cx="482093" cy="53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6" y="12212"/>
                  </a:moveTo>
                  <a:cubicBezTo>
                    <a:pt x="6168" y="15298"/>
                    <a:pt x="8103" y="17303"/>
                    <a:pt x="11050" y="17303"/>
                  </a:cubicBezTo>
                  <a:cubicBezTo>
                    <a:pt x="12985" y="17303"/>
                    <a:pt x="14686" y="16427"/>
                    <a:pt x="15102" y="15010"/>
                  </a:cubicBezTo>
                  <a:lnTo>
                    <a:pt x="21276" y="15010"/>
                  </a:lnTo>
                  <a:cubicBezTo>
                    <a:pt x="19893" y="19219"/>
                    <a:pt x="16166" y="21600"/>
                    <a:pt x="11329" y="21600"/>
                  </a:cubicBezTo>
                  <a:cubicBezTo>
                    <a:pt x="3778" y="21600"/>
                    <a:pt x="0" y="17844"/>
                    <a:pt x="0" y="10424"/>
                  </a:cubicBezTo>
                  <a:cubicBezTo>
                    <a:pt x="0" y="4086"/>
                    <a:pt x="4006" y="0"/>
                    <a:pt x="10959" y="0"/>
                  </a:cubicBezTo>
                  <a:cubicBezTo>
                    <a:pt x="17913" y="0"/>
                    <a:pt x="21600" y="4086"/>
                    <a:pt x="21600" y="12217"/>
                  </a:cubicBezTo>
                  <a:lnTo>
                    <a:pt x="5986" y="12217"/>
                  </a:lnTo>
                  <a:close/>
                  <a:moveTo>
                    <a:pt x="15426" y="8790"/>
                  </a:moveTo>
                  <a:cubicBezTo>
                    <a:pt x="15335" y="5745"/>
                    <a:pt x="13122" y="4287"/>
                    <a:pt x="10777" y="4287"/>
                  </a:cubicBezTo>
                  <a:cubicBezTo>
                    <a:pt x="8433" y="4287"/>
                    <a:pt x="6402" y="5956"/>
                    <a:pt x="6174" y="8790"/>
                  </a:cubicBezTo>
                  <a:lnTo>
                    <a:pt x="15432" y="879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4" name="Forma libre: forma 40"/>
            <p:cNvSpPr/>
            <p:nvPr/>
          </p:nvSpPr>
          <p:spPr>
            <a:xfrm>
              <a:off x="4866766" y="315981"/>
              <a:ext cx="292991" cy="519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5" name="Forma libre: forma 41"/>
            <p:cNvSpPr/>
            <p:nvPr/>
          </p:nvSpPr>
          <p:spPr>
            <a:xfrm>
              <a:off x="5159755" y="316109"/>
              <a:ext cx="464568" cy="53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57" y="6755"/>
                  </a:moveTo>
                  <a:cubicBezTo>
                    <a:pt x="14620" y="4756"/>
                    <a:pt x="13380" y="4045"/>
                    <a:pt x="10558" y="4045"/>
                  </a:cubicBezTo>
                  <a:cubicBezTo>
                    <a:pt x="8214" y="4045"/>
                    <a:pt x="6879" y="4545"/>
                    <a:pt x="6879" y="5755"/>
                  </a:cubicBezTo>
                  <a:cubicBezTo>
                    <a:pt x="6879" y="6966"/>
                    <a:pt x="8166" y="7466"/>
                    <a:pt x="10700" y="8090"/>
                  </a:cubicBezTo>
                  <a:cubicBezTo>
                    <a:pt x="13375" y="8754"/>
                    <a:pt x="15908" y="9218"/>
                    <a:pt x="17726" y="9842"/>
                  </a:cubicBezTo>
                  <a:cubicBezTo>
                    <a:pt x="20212" y="10718"/>
                    <a:pt x="21600" y="12135"/>
                    <a:pt x="21600" y="14804"/>
                  </a:cubicBezTo>
                  <a:cubicBezTo>
                    <a:pt x="21600" y="19060"/>
                    <a:pt x="18016" y="21600"/>
                    <a:pt x="11326" y="21600"/>
                  </a:cubicBezTo>
                  <a:cubicBezTo>
                    <a:pt x="4110" y="21600"/>
                    <a:pt x="94" y="18637"/>
                    <a:pt x="0" y="14469"/>
                  </a:cubicBezTo>
                  <a:lnTo>
                    <a:pt x="6407" y="14469"/>
                  </a:lnTo>
                  <a:cubicBezTo>
                    <a:pt x="6407" y="16385"/>
                    <a:pt x="8273" y="17514"/>
                    <a:pt x="11284" y="17514"/>
                  </a:cubicBezTo>
                  <a:cubicBezTo>
                    <a:pt x="13481" y="17514"/>
                    <a:pt x="15441" y="16932"/>
                    <a:pt x="15441" y="15386"/>
                  </a:cubicBezTo>
                  <a:cubicBezTo>
                    <a:pt x="15441" y="13928"/>
                    <a:pt x="13670" y="13469"/>
                    <a:pt x="11668" y="13052"/>
                  </a:cubicBezTo>
                  <a:cubicBezTo>
                    <a:pt x="7700" y="12217"/>
                    <a:pt x="5503" y="11635"/>
                    <a:pt x="3832" y="10718"/>
                  </a:cubicBezTo>
                  <a:cubicBezTo>
                    <a:pt x="1636" y="9507"/>
                    <a:pt x="868" y="7925"/>
                    <a:pt x="868" y="6090"/>
                  </a:cubicBezTo>
                  <a:cubicBezTo>
                    <a:pt x="868" y="2628"/>
                    <a:pt x="3590" y="0"/>
                    <a:pt x="10759" y="0"/>
                  </a:cubicBezTo>
                  <a:cubicBezTo>
                    <a:pt x="17543" y="0"/>
                    <a:pt x="20602" y="2334"/>
                    <a:pt x="20939" y="6755"/>
                  </a:cubicBezTo>
                  <a:lnTo>
                    <a:pt x="14963" y="675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6" name="Forma libre: forma 42"/>
            <p:cNvSpPr/>
            <p:nvPr/>
          </p:nvSpPr>
          <p:spPr>
            <a:xfrm>
              <a:off x="28701" y="0"/>
              <a:ext cx="607315" cy="864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7" fill="norm" stroke="1" extrusionOk="0">
                  <a:moveTo>
                    <a:pt x="145" y="119"/>
                  </a:moveTo>
                  <a:lnTo>
                    <a:pt x="0" y="20727"/>
                  </a:lnTo>
                  <a:lnTo>
                    <a:pt x="12521" y="20727"/>
                  </a:lnTo>
                  <a:cubicBezTo>
                    <a:pt x="18565" y="18688"/>
                    <a:pt x="21600" y="14101"/>
                    <a:pt x="21600" y="10808"/>
                  </a:cubicBezTo>
                  <a:cubicBezTo>
                    <a:pt x="21600" y="4365"/>
                    <a:pt x="13515" y="-873"/>
                    <a:pt x="149" y="122"/>
                  </a:cubicBezTo>
                  <a:close/>
                  <a:moveTo>
                    <a:pt x="12259" y="8650"/>
                  </a:moveTo>
                  <a:cubicBezTo>
                    <a:pt x="11852" y="8115"/>
                    <a:pt x="11319" y="7625"/>
                    <a:pt x="10651" y="7198"/>
                  </a:cubicBezTo>
                  <a:cubicBezTo>
                    <a:pt x="10140" y="6876"/>
                    <a:pt x="9553" y="6587"/>
                    <a:pt x="8935" y="6355"/>
                  </a:cubicBezTo>
                  <a:cubicBezTo>
                    <a:pt x="7665" y="5887"/>
                    <a:pt x="6224" y="5634"/>
                    <a:pt x="4756" y="5634"/>
                  </a:cubicBezTo>
                  <a:cubicBezTo>
                    <a:pt x="4219" y="5634"/>
                    <a:pt x="3785" y="5345"/>
                    <a:pt x="3785" y="4980"/>
                  </a:cubicBezTo>
                  <a:cubicBezTo>
                    <a:pt x="3785" y="4615"/>
                    <a:pt x="4223" y="4325"/>
                    <a:pt x="4756" y="4325"/>
                  </a:cubicBezTo>
                  <a:cubicBezTo>
                    <a:pt x="6559" y="4325"/>
                    <a:pt x="8325" y="4630"/>
                    <a:pt x="9865" y="5202"/>
                  </a:cubicBezTo>
                  <a:cubicBezTo>
                    <a:pt x="10642" y="5488"/>
                    <a:pt x="11360" y="5841"/>
                    <a:pt x="11997" y="6252"/>
                  </a:cubicBezTo>
                  <a:cubicBezTo>
                    <a:pt x="12819" y="6775"/>
                    <a:pt x="13492" y="7387"/>
                    <a:pt x="13993" y="8054"/>
                  </a:cubicBezTo>
                  <a:cubicBezTo>
                    <a:pt x="14675" y="8958"/>
                    <a:pt x="15019" y="9925"/>
                    <a:pt x="15019" y="10933"/>
                  </a:cubicBezTo>
                  <a:cubicBezTo>
                    <a:pt x="15019" y="11940"/>
                    <a:pt x="14689" y="12881"/>
                    <a:pt x="14030" y="13769"/>
                  </a:cubicBezTo>
                  <a:cubicBezTo>
                    <a:pt x="13867" y="13995"/>
                    <a:pt x="13519" y="14132"/>
                    <a:pt x="13158" y="14132"/>
                  </a:cubicBezTo>
                  <a:cubicBezTo>
                    <a:pt x="13018" y="14132"/>
                    <a:pt x="12869" y="14107"/>
                    <a:pt x="12729" y="14059"/>
                  </a:cubicBezTo>
                  <a:cubicBezTo>
                    <a:pt x="12254" y="13897"/>
                    <a:pt x="12051" y="13508"/>
                    <a:pt x="12291" y="13182"/>
                  </a:cubicBezTo>
                  <a:cubicBezTo>
                    <a:pt x="12815" y="12476"/>
                    <a:pt x="13077" y="11718"/>
                    <a:pt x="13077" y="10930"/>
                  </a:cubicBezTo>
                  <a:cubicBezTo>
                    <a:pt x="13077" y="10142"/>
                    <a:pt x="12801" y="9362"/>
                    <a:pt x="12259" y="8641"/>
                  </a:cubicBezTo>
                  <a:close/>
                  <a:moveTo>
                    <a:pt x="5235" y="12248"/>
                  </a:moveTo>
                  <a:cubicBezTo>
                    <a:pt x="4115" y="12248"/>
                    <a:pt x="3202" y="11633"/>
                    <a:pt x="3202" y="10872"/>
                  </a:cubicBezTo>
                  <a:cubicBezTo>
                    <a:pt x="3202" y="10111"/>
                    <a:pt x="4115" y="9499"/>
                    <a:pt x="5235" y="9499"/>
                  </a:cubicBezTo>
                  <a:cubicBezTo>
                    <a:pt x="6355" y="9499"/>
                    <a:pt x="7277" y="10111"/>
                    <a:pt x="7277" y="10872"/>
                  </a:cubicBezTo>
                  <a:cubicBezTo>
                    <a:pt x="7277" y="11633"/>
                    <a:pt x="6360" y="12248"/>
                    <a:pt x="5235" y="12248"/>
                  </a:cubicBezTo>
                  <a:close/>
                  <a:moveTo>
                    <a:pt x="9436" y="10982"/>
                  </a:moveTo>
                  <a:cubicBezTo>
                    <a:pt x="9513" y="10610"/>
                    <a:pt x="9531" y="9679"/>
                    <a:pt x="8270" y="8906"/>
                  </a:cubicBezTo>
                  <a:cubicBezTo>
                    <a:pt x="7290" y="8300"/>
                    <a:pt x="6270" y="8032"/>
                    <a:pt x="4946" y="8032"/>
                  </a:cubicBezTo>
                  <a:cubicBezTo>
                    <a:pt x="4580" y="8032"/>
                    <a:pt x="4278" y="7822"/>
                    <a:pt x="4278" y="7564"/>
                  </a:cubicBezTo>
                  <a:cubicBezTo>
                    <a:pt x="4278" y="7305"/>
                    <a:pt x="4580" y="7095"/>
                    <a:pt x="4946" y="7095"/>
                  </a:cubicBezTo>
                  <a:cubicBezTo>
                    <a:pt x="6590" y="7095"/>
                    <a:pt x="7927" y="7451"/>
                    <a:pt x="9156" y="8203"/>
                  </a:cubicBezTo>
                  <a:cubicBezTo>
                    <a:pt x="10904" y="9271"/>
                    <a:pt x="10859" y="10586"/>
                    <a:pt x="10764" y="11106"/>
                  </a:cubicBezTo>
                  <a:cubicBezTo>
                    <a:pt x="10714" y="11341"/>
                    <a:pt x="10434" y="11511"/>
                    <a:pt x="10100" y="11511"/>
                  </a:cubicBezTo>
                  <a:cubicBezTo>
                    <a:pt x="10068" y="11511"/>
                    <a:pt x="10046" y="11511"/>
                    <a:pt x="10005" y="11505"/>
                  </a:cubicBezTo>
                  <a:cubicBezTo>
                    <a:pt x="9644" y="11469"/>
                    <a:pt x="9382" y="11237"/>
                    <a:pt x="9431" y="10982"/>
                  </a:cubicBezTo>
                  <a:close/>
                  <a:moveTo>
                    <a:pt x="11125" y="15821"/>
                  </a:moveTo>
                  <a:cubicBezTo>
                    <a:pt x="10524" y="15821"/>
                    <a:pt x="10037" y="15504"/>
                    <a:pt x="10037" y="15121"/>
                  </a:cubicBezTo>
                  <a:cubicBezTo>
                    <a:pt x="10037" y="14737"/>
                    <a:pt x="10524" y="14430"/>
                    <a:pt x="11125" y="14430"/>
                  </a:cubicBezTo>
                  <a:cubicBezTo>
                    <a:pt x="11726" y="14430"/>
                    <a:pt x="12205" y="14740"/>
                    <a:pt x="12205" y="15121"/>
                  </a:cubicBezTo>
                  <a:cubicBezTo>
                    <a:pt x="12205" y="15501"/>
                    <a:pt x="11717" y="15821"/>
                    <a:pt x="11125" y="15821"/>
                  </a:cubicBezTo>
                  <a:close/>
                  <a:moveTo>
                    <a:pt x="13515" y="18119"/>
                  </a:moveTo>
                  <a:cubicBezTo>
                    <a:pt x="13171" y="18304"/>
                    <a:pt x="12593" y="18259"/>
                    <a:pt x="12304" y="18003"/>
                  </a:cubicBezTo>
                  <a:cubicBezTo>
                    <a:pt x="12164" y="17878"/>
                    <a:pt x="12105" y="17726"/>
                    <a:pt x="12137" y="17568"/>
                  </a:cubicBezTo>
                  <a:cubicBezTo>
                    <a:pt x="12173" y="17413"/>
                    <a:pt x="12295" y="17279"/>
                    <a:pt x="12480" y="17184"/>
                  </a:cubicBezTo>
                  <a:cubicBezTo>
                    <a:pt x="13998" y="16426"/>
                    <a:pt x="15245" y="15431"/>
                    <a:pt x="16094" y="14308"/>
                  </a:cubicBezTo>
                  <a:cubicBezTo>
                    <a:pt x="16907" y="13212"/>
                    <a:pt x="17318" y="12041"/>
                    <a:pt x="17318" y="10826"/>
                  </a:cubicBezTo>
                  <a:cubicBezTo>
                    <a:pt x="17318" y="10151"/>
                    <a:pt x="17187" y="9478"/>
                    <a:pt x="16925" y="8821"/>
                  </a:cubicBezTo>
                  <a:cubicBezTo>
                    <a:pt x="16365" y="7421"/>
                    <a:pt x="15222" y="6142"/>
                    <a:pt x="13628" y="5123"/>
                  </a:cubicBezTo>
                  <a:cubicBezTo>
                    <a:pt x="12950" y="4688"/>
                    <a:pt x="12200" y="4304"/>
                    <a:pt x="11396" y="3981"/>
                  </a:cubicBezTo>
                  <a:lnTo>
                    <a:pt x="11301" y="3945"/>
                  </a:lnTo>
                  <a:lnTo>
                    <a:pt x="11206" y="3981"/>
                  </a:lnTo>
                  <a:cubicBezTo>
                    <a:pt x="10981" y="4064"/>
                    <a:pt x="10728" y="4109"/>
                    <a:pt x="10475" y="4109"/>
                  </a:cubicBezTo>
                  <a:cubicBezTo>
                    <a:pt x="9743" y="4109"/>
                    <a:pt x="9129" y="3775"/>
                    <a:pt x="8984" y="3291"/>
                  </a:cubicBezTo>
                  <a:lnTo>
                    <a:pt x="8962" y="3221"/>
                  </a:lnTo>
                  <a:lnTo>
                    <a:pt x="8862" y="3199"/>
                  </a:lnTo>
                  <a:cubicBezTo>
                    <a:pt x="7516" y="2895"/>
                    <a:pt x="6098" y="2740"/>
                    <a:pt x="4657" y="2740"/>
                  </a:cubicBezTo>
                  <a:cubicBezTo>
                    <a:pt x="4178" y="2740"/>
                    <a:pt x="3790" y="2478"/>
                    <a:pt x="3790" y="2158"/>
                  </a:cubicBezTo>
                  <a:cubicBezTo>
                    <a:pt x="3790" y="1839"/>
                    <a:pt x="4178" y="1574"/>
                    <a:pt x="4657" y="1574"/>
                  </a:cubicBezTo>
                  <a:cubicBezTo>
                    <a:pt x="6405" y="1574"/>
                    <a:pt x="8099" y="1772"/>
                    <a:pt x="9693" y="2161"/>
                  </a:cubicBezTo>
                  <a:lnTo>
                    <a:pt x="9770" y="2180"/>
                  </a:lnTo>
                  <a:lnTo>
                    <a:pt x="9842" y="2158"/>
                  </a:lnTo>
                  <a:cubicBezTo>
                    <a:pt x="10028" y="2094"/>
                    <a:pt x="10253" y="2064"/>
                    <a:pt x="10484" y="2064"/>
                  </a:cubicBezTo>
                  <a:cubicBezTo>
                    <a:pt x="11170" y="2064"/>
                    <a:pt x="11762" y="2362"/>
                    <a:pt x="11947" y="2807"/>
                  </a:cubicBezTo>
                  <a:lnTo>
                    <a:pt x="11965" y="2855"/>
                  </a:lnTo>
                  <a:lnTo>
                    <a:pt x="12033" y="2880"/>
                  </a:lnTo>
                  <a:cubicBezTo>
                    <a:pt x="13045" y="3269"/>
                    <a:pt x="13984" y="3741"/>
                    <a:pt x="14820" y="4274"/>
                  </a:cubicBezTo>
                  <a:cubicBezTo>
                    <a:pt x="15741" y="4864"/>
                    <a:pt x="16527" y="5528"/>
                    <a:pt x="17164" y="6240"/>
                  </a:cubicBezTo>
                  <a:cubicBezTo>
                    <a:pt x="17801" y="6955"/>
                    <a:pt x="18289" y="7719"/>
                    <a:pt x="18605" y="8516"/>
                  </a:cubicBezTo>
                  <a:cubicBezTo>
                    <a:pt x="18908" y="9289"/>
                    <a:pt x="19061" y="10065"/>
                    <a:pt x="19061" y="10826"/>
                  </a:cubicBezTo>
                  <a:cubicBezTo>
                    <a:pt x="19061" y="12226"/>
                    <a:pt x="18583" y="13575"/>
                    <a:pt x="17639" y="14835"/>
                  </a:cubicBezTo>
                  <a:cubicBezTo>
                    <a:pt x="16677" y="16122"/>
                    <a:pt x="15249" y="17257"/>
                    <a:pt x="13519" y="18122"/>
                  </a:cubicBez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7" name="Forma libre: forma 43"/>
            <p:cNvSpPr/>
            <p:nvPr/>
          </p:nvSpPr>
          <p:spPr>
            <a:xfrm>
              <a:off x="-1" y="977779"/>
              <a:ext cx="4560063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0"/>
                  </a:moveTo>
                  <a:cubicBezTo>
                    <a:pt x="21568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568" y="21600"/>
                    <a:pt x="21528" y="21600"/>
                  </a:cubicBezTo>
                  <a:lnTo>
                    <a:pt x="72" y="21600"/>
                  </a:lnTo>
                  <a:cubicBezTo>
                    <a:pt x="32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Forma libre: forma 44"/>
            <p:cNvSpPr/>
            <p:nvPr/>
          </p:nvSpPr>
          <p:spPr>
            <a:xfrm>
              <a:off x="4608829" y="977779"/>
              <a:ext cx="318135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4" y="0"/>
                  </a:moveTo>
                  <a:cubicBezTo>
                    <a:pt x="2114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141" y="21600"/>
                    <a:pt x="20574" y="21600"/>
                  </a:cubicBezTo>
                  <a:lnTo>
                    <a:pt x="1026" y="21600"/>
                  </a:lnTo>
                  <a:cubicBezTo>
                    <a:pt x="45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460" y="0"/>
                    <a:pt x="1026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9" name="Forma libre: forma 45"/>
            <p:cNvSpPr/>
            <p:nvPr/>
          </p:nvSpPr>
          <p:spPr>
            <a:xfrm>
              <a:off x="5231893" y="977779"/>
              <a:ext cx="385317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53" y="0"/>
                  </a:moveTo>
                  <a:cubicBezTo>
                    <a:pt x="2122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221" y="21600"/>
                    <a:pt x="20753" y="21600"/>
                  </a:cubicBezTo>
                  <a:lnTo>
                    <a:pt x="847" y="21600"/>
                  </a:lnTo>
                  <a:cubicBezTo>
                    <a:pt x="37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79" y="0"/>
                    <a:pt x="847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Forma libre: forma 46"/>
            <p:cNvSpPr/>
            <p:nvPr/>
          </p:nvSpPr>
          <p:spPr>
            <a:xfrm>
              <a:off x="4975605" y="977779"/>
              <a:ext cx="92329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1" name="Forma libre: forma 47"/>
            <p:cNvSpPr/>
            <p:nvPr/>
          </p:nvSpPr>
          <p:spPr>
            <a:xfrm>
              <a:off x="5099558" y="977779"/>
              <a:ext cx="92329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Forma libre: forma 48"/>
            <p:cNvSpPr/>
            <p:nvPr/>
          </p:nvSpPr>
          <p:spPr>
            <a:xfrm>
              <a:off x="118615" y="396245"/>
              <a:ext cx="114555" cy="11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6" y="21600"/>
                  </a:moveTo>
                  <a:cubicBezTo>
                    <a:pt x="4837" y="21600"/>
                    <a:pt x="0" y="16768"/>
                    <a:pt x="0" y="10788"/>
                  </a:cubicBezTo>
                  <a:cubicBezTo>
                    <a:pt x="0" y="4808"/>
                    <a:pt x="4837" y="0"/>
                    <a:pt x="10776" y="0"/>
                  </a:cubicBezTo>
                  <a:cubicBezTo>
                    <a:pt x="16715" y="0"/>
                    <a:pt x="21600" y="4808"/>
                    <a:pt x="21600" y="10788"/>
                  </a:cubicBezTo>
                  <a:cubicBezTo>
                    <a:pt x="21600" y="16768"/>
                    <a:pt x="16739" y="21600"/>
                    <a:pt x="10776" y="2160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84" name="Forma libre: forma 49"/>
          <p:cNvSpPr/>
          <p:nvPr/>
        </p:nvSpPr>
        <p:spPr>
          <a:xfrm>
            <a:off x="13228702" y="9257664"/>
            <a:ext cx="92329" cy="1564415"/>
          </a:xfrm>
          <a:prstGeom prst="rect">
            <a:avLst/>
          </a:prstGeom>
          <a:solidFill>
            <a:srgbClr val="1D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5" name="Título título título título título"/>
          <p:cNvSpPr txBox="1"/>
          <p:nvPr>
            <p:ph type="title" hasCustomPrompt="1"/>
          </p:nvPr>
        </p:nvSpPr>
        <p:spPr>
          <a:xfrm>
            <a:off x="4915094" y="9307639"/>
            <a:ext cx="7974387" cy="643129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90000"/>
              </a:lnSpc>
              <a:defRPr b="0" spc="0"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Título título título título título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ráfico 22" descr="Gráfico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416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ítulo Título Título Título"/>
          <p:cNvSpPr txBox="1"/>
          <p:nvPr>
            <p:ph type="title" hasCustomPrompt="1"/>
          </p:nvPr>
        </p:nvSpPr>
        <p:spPr>
          <a:xfrm>
            <a:off x="819446" y="1432458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90000"/>
              </a:lnSpc>
              <a:defRPr b="0" spc="0" sz="4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95" name="Body Level One…"/>
          <p:cNvSpPr txBox="1"/>
          <p:nvPr>
            <p:ph type="body" sz="quarter" idx="1"/>
          </p:nvPr>
        </p:nvSpPr>
        <p:spPr>
          <a:xfrm>
            <a:off x="1887561" y="2417148"/>
            <a:ext cx="9683751" cy="800101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Rectángulo 1"/>
          <p:cNvSpPr/>
          <p:nvPr/>
        </p:nvSpPr>
        <p:spPr>
          <a:xfrm>
            <a:off x="23215600" y="2921000"/>
            <a:ext cx="965200" cy="1016000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tIns="91439" bIns="91439" anchor="ctr"/>
          <a:lstStyle/>
          <a:p>
            <a:pPr algn="ct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áfico 7"/>
          <p:cNvGrpSpPr/>
          <p:nvPr/>
        </p:nvGrpSpPr>
        <p:grpSpPr>
          <a:xfrm>
            <a:off x="19749435" y="530772"/>
            <a:ext cx="4094303" cy="754459"/>
            <a:chOff x="1" y="0"/>
            <a:chExt cx="4094302" cy="754457"/>
          </a:xfrm>
        </p:grpSpPr>
        <p:sp>
          <p:nvSpPr>
            <p:cNvPr id="304" name="Forma libre: forma 5"/>
            <p:cNvSpPr/>
            <p:nvPr/>
          </p:nvSpPr>
          <p:spPr>
            <a:xfrm>
              <a:off x="503264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Forma libre: forma 6"/>
            <p:cNvSpPr/>
            <p:nvPr/>
          </p:nvSpPr>
          <p:spPr>
            <a:xfrm>
              <a:off x="876586" y="140590"/>
              <a:ext cx="299329" cy="47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6" name="Forma libre: forma 7"/>
            <p:cNvSpPr/>
            <p:nvPr/>
          </p:nvSpPr>
          <p:spPr>
            <a:xfrm>
              <a:off x="1205951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7" name="Forma libre: forma 8"/>
            <p:cNvSpPr/>
            <p:nvPr/>
          </p:nvSpPr>
          <p:spPr>
            <a:xfrm>
              <a:off x="1668352" y="111197"/>
              <a:ext cx="404133" cy="4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Forma libre: forma 9"/>
            <p:cNvSpPr/>
            <p:nvPr/>
          </p:nvSpPr>
          <p:spPr>
            <a:xfrm>
              <a:off x="2060493" y="230051"/>
              <a:ext cx="213348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Forma libre: forma 10"/>
            <p:cNvSpPr/>
            <p:nvPr/>
          </p:nvSpPr>
          <p:spPr>
            <a:xfrm>
              <a:off x="2273068" y="230182"/>
              <a:ext cx="33078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0" name="Forma libre: forma 11"/>
            <p:cNvSpPr/>
            <p:nvPr/>
          </p:nvSpPr>
          <p:spPr>
            <a:xfrm>
              <a:off x="2648710" y="105267"/>
              <a:ext cx="97329" cy="5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1" name="Forma libre: forma 12"/>
            <p:cNvSpPr/>
            <p:nvPr/>
          </p:nvSpPr>
          <p:spPr>
            <a:xfrm>
              <a:off x="2789995" y="230181"/>
              <a:ext cx="333749" cy="37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2" name="Forma libre: forma 13"/>
            <p:cNvSpPr/>
            <p:nvPr/>
          </p:nvSpPr>
          <p:spPr>
            <a:xfrm>
              <a:off x="3158289" y="230182"/>
              <a:ext cx="351023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3" name="Forma libre: forma 14"/>
            <p:cNvSpPr/>
            <p:nvPr/>
          </p:nvSpPr>
          <p:spPr>
            <a:xfrm>
              <a:off x="3542955" y="230051"/>
              <a:ext cx="213347" cy="37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4" name="Forma libre: forma 15"/>
            <p:cNvSpPr/>
            <p:nvPr/>
          </p:nvSpPr>
          <p:spPr>
            <a:xfrm>
              <a:off x="3756043" y="230182"/>
              <a:ext cx="338261" cy="38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5" name="Forma libre: forma 16"/>
            <p:cNvSpPr/>
            <p:nvPr/>
          </p:nvSpPr>
          <p:spPr>
            <a:xfrm>
              <a:off x="20883" y="0"/>
              <a:ext cx="442034" cy="6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6" name="Forma libre: forma 17"/>
            <p:cNvSpPr/>
            <p:nvPr/>
          </p:nvSpPr>
          <p:spPr>
            <a:xfrm>
              <a:off x="1" y="711787"/>
              <a:ext cx="3319683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7" name="Forma libre: forma 18"/>
            <p:cNvSpPr/>
            <p:nvPr/>
          </p:nvSpPr>
          <p:spPr>
            <a:xfrm>
              <a:off x="3355137" y="711787"/>
              <a:ext cx="23164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8" name="Forma libre: forma 19"/>
            <p:cNvSpPr/>
            <p:nvPr/>
          </p:nvSpPr>
          <p:spPr>
            <a:xfrm>
              <a:off x="3808767" y="711787"/>
              <a:ext cx="28050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9" name="Forma libre: forma 20"/>
            <p:cNvSpPr/>
            <p:nvPr/>
          </p:nvSpPr>
          <p:spPr>
            <a:xfrm>
              <a:off x="3622238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0" name="Forma libre: forma 21"/>
            <p:cNvSpPr/>
            <p:nvPr/>
          </p:nvSpPr>
          <p:spPr>
            <a:xfrm>
              <a:off x="3712345" y="711787"/>
              <a:ext cx="67289" cy="4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1" name="Forma libre: forma 22"/>
            <p:cNvSpPr/>
            <p:nvPr/>
          </p:nvSpPr>
          <p:spPr>
            <a:xfrm>
              <a:off x="86241" y="288578"/>
              <a:ext cx="83535" cy="8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23" name="Forma libre: forma 1"/>
          <p:cNvSpPr/>
          <p:nvPr/>
        </p:nvSpPr>
        <p:spPr>
          <a:xfrm>
            <a:off x="14727146" y="-1"/>
            <a:ext cx="9655747" cy="13716003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4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256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 sz="1920"/>
            </a:pPr>
            <a:r>
              <a:rPr sz="2560"/>
              <a:t>Fundamentals of Generative AI</a:t>
            </a:r>
          </a:p>
        </p:txBody>
      </p:sp>
      <p:sp>
        <p:nvSpPr>
          <p:cNvPr id="334" name="CuadroTexto 4"/>
          <p:cNvSpPr txBox="1"/>
          <p:nvPr/>
        </p:nvSpPr>
        <p:spPr>
          <a:xfrm>
            <a:off x="5006534" y="9950767"/>
            <a:ext cx="3904121" cy="1234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GenAI architectures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7267" y="1563709"/>
            <a:ext cx="20320001" cy="1211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ítulo 34"/>
          <p:cNvSpPr txBox="1"/>
          <p:nvPr>
            <p:ph type="title"/>
          </p:nvPr>
        </p:nvSpPr>
        <p:spPr>
          <a:xfrm>
            <a:off x="819446" y="1432458"/>
            <a:ext cx="10420054" cy="723431"/>
          </a:xfrm>
          <a:prstGeom prst="rect">
            <a:avLst/>
          </a:prstGeom>
        </p:spPr>
        <p:txBody>
          <a:bodyPr/>
          <a:lstStyle>
            <a:lvl1pPr defTabSz="1152144">
              <a:defRPr sz="3024"/>
            </a:lvl1pPr>
          </a:lstStyle>
          <a:p>
            <a:pPr/>
            <a:r>
              <a:t>GANs</a:t>
            </a:r>
          </a:p>
        </p:txBody>
      </p:sp>
      <p:sp>
        <p:nvSpPr>
          <p:cNvPr id="453" name="CuadroTexto 13"/>
          <p:cNvSpPr txBox="1"/>
          <p:nvPr/>
        </p:nvSpPr>
        <p:spPr>
          <a:xfrm>
            <a:off x="19935181" y="1267879"/>
            <a:ext cx="4029733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54809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 Generation</a:t>
            </a:r>
          </a:p>
        </p:txBody>
      </p:sp>
      <p:sp>
        <p:nvSpPr>
          <p:cNvPr id="454" name="Generator (Autoreggresive)"/>
          <p:cNvSpPr/>
          <p:nvPr/>
        </p:nvSpPr>
        <p:spPr>
          <a:xfrm>
            <a:off x="4793813" y="7072572"/>
            <a:ext cx="4641345" cy="2540001"/>
          </a:xfrm>
          <a:prstGeom prst="rect">
            <a:avLst/>
          </a:prstGeom>
          <a:solidFill>
            <a:srgbClr val="25CAA8"/>
          </a:solidFill>
          <a:ln w="25400">
            <a:solidFill>
              <a:srgbClr val="25CAA8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DFFFF"/>
                </a:solidFill>
              </a:defRPr>
            </a:lvl1pPr>
          </a:lstStyle>
          <a:p>
            <a:pPr/>
            <a:r>
              <a:t>Generator (Autoreggresive)</a:t>
            </a:r>
          </a:p>
        </p:txBody>
      </p:sp>
      <p:sp>
        <p:nvSpPr>
          <p:cNvPr id="455" name="Discriminator (Transformer)"/>
          <p:cNvSpPr/>
          <p:nvPr/>
        </p:nvSpPr>
        <p:spPr>
          <a:xfrm>
            <a:off x="13210145" y="7086349"/>
            <a:ext cx="4641344" cy="2540001"/>
          </a:xfrm>
          <a:prstGeom prst="rect">
            <a:avLst/>
          </a:prstGeom>
          <a:solidFill>
            <a:srgbClr val="25CAA8"/>
          </a:solidFill>
          <a:ln w="25400">
            <a:solidFill>
              <a:srgbClr val="25CAA8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FDFFFF"/>
                </a:solidFill>
              </a:defRPr>
            </a:lvl1pPr>
          </a:lstStyle>
          <a:p>
            <a:pPr/>
            <a:r>
              <a:t>Discriminator (Transformer)</a:t>
            </a:r>
          </a:p>
        </p:txBody>
      </p:sp>
      <p:sp>
        <p:nvSpPr>
          <p:cNvPr id="456" name="I wanted a"/>
          <p:cNvSpPr txBox="1"/>
          <p:nvPr/>
        </p:nvSpPr>
        <p:spPr>
          <a:xfrm>
            <a:off x="458936" y="7991910"/>
            <a:ext cx="2320646" cy="71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lvl1pPr>
          </a:lstStyle>
          <a:p>
            <a:pPr/>
            <a:r>
              <a:t>I wanted a</a:t>
            </a:r>
          </a:p>
        </p:txBody>
      </p:sp>
      <p:sp>
        <p:nvSpPr>
          <p:cNvPr id="457" name="Line"/>
          <p:cNvSpPr/>
          <p:nvPr/>
        </p:nvSpPr>
        <p:spPr>
          <a:xfrm>
            <a:off x="6907857" y="9608082"/>
            <a:ext cx="1" cy="132553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8" name="Bagel…"/>
          <p:cNvSpPr txBox="1"/>
          <p:nvPr/>
        </p:nvSpPr>
        <p:spPr>
          <a:xfrm>
            <a:off x="6219045" y="11052516"/>
            <a:ext cx="3599435" cy="12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pPr>
            <a:r>
              <a:t>Bagel</a:t>
            </a:r>
          </a:p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pPr>
            <a:r>
              <a:t>(Predicted value)</a:t>
            </a:r>
          </a:p>
        </p:txBody>
      </p:sp>
      <p:sp>
        <p:nvSpPr>
          <p:cNvPr id="459" name="Line"/>
          <p:cNvSpPr/>
          <p:nvPr/>
        </p:nvSpPr>
        <p:spPr>
          <a:xfrm>
            <a:off x="2882011" y="8342572"/>
            <a:ext cx="1809374" cy="1"/>
          </a:xfrm>
          <a:prstGeom prst="line">
            <a:avLst/>
          </a:prstGeom>
          <a:ln w="25400">
            <a:solidFill>
              <a:srgbClr val="335B74"/>
            </a:solidFill>
            <a:miter/>
            <a:tail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0" name="Piano…"/>
          <p:cNvSpPr txBox="1"/>
          <p:nvPr/>
        </p:nvSpPr>
        <p:spPr>
          <a:xfrm>
            <a:off x="13724749" y="11052516"/>
            <a:ext cx="2540560" cy="126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pPr>
            <a:r>
              <a:t>Piano</a:t>
            </a:r>
          </a:p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227379"/>
                </a:solidFill>
              </a:defRPr>
            </a:pPr>
            <a:r>
              <a:t>(Real value)</a:t>
            </a:r>
          </a:p>
        </p:txBody>
      </p:sp>
      <p:sp>
        <p:nvSpPr>
          <p:cNvPr id="461" name="Line"/>
          <p:cNvSpPr/>
          <p:nvPr/>
        </p:nvSpPr>
        <p:spPr>
          <a:xfrm>
            <a:off x="14500230" y="9676129"/>
            <a:ext cx="1" cy="1325531"/>
          </a:xfrm>
          <a:prstGeom prst="line">
            <a:avLst/>
          </a:prstGeom>
          <a:ln w="25400">
            <a:solidFill>
              <a:srgbClr val="335B74"/>
            </a:solidFill>
            <a:miter/>
            <a:head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2" name="Line"/>
          <p:cNvSpPr/>
          <p:nvPr/>
        </p:nvSpPr>
        <p:spPr>
          <a:xfrm flipV="1">
            <a:off x="9564736" y="8371807"/>
            <a:ext cx="3515831" cy="1"/>
          </a:xfrm>
          <a:prstGeom prst="line">
            <a:avLst/>
          </a:prstGeom>
          <a:ln w="25400">
            <a:solidFill>
              <a:srgbClr val="335B74"/>
            </a:solidFill>
            <a:miter/>
            <a:headEnd type="triangle"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3" name="No Entry Sign"/>
          <p:cNvSpPr/>
          <p:nvPr/>
        </p:nvSpPr>
        <p:spPr>
          <a:xfrm>
            <a:off x="10850769" y="7235733"/>
            <a:ext cx="943765" cy="943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08" y="0"/>
                </a:moveTo>
                <a:cubicBezTo>
                  <a:pt x="1080" y="0"/>
                  <a:pt x="0" y="1080"/>
                  <a:pt x="0" y="2408"/>
                </a:cubicBezTo>
                <a:lnTo>
                  <a:pt x="0" y="19192"/>
                </a:lnTo>
                <a:cubicBezTo>
                  <a:pt x="0" y="20520"/>
                  <a:pt x="1080" y="21600"/>
                  <a:pt x="2408" y="21600"/>
                </a:cubicBezTo>
                <a:lnTo>
                  <a:pt x="19192" y="21600"/>
                </a:lnTo>
                <a:cubicBezTo>
                  <a:pt x="20520" y="21600"/>
                  <a:pt x="21600" y="20520"/>
                  <a:pt x="21600" y="19192"/>
                </a:cubicBezTo>
                <a:lnTo>
                  <a:pt x="21600" y="2408"/>
                </a:lnTo>
                <a:cubicBezTo>
                  <a:pt x="21600" y="1080"/>
                  <a:pt x="20520" y="0"/>
                  <a:pt x="19192" y="0"/>
                </a:cubicBezTo>
                <a:lnTo>
                  <a:pt x="2408" y="0"/>
                </a:lnTo>
                <a:close/>
                <a:moveTo>
                  <a:pt x="2408" y="913"/>
                </a:moveTo>
                <a:lnTo>
                  <a:pt x="19192" y="913"/>
                </a:lnTo>
                <a:cubicBezTo>
                  <a:pt x="20018" y="913"/>
                  <a:pt x="20687" y="1582"/>
                  <a:pt x="20687" y="2408"/>
                </a:cubicBezTo>
                <a:lnTo>
                  <a:pt x="20687" y="19192"/>
                </a:lnTo>
                <a:cubicBezTo>
                  <a:pt x="20687" y="20018"/>
                  <a:pt x="20018" y="20687"/>
                  <a:pt x="19192" y="20687"/>
                </a:cubicBezTo>
                <a:lnTo>
                  <a:pt x="2408" y="20687"/>
                </a:lnTo>
                <a:cubicBezTo>
                  <a:pt x="1582" y="20687"/>
                  <a:pt x="913" y="20018"/>
                  <a:pt x="913" y="19192"/>
                </a:cubicBezTo>
                <a:lnTo>
                  <a:pt x="913" y="2408"/>
                </a:lnTo>
                <a:cubicBezTo>
                  <a:pt x="913" y="1582"/>
                  <a:pt x="1582" y="913"/>
                  <a:pt x="2408" y="913"/>
                </a:cubicBezTo>
                <a:close/>
                <a:moveTo>
                  <a:pt x="10800" y="1971"/>
                </a:moveTo>
                <a:cubicBezTo>
                  <a:pt x="5924" y="1971"/>
                  <a:pt x="1971" y="5924"/>
                  <a:pt x="1971" y="10800"/>
                </a:cubicBezTo>
                <a:cubicBezTo>
                  <a:pt x="1971" y="15676"/>
                  <a:pt x="5924" y="19629"/>
                  <a:pt x="10800" y="19629"/>
                </a:cubicBezTo>
                <a:cubicBezTo>
                  <a:pt x="15676" y="19629"/>
                  <a:pt x="19629" y="15676"/>
                  <a:pt x="19629" y="10800"/>
                </a:cubicBezTo>
                <a:cubicBezTo>
                  <a:pt x="19629" y="5924"/>
                  <a:pt x="15676" y="1971"/>
                  <a:pt x="10800" y="1971"/>
                </a:cubicBezTo>
                <a:close/>
                <a:moveTo>
                  <a:pt x="4379" y="9477"/>
                </a:moveTo>
                <a:lnTo>
                  <a:pt x="17221" y="9477"/>
                </a:lnTo>
                <a:lnTo>
                  <a:pt x="17221" y="12123"/>
                </a:lnTo>
                <a:lnTo>
                  <a:pt x="4379" y="12123"/>
                </a:lnTo>
                <a:lnTo>
                  <a:pt x="4379" y="9477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D3002D"/>
            </a:solidFill>
            <a:miter/>
          </a:ln>
        </p:spPr>
        <p:txBody>
          <a:bodyPr tIns="91439" bIns="91439" anchor="ctr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Table 1"/>
          <p:cNvGraphicFramePr/>
          <p:nvPr/>
        </p:nvGraphicFramePr>
        <p:xfrm>
          <a:off x="2370666" y="1778000"/>
          <a:ext cx="19642667" cy="10160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4907491"/>
                <a:gridCol w="4907491"/>
                <a:gridCol w="4907491"/>
                <a:gridCol w="4907491"/>
              </a:tblGrid>
              <a:tr h="20294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Configurations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Consequence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Usage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Importance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max-tokens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Limit the amount of tokens to be generated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To keep answers concise
Performance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High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Top 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Only choose words out of the top P probability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To limit the creativeness of responses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Low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Top 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Only choose a word out of the top K tokens with highest probability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To limit the creativeness of responses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Medium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25950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Temperature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Control how “hot” the LLM 
produces output. 
Higher Temperature implies more creative output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To limit the creativeness of responses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High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ítulo 34"/>
          <p:cNvSpPr txBox="1"/>
          <p:nvPr>
            <p:ph type="title"/>
          </p:nvPr>
        </p:nvSpPr>
        <p:spPr>
          <a:xfrm>
            <a:off x="819446" y="1432458"/>
            <a:ext cx="14734062" cy="723431"/>
          </a:xfrm>
          <a:prstGeom prst="rect">
            <a:avLst/>
          </a:prstGeom>
        </p:spPr>
        <p:txBody>
          <a:bodyPr/>
          <a:lstStyle>
            <a:lvl1pPr defTabSz="1152144">
              <a:defRPr sz="3024"/>
            </a:lvl1pPr>
          </a:lstStyle>
          <a:p>
            <a:pPr/>
            <a:r>
              <a:t>LAB</a:t>
            </a:r>
          </a:p>
        </p:txBody>
      </p:sp>
      <p:sp>
        <p:nvSpPr>
          <p:cNvPr id="468" name="CuadroTexto 3"/>
          <p:cNvSpPr txBox="1"/>
          <p:nvPr/>
        </p:nvSpPr>
        <p:spPr>
          <a:xfrm>
            <a:off x="19935181" y="1267879"/>
            <a:ext cx="4029733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54809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471" name="Grupo 6"/>
          <p:cNvGrpSpPr/>
          <p:nvPr/>
        </p:nvGrpSpPr>
        <p:grpSpPr>
          <a:xfrm>
            <a:off x="1660132" y="5819854"/>
            <a:ext cx="8959970" cy="848127"/>
            <a:chOff x="0" y="0"/>
            <a:chExt cx="8959968" cy="848126"/>
          </a:xfrm>
        </p:grpSpPr>
        <p:sp>
          <p:nvSpPr>
            <p:cNvPr id="469" name="CuadroTexto 2"/>
            <p:cNvSpPr/>
            <p:nvPr/>
          </p:nvSpPr>
          <p:spPr>
            <a:xfrm>
              <a:off x="268817" y="0"/>
              <a:ext cx="869115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3657600">
                <a:lnSpc>
                  <a:spcPct val="150000"/>
                </a:lnSpc>
                <a:spcBef>
                  <a:spcPts val="0"/>
                </a:spcBef>
                <a:defRPr sz="40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Learn about prompt engineering</a:t>
              </a:r>
            </a:p>
          </p:txBody>
        </p:sp>
        <p:sp>
          <p:nvSpPr>
            <p:cNvPr id="470" name="Forma libre: forma 10"/>
            <p:cNvSpPr/>
            <p:nvPr/>
          </p:nvSpPr>
          <p:spPr>
            <a:xfrm rot="5400000">
              <a:off x="-66840" y="533006"/>
              <a:ext cx="381961" cy="248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472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0" y="4538812"/>
            <a:ext cx="8742568" cy="87425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5" name="Grupo 5"/>
          <p:cNvGrpSpPr/>
          <p:nvPr/>
        </p:nvGrpSpPr>
        <p:grpSpPr>
          <a:xfrm>
            <a:off x="1660130" y="9104997"/>
            <a:ext cx="8959972" cy="902382"/>
            <a:chOff x="0" y="0"/>
            <a:chExt cx="8959970" cy="902380"/>
          </a:xfrm>
        </p:grpSpPr>
        <p:sp>
          <p:nvSpPr>
            <p:cNvPr id="473" name="Forma libre: forma 12"/>
            <p:cNvSpPr/>
            <p:nvPr/>
          </p:nvSpPr>
          <p:spPr>
            <a:xfrm rot="5400000">
              <a:off x="-66840" y="587260"/>
              <a:ext cx="381961" cy="248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spcBef>
                  <a:spcPts val="0"/>
                </a:spcBef>
                <a:defRPr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4" name="CuadroTexto 4"/>
            <p:cNvSpPr/>
            <p:nvPr/>
          </p:nvSpPr>
          <p:spPr>
            <a:xfrm>
              <a:off x="242199" y="0"/>
              <a:ext cx="871777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3657600">
                <a:lnSpc>
                  <a:spcPct val="150000"/>
                </a:lnSpc>
                <a:spcBef>
                  <a:spcPts val="0"/>
                </a:spcBef>
                <a:defRPr sz="4000">
                  <a:solidFill>
                    <a:srgbClr val="0D0D0D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Learn about few shot inference</a:t>
              </a:r>
            </a:p>
          </p:txBody>
        </p:sp>
      </p:grpSp>
      <p:sp>
        <p:nvSpPr>
          <p:cNvPr id="476" name="Título 34"/>
          <p:cNvSpPr txBox="1"/>
          <p:nvPr/>
        </p:nvSpPr>
        <p:spPr>
          <a:xfrm>
            <a:off x="910886" y="2374332"/>
            <a:ext cx="10237174" cy="1492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spcBef>
                <a:spcPts val="0"/>
              </a:spcBef>
              <a:defRPr>
                <a:solidFill>
                  <a:srgbClr val="DFE3E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Prompt Engineering with ICL in Chat GPT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Business understanding"/>
          <p:cNvSpPr/>
          <p:nvPr/>
        </p:nvSpPr>
        <p:spPr>
          <a:xfrm>
            <a:off x="10668685" y="2008103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Business understanding</a:t>
            </a:r>
          </a:p>
        </p:txBody>
      </p:sp>
      <p:sp>
        <p:nvSpPr>
          <p:cNvPr id="479" name="Select LLM"/>
          <p:cNvSpPr/>
          <p:nvPr/>
        </p:nvSpPr>
        <p:spPr>
          <a:xfrm>
            <a:off x="14916241" y="4979096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Select LLM</a:t>
            </a:r>
          </a:p>
        </p:txBody>
      </p:sp>
      <p:sp>
        <p:nvSpPr>
          <p:cNvPr id="480" name="Align LLM"/>
          <p:cNvSpPr/>
          <p:nvPr/>
        </p:nvSpPr>
        <p:spPr>
          <a:xfrm>
            <a:off x="10668685" y="7190613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Align LLM</a:t>
            </a:r>
          </a:p>
        </p:txBody>
      </p:sp>
      <p:sp>
        <p:nvSpPr>
          <p:cNvPr id="481" name="Deploy LLM app"/>
          <p:cNvSpPr/>
          <p:nvPr/>
        </p:nvSpPr>
        <p:spPr>
          <a:xfrm>
            <a:off x="6529696" y="4979096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Deploy LLM app</a:t>
            </a:r>
          </a:p>
        </p:txBody>
      </p:sp>
      <p:cxnSp>
        <p:nvCxnSpPr>
          <p:cNvPr id="482" name="Connection Line"/>
          <p:cNvCxnSpPr>
            <a:stCxn id="478" idx="0"/>
            <a:endCxn id="479" idx="0"/>
          </p:cNvCxnSpPr>
          <p:nvPr/>
        </p:nvCxnSpPr>
        <p:spPr>
          <a:xfrm>
            <a:off x="12192000" y="2769761"/>
            <a:ext cx="4247557" cy="297099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483" name="Connection Line"/>
          <p:cNvCxnSpPr>
            <a:stCxn id="479" idx="0"/>
            <a:endCxn id="480" idx="0"/>
          </p:cNvCxnSpPr>
          <p:nvPr/>
        </p:nvCxnSpPr>
        <p:spPr>
          <a:xfrm flipH="1">
            <a:off x="12192000" y="5740753"/>
            <a:ext cx="4247557" cy="221151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484" name="Connection Line"/>
          <p:cNvCxnSpPr>
            <a:stCxn id="480" idx="0"/>
            <a:endCxn id="481" idx="0"/>
          </p:cNvCxnSpPr>
          <p:nvPr/>
        </p:nvCxnSpPr>
        <p:spPr>
          <a:xfrm flipH="1" flipV="1">
            <a:off x="8053011" y="5740753"/>
            <a:ext cx="4138990" cy="221151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485" name="Connection Line"/>
          <p:cNvCxnSpPr>
            <a:stCxn id="481" idx="0"/>
            <a:endCxn id="478" idx="0"/>
          </p:cNvCxnSpPr>
          <p:nvPr/>
        </p:nvCxnSpPr>
        <p:spPr>
          <a:xfrm flipV="1">
            <a:off x="8053011" y="2769761"/>
            <a:ext cx="4138990" cy="297099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486" name="Triangle"/>
          <p:cNvSpPr/>
          <p:nvPr/>
        </p:nvSpPr>
        <p:spPr>
          <a:xfrm>
            <a:off x="11420535" y="8711493"/>
            <a:ext cx="1542929" cy="1772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35B7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7" name="Prompt…"/>
          <p:cNvSpPr/>
          <p:nvPr/>
        </p:nvSpPr>
        <p:spPr>
          <a:xfrm>
            <a:off x="7194057" y="11442372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Prompt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Engineering</a:t>
            </a:r>
          </a:p>
        </p:txBody>
      </p:sp>
      <p:sp>
        <p:nvSpPr>
          <p:cNvPr id="488" name="Finetuning"/>
          <p:cNvSpPr/>
          <p:nvPr/>
        </p:nvSpPr>
        <p:spPr>
          <a:xfrm>
            <a:off x="10940684" y="11442372"/>
            <a:ext cx="2809121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Finetuning</a:t>
            </a:r>
          </a:p>
        </p:txBody>
      </p:sp>
      <p:sp>
        <p:nvSpPr>
          <p:cNvPr id="489" name="RLHF"/>
          <p:cNvSpPr/>
          <p:nvPr/>
        </p:nvSpPr>
        <p:spPr>
          <a:xfrm>
            <a:off x="14687309" y="11442372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RLHF</a:t>
            </a:r>
          </a:p>
        </p:txBody>
      </p:sp>
      <p:sp>
        <p:nvSpPr>
          <p:cNvPr id="490" name="Line"/>
          <p:cNvSpPr/>
          <p:nvPr/>
        </p:nvSpPr>
        <p:spPr>
          <a:xfrm flipV="1">
            <a:off x="8824114" y="10503175"/>
            <a:ext cx="3350355" cy="9201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1" name="Line"/>
          <p:cNvSpPr/>
          <p:nvPr/>
        </p:nvSpPr>
        <p:spPr>
          <a:xfrm flipV="1">
            <a:off x="12191999" y="10518975"/>
            <a:ext cx="1" cy="8885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2" name="Line"/>
          <p:cNvSpPr/>
          <p:nvPr/>
        </p:nvSpPr>
        <p:spPr>
          <a:xfrm flipH="1" flipV="1">
            <a:off x="12189921" y="10531375"/>
            <a:ext cx="3956781" cy="8761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3" name="Generative AI Lifecycle"/>
          <p:cNvSpPr txBox="1"/>
          <p:nvPr>
            <p:ph type="title" idx="4294967295"/>
          </p:nvPr>
        </p:nvSpPr>
        <p:spPr>
          <a:xfrm>
            <a:off x="819446" y="1432458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152144">
              <a:lnSpc>
                <a:spcPct val="90000"/>
              </a:lnSpc>
              <a:defRPr b="0" spc="0" sz="3024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Generative AI Lifecycle</a:t>
            </a:r>
          </a:p>
        </p:txBody>
      </p:sp>
      <p:sp>
        <p:nvSpPr>
          <p:cNvPr id="494" name="Triangle"/>
          <p:cNvSpPr/>
          <p:nvPr/>
        </p:nvSpPr>
        <p:spPr>
          <a:xfrm flipH="1" rot="5400000">
            <a:off x="4873849" y="4854447"/>
            <a:ext cx="1542929" cy="1772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35B7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5" name="Distillation"/>
          <p:cNvSpPr/>
          <p:nvPr/>
        </p:nvSpPr>
        <p:spPr>
          <a:xfrm>
            <a:off x="954393" y="3018881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Distillation</a:t>
            </a:r>
          </a:p>
        </p:txBody>
      </p:sp>
      <p:sp>
        <p:nvSpPr>
          <p:cNvPr id="496" name="Quantization"/>
          <p:cNvSpPr/>
          <p:nvPr/>
        </p:nvSpPr>
        <p:spPr>
          <a:xfrm>
            <a:off x="954393" y="5105753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Quantization</a:t>
            </a:r>
          </a:p>
        </p:txBody>
      </p:sp>
      <p:sp>
        <p:nvSpPr>
          <p:cNvPr id="497" name="Pruning"/>
          <p:cNvSpPr/>
          <p:nvPr/>
        </p:nvSpPr>
        <p:spPr>
          <a:xfrm>
            <a:off x="954393" y="7192625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Pruning</a:t>
            </a:r>
          </a:p>
        </p:txBody>
      </p:sp>
      <p:sp>
        <p:nvSpPr>
          <p:cNvPr id="498" name="Line"/>
          <p:cNvSpPr/>
          <p:nvPr/>
        </p:nvSpPr>
        <p:spPr>
          <a:xfrm flipV="1">
            <a:off x="3765724" y="5903272"/>
            <a:ext cx="1012082" cy="190945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9" name="Line"/>
          <p:cNvSpPr/>
          <p:nvPr/>
        </p:nvSpPr>
        <p:spPr>
          <a:xfrm flipH="1" flipV="1">
            <a:off x="3806520" y="3669710"/>
            <a:ext cx="930490" cy="20316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0" name="Line"/>
          <p:cNvSpPr/>
          <p:nvPr/>
        </p:nvSpPr>
        <p:spPr>
          <a:xfrm flipH="1">
            <a:off x="3754705" y="5740753"/>
            <a:ext cx="103412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Business understanding"/>
          <p:cNvSpPr/>
          <p:nvPr/>
        </p:nvSpPr>
        <p:spPr>
          <a:xfrm>
            <a:off x="10668685" y="2008103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Business understanding</a:t>
            </a:r>
          </a:p>
        </p:txBody>
      </p:sp>
      <p:sp>
        <p:nvSpPr>
          <p:cNvPr id="337" name="Select LLM"/>
          <p:cNvSpPr/>
          <p:nvPr/>
        </p:nvSpPr>
        <p:spPr>
          <a:xfrm>
            <a:off x="14916241" y="4979096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Select LLM</a:t>
            </a:r>
          </a:p>
        </p:txBody>
      </p:sp>
      <p:sp>
        <p:nvSpPr>
          <p:cNvPr id="338" name="Align LLM"/>
          <p:cNvSpPr/>
          <p:nvPr/>
        </p:nvSpPr>
        <p:spPr>
          <a:xfrm>
            <a:off x="10668685" y="7190613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Align LLM</a:t>
            </a:r>
          </a:p>
        </p:txBody>
      </p:sp>
      <p:sp>
        <p:nvSpPr>
          <p:cNvPr id="339" name="Deploy LLM app"/>
          <p:cNvSpPr/>
          <p:nvPr/>
        </p:nvSpPr>
        <p:spPr>
          <a:xfrm>
            <a:off x="6529696" y="4979096"/>
            <a:ext cx="3046631" cy="15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Deploy LLM app</a:t>
            </a:r>
          </a:p>
        </p:txBody>
      </p:sp>
      <p:cxnSp>
        <p:nvCxnSpPr>
          <p:cNvPr id="340" name="Connection Line"/>
          <p:cNvCxnSpPr>
            <a:stCxn id="336" idx="0"/>
            <a:endCxn id="337" idx="0"/>
          </p:cNvCxnSpPr>
          <p:nvPr/>
        </p:nvCxnSpPr>
        <p:spPr>
          <a:xfrm>
            <a:off x="12192000" y="2769761"/>
            <a:ext cx="4247557" cy="297099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341" name="Connection Line"/>
          <p:cNvCxnSpPr>
            <a:stCxn id="337" idx="0"/>
            <a:endCxn id="338" idx="0"/>
          </p:cNvCxnSpPr>
          <p:nvPr/>
        </p:nvCxnSpPr>
        <p:spPr>
          <a:xfrm flipH="1">
            <a:off x="12192000" y="5740753"/>
            <a:ext cx="4247557" cy="221151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342" name="Connection Line"/>
          <p:cNvCxnSpPr>
            <a:stCxn id="338" idx="0"/>
            <a:endCxn id="339" idx="0"/>
          </p:cNvCxnSpPr>
          <p:nvPr/>
        </p:nvCxnSpPr>
        <p:spPr>
          <a:xfrm flipH="1" flipV="1">
            <a:off x="8053011" y="5740753"/>
            <a:ext cx="4138990" cy="221151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343" name="Connection Line"/>
          <p:cNvCxnSpPr>
            <a:stCxn id="339" idx="0"/>
            <a:endCxn id="336" idx="0"/>
          </p:cNvCxnSpPr>
          <p:nvPr/>
        </p:nvCxnSpPr>
        <p:spPr>
          <a:xfrm flipV="1">
            <a:off x="8053011" y="2769761"/>
            <a:ext cx="4138990" cy="297099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344" name="Triangle"/>
          <p:cNvSpPr/>
          <p:nvPr/>
        </p:nvSpPr>
        <p:spPr>
          <a:xfrm>
            <a:off x="11420535" y="8711493"/>
            <a:ext cx="1542929" cy="1772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35B7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5" name="Prompt…"/>
          <p:cNvSpPr/>
          <p:nvPr/>
        </p:nvSpPr>
        <p:spPr>
          <a:xfrm>
            <a:off x="7194057" y="11442372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Prompt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Engineering</a:t>
            </a:r>
          </a:p>
        </p:txBody>
      </p:sp>
      <p:sp>
        <p:nvSpPr>
          <p:cNvPr id="346" name="Finetuning"/>
          <p:cNvSpPr/>
          <p:nvPr/>
        </p:nvSpPr>
        <p:spPr>
          <a:xfrm>
            <a:off x="10940684" y="11442372"/>
            <a:ext cx="2809121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Finetuning</a:t>
            </a:r>
          </a:p>
        </p:txBody>
      </p:sp>
      <p:sp>
        <p:nvSpPr>
          <p:cNvPr id="347" name="RLHF"/>
          <p:cNvSpPr/>
          <p:nvPr/>
        </p:nvSpPr>
        <p:spPr>
          <a:xfrm>
            <a:off x="14687309" y="11442372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RLHF</a:t>
            </a:r>
          </a:p>
        </p:txBody>
      </p:sp>
      <p:sp>
        <p:nvSpPr>
          <p:cNvPr id="348" name="Line"/>
          <p:cNvSpPr/>
          <p:nvPr/>
        </p:nvSpPr>
        <p:spPr>
          <a:xfrm flipV="1">
            <a:off x="8824114" y="10503175"/>
            <a:ext cx="3350355" cy="9201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" name="Line"/>
          <p:cNvSpPr/>
          <p:nvPr/>
        </p:nvSpPr>
        <p:spPr>
          <a:xfrm flipV="1">
            <a:off x="12191999" y="10518975"/>
            <a:ext cx="1" cy="8885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" name="Line"/>
          <p:cNvSpPr/>
          <p:nvPr/>
        </p:nvSpPr>
        <p:spPr>
          <a:xfrm flipH="1" flipV="1">
            <a:off x="12189921" y="10531375"/>
            <a:ext cx="3956781" cy="8761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" name="Generative AI Lifecycle"/>
          <p:cNvSpPr txBox="1"/>
          <p:nvPr>
            <p:ph type="title" idx="4294967295"/>
          </p:nvPr>
        </p:nvSpPr>
        <p:spPr>
          <a:xfrm>
            <a:off x="819446" y="1432458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152144">
              <a:lnSpc>
                <a:spcPct val="90000"/>
              </a:lnSpc>
              <a:defRPr b="0" spc="0" sz="3024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Generative AI Lifecycle</a:t>
            </a:r>
          </a:p>
        </p:txBody>
      </p:sp>
      <p:sp>
        <p:nvSpPr>
          <p:cNvPr id="352" name="Triangle"/>
          <p:cNvSpPr/>
          <p:nvPr/>
        </p:nvSpPr>
        <p:spPr>
          <a:xfrm flipH="1" rot="5400000">
            <a:off x="4873849" y="4854447"/>
            <a:ext cx="1542929" cy="1772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35B7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3" name="Distillation"/>
          <p:cNvSpPr/>
          <p:nvPr/>
        </p:nvSpPr>
        <p:spPr>
          <a:xfrm>
            <a:off x="954393" y="3018881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Distillation</a:t>
            </a:r>
          </a:p>
        </p:txBody>
      </p:sp>
      <p:sp>
        <p:nvSpPr>
          <p:cNvPr id="354" name="Quantization"/>
          <p:cNvSpPr/>
          <p:nvPr/>
        </p:nvSpPr>
        <p:spPr>
          <a:xfrm>
            <a:off x="954393" y="5105753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Quantization</a:t>
            </a:r>
          </a:p>
        </p:txBody>
      </p:sp>
      <p:sp>
        <p:nvSpPr>
          <p:cNvPr id="355" name="Pruning"/>
          <p:cNvSpPr/>
          <p:nvPr/>
        </p:nvSpPr>
        <p:spPr>
          <a:xfrm>
            <a:off x="954393" y="7192625"/>
            <a:ext cx="2809122" cy="1270001"/>
          </a:xfrm>
          <a:prstGeom prst="rect">
            <a:avLst/>
          </a:prstGeom>
          <a:solidFill>
            <a:srgbClr val="335B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Pruning</a:t>
            </a:r>
          </a:p>
        </p:txBody>
      </p:sp>
      <p:sp>
        <p:nvSpPr>
          <p:cNvPr id="356" name="Line"/>
          <p:cNvSpPr/>
          <p:nvPr/>
        </p:nvSpPr>
        <p:spPr>
          <a:xfrm flipV="1">
            <a:off x="3765724" y="5903272"/>
            <a:ext cx="1012082" cy="190945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" name="Line"/>
          <p:cNvSpPr/>
          <p:nvPr/>
        </p:nvSpPr>
        <p:spPr>
          <a:xfrm flipH="1" flipV="1">
            <a:off x="3806520" y="3669710"/>
            <a:ext cx="930490" cy="20316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" name="Line"/>
          <p:cNvSpPr/>
          <p:nvPr/>
        </p:nvSpPr>
        <p:spPr>
          <a:xfrm flipH="1">
            <a:off x="3754705" y="5740753"/>
            <a:ext cx="103412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enerative Models in AI"/>
          <p:cNvSpPr txBox="1"/>
          <p:nvPr>
            <p:ph type="title" idx="4294967295"/>
          </p:nvPr>
        </p:nvSpPr>
        <p:spPr>
          <a:xfrm>
            <a:off x="819446" y="1432458"/>
            <a:ext cx="8723563" cy="723431"/>
          </a:xfrm>
          <a:prstGeom prst="rect">
            <a:avLst/>
          </a:prstGeom>
        </p:spPr>
        <p:txBody>
          <a:bodyPr lIns="91439" tIns="91439" rIns="91439" bIns="91439"/>
          <a:lstStyle>
            <a:lvl1pPr defTabSz="1152144">
              <a:lnSpc>
                <a:spcPct val="90000"/>
              </a:lnSpc>
              <a:defRPr b="0" spc="0" sz="3024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Generative Models in AI</a:t>
            </a:r>
          </a:p>
        </p:txBody>
      </p:sp>
      <p:sp>
        <p:nvSpPr>
          <p:cNvPr id="361" name="Marcador de texto 28"/>
          <p:cNvSpPr/>
          <p:nvPr/>
        </p:nvSpPr>
        <p:spPr>
          <a:xfrm>
            <a:off x="1823121" y="2779896"/>
            <a:ext cx="15445193" cy="2047720"/>
          </a:xfrm>
          <a:prstGeom prst="rect">
            <a:avLst/>
          </a:prstGeom>
          <a:solidFill>
            <a:srgbClr val="2273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ctr" defTabSz="1828800">
              <a:spcBef>
                <a:spcPts val="2000"/>
              </a:spcBef>
              <a:defRPr sz="4600">
                <a:solidFill>
                  <a:srgbClr val="FDFFFF"/>
                </a:solidFill>
              </a:defRPr>
            </a:lvl1pPr>
          </a:lstStyle>
          <a:p>
            <a:pPr/>
            <a:r>
              <a:t>Autoreggresive models (Decoder-only models)</a:t>
            </a:r>
          </a:p>
        </p:txBody>
      </p:sp>
      <p:sp>
        <p:nvSpPr>
          <p:cNvPr id="362" name="Generative Adversarial Models"/>
          <p:cNvSpPr/>
          <p:nvPr/>
        </p:nvSpPr>
        <p:spPr>
          <a:xfrm>
            <a:off x="7310837" y="10807779"/>
            <a:ext cx="14894571" cy="2022320"/>
          </a:xfrm>
          <a:prstGeom prst="rect">
            <a:avLst/>
          </a:prstGeom>
          <a:solidFill>
            <a:srgbClr val="227379"/>
          </a:solidFill>
          <a:ln w="25400">
            <a:solidFill>
              <a:srgbClr val="1CADE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4600">
                <a:solidFill>
                  <a:srgbClr val="FDFFFF"/>
                </a:solidFill>
              </a:defRPr>
            </a:lvl1pPr>
          </a:lstStyle>
          <a:p>
            <a:pPr/>
            <a:r>
              <a:t>Generative Adversarial Models</a:t>
            </a:r>
          </a:p>
        </p:txBody>
      </p:sp>
      <p:sp>
        <p:nvSpPr>
          <p:cNvPr id="363" name="Marcador de texto 28"/>
          <p:cNvSpPr/>
          <p:nvPr/>
        </p:nvSpPr>
        <p:spPr>
          <a:xfrm>
            <a:off x="3420594" y="5451624"/>
            <a:ext cx="15445193" cy="2047720"/>
          </a:xfrm>
          <a:prstGeom prst="rect">
            <a:avLst/>
          </a:prstGeom>
          <a:solidFill>
            <a:srgbClr val="2273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ctr" defTabSz="1828800">
              <a:spcBef>
                <a:spcPts val="2000"/>
              </a:spcBef>
              <a:defRPr sz="4600">
                <a:solidFill>
                  <a:srgbClr val="FDFFFF"/>
                </a:solidFill>
              </a:defRPr>
            </a:lvl1pPr>
          </a:lstStyle>
          <a:p>
            <a:pPr/>
            <a:r>
              <a:t>AutoEncoders models (Encoder-only models)</a:t>
            </a:r>
          </a:p>
        </p:txBody>
      </p:sp>
      <p:sp>
        <p:nvSpPr>
          <p:cNvPr id="364" name="Marcador de texto 28"/>
          <p:cNvSpPr/>
          <p:nvPr/>
        </p:nvSpPr>
        <p:spPr>
          <a:xfrm>
            <a:off x="5050385" y="8123352"/>
            <a:ext cx="15445194" cy="2047719"/>
          </a:xfrm>
          <a:prstGeom prst="rect">
            <a:avLst/>
          </a:prstGeom>
          <a:solidFill>
            <a:srgbClr val="2273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algn="ctr" defTabSz="1828800">
              <a:spcBef>
                <a:spcPts val="2000"/>
              </a:spcBef>
              <a:defRPr sz="4600">
                <a:solidFill>
                  <a:srgbClr val="FDFFFF"/>
                </a:solidFill>
              </a:defRPr>
            </a:lvl1pPr>
          </a:lstStyle>
          <a:p>
            <a:pPr/>
            <a:r>
              <a:t>Seq2Seq models (Encoder-Decoder models)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ítulo 34"/>
          <p:cNvSpPr txBox="1"/>
          <p:nvPr>
            <p:ph type="title"/>
          </p:nvPr>
        </p:nvSpPr>
        <p:spPr>
          <a:xfrm>
            <a:off x="819446" y="1432458"/>
            <a:ext cx="10420054" cy="723431"/>
          </a:xfrm>
          <a:prstGeom prst="rect">
            <a:avLst/>
          </a:prstGeom>
        </p:spPr>
        <p:txBody>
          <a:bodyPr/>
          <a:lstStyle>
            <a:lvl1pPr defTabSz="1152144">
              <a:defRPr sz="3024"/>
            </a:lvl1pPr>
          </a:lstStyle>
          <a:p>
            <a:pPr/>
            <a:r>
              <a:t>Autoreggresive Models</a:t>
            </a:r>
          </a:p>
        </p:txBody>
      </p:sp>
      <p:sp>
        <p:nvSpPr>
          <p:cNvPr id="367" name="CuadroTexto 13"/>
          <p:cNvSpPr txBox="1"/>
          <p:nvPr/>
        </p:nvSpPr>
        <p:spPr>
          <a:xfrm>
            <a:off x="19935181" y="1267879"/>
            <a:ext cx="4029733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54809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3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6973" y="4263873"/>
            <a:ext cx="14714054" cy="9162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adroTexto 13"/>
          <p:cNvSpPr txBox="1"/>
          <p:nvPr/>
        </p:nvSpPr>
        <p:spPr>
          <a:xfrm>
            <a:off x="19935181" y="1267879"/>
            <a:ext cx="4029733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54809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3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22" y="4833921"/>
            <a:ext cx="24056354" cy="8165743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Título 34"/>
          <p:cNvSpPr txBox="1"/>
          <p:nvPr>
            <p:ph type="title"/>
          </p:nvPr>
        </p:nvSpPr>
        <p:spPr>
          <a:xfrm>
            <a:off x="819446" y="1432458"/>
            <a:ext cx="10420054" cy="723431"/>
          </a:xfrm>
          <a:prstGeom prst="rect">
            <a:avLst/>
          </a:prstGeom>
        </p:spPr>
        <p:txBody>
          <a:bodyPr/>
          <a:lstStyle>
            <a:lvl1pPr defTabSz="1152144">
              <a:defRPr sz="3024"/>
            </a:lvl1pPr>
          </a:lstStyle>
          <a:p>
            <a:pPr/>
            <a:r>
              <a:t>Autoreggresive Models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oup 44"/>
          <p:cNvGrpSpPr/>
          <p:nvPr/>
        </p:nvGrpSpPr>
        <p:grpSpPr>
          <a:xfrm>
            <a:off x="2152196" y="68329"/>
            <a:ext cx="14562675" cy="13579342"/>
            <a:chOff x="0" y="0"/>
            <a:chExt cx="14562674" cy="13579341"/>
          </a:xfrm>
        </p:grpSpPr>
        <p:sp>
          <p:nvSpPr>
            <p:cNvPr id="374" name="Straight Connector 2"/>
            <p:cNvSpPr/>
            <p:nvPr/>
          </p:nvSpPr>
          <p:spPr>
            <a:xfrm>
              <a:off x="4773231" y="1072405"/>
              <a:ext cx="1" cy="1319253"/>
            </a:xfrm>
            <a:prstGeom prst="line">
              <a:avLst/>
            </a:prstGeom>
            <a:noFill/>
            <a:ln w="76200" cap="flat">
              <a:solidFill>
                <a:srgbClr val="770EF7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75" name="Rounded Rectangle 3"/>
            <p:cNvSpPr/>
            <p:nvPr/>
          </p:nvSpPr>
          <p:spPr>
            <a:xfrm>
              <a:off x="658821" y="2421057"/>
              <a:ext cx="8135197" cy="8373942"/>
            </a:xfrm>
            <a:prstGeom prst="roundRect">
              <a:avLst>
                <a:gd name="adj" fmla="val 5382"/>
              </a:avLst>
            </a:prstGeom>
            <a:noFill/>
            <a:ln w="76200" cap="flat">
              <a:solidFill>
                <a:srgbClr val="770EF7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FFFFFF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76" name="TextBox 4"/>
            <p:cNvSpPr txBox="1"/>
            <p:nvPr/>
          </p:nvSpPr>
          <p:spPr>
            <a:xfrm>
              <a:off x="2961065" y="0"/>
              <a:ext cx="3672718" cy="792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Positive</a:t>
              </a:r>
            </a:p>
          </p:txBody>
        </p:sp>
        <p:sp>
          <p:nvSpPr>
            <p:cNvPr id="377" name="TextBox 5"/>
            <p:cNvSpPr txBox="1"/>
            <p:nvPr/>
          </p:nvSpPr>
          <p:spPr>
            <a:xfrm>
              <a:off x="9199482" y="2709911"/>
              <a:ext cx="1521759" cy="792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Nx</a:t>
              </a:r>
            </a:p>
          </p:txBody>
        </p:sp>
        <p:sp>
          <p:nvSpPr>
            <p:cNvPr id="378" name="TextBox 6"/>
            <p:cNvSpPr txBox="1"/>
            <p:nvPr/>
          </p:nvSpPr>
          <p:spPr>
            <a:xfrm>
              <a:off x="7468180" y="6912491"/>
              <a:ext cx="7094495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  <a:r>
                <a:t>Encoder </a:t>
              </a:r>
            </a:p>
            <a:p>
              <a: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  <a:r>
                <a:t>Block</a:t>
              </a:r>
            </a:p>
          </p:txBody>
        </p:sp>
        <p:sp>
          <p:nvSpPr>
            <p:cNvPr id="379" name="Straight Connector 7"/>
            <p:cNvSpPr/>
            <p:nvPr/>
          </p:nvSpPr>
          <p:spPr>
            <a:xfrm>
              <a:off x="4773231" y="11170361"/>
              <a:ext cx="1" cy="1319254"/>
            </a:xfrm>
            <a:prstGeom prst="line">
              <a:avLst/>
            </a:prstGeom>
            <a:noFill/>
            <a:ln w="76200" cap="flat">
              <a:solidFill>
                <a:srgbClr val="770EF7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80" name="Straight Connector 8"/>
            <p:cNvSpPr/>
            <p:nvPr/>
          </p:nvSpPr>
          <p:spPr>
            <a:xfrm flipH="1">
              <a:off x="8794019" y="7504654"/>
              <a:ext cx="949393" cy="1"/>
            </a:xfrm>
            <a:prstGeom prst="line">
              <a:avLst/>
            </a:prstGeom>
            <a:noFill/>
            <a:ln w="76200" cap="flat">
              <a:solidFill>
                <a:srgbClr val="770EF7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81" name="TextBox 11"/>
            <p:cNvSpPr txBox="1"/>
            <p:nvPr/>
          </p:nvSpPr>
          <p:spPr>
            <a:xfrm>
              <a:off x="0" y="12786861"/>
              <a:ext cx="9452832" cy="792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Input: ‘I love sandwiches’</a:t>
              </a:r>
            </a:p>
          </p:txBody>
        </p:sp>
        <p:sp>
          <p:nvSpPr>
            <p:cNvPr id="382" name="Straight Connector 12"/>
            <p:cNvSpPr/>
            <p:nvPr/>
          </p:nvSpPr>
          <p:spPr>
            <a:xfrm>
              <a:off x="4773231" y="9548862"/>
              <a:ext cx="1" cy="1201517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83" name="Straight Connector 14"/>
            <p:cNvSpPr/>
            <p:nvPr/>
          </p:nvSpPr>
          <p:spPr>
            <a:xfrm>
              <a:off x="2064158" y="10149622"/>
              <a:ext cx="2733265" cy="1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84" name="Rounded Rectangle 18"/>
            <p:cNvSpPr/>
            <p:nvPr/>
          </p:nvSpPr>
          <p:spPr>
            <a:xfrm>
              <a:off x="3175852" y="8483784"/>
              <a:ext cx="3491915" cy="922787"/>
            </a:xfrm>
            <a:prstGeom prst="roundRect">
              <a:avLst>
                <a:gd name="adj" fmla="val 5382"/>
              </a:avLst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FFFFFF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85" name="TextBox 19"/>
            <p:cNvSpPr txBox="1"/>
            <p:nvPr/>
          </p:nvSpPr>
          <p:spPr>
            <a:xfrm>
              <a:off x="3733580" y="8510881"/>
              <a:ext cx="2079295" cy="792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MHA</a:t>
              </a:r>
            </a:p>
          </p:txBody>
        </p:sp>
        <p:sp>
          <p:nvSpPr>
            <p:cNvPr id="386" name="Straight Connector 20"/>
            <p:cNvSpPr/>
            <p:nvPr/>
          </p:nvSpPr>
          <p:spPr>
            <a:xfrm>
              <a:off x="4773231" y="7810214"/>
              <a:ext cx="1" cy="600759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87" name="Straight Connector 22"/>
            <p:cNvSpPr/>
            <p:nvPr/>
          </p:nvSpPr>
          <p:spPr>
            <a:xfrm flipV="1">
              <a:off x="2064158" y="8110593"/>
              <a:ext cx="1" cy="2039029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88" name="Straight Connector 25"/>
            <p:cNvSpPr/>
            <p:nvPr/>
          </p:nvSpPr>
          <p:spPr>
            <a:xfrm flipH="1">
              <a:off x="2001117" y="8112681"/>
              <a:ext cx="2638002" cy="1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89" name="Rounded Rectangle 28"/>
            <p:cNvSpPr/>
            <p:nvPr/>
          </p:nvSpPr>
          <p:spPr>
            <a:xfrm>
              <a:off x="3175852" y="6748752"/>
              <a:ext cx="3491915" cy="922787"/>
            </a:xfrm>
            <a:prstGeom prst="roundRect">
              <a:avLst>
                <a:gd name="adj" fmla="val 5382"/>
              </a:avLst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FFFFFF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90" name="TextBox 29"/>
            <p:cNvSpPr txBox="1"/>
            <p:nvPr/>
          </p:nvSpPr>
          <p:spPr>
            <a:xfrm>
              <a:off x="3093189" y="6761075"/>
              <a:ext cx="3657233" cy="792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Add &amp; Norm</a:t>
              </a:r>
            </a:p>
          </p:txBody>
        </p:sp>
        <p:sp>
          <p:nvSpPr>
            <p:cNvPr id="391" name="Straight Connector 33"/>
            <p:cNvSpPr/>
            <p:nvPr/>
          </p:nvSpPr>
          <p:spPr>
            <a:xfrm>
              <a:off x="4773228" y="5991245"/>
              <a:ext cx="3" cy="674153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92" name="Rounded Rectangle 35"/>
            <p:cNvSpPr/>
            <p:nvPr/>
          </p:nvSpPr>
          <p:spPr>
            <a:xfrm>
              <a:off x="3175852" y="4933465"/>
              <a:ext cx="3491915" cy="922787"/>
            </a:xfrm>
            <a:prstGeom prst="roundRect">
              <a:avLst>
                <a:gd name="adj" fmla="val 5382"/>
              </a:avLst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FFFFFF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93" name="TextBox 36"/>
            <p:cNvSpPr txBox="1"/>
            <p:nvPr/>
          </p:nvSpPr>
          <p:spPr>
            <a:xfrm>
              <a:off x="3733580" y="4960561"/>
              <a:ext cx="2079295" cy="792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MHA</a:t>
              </a:r>
            </a:p>
          </p:txBody>
        </p:sp>
        <p:sp>
          <p:nvSpPr>
            <p:cNvPr id="394" name="Straight Connector 38"/>
            <p:cNvSpPr/>
            <p:nvPr/>
          </p:nvSpPr>
          <p:spPr>
            <a:xfrm>
              <a:off x="2064158" y="6362614"/>
              <a:ext cx="2733265" cy="1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95" name="Straight Connector 39"/>
            <p:cNvSpPr/>
            <p:nvPr/>
          </p:nvSpPr>
          <p:spPr>
            <a:xfrm flipV="1">
              <a:off x="2064158" y="4382758"/>
              <a:ext cx="1" cy="2039029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96" name="Straight Connector 40"/>
            <p:cNvSpPr/>
            <p:nvPr/>
          </p:nvSpPr>
          <p:spPr>
            <a:xfrm flipH="1">
              <a:off x="2001117" y="4384845"/>
              <a:ext cx="2638002" cy="1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97" name="Straight Connector 41"/>
            <p:cNvSpPr/>
            <p:nvPr/>
          </p:nvSpPr>
          <p:spPr>
            <a:xfrm>
              <a:off x="4773228" y="4156914"/>
              <a:ext cx="3" cy="674153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98" name="Rounded Rectangle 42"/>
            <p:cNvSpPr/>
            <p:nvPr/>
          </p:nvSpPr>
          <p:spPr>
            <a:xfrm>
              <a:off x="2669694" y="2926013"/>
              <a:ext cx="4504230" cy="922787"/>
            </a:xfrm>
            <a:prstGeom prst="roundRect">
              <a:avLst>
                <a:gd name="adj" fmla="val 5382"/>
              </a:avLst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FFFFFF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399" name="TextBox 43"/>
            <p:cNvSpPr txBox="1"/>
            <p:nvPr/>
          </p:nvSpPr>
          <p:spPr>
            <a:xfrm>
              <a:off x="2761135" y="2986630"/>
              <a:ext cx="4321349" cy="792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Add &amp; Nom</a:t>
              </a:r>
            </a:p>
          </p:txBody>
        </p:sp>
      </p:grpSp>
      <p:sp>
        <p:nvSpPr>
          <p:cNvPr id="401" name="- Training Objective: Understand and encode the input text.…"/>
          <p:cNvSpPr txBox="1"/>
          <p:nvPr/>
        </p:nvSpPr>
        <p:spPr>
          <a:xfrm>
            <a:off x="14854916" y="2326422"/>
            <a:ext cx="9400206" cy="964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171448" indent="-171448" defTabSz="1757964">
              <a:lnSpc>
                <a:spcPct val="100000"/>
              </a:lnSpc>
              <a:spcBef>
                <a:spcPts val="5400"/>
              </a:spcBef>
              <a:buSzPct val="75000"/>
              <a:buFont typeface="Helvetica"/>
              <a:buChar char=" "/>
              <a:defRPr sz="6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- Training Objective: Understand and encode the input text.</a:t>
            </a:r>
          </a:p>
          <a:p>
            <a:pPr marL="171448" indent="-171448" defTabSz="1757964">
              <a:lnSpc>
                <a:spcPct val="100000"/>
              </a:lnSpc>
              <a:spcBef>
                <a:spcPts val="5400"/>
              </a:spcBef>
              <a:buSzPct val="75000"/>
              <a:buFont typeface="Helvetica"/>
              <a:buChar char=" "/>
              <a:defRPr sz="6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-Context: Used in tasks like sentence classification or semantic similarity.</a:t>
            </a:r>
          </a:p>
          <a:p>
            <a:pPr marL="171448" indent="-171448" defTabSz="1757964">
              <a:lnSpc>
                <a:spcPct val="100000"/>
              </a:lnSpc>
              <a:spcBef>
                <a:spcPts val="5400"/>
              </a:spcBef>
              <a:buSzPct val="75000"/>
              <a:buFont typeface="Helvetica"/>
              <a:buChar char=" "/>
              <a:defRPr sz="6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 LLMs: BERT and RoBERTa.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raining Objective: Understand the input text and generate an appropriate output.…"/>
          <p:cNvSpPr txBox="1"/>
          <p:nvPr/>
        </p:nvSpPr>
        <p:spPr>
          <a:xfrm>
            <a:off x="14854916" y="2840777"/>
            <a:ext cx="9400206" cy="2927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 marL="742950" indent="-285750" defTabSz="91440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  <a:defRPr b="1" sz="2700">
                <a:latin typeface="Arial"/>
                <a:ea typeface="Arial"/>
                <a:cs typeface="Arial"/>
                <a:sym typeface="Arial"/>
              </a:defRPr>
            </a:pPr>
            <a:r>
              <a:t>Training Objective</a:t>
            </a:r>
            <a:r>
              <a:rPr b="0"/>
              <a:t>: Understand the input text and generate an appropriate output.</a:t>
            </a:r>
            <a:endParaRPr b="0"/>
          </a:p>
          <a:p>
            <a:pPr defTabSz="914400">
              <a:lnSpc>
                <a:spcPct val="100000"/>
              </a:lnSpc>
              <a:spcBef>
                <a:spcPts val="0"/>
              </a:spcBef>
              <a:defRPr b="1" sz="27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lvl="1" marL="742950" indent="-285750" defTabSz="91440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  <a:defRPr b="1" sz="2700">
                <a:latin typeface="Arial"/>
                <a:ea typeface="Arial"/>
                <a:cs typeface="Arial"/>
                <a:sym typeface="Arial"/>
              </a:defRPr>
            </a:pPr>
            <a:r>
              <a:t>Context</a:t>
            </a:r>
            <a:r>
              <a:rPr b="0"/>
              <a:t>: Used in machine translation, summarization, and question-answering.</a:t>
            </a:r>
            <a:endParaRPr b="0"/>
          </a:p>
          <a:p>
            <a:pPr defTabSz="914400">
              <a:lnSpc>
                <a:spcPct val="100000"/>
              </a:lnSpc>
              <a:spcBef>
                <a:spcPts val="0"/>
              </a:spcBef>
              <a:defRPr b="1" sz="27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lvl="1" marL="742950" indent="-285750" defTabSz="914400">
              <a:lnSpc>
                <a:spcPct val="100000"/>
              </a:lnSpc>
              <a:spcBef>
                <a:spcPts val="1200"/>
              </a:spcBef>
              <a:buSzPct val="100000"/>
              <a:buFont typeface="Arial"/>
              <a:buChar char="•"/>
              <a:defRPr b="1" sz="2700">
                <a:latin typeface="Arial"/>
                <a:ea typeface="Arial"/>
                <a:cs typeface="Arial"/>
                <a:sym typeface="Arial"/>
              </a:defRPr>
            </a:pPr>
            <a:r>
              <a:t>Example LLMs</a:t>
            </a:r>
            <a:r>
              <a:rPr b="0"/>
              <a:t>: BART and T5.</a:t>
            </a:r>
          </a:p>
        </p:txBody>
      </p:sp>
      <p:grpSp>
        <p:nvGrpSpPr>
          <p:cNvPr id="436" name="Grupo 68"/>
          <p:cNvGrpSpPr/>
          <p:nvPr/>
        </p:nvGrpSpPr>
        <p:grpSpPr>
          <a:xfrm>
            <a:off x="1021391" y="1574664"/>
            <a:ext cx="12938330" cy="10566673"/>
            <a:chOff x="0" y="0"/>
            <a:chExt cx="12938328" cy="10566671"/>
          </a:xfrm>
        </p:grpSpPr>
        <p:sp>
          <p:nvSpPr>
            <p:cNvPr id="404" name="Rounded Rectangle 2"/>
            <p:cNvSpPr/>
            <p:nvPr/>
          </p:nvSpPr>
          <p:spPr>
            <a:xfrm>
              <a:off x="1304419" y="3972302"/>
              <a:ext cx="3621148" cy="4182987"/>
            </a:xfrm>
            <a:prstGeom prst="roundRect">
              <a:avLst>
                <a:gd name="adj" fmla="val 5382"/>
              </a:avLst>
            </a:prstGeom>
            <a:noFill/>
            <a:ln w="76200" cap="flat">
              <a:solidFill>
                <a:srgbClr val="770EF7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FFFFFF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05" name="TextBox 3"/>
            <p:cNvSpPr txBox="1"/>
            <p:nvPr/>
          </p:nvSpPr>
          <p:spPr>
            <a:xfrm>
              <a:off x="1395859" y="5624613"/>
              <a:ext cx="3438267" cy="182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  <a:r>
                <a:t>Encoder</a:t>
              </a:r>
            </a:p>
            <a:p>
              <a: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  <a:r>
                <a:t>Block</a:t>
              </a:r>
            </a:p>
          </p:txBody>
        </p:sp>
        <p:sp>
          <p:nvSpPr>
            <p:cNvPr id="406" name="TextBox 4"/>
            <p:cNvSpPr txBox="1"/>
            <p:nvPr/>
          </p:nvSpPr>
          <p:spPr>
            <a:xfrm>
              <a:off x="0" y="5796377"/>
              <a:ext cx="1011376" cy="91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Nx</a:t>
              </a:r>
            </a:p>
          </p:txBody>
        </p:sp>
        <p:sp>
          <p:nvSpPr>
            <p:cNvPr id="407" name="TextBox 5"/>
            <p:cNvSpPr txBox="1"/>
            <p:nvPr/>
          </p:nvSpPr>
          <p:spPr>
            <a:xfrm>
              <a:off x="10666996" y="1904682"/>
              <a:ext cx="1011377" cy="91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Nx</a:t>
              </a:r>
            </a:p>
          </p:txBody>
        </p:sp>
        <p:sp>
          <p:nvSpPr>
            <p:cNvPr id="408" name="Straight Connector 6"/>
            <p:cNvSpPr/>
            <p:nvPr/>
          </p:nvSpPr>
          <p:spPr>
            <a:xfrm flipH="1">
              <a:off x="3068105" y="8321705"/>
              <a:ext cx="1" cy="1135053"/>
            </a:xfrm>
            <a:prstGeom prst="line">
              <a:avLst/>
            </a:prstGeom>
            <a:noFill/>
            <a:ln w="76200" cap="flat">
              <a:solidFill>
                <a:srgbClr val="770EF7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09" name="TextBox 7"/>
            <p:cNvSpPr txBox="1"/>
            <p:nvPr/>
          </p:nvSpPr>
          <p:spPr>
            <a:xfrm>
              <a:off x="403194" y="9774191"/>
              <a:ext cx="5329821" cy="792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‘Amo los sandwiches’</a:t>
              </a:r>
            </a:p>
          </p:txBody>
        </p:sp>
        <p:sp>
          <p:nvSpPr>
            <p:cNvPr id="410" name="TextBox 9"/>
            <p:cNvSpPr txBox="1"/>
            <p:nvPr/>
          </p:nvSpPr>
          <p:spPr>
            <a:xfrm>
              <a:off x="8733200" y="0"/>
              <a:ext cx="1399259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‘love’</a:t>
              </a:r>
            </a:p>
          </p:txBody>
        </p:sp>
        <p:sp>
          <p:nvSpPr>
            <p:cNvPr id="411" name="Straight Connector 10"/>
            <p:cNvSpPr/>
            <p:nvPr/>
          </p:nvSpPr>
          <p:spPr>
            <a:xfrm>
              <a:off x="8366438" y="8321705"/>
              <a:ext cx="1" cy="1135053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12" name="Rounded Rectangle 12"/>
            <p:cNvSpPr/>
            <p:nvPr/>
          </p:nvSpPr>
          <p:spPr>
            <a:xfrm>
              <a:off x="7999047" y="2423540"/>
              <a:ext cx="1603964" cy="1548766"/>
            </a:xfrm>
            <a:prstGeom prst="roundRect">
              <a:avLst>
                <a:gd name="adj" fmla="val 5382"/>
              </a:avLst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FFFFFF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13" name="TextBox 13"/>
            <p:cNvSpPr txBox="1"/>
            <p:nvPr/>
          </p:nvSpPr>
          <p:spPr>
            <a:xfrm>
              <a:off x="8090487" y="9774191"/>
              <a:ext cx="645677" cy="792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‘I’</a:t>
              </a:r>
            </a:p>
          </p:txBody>
        </p:sp>
        <p:sp>
          <p:nvSpPr>
            <p:cNvPr id="414" name="Straight Connector 14"/>
            <p:cNvSpPr/>
            <p:nvPr/>
          </p:nvSpPr>
          <p:spPr>
            <a:xfrm>
              <a:off x="9421415" y="655534"/>
              <a:ext cx="1" cy="673303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15" name="Straight Connector 16"/>
            <p:cNvSpPr/>
            <p:nvPr/>
          </p:nvSpPr>
          <p:spPr>
            <a:xfrm>
              <a:off x="8835317" y="1898063"/>
              <a:ext cx="11413" cy="494215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16" name="TextBox 17"/>
            <p:cNvSpPr txBox="1"/>
            <p:nvPr/>
          </p:nvSpPr>
          <p:spPr>
            <a:xfrm>
              <a:off x="10656218" y="4382084"/>
              <a:ext cx="2282111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  <a:r>
                <a:t>Decoder</a:t>
              </a:r>
            </a:p>
            <a:p>
              <a: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  <a:r>
                <a:t>Block</a:t>
              </a:r>
            </a:p>
          </p:txBody>
        </p:sp>
        <p:sp>
          <p:nvSpPr>
            <p:cNvPr id="417" name="Rounded Rectangle 20"/>
            <p:cNvSpPr/>
            <p:nvPr/>
          </p:nvSpPr>
          <p:spPr>
            <a:xfrm>
              <a:off x="8366438" y="1328836"/>
              <a:ext cx="1655001" cy="494216"/>
            </a:xfrm>
            <a:prstGeom prst="roundRect">
              <a:avLst>
                <a:gd name="adj" fmla="val 5382"/>
              </a:avLst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FFFFFF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18" name="TextBox 22"/>
            <p:cNvSpPr txBox="1"/>
            <p:nvPr/>
          </p:nvSpPr>
          <p:spPr>
            <a:xfrm>
              <a:off x="8449002" y="1323189"/>
              <a:ext cx="1472121" cy="741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 sz="36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FFN</a:t>
              </a:r>
            </a:p>
          </p:txBody>
        </p:sp>
        <p:sp>
          <p:nvSpPr>
            <p:cNvPr id="419" name="TextBox 23"/>
            <p:cNvSpPr txBox="1"/>
            <p:nvPr/>
          </p:nvSpPr>
          <p:spPr>
            <a:xfrm>
              <a:off x="8058270" y="2685888"/>
              <a:ext cx="1472121" cy="1216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ctr" defTabSz="879004">
                <a:lnSpc>
                  <a:spcPct val="85000"/>
                </a:lnSpc>
                <a:spcBef>
                  <a:spcPts val="0"/>
                </a:spcBef>
                <a:defRPr sz="36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  <a:r>
                <a:t>Cross</a:t>
              </a:r>
              <a:br/>
              <a:r>
                <a:t>Attn</a:t>
              </a:r>
            </a:p>
          </p:txBody>
        </p:sp>
        <p:sp>
          <p:nvSpPr>
            <p:cNvPr id="420" name="Straight Connector 24"/>
            <p:cNvSpPr/>
            <p:nvPr/>
          </p:nvSpPr>
          <p:spPr>
            <a:xfrm>
              <a:off x="3068105" y="3595735"/>
              <a:ext cx="4898725" cy="1"/>
            </a:xfrm>
            <a:prstGeom prst="line">
              <a:avLst/>
            </a:prstGeom>
            <a:noFill/>
            <a:ln w="76200" cap="flat">
              <a:solidFill>
                <a:srgbClr val="770EF7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21" name="Straight Connector 28"/>
            <p:cNvSpPr/>
            <p:nvPr/>
          </p:nvSpPr>
          <p:spPr>
            <a:xfrm>
              <a:off x="3068105" y="3595735"/>
              <a:ext cx="1" cy="317435"/>
            </a:xfrm>
            <a:prstGeom prst="line">
              <a:avLst/>
            </a:prstGeom>
            <a:noFill/>
            <a:ln w="76200" cap="flat">
              <a:solidFill>
                <a:srgbClr val="770EF7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22" name="Rounded Rectangle 33"/>
            <p:cNvSpPr/>
            <p:nvPr/>
          </p:nvSpPr>
          <p:spPr>
            <a:xfrm>
              <a:off x="7440862" y="4818441"/>
              <a:ext cx="2464945" cy="993943"/>
            </a:xfrm>
            <a:prstGeom prst="roundRect">
              <a:avLst>
                <a:gd name="adj" fmla="val 5382"/>
              </a:avLst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FFFFFF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23" name="Rounded Rectangle 34"/>
            <p:cNvSpPr/>
            <p:nvPr/>
          </p:nvSpPr>
          <p:spPr>
            <a:xfrm>
              <a:off x="6654391" y="1192805"/>
              <a:ext cx="3569504" cy="7128891"/>
            </a:xfrm>
            <a:prstGeom prst="roundRect">
              <a:avLst>
                <a:gd name="adj" fmla="val 5382"/>
              </a:avLst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FFFFFF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24" name="Straight Connector 35"/>
            <p:cNvSpPr/>
            <p:nvPr/>
          </p:nvSpPr>
          <p:spPr>
            <a:xfrm>
              <a:off x="8806421" y="3991009"/>
              <a:ext cx="1" cy="827431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25" name="Straight Connector 38"/>
            <p:cNvSpPr/>
            <p:nvPr/>
          </p:nvSpPr>
          <p:spPr>
            <a:xfrm>
              <a:off x="8202876" y="7694716"/>
              <a:ext cx="1" cy="626977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26" name="Straight Connector 40"/>
            <p:cNvSpPr/>
            <p:nvPr/>
          </p:nvSpPr>
          <p:spPr>
            <a:xfrm>
              <a:off x="8080205" y="5881899"/>
              <a:ext cx="1" cy="271771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27" name="TextBox 42"/>
            <p:cNvSpPr txBox="1"/>
            <p:nvPr/>
          </p:nvSpPr>
          <p:spPr>
            <a:xfrm>
              <a:off x="7392116" y="5030282"/>
              <a:ext cx="2605751" cy="678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 sz="32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Add &amp; Norm</a:t>
              </a:r>
            </a:p>
          </p:txBody>
        </p:sp>
        <p:sp>
          <p:nvSpPr>
            <p:cNvPr id="428" name="Rounded Rectangle 43"/>
            <p:cNvSpPr/>
            <p:nvPr/>
          </p:nvSpPr>
          <p:spPr>
            <a:xfrm>
              <a:off x="7440865" y="6181461"/>
              <a:ext cx="1980553" cy="1474517"/>
            </a:xfrm>
            <a:prstGeom prst="roundRect">
              <a:avLst>
                <a:gd name="adj" fmla="val 5382"/>
              </a:avLst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FFFFFF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29" name="TextBox 44"/>
            <p:cNvSpPr txBox="1"/>
            <p:nvPr/>
          </p:nvSpPr>
          <p:spPr>
            <a:xfrm>
              <a:off x="7532303" y="6462555"/>
              <a:ext cx="1797671" cy="1099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ctr" defTabSz="879004">
                <a:lnSpc>
                  <a:spcPct val="85000"/>
                </a:lnSpc>
                <a:spcBef>
                  <a:spcPts val="0"/>
                </a:spcBef>
                <a:defRPr sz="32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  <a:r>
                <a:t>Masked</a:t>
              </a:r>
            </a:p>
            <a:p>
              <a:pPr algn="ctr" defTabSz="879004">
                <a:lnSpc>
                  <a:spcPct val="85000"/>
                </a:lnSpc>
                <a:spcBef>
                  <a:spcPts val="0"/>
                </a:spcBef>
                <a:defRPr sz="32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  <a:r>
                <a:t>MHA</a:t>
              </a:r>
            </a:p>
          </p:txBody>
        </p:sp>
        <p:sp>
          <p:nvSpPr>
            <p:cNvPr id="430" name="Straight Connector 45"/>
            <p:cNvSpPr/>
            <p:nvPr/>
          </p:nvSpPr>
          <p:spPr>
            <a:xfrm>
              <a:off x="6950155" y="7998291"/>
              <a:ext cx="1274391" cy="1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31" name="Straight Connector 48"/>
            <p:cNvSpPr/>
            <p:nvPr/>
          </p:nvSpPr>
          <p:spPr>
            <a:xfrm flipV="1">
              <a:off x="6950155" y="5992314"/>
              <a:ext cx="1" cy="2034613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32" name="Straight Connector 50"/>
            <p:cNvSpPr/>
            <p:nvPr/>
          </p:nvSpPr>
          <p:spPr>
            <a:xfrm flipH="1">
              <a:off x="6922606" y="5992312"/>
              <a:ext cx="1036517" cy="1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33" name="Straight Connector 52"/>
            <p:cNvSpPr/>
            <p:nvPr/>
          </p:nvSpPr>
          <p:spPr>
            <a:xfrm>
              <a:off x="8858384" y="4386287"/>
              <a:ext cx="1047423" cy="1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34" name="Straight Connector 55"/>
            <p:cNvSpPr/>
            <p:nvPr/>
          </p:nvSpPr>
          <p:spPr>
            <a:xfrm flipV="1">
              <a:off x="8858384" y="2145171"/>
              <a:ext cx="1062375" cy="44311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35" name="Straight Connector 57"/>
            <p:cNvSpPr/>
            <p:nvPr/>
          </p:nvSpPr>
          <p:spPr>
            <a:xfrm flipV="1">
              <a:off x="9894954" y="2145171"/>
              <a:ext cx="1" cy="2241117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raining Objective: Generate text based on given context or start token.…"/>
          <p:cNvSpPr txBox="1"/>
          <p:nvPr/>
        </p:nvSpPr>
        <p:spPr>
          <a:xfrm>
            <a:off x="14854916" y="2326422"/>
            <a:ext cx="9400206" cy="2355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1" marL="742950" indent="-285750" defTabSz="91440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Training Objective</a:t>
            </a:r>
            <a:r>
              <a:rPr b="0"/>
              <a:t>: Generate text based on given context or start token.</a:t>
            </a:r>
            <a:endParaRPr b="0"/>
          </a:p>
          <a:p>
            <a:pPr lvl="1" marL="742950" indent="-285750" defTabSz="914400">
              <a:lnSpc>
                <a:spcPct val="100000"/>
              </a:lnSpc>
              <a:spcBef>
                <a:spcPts val="1200"/>
              </a:spcBef>
              <a:buSzPct val="100000"/>
              <a:buFont typeface="Arial"/>
              <a:buChar char="•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Context</a:t>
            </a:r>
            <a:r>
              <a:rPr b="0"/>
              <a:t>: Used in tasks like language generation or image captioning.</a:t>
            </a:r>
            <a:endParaRPr b="0"/>
          </a:p>
          <a:p>
            <a:pPr lvl="1" marL="742950" indent="-285750" defTabSz="914400">
              <a:lnSpc>
                <a:spcPct val="100000"/>
              </a:lnSpc>
              <a:spcBef>
                <a:spcPts val="1200"/>
              </a:spcBef>
              <a:buSzPct val="100000"/>
              <a:buFont typeface="Arial"/>
              <a:buChar char="•"/>
              <a:defRPr b="1" sz="2800">
                <a:latin typeface="Arial"/>
                <a:ea typeface="Arial"/>
                <a:cs typeface="Arial"/>
                <a:sym typeface="Arial"/>
              </a:defRPr>
            </a:pPr>
            <a:r>
              <a:t>Example LLMs</a:t>
            </a:r>
            <a:r>
              <a:rPr b="0"/>
              <a:t>: GPT series.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3252884" y="1534448"/>
            <a:ext cx="6836830" cy="10647104"/>
            <a:chOff x="0" y="0"/>
            <a:chExt cx="6836829" cy="10647102"/>
          </a:xfrm>
        </p:grpSpPr>
        <p:sp>
          <p:nvSpPr>
            <p:cNvPr id="439" name="TextBox 2"/>
            <p:cNvSpPr txBox="1"/>
            <p:nvPr/>
          </p:nvSpPr>
          <p:spPr>
            <a:xfrm>
              <a:off x="0" y="0"/>
              <a:ext cx="6836830" cy="919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‘Tuna sandwiches’</a:t>
              </a:r>
            </a:p>
          </p:txBody>
        </p:sp>
        <p:sp>
          <p:nvSpPr>
            <p:cNvPr id="440" name="Rounded Rectangle 3"/>
            <p:cNvSpPr/>
            <p:nvPr/>
          </p:nvSpPr>
          <p:spPr>
            <a:xfrm>
              <a:off x="1488568" y="2028216"/>
              <a:ext cx="3766349" cy="6947099"/>
            </a:xfrm>
            <a:prstGeom prst="roundRect">
              <a:avLst>
                <a:gd name="adj" fmla="val 5382"/>
              </a:avLst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FFFFFF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41" name="Straight Connector 4"/>
            <p:cNvSpPr/>
            <p:nvPr/>
          </p:nvSpPr>
          <p:spPr>
            <a:xfrm>
              <a:off x="3371742" y="829090"/>
              <a:ext cx="1" cy="1180567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42" name="TextBox 5"/>
            <p:cNvSpPr txBox="1"/>
            <p:nvPr/>
          </p:nvSpPr>
          <p:spPr>
            <a:xfrm>
              <a:off x="1580008" y="4705066"/>
              <a:ext cx="3583467" cy="182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 sz="4000"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Decoder Block</a:t>
              </a:r>
            </a:p>
          </p:txBody>
        </p:sp>
        <p:sp>
          <p:nvSpPr>
            <p:cNvPr id="443" name="Straight Connector 7"/>
            <p:cNvSpPr/>
            <p:nvPr/>
          </p:nvSpPr>
          <p:spPr>
            <a:xfrm>
              <a:off x="3371741" y="9217185"/>
              <a:ext cx="1" cy="538417"/>
            </a:xfrm>
            <a:prstGeom prst="line">
              <a:avLst/>
            </a:prstGeom>
            <a:noFill/>
            <a:ln w="76200" cap="flat">
              <a:solidFill>
                <a:srgbClr val="FF7B01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2743131">
                <a:lnSpc>
                  <a:spcPct val="100000"/>
                </a:lnSpc>
                <a:spcBef>
                  <a:spcPts val="0"/>
                </a:spcBef>
                <a:defRPr sz="5400">
                  <a:solidFill>
                    <a:srgbClr val="130F24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pPr>
            </a:p>
          </p:txBody>
        </p:sp>
        <p:sp>
          <p:nvSpPr>
            <p:cNvPr id="444" name="TextBox 8"/>
            <p:cNvSpPr txBox="1"/>
            <p:nvPr/>
          </p:nvSpPr>
          <p:spPr>
            <a:xfrm>
              <a:off x="5346354" y="5033104"/>
              <a:ext cx="1059265" cy="91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Nx</a:t>
              </a:r>
            </a:p>
          </p:txBody>
        </p:sp>
        <p:sp>
          <p:nvSpPr>
            <p:cNvPr id="445" name="TextBox 11"/>
            <p:cNvSpPr txBox="1"/>
            <p:nvPr/>
          </p:nvSpPr>
          <p:spPr>
            <a:xfrm>
              <a:off x="0" y="9727622"/>
              <a:ext cx="6836830" cy="91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879004">
                <a:lnSpc>
                  <a:spcPct val="85000"/>
                </a:lnSpc>
                <a:spcBef>
                  <a:spcPts val="0"/>
                </a:spcBef>
                <a:defRPr>
                  <a:solidFill>
                    <a:srgbClr val="171717"/>
                  </a:solidFill>
                  <a:latin typeface="PS TT Commons DemiBold"/>
                  <a:ea typeface="PS TT Commons DemiBold"/>
                  <a:cs typeface="PS TT Commons DemiBold"/>
                  <a:sym typeface="PS TT Commons DemiBold"/>
                </a:defRPr>
              </a:lvl1pPr>
            </a:lstStyle>
            <a:p>
              <a:pPr/>
              <a:r>
                <a:t>‘I love’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" name="Tabla 23"/>
          <p:cNvGraphicFramePr/>
          <p:nvPr/>
        </p:nvGraphicFramePr>
        <p:xfrm>
          <a:off x="1383971" y="2535949"/>
          <a:ext cx="21641458" cy="91786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04014"/>
                <a:gridCol w="5404014"/>
                <a:gridCol w="5404014"/>
                <a:gridCol w="5404014"/>
              </a:tblGrid>
              <a:tr h="1130688">
                <a:tc>
                  <a:txBody>
                    <a:bodyPr/>
                    <a:lstStyle/>
                    <a:p>
                      <a:pPr defTabSz="2743131">
                        <a:defRPr b="0"/>
                      </a:pPr>
                      <a:r>
                        <a:rPr sz="4600">
                          <a:solidFill>
                            <a:srgbClr val="FFFFFF"/>
                          </a:solidFill>
                          <a:latin typeface="PS TT Commons DemiBold"/>
                          <a:ea typeface="PS TT Commons DemiBold"/>
                          <a:cs typeface="PS TT Commons DemiBold"/>
                          <a:sym typeface="PS TT Commons DemiBold"/>
                        </a:rPr>
                        <a:t>Architecture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770EF7"/>
                    </a:solidFill>
                  </a:tcPr>
                </a:tc>
                <a:tc>
                  <a:txBody>
                    <a:bodyPr/>
                    <a:lstStyle/>
                    <a:p>
                      <a:pPr defTabSz="2743131">
                        <a:defRPr b="0"/>
                      </a:pPr>
                      <a:r>
                        <a:rPr sz="4600">
                          <a:solidFill>
                            <a:srgbClr val="FFFFFF"/>
                          </a:solidFill>
                          <a:latin typeface="PS TT Commons DemiBold"/>
                          <a:ea typeface="PS TT Commons DemiBold"/>
                          <a:cs typeface="PS TT Commons DemiBold"/>
                          <a:sym typeface="PS TT Commons DemiBold"/>
                        </a:rPr>
                        <a:t>Training Objective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770EF7"/>
                    </a:solidFill>
                  </a:tcPr>
                </a:tc>
                <a:tc>
                  <a:txBody>
                    <a:bodyPr/>
                    <a:lstStyle/>
                    <a:p>
                      <a:pPr defTabSz="2743131">
                        <a:defRPr b="0"/>
                      </a:pPr>
                      <a:r>
                        <a:rPr sz="4600">
                          <a:solidFill>
                            <a:srgbClr val="FFFFFF"/>
                          </a:solidFill>
                          <a:latin typeface="PS TT Commons DemiBold"/>
                          <a:ea typeface="PS TT Commons DemiBold"/>
                          <a:cs typeface="PS TT Commons DemiBold"/>
                          <a:sym typeface="PS TT Commons DemiBold"/>
                        </a:rPr>
                        <a:t>Context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770EF7"/>
                    </a:solidFill>
                  </a:tcPr>
                </a:tc>
                <a:tc>
                  <a:txBody>
                    <a:bodyPr/>
                    <a:lstStyle/>
                    <a:p>
                      <a:pPr defTabSz="2743131">
                        <a:defRPr b="0"/>
                      </a:pPr>
                      <a:r>
                        <a:rPr sz="4600">
                          <a:solidFill>
                            <a:srgbClr val="FFFFFF"/>
                          </a:solidFill>
                          <a:latin typeface="PS TT Commons DemiBold"/>
                          <a:ea typeface="PS TT Commons DemiBold"/>
                          <a:cs typeface="PS TT Commons DemiBold"/>
                          <a:sym typeface="PS TT Commons DemiBold"/>
                        </a:rPr>
                        <a:t>Example LLMs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770EF7"/>
                    </a:solidFill>
                  </a:tcPr>
                </a:tc>
              </a:tr>
              <a:tr h="2687010">
                <a:tc>
                  <a:txBody>
                    <a:bodyPr/>
                    <a:lstStyle/>
                    <a:p>
                      <a:pPr defTabSz="2743131"/>
                      <a:r>
                        <a:rPr sz="4600">
                          <a:solidFill>
                            <a:srgbClr val="E1E8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Encoder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770EF7"/>
                    </a:solidFill>
                  </a:tcPr>
                </a:tc>
                <a:tc>
                  <a:txBody>
                    <a:bodyPr/>
                    <a:lstStyle/>
                    <a:p>
                      <a:pPr defTabSz="2743131"/>
                      <a:r>
                        <a:rPr sz="4600">
                          <a:solidFill>
                            <a:srgbClr val="130F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Understand and encode input text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5CAFC"/>
                    </a:solidFill>
                  </a:tcPr>
                </a:tc>
                <a:tc>
                  <a:txBody>
                    <a:bodyPr/>
                    <a:lstStyle/>
                    <a:p>
                      <a:pPr defTabSz="2743131"/>
                      <a:r>
                        <a:rPr sz="4600">
                          <a:solidFill>
                            <a:srgbClr val="130F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Sentence classification, semantic similarity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5CAFC"/>
                    </a:solidFill>
                  </a:tcPr>
                </a:tc>
                <a:tc>
                  <a:txBody>
                    <a:bodyPr/>
                    <a:lstStyle/>
                    <a:p>
                      <a:pPr defTabSz="2743131"/>
                      <a:r>
                        <a:rPr sz="4600">
                          <a:solidFill>
                            <a:srgbClr val="130F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BERT, RoBERTa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5CAFC"/>
                    </a:solidFill>
                  </a:tcPr>
                </a:tc>
              </a:tr>
              <a:tr h="2667797">
                <a:tc>
                  <a:txBody>
                    <a:bodyPr/>
                    <a:lstStyle/>
                    <a:p>
                      <a:pPr defTabSz="2743131"/>
                      <a:r>
                        <a:rPr sz="4600">
                          <a:solidFill>
                            <a:srgbClr val="E1E8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Decoder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770EF7"/>
                    </a:solidFill>
                  </a:tcPr>
                </a:tc>
                <a:tc>
                  <a:txBody>
                    <a:bodyPr/>
                    <a:lstStyle/>
                    <a:p>
                      <a:pPr defTabSz="2743131"/>
                      <a:r>
                        <a:rPr sz="4600">
                          <a:solidFill>
                            <a:srgbClr val="130F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Generate text based on context/start token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BE6FD"/>
                    </a:solidFill>
                  </a:tcPr>
                </a:tc>
                <a:tc>
                  <a:txBody>
                    <a:bodyPr/>
                    <a:lstStyle/>
                    <a:p>
                      <a:pPr defTabSz="2743131"/>
                      <a:r>
                        <a:rPr sz="4600">
                          <a:solidFill>
                            <a:srgbClr val="130F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Language generation, image captioning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BE6FD"/>
                    </a:solidFill>
                  </a:tcPr>
                </a:tc>
                <a:tc>
                  <a:txBody>
                    <a:bodyPr/>
                    <a:lstStyle/>
                    <a:p>
                      <a:pPr defTabSz="2743131"/>
                      <a:r>
                        <a:rPr sz="4600">
                          <a:solidFill>
                            <a:srgbClr val="130F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GPT series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BE6FD"/>
                    </a:solidFill>
                  </a:tcPr>
                </a:tc>
              </a:tr>
              <a:tr h="2667797">
                <a:tc>
                  <a:txBody>
                    <a:bodyPr/>
                    <a:lstStyle/>
                    <a:p>
                      <a:pPr defTabSz="2743131"/>
                      <a:r>
                        <a:rPr sz="4600">
                          <a:solidFill>
                            <a:srgbClr val="E1E8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Encoder-Decoder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770EF7"/>
                    </a:solidFill>
                  </a:tcPr>
                </a:tc>
                <a:tc>
                  <a:txBody>
                    <a:bodyPr/>
                    <a:lstStyle/>
                    <a:p>
                      <a:pPr defTabSz="2743131"/>
                      <a:r>
                        <a:rPr sz="4600">
                          <a:solidFill>
                            <a:srgbClr val="130F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Understand input and generate output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5CAFC"/>
                    </a:solidFill>
                  </a:tcPr>
                </a:tc>
                <a:tc>
                  <a:txBody>
                    <a:bodyPr/>
                    <a:lstStyle/>
                    <a:p>
                      <a:pPr defTabSz="2743131"/>
                      <a:r>
                        <a:rPr sz="4600">
                          <a:solidFill>
                            <a:srgbClr val="130F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Machine translation, summarization, QA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5CAFC"/>
                    </a:solidFill>
                  </a:tcPr>
                </a:tc>
                <a:tc>
                  <a:txBody>
                    <a:bodyPr/>
                    <a:lstStyle/>
                    <a:p>
                      <a:pPr defTabSz="2743131"/>
                      <a:r>
                        <a:rPr sz="4600">
                          <a:solidFill>
                            <a:srgbClr val="130F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BART, T5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5CA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