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2F5"/>
          </a:solidFill>
        </a:fill>
      </a:tcStyle>
    </a:wholeTbl>
    <a:band2H>
      <a:tcTxStyle b="def" i="def"/>
      <a:tcStyle>
        <a:tcBdr/>
        <a:fill>
          <a:solidFill>
            <a:srgbClr val="E7F1F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DF0"/>
          </a:solidFill>
        </a:fill>
      </a:tcStyle>
    </a:wholeTbl>
    <a:band2H>
      <a:tcTxStyle b="def" i="def"/>
      <a:tcStyle>
        <a:tcBdr/>
        <a:fill>
          <a:solidFill>
            <a:srgbClr val="E7F6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0DF"/>
          </a:solidFill>
        </a:fill>
      </a:tcStyle>
    </a:wholeTbl>
    <a:band2H>
      <a:tcTxStyle b="def" i="def"/>
      <a:tcStyle>
        <a:tcBdr/>
        <a:fill>
          <a:solidFill>
            <a:srgbClr val="EAF0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2" name="Shape 6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8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301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2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3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4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5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6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7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8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9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0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1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2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3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4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5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6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7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8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320" name="Forma libre: forma 1"/>
          <p:cNvSpPr/>
          <p:nvPr/>
        </p:nvSpPr>
        <p:spPr>
          <a:xfrm>
            <a:off x="7363573" y="-1"/>
            <a:ext cx="4827874" cy="6858002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1" name="Forma libre: forma 2"/>
          <p:cNvSpPr/>
          <p:nvPr/>
        </p:nvSpPr>
        <p:spPr>
          <a:xfrm>
            <a:off x="519695" y="3317002"/>
            <a:ext cx="243048" cy="243048"/>
          </a:xfrm>
          <a:prstGeom prst="ellipse">
            <a:avLst/>
          </a:prstGeom>
          <a:solidFill>
            <a:srgbClr val="58D7B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2" name="Forma libre: forma 3"/>
          <p:cNvSpPr/>
          <p:nvPr/>
        </p:nvSpPr>
        <p:spPr>
          <a:xfrm>
            <a:off x="519695" y="3763042"/>
            <a:ext cx="243048" cy="243047"/>
          </a:xfrm>
          <a:prstGeom prst="ellipse">
            <a:avLst/>
          </a:prstGeom>
          <a:solidFill>
            <a:srgbClr val="16C0A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3" name="Forma libre: forma 23"/>
          <p:cNvSpPr/>
          <p:nvPr/>
        </p:nvSpPr>
        <p:spPr>
          <a:xfrm>
            <a:off x="519695" y="4221298"/>
            <a:ext cx="243048" cy="243047"/>
          </a:xfrm>
          <a:prstGeom prst="ellipse">
            <a:avLst/>
          </a:prstGeom>
          <a:solidFill>
            <a:srgbClr val="13A28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4" name="Forma libre: forma 24"/>
          <p:cNvSpPr/>
          <p:nvPr/>
        </p:nvSpPr>
        <p:spPr>
          <a:xfrm>
            <a:off x="519695" y="4676864"/>
            <a:ext cx="243048" cy="243047"/>
          </a:xfrm>
          <a:prstGeom prst="ellipse">
            <a:avLst/>
          </a:prstGeom>
          <a:solidFill>
            <a:srgbClr val="087379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5" name="Forma libre: forma 25"/>
          <p:cNvSpPr/>
          <p:nvPr/>
        </p:nvSpPr>
        <p:spPr>
          <a:xfrm>
            <a:off x="519695" y="5125596"/>
            <a:ext cx="243048" cy="243047"/>
          </a:xfrm>
          <a:prstGeom prst="ellipse">
            <a:avLst/>
          </a:prstGeom>
          <a:solidFill>
            <a:srgbClr val="056169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6" name="Título Título Título Título"/>
          <p:cNvSpPr txBox="1"/>
          <p:nvPr>
            <p:ph type="title" hasCustomPrompt="1"/>
          </p:nvPr>
        </p:nvSpPr>
        <p:spPr>
          <a:xfrm>
            <a:off x="409724" y="743676"/>
            <a:ext cx="4361783" cy="361717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327" name="Body Level One…"/>
          <p:cNvSpPr txBox="1"/>
          <p:nvPr>
            <p:ph type="body" sz="quarter" idx="1" hasCustomPrompt="1"/>
          </p:nvPr>
        </p:nvSpPr>
        <p:spPr>
          <a:xfrm>
            <a:off x="409724" y="1808653"/>
            <a:ext cx="4948239" cy="98442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647700" indent="-190500">
              <a:buFontTx/>
              <a:defRPr sz="2000"/>
            </a:lvl2pPr>
            <a:lvl3pPr marL="1143000" indent="-228600">
              <a:buFontTx/>
              <a:defRPr sz="2000"/>
            </a:lvl3pPr>
            <a:lvl4pPr marL="1625600" indent="-254000">
              <a:buFontTx/>
              <a:defRPr sz="2000"/>
            </a:lvl4pPr>
            <a:lvl5pPr marL="2082800" indent="-254000">
              <a:buFontTx/>
              <a:defRPr sz="2000"/>
            </a:lvl5pPr>
          </a:lstStyle>
          <a:p>
            <a:pPr/>
            <a:r>
              <a:t>5 Parameters are key to configure at the cluster, broker and topic level the reliability we prefer: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28" name="Marcador de texto 42"/>
          <p:cNvSpPr/>
          <p:nvPr>
            <p:ph type="body" sz="quarter" idx="21" hasCustomPrompt="1"/>
          </p:nvPr>
        </p:nvSpPr>
        <p:spPr>
          <a:xfrm>
            <a:off x="905024" y="3132771"/>
            <a:ext cx="4257676" cy="4439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150000"/>
              </a:lnSpc>
              <a:buSzTx/>
              <a:buFontTx/>
              <a:buNone/>
              <a:defRPr sz="2000"/>
            </a:lvl1pPr>
          </a:lstStyle>
          <a:p>
            <a:pPr/>
            <a:r>
              <a:t>Item 1…​</a:t>
            </a:r>
          </a:p>
        </p:txBody>
      </p:sp>
      <p:sp>
        <p:nvSpPr>
          <p:cNvPr id="329" name="Marcador de texto 42"/>
          <p:cNvSpPr/>
          <p:nvPr>
            <p:ph type="body" sz="quarter" idx="22" hasCustomPrompt="1"/>
          </p:nvPr>
        </p:nvSpPr>
        <p:spPr>
          <a:xfrm>
            <a:off x="905024" y="3589959"/>
            <a:ext cx="4257676" cy="4439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150000"/>
              </a:lnSpc>
              <a:buSzTx/>
              <a:buFontTx/>
              <a:buNone/>
              <a:defRPr sz="2000"/>
            </a:lvl1pPr>
          </a:lstStyle>
          <a:p>
            <a:pPr/>
            <a:r>
              <a:t>Item 2…​</a:t>
            </a:r>
          </a:p>
        </p:txBody>
      </p:sp>
      <p:sp>
        <p:nvSpPr>
          <p:cNvPr id="330" name="Marcador de texto 42"/>
          <p:cNvSpPr/>
          <p:nvPr>
            <p:ph type="body" sz="quarter" idx="23" hasCustomPrompt="1"/>
          </p:nvPr>
        </p:nvSpPr>
        <p:spPr>
          <a:xfrm>
            <a:off x="905024" y="4038832"/>
            <a:ext cx="4257676" cy="4439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150000"/>
              </a:lnSpc>
              <a:buSzTx/>
              <a:buFontTx/>
              <a:buNone/>
              <a:defRPr sz="2000"/>
            </a:lvl1pPr>
          </a:lstStyle>
          <a:p>
            <a:pPr/>
            <a:r>
              <a:t>Item 3…​</a:t>
            </a:r>
          </a:p>
        </p:txBody>
      </p:sp>
      <p:sp>
        <p:nvSpPr>
          <p:cNvPr id="331" name="Marcador de texto 42"/>
          <p:cNvSpPr/>
          <p:nvPr>
            <p:ph type="body" sz="quarter" idx="24" hasCustomPrompt="1"/>
          </p:nvPr>
        </p:nvSpPr>
        <p:spPr>
          <a:xfrm>
            <a:off x="905024" y="4500946"/>
            <a:ext cx="4257676" cy="4439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150000"/>
              </a:lnSpc>
              <a:buSzTx/>
              <a:buFontTx/>
              <a:buNone/>
              <a:defRPr sz="2000"/>
            </a:lvl1pPr>
          </a:lstStyle>
          <a:p>
            <a:pPr/>
            <a:r>
              <a:t>Item 4…​</a:t>
            </a:r>
          </a:p>
        </p:txBody>
      </p:sp>
      <p:sp>
        <p:nvSpPr>
          <p:cNvPr id="332" name="Marcador de texto 42"/>
          <p:cNvSpPr/>
          <p:nvPr>
            <p:ph type="body" sz="quarter" idx="25" hasCustomPrompt="1"/>
          </p:nvPr>
        </p:nvSpPr>
        <p:spPr>
          <a:xfrm>
            <a:off x="905022" y="4958162"/>
            <a:ext cx="4257676" cy="4439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150000"/>
              </a:lnSpc>
              <a:buSzTx/>
              <a:buFontTx/>
              <a:buNone/>
              <a:defRPr sz="2000"/>
            </a:lvl1pPr>
          </a:lstStyle>
          <a:p>
            <a:pPr/>
            <a:r>
              <a:t>Item 5…​</a:t>
            </a:r>
          </a:p>
        </p:txBody>
      </p:sp>
      <p:sp>
        <p:nvSpPr>
          <p:cNvPr id="333" name="Marcador de texto 48"/>
          <p:cNvSpPr/>
          <p:nvPr>
            <p:ph type="body" sz="quarter" idx="26" hasCustomPrompt="1"/>
          </p:nvPr>
        </p:nvSpPr>
        <p:spPr>
          <a:xfrm>
            <a:off x="8584889" y="3394014"/>
            <a:ext cx="3450042" cy="358616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400">
                <a:solidFill>
                  <a:srgbClr val="00425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Notice we can set a default reliability at there cluster level and then some topics configure them for maximum reliability to be cost effective</a:t>
            </a:r>
          </a:p>
        </p:txBody>
      </p:sp>
      <p:sp>
        <p:nvSpPr>
          <p:cNvPr id="3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341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2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3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4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5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6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7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8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9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0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1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2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3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4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5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6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7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8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3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367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68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69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0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1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2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3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4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5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6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7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8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9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0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1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2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3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4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386" name="Forma libre: forma 2"/>
          <p:cNvSpPr/>
          <p:nvPr/>
        </p:nvSpPr>
        <p:spPr>
          <a:xfrm>
            <a:off x="3056861" y="3648254"/>
            <a:ext cx="7830919" cy="1073931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7" name="Forma libre: forma 3"/>
          <p:cNvSpPr/>
          <p:nvPr/>
        </p:nvSpPr>
        <p:spPr>
          <a:xfrm>
            <a:off x="472221" y="3648254"/>
            <a:ext cx="3303298" cy="1073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044"/>
                </a:moveTo>
                <a:lnTo>
                  <a:pt x="17585" y="21600"/>
                </a:lnTo>
                <a:lnTo>
                  <a:pt x="0" y="21600"/>
                </a:lnTo>
                <a:lnTo>
                  <a:pt x="0" y="0"/>
                </a:lnTo>
                <a:lnTo>
                  <a:pt x="17585" y="0"/>
                </a:lnTo>
                <a:lnTo>
                  <a:pt x="21600" y="10044"/>
                </a:lnTo>
                <a:close/>
              </a:path>
            </a:pathLst>
          </a:cu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8" name="Forma libre: forma 23"/>
          <p:cNvSpPr/>
          <p:nvPr/>
        </p:nvSpPr>
        <p:spPr>
          <a:xfrm>
            <a:off x="3059048" y="2415051"/>
            <a:ext cx="7828733" cy="1073931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9" name="Forma libre: forma 24"/>
          <p:cNvSpPr/>
          <p:nvPr/>
        </p:nvSpPr>
        <p:spPr>
          <a:xfrm>
            <a:off x="474344" y="2415051"/>
            <a:ext cx="3303297" cy="1073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217"/>
                </a:moveTo>
                <a:lnTo>
                  <a:pt x="17455" y="21600"/>
                </a:lnTo>
                <a:lnTo>
                  <a:pt x="0" y="21600"/>
                </a:lnTo>
                <a:lnTo>
                  <a:pt x="0" y="0"/>
                </a:lnTo>
                <a:lnTo>
                  <a:pt x="17455" y="0"/>
                </a:lnTo>
                <a:lnTo>
                  <a:pt x="21600" y="10217"/>
                </a:lnTo>
                <a:close/>
              </a:path>
            </a:pathLst>
          </a:cu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0" name="Forma libre: forma 25"/>
          <p:cNvSpPr/>
          <p:nvPr/>
        </p:nvSpPr>
        <p:spPr>
          <a:xfrm>
            <a:off x="2225826" y="5433121"/>
            <a:ext cx="108391" cy="177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11287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1" name="Título Título Título Título"/>
          <p:cNvSpPr txBox="1"/>
          <p:nvPr>
            <p:ph type="title" hasCustomPrompt="1"/>
          </p:nvPr>
        </p:nvSpPr>
        <p:spPr>
          <a:xfrm>
            <a:off x="409724" y="743676"/>
            <a:ext cx="4361783" cy="361717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392" name="Body Level One…"/>
          <p:cNvSpPr txBox="1"/>
          <p:nvPr>
            <p:ph type="body" sz="quarter" idx="1" hasCustomPrompt="1"/>
          </p:nvPr>
        </p:nvSpPr>
        <p:spPr>
          <a:xfrm>
            <a:off x="647241" y="3997605"/>
            <a:ext cx="71151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000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Objeto dentro de dibujo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9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400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1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2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3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4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5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6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7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8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9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0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1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2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3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4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5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6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7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419" name="Forma libre: forma 3"/>
          <p:cNvSpPr/>
          <p:nvPr/>
        </p:nvSpPr>
        <p:spPr>
          <a:xfrm>
            <a:off x="1323024" y="2994480"/>
            <a:ext cx="8877808" cy="2099751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0" name="Forma libre: forma 23"/>
          <p:cNvSpPr/>
          <p:nvPr/>
        </p:nvSpPr>
        <p:spPr>
          <a:xfrm>
            <a:off x="10200830" y="2994480"/>
            <a:ext cx="609343" cy="2099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218"/>
                </a:moveTo>
                <a:lnTo>
                  <a:pt x="0" y="21600"/>
                </a:lnTo>
                <a:lnTo>
                  <a:pt x="0" y="0"/>
                </a:lnTo>
                <a:lnTo>
                  <a:pt x="21600" y="10218"/>
                </a:lnTo>
                <a:close/>
              </a:path>
            </a:pathLst>
          </a:cu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1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422" name="Body Level One…"/>
          <p:cNvSpPr txBox="1"/>
          <p:nvPr>
            <p:ph type="body" sz="quarter" idx="1"/>
          </p:nvPr>
        </p:nvSpPr>
        <p:spPr>
          <a:xfrm>
            <a:off x="1192674" y="1186838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430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1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2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3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4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5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6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7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8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9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0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1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2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3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4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5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6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7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449" name="Forma libre: forma 3"/>
          <p:cNvSpPr/>
          <p:nvPr/>
        </p:nvSpPr>
        <p:spPr>
          <a:xfrm>
            <a:off x="1288264" y="2128935"/>
            <a:ext cx="7922573" cy="1597237"/>
          </a:xfrm>
          <a:prstGeom prst="rect">
            <a:avLst/>
          </a:prstGeom>
          <a:solidFill>
            <a:srgbClr val="0B908C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0" name="Forma libre: forma 23"/>
          <p:cNvSpPr/>
          <p:nvPr/>
        </p:nvSpPr>
        <p:spPr>
          <a:xfrm>
            <a:off x="3168981" y="3967426"/>
            <a:ext cx="7922573" cy="1597236"/>
          </a:xfrm>
          <a:prstGeom prst="rect">
            <a:avLst/>
          </a:prstGeom>
          <a:solidFill>
            <a:srgbClr val="0B908C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1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452" name="Body Level One…"/>
          <p:cNvSpPr txBox="1"/>
          <p:nvPr>
            <p:ph type="body" sz="quarter" idx="1"/>
          </p:nvPr>
        </p:nvSpPr>
        <p:spPr>
          <a:xfrm>
            <a:off x="1192674" y="1186838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3" name="Marcador de texto 28"/>
          <p:cNvSpPr/>
          <p:nvPr>
            <p:ph type="body" sz="quarter" idx="21"/>
          </p:nvPr>
        </p:nvSpPr>
        <p:spPr>
          <a:xfrm>
            <a:off x="7453779" y="6108841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SzTx/>
              <a:buFontTx/>
              <a:buNone/>
              <a:defRPr sz="2000"/>
            </a:pPr>
          </a:p>
        </p:txBody>
      </p:sp>
      <p:sp>
        <p:nvSpPr>
          <p:cNvPr id="4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Forma libre: forma 2"/>
          <p:cNvSpPr/>
          <p:nvPr/>
        </p:nvSpPr>
        <p:spPr>
          <a:xfrm>
            <a:off x="-1" y="-1"/>
            <a:ext cx="12191450" cy="6858002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480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462" name="Forma libre: forma 4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3" name="Forma libre: forma 5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4" name="Forma libre: forma 6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5" name="Forma libre: forma 7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6" name="Forma libre: forma 8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7" name="Forma libre: forma 9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8" name="Forma libre: forma 10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9" name="Forma libre: forma 11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0" name="Forma libre: forma 12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1" name="Forma libre: forma 13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2" name="Forma libre: forma 14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3" name="Forma libre: forma 15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4" name="Forma libre: forma 16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5" name="Forma libre: forma 17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6" name="Forma libre: forma 18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7" name="Forma libre: forma 19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8" name="Forma libre: forma 20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9" name="Forma libre: forma 21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4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0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Forma libre: forma 2"/>
          <p:cNvSpPr/>
          <p:nvPr/>
        </p:nvSpPr>
        <p:spPr>
          <a:xfrm>
            <a:off x="-1" y="-1"/>
            <a:ext cx="12191450" cy="6858002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507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489" name="Forma libre: forma 4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0" name="Forma libre: forma 5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1" name="Forma libre: forma 6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2" name="Forma libre: forma 7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3" name="Forma libre: forma 8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4" name="Forma libre: forma 9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5" name="Forma libre: forma 10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6" name="Forma libre: forma 11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7" name="Forma libre: forma 12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8" name="Forma libre: forma 13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9" name="Forma libre: forma 14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0" name="Forma libre: forma 15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1" name="Forma libre: forma 16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2" name="Forma libre: forma 17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3" name="Forma libre: forma 18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4" name="Forma libre: forma 19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5" name="Forma libre: forma 20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6" name="Forma libre: forma 21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508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509" name="Body Level One…"/>
          <p:cNvSpPr txBox="1"/>
          <p:nvPr>
            <p:ph type="body" sz="quarter" idx="1"/>
          </p:nvPr>
        </p:nvSpPr>
        <p:spPr>
          <a:xfrm>
            <a:off x="-70372" y="6141770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ráfico 22" descr="Gráfico 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2082800"/>
          </a:xfrm>
          <a:prstGeom prst="rect">
            <a:avLst/>
          </a:prstGeom>
          <a:ln w="12700">
            <a:miter lim="400000"/>
          </a:ln>
        </p:spPr>
      </p:pic>
      <p:sp>
        <p:nvSpPr>
          <p:cNvPr id="518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519" name="Body Level One…"/>
          <p:cNvSpPr txBox="1"/>
          <p:nvPr>
            <p:ph type="body" sz="quarter" idx="1"/>
          </p:nvPr>
        </p:nvSpPr>
        <p:spPr>
          <a:xfrm>
            <a:off x="943780" y="1208574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0" name="Rectángulo 1"/>
          <p:cNvSpPr/>
          <p:nvPr/>
        </p:nvSpPr>
        <p:spPr>
          <a:xfrm>
            <a:off x="11607800" y="1460500"/>
            <a:ext cx="482600" cy="508000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528" name="Forma libre: forma 3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29" name="Forma libre: forma 4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0" name="Forma libre: forma 5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1" name="Forma libre: forma 6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2" name="Forma libre: forma 7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3" name="Forma libre: forma 8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4" name="Forma libre: forma 9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5" name="Forma libre: forma 10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6" name="Forma libre: forma 11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7" name="Forma libre: forma 12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8" name="Forma libre: forma 13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9" name="Forma libre: forma 14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0" name="Forma libre: forma 15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1" name="Forma libre: forma 16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2" name="Forma libre: forma 17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3" name="Forma libre: forma 18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4" name="Forma libre: forma 19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5" name="Forma libre: forma 20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547" name="Gráfico 21" descr="Gráfico 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83570" y="2030707"/>
            <a:ext cx="2608430" cy="4867276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5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4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556" name="Forma libre: forma 2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7" name="Forma libre: forma 2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8" name="Forma libre: forma 2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9" name="Forma libre: forma 2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0" name="Forma libre: forma 2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1" name="Forma libre: forma 3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2" name="Forma libre: forma 3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3" name="Forma libre: forma 3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4" name="Forma libre: forma 3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5" name="Forma libre: forma 3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6" name="Forma libre: forma 3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7" name="Forma libre: forma 3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8" name="Forma libre: forma 3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9" name="Forma libre: forma 3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0" name="Forma libre: forma 3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1" name="Forma libre: forma 4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2" name="Forma libre: forma 4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3" name="Forma libre: forma 4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575" name="Gráfico 43" descr="Gráfico 4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565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áfico 4"/>
          <p:cNvGrpSpPr/>
          <p:nvPr/>
        </p:nvGrpSpPr>
        <p:grpSpPr>
          <a:xfrm>
            <a:off x="6994636" y="4763145"/>
            <a:ext cx="2812162" cy="518163"/>
            <a:chOff x="0" y="0"/>
            <a:chExt cx="2812161" cy="518162"/>
          </a:xfrm>
        </p:grpSpPr>
        <p:sp>
          <p:nvSpPr>
            <p:cNvPr id="45" name="Forma libre: forma 31"/>
            <p:cNvSpPr/>
            <p:nvPr/>
          </p:nvSpPr>
          <p:spPr>
            <a:xfrm>
              <a:off x="345692" y="158054"/>
              <a:ext cx="227204" cy="266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4" y="21059"/>
                  </a:moveTo>
                  <a:cubicBezTo>
                    <a:pt x="15491" y="20559"/>
                    <a:pt x="15340" y="19848"/>
                    <a:pt x="15291" y="19225"/>
                  </a:cubicBezTo>
                  <a:cubicBezTo>
                    <a:pt x="13776" y="20642"/>
                    <a:pt x="11235" y="21600"/>
                    <a:pt x="8011" y="21600"/>
                  </a:cubicBezTo>
                  <a:cubicBezTo>
                    <a:pt x="2542" y="21600"/>
                    <a:pt x="0" y="19307"/>
                    <a:pt x="0" y="15968"/>
                  </a:cubicBezTo>
                  <a:cubicBezTo>
                    <a:pt x="0" y="10048"/>
                    <a:pt x="4642" y="9378"/>
                    <a:pt x="11042" y="8631"/>
                  </a:cubicBezTo>
                  <a:cubicBezTo>
                    <a:pt x="14217" y="8255"/>
                    <a:pt x="15098" y="7714"/>
                    <a:pt x="15098" y="6297"/>
                  </a:cubicBezTo>
                  <a:cubicBezTo>
                    <a:pt x="15098" y="4962"/>
                    <a:pt x="13535" y="4168"/>
                    <a:pt x="11042" y="4168"/>
                  </a:cubicBezTo>
                  <a:cubicBezTo>
                    <a:pt x="8156" y="4168"/>
                    <a:pt x="6985" y="5379"/>
                    <a:pt x="6695" y="7214"/>
                  </a:cubicBezTo>
                  <a:lnTo>
                    <a:pt x="785" y="7214"/>
                  </a:lnTo>
                  <a:cubicBezTo>
                    <a:pt x="881" y="2958"/>
                    <a:pt x="3616" y="0"/>
                    <a:pt x="11337" y="0"/>
                  </a:cubicBezTo>
                  <a:cubicBezTo>
                    <a:pt x="19059" y="0"/>
                    <a:pt x="21600" y="2916"/>
                    <a:pt x="21600" y="8090"/>
                  </a:cubicBezTo>
                  <a:lnTo>
                    <a:pt x="21600" y="21059"/>
                  </a:lnTo>
                  <a:lnTo>
                    <a:pt x="15690" y="21059"/>
                  </a:lnTo>
                  <a:close/>
                  <a:moveTo>
                    <a:pt x="15243" y="11006"/>
                  </a:moveTo>
                  <a:cubicBezTo>
                    <a:pt x="14609" y="11547"/>
                    <a:pt x="13487" y="11841"/>
                    <a:pt x="11138" y="12217"/>
                  </a:cubicBezTo>
                  <a:cubicBezTo>
                    <a:pt x="7522" y="12799"/>
                    <a:pt x="6351" y="13675"/>
                    <a:pt x="6351" y="15427"/>
                  </a:cubicBezTo>
                  <a:cubicBezTo>
                    <a:pt x="6351" y="16968"/>
                    <a:pt x="7425" y="17720"/>
                    <a:pt x="9430" y="17720"/>
                  </a:cubicBezTo>
                  <a:cubicBezTo>
                    <a:pt x="12702" y="17720"/>
                    <a:pt x="15147" y="15674"/>
                    <a:pt x="15195" y="13258"/>
                  </a:cubicBezTo>
                  <a:lnTo>
                    <a:pt x="15243" y="11006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" name="Forma libre: forma 32"/>
            <p:cNvSpPr/>
            <p:nvPr/>
          </p:nvSpPr>
          <p:spPr>
            <a:xfrm>
              <a:off x="602105" y="96332"/>
              <a:ext cx="205614" cy="327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69" y="10193"/>
                  </a:moveTo>
                  <a:lnTo>
                    <a:pt x="21600" y="10193"/>
                  </a:lnTo>
                  <a:lnTo>
                    <a:pt x="21600" y="14933"/>
                  </a:lnTo>
                  <a:cubicBezTo>
                    <a:pt x="21600" y="18455"/>
                    <a:pt x="18358" y="21600"/>
                    <a:pt x="10853" y="21600"/>
                  </a:cubicBezTo>
                  <a:cubicBezTo>
                    <a:pt x="3349" y="21600"/>
                    <a:pt x="0" y="18484"/>
                    <a:pt x="0" y="14895"/>
                  </a:cubicBezTo>
                  <a:lnTo>
                    <a:pt x="0" y="0"/>
                  </a:lnTo>
                  <a:lnTo>
                    <a:pt x="6911" y="0"/>
                  </a:lnTo>
                  <a:lnTo>
                    <a:pt x="6911" y="4505"/>
                  </a:lnTo>
                  <a:lnTo>
                    <a:pt x="21593" y="4505"/>
                  </a:lnTo>
                  <a:lnTo>
                    <a:pt x="21593" y="7621"/>
                  </a:lnTo>
                  <a:lnTo>
                    <a:pt x="6911" y="7621"/>
                  </a:lnTo>
                  <a:lnTo>
                    <a:pt x="6911" y="14460"/>
                  </a:lnTo>
                  <a:cubicBezTo>
                    <a:pt x="6911" y="16560"/>
                    <a:pt x="8098" y="17777"/>
                    <a:pt x="10960" y="17777"/>
                  </a:cubicBezTo>
                  <a:cubicBezTo>
                    <a:pt x="13822" y="17777"/>
                    <a:pt x="15063" y="16593"/>
                    <a:pt x="15063" y="14527"/>
                  </a:cubicBezTo>
                  <a:lnTo>
                    <a:pt x="15063" y="10193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" name="Forma libre: forma 33"/>
            <p:cNvSpPr/>
            <p:nvPr/>
          </p:nvSpPr>
          <p:spPr>
            <a:xfrm>
              <a:off x="828292" y="158054"/>
              <a:ext cx="227204" cy="266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4" y="21059"/>
                  </a:moveTo>
                  <a:cubicBezTo>
                    <a:pt x="15491" y="20559"/>
                    <a:pt x="15340" y="19848"/>
                    <a:pt x="15291" y="19225"/>
                  </a:cubicBezTo>
                  <a:cubicBezTo>
                    <a:pt x="13776" y="20642"/>
                    <a:pt x="11235" y="21600"/>
                    <a:pt x="8011" y="21600"/>
                  </a:cubicBezTo>
                  <a:cubicBezTo>
                    <a:pt x="2542" y="21600"/>
                    <a:pt x="0" y="19307"/>
                    <a:pt x="0" y="15968"/>
                  </a:cubicBezTo>
                  <a:cubicBezTo>
                    <a:pt x="0" y="10048"/>
                    <a:pt x="4642" y="9378"/>
                    <a:pt x="11042" y="8631"/>
                  </a:cubicBezTo>
                  <a:cubicBezTo>
                    <a:pt x="14217" y="8255"/>
                    <a:pt x="15098" y="7714"/>
                    <a:pt x="15098" y="6297"/>
                  </a:cubicBezTo>
                  <a:cubicBezTo>
                    <a:pt x="15098" y="4962"/>
                    <a:pt x="13535" y="4168"/>
                    <a:pt x="11042" y="4168"/>
                  </a:cubicBezTo>
                  <a:cubicBezTo>
                    <a:pt x="8156" y="4168"/>
                    <a:pt x="6985" y="5379"/>
                    <a:pt x="6695" y="7214"/>
                  </a:cubicBezTo>
                  <a:lnTo>
                    <a:pt x="785" y="7214"/>
                  </a:lnTo>
                  <a:cubicBezTo>
                    <a:pt x="881" y="2958"/>
                    <a:pt x="3616" y="0"/>
                    <a:pt x="11337" y="0"/>
                  </a:cubicBezTo>
                  <a:cubicBezTo>
                    <a:pt x="19059" y="0"/>
                    <a:pt x="21600" y="2916"/>
                    <a:pt x="21600" y="8090"/>
                  </a:cubicBezTo>
                  <a:lnTo>
                    <a:pt x="21600" y="21059"/>
                  </a:lnTo>
                  <a:lnTo>
                    <a:pt x="15690" y="21059"/>
                  </a:lnTo>
                  <a:close/>
                  <a:moveTo>
                    <a:pt x="15243" y="11006"/>
                  </a:moveTo>
                  <a:cubicBezTo>
                    <a:pt x="14609" y="11547"/>
                    <a:pt x="13487" y="11841"/>
                    <a:pt x="11138" y="12217"/>
                  </a:cubicBezTo>
                  <a:cubicBezTo>
                    <a:pt x="7522" y="12799"/>
                    <a:pt x="6351" y="13675"/>
                    <a:pt x="6351" y="15427"/>
                  </a:cubicBezTo>
                  <a:cubicBezTo>
                    <a:pt x="6351" y="16968"/>
                    <a:pt x="7425" y="17720"/>
                    <a:pt x="9430" y="17720"/>
                  </a:cubicBezTo>
                  <a:cubicBezTo>
                    <a:pt x="12702" y="17720"/>
                    <a:pt x="15147" y="15674"/>
                    <a:pt x="15195" y="13258"/>
                  </a:cubicBezTo>
                  <a:lnTo>
                    <a:pt x="15243" y="11006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8" name="Forma libre: forma 34"/>
            <p:cNvSpPr/>
            <p:nvPr/>
          </p:nvSpPr>
          <p:spPr>
            <a:xfrm>
              <a:off x="1145856" y="76330"/>
              <a:ext cx="277560" cy="341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01" y="21600"/>
                  </a:moveTo>
                  <a:lnTo>
                    <a:pt x="8001" y="3774"/>
                  </a:lnTo>
                  <a:lnTo>
                    <a:pt x="0" y="3774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4"/>
                  </a:lnTo>
                  <a:lnTo>
                    <a:pt x="13560" y="3774"/>
                  </a:lnTo>
                  <a:lnTo>
                    <a:pt x="13560" y="21600"/>
                  </a:lnTo>
                  <a:lnTo>
                    <a:pt x="8001" y="2160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" name="Forma libre: forma 35"/>
            <p:cNvSpPr/>
            <p:nvPr/>
          </p:nvSpPr>
          <p:spPr>
            <a:xfrm>
              <a:off x="1415223" y="157990"/>
              <a:ext cx="146495" cy="259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80"/>
                  </a:lnTo>
                  <a:cubicBezTo>
                    <a:pt x="12499" y="259"/>
                    <a:pt x="16291" y="0"/>
                    <a:pt x="20308" y="0"/>
                  </a:cubicBezTo>
                  <a:lnTo>
                    <a:pt x="21600" y="0"/>
                  </a:lnTo>
                  <a:lnTo>
                    <a:pt x="21600" y="5685"/>
                  </a:lnTo>
                  <a:cubicBezTo>
                    <a:pt x="20692" y="5601"/>
                    <a:pt x="19784" y="5559"/>
                    <a:pt x="18875" y="5559"/>
                  </a:cubicBezTo>
                  <a:cubicBezTo>
                    <a:pt x="12818" y="5559"/>
                    <a:pt x="9859" y="7270"/>
                    <a:pt x="9859" y="10647"/>
                  </a:cubicBezTo>
                  <a:lnTo>
                    <a:pt x="9859" y="21595"/>
                  </a:lnTo>
                  <a:lnTo>
                    <a:pt x="9" y="21595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" name="Forma libre: forma 36"/>
            <p:cNvSpPr/>
            <p:nvPr/>
          </p:nvSpPr>
          <p:spPr>
            <a:xfrm>
              <a:off x="1561209" y="158054"/>
              <a:ext cx="227204" cy="266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4" y="21059"/>
                  </a:moveTo>
                  <a:cubicBezTo>
                    <a:pt x="15491" y="20559"/>
                    <a:pt x="15340" y="19848"/>
                    <a:pt x="15291" y="19225"/>
                  </a:cubicBezTo>
                  <a:cubicBezTo>
                    <a:pt x="13776" y="20642"/>
                    <a:pt x="11235" y="21600"/>
                    <a:pt x="8011" y="21600"/>
                  </a:cubicBezTo>
                  <a:cubicBezTo>
                    <a:pt x="2541" y="21600"/>
                    <a:pt x="0" y="19307"/>
                    <a:pt x="0" y="15968"/>
                  </a:cubicBezTo>
                  <a:cubicBezTo>
                    <a:pt x="0" y="10048"/>
                    <a:pt x="4642" y="9378"/>
                    <a:pt x="11042" y="8631"/>
                  </a:cubicBezTo>
                  <a:cubicBezTo>
                    <a:pt x="14217" y="8255"/>
                    <a:pt x="15098" y="7714"/>
                    <a:pt x="15098" y="6297"/>
                  </a:cubicBezTo>
                  <a:cubicBezTo>
                    <a:pt x="15098" y="4962"/>
                    <a:pt x="13535" y="4168"/>
                    <a:pt x="11042" y="4168"/>
                  </a:cubicBezTo>
                  <a:cubicBezTo>
                    <a:pt x="8162" y="4168"/>
                    <a:pt x="6985" y="5379"/>
                    <a:pt x="6695" y="7214"/>
                  </a:cubicBezTo>
                  <a:lnTo>
                    <a:pt x="785" y="7214"/>
                  </a:lnTo>
                  <a:cubicBezTo>
                    <a:pt x="881" y="2958"/>
                    <a:pt x="3616" y="0"/>
                    <a:pt x="11337" y="0"/>
                  </a:cubicBezTo>
                  <a:cubicBezTo>
                    <a:pt x="19059" y="0"/>
                    <a:pt x="21600" y="2916"/>
                    <a:pt x="21600" y="8090"/>
                  </a:cubicBezTo>
                  <a:lnTo>
                    <a:pt x="21600" y="21059"/>
                  </a:lnTo>
                  <a:lnTo>
                    <a:pt x="15690" y="21059"/>
                  </a:lnTo>
                  <a:close/>
                  <a:moveTo>
                    <a:pt x="15243" y="11006"/>
                  </a:moveTo>
                  <a:cubicBezTo>
                    <a:pt x="14609" y="11547"/>
                    <a:pt x="13486" y="11841"/>
                    <a:pt x="11138" y="12217"/>
                  </a:cubicBezTo>
                  <a:cubicBezTo>
                    <a:pt x="7522" y="12799"/>
                    <a:pt x="6351" y="13675"/>
                    <a:pt x="6351" y="15427"/>
                  </a:cubicBezTo>
                  <a:cubicBezTo>
                    <a:pt x="6351" y="16968"/>
                    <a:pt x="7425" y="17720"/>
                    <a:pt x="9430" y="17720"/>
                  </a:cubicBezTo>
                  <a:cubicBezTo>
                    <a:pt x="12702" y="17720"/>
                    <a:pt x="15147" y="15674"/>
                    <a:pt x="15195" y="13258"/>
                  </a:cubicBezTo>
                  <a:lnTo>
                    <a:pt x="15243" y="11006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1" name="Forma libre: forma 37"/>
            <p:cNvSpPr/>
            <p:nvPr/>
          </p:nvSpPr>
          <p:spPr>
            <a:xfrm>
              <a:off x="1819211" y="72265"/>
              <a:ext cx="66803" cy="345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6"/>
                  </a:lnTo>
                  <a:lnTo>
                    <a:pt x="21600" y="5786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2" name="Forma libre: forma 38"/>
            <p:cNvSpPr/>
            <p:nvPr/>
          </p:nvSpPr>
          <p:spPr>
            <a:xfrm>
              <a:off x="1916365" y="158054"/>
              <a:ext cx="229236" cy="259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2" y="21600"/>
                  </a:moveTo>
                  <a:lnTo>
                    <a:pt x="15252" y="8853"/>
                  </a:lnTo>
                  <a:cubicBezTo>
                    <a:pt x="15252" y="5602"/>
                    <a:pt x="14187" y="4704"/>
                    <a:pt x="11183" y="4704"/>
                  </a:cubicBezTo>
                  <a:cubicBezTo>
                    <a:pt x="7892" y="4704"/>
                    <a:pt x="6294" y="6332"/>
                    <a:pt x="6294" y="9539"/>
                  </a:cubicBezTo>
                  <a:lnTo>
                    <a:pt x="6294" y="21600"/>
                  </a:lnTo>
                  <a:lnTo>
                    <a:pt x="0" y="21600"/>
                  </a:lnTo>
                  <a:lnTo>
                    <a:pt x="0" y="555"/>
                  </a:lnTo>
                  <a:lnTo>
                    <a:pt x="6007" y="555"/>
                  </a:lnTo>
                  <a:lnTo>
                    <a:pt x="6007" y="3636"/>
                  </a:lnTo>
                  <a:cubicBezTo>
                    <a:pt x="7461" y="1284"/>
                    <a:pt x="9879" y="0"/>
                    <a:pt x="13708" y="0"/>
                  </a:cubicBezTo>
                  <a:cubicBezTo>
                    <a:pt x="18261" y="0"/>
                    <a:pt x="21600" y="2436"/>
                    <a:pt x="21600" y="7013"/>
                  </a:cubicBezTo>
                  <a:lnTo>
                    <a:pt x="21600" y="21600"/>
                  </a:lnTo>
                  <a:lnTo>
                    <a:pt x="15258" y="2160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" name="Forma libre: forma 39"/>
            <p:cNvSpPr/>
            <p:nvPr/>
          </p:nvSpPr>
          <p:spPr>
            <a:xfrm>
              <a:off x="2169223" y="158118"/>
              <a:ext cx="241047" cy="266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6" y="12212"/>
                  </a:moveTo>
                  <a:cubicBezTo>
                    <a:pt x="6168" y="15298"/>
                    <a:pt x="8103" y="17303"/>
                    <a:pt x="11050" y="17303"/>
                  </a:cubicBezTo>
                  <a:cubicBezTo>
                    <a:pt x="12985" y="17303"/>
                    <a:pt x="14686" y="16427"/>
                    <a:pt x="15102" y="15010"/>
                  </a:cubicBezTo>
                  <a:lnTo>
                    <a:pt x="21276" y="15010"/>
                  </a:lnTo>
                  <a:cubicBezTo>
                    <a:pt x="19893" y="19219"/>
                    <a:pt x="16166" y="21600"/>
                    <a:pt x="11329" y="21600"/>
                  </a:cubicBezTo>
                  <a:cubicBezTo>
                    <a:pt x="3778" y="21600"/>
                    <a:pt x="0" y="17844"/>
                    <a:pt x="0" y="10424"/>
                  </a:cubicBezTo>
                  <a:cubicBezTo>
                    <a:pt x="0" y="4086"/>
                    <a:pt x="4006" y="0"/>
                    <a:pt x="10959" y="0"/>
                  </a:cubicBezTo>
                  <a:cubicBezTo>
                    <a:pt x="17913" y="0"/>
                    <a:pt x="21600" y="4086"/>
                    <a:pt x="21600" y="12217"/>
                  </a:cubicBezTo>
                  <a:lnTo>
                    <a:pt x="5986" y="12217"/>
                  </a:lnTo>
                  <a:close/>
                  <a:moveTo>
                    <a:pt x="15426" y="8790"/>
                  </a:moveTo>
                  <a:cubicBezTo>
                    <a:pt x="15335" y="5745"/>
                    <a:pt x="13122" y="4287"/>
                    <a:pt x="10777" y="4287"/>
                  </a:cubicBezTo>
                  <a:cubicBezTo>
                    <a:pt x="8433" y="4287"/>
                    <a:pt x="6402" y="5956"/>
                    <a:pt x="6174" y="8790"/>
                  </a:cubicBezTo>
                  <a:lnTo>
                    <a:pt x="15432" y="879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" name="Forma libre: forma 40"/>
            <p:cNvSpPr/>
            <p:nvPr/>
          </p:nvSpPr>
          <p:spPr>
            <a:xfrm>
              <a:off x="2433383" y="157990"/>
              <a:ext cx="146496" cy="259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80"/>
                  </a:lnTo>
                  <a:cubicBezTo>
                    <a:pt x="12499" y="259"/>
                    <a:pt x="16291" y="0"/>
                    <a:pt x="20308" y="0"/>
                  </a:cubicBezTo>
                  <a:lnTo>
                    <a:pt x="21600" y="0"/>
                  </a:lnTo>
                  <a:lnTo>
                    <a:pt x="21600" y="5685"/>
                  </a:lnTo>
                  <a:cubicBezTo>
                    <a:pt x="20692" y="5601"/>
                    <a:pt x="19784" y="5559"/>
                    <a:pt x="18875" y="5559"/>
                  </a:cubicBezTo>
                  <a:cubicBezTo>
                    <a:pt x="12818" y="5559"/>
                    <a:pt x="9859" y="7270"/>
                    <a:pt x="9859" y="10647"/>
                  </a:cubicBezTo>
                  <a:lnTo>
                    <a:pt x="9859" y="21595"/>
                  </a:lnTo>
                  <a:lnTo>
                    <a:pt x="9" y="21595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" name="Forma libre: forma 41"/>
            <p:cNvSpPr/>
            <p:nvPr/>
          </p:nvSpPr>
          <p:spPr>
            <a:xfrm>
              <a:off x="2579877" y="158054"/>
              <a:ext cx="232285" cy="266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57" y="6755"/>
                  </a:moveTo>
                  <a:cubicBezTo>
                    <a:pt x="14620" y="4756"/>
                    <a:pt x="13380" y="4045"/>
                    <a:pt x="10558" y="4045"/>
                  </a:cubicBezTo>
                  <a:cubicBezTo>
                    <a:pt x="8214" y="4045"/>
                    <a:pt x="6879" y="4545"/>
                    <a:pt x="6879" y="5755"/>
                  </a:cubicBezTo>
                  <a:cubicBezTo>
                    <a:pt x="6879" y="6966"/>
                    <a:pt x="8166" y="7466"/>
                    <a:pt x="10700" y="8090"/>
                  </a:cubicBezTo>
                  <a:cubicBezTo>
                    <a:pt x="13375" y="8754"/>
                    <a:pt x="15908" y="9218"/>
                    <a:pt x="17726" y="9842"/>
                  </a:cubicBezTo>
                  <a:cubicBezTo>
                    <a:pt x="20212" y="10718"/>
                    <a:pt x="21600" y="12135"/>
                    <a:pt x="21600" y="14804"/>
                  </a:cubicBezTo>
                  <a:cubicBezTo>
                    <a:pt x="21600" y="19060"/>
                    <a:pt x="18016" y="21600"/>
                    <a:pt x="11326" y="21600"/>
                  </a:cubicBezTo>
                  <a:cubicBezTo>
                    <a:pt x="4110" y="21600"/>
                    <a:pt x="94" y="18637"/>
                    <a:pt x="0" y="14469"/>
                  </a:cubicBezTo>
                  <a:lnTo>
                    <a:pt x="6407" y="14469"/>
                  </a:lnTo>
                  <a:cubicBezTo>
                    <a:pt x="6407" y="16385"/>
                    <a:pt x="8273" y="17514"/>
                    <a:pt x="11284" y="17514"/>
                  </a:cubicBezTo>
                  <a:cubicBezTo>
                    <a:pt x="13481" y="17514"/>
                    <a:pt x="15441" y="16932"/>
                    <a:pt x="15441" y="15386"/>
                  </a:cubicBezTo>
                  <a:cubicBezTo>
                    <a:pt x="15441" y="13928"/>
                    <a:pt x="13670" y="13469"/>
                    <a:pt x="11668" y="13052"/>
                  </a:cubicBezTo>
                  <a:cubicBezTo>
                    <a:pt x="7700" y="12217"/>
                    <a:pt x="5503" y="11635"/>
                    <a:pt x="3832" y="10718"/>
                  </a:cubicBezTo>
                  <a:cubicBezTo>
                    <a:pt x="1636" y="9507"/>
                    <a:pt x="868" y="7925"/>
                    <a:pt x="868" y="6090"/>
                  </a:cubicBezTo>
                  <a:cubicBezTo>
                    <a:pt x="868" y="2628"/>
                    <a:pt x="3590" y="0"/>
                    <a:pt x="10759" y="0"/>
                  </a:cubicBezTo>
                  <a:cubicBezTo>
                    <a:pt x="17543" y="0"/>
                    <a:pt x="20602" y="2334"/>
                    <a:pt x="20939" y="6755"/>
                  </a:cubicBezTo>
                  <a:lnTo>
                    <a:pt x="14963" y="6755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" name="Forma libre: forma 42"/>
            <p:cNvSpPr/>
            <p:nvPr/>
          </p:nvSpPr>
          <p:spPr>
            <a:xfrm>
              <a:off x="14350" y="0"/>
              <a:ext cx="303658" cy="432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7" fill="norm" stroke="1" extrusionOk="0">
                  <a:moveTo>
                    <a:pt x="145" y="119"/>
                  </a:moveTo>
                  <a:lnTo>
                    <a:pt x="0" y="20727"/>
                  </a:lnTo>
                  <a:lnTo>
                    <a:pt x="12521" y="20727"/>
                  </a:lnTo>
                  <a:cubicBezTo>
                    <a:pt x="18565" y="18688"/>
                    <a:pt x="21600" y="14101"/>
                    <a:pt x="21600" y="10808"/>
                  </a:cubicBezTo>
                  <a:cubicBezTo>
                    <a:pt x="21600" y="4365"/>
                    <a:pt x="13515" y="-873"/>
                    <a:pt x="149" y="122"/>
                  </a:cubicBezTo>
                  <a:close/>
                  <a:moveTo>
                    <a:pt x="12259" y="8650"/>
                  </a:moveTo>
                  <a:cubicBezTo>
                    <a:pt x="11852" y="8115"/>
                    <a:pt x="11319" y="7625"/>
                    <a:pt x="10651" y="7198"/>
                  </a:cubicBezTo>
                  <a:cubicBezTo>
                    <a:pt x="10140" y="6876"/>
                    <a:pt x="9553" y="6587"/>
                    <a:pt x="8935" y="6355"/>
                  </a:cubicBezTo>
                  <a:cubicBezTo>
                    <a:pt x="7665" y="5887"/>
                    <a:pt x="6224" y="5634"/>
                    <a:pt x="4756" y="5634"/>
                  </a:cubicBezTo>
                  <a:cubicBezTo>
                    <a:pt x="4219" y="5634"/>
                    <a:pt x="3785" y="5345"/>
                    <a:pt x="3785" y="4980"/>
                  </a:cubicBezTo>
                  <a:cubicBezTo>
                    <a:pt x="3785" y="4615"/>
                    <a:pt x="4223" y="4325"/>
                    <a:pt x="4756" y="4325"/>
                  </a:cubicBezTo>
                  <a:cubicBezTo>
                    <a:pt x="6559" y="4325"/>
                    <a:pt x="8325" y="4630"/>
                    <a:pt x="9865" y="5202"/>
                  </a:cubicBezTo>
                  <a:cubicBezTo>
                    <a:pt x="10642" y="5488"/>
                    <a:pt x="11360" y="5841"/>
                    <a:pt x="11997" y="6252"/>
                  </a:cubicBezTo>
                  <a:cubicBezTo>
                    <a:pt x="12819" y="6775"/>
                    <a:pt x="13492" y="7387"/>
                    <a:pt x="13993" y="8054"/>
                  </a:cubicBezTo>
                  <a:cubicBezTo>
                    <a:pt x="14675" y="8958"/>
                    <a:pt x="15019" y="9925"/>
                    <a:pt x="15019" y="10933"/>
                  </a:cubicBezTo>
                  <a:cubicBezTo>
                    <a:pt x="15019" y="11940"/>
                    <a:pt x="14689" y="12881"/>
                    <a:pt x="14030" y="13769"/>
                  </a:cubicBezTo>
                  <a:cubicBezTo>
                    <a:pt x="13867" y="13995"/>
                    <a:pt x="13519" y="14132"/>
                    <a:pt x="13158" y="14132"/>
                  </a:cubicBezTo>
                  <a:cubicBezTo>
                    <a:pt x="13018" y="14132"/>
                    <a:pt x="12869" y="14107"/>
                    <a:pt x="12729" y="14059"/>
                  </a:cubicBezTo>
                  <a:cubicBezTo>
                    <a:pt x="12254" y="13897"/>
                    <a:pt x="12051" y="13508"/>
                    <a:pt x="12291" y="13182"/>
                  </a:cubicBezTo>
                  <a:cubicBezTo>
                    <a:pt x="12815" y="12476"/>
                    <a:pt x="13077" y="11718"/>
                    <a:pt x="13077" y="10930"/>
                  </a:cubicBezTo>
                  <a:cubicBezTo>
                    <a:pt x="13077" y="10142"/>
                    <a:pt x="12801" y="9362"/>
                    <a:pt x="12259" y="8641"/>
                  </a:cubicBezTo>
                  <a:close/>
                  <a:moveTo>
                    <a:pt x="5235" y="12248"/>
                  </a:moveTo>
                  <a:cubicBezTo>
                    <a:pt x="4115" y="12248"/>
                    <a:pt x="3202" y="11633"/>
                    <a:pt x="3202" y="10872"/>
                  </a:cubicBezTo>
                  <a:cubicBezTo>
                    <a:pt x="3202" y="10111"/>
                    <a:pt x="4115" y="9499"/>
                    <a:pt x="5235" y="9499"/>
                  </a:cubicBezTo>
                  <a:cubicBezTo>
                    <a:pt x="6355" y="9499"/>
                    <a:pt x="7277" y="10111"/>
                    <a:pt x="7277" y="10872"/>
                  </a:cubicBezTo>
                  <a:cubicBezTo>
                    <a:pt x="7277" y="11633"/>
                    <a:pt x="6360" y="12248"/>
                    <a:pt x="5235" y="12248"/>
                  </a:cubicBezTo>
                  <a:close/>
                  <a:moveTo>
                    <a:pt x="9436" y="10982"/>
                  </a:moveTo>
                  <a:cubicBezTo>
                    <a:pt x="9513" y="10610"/>
                    <a:pt x="9531" y="9679"/>
                    <a:pt x="8270" y="8906"/>
                  </a:cubicBezTo>
                  <a:cubicBezTo>
                    <a:pt x="7290" y="8300"/>
                    <a:pt x="6270" y="8032"/>
                    <a:pt x="4946" y="8032"/>
                  </a:cubicBezTo>
                  <a:cubicBezTo>
                    <a:pt x="4580" y="8032"/>
                    <a:pt x="4278" y="7822"/>
                    <a:pt x="4278" y="7564"/>
                  </a:cubicBezTo>
                  <a:cubicBezTo>
                    <a:pt x="4278" y="7305"/>
                    <a:pt x="4580" y="7095"/>
                    <a:pt x="4946" y="7095"/>
                  </a:cubicBezTo>
                  <a:cubicBezTo>
                    <a:pt x="6590" y="7095"/>
                    <a:pt x="7927" y="7451"/>
                    <a:pt x="9156" y="8203"/>
                  </a:cubicBezTo>
                  <a:cubicBezTo>
                    <a:pt x="10904" y="9271"/>
                    <a:pt x="10859" y="10586"/>
                    <a:pt x="10764" y="11106"/>
                  </a:cubicBezTo>
                  <a:cubicBezTo>
                    <a:pt x="10714" y="11341"/>
                    <a:pt x="10434" y="11511"/>
                    <a:pt x="10100" y="11511"/>
                  </a:cubicBezTo>
                  <a:cubicBezTo>
                    <a:pt x="10068" y="11511"/>
                    <a:pt x="10046" y="11511"/>
                    <a:pt x="10005" y="11505"/>
                  </a:cubicBezTo>
                  <a:cubicBezTo>
                    <a:pt x="9644" y="11469"/>
                    <a:pt x="9382" y="11237"/>
                    <a:pt x="9431" y="10982"/>
                  </a:cubicBezTo>
                  <a:close/>
                  <a:moveTo>
                    <a:pt x="11125" y="15821"/>
                  </a:moveTo>
                  <a:cubicBezTo>
                    <a:pt x="10524" y="15821"/>
                    <a:pt x="10037" y="15504"/>
                    <a:pt x="10037" y="15121"/>
                  </a:cubicBezTo>
                  <a:cubicBezTo>
                    <a:pt x="10037" y="14737"/>
                    <a:pt x="10524" y="14430"/>
                    <a:pt x="11125" y="14430"/>
                  </a:cubicBezTo>
                  <a:cubicBezTo>
                    <a:pt x="11726" y="14430"/>
                    <a:pt x="12205" y="14740"/>
                    <a:pt x="12205" y="15121"/>
                  </a:cubicBezTo>
                  <a:cubicBezTo>
                    <a:pt x="12205" y="15501"/>
                    <a:pt x="11717" y="15821"/>
                    <a:pt x="11125" y="15821"/>
                  </a:cubicBezTo>
                  <a:close/>
                  <a:moveTo>
                    <a:pt x="13515" y="18119"/>
                  </a:moveTo>
                  <a:cubicBezTo>
                    <a:pt x="13171" y="18304"/>
                    <a:pt x="12593" y="18259"/>
                    <a:pt x="12304" y="18003"/>
                  </a:cubicBezTo>
                  <a:cubicBezTo>
                    <a:pt x="12164" y="17878"/>
                    <a:pt x="12105" y="17726"/>
                    <a:pt x="12137" y="17568"/>
                  </a:cubicBezTo>
                  <a:cubicBezTo>
                    <a:pt x="12173" y="17413"/>
                    <a:pt x="12295" y="17279"/>
                    <a:pt x="12480" y="17184"/>
                  </a:cubicBezTo>
                  <a:cubicBezTo>
                    <a:pt x="13998" y="16426"/>
                    <a:pt x="15245" y="15431"/>
                    <a:pt x="16094" y="14308"/>
                  </a:cubicBezTo>
                  <a:cubicBezTo>
                    <a:pt x="16907" y="13212"/>
                    <a:pt x="17318" y="12041"/>
                    <a:pt x="17318" y="10826"/>
                  </a:cubicBezTo>
                  <a:cubicBezTo>
                    <a:pt x="17318" y="10151"/>
                    <a:pt x="17187" y="9478"/>
                    <a:pt x="16925" y="8821"/>
                  </a:cubicBezTo>
                  <a:cubicBezTo>
                    <a:pt x="16365" y="7421"/>
                    <a:pt x="15222" y="6142"/>
                    <a:pt x="13628" y="5123"/>
                  </a:cubicBezTo>
                  <a:cubicBezTo>
                    <a:pt x="12950" y="4688"/>
                    <a:pt x="12200" y="4304"/>
                    <a:pt x="11396" y="3981"/>
                  </a:cubicBezTo>
                  <a:lnTo>
                    <a:pt x="11301" y="3945"/>
                  </a:lnTo>
                  <a:lnTo>
                    <a:pt x="11206" y="3981"/>
                  </a:lnTo>
                  <a:cubicBezTo>
                    <a:pt x="10981" y="4064"/>
                    <a:pt x="10728" y="4109"/>
                    <a:pt x="10475" y="4109"/>
                  </a:cubicBezTo>
                  <a:cubicBezTo>
                    <a:pt x="9743" y="4109"/>
                    <a:pt x="9129" y="3775"/>
                    <a:pt x="8984" y="3291"/>
                  </a:cubicBezTo>
                  <a:lnTo>
                    <a:pt x="8962" y="3221"/>
                  </a:lnTo>
                  <a:lnTo>
                    <a:pt x="8862" y="3199"/>
                  </a:lnTo>
                  <a:cubicBezTo>
                    <a:pt x="7516" y="2895"/>
                    <a:pt x="6098" y="2740"/>
                    <a:pt x="4657" y="2740"/>
                  </a:cubicBezTo>
                  <a:cubicBezTo>
                    <a:pt x="4178" y="2740"/>
                    <a:pt x="3790" y="2478"/>
                    <a:pt x="3790" y="2158"/>
                  </a:cubicBezTo>
                  <a:cubicBezTo>
                    <a:pt x="3790" y="1839"/>
                    <a:pt x="4178" y="1574"/>
                    <a:pt x="4657" y="1574"/>
                  </a:cubicBezTo>
                  <a:cubicBezTo>
                    <a:pt x="6405" y="1574"/>
                    <a:pt x="8099" y="1772"/>
                    <a:pt x="9693" y="2161"/>
                  </a:cubicBezTo>
                  <a:lnTo>
                    <a:pt x="9770" y="2180"/>
                  </a:lnTo>
                  <a:lnTo>
                    <a:pt x="9842" y="2158"/>
                  </a:lnTo>
                  <a:cubicBezTo>
                    <a:pt x="10028" y="2094"/>
                    <a:pt x="10253" y="2064"/>
                    <a:pt x="10484" y="2064"/>
                  </a:cubicBezTo>
                  <a:cubicBezTo>
                    <a:pt x="11170" y="2064"/>
                    <a:pt x="11762" y="2362"/>
                    <a:pt x="11947" y="2807"/>
                  </a:cubicBezTo>
                  <a:lnTo>
                    <a:pt x="11965" y="2855"/>
                  </a:lnTo>
                  <a:lnTo>
                    <a:pt x="12033" y="2880"/>
                  </a:lnTo>
                  <a:cubicBezTo>
                    <a:pt x="13045" y="3269"/>
                    <a:pt x="13984" y="3741"/>
                    <a:pt x="14820" y="4274"/>
                  </a:cubicBezTo>
                  <a:cubicBezTo>
                    <a:pt x="15741" y="4864"/>
                    <a:pt x="16527" y="5528"/>
                    <a:pt x="17164" y="6240"/>
                  </a:cubicBezTo>
                  <a:cubicBezTo>
                    <a:pt x="17801" y="6955"/>
                    <a:pt x="18289" y="7719"/>
                    <a:pt x="18605" y="8516"/>
                  </a:cubicBezTo>
                  <a:cubicBezTo>
                    <a:pt x="18908" y="9289"/>
                    <a:pt x="19061" y="10065"/>
                    <a:pt x="19061" y="10826"/>
                  </a:cubicBezTo>
                  <a:cubicBezTo>
                    <a:pt x="19061" y="12226"/>
                    <a:pt x="18583" y="13575"/>
                    <a:pt x="17639" y="14835"/>
                  </a:cubicBezTo>
                  <a:cubicBezTo>
                    <a:pt x="16677" y="16122"/>
                    <a:pt x="15249" y="17257"/>
                    <a:pt x="13519" y="18122"/>
                  </a:cubicBez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" name="Forma libre: forma 43"/>
            <p:cNvSpPr/>
            <p:nvPr/>
          </p:nvSpPr>
          <p:spPr>
            <a:xfrm>
              <a:off x="-1" y="488889"/>
              <a:ext cx="2280032" cy="29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28" y="0"/>
                  </a:moveTo>
                  <a:cubicBezTo>
                    <a:pt x="21568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1568" y="21600"/>
                    <a:pt x="21528" y="21600"/>
                  </a:cubicBezTo>
                  <a:lnTo>
                    <a:pt x="72" y="21600"/>
                  </a:lnTo>
                  <a:cubicBezTo>
                    <a:pt x="32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32" y="0"/>
                    <a:pt x="72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" name="Forma libre: forma 44"/>
            <p:cNvSpPr/>
            <p:nvPr/>
          </p:nvSpPr>
          <p:spPr>
            <a:xfrm>
              <a:off x="2304414" y="488889"/>
              <a:ext cx="159068" cy="29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74" y="0"/>
                  </a:moveTo>
                  <a:cubicBezTo>
                    <a:pt x="21141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1141" y="21600"/>
                    <a:pt x="20574" y="21600"/>
                  </a:cubicBezTo>
                  <a:lnTo>
                    <a:pt x="1026" y="21600"/>
                  </a:lnTo>
                  <a:cubicBezTo>
                    <a:pt x="459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460" y="0"/>
                    <a:pt x="1026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" name="Forma libre: forma 45"/>
            <p:cNvSpPr/>
            <p:nvPr/>
          </p:nvSpPr>
          <p:spPr>
            <a:xfrm>
              <a:off x="2615946" y="488889"/>
              <a:ext cx="192659" cy="29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53" y="0"/>
                  </a:moveTo>
                  <a:cubicBezTo>
                    <a:pt x="21221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1221" y="21600"/>
                    <a:pt x="20753" y="21600"/>
                  </a:cubicBezTo>
                  <a:lnTo>
                    <a:pt x="847" y="21600"/>
                  </a:lnTo>
                  <a:cubicBezTo>
                    <a:pt x="379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379" y="0"/>
                    <a:pt x="847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0" name="Forma libre: forma 46"/>
            <p:cNvSpPr/>
            <p:nvPr/>
          </p:nvSpPr>
          <p:spPr>
            <a:xfrm>
              <a:off x="2487802" y="488889"/>
              <a:ext cx="46165" cy="29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65" y="0"/>
                  </a:moveTo>
                  <a:cubicBezTo>
                    <a:pt x="20017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0017" y="21600"/>
                    <a:pt x="18065" y="21600"/>
                  </a:cubicBezTo>
                  <a:lnTo>
                    <a:pt x="3535" y="21600"/>
                  </a:lnTo>
                  <a:cubicBezTo>
                    <a:pt x="1583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1583" y="0"/>
                    <a:pt x="3535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" name="Forma libre: forma 47"/>
            <p:cNvSpPr/>
            <p:nvPr/>
          </p:nvSpPr>
          <p:spPr>
            <a:xfrm>
              <a:off x="2549779" y="488889"/>
              <a:ext cx="46165" cy="29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65" y="0"/>
                  </a:moveTo>
                  <a:cubicBezTo>
                    <a:pt x="20017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0017" y="21600"/>
                    <a:pt x="18065" y="21600"/>
                  </a:cubicBezTo>
                  <a:lnTo>
                    <a:pt x="3535" y="21600"/>
                  </a:lnTo>
                  <a:cubicBezTo>
                    <a:pt x="1583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1583" y="0"/>
                    <a:pt x="3535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2" name="Forma libre: forma 48"/>
            <p:cNvSpPr/>
            <p:nvPr/>
          </p:nvSpPr>
          <p:spPr>
            <a:xfrm>
              <a:off x="59307" y="198122"/>
              <a:ext cx="57278" cy="57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6" y="21600"/>
                  </a:moveTo>
                  <a:cubicBezTo>
                    <a:pt x="4837" y="21600"/>
                    <a:pt x="0" y="16768"/>
                    <a:pt x="0" y="10788"/>
                  </a:cubicBezTo>
                  <a:cubicBezTo>
                    <a:pt x="0" y="4808"/>
                    <a:pt x="4837" y="0"/>
                    <a:pt x="10776" y="0"/>
                  </a:cubicBezTo>
                  <a:cubicBezTo>
                    <a:pt x="16715" y="0"/>
                    <a:pt x="21600" y="4808"/>
                    <a:pt x="21600" y="10788"/>
                  </a:cubicBezTo>
                  <a:cubicBezTo>
                    <a:pt x="21600" y="16768"/>
                    <a:pt x="16739" y="21600"/>
                    <a:pt x="10776" y="2160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64" name="Forma libre: forma 49"/>
          <p:cNvSpPr/>
          <p:nvPr/>
        </p:nvSpPr>
        <p:spPr>
          <a:xfrm>
            <a:off x="6614351" y="4628832"/>
            <a:ext cx="46165" cy="782208"/>
          </a:xfrm>
          <a:prstGeom prst="rect">
            <a:avLst/>
          </a:prstGeom>
          <a:solidFill>
            <a:srgbClr val="1D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5" name="Título título título título título"/>
          <p:cNvSpPr txBox="1"/>
          <p:nvPr>
            <p:ph type="title" hasCustomPrompt="1"/>
          </p:nvPr>
        </p:nvSpPr>
        <p:spPr>
          <a:xfrm>
            <a:off x="2457547" y="4653819"/>
            <a:ext cx="3987194" cy="321565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Título título título título título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583" name="Forma libre: forma 2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4" name="Forma libre: forma 2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5" name="Forma libre: forma 2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6" name="Forma libre: forma 2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7" name="Forma libre: forma 2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8" name="Forma libre: forma 3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9" name="Forma libre: forma 3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0" name="Forma libre: forma 3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1" name="Forma libre: forma 3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2" name="Forma libre: forma 3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3" name="Forma libre: forma 3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4" name="Forma libre: forma 3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5" name="Forma libre: forma 3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6" name="Forma libre: forma 3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7" name="Forma libre: forma 3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8" name="Forma libre: forma 4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9" name="Forma libre: forma 4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00" name="Forma libre: forma 4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602" name="Gráfico 43" descr="Gráfico 4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565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03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604" name="Body Level One…"/>
          <p:cNvSpPr txBox="1"/>
          <p:nvPr>
            <p:ph type="body" sz="quarter" idx="1" hasCustomPrompt="1"/>
          </p:nvPr>
        </p:nvSpPr>
        <p:spPr>
          <a:xfrm>
            <a:off x="1106487" y="2890838"/>
            <a:ext cx="7138988" cy="10763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457200">
              <a:buSzTx/>
              <a:buFontTx/>
              <a:buNone/>
              <a:defRPr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914400">
              <a:buSzTx/>
              <a:buFontTx/>
              <a:buNone/>
              <a:defRPr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1371600">
              <a:buSzTx/>
              <a:buFontTx/>
              <a:buNone/>
              <a:defRPr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1828800">
              <a:buSzTx/>
              <a:buFontTx/>
              <a:buNone/>
              <a:defRPr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pPr/>
            <a:r>
              <a:t>Haga clic para modificar eltexto principal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orma libre: forma 2"/>
          <p:cNvSpPr/>
          <p:nvPr/>
        </p:nvSpPr>
        <p:spPr>
          <a:xfrm>
            <a:off x="11330495" y="6469981"/>
            <a:ext cx="597949" cy="38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4" name="Forma libre: forma 3"/>
          <p:cNvSpPr/>
          <p:nvPr/>
        </p:nvSpPr>
        <p:spPr>
          <a:xfrm>
            <a:off x="11681259" y="6208938"/>
            <a:ext cx="354761" cy="217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93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75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6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7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8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9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0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1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2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3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4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5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6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7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8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9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0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1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2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orma libre: forma 2"/>
          <p:cNvSpPr/>
          <p:nvPr/>
        </p:nvSpPr>
        <p:spPr>
          <a:xfrm>
            <a:off x="11330495" y="6469981"/>
            <a:ext cx="597949" cy="38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2" name="Forma libre: forma 3"/>
          <p:cNvSpPr/>
          <p:nvPr/>
        </p:nvSpPr>
        <p:spPr>
          <a:xfrm>
            <a:off x="11681259" y="6208938"/>
            <a:ext cx="354761" cy="217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21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103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4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5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6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7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8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9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0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1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2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3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4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5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6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7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8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9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0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122" name="Forma libre: forma 1"/>
          <p:cNvSpPr/>
          <p:nvPr/>
        </p:nvSpPr>
        <p:spPr>
          <a:xfrm>
            <a:off x="877294" y="2750547"/>
            <a:ext cx="190981" cy="124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3" name="CuadroTexto 24"/>
          <p:cNvSpPr txBox="1"/>
          <p:nvPr/>
        </p:nvSpPr>
        <p:spPr>
          <a:xfrm>
            <a:off x="9448462" y="5774039"/>
            <a:ext cx="127001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907" sz="5000">
                <a:latin typeface="Effra Bold"/>
                <a:ea typeface="Effra Bold"/>
                <a:cs typeface="Effra Bold"/>
                <a:sym typeface="Effra Bold"/>
              </a:defRPr>
            </a:lvl1pPr>
          </a:lstStyle>
          <a:p>
            <a:pPr/>
            <a:r>
              <a:t>​</a:t>
            </a:r>
          </a:p>
        </p:txBody>
      </p:sp>
      <p:sp>
        <p:nvSpPr>
          <p:cNvPr id="124" name="Forma libre: forma 26"/>
          <p:cNvSpPr/>
          <p:nvPr/>
        </p:nvSpPr>
        <p:spPr>
          <a:xfrm>
            <a:off x="889670" y="4247770"/>
            <a:ext cx="190981" cy="124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69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5" name="Forma libre: forma 27"/>
          <p:cNvSpPr/>
          <p:nvPr/>
        </p:nvSpPr>
        <p:spPr>
          <a:xfrm>
            <a:off x="877294" y="5266285"/>
            <a:ext cx="190981" cy="124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11E2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6" name="Forma libre: forma 28"/>
          <p:cNvSpPr/>
          <p:nvPr/>
        </p:nvSpPr>
        <p:spPr>
          <a:xfrm>
            <a:off x="889670" y="5972261"/>
            <a:ext cx="190981" cy="124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69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7" name="CuadroTexto 30"/>
          <p:cNvSpPr txBox="1"/>
          <p:nvPr/>
        </p:nvSpPr>
        <p:spPr>
          <a:xfrm>
            <a:off x="597840" y="2602518"/>
            <a:ext cx="9954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28" name="CuadroTexto 31"/>
          <p:cNvSpPr txBox="1"/>
          <p:nvPr/>
        </p:nvSpPr>
        <p:spPr>
          <a:xfrm>
            <a:off x="601165" y="4106090"/>
            <a:ext cx="9954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9" name="CuadroTexto 32"/>
          <p:cNvSpPr txBox="1"/>
          <p:nvPr/>
        </p:nvSpPr>
        <p:spPr>
          <a:xfrm>
            <a:off x="597839" y="5113370"/>
            <a:ext cx="9954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0" name="CuadroTexto 33"/>
          <p:cNvSpPr txBox="1"/>
          <p:nvPr/>
        </p:nvSpPr>
        <p:spPr>
          <a:xfrm>
            <a:off x="597838" y="5828458"/>
            <a:ext cx="9954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1" name="CuadroTexto 36"/>
          <p:cNvSpPr txBox="1"/>
          <p:nvPr/>
        </p:nvSpPr>
        <p:spPr>
          <a:xfrm>
            <a:off x="1204638" y="5108478"/>
            <a:ext cx="10729212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​</a:t>
            </a:r>
          </a:p>
        </p:txBody>
      </p:sp>
      <p:sp>
        <p:nvSpPr>
          <p:cNvPr id="132" name="Título Título Título Título"/>
          <p:cNvSpPr txBox="1"/>
          <p:nvPr>
            <p:ph type="title" hasCustomPrompt="1"/>
          </p:nvPr>
        </p:nvSpPr>
        <p:spPr>
          <a:xfrm>
            <a:off x="409723" y="664095"/>
            <a:ext cx="4361782" cy="361717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133" name="Body Level One…"/>
          <p:cNvSpPr txBox="1"/>
          <p:nvPr>
            <p:ph type="body" sz="quarter" idx="1" hasCustomPrompt="1"/>
          </p:nvPr>
        </p:nvSpPr>
        <p:spPr>
          <a:xfrm>
            <a:off x="409724" y="1401802"/>
            <a:ext cx="10233026" cy="8235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pPr/>
            <a:r>
              <a:t>Let’s list the main Kafka guarantees over which we can build reliable systems (think ACID-like in databases)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4" name="Marcador de texto 67"/>
          <p:cNvSpPr/>
          <p:nvPr>
            <p:ph type="body" sz="quarter" idx="21" hasCustomPrompt="1"/>
          </p:nvPr>
        </p:nvSpPr>
        <p:spPr>
          <a:xfrm>
            <a:off x="1241550" y="2608178"/>
            <a:ext cx="9463089" cy="9509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</a:lstStyle>
          <a:p>
            <a:pPr/>
            <a:r>
              <a:t>If message B is written after message A by the same producer to the same partition, then offset B &gt; offset A (order guarantee per partition per producer).</a:t>
            </a:r>
          </a:p>
        </p:txBody>
      </p:sp>
      <p:sp>
        <p:nvSpPr>
          <p:cNvPr id="135" name="Marcador de texto 67"/>
          <p:cNvSpPr/>
          <p:nvPr>
            <p:ph type="body" sz="quarter" idx="22" hasCustomPrompt="1"/>
          </p:nvPr>
        </p:nvSpPr>
        <p:spPr>
          <a:xfrm>
            <a:off x="1191611" y="4099976"/>
            <a:ext cx="9463089" cy="70535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</a:lstStyle>
          <a:p>
            <a:pPr/>
            <a:r>
              <a:t>Produced messages are considered committed once all in-sync replicas wrote that message (But not necessarily flushed to disk).  </a:t>
            </a:r>
          </a:p>
        </p:txBody>
      </p:sp>
      <p:sp>
        <p:nvSpPr>
          <p:cNvPr id="136" name="Marcador de texto 67"/>
          <p:cNvSpPr/>
          <p:nvPr>
            <p:ph type="body" sz="quarter" idx="23" hasCustomPrompt="1"/>
          </p:nvPr>
        </p:nvSpPr>
        <p:spPr>
          <a:xfrm>
            <a:off x="1179661" y="5174050"/>
            <a:ext cx="9463089" cy="34185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defTabSz="777240">
              <a:spcBef>
                <a:spcPts val="800"/>
              </a:spcBef>
              <a:buSzTx/>
              <a:buFontTx/>
              <a:buNone/>
              <a:defRPr sz="1700"/>
            </a:lvl1pPr>
          </a:lstStyle>
          <a:p>
            <a:pPr/>
            <a:r>
              <a:t>Consumers only read committed messages.</a:t>
            </a:r>
          </a:p>
        </p:txBody>
      </p:sp>
      <p:sp>
        <p:nvSpPr>
          <p:cNvPr id="137" name="Marcador de texto 67"/>
          <p:cNvSpPr/>
          <p:nvPr>
            <p:ph type="body" sz="quarter" idx="24" hasCustomPrompt="1"/>
          </p:nvPr>
        </p:nvSpPr>
        <p:spPr>
          <a:xfrm>
            <a:off x="1191610" y="5821991"/>
            <a:ext cx="9463089" cy="34185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defTabSz="777240">
              <a:spcBef>
                <a:spcPts val="800"/>
              </a:spcBef>
              <a:buSzTx/>
              <a:buFontTx/>
              <a:buNone/>
              <a:defRPr sz="1700"/>
            </a:lvl1pPr>
          </a:lstStyle>
          <a:p>
            <a:pPr/>
            <a:r>
              <a:t>If at least one in-sync replica lives, messages will not be lost​.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orma libre: forma 2"/>
          <p:cNvSpPr/>
          <p:nvPr/>
        </p:nvSpPr>
        <p:spPr>
          <a:xfrm>
            <a:off x="11330495" y="6469981"/>
            <a:ext cx="597949" cy="38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6" name="Forma libre: forma 3"/>
          <p:cNvSpPr/>
          <p:nvPr/>
        </p:nvSpPr>
        <p:spPr>
          <a:xfrm>
            <a:off x="11681259" y="6208938"/>
            <a:ext cx="354761" cy="217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65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147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8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9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0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1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2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3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4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5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6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7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8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9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0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1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2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3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4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166" name="Forma libre: forma 24"/>
          <p:cNvSpPr/>
          <p:nvPr/>
        </p:nvSpPr>
        <p:spPr>
          <a:xfrm>
            <a:off x="885269" y="1990942"/>
            <a:ext cx="2824117" cy="3905047"/>
          </a:xfrm>
          <a:prstGeom prst="rect">
            <a:avLst/>
          </a:prstGeom>
          <a:solidFill>
            <a:srgbClr val="05697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7" name="Forma libre: forma 25"/>
          <p:cNvSpPr/>
          <p:nvPr/>
        </p:nvSpPr>
        <p:spPr>
          <a:xfrm>
            <a:off x="3948102" y="1990942"/>
            <a:ext cx="6178050" cy="3024779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8" name="Forma libre: forma 26"/>
          <p:cNvSpPr/>
          <p:nvPr/>
        </p:nvSpPr>
        <p:spPr>
          <a:xfrm>
            <a:off x="3938637" y="5201461"/>
            <a:ext cx="3626303" cy="694594"/>
          </a:xfrm>
          <a:prstGeom prst="rect">
            <a:avLst/>
          </a:prstGeom>
          <a:solidFill>
            <a:srgbClr val="01AD8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69" name="Gráfico 30" descr="Gráfico 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44198" y="5429284"/>
            <a:ext cx="180976" cy="276226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171" name="Body Level One…"/>
          <p:cNvSpPr txBox="1"/>
          <p:nvPr>
            <p:ph type="body" sz="quarter" idx="1" hasCustomPrompt="1"/>
          </p:nvPr>
        </p:nvSpPr>
        <p:spPr>
          <a:xfrm>
            <a:off x="1192674" y="1186838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Título con detalle: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orma libre: forma 2"/>
          <p:cNvSpPr/>
          <p:nvPr/>
        </p:nvSpPr>
        <p:spPr>
          <a:xfrm>
            <a:off x="11330495" y="6469981"/>
            <a:ext cx="597949" cy="38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0" name="Forma libre: forma 3"/>
          <p:cNvSpPr/>
          <p:nvPr/>
        </p:nvSpPr>
        <p:spPr>
          <a:xfrm>
            <a:off x="11681259" y="6208938"/>
            <a:ext cx="354761" cy="217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99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181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2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3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4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5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6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7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8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9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0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1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2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3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4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5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6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7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8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200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201" name="Body Level One…"/>
          <p:cNvSpPr txBox="1"/>
          <p:nvPr>
            <p:ph type="body" sz="quarter" idx="1" hasCustomPrompt="1"/>
          </p:nvPr>
        </p:nvSpPr>
        <p:spPr>
          <a:xfrm>
            <a:off x="1192674" y="1186838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Título con detalle: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2" name="Forma libre: forma 27"/>
          <p:cNvSpPr/>
          <p:nvPr/>
        </p:nvSpPr>
        <p:spPr>
          <a:xfrm>
            <a:off x="542726" y="2303640"/>
            <a:ext cx="3407847" cy="2927700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3" name="Forma libre: forma 28"/>
          <p:cNvSpPr/>
          <p:nvPr/>
        </p:nvSpPr>
        <p:spPr>
          <a:xfrm>
            <a:off x="4137185" y="2303640"/>
            <a:ext cx="3407846" cy="1444386"/>
          </a:xfrm>
          <a:prstGeom prst="rect">
            <a:avLst/>
          </a:prstGeom>
          <a:solidFill>
            <a:srgbClr val="05697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orma libre: forma 1"/>
          <p:cNvSpPr/>
          <p:nvPr/>
        </p:nvSpPr>
        <p:spPr>
          <a:xfrm>
            <a:off x="942827" y="5056890"/>
            <a:ext cx="3624436" cy="1259011"/>
          </a:xfrm>
          <a:prstGeom prst="rect">
            <a:avLst/>
          </a:prstGeom>
          <a:solidFill>
            <a:srgbClr val="01AD8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2" name="Forma libre: forma 23"/>
          <p:cNvSpPr/>
          <p:nvPr/>
        </p:nvSpPr>
        <p:spPr>
          <a:xfrm>
            <a:off x="942827" y="2013334"/>
            <a:ext cx="8930875" cy="1259011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3" name="Forma libre: forma 27"/>
          <p:cNvSpPr/>
          <p:nvPr/>
        </p:nvSpPr>
        <p:spPr>
          <a:xfrm>
            <a:off x="942827" y="3535078"/>
            <a:ext cx="8930875" cy="1259079"/>
          </a:xfrm>
          <a:prstGeom prst="rect">
            <a:avLst/>
          </a:prstGeom>
          <a:solidFill>
            <a:srgbClr val="05697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232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214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5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6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7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8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9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0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1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2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3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4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5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6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7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8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9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0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1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233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234" name="Body Level One…"/>
          <p:cNvSpPr txBox="1"/>
          <p:nvPr>
            <p:ph type="body" sz="quarter" idx="1" hasCustomPrompt="1"/>
          </p:nvPr>
        </p:nvSpPr>
        <p:spPr>
          <a:xfrm>
            <a:off x="1192674" y="1186838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Título con detalle: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Forma libre: forma 3"/>
          <p:cNvSpPr/>
          <p:nvPr/>
        </p:nvSpPr>
        <p:spPr>
          <a:xfrm>
            <a:off x="535363" y="2040375"/>
            <a:ext cx="3095770" cy="2497049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3" name="Forma libre: forma 24"/>
          <p:cNvSpPr/>
          <p:nvPr/>
        </p:nvSpPr>
        <p:spPr>
          <a:xfrm>
            <a:off x="7639176" y="4721433"/>
            <a:ext cx="2909021" cy="761407"/>
          </a:xfrm>
          <a:prstGeom prst="rect">
            <a:avLst/>
          </a:prstGeom>
          <a:solidFill>
            <a:srgbClr val="01AD8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4" name="Forma libre: forma 25"/>
          <p:cNvSpPr/>
          <p:nvPr/>
        </p:nvSpPr>
        <p:spPr>
          <a:xfrm>
            <a:off x="3789493" y="2040375"/>
            <a:ext cx="6758703" cy="2521040"/>
          </a:xfrm>
          <a:prstGeom prst="rect">
            <a:avLst/>
          </a:prstGeom>
          <a:solidFill>
            <a:srgbClr val="05697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263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245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6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7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8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9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0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1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2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3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4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5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6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7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8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9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0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1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2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264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265" name="Body Level One…"/>
          <p:cNvSpPr txBox="1"/>
          <p:nvPr>
            <p:ph type="body" sz="quarter" idx="1" hasCustomPrompt="1"/>
          </p:nvPr>
        </p:nvSpPr>
        <p:spPr>
          <a:xfrm>
            <a:off x="1192674" y="1186838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Subtítulo…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66" name="Forma libre: forma 29"/>
          <p:cNvSpPr/>
          <p:nvPr/>
        </p:nvSpPr>
        <p:spPr>
          <a:xfrm>
            <a:off x="6907586" y="6038527"/>
            <a:ext cx="121403" cy="198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11279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274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5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6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7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8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9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0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1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2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3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4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5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6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7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8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9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90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91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293" name="Forma libre: forma 1"/>
          <p:cNvSpPr/>
          <p:nvPr/>
        </p:nvSpPr>
        <p:spPr>
          <a:xfrm>
            <a:off x="7363573" y="-1"/>
            <a:ext cx="4827874" cy="6858002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: forma 1"/>
          <p:cNvSpPr/>
          <p:nvPr/>
        </p:nvSpPr>
        <p:spPr>
          <a:xfrm>
            <a:off x="9872535" y="981773"/>
            <a:ext cx="1548576" cy="98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0738" y="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" name="Forma libre: forma 2"/>
          <p:cNvSpPr/>
          <p:nvPr/>
        </p:nvSpPr>
        <p:spPr>
          <a:xfrm>
            <a:off x="340486" y="1119821"/>
            <a:ext cx="814070" cy="530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643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" name="Forma libre: forma 3"/>
          <p:cNvSpPr/>
          <p:nvPr/>
        </p:nvSpPr>
        <p:spPr>
          <a:xfrm>
            <a:off x="-796" y="1910335"/>
            <a:ext cx="760796" cy="9792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" name="Forma libre: forma 4"/>
          <p:cNvSpPr/>
          <p:nvPr/>
        </p:nvSpPr>
        <p:spPr>
          <a:xfrm>
            <a:off x="-796" y="2889631"/>
            <a:ext cx="760796" cy="1020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" name="Forma libre: forma 5"/>
          <p:cNvSpPr/>
          <p:nvPr/>
        </p:nvSpPr>
        <p:spPr>
          <a:xfrm>
            <a:off x="-796" y="3910203"/>
            <a:ext cx="760796" cy="9792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11E2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" name="Forma libre: forma 6"/>
          <p:cNvSpPr/>
          <p:nvPr/>
        </p:nvSpPr>
        <p:spPr>
          <a:xfrm>
            <a:off x="549909" y="3780471"/>
            <a:ext cx="884873" cy="575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2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" name="Forma libre: forma 7"/>
          <p:cNvSpPr/>
          <p:nvPr/>
        </p:nvSpPr>
        <p:spPr>
          <a:xfrm>
            <a:off x="1069021" y="3394011"/>
            <a:ext cx="525083" cy="321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5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" name="Forma libre: forma 8"/>
          <p:cNvSpPr/>
          <p:nvPr/>
        </p:nvSpPr>
        <p:spPr>
          <a:xfrm>
            <a:off x="-13273" y="5880608"/>
            <a:ext cx="778639" cy="986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" name="Forma libre: forma 9"/>
          <p:cNvSpPr/>
          <p:nvPr/>
        </p:nvSpPr>
        <p:spPr>
          <a:xfrm>
            <a:off x="765365" y="5880608"/>
            <a:ext cx="1533653" cy="986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5" y="21600"/>
                </a:moveTo>
                <a:lnTo>
                  <a:pt x="0" y="0"/>
                </a:lnTo>
                <a:lnTo>
                  <a:pt x="21600" y="0"/>
                </a:lnTo>
                <a:lnTo>
                  <a:pt x="10965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" name="Forma libre: forma 10"/>
          <p:cNvSpPr/>
          <p:nvPr/>
        </p:nvSpPr>
        <p:spPr>
          <a:xfrm>
            <a:off x="765365" y="4889500"/>
            <a:ext cx="1533653" cy="991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5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965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" name="Forma libre: forma 11"/>
          <p:cNvSpPr/>
          <p:nvPr/>
        </p:nvSpPr>
        <p:spPr>
          <a:xfrm>
            <a:off x="1543938" y="5880608"/>
            <a:ext cx="1522032" cy="986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716" y="0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" name="Forma libre: forma 12"/>
          <p:cNvSpPr/>
          <p:nvPr/>
        </p:nvSpPr>
        <p:spPr>
          <a:xfrm>
            <a:off x="2753296" y="6181471"/>
            <a:ext cx="899669" cy="578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AD8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" name="Forma libre: forma 13"/>
          <p:cNvSpPr/>
          <p:nvPr/>
        </p:nvSpPr>
        <p:spPr>
          <a:xfrm>
            <a:off x="8200008" y="598297"/>
            <a:ext cx="849567" cy="5427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49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949" y="0"/>
                </a:lnTo>
                <a:close/>
              </a:path>
            </a:pathLst>
          </a:custGeom>
          <a:solidFill>
            <a:srgbClr val="01AD8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" name="Forma libre: forma 14"/>
          <p:cNvSpPr/>
          <p:nvPr/>
        </p:nvSpPr>
        <p:spPr>
          <a:xfrm>
            <a:off x="10642344" y="0"/>
            <a:ext cx="1549656" cy="981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0870" y="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" name="Forma libre: forma 15"/>
          <p:cNvSpPr/>
          <p:nvPr/>
        </p:nvSpPr>
        <p:spPr>
          <a:xfrm>
            <a:off x="11421109" y="0"/>
            <a:ext cx="770891" cy="981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21000">
                <a:srgbClr val="00A887"/>
              </a:gs>
              <a:gs pos="44000">
                <a:srgbClr val="009A7E"/>
              </a:gs>
              <a:gs pos="69000">
                <a:srgbClr val="008370"/>
              </a:gs>
              <a:gs pos="95000">
                <a:srgbClr val="00635B"/>
              </a:gs>
              <a:gs pos="99000">
                <a:srgbClr val="015D57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" name="Forma libre: forma 16"/>
          <p:cNvSpPr/>
          <p:nvPr/>
        </p:nvSpPr>
        <p:spPr>
          <a:xfrm>
            <a:off x="9102660" y="981773"/>
            <a:ext cx="1539685" cy="98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108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D364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" name="Forma libre: forma 17"/>
          <p:cNvSpPr/>
          <p:nvPr/>
        </p:nvSpPr>
        <p:spPr>
          <a:xfrm>
            <a:off x="9872535" y="1969897"/>
            <a:ext cx="1548576" cy="990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66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43E5D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" name="Forma libre: forma 18"/>
          <p:cNvSpPr/>
          <p:nvPr/>
        </p:nvSpPr>
        <p:spPr>
          <a:xfrm>
            <a:off x="9420352" y="3384358"/>
            <a:ext cx="921195" cy="584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731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3A88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" name="Forma libre: forma 19"/>
          <p:cNvSpPr/>
          <p:nvPr/>
        </p:nvSpPr>
        <p:spPr>
          <a:xfrm>
            <a:off x="11416093" y="2951670"/>
            <a:ext cx="773685" cy="1017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11D3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" name="Forma libre: forma 20"/>
          <p:cNvSpPr/>
          <p:nvPr/>
        </p:nvSpPr>
        <p:spPr>
          <a:xfrm>
            <a:off x="11416093" y="3968813"/>
            <a:ext cx="773685" cy="1017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21000">
                <a:srgbClr val="00A887"/>
              </a:gs>
              <a:gs pos="44000">
                <a:srgbClr val="009A7E"/>
              </a:gs>
              <a:gs pos="69000">
                <a:srgbClr val="008370"/>
              </a:gs>
              <a:gs pos="95000">
                <a:srgbClr val="00635B"/>
              </a:gs>
              <a:gs pos="99000">
                <a:srgbClr val="015D57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" name="Forma libre: forma 21"/>
          <p:cNvSpPr/>
          <p:nvPr/>
        </p:nvSpPr>
        <p:spPr>
          <a:xfrm>
            <a:off x="11429935" y="4985956"/>
            <a:ext cx="759842" cy="963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" name="Forma libre: forma 22"/>
          <p:cNvSpPr/>
          <p:nvPr/>
        </p:nvSpPr>
        <p:spPr>
          <a:xfrm>
            <a:off x="11022900" y="6190869"/>
            <a:ext cx="819977" cy="525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799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" name="Forma libre: forma 23"/>
          <p:cNvSpPr/>
          <p:nvPr/>
        </p:nvSpPr>
        <p:spPr>
          <a:xfrm>
            <a:off x="10223" y="4889500"/>
            <a:ext cx="1533716" cy="991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35" y="21600"/>
                </a:moveTo>
                <a:lnTo>
                  <a:pt x="21600" y="0"/>
                </a:lnTo>
                <a:lnTo>
                  <a:pt x="0" y="0"/>
                </a:lnTo>
                <a:lnTo>
                  <a:pt x="10635" y="21600"/>
                </a:lnTo>
                <a:close/>
              </a:path>
            </a:pathLst>
          </a:custGeom>
          <a:solidFill>
            <a:srgbClr val="011E2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" name="Forma libre: forma 24"/>
          <p:cNvSpPr/>
          <p:nvPr/>
        </p:nvSpPr>
        <p:spPr>
          <a:xfrm>
            <a:off x="9909950" y="-8573"/>
            <a:ext cx="1527938" cy="990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59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D364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" name="Forma libre: forma 25"/>
          <p:cNvSpPr/>
          <p:nvPr/>
        </p:nvSpPr>
        <p:spPr>
          <a:xfrm>
            <a:off x="11418886" y="981773"/>
            <a:ext cx="773114" cy="98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478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4A08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" name="Forma libre: forma 26"/>
          <p:cNvSpPr/>
          <p:nvPr/>
        </p:nvSpPr>
        <p:spPr>
          <a:xfrm>
            <a:off x="10636947" y="1961507"/>
            <a:ext cx="1547433" cy="990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0946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D364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" name="Forma libre: forma 27"/>
          <p:cNvSpPr/>
          <p:nvPr/>
        </p:nvSpPr>
        <p:spPr>
          <a:xfrm>
            <a:off x="9880981" y="3968813"/>
            <a:ext cx="1533716" cy="986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5" y="21600"/>
                </a:moveTo>
                <a:lnTo>
                  <a:pt x="0" y="0"/>
                </a:lnTo>
                <a:lnTo>
                  <a:pt x="21600" y="0"/>
                </a:lnTo>
                <a:lnTo>
                  <a:pt x="10965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" name="Title Text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"/><Relationship Id="rId3" Type="http://schemas.openxmlformats.org/officeDocument/2006/relationships/image" Target="../media/image4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ítulo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3776">
              <a:defRPr sz="1296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Fundamentals of GenAI</a:t>
            </a:r>
          </a:p>
        </p:txBody>
      </p:sp>
      <p:grpSp>
        <p:nvGrpSpPr>
          <p:cNvPr id="617" name="Rectángulo 2"/>
          <p:cNvGrpSpPr/>
          <p:nvPr/>
        </p:nvGrpSpPr>
        <p:grpSpPr>
          <a:xfrm>
            <a:off x="2457547" y="4975383"/>
            <a:ext cx="3265714" cy="383178"/>
            <a:chOff x="0" y="0"/>
            <a:chExt cx="3265713" cy="383176"/>
          </a:xfrm>
        </p:grpSpPr>
        <p:sp>
          <p:nvSpPr>
            <p:cNvPr id="615" name="Rectangle"/>
            <p:cNvSpPr/>
            <p:nvPr/>
          </p:nvSpPr>
          <p:spPr>
            <a:xfrm>
              <a:off x="-1" y="0"/>
              <a:ext cx="3265715" cy="383177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6" name="Autograd and Sequential"/>
            <p:cNvSpPr txBox="1"/>
            <p:nvPr/>
          </p:nvSpPr>
          <p:spPr>
            <a:xfrm>
              <a:off x="52069" y="16257"/>
              <a:ext cx="3161575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/>
              <a:r>
                <a:t>Autograd and Sequential</a:t>
              </a:r>
            </a:p>
          </p:txBody>
        </p:sp>
      </p:grpSp>
      <p:sp>
        <p:nvSpPr>
          <p:cNvPr id="618" name="CuadroTexto 3"/>
          <p:cNvSpPr txBox="1"/>
          <p:nvPr/>
        </p:nvSpPr>
        <p:spPr>
          <a:xfrm>
            <a:off x="1909445" y="1359395"/>
            <a:ext cx="3286760" cy="110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PyTorch Primer - v2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Título 34"/>
          <p:cNvSpPr txBox="1"/>
          <p:nvPr>
            <p:ph type="title"/>
          </p:nvPr>
        </p:nvSpPr>
        <p:spPr>
          <a:xfrm>
            <a:off x="409723" y="628413"/>
            <a:ext cx="7367031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Exercise</a:t>
            </a:r>
          </a:p>
        </p:txBody>
      </p:sp>
      <p:sp>
        <p:nvSpPr>
          <p:cNvPr id="685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Similarity</a:t>
            </a:r>
          </a:p>
        </p:txBody>
      </p:sp>
      <p:grpSp>
        <p:nvGrpSpPr>
          <p:cNvPr id="688" name="Grupo 6"/>
          <p:cNvGrpSpPr/>
          <p:nvPr/>
        </p:nvGrpSpPr>
        <p:grpSpPr>
          <a:xfrm>
            <a:off x="830066" y="2909927"/>
            <a:ext cx="4479985" cy="424064"/>
            <a:chOff x="0" y="0"/>
            <a:chExt cx="4479984" cy="424063"/>
          </a:xfrm>
        </p:grpSpPr>
        <p:sp>
          <p:nvSpPr>
            <p:cNvPr id="686" name="CuadroTexto 2"/>
            <p:cNvSpPr/>
            <p:nvPr/>
          </p:nvSpPr>
          <p:spPr>
            <a:xfrm>
              <a:off x="134408" y="0"/>
              <a:ext cx="434557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1828800">
                <a:lnSpc>
                  <a:spcPct val="150000"/>
                </a:lnSpc>
                <a:defRPr sz="2000">
                  <a:solidFill>
                    <a:srgbClr val="0D0D0D"/>
                  </a:solidFill>
                </a:defRPr>
              </a:lvl1pPr>
            </a:lstStyle>
            <a:p>
              <a:pPr/>
              <a:r>
                <a:t>Use the nn package</a:t>
              </a:r>
            </a:p>
          </p:txBody>
        </p:sp>
        <p:sp>
          <p:nvSpPr>
            <p:cNvPr id="687" name="Forma libre: forma 10"/>
            <p:cNvSpPr/>
            <p:nvPr/>
          </p:nvSpPr>
          <p:spPr>
            <a:xfrm rot="5400000">
              <a:off x="-33420" y="266503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77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A28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689" name="Imagen 16" descr="Imagen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0" y="2269406"/>
            <a:ext cx="4371284" cy="4371285"/>
          </a:xfrm>
          <a:prstGeom prst="rect">
            <a:avLst/>
          </a:prstGeom>
          <a:ln w="12700">
            <a:miter lim="400000"/>
          </a:ln>
        </p:spPr>
      </p:pic>
      <p:sp>
        <p:nvSpPr>
          <p:cNvPr id="690" name="Título 34"/>
          <p:cNvSpPr txBox="1"/>
          <p:nvPr/>
        </p:nvSpPr>
        <p:spPr>
          <a:xfrm>
            <a:off x="455443" y="1187166"/>
            <a:ext cx="5118587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2400">
                <a:solidFill>
                  <a:srgbClr val="DFE3E5"/>
                </a:solidFill>
              </a:defRPr>
            </a:lvl1pPr>
          </a:lstStyle>
          <a:p>
            <a:pPr/>
            <a:r>
              <a:t>Binary Classifier with nn.Linear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To read sharded CSV files, use Pandas concat and then decode the CSV into features and targets for the training TensorDataset"/>
          <p:cNvSpPr txBox="1"/>
          <p:nvPr>
            <p:ph type="title" idx="4294967295"/>
          </p:nvPr>
        </p:nvSpPr>
        <p:spPr>
          <a:xfrm>
            <a:off x="0" y="832210"/>
            <a:ext cx="12192001" cy="132556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z="3200"/>
            </a:pPr>
            <a:r>
              <a:t>To read sharded CSV files, use Pandas </a:t>
            </a:r>
            <a:r>
              <a:rPr b="1"/>
              <a:t>concat </a:t>
            </a:r>
            <a:r>
              <a:t>and then decode the CSV into features and targets for the training </a:t>
            </a:r>
            <a:r>
              <a:rPr b="1"/>
              <a:t>TensorDataset</a:t>
            </a:r>
          </a:p>
        </p:txBody>
      </p:sp>
      <p:grpSp>
        <p:nvGrpSpPr>
          <p:cNvPr id="695" name="Google Shape;1100;p117"/>
          <p:cNvGrpSpPr/>
          <p:nvPr/>
        </p:nvGrpSpPr>
        <p:grpSpPr>
          <a:xfrm>
            <a:off x="1096944" y="2347369"/>
            <a:ext cx="9998110" cy="4511001"/>
            <a:chOff x="0" y="0"/>
            <a:chExt cx="9998109" cy="4510999"/>
          </a:xfrm>
        </p:grpSpPr>
        <p:sp>
          <p:nvSpPr>
            <p:cNvPr id="693" name="Rectangle"/>
            <p:cNvSpPr/>
            <p:nvPr/>
          </p:nvSpPr>
          <p:spPr>
            <a:xfrm>
              <a:off x="0" y="101726"/>
              <a:ext cx="9998110" cy="4307548"/>
            </a:xfrm>
            <a:prstGeom prst="rect">
              <a:avLst/>
            </a:prstGeom>
            <a:noFill/>
            <a:ln w="19050" cap="flat">
              <a:solidFill>
                <a:srgbClr val="B7B7B7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94" name="from torch.utils.data import TensorDataset…"/>
            <p:cNvSpPr txBox="1"/>
            <p:nvPr/>
          </p:nvSpPr>
          <p:spPr>
            <a:xfrm>
              <a:off x="9525" y="-1"/>
              <a:ext cx="9979060" cy="451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899" tIns="121899" rIns="121899" bIns="121899" numCol="1" anchor="ctr">
              <a:spAutoFit/>
            </a:bodyPr>
            <a:lstStyle/>
            <a:p>
              <a:pPr>
                <a:defRPr sz="20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from torch.utils.data import TensorDataset</a:t>
              </a:r>
            </a:p>
            <a:p>
              <a:pPr>
                <a:defRPr sz="2000">
                  <a:latin typeface="Consolas"/>
                  <a:ea typeface="Consolas"/>
                  <a:cs typeface="Consolas"/>
                  <a:sym typeface="Consolas"/>
                </a:defRPr>
              </a:pPr>
            </a:p>
            <a:p>
              <a:pPr>
                <a:defRPr sz="20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df = pd.</a:t>
              </a:r>
              <a:r>
                <a:rPr b="1"/>
                <a:t>concat</a:t>
              </a:r>
              <a:r>
                <a:t>(</a:t>
              </a:r>
            </a:p>
            <a:p>
              <a:pPr>
                <a:defRPr sz="20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pd.read_csv(file) for file in Path('data/').glob('part-*.csv')</a:t>
              </a:r>
            </a:p>
            <a:p>
              <a:pPr>
                <a:defRPr sz="20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)</a:t>
              </a:r>
            </a:p>
            <a:p>
              <a:pPr>
                <a:defRPr sz="20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...</a:t>
              </a:r>
            </a:p>
            <a:p>
              <a:pPr>
                <a:defRPr sz="20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</a:t>
              </a:r>
            </a:p>
            <a:p>
              <a:pPr>
                <a:defRPr sz="2000">
                  <a:latin typeface="Consolas"/>
                  <a:ea typeface="Consolas"/>
                  <a:cs typeface="Consolas"/>
                  <a:sym typeface="Consolas"/>
                </a:defRPr>
              </a:pPr>
            </a:p>
            <a:p>
              <a:pPr>
                <a:defRPr sz="20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X = pt.tensor(train_df[FEATURES].values)</a:t>
              </a:r>
            </a:p>
            <a:p>
              <a:pPr>
                <a:defRPr sz="2000">
                  <a:latin typeface="Consolas"/>
                  <a:ea typeface="Consolas"/>
                  <a:cs typeface="Consolas"/>
                  <a:sym typeface="Consolas"/>
                </a:defRPr>
              </a:pPr>
            </a:p>
            <a:p>
              <a:pPr>
                <a:defRPr sz="20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y = pt.tensor(train_df[TARGET].values)</a:t>
              </a:r>
            </a:p>
            <a:p>
              <a:pPr>
                <a:defRPr sz="2000">
                  <a:latin typeface="Consolas"/>
                  <a:ea typeface="Consolas"/>
                  <a:cs typeface="Consolas"/>
                  <a:sym typeface="Consolas"/>
                </a:defRPr>
              </a:pPr>
            </a:p>
            <a:p>
              <a:pPr>
                <a:defRPr sz="20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train_ds = </a:t>
              </a:r>
              <a:r>
                <a:rPr b="1"/>
                <a:t>TensorDataset</a:t>
              </a:r>
              <a:r>
                <a:t>(y, X)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TensorDataset is used to instantiate an enumerable DataLoader, which supports data batching and indexing"/>
          <p:cNvSpPr txBox="1"/>
          <p:nvPr>
            <p:ph type="title" idx="4294967295"/>
          </p:nvPr>
        </p:nvSpPr>
        <p:spPr>
          <a:xfrm>
            <a:off x="0" y="804733"/>
            <a:ext cx="12192000" cy="132556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200"/>
            </a:lvl1pPr>
          </a:lstStyle>
          <a:p>
            <a:pPr/>
            <a:r>
              <a:t>TensorDataset is used to instantiate an enumerable DataLoader, which supports data batching and indexing</a:t>
            </a:r>
          </a:p>
        </p:txBody>
      </p:sp>
      <p:grpSp>
        <p:nvGrpSpPr>
          <p:cNvPr id="700" name="Google Shape;1100;p117"/>
          <p:cNvGrpSpPr/>
          <p:nvPr/>
        </p:nvGrpSpPr>
        <p:grpSpPr>
          <a:xfrm>
            <a:off x="1096944" y="2474844"/>
            <a:ext cx="9998111" cy="4307548"/>
            <a:chOff x="0" y="0"/>
            <a:chExt cx="9998109" cy="4307547"/>
          </a:xfrm>
        </p:grpSpPr>
        <p:sp>
          <p:nvSpPr>
            <p:cNvPr id="698" name="Rectangle"/>
            <p:cNvSpPr/>
            <p:nvPr/>
          </p:nvSpPr>
          <p:spPr>
            <a:xfrm>
              <a:off x="-1" y="-1"/>
              <a:ext cx="9998111" cy="4307549"/>
            </a:xfrm>
            <a:prstGeom prst="rect">
              <a:avLst/>
            </a:prstGeom>
            <a:noFill/>
            <a:ln w="19050" cap="flat">
              <a:solidFill>
                <a:srgbClr val="B7B7B7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699" name="from torch.utils.data import DataLoader…"/>
            <p:cNvSpPr txBox="1"/>
            <p:nvPr/>
          </p:nvSpPr>
          <p:spPr>
            <a:xfrm>
              <a:off x="9524" y="203073"/>
              <a:ext cx="9979061" cy="3901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899" tIns="121899" rIns="121899" bIns="121899" numCol="1" anchor="ctr">
              <a:spAutoFit/>
            </a:bodyPr>
            <a:lstStyle/>
            <a:p>
              <a:pPr>
                <a:defRPr sz="20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from torch.utils.data import DataLoader</a:t>
              </a:r>
            </a:p>
            <a:p>
              <a:pPr>
                <a:defRPr b="1" sz="2000">
                  <a:latin typeface="Consolas"/>
                  <a:ea typeface="Consolas"/>
                  <a:cs typeface="Consolas"/>
                  <a:sym typeface="Consolas"/>
                </a:defRPr>
              </a:pPr>
            </a:p>
            <a:p>
              <a:pPr>
                <a:defRPr b="1" sz="20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train_ds </a:t>
              </a:r>
              <a:r>
                <a:rPr b="0"/>
                <a:t>= TensorDataset(</a:t>
              </a:r>
              <a:r>
                <a:t>y, X</a:t>
              </a:r>
              <a:r>
                <a:rPr b="0"/>
                <a:t>)</a:t>
              </a:r>
              <a:endParaRPr b="0"/>
            </a:p>
            <a:p>
              <a:pPr>
                <a:defRPr sz="2000">
                  <a:latin typeface="Consolas"/>
                  <a:ea typeface="Consolas"/>
                  <a:cs typeface="Consolas"/>
                  <a:sym typeface="Consolas"/>
                </a:defRPr>
              </a:pPr>
            </a:p>
            <a:p>
              <a:pPr>
                <a:defRPr b="1" sz="20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train_dl </a:t>
              </a:r>
              <a:r>
                <a:rPr b="0"/>
                <a:t>= DataLoader(</a:t>
              </a:r>
              <a:r>
                <a:t>train_ds</a:t>
              </a:r>
              <a:r>
                <a:rPr b="0"/>
                <a:t>, batch_size=BATCH_SIZE)</a:t>
              </a:r>
              <a:endParaRPr b="0"/>
            </a:p>
            <a:p>
              <a:pPr>
                <a:defRPr sz="2000">
                  <a:latin typeface="Consolas"/>
                  <a:ea typeface="Consolas"/>
                  <a:cs typeface="Consolas"/>
                  <a:sym typeface="Consolas"/>
                </a:defRPr>
              </a:pPr>
            </a:p>
            <a:p>
              <a:pPr>
                <a:defRPr sz="20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for epoch in range(EPOCHS):</a:t>
              </a:r>
            </a:p>
            <a:p>
              <a:pPr>
                <a:defRPr sz="2000">
                  <a:latin typeface="Consolas"/>
                  <a:ea typeface="Consolas"/>
                  <a:cs typeface="Consolas"/>
                  <a:sym typeface="Consolas"/>
                </a:defRPr>
              </a:pPr>
            </a:p>
            <a:p>
              <a:pPr>
                <a:defRPr sz="20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	for batch_idx, batch in enumerate(train_dl):</a:t>
              </a:r>
            </a:p>
            <a:p>
              <a:pPr>
                <a:defRPr sz="2000">
                  <a:latin typeface="Consolas"/>
                  <a:ea typeface="Consolas"/>
                  <a:cs typeface="Consolas"/>
                  <a:sym typeface="Consolas"/>
                </a:defRPr>
              </a:pPr>
            </a:p>
            <a:p>
              <a:pPr>
                <a:defRPr sz="20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		</a:t>
              </a:r>
              <a:r>
                <a:rPr b="1"/>
                <a:t>y, X </a:t>
              </a:r>
              <a:r>
                <a:t>= batch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Título 34"/>
          <p:cNvSpPr txBox="1"/>
          <p:nvPr>
            <p:ph type="title"/>
          </p:nvPr>
        </p:nvSpPr>
        <p:spPr>
          <a:xfrm>
            <a:off x="409723" y="628413"/>
            <a:ext cx="7367031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Exercise</a:t>
            </a:r>
          </a:p>
        </p:txBody>
      </p:sp>
      <p:sp>
        <p:nvSpPr>
          <p:cNvPr id="703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Similarity</a:t>
            </a:r>
          </a:p>
        </p:txBody>
      </p:sp>
      <p:grpSp>
        <p:nvGrpSpPr>
          <p:cNvPr id="706" name="Grupo 6"/>
          <p:cNvGrpSpPr/>
          <p:nvPr/>
        </p:nvGrpSpPr>
        <p:grpSpPr>
          <a:xfrm>
            <a:off x="830066" y="2909927"/>
            <a:ext cx="4479985" cy="424064"/>
            <a:chOff x="0" y="0"/>
            <a:chExt cx="4479984" cy="424063"/>
          </a:xfrm>
        </p:grpSpPr>
        <p:sp>
          <p:nvSpPr>
            <p:cNvPr id="704" name="CuadroTexto 2"/>
            <p:cNvSpPr/>
            <p:nvPr/>
          </p:nvSpPr>
          <p:spPr>
            <a:xfrm>
              <a:off x="134408" y="0"/>
              <a:ext cx="434557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1828800">
                <a:lnSpc>
                  <a:spcPct val="150000"/>
                </a:lnSpc>
                <a:defRPr sz="2000">
                  <a:solidFill>
                    <a:srgbClr val="0D0D0D"/>
                  </a:solidFill>
                </a:defRPr>
              </a:lvl1pPr>
            </a:lstStyle>
            <a:p>
              <a:pPr/>
              <a:r>
                <a:t>Use the data package</a:t>
              </a:r>
            </a:p>
          </p:txBody>
        </p:sp>
        <p:sp>
          <p:nvSpPr>
            <p:cNvPr id="705" name="Forma libre: forma 10"/>
            <p:cNvSpPr/>
            <p:nvPr/>
          </p:nvSpPr>
          <p:spPr>
            <a:xfrm rot="5400000">
              <a:off x="-33420" y="266503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77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A28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707" name="Imagen 16" descr="Imagen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0" y="2269406"/>
            <a:ext cx="4371284" cy="4371285"/>
          </a:xfrm>
          <a:prstGeom prst="rect">
            <a:avLst/>
          </a:prstGeom>
          <a:ln w="12700">
            <a:miter lim="400000"/>
          </a:ln>
        </p:spPr>
      </p:pic>
      <p:sp>
        <p:nvSpPr>
          <p:cNvPr id="708" name="Título 34"/>
          <p:cNvSpPr txBox="1"/>
          <p:nvPr/>
        </p:nvSpPr>
        <p:spPr>
          <a:xfrm>
            <a:off x="455443" y="1187166"/>
            <a:ext cx="5118587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2400">
                <a:solidFill>
                  <a:srgbClr val="DFE3E5"/>
                </a:solidFill>
              </a:defRPr>
            </a:lvl1pPr>
          </a:lstStyle>
          <a:p>
            <a:pPr/>
            <a:r>
              <a:t>Dataset and DataLoaders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torch.nn.Sequential helps organize neural nets with many layers"/>
          <p:cNvSpPr txBox="1"/>
          <p:nvPr>
            <p:ph type="title" idx="4294967295"/>
          </p:nvPr>
        </p:nvSpPr>
        <p:spPr>
          <a:xfrm>
            <a:off x="0" y="167485"/>
            <a:ext cx="12192001" cy="132556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200"/>
            </a:lvl1pPr>
          </a:lstStyle>
          <a:p>
            <a:pPr/>
            <a:r>
              <a:t>torch.nn.Sequential helps organize neural nets with many layers</a:t>
            </a:r>
          </a:p>
        </p:txBody>
      </p:sp>
      <p:grpSp>
        <p:nvGrpSpPr>
          <p:cNvPr id="713" name="Google Shape;1343;p166"/>
          <p:cNvGrpSpPr/>
          <p:nvPr/>
        </p:nvGrpSpPr>
        <p:grpSpPr>
          <a:xfrm>
            <a:off x="518998" y="1325562"/>
            <a:ext cx="5573910" cy="5575718"/>
            <a:chOff x="0" y="0"/>
            <a:chExt cx="5573908" cy="5575716"/>
          </a:xfrm>
        </p:grpSpPr>
        <p:sp>
          <p:nvSpPr>
            <p:cNvPr id="711" name="Rectangle"/>
            <p:cNvSpPr/>
            <p:nvPr/>
          </p:nvSpPr>
          <p:spPr>
            <a:xfrm>
              <a:off x="0" y="0"/>
              <a:ext cx="5573909" cy="5523571"/>
            </a:xfrm>
            <a:prstGeom prst="rect">
              <a:avLst/>
            </a:prstGeom>
            <a:noFill/>
            <a:ln w="19050" cap="flat">
              <a:solidFill>
                <a:srgbClr val="B7B7B7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115000"/>
                </a:lnSpc>
                <a:spcBef>
                  <a:spcPts val="1000"/>
                </a:spcBef>
                <a:defRPr sz="2800"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712" name="model = nn.Sequential(…"/>
            <p:cNvSpPr txBox="1"/>
            <p:nvPr/>
          </p:nvSpPr>
          <p:spPr>
            <a:xfrm>
              <a:off x="9525" y="9540"/>
              <a:ext cx="5554859" cy="55661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>
                <a:lnSpc>
                  <a:spcPct val="115000"/>
                </a:lnSpc>
                <a:spcBef>
                  <a:spcPts val="1000"/>
                </a:spcBef>
                <a:defRPr b="1" sz="28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model</a:t>
              </a:r>
              <a:r>
                <a:rPr b="0"/>
                <a:t> = nn.Sequential(</a:t>
              </a:r>
              <a:endParaRPr>
                <a:solidFill>
                  <a:srgbClr val="999999"/>
                </a:solidFill>
                <a:latin typeface="+mj-lt"/>
                <a:ea typeface="+mj-ea"/>
                <a:cs typeface="+mj-cs"/>
                <a:sym typeface="Arial"/>
              </a:endParaRPr>
            </a:p>
            <a:p>
              <a:pPr>
                <a:lnSpc>
                  <a:spcPct val="115000"/>
                </a:lnSpc>
                <a:spcBef>
                  <a:spcPts val="1000"/>
                </a:spcBef>
                <a:defRPr sz="28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	nn.Linear(5, 5),</a:t>
              </a:r>
              <a:endParaRPr>
                <a:solidFill>
                  <a:srgbClr val="999999"/>
                </a:solidFill>
                <a:latin typeface="+mj-lt"/>
                <a:ea typeface="+mj-ea"/>
                <a:cs typeface="+mj-cs"/>
                <a:sym typeface="Arial"/>
              </a:endParaRPr>
            </a:p>
            <a:p>
              <a:pPr>
                <a:lnSpc>
                  <a:spcPct val="115000"/>
                </a:lnSpc>
                <a:spcBef>
                  <a:spcPts val="1000"/>
                </a:spcBef>
                <a:defRPr sz="28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	nn.ReLU(),</a:t>
              </a:r>
              <a:endParaRPr>
                <a:solidFill>
                  <a:srgbClr val="999999"/>
                </a:solidFill>
                <a:latin typeface="+mj-lt"/>
                <a:ea typeface="+mj-ea"/>
                <a:cs typeface="+mj-cs"/>
                <a:sym typeface="Arial"/>
              </a:endParaRPr>
            </a:p>
            <a:p>
              <a:pPr>
                <a:lnSpc>
                  <a:spcPct val="115000"/>
                </a:lnSpc>
                <a:spcBef>
                  <a:spcPts val="1000"/>
                </a:spcBef>
                <a:defRPr sz="28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	nn.Linear(5, 5),</a:t>
              </a:r>
              <a:endParaRPr>
                <a:solidFill>
                  <a:srgbClr val="999999"/>
                </a:solidFill>
                <a:latin typeface="+mj-lt"/>
                <a:ea typeface="+mj-ea"/>
                <a:cs typeface="+mj-cs"/>
                <a:sym typeface="Arial"/>
              </a:endParaRPr>
            </a:p>
            <a:p>
              <a:pPr>
                <a:lnSpc>
                  <a:spcPct val="115000"/>
                </a:lnSpc>
                <a:spcBef>
                  <a:spcPts val="1000"/>
                </a:spcBef>
                <a:defRPr sz="28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	nn.ReLU(),</a:t>
              </a:r>
              <a:endParaRPr>
                <a:solidFill>
                  <a:srgbClr val="999999"/>
                </a:solidFill>
                <a:latin typeface="+mj-lt"/>
                <a:ea typeface="+mj-ea"/>
                <a:cs typeface="+mj-cs"/>
                <a:sym typeface="Arial"/>
              </a:endParaRPr>
            </a:p>
            <a:p>
              <a:pPr>
                <a:lnSpc>
                  <a:spcPct val="115000"/>
                </a:lnSpc>
                <a:spcBef>
                  <a:spcPts val="1000"/>
                </a:spcBef>
                <a:defRPr sz="28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	nn.Linear(5, 5)</a:t>
              </a:r>
              <a:endParaRPr>
                <a:solidFill>
                  <a:srgbClr val="999999"/>
                </a:solidFill>
                <a:latin typeface="+mj-lt"/>
                <a:ea typeface="+mj-ea"/>
                <a:cs typeface="+mj-cs"/>
                <a:sym typeface="Arial"/>
              </a:endParaRPr>
            </a:p>
            <a:p>
              <a:pPr>
                <a:lnSpc>
                  <a:spcPct val="115000"/>
                </a:lnSpc>
                <a:spcBef>
                  <a:spcPts val="1000"/>
                </a:spcBef>
                <a:defRPr sz="28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) </a:t>
              </a:r>
              <a:endParaRPr>
                <a:solidFill>
                  <a:srgbClr val="999999"/>
                </a:solidFill>
                <a:latin typeface="+mj-lt"/>
                <a:ea typeface="+mj-ea"/>
                <a:cs typeface="+mj-cs"/>
                <a:sym typeface="Arial"/>
              </a:endParaRPr>
            </a:p>
            <a:p>
              <a:pPr>
                <a:lnSpc>
                  <a:spcPct val="115000"/>
                </a:lnSpc>
                <a:spcBef>
                  <a:spcPts val="1000"/>
                </a:spcBef>
                <a:defRPr b="1" sz="2800"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model(X)</a:t>
              </a:r>
              <a:endParaRPr>
                <a:solidFill>
                  <a:srgbClr val="999999"/>
                </a:solidFill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  <p:sp>
        <p:nvSpPr>
          <p:cNvPr id="714" name="Shape 1450"/>
          <p:cNvSpPr/>
          <p:nvPr/>
        </p:nvSpPr>
        <p:spPr>
          <a:xfrm>
            <a:off x="6888015" y="1391426"/>
            <a:ext cx="957600" cy="4408001"/>
          </a:xfrm>
          <a:prstGeom prst="roundRect">
            <a:avLst>
              <a:gd name="adj" fmla="val 16667"/>
            </a:avLst>
          </a:prstGeom>
          <a:solidFill>
            <a:srgbClr val="09EA00">
              <a:alpha val="11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15" name="Shape 1451"/>
          <p:cNvSpPr/>
          <p:nvPr/>
        </p:nvSpPr>
        <p:spPr>
          <a:xfrm>
            <a:off x="8969999" y="1380061"/>
            <a:ext cx="957601" cy="4408001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16" name="Shape 1452"/>
          <p:cNvSpPr/>
          <p:nvPr/>
        </p:nvSpPr>
        <p:spPr>
          <a:xfrm>
            <a:off x="9168856" y="1673911"/>
            <a:ext cx="560401" cy="551201"/>
          </a:xfrm>
          <a:prstGeom prst="ellipse">
            <a:avLst/>
          </a:prstGeom>
          <a:solidFill>
            <a:srgbClr val="FFFFFF"/>
          </a:solidFill>
          <a:ln>
            <a:solidFill>
              <a:srgbClr val="424242"/>
            </a:solidFill>
          </a:ln>
        </p:spPr>
        <p:txBody>
          <a:bodyPr lIns="45719" rIns="45719" anchor="ctr"/>
          <a:lstStyle/>
          <a:p>
            <a:pPr>
              <a:defRPr sz="24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717" name="Shape 1453"/>
          <p:cNvSpPr/>
          <p:nvPr/>
        </p:nvSpPr>
        <p:spPr>
          <a:xfrm>
            <a:off x="9168856" y="2468122"/>
            <a:ext cx="560401" cy="551201"/>
          </a:xfrm>
          <a:prstGeom prst="ellipse">
            <a:avLst/>
          </a:prstGeom>
          <a:solidFill>
            <a:srgbClr val="FFFFFF"/>
          </a:solidFill>
          <a:ln>
            <a:solidFill>
              <a:srgbClr val="424242"/>
            </a:solidFill>
          </a:ln>
        </p:spPr>
        <p:txBody>
          <a:bodyPr lIns="45719" rIns="45719" anchor="ctr"/>
          <a:lstStyle/>
          <a:p>
            <a:pPr>
              <a:defRPr sz="24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718" name="Shape 1454"/>
          <p:cNvSpPr/>
          <p:nvPr/>
        </p:nvSpPr>
        <p:spPr>
          <a:xfrm>
            <a:off x="9168856" y="3262329"/>
            <a:ext cx="560401" cy="551201"/>
          </a:xfrm>
          <a:prstGeom prst="ellipse">
            <a:avLst/>
          </a:prstGeom>
          <a:solidFill>
            <a:srgbClr val="FFFFFF"/>
          </a:solidFill>
          <a:ln>
            <a:solidFill>
              <a:srgbClr val="424242"/>
            </a:solidFill>
          </a:ln>
        </p:spPr>
        <p:txBody>
          <a:bodyPr lIns="45719" rIns="45719" anchor="ctr"/>
          <a:lstStyle/>
          <a:p>
            <a:pPr>
              <a:defRPr sz="24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719" name="Shape 1455"/>
          <p:cNvSpPr/>
          <p:nvPr/>
        </p:nvSpPr>
        <p:spPr>
          <a:xfrm>
            <a:off x="9168856" y="4056538"/>
            <a:ext cx="560401" cy="551201"/>
          </a:xfrm>
          <a:prstGeom prst="ellipse">
            <a:avLst/>
          </a:prstGeom>
          <a:solidFill>
            <a:srgbClr val="FFFFFF"/>
          </a:solidFill>
          <a:ln>
            <a:solidFill>
              <a:srgbClr val="424242"/>
            </a:solidFill>
          </a:ln>
        </p:spPr>
        <p:txBody>
          <a:bodyPr lIns="45719" rIns="45719" anchor="ctr"/>
          <a:lstStyle/>
          <a:p>
            <a:pPr>
              <a:defRPr sz="24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720" name="Shape 1456"/>
          <p:cNvSpPr/>
          <p:nvPr/>
        </p:nvSpPr>
        <p:spPr>
          <a:xfrm>
            <a:off x="9168856" y="4850746"/>
            <a:ext cx="560401" cy="551201"/>
          </a:xfrm>
          <a:prstGeom prst="ellipse">
            <a:avLst/>
          </a:prstGeom>
          <a:solidFill>
            <a:srgbClr val="FFFFFF"/>
          </a:solidFill>
          <a:ln>
            <a:solidFill>
              <a:srgbClr val="424242"/>
            </a:solidFill>
          </a:ln>
        </p:spPr>
        <p:txBody>
          <a:bodyPr lIns="45719" rIns="45719" anchor="ctr"/>
          <a:lstStyle/>
          <a:p>
            <a:pPr>
              <a:defRPr sz="24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721" name="Shape 1457"/>
          <p:cNvSpPr/>
          <p:nvPr/>
        </p:nvSpPr>
        <p:spPr>
          <a:xfrm>
            <a:off x="11250841" y="1673911"/>
            <a:ext cx="560401" cy="551201"/>
          </a:xfrm>
          <a:prstGeom prst="ellipse">
            <a:avLst/>
          </a:prstGeom>
          <a:solidFill>
            <a:srgbClr val="FFFFFF"/>
          </a:solidFill>
          <a:ln>
            <a:solidFill>
              <a:srgbClr val="424242"/>
            </a:solidFill>
          </a:ln>
        </p:spPr>
        <p:txBody>
          <a:bodyPr lIns="45719" rIns="45719" anchor="ctr"/>
          <a:lstStyle/>
          <a:p>
            <a:pPr>
              <a:defRPr sz="24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722" name="Shape 1458"/>
          <p:cNvSpPr/>
          <p:nvPr/>
        </p:nvSpPr>
        <p:spPr>
          <a:xfrm>
            <a:off x="11250841" y="2468122"/>
            <a:ext cx="560401" cy="551201"/>
          </a:xfrm>
          <a:prstGeom prst="ellipse">
            <a:avLst/>
          </a:prstGeom>
          <a:solidFill>
            <a:srgbClr val="FFFFFF"/>
          </a:solidFill>
          <a:ln>
            <a:solidFill>
              <a:srgbClr val="424242"/>
            </a:solidFill>
          </a:ln>
        </p:spPr>
        <p:txBody>
          <a:bodyPr lIns="45719" rIns="45719" anchor="ctr"/>
          <a:lstStyle/>
          <a:p>
            <a:pPr>
              <a:defRPr sz="24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723" name="Shape 1459"/>
          <p:cNvSpPr/>
          <p:nvPr/>
        </p:nvSpPr>
        <p:spPr>
          <a:xfrm>
            <a:off x="11250841" y="3262329"/>
            <a:ext cx="560401" cy="551201"/>
          </a:xfrm>
          <a:prstGeom prst="ellipse">
            <a:avLst/>
          </a:prstGeom>
          <a:solidFill>
            <a:srgbClr val="FFFFFF"/>
          </a:solidFill>
          <a:ln>
            <a:solidFill>
              <a:srgbClr val="424242"/>
            </a:solidFill>
          </a:ln>
        </p:spPr>
        <p:txBody>
          <a:bodyPr lIns="45719" rIns="45719" anchor="ctr"/>
          <a:lstStyle/>
          <a:p>
            <a:pPr>
              <a:defRPr sz="24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724" name="Shape 1460"/>
          <p:cNvSpPr/>
          <p:nvPr/>
        </p:nvSpPr>
        <p:spPr>
          <a:xfrm>
            <a:off x="11250841" y="4056538"/>
            <a:ext cx="560401" cy="551201"/>
          </a:xfrm>
          <a:prstGeom prst="ellipse">
            <a:avLst/>
          </a:prstGeom>
          <a:solidFill>
            <a:srgbClr val="FFFFFF"/>
          </a:solidFill>
          <a:ln>
            <a:solidFill>
              <a:srgbClr val="424242"/>
            </a:solidFill>
          </a:ln>
        </p:spPr>
        <p:txBody>
          <a:bodyPr lIns="45719" rIns="45719" anchor="ctr"/>
          <a:lstStyle/>
          <a:p>
            <a:pPr>
              <a:defRPr sz="24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725" name="Shape 1461"/>
          <p:cNvSpPr/>
          <p:nvPr/>
        </p:nvSpPr>
        <p:spPr>
          <a:xfrm>
            <a:off x="11250841" y="4850746"/>
            <a:ext cx="560401" cy="551201"/>
          </a:xfrm>
          <a:prstGeom prst="ellipse">
            <a:avLst/>
          </a:prstGeom>
          <a:solidFill>
            <a:srgbClr val="FFFFFF"/>
          </a:solidFill>
          <a:ln>
            <a:solidFill>
              <a:srgbClr val="424242"/>
            </a:solidFill>
          </a:ln>
        </p:spPr>
        <p:txBody>
          <a:bodyPr lIns="45719" rIns="45719" anchor="ctr"/>
          <a:lstStyle/>
          <a:p>
            <a:pPr>
              <a:defRPr sz="24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cxnSp>
        <p:nvCxnSpPr>
          <p:cNvPr id="726" name="Shape 1462"/>
          <p:cNvCxnSpPr>
            <a:stCxn id="716" idx="0"/>
            <a:endCxn id="721" idx="0"/>
          </p:cNvCxnSpPr>
          <p:nvPr/>
        </p:nvCxnSpPr>
        <p:spPr>
          <a:xfrm>
            <a:off x="9449056" y="1949511"/>
            <a:ext cx="2081986" cy="1"/>
          </a:xfrm>
          <a:prstGeom prst="straightConnector1">
            <a:avLst/>
          </a:prstGeom>
          <a:ln>
            <a:solidFill>
              <a:srgbClr val="424242"/>
            </a:solidFill>
          </a:ln>
        </p:spPr>
      </p:cxnSp>
      <p:cxnSp>
        <p:nvCxnSpPr>
          <p:cNvPr id="727" name="Shape 1463"/>
          <p:cNvCxnSpPr>
            <a:stCxn id="717" idx="0"/>
            <a:endCxn id="722" idx="0"/>
          </p:cNvCxnSpPr>
          <p:nvPr/>
        </p:nvCxnSpPr>
        <p:spPr>
          <a:xfrm>
            <a:off x="9449056" y="2743722"/>
            <a:ext cx="2081986" cy="1"/>
          </a:xfrm>
          <a:prstGeom prst="straightConnector1">
            <a:avLst/>
          </a:prstGeom>
          <a:ln>
            <a:solidFill>
              <a:srgbClr val="424242"/>
            </a:solidFill>
          </a:ln>
        </p:spPr>
      </p:cxnSp>
      <p:cxnSp>
        <p:nvCxnSpPr>
          <p:cNvPr id="728" name="Shape 1464"/>
          <p:cNvCxnSpPr>
            <a:stCxn id="718" idx="0"/>
            <a:endCxn id="723" idx="0"/>
          </p:cNvCxnSpPr>
          <p:nvPr/>
        </p:nvCxnSpPr>
        <p:spPr>
          <a:xfrm>
            <a:off x="9449056" y="3537929"/>
            <a:ext cx="2081986" cy="1"/>
          </a:xfrm>
          <a:prstGeom prst="straightConnector1">
            <a:avLst/>
          </a:prstGeom>
          <a:ln>
            <a:solidFill>
              <a:srgbClr val="424242"/>
            </a:solidFill>
          </a:ln>
        </p:spPr>
      </p:cxnSp>
      <p:cxnSp>
        <p:nvCxnSpPr>
          <p:cNvPr id="729" name="Shape 1465"/>
          <p:cNvCxnSpPr>
            <a:stCxn id="719" idx="0"/>
            <a:endCxn id="724" idx="0"/>
          </p:cNvCxnSpPr>
          <p:nvPr/>
        </p:nvCxnSpPr>
        <p:spPr>
          <a:xfrm>
            <a:off x="9449056" y="4332138"/>
            <a:ext cx="2081986" cy="1"/>
          </a:xfrm>
          <a:prstGeom prst="straightConnector1">
            <a:avLst/>
          </a:prstGeom>
          <a:ln>
            <a:solidFill>
              <a:srgbClr val="424242"/>
            </a:solidFill>
          </a:ln>
        </p:spPr>
      </p:cxnSp>
      <p:cxnSp>
        <p:nvCxnSpPr>
          <p:cNvPr id="730" name="Shape 1466"/>
          <p:cNvCxnSpPr>
            <a:stCxn id="720" idx="0"/>
            <a:endCxn id="725" idx="0"/>
          </p:cNvCxnSpPr>
          <p:nvPr/>
        </p:nvCxnSpPr>
        <p:spPr>
          <a:xfrm>
            <a:off x="9449056" y="5126346"/>
            <a:ext cx="2081986" cy="1"/>
          </a:xfrm>
          <a:prstGeom prst="straightConnector1">
            <a:avLst/>
          </a:prstGeom>
          <a:ln>
            <a:solidFill>
              <a:srgbClr val="424242"/>
            </a:solidFill>
          </a:ln>
        </p:spPr>
      </p:cxnSp>
      <p:cxnSp>
        <p:nvCxnSpPr>
          <p:cNvPr id="731" name="Shape 1467"/>
          <p:cNvCxnSpPr>
            <a:stCxn id="716" idx="0"/>
            <a:endCxn id="722" idx="0"/>
          </p:cNvCxnSpPr>
          <p:nvPr/>
        </p:nvCxnSpPr>
        <p:spPr>
          <a:xfrm>
            <a:off x="9449056" y="1949511"/>
            <a:ext cx="2081986" cy="794212"/>
          </a:xfrm>
          <a:prstGeom prst="straightConnector1">
            <a:avLst/>
          </a:prstGeom>
          <a:ln>
            <a:solidFill>
              <a:srgbClr val="424242"/>
            </a:solidFill>
          </a:ln>
        </p:spPr>
      </p:cxnSp>
      <p:cxnSp>
        <p:nvCxnSpPr>
          <p:cNvPr id="732" name="Shape 1468"/>
          <p:cNvCxnSpPr>
            <a:stCxn id="717" idx="0"/>
            <a:endCxn id="723" idx="0"/>
          </p:cNvCxnSpPr>
          <p:nvPr/>
        </p:nvCxnSpPr>
        <p:spPr>
          <a:xfrm>
            <a:off x="9449056" y="2743722"/>
            <a:ext cx="2081986" cy="794208"/>
          </a:xfrm>
          <a:prstGeom prst="straightConnector1">
            <a:avLst/>
          </a:prstGeom>
          <a:ln>
            <a:solidFill>
              <a:srgbClr val="424242"/>
            </a:solidFill>
          </a:ln>
        </p:spPr>
      </p:cxnSp>
      <p:cxnSp>
        <p:nvCxnSpPr>
          <p:cNvPr id="733" name="Shape 1469"/>
          <p:cNvCxnSpPr>
            <a:stCxn id="718" idx="0"/>
            <a:endCxn id="724" idx="0"/>
          </p:cNvCxnSpPr>
          <p:nvPr/>
        </p:nvCxnSpPr>
        <p:spPr>
          <a:xfrm>
            <a:off x="9449056" y="3537929"/>
            <a:ext cx="2081986" cy="794210"/>
          </a:xfrm>
          <a:prstGeom prst="straightConnector1">
            <a:avLst/>
          </a:prstGeom>
          <a:ln>
            <a:solidFill>
              <a:srgbClr val="424242"/>
            </a:solidFill>
          </a:ln>
        </p:spPr>
      </p:cxnSp>
      <p:cxnSp>
        <p:nvCxnSpPr>
          <p:cNvPr id="734" name="Shape 1470"/>
          <p:cNvCxnSpPr>
            <a:stCxn id="719" idx="0"/>
            <a:endCxn id="725" idx="0"/>
          </p:cNvCxnSpPr>
          <p:nvPr/>
        </p:nvCxnSpPr>
        <p:spPr>
          <a:xfrm>
            <a:off x="9449056" y="4332138"/>
            <a:ext cx="2081986" cy="794209"/>
          </a:xfrm>
          <a:prstGeom prst="straightConnector1">
            <a:avLst/>
          </a:prstGeom>
          <a:ln>
            <a:solidFill>
              <a:srgbClr val="424242"/>
            </a:solidFill>
          </a:ln>
        </p:spPr>
      </p:cxnSp>
      <p:cxnSp>
        <p:nvCxnSpPr>
          <p:cNvPr id="735" name="Shape 1471"/>
          <p:cNvCxnSpPr>
            <a:stCxn id="720" idx="0"/>
            <a:endCxn id="724" idx="0"/>
          </p:cNvCxnSpPr>
          <p:nvPr/>
        </p:nvCxnSpPr>
        <p:spPr>
          <a:xfrm flipV="1">
            <a:off x="9449056" y="4332138"/>
            <a:ext cx="2081986" cy="794209"/>
          </a:xfrm>
          <a:prstGeom prst="straightConnector1">
            <a:avLst/>
          </a:prstGeom>
          <a:ln>
            <a:solidFill>
              <a:srgbClr val="424242"/>
            </a:solidFill>
          </a:ln>
        </p:spPr>
      </p:cxnSp>
      <p:cxnSp>
        <p:nvCxnSpPr>
          <p:cNvPr id="736" name="Shape 1472"/>
          <p:cNvCxnSpPr>
            <a:stCxn id="719" idx="0"/>
            <a:endCxn id="723" idx="0"/>
          </p:cNvCxnSpPr>
          <p:nvPr/>
        </p:nvCxnSpPr>
        <p:spPr>
          <a:xfrm flipV="1">
            <a:off x="9449056" y="3537929"/>
            <a:ext cx="2081986" cy="794210"/>
          </a:xfrm>
          <a:prstGeom prst="straightConnector1">
            <a:avLst/>
          </a:prstGeom>
          <a:ln>
            <a:solidFill>
              <a:srgbClr val="424242"/>
            </a:solidFill>
          </a:ln>
        </p:spPr>
      </p:cxnSp>
      <p:cxnSp>
        <p:nvCxnSpPr>
          <p:cNvPr id="737" name="Shape 1473"/>
          <p:cNvCxnSpPr>
            <a:stCxn id="718" idx="0"/>
            <a:endCxn id="722" idx="0"/>
          </p:cNvCxnSpPr>
          <p:nvPr/>
        </p:nvCxnSpPr>
        <p:spPr>
          <a:xfrm flipV="1">
            <a:off x="9449056" y="2743722"/>
            <a:ext cx="2081986" cy="794208"/>
          </a:xfrm>
          <a:prstGeom prst="straightConnector1">
            <a:avLst/>
          </a:prstGeom>
          <a:ln>
            <a:solidFill>
              <a:srgbClr val="424242"/>
            </a:solidFill>
          </a:ln>
        </p:spPr>
      </p:cxnSp>
      <p:cxnSp>
        <p:nvCxnSpPr>
          <p:cNvPr id="738" name="Shape 1474"/>
          <p:cNvCxnSpPr>
            <a:stCxn id="717" idx="0"/>
            <a:endCxn id="721" idx="0"/>
          </p:cNvCxnSpPr>
          <p:nvPr/>
        </p:nvCxnSpPr>
        <p:spPr>
          <a:xfrm flipV="1">
            <a:off x="9449056" y="1949511"/>
            <a:ext cx="2081986" cy="794212"/>
          </a:xfrm>
          <a:prstGeom prst="straightConnector1">
            <a:avLst/>
          </a:prstGeom>
          <a:ln>
            <a:solidFill>
              <a:srgbClr val="424242"/>
            </a:solidFill>
          </a:ln>
        </p:spPr>
      </p:cxnSp>
      <p:cxnSp>
        <p:nvCxnSpPr>
          <p:cNvPr id="739" name="Shape 1475"/>
          <p:cNvCxnSpPr>
            <a:stCxn id="716" idx="0"/>
            <a:endCxn id="723" idx="0"/>
          </p:cNvCxnSpPr>
          <p:nvPr/>
        </p:nvCxnSpPr>
        <p:spPr>
          <a:xfrm>
            <a:off x="9449056" y="1949511"/>
            <a:ext cx="2081986" cy="1588419"/>
          </a:xfrm>
          <a:prstGeom prst="straightConnector1">
            <a:avLst/>
          </a:prstGeom>
          <a:ln>
            <a:solidFill>
              <a:srgbClr val="424242"/>
            </a:solidFill>
          </a:ln>
        </p:spPr>
      </p:cxnSp>
      <p:cxnSp>
        <p:nvCxnSpPr>
          <p:cNvPr id="740" name="Shape 1476"/>
          <p:cNvCxnSpPr>
            <a:stCxn id="717" idx="0"/>
            <a:endCxn id="724" idx="0"/>
          </p:cNvCxnSpPr>
          <p:nvPr/>
        </p:nvCxnSpPr>
        <p:spPr>
          <a:xfrm>
            <a:off x="9449056" y="2743722"/>
            <a:ext cx="2081986" cy="1588417"/>
          </a:xfrm>
          <a:prstGeom prst="straightConnector1">
            <a:avLst/>
          </a:prstGeom>
          <a:ln>
            <a:solidFill>
              <a:srgbClr val="424242"/>
            </a:solidFill>
          </a:ln>
        </p:spPr>
      </p:cxnSp>
      <p:cxnSp>
        <p:nvCxnSpPr>
          <p:cNvPr id="741" name="Shape 1477"/>
          <p:cNvCxnSpPr>
            <a:stCxn id="718" idx="0"/>
            <a:endCxn id="725" idx="0"/>
          </p:cNvCxnSpPr>
          <p:nvPr/>
        </p:nvCxnSpPr>
        <p:spPr>
          <a:xfrm>
            <a:off x="9449056" y="3537929"/>
            <a:ext cx="2081986" cy="1588418"/>
          </a:xfrm>
          <a:prstGeom prst="straightConnector1">
            <a:avLst/>
          </a:prstGeom>
          <a:ln>
            <a:solidFill>
              <a:srgbClr val="424242"/>
            </a:solidFill>
          </a:ln>
        </p:spPr>
      </p:cxnSp>
      <p:cxnSp>
        <p:nvCxnSpPr>
          <p:cNvPr id="742" name="Shape 1478"/>
          <p:cNvCxnSpPr>
            <a:stCxn id="720" idx="0"/>
            <a:endCxn id="723" idx="0"/>
          </p:cNvCxnSpPr>
          <p:nvPr/>
        </p:nvCxnSpPr>
        <p:spPr>
          <a:xfrm flipV="1">
            <a:off x="9449056" y="3537929"/>
            <a:ext cx="2081986" cy="1588418"/>
          </a:xfrm>
          <a:prstGeom prst="straightConnector1">
            <a:avLst/>
          </a:prstGeom>
          <a:ln>
            <a:solidFill>
              <a:srgbClr val="424242"/>
            </a:solidFill>
          </a:ln>
        </p:spPr>
      </p:cxnSp>
      <p:cxnSp>
        <p:nvCxnSpPr>
          <p:cNvPr id="743" name="Shape 1479"/>
          <p:cNvCxnSpPr>
            <a:stCxn id="719" idx="0"/>
            <a:endCxn id="722" idx="0"/>
          </p:cNvCxnSpPr>
          <p:nvPr/>
        </p:nvCxnSpPr>
        <p:spPr>
          <a:xfrm flipV="1">
            <a:off x="9449056" y="2743722"/>
            <a:ext cx="2081986" cy="1588417"/>
          </a:xfrm>
          <a:prstGeom prst="straightConnector1">
            <a:avLst/>
          </a:prstGeom>
          <a:ln>
            <a:solidFill>
              <a:srgbClr val="424242"/>
            </a:solidFill>
          </a:ln>
        </p:spPr>
      </p:cxnSp>
      <p:cxnSp>
        <p:nvCxnSpPr>
          <p:cNvPr id="744" name="Shape 1480"/>
          <p:cNvCxnSpPr>
            <a:stCxn id="718" idx="0"/>
            <a:endCxn id="721" idx="0"/>
          </p:cNvCxnSpPr>
          <p:nvPr/>
        </p:nvCxnSpPr>
        <p:spPr>
          <a:xfrm flipV="1">
            <a:off x="9449056" y="1949511"/>
            <a:ext cx="2081986" cy="1588419"/>
          </a:xfrm>
          <a:prstGeom prst="straightConnector1">
            <a:avLst/>
          </a:prstGeom>
          <a:ln>
            <a:solidFill>
              <a:srgbClr val="424242"/>
            </a:solidFill>
          </a:ln>
        </p:spPr>
      </p:cxnSp>
      <p:cxnSp>
        <p:nvCxnSpPr>
          <p:cNvPr id="745" name="Shape 1481"/>
          <p:cNvCxnSpPr>
            <a:stCxn id="716" idx="0"/>
            <a:endCxn id="724" idx="0"/>
          </p:cNvCxnSpPr>
          <p:nvPr/>
        </p:nvCxnSpPr>
        <p:spPr>
          <a:xfrm>
            <a:off x="9449056" y="1949511"/>
            <a:ext cx="2081986" cy="2382628"/>
          </a:xfrm>
          <a:prstGeom prst="straightConnector1">
            <a:avLst/>
          </a:prstGeom>
          <a:ln>
            <a:solidFill>
              <a:srgbClr val="424242"/>
            </a:solidFill>
          </a:ln>
        </p:spPr>
      </p:cxnSp>
      <p:cxnSp>
        <p:nvCxnSpPr>
          <p:cNvPr id="746" name="Shape 1482"/>
          <p:cNvCxnSpPr>
            <a:stCxn id="717" idx="0"/>
            <a:endCxn id="725" idx="0"/>
          </p:cNvCxnSpPr>
          <p:nvPr/>
        </p:nvCxnSpPr>
        <p:spPr>
          <a:xfrm>
            <a:off x="9449056" y="2743722"/>
            <a:ext cx="2081986" cy="2382625"/>
          </a:xfrm>
          <a:prstGeom prst="straightConnector1">
            <a:avLst/>
          </a:prstGeom>
          <a:ln>
            <a:solidFill>
              <a:srgbClr val="424242"/>
            </a:solidFill>
          </a:ln>
        </p:spPr>
      </p:cxnSp>
      <p:cxnSp>
        <p:nvCxnSpPr>
          <p:cNvPr id="747" name="Shape 1483"/>
          <p:cNvCxnSpPr>
            <a:stCxn id="720" idx="0"/>
            <a:endCxn id="722" idx="0"/>
          </p:cNvCxnSpPr>
          <p:nvPr/>
        </p:nvCxnSpPr>
        <p:spPr>
          <a:xfrm flipV="1">
            <a:off x="9449056" y="2743722"/>
            <a:ext cx="2081986" cy="2382625"/>
          </a:xfrm>
          <a:prstGeom prst="straightConnector1">
            <a:avLst/>
          </a:prstGeom>
          <a:ln>
            <a:solidFill>
              <a:srgbClr val="424242"/>
            </a:solidFill>
          </a:ln>
        </p:spPr>
      </p:cxnSp>
      <p:cxnSp>
        <p:nvCxnSpPr>
          <p:cNvPr id="748" name="Shape 1484"/>
          <p:cNvCxnSpPr>
            <a:stCxn id="719" idx="0"/>
            <a:endCxn id="721" idx="0"/>
          </p:cNvCxnSpPr>
          <p:nvPr/>
        </p:nvCxnSpPr>
        <p:spPr>
          <a:xfrm flipV="1">
            <a:off x="9449056" y="1949511"/>
            <a:ext cx="2081986" cy="2382628"/>
          </a:xfrm>
          <a:prstGeom prst="straightConnector1">
            <a:avLst/>
          </a:prstGeom>
          <a:ln>
            <a:solidFill>
              <a:srgbClr val="424242"/>
            </a:solidFill>
          </a:ln>
        </p:spPr>
      </p:cxnSp>
      <p:cxnSp>
        <p:nvCxnSpPr>
          <p:cNvPr id="749" name="Shape 1485"/>
          <p:cNvCxnSpPr>
            <a:stCxn id="720" idx="0"/>
            <a:endCxn id="721" idx="0"/>
          </p:cNvCxnSpPr>
          <p:nvPr/>
        </p:nvCxnSpPr>
        <p:spPr>
          <a:xfrm flipV="1">
            <a:off x="9449056" y="1949511"/>
            <a:ext cx="2081986" cy="3176836"/>
          </a:xfrm>
          <a:prstGeom prst="straightConnector1">
            <a:avLst/>
          </a:prstGeom>
          <a:ln>
            <a:solidFill>
              <a:srgbClr val="424242"/>
            </a:solidFill>
          </a:ln>
        </p:spPr>
      </p:cxnSp>
      <p:cxnSp>
        <p:nvCxnSpPr>
          <p:cNvPr id="750" name="Shape 1486"/>
          <p:cNvCxnSpPr>
            <a:stCxn id="716" idx="0"/>
            <a:endCxn id="725" idx="0"/>
          </p:cNvCxnSpPr>
          <p:nvPr/>
        </p:nvCxnSpPr>
        <p:spPr>
          <a:xfrm>
            <a:off x="9449056" y="1949511"/>
            <a:ext cx="2081986" cy="3176836"/>
          </a:xfrm>
          <a:prstGeom prst="straightConnector1">
            <a:avLst/>
          </a:prstGeom>
          <a:ln>
            <a:solidFill>
              <a:srgbClr val="424242"/>
            </a:solidFill>
          </a:ln>
        </p:spPr>
      </p:cxnSp>
      <p:sp>
        <p:nvSpPr>
          <p:cNvPr id="751" name="Shape 1487"/>
          <p:cNvSpPr/>
          <p:nvPr/>
        </p:nvSpPr>
        <p:spPr>
          <a:xfrm>
            <a:off x="7068866" y="1731296"/>
            <a:ext cx="560401" cy="551201"/>
          </a:xfrm>
          <a:prstGeom prst="ellipse">
            <a:avLst/>
          </a:prstGeom>
          <a:solidFill>
            <a:srgbClr val="FFFFFF"/>
          </a:solidFill>
          <a:ln>
            <a:solidFill>
              <a:srgbClr val="0F9D58"/>
            </a:solidFill>
          </a:ln>
        </p:spPr>
        <p:txBody>
          <a:bodyPr lIns="45719" rIns="45719" anchor="ctr"/>
          <a:lstStyle/>
          <a:p>
            <a:pPr>
              <a:defRPr sz="24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752" name="Shape 1488"/>
          <p:cNvSpPr/>
          <p:nvPr/>
        </p:nvSpPr>
        <p:spPr>
          <a:xfrm>
            <a:off x="7068866" y="2525503"/>
            <a:ext cx="560401" cy="551201"/>
          </a:xfrm>
          <a:prstGeom prst="ellipse">
            <a:avLst/>
          </a:prstGeom>
          <a:solidFill>
            <a:srgbClr val="FFFFFF"/>
          </a:solidFill>
          <a:ln>
            <a:solidFill>
              <a:srgbClr val="0F9D58"/>
            </a:solidFill>
          </a:ln>
        </p:spPr>
        <p:txBody>
          <a:bodyPr lIns="45719" rIns="45719" anchor="ctr"/>
          <a:lstStyle/>
          <a:p>
            <a:pPr>
              <a:defRPr sz="24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753" name="Shape 1489"/>
          <p:cNvSpPr/>
          <p:nvPr/>
        </p:nvSpPr>
        <p:spPr>
          <a:xfrm>
            <a:off x="7068866" y="3319712"/>
            <a:ext cx="560401" cy="551201"/>
          </a:xfrm>
          <a:prstGeom prst="ellipse">
            <a:avLst/>
          </a:prstGeom>
          <a:solidFill>
            <a:srgbClr val="FFFFFF"/>
          </a:solidFill>
          <a:ln>
            <a:solidFill>
              <a:srgbClr val="0F9D58"/>
            </a:solidFill>
          </a:ln>
        </p:spPr>
        <p:txBody>
          <a:bodyPr lIns="45719" rIns="45719" anchor="ctr"/>
          <a:lstStyle/>
          <a:p>
            <a:pPr>
              <a:defRPr sz="24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754" name="Shape 1490"/>
          <p:cNvSpPr/>
          <p:nvPr/>
        </p:nvSpPr>
        <p:spPr>
          <a:xfrm>
            <a:off x="7068866" y="4113922"/>
            <a:ext cx="560401" cy="551201"/>
          </a:xfrm>
          <a:prstGeom prst="ellipse">
            <a:avLst/>
          </a:prstGeom>
          <a:solidFill>
            <a:srgbClr val="FFFFFF"/>
          </a:solidFill>
          <a:ln>
            <a:solidFill>
              <a:srgbClr val="0F9D58"/>
            </a:solidFill>
          </a:ln>
        </p:spPr>
        <p:txBody>
          <a:bodyPr lIns="45719" rIns="45719" anchor="ctr"/>
          <a:lstStyle/>
          <a:p>
            <a:pPr>
              <a:defRPr sz="24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755" name="Shape 1491"/>
          <p:cNvSpPr/>
          <p:nvPr/>
        </p:nvSpPr>
        <p:spPr>
          <a:xfrm>
            <a:off x="7068866" y="4908129"/>
            <a:ext cx="560401" cy="551201"/>
          </a:xfrm>
          <a:prstGeom prst="ellipse">
            <a:avLst/>
          </a:prstGeom>
          <a:solidFill>
            <a:srgbClr val="FFFFFF"/>
          </a:solidFill>
          <a:ln>
            <a:solidFill>
              <a:srgbClr val="0F9D58"/>
            </a:solidFill>
          </a:ln>
        </p:spPr>
        <p:txBody>
          <a:bodyPr lIns="45719" rIns="45719" anchor="ctr"/>
          <a:lstStyle/>
          <a:p>
            <a:pPr>
              <a:defRPr sz="24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756" name="Shape 1492"/>
          <p:cNvSpPr/>
          <p:nvPr/>
        </p:nvSpPr>
        <p:spPr>
          <a:xfrm>
            <a:off x="7629266" y="2006895"/>
            <a:ext cx="1522001" cy="1"/>
          </a:xfrm>
          <a:prstGeom prst="line">
            <a:avLst/>
          </a:prstGeom>
          <a:ln>
            <a:solidFill>
              <a:srgbClr val="424242"/>
            </a:solidFill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57" name="Shape 1494"/>
          <p:cNvSpPr/>
          <p:nvPr/>
        </p:nvSpPr>
        <p:spPr>
          <a:xfrm>
            <a:off x="7629266" y="2801104"/>
            <a:ext cx="1522001" cy="1"/>
          </a:xfrm>
          <a:prstGeom prst="line">
            <a:avLst/>
          </a:prstGeom>
          <a:ln>
            <a:solidFill>
              <a:srgbClr val="424242"/>
            </a:solidFill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58" name="Shape 1496"/>
          <p:cNvSpPr/>
          <p:nvPr/>
        </p:nvSpPr>
        <p:spPr>
          <a:xfrm>
            <a:off x="7629266" y="3595311"/>
            <a:ext cx="1522001" cy="1"/>
          </a:xfrm>
          <a:prstGeom prst="line">
            <a:avLst/>
          </a:prstGeom>
          <a:ln>
            <a:solidFill>
              <a:srgbClr val="424242"/>
            </a:solidFill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59" name="Shape 1498"/>
          <p:cNvSpPr/>
          <p:nvPr/>
        </p:nvSpPr>
        <p:spPr>
          <a:xfrm>
            <a:off x="7629266" y="4389521"/>
            <a:ext cx="1522001" cy="1"/>
          </a:xfrm>
          <a:prstGeom prst="line">
            <a:avLst/>
          </a:prstGeom>
          <a:ln>
            <a:solidFill>
              <a:srgbClr val="424242"/>
            </a:solidFill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60" name="Shape 1500"/>
          <p:cNvSpPr/>
          <p:nvPr/>
        </p:nvSpPr>
        <p:spPr>
          <a:xfrm>
            <a:off x="7629266" y="5183730"/>
            <a:ext cx="1522001" cy="1"/>
          </a:xfrm>
          <a:prstGeom prst="line">
            <a:avLst/>
          </a:prstGeom>
          <a:ln>
            <a:solidFill>
              <a:srgbClr val="424242"/>
            </a:solidFill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61" name="Shape 1502"/>
          <p:cNvSpPr/>
          <p:nvPr/>
        </p:nvSpPr>
        <p:spPr>
          <a:xfrm>
            <a:off x="7629266" y="2006895"/>
            <a:ext cx="1522001" cy="794001"/>
          </a:xfrm>
          <a:prstGeom prst="line">
            <a:avLst/>
          </a:prstGeom>
          <a:ln>
            <a:solidFill>
              <a:srgbClr val="424242"/>
            </a:solidFill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62" name="Shape 1503"/>
          <p:cNvSpPr/>
          <p:nvPr/>
        </p:nvSpPr>
        <p:spPr>
          <a:xfrm>
            <a:off x="7629266" y="2801104"/>
            <a:ext cx="1522001" cy="794000"/>
          </a:xfrm>
          <a:prstGeom prst="line">
            <a:avLst/>
          </a:prstGeom>
          <a:ln>
            <a:solidFill>
              <a:srgbClr val="424242"/>
            </a:solidFill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63" name="Shape 1504"/>
          <p:cNvSpPr/>
          <p:nvPr/>
        </p:nvSpPr>
        <p:spPr>
          <a:xfrm>
            <a:off x="7629266" y="3595311"/>
            <a:ext cx="1522001" cy="794001"/>
          </a:xfrm>
          <a:prstGeom prst="line">
            <a:avLst/>
          </a:prstGeom>
          <a:ln>
            <a:solidFill>
              <a:srgbClr val="424242"/>
            </a:solidFill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64" name="Shape 1505"/>
          <p:cNvSpPr/>
          <p:nvPr/>
        </p:nvSpPr>
        <p:spPr>
          <a:xfrm>
            <a:off x="7629266" y="4389521"/>
            <a:ext cx="1522001" cy="794001"/>
          </a:xfrm>
          <a:prstGeom prst="line">
            <a:avLst/>
          </a:prstGeom>
          <a:ln>
            <a:solidFill>
              <a:srgbClr val="424242"/>
            </a:solidFill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65" name="Shape 1506"/>
          <p:cNvSpPr/>
          <p:nvPr/>
        </p:nvSpPr>
        <p:spPr>
          <a:xfrm flipV="1">
            <a:off x="7629266" y="4389730"/>
            <a:ext cx="1522001" cy="794001"/>
          </a:xfrm>
          <a:prstGeom prst="line">
            <a:avLst/>
          </a:prstGeom>
          <a:ln>
            <a:solidFill>
              <a:srgbClr val="424242"/>
            </a:solidFill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66" name="Shape 1507"/>
          <p:cNvSpPr/>
          <p:nvPr/>
        </p:nvSpPr>
        <p:spPr>
          <a:xfrm flipV="1">
            <a:off x="7629266" y="3595522"/>
            <a:ext cx="1522001" cy="794001"/>
          </a:xfrm>
          <a:prstGeom prst="line">
            <a:avLst/>
          </a:prstGeom>
          <a:ln>
            <a:solidFill>
              <a:srgbClr val="424242"/>
            </a:solidFill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67" name="Shape 1508"/>
          <p:cNvSpPr/>
          <p:nvPr/>
        </p:nvSpPr>
        <p:spPr>
          <a:xfrm flipV="1">
            <a:off x="7629266" y="2801311"/>
            <a:ext cx="1522001" cy="794001"/>
          </a:xfrm>
          <a:prstGeom prst="line">
            <a:avLst/>
          </a:prstGeom>
          <a:ln>
            <a:solidFill>
              <a:srgbClr val="424242"/>
            </a:solidFill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68" name="Shape 1509"/>
          <p:cNvSpPr/>
          <p:nvPr/>
        </p:nvSpPr>
        <p:spPr>
          <a:xfrm flipV="1">
            <a:off x="7629266" y="2007104"/>
            <a:ext cx="1522001" cy="794001"/>
          </a:xfrm>
          <a:prstGeom prst="line">
            <a:avLst/>
          </a:prstGeom>
          <a:ln>
            <a:solidFill>
              <a:srgbClr val="424242"/>
            </a:solidFill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69" name="Shape 1510"/>
          <p:cNvSpPr/>
          <p:nvPr/>
        </p:nvSpPr>
        <p:spPr>
          <a:xfrm>
            <a:off x="7629266" y="2006895"/>
            <a:ext cx="1522001" cy="1588402"/>
          </a:xfrm>
          <a:prstGeom prst="line">
            <a:avLst/>
          </a:prstGeom>
          <a:ln>
            <a:solidFill>
              <a:srgbClr val="424242"/>
            </a:solidFill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70" name="Shape 1511"/>
          <p:cNvSpPr/>
          <p:nvPr/>
        </p:nvSpPr>
        <p:spPr>
          <a:xfrm>
            <a:off x="7629266" y="2801104"/>
            <a:ext cx="1522001" cy="1588401"/>
          </a:xfrm>
          <a:prstGeom prst="line">
            <a:avLst/>
          </a:prstGeom>
          <a:ln>
            <a:solidFill>
              <a:srgbClr val="424242"/>
            </a:solidFill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71" name="Shape 1512"/>
          <p:cNvSpPr/>
          <p:nvPr/>
        </p:nvSpPr>
        <p:spPr>
          <a:xfrm>
            <a:off x="7629266" y="3595311"/>
            <a:ext cx="1522001" cy="1588402"/>
          </a:xfrm>
          <a:prstGeom prst="line">
            <a:avLst/>
          </a:prstGeom>
          <a:ln>
            <a:solidFill>
              <a:srgbClr val="424242"/>
            </a:solidFill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72" name="Shape 1513"/>
          <p:cNvSpPr/>
          <p:nvPr/>
        </p:nvSpPr>
        <p:spPr>
          <a:xfrm flipV="1">
            <a:off x="7629266" y="3595330"/>
            <a:ext cx="1522001" cy="1588401"/>
          </a:xfrm>
          <a:prstGeom prst="line">
            <a:avLst/>
          </a:prstGeom>
          <a:ln>
            <a:solidFill>
              <a:srgbClr val="424242"/>
            </a:solidFill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73" name="Shape 1514"/>
          <p:cNvSpPr/>
          <p:nvPr/>
        </p:nvSpPr>
        <p:spPr>
          <a:xfrm flipV="1">
            <a:off x="7629266" y="2801121"/>
            <a:ext cx="1522001" cy="1588402"/>
          </a:xfrm>
          <a:prstGeom prst="line">
            <a:avLst/>
          </a:prstGeom>
          <a:ln>
            <a:solidFill>
              <a:srgbClr val="424242"/>
            </a:solidFill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74" name="Shape 1515"/>
          <p:cNvSpPr/>
          <p:nvPr/>
        </p:nvSpPr>
        <p:spPr>
          <a:xfrm flipV="1">
            <a:off x="7629266" y="2006911"/>
            <a:ext cx="1522001" cy="1588401"/>
          </a:xfrm>
          <a:prstGeom prst="line">
            <a:avLst/>
          </a:prstGeom>
          <a:ln>
            <a:solidFill>
              <a:srgbClr val="424242"/>
            </a:solidFill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75" name="Shape 1516"/>
          <p:cNvSpPr/>
          <p:nvPr/>
        </p:nvSpPr>
        <p:spPr>
          <a:xfrm>
            <a:off x="7629265" y="2006895"/>
            <a:ext cx="1522001" cy="2382801"/>
          </a:xfrm>
          <a:prstGeom prst="line">
            <a:avLst/>
          </a:prstGeom>
          <a:ln>
            <a:solidFill>
              <a:srgbClr val="424242"/>
            </a:solidFill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76" name="Shape 1517"/>
          <p:cNvSpPr/>
          <p:nvPr/>
        </p:nvSpPr>
        <p:spPr>
          <a:xfrm>
            <a:off x="7629266" y="2801104"/>
            <a:ext cx="1522001" cy="2382801"/>
          </a:xfrm>
          <a:prstGeom prst="line">
            <a:avLst/>
          </a:prstGeom>
          <a:ln>
            <a:solidFill>
              <a:srgbClr val="424242"/>
            </a:solidFill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77" name="Shape 1518"/>
          <p:cNvSpPr/>
          <p:nvPr/>
        </p:nvSpPr>
        <p:spPr>
          <a:xfrm flipV="1">
            <a:off x="7629265" y="2800930"/>
            <a:ext cx="1522001" cy="2382800"/>
          </a:xfrm>
          <a:prstGeom prst="line">
            <a:avLst/>
          </a:prstGeom>
          <a:ln>
            <a:solidFill>
              <a:srgbClr val="424242"/>
            </a:solidFill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78" name="Shape 1519"/>
          <p:cNvSpPr/>
          <p:nvPr/>
        </p:nvSpPr>
        <p:spPr>
          <a:xfrm flipV="1">
            <a:off x="7629265" y="2006722"/>
            <a:ext cx="1522001" cy="2382800"/>
          </a:xfrm>
          <a:prstGeom prst="line">
            <a:avLst/>
          </a:prstGeom>
          <a:ln>
            <a:solidFill>
              <a:srgbClr val="424242"/>
            </a:solidFill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79" name="Shape 1520"/>
          <p:cNvSpPr/>
          <p:nvPr/>
        </p:nvSpPr>
        <p:spPr>
          <a:xfrm flipV="1">
            <a:off x="7629266" y="2006530"/>
            <a:ext cx="1522001" cy="3177201"/>
          </a:xfrm>
          <a:prstGeom prst="line">
            <a:avLst/>
          </a:prstGeom>
          <a:ln>
            <a:solidFill>
              <a:srgbClr val="424242"/>
            </a:solidFill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80" name="Shape 1521"/>
          <p:cNvSpPr/>
          <p:nvPr/>
        </p:nvSpPr>
        <p:spPr>
          <a:xfrm>
            <a:off x="7629266" y="2006895"/>
            <a:ext cx="1522000" cy="3177202"/>
          </a:xfrm>
          <a:prstGeom prst="line">
            <a:avLst/>
          </a:prstGeom>
          <a:ln>
            <a:solidFill>
              <a:srgbClr val="424242"/>
            </a:solidFill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2" name="Google Shape;1436;p113" descr="Google Shape;1436;p1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4124" y="3856311"/>
            <a:ext cx="4695396" cy="1875264"/>
          </a:xfrm>
          <a:prstGeom prst="rect">
            <a:avLst/>
          </a:prstGeom>
          <a:ln w="12700">
            <a:miter lim="400000"/>
          </a:ln>
        </p:spPr>
      </p:pic>
      <p:sp>
        <p:nvSpPr>
          <p:cNvPr id="783" name="Google Shape;1437;p113"/>
          <p:cNvSpPr txBox="1"/>
          <p:nvPr/>
        </p:nvSpPr>
        <p:spPr>
          <a:xfrm>
            <a:off x="115107" y="2649038"/>
            <a:ext cx="2740801" cy="98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algn="ctr">
              <a:defRPr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input vector </a:t>
            </a:r>
          </a:p>
          <a:p>
            <a:pPr algn="ctr">
              <a:defRPr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(pixel data)</a:t>
            </a:r>
          </a:p>
        </p:txBody>
      </p:sp>
      <p:sp>
        <p:nvSpPr>
          <p:cNvPr id="784" name="Google Shape;1438;p113"/>
          <p:cNvSpPr txBox="1"/>
          <p:nvPr/>
        </p:nvSpPr>
        <p:spPr>
          <a:xfrm>
            <a:off x="5891789" y="2193772"/>
            <a:ext cx="2740801" cy="134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algn="ctr">
              <a:defRPr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output vector (probability</a:t>
            </a:r>
          </a:p>
          <a:p>
            <a:pPr algn="ctr">
              <a:defRPr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estimate)</a:t>
            </a:r>
          </a:p>
        </p:txBody>
      </p:sp>
      <p:pic>
        <p:nvPicPr>
          <p:cNvPr id="785" name="Google Shape;1439;p113" descr="Google Shape;1439;p1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4626" y="3749922"/>
            <a:ext cx="2161801" cy="2161841"/>
          </a:xfrm>
          <a:prstGeom prst="rect">
            <a:avLst/>
          </a:prstGeom>
          <a:ln w="12700">
            <a:miter lim="400000"/>
          </a:ln>
        </p:spPr>
      </p:pic>
      <p:sp>
        <p:nvSpPr>
          <p:cNvPr id="786" name="Google Shape;1440;p113"/>
          <p:cNvSpPr/>
          <p:nvPr/>
        </p:nvSpPr>
        <p:spPr>
          <a:xfrm>
            <a:off x="2607023" y="4866172"/>
            <a:ext cx="145201" cy="7201"/>
          </a:xfrm>
          <a:prstGeom prst="line">
            <a:avLst/>
          </a:prstGeom>
          <a:ln w="38100">
            <a:solidFill>
              <a:srgbClr val="A7A7A7"/>
            </a:solidFill>
            <a:tailEnd type="triangle"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87" name="Google Shape;1441;p113"/>
          <p:cNvSpPr/>
          <p:nvPr/>
        </p:nvSpPr>
        <p:spPr>
          <a:xfrm>
            <a:off x="7927990" y="4764572"/>
            <a:ext cx="145201" cy="7201"/>
          </a:xfrm>
          <a:prstGeom prst="line">
            <a:avLst/>
          </a:prstGeom>
          <a:ln w="38100">
            <a:solidFill>
              <a:srgbClr val="A7A7A7"/>
            </a:solidFill>
            <a:tailEnd type="triangle"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788" name="Google Shape;1443;p113" descr="Google Shape;1443;p113"/>
          <p:cNvPicPr>
            <a:picLocks noChangeAspect="1"/>
          </p:cNvPicPr>
          <p:nvPr/>
        </p:nvPicPr>
        <p:blipFill>
          <a:blip r:embed="rId4">
            <a:extLst/>
          </a:blip>
          <a:srcRect l="0" t="0" r="57134" b="0"/>
          <a:stretch>
            <a:fillRect/>
          </a:stretch>
        </p:blipFill>
        <p:spPr>
          <a:xfrm>
            <a:off x="10403337" y="2193772"/>
            <a:ext cx="1081336" cy="4492736"/>
          </a:xfrm>
          <a:prstGeom prst="rect">
            <a:avLst/>
          </a:prstGeom>
          <a:ln w="12700">
            <a:miter lim="400000"/>
          </a:ln>
        </p:spPr>
      </p:pic>
      <p:pic>
        <p:nvPicPr>
          <p:cNvPr id="789" name="Google Shape;1443;p113" descr="Google Shape;1443;p113"/>
          <p:cNvPicPr>
            <a:picLocks noChangeAspect="1"/>
          </p:cNvPicPr>
          <p:nvPr/>
        </p:nvPicPr>
        <p:blipFill>
          <a:blip r:embed="rId4">
            <a:extLst/>
          </a:blip>
          <a:srcRect l="38628" t="0" r="0" b="0"/>
          <a:stretch>
            <a:fillRect/>
          </a:stretch>
        </p:blipFill>
        <p:spPr>
          <a:xfrm>
            <a:off x="8743873" y="2193772"/>
            <a:ext cx="1548183" cy="4492736"/>
          </a:xfrm>
          <a:prstGeom prst="rect">
            <a:avLst/>
          </a:prstGeom>
          <a:ln w="12700">
            <a:miter lim="400000"/>
          </a:ln>
        </p:spPr>
      </p:pic>
      <p:sp>
        <p:nvSpPr>
          <p:cNvPr id="790" name="Google Shape;2526;p212"/>
          <p:cNvSpPr txBox="1"/>
          <p:nvPr/>
        </p:nvSpPr>
        <p:spPr>
          <a:xfrm>
            <a:off x="23930" y="649260"/>
            <a:ext cx="1182624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b="1" sz="3200"/>
            </a:pPr>
            <a:r>
              <a:t>Softmax</a:t>
            </a:r>
            <a:r>
              <a:rPr b="0"/>
              <a:t> helps deal with non-binary (multivariate) target values</a:t>
            </a:r>
          </a:p>
        </p:txBody>
      </p:sp>
      <p:pic>
        <p:nvPicPr>
          <p:cNvPr id="791" name="Shape 1644" descr="Shape 164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75389" y="6003158"/>
            <a:ext cx="3832802" cy="7746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3" name="Shape 1486" descr="Shape 148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2884" y="1737488"/>
            <a:ext cx="8891766" cy="1170333"/>
          </a:xfrm>
          <a:prstGeom prst="rect">
            <a:avLst/>
          </a:prstGeom>
          <a:ln w="12700">
            <a:miter lim="400000"/>
          </a:ln>
        </p:spPr>
      </p:pic>
      <p:sp>
        <p:nvSpPr>
          <p:cNvPr id="794" name="Google Shape;2526;p212"/>
          <p:cNvSpPr txBox="1"/>
          <p:nvPr/>
        </p:nvSpPr>
        <p:spPr>
          <a:xfrm>
            <a:off x="641898" y="450601"/>
            <a:ext cx="1182624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b="1" sz="3200"/>
            </a:pPr>
            <a:r>
              <a:t>Negative log likelihood</a:t>
            </a:r>
            <a:r>
              <a:rPr b="0"/>
              <a:t> is the loss for </a:t>
            </a:r>
            <a:r>
              <a:t>softmax</a:t>
            </a:r>
            <a:r>
              <a:rPr b="0"/>
              <a:t> outputs</a:t>
            </a:r>
          </a:p>
        </p:txBody>
      </p:sp>
      <p:sp>
        <p:nvSpPr>
          <p:cNvPr id="795" name="torch.nn.functional.log_softmax() + nll_loss() = cross_entropy()"/>
          <p:cNvSpPr txBox="1"/>
          <p:nvPr>
            <p:ph type="title" idx="4294967295"/>
          </p:nvPr>
        </p:nvSpPr>
        <p:spPr>
          <a:xfrm>
            <a:off x="270361" y="2893516"/>
            <a:ext cx="12192001" cy="132556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z="3100"/>
            </a:pPr>
            <a:r>
              <a:t>torch.nn.functional.</a:t>
            </a:r>
            <a:r>
              <a:rPr b="1"/>
              <a:t>log_softmax</a:t>
            </a:r>
            <a:r>
              <a:t>() + </a:t>
            </a:r>
            <a:r>
              <a:rPr b="1"/>
              <a:t>nll_loss</a:t>
            </a:r>
            <a:r>
              <a:t>() = </a:t>
            </a:r>
            <a:r>
              <a:rPr b="1"/>
              <a:t>cross_entropy</a:t>
            </a:r>
            <a:r>
              <a:t>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Título 34"/>
          <p:cNvSpPr txBox="1"/>
          <p:nvPr>
            <p:ph type="title"/>
          </p:nvPr>
        </p:nvSpPr>
        <p:spPr>
          <a:xfrm>
            <a:off x="409723" y="628413"/>
            <a:ext cx="7367031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Demo</a:t>
            </a:r>
          </a:p>
        </p:txBody>
      </p:sp>
      <p:sp>
        <p:nvSpPr>
          <p:cNvPr id="798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Similarity</a:t>
            </a:r>
          </a:p>
        </p:txBody>
      </p:sp>
      <p:grpSp>
        <p:nvGrpSpPr>
          <p:cNvPr id="801" name="Grupo 6"/>
          <p:cNvGrpSpPr/>
          <p:nvPr/>
        </p:nvGrpSpPr>
        <p:grpSpPr>
          <a:xfrm>
            <a:off x="830066" y="2909927"/>
            <a:ext cx="4479985" cy="424064"/>
            <a:chOff x="0" y="0"/>
            <a:chExt cx="4479984" cy="424063"/>
          </a:xfrm>
        </p:grpSpPr>
        <p:sp>
          <p:nvSpPr>
            <p:cNvPr id="799" name="CuadroTexto 2"/>
            <p:cNvSpPr/>
            <p:nvPr/>
          </p:nvSpPr>
          <p:spPr>
            <a:xfrm>
              <a:off x="134408" y="0"/>
              <a:ext cx="434557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1828800">
                <a:lnSpc>
                  <a:spcPct val="150000"/>
                </a:lnSpc>
                <a:defRPr sz="2000">
                  <a:solidFill>
                    <a:srgbClr val="0D0D0D"/>
                  </a:solidFill>
                </a:defRPr>
              </a:lvl1pPr>
            </a:lstStyle>
            <a:p>
              <a:pPr/>
              <a:r>
                <a:t>Use nn.Sequential</a:t>
              </a:r>
            </a:p>
          </p:txBody>
        </p:sp>
        <p:sp>
          <p:nvSpPr>
            <p:cNvPr id="800" name="Forma libre: forma 10"/>
            <p:cNvSpPr/>
            <p:nvPr/>
          </p:nvSpPr>
          <p:spPr>
            <a:xfrm rot="5400000">
              <a:off x="-33420" y="266503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77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A28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802" name="Imagen 16" descr="Imagen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0" y="2269406"/>
            <a:ext cx="4371284" cy="4371285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ítulo 34"/>
          <p:cNvSpPr txBox="1"/>
          <p:nvPr/>
        </p:nvSpPr>
        <p:spPr>
          <a:xfrm>
            <a:off x="510765" y="1187166"/>
            <a:ext cx="5118587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2400">
                <a:solidFill>
                  <a:srgbClr val="DFE3E5"/>
                </a:solidFill>
              </a:defRPr>
            </a:lvl1pPr>
          </a:lstStyle>
          <a:p>
            <a:pPr/>
            <a:r>
              <a:t>Sequential Networks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Título 34"/>
          <p:cNvSpPr txBox="1"/>
          <p:nvPr>
            <p:ph type="title"/>
          </p:nvPr>
        </p:nvSpPr>
        <p:spPr>
          <a:xfrm>
            <a:off x="409723" y="628413"/>
            <a:ext cx="7367031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Lab</a:t>
            </a:r>
          </a:p>
        </p:txBody>
      </p:sp>
      <p:sp>
        <p:nvSpPr>
          <p:cNvPr id="806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Similarity</a:t>
            </a:r>
          </a:p>
        </p:txBody>
      </p:sp>
      <p:grpSp>
        <p:nvGrpSpPr>
          <p:cNvPr id="809" name="Grupo 6"/>
          <p:cNvGrpSpPr/>
          <p:nvPr/>
        </p:nvGrpSpPr>
        <p:grpSpPr>
          <a:xfrm>
            <a:off x="830066" y="2909927"/>
            <a:ext cx="4479985" cy="424064"/>
            <a:chOff x="0" y="0"/>
            <a:chExt cx="4479984" cy="424063"/>
          </a:xfrm>
        </p:grpSpPr>
        <p:sp>
          <p:nvSpPr>
            <p:cNvPr id="807" name="CuadroTexto 2"/>
            <p:cNvSpPr/>
            <p:nvPr/>
          </p:nvSpPr>
          <p:spPr>
            <a:xfrm>
              <a:off x="134408" y="0"/>
              <a:ext cx="434557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1828800">
                <a:lnSpc>
                  <a:spcPct val="150000"/>
                </a:lnSpc>
                <a:defRPr sz="2000">
                  <a:solidFill>
                    <a:srgbClr val="0D0D0D"/>
                  </a:solidFill>
                </a:defRPr>
              </a:lvl1pPr>
            </a:lstStyle>
            <a:p>
              <a:pPr/>
              <a:r>
                <a:t>Use nn.Sequential</a:t>
              </a:r>
            </a:p>
          </p:txBody>
        </p:sp>
        <p:sp>
          <p:nvSpPr>
            <p:cNvPr id="808" name="Forma libre: forma 10"/>
            <p:cNvSpPr/>
            <p:nvPr/>
          </p:nvSpPr>
          <p:spPr>
            <a:xfrm rot="5400000">
              <a:off x="-33420" y="266503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77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A28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810" name="Imagen 16" descr="Imagen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0" y="2269406"/>
            <a:ext cx="4371284" cy="4371285"/>
          </a:xfrm>
          <a:prstGeom prst="rect">
            <a:avLst/>
          </a:prstGeom>
          <a:ln w="12700">
            <a:miter lim="400000"/>
          </a:ln>
        </p:spPr>
      </p:pic>
      <p:sp>
        <p:nvSpPr>
          <p:cNvPr id="811" name="Título 34"/>
          <p:cNvSpPr txBox="1"/>
          <p:nvPr/>
        </p:nvSpPr>
        <p:spPr>
          <a:xfrm>
            <a:off x="510765" y="1187166"/>
            <a:ext cx="5118587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2400">
                <a:solidFill>
                  <a:srgbClr val="DFE3E5"/>
                </a:solidFill>
              </a:defRPr>
            </a:lvl1pPr>
          </a:lstStyle>
          <a:p>
            <a:pPr/>
            <a:r>
              <a:t>Sequential Networks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Similarity</a:t>
            </a:r>
          </a:p>
        </p:txBody>
      </p:sp>
      <p:sp>
        <p:nvSpPr>
          <p:cNvPr id="621" name="Título 34"/>
          <p:cNvSpPr txBox="1"/>
          <p:nvPr>
            <p:ph type="title"/>
          </p:nvPr>
        </p:nvSpPr>
        <p:spPr>
          <a:xfrm>
            <a:off x="0" y="-6350"/>
            <a:ext cx="12192000" cy="132556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>
                <a:solidFill>
                  <a:srgbClr val="DFE3E5"/>
                </a:solidFill>
              </a:defRPr>
            </a:lvl1pPr>
          </a:lstStyle>
          <a:p>
            <a:pPr/>
            <a:r>
              <a:t>PyTorch Autograd (autodiff) In a Nutshell</a:t>
            </a:r>
          </a:p>
        </p:txBody>
      </p:sp>
      <p:pic>
        <p:nvPicPr>
          <p:cNvPr id="62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8469" y="2188143"/>
            <a:ext cx="7118927" cy="4576455"/>
          </a:xfrm>
          <a:prstGeom prst="rect">
            <a:avLst/>
          </a:prstGeom>
          <a:ln w="12700">
            <a:miter lim="400000"/>
          </a:ln>
        </p:spPr>
      </p:pic>
      <p:pic>
        <p:nvPicPr>
          <p:cNvPr id="62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33111" y="2774570"/>
            <a:ext cx="3365501" cy="340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yTorch tensor attributes support gradient calculations"/>
          <p:cNvSpPr txBox="1"/>
          <p:nvPr>
            <p:ph type="title" idx="4294967295"/>
          </p:nvPr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200"/>
            </a:lvl1pPr>
          </a:lstStyle>
          <a:p>
            <a:pPr/>
            <a:r>
              <a:t>PyTorch tensor attributes support gradient calculations</a:t>
            </a:r>
          </a:p>
        </p:txBody>
      </p:sp>
      <p:grpSp>
        <p:nvGrpSpPr>
          <p:cNvPr id="628" name="Google Shape;1343;p166"/>
          <p:cNvGrpSpPr/>
          <p:nvPr/>
        </p:nvGrpSpPr>
        <p:grpSpPr>
          <a:xfrm>
            <a:off x="509216" y="1205345"/>
            <a:ext cx="4798055" cy="5950570"/>
            <a:chOff x="0" y="0"/>
            <a:chExt cx="4798054" cy="5950569"/>
          </a:xfrm>
        </p:grpSpPr>
        <p:sp>
          <p:nvSpPr>
            <p:cNvPr id="626" name="Rectangle"/>
            <p:cNvSpPr/>
            <p:nvPr/>
          </p:nvSpPr>
          <p:spPr>
            <a:xfrm>
              <a:off x="0" y="0"/>
              <a:ext cx="4798055" cy="491490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B7B7B7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defRPr sz="2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627" name="x = pt.tensor(...)…"/>
            <p:cNvSpPr txBox="1"/>
            <p:nvPr/>
          </p:nvSpPr>
          <p:spPr>
            <a:xfrm>
              <a:off x="9525" y="283859"/>
              <a:ext cx="4779005" cy="56667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>
                <a:lnSpc>
                  <a:spcPct val="90000"/>
                </a:lnSpc>
                <a:defRPr sz="2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x = pt.tensor(...)</a:t>
              </a:r>
              <a:endParaRPr>
                <a:solidFill>
                  <a:srgbClr val="999999"/>
                </a:solidFill>
                <a:latin typeface="+mj-lt"/>
                <a:ea typeface="+mj-ea"/>
                <a:cs typeface="+mj-cs"/>
                <a:sym typeface="Arial"/>
              </a:endParaRPr>
            </a:p>
            <a:p>
              <a:pPr>
                <a:lnSpc>
                  <a:spcPct val="90000"/>
                </a:lnSpc>
                <a:defRPr sz="2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  <a:p>
              <a:pPr>
                <a:lnSpc>
                  <a:spcPct val="90000"/>
                </a:lnSpc>
                <a:defRPr sz="2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x.data</a:t>
              </a:r>
              <a:br/>
            </a:p>
            <a:p>
              <a:pPr>
                <a:lnSpc>
                  <a:spcPct val="90000"/>
                </a:lnSpc>
                <a:defRPr sz="2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x.is_leaf = True</a:t>
              </a:r>
              <a:endParaRPr>
                <a:solidFill>
                  <a:srgbClr val="999999"/>
                </a:solidFill>
                <a:latin typeface="+mj-lt"/>
                <a:ea typeface="+mj-ea"/>
                <a:cs typeface="+mj-cs"/>
                <a:sym typeface="Arial"/>
              </a:endParaRPr>
            </a:p>
            <a:p>
              <a:pPr>
                <a:lnSpc>
                  <a:spcPct val="90000"/>
                </a:lnSpc>
                <a:defRPr sz="2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  <a:p>
              <a:pPr>
                <a:lnSpc>
                  <a:spcPct val="90000"/>
                </a:lnSpc>
                <a:defRPr sz="2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x.requires_grad = False</a:t>
              </a:r>
              <a:endParaRPr>
                <a:solidFill>
                  <a:srgbClr val="999999"/>
                </a:solidFill>
                <a:latin typeface="+mj-lt"/>
                <a:ea typeface="+mj-ea"/>
                <a:cs typeface="+mj-cs"/>
                <a:sym typeface="Arial"/>
              </a:endParaRPr>
            </a:p>
            <a:p>
              <a:pPr>
                <a:lnSpc>
                  <a:spcPct val="90000"/>
                </a:lnSpc>
                <a:defRPr sz="2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  <a:p>
              <a:pPr>
                <a:lnSpc>
                  <a:spcPct val="90000"/>
                </a:lnSpc>
                <a:defRPr sz="2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x.grad = None</a:t>
              </a:r>
              <a:endParaRPr>
                <a:solidFill>
                  <a:srgbClr val="999999"/>
                </a:solidFill>
                <a:latin typeface="+mj-lt"/>
                <a:ea typeface="+mj-ea"/>
                <a:cs typeface="+mj-cs"/>
                <a:sym typeface="Arial"/>
              </a:endParaRPr>
            </a:p>
            <a:p>
              <a:pPr>
                <a:lnSpc>
                  <a:spcPct val="90000"/>
                </a:lnSpc>
                <a:defRPr sz="2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  <a:p>
              <a:pPr>
                <a:lnSpc>
                  <a:spcPct val="90000"/>
                </a:lnSpc>
                <a:defRPr sz="2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x.grad_fn = None</a:t>
              </a:r>
              <a:endParaRPr>
                <a:solidFill>
                  <a:srgbClr val="999999"/>
                </a:solidFill>
                <a:latin typeface="+mj-lt"/>
                <a:ea typeface="+mj-ea"/>
                <a:cs typeface="+mj-cs"/>
                <a:sym typeface="Arial"/>
              </a:endParaRPr>
            </a:p>
            <a:p>
              <a:pPr>
                <a:lnSpc>
                  <a:spcPct val="90000"/>
                </a:lnSpc>
                <a:defRPr sz="2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</p:grpSp>
      <p:sp>
        <p:nvSpPr>
          <p:cNvPr id="629" name="Rectangle 8"/>
          <p:cNvSpPr txBox="1"/>
          <p:nvPr/>
        </p:nvSpPr>
        <p:spPr>
          <a:xfrm>
            <a:off x="7374775" y="1000861"/>
            <a:ext cx="4605251" cy="1232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ct val="115000"/>
              </a:lnSpc>
              <a:defRPr sz="2800">
                <a:solidFill>
                  <a:srgbClr val="00B050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Tensor value(s), such that x == x.data</a:t>
            </a:r>
          </a:p>
        </p:txBody>
      </p:sp>
      <p:sp>
        <p:nvSpPr>
          <p:cNvPr id="630" name="Straight Arrow Connector 11"/>
          <p:cNvSpPr/>
          <p:nvPr/>
        </p:nvSpPr>
        <p:spPr>
          <a:xfrm flipH="1">
            <a:off x="1995056" y="1528860"/>
            <a:ext cx="5333999" cy="1001621"/>
          </a:xfrm>
          <a:prstGeom prst="line">
            <a:avLst/>
          </a:prstGeom>
          <a:ln w="444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1" name="Rectangle 12"/>
          <p:cNvSpPr txBox="1"/>
          <p:nvPr/>
        </p:nvSpPr>
        <p:spPr>
          <a:xfrm>
            <a:off x="5461782" y="2263537"/>
            <a:ext cx="6518245" cy="1232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ct val="115000"/>
              </a:lnSpc>
              <a:defRPr sz="2800">
                <a:solidFill>
                  <a:srgbClr val="00B050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True unless created from a tensor with requires_grad=True</a:t>
            </a:r>
          </a:p>
        </p:txBody>
      </p:sp>
      <p:sp>
        <p:nvSpPr>
          <p:cNvPr id="632" name="Straight Arrow Connector 13"/>
          <p:cNvSpPr/>
          <p:nvPr/>
        </p:nvSpPr>
        <p:spPr>
          <a:xfrm flipH="1">
            <a:off x="3810001" y="2791534"/>
            <a:ext cx="1606063" cy="527998"/>
          </a:xfrm>
          <a:prstGeom prst="line">
            <a:avLst/>
          </a:prstGeom>
          <a:ln w="444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3" name="Rectangle 18"/>
          <p:cNvSpPr txBox="1"/>
          <p:nvPr/>
        </p:nvSpPr>
        <p:spPr>
          <a:xfrm>
            <a:off x="6949663" y="4459035"/>
            <a:ext cx="5030363" cy="620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ct val="115000"/>
              </a:lnSpc>
              <a:defRPr sz="2800">
                <a:solidFill>
                  <a:srgbClr val="00B050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Gradient value if exists</a:t>
            </a:r>
          </a:p>
        </p:txBody>
      </p:sp>
      <p:sp>
        <p:nvSpPr>
          <p:cNvPr id="634" name="Straight Arrow Connector 19"/>
          <p:cNvSpPr/>
          <p:nvPr/>
        </p:nvSpPr>
        <p:spPr>
          <a:xfrm flipH="1">
            <a:off x="3311236" y="4739273"/>
            <a:ext cx="3592708" cy="76941"/>
          </a:xfrm>
          <a:prstGeom prst="line">
            <a:avLst/>
          </a:prstGeom>
          <a:ln w="444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5" name="Straight Arrow Connector 23"/>
          <p:cNvSpPr/>
          <p:nvPr/>
        </p:nvSpPr>
        <p:spPr>
          <a:xfrm flipH="1">
            <a:off x="3863228" y="5580229"/>
            <a:ext cx="2232773" cy="1"/>
          </a:xfrm>
          <a:prstGeom prst="line">
            <a:avLst/>
          </a:prstGeom>
          <a:ln w="444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6" name="Rectangle 25"/>
          <p:cNvSpPr txBox="1"/>
          <p:nvPr/>
        </p:nvSpPr>
        <p:spPr>
          <a:xfrm>
            <a:off x="6163152" y="5158157"/>
            <a:ext cx="5353398" cy="1232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ct val="115000"/>
              </a:lnSpc>
              <a:defRPr sz="2800">
                <a:solidFill>
                  <a:srgbClr val="00B050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Function that knows how to perform backward()</a:t>
            </a:r>
          </a:p>
        </p:txBody>
      </p:sp>
      <p:sp>
        <p:nvSpPr>
          <p:cNvPr id="637" name="Rectangle 26"/>
          <p:cNvSpPr txBox="1"/>
          <p:nvPr/>
        </p:nvSpPr>
        <p:spPr>
          <a:xfrm>
            <a:off x="6626628" y="3545394"/>
            <a:ext cx="5353399" cy="620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ct val="115000"/>
              </a:lnSpc>
              <a:defRPr sz="2800">
                <a:solidFill>
                  <a:srgbClr val="00B050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False when is_leaf = True</a:t>
            </a:r>
          </a:p>
        </p:txBody>
      </p:sp>
      <p:sp>
        <p:nvSpPr>
          <p:cNvPr id="638" name="Straight Arrow Connector 27"/>
          <p:cNvSpPr/>
          <p:nvPr/>
        </p:nvSpPr>
        <p:spPr>
          <a:xfrm flipH="1">
            <a:off x="5195456" y="3825631"/>
            <a:ext cx="1385452" cy="228578"/>
          </a:xfrm>
          <a:prstGeom prst="line">
            <a:avLst/>
          </a:prstGeom>
          <a:ln w="444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yTorch disables tensor autodiff (autograd) by default"/>
          <p:cNvSpPr txBox="1"/>
          <p:nvPr>
            <p:ph type="title" idx="4294967295"/>
          </p:nvPr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200"/>
            </a:lvl1pPr>
          </a:lstStyle>
          <a:p>
            <a:pPr/>
            <a:r>
              <a:t>PyTorch disables tensor autodiff (autograd) by default</a:t>
            </a:r>
          </a:p>
        </p:txBody>
      </p:sp>
      <p:pic>
        <p:nvPicPr>
          <p:cNvPr id="64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8659" y="1610698"/>
            <a:ext cx="3950150" cy="4467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64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7469" y="1325562"/>
            <a:ext cx="5421619" cy="47525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ítulo 34"/>
          <p:cNvSpPr txBox="1"/>
          <p:nvPr>
            <p:ph type="title"/>
          </p:nvPr>
        </p:nvSpPr>
        <p:spPr>
          <a:xfrm>
            <a:off x="409723" y="628413"/>
            <a:ext cx="7367031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Demo</a:t>
            </a:r>
          </a:p>
        </p:txBody>
      </p:sp>
      <p:sp>
        <p:nvSpPr>
          <p:cNvPr id="645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Similarity</a:t>
            </a:r>
          </a:p>
        </p:txBody>
      </p:sp>
      <p:grpSp>
        <p:nvGrpSpPr>
          <p:cNvPr id="648" name="Grupo 6"/>
          <p:cNvGrpSpPr/>
          <p:nvPr/>
        </p:nvGrpSpPr>
        <p:grpSpPr>
          <a:xfrm>
            <a:off x="830066" y="2909927"/>
            <a:ext cx="4479985" cy="424064"/>
            <a:chOff x="0" y="0"/>
            <a:chExt cx="4479984" cy="424063"/>
          </a:xfrm>
        </p:grpSpPr>
        <p:sp>
          <p:nvSpPr>
            <p:cNvPr id="646" name="CuadroTexto 2"/>
            <p:cNvSpPr/>
            <p:nvPr/>
          </p:nvSpPr>
          <p:spPr>
            <a:xfrm>
              <a:off x="134408" y="0"/>
              <a:ext cx="434557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1828800">
                <a:lnSpc>
                  <a:spcPct val="150000"/>
                </a:lnSpc>
                <a:defRPr sz="2000">
                  <a:solidFill>
                    <a:srgbClr val="0D0D0D"/>
                  </a:solidFill>
                </a:defRPr>
              </a:lvl1pPr>
            </a:lstStyle>
            <a:p>
              <a:pPr/>
              <a:r>
                <a:t>Experiment with autograd</a:t>
              </a:r>
            </a:p>
          </p:txBody>
        </p:sp>
        <p:sp>
          <p:nvSpPr>
            <p:cNvPr id="647" name="Forma libre: forma 10"/>
            <p:cNvSpPr/>
            <p:nvPr/>
          </p:nvSpPr>
          <p:spPr>
            <a:xfrm rot="5400000">
              <a:off x="-33420" y="266503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77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A28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649" name="Imagen 16" descr="Imagen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0" y="2269406"/>
            <a:ext cx="4371284" cy="4371285"/>
          </a:xfrm>
          <a:prstGeom prst="rect">
            <a:avLst/>
          </a:prstGeom>
          <a:ln w="12700">
            <a:miter lim="400000"/>
          </a:ln>
        </p:spPr>
      </p:pic>
      <p:sp>
        <p:nvSpPr>
          <p:cNvPr id="650" name="Título 34"/>
          <p:cNvSpPr txBox="1"/>
          <p:nvPr/>
        </p:nvSpPr>
        <p:spPr>
          <a:xfrm>
            <a:off x="455443" y="1187166"/>
            <a:ext cx="5118587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2400">
                <a:solidFill>
                  <a:srgbClr val="DFE3E5"/>
                </a:solidFill>
              </a:defRPr>
            </a:lvl1pPr>
          </a:lstStyle>
          <a:p>
            <a:pPr/>
            <a:r>
              <a:t>PyTorch AutoGrad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Título 34"/>
          <p:cNvSpPr txBox="1"/>
          <p:nvPr>
            <p:ph type="title"/>
          </p:nvPr>
        </p:nvSpPr>
        <p:spPr>
          <a:xfrm>
            <a:off x="409723" y="628413"/>
            <a:ext cx="7367031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Demo</a:t>
            </a:r>
          </a:p>
        </p:txBody>
      </p:sp>
      <p:sp>
        <p:nvSpPr>
          <p:cNvPr id="653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Similarity</a:t>
            </a:r>
          </a:p>
        </p:txBody>
      </p:sp>
      <p:grpSp>
        <p:nvGrpSpPr>
          <p:cNvPr id="656" name="Grupo 6"/>
          <p:cNvGrpSpPr/>
          <p:nvPr/>
        </p:nvGrpSpPr>
        <p:grpSpPr>
          <a:xfrm>
            <a:off x="830066" y="2909927"/>
            <a:ext cx="4479985" cy="424064"/>
            <a:chOff x="0" y="0"/>
            <a:chExt cx="4479984" cy="424063"/>
          </a:xfrm>
        </p:grpSpPr>
        <p:sp>
          <p:nvSpPr>
            <p:cNvPr id="654" name="CuadroTexto 2"/>
            <p:cNvSpPr/>
            <p:nvPr/>
          </p:nvSpPr>
          <p:spPr>
            <a:xfrm>
              <a:off x="134408" y="0"/>
              <a:ext cx="434557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1828800">
                <a:lnSpc>
                  <a:spcPct val="150000"/>
                </a:lnSpc>
                <a:defRPr sz="2000">
                  <a:solidFill>
                    <a:srgbClr val="0D0D0D"/>
                  </a:solidFill>
                </a:defRPr>
              </a:lvl1pPr>
            </a:lstStyle>
            <a:p>
              <a:pPr/>
              <a:r>
                <a:t>Experiment with autograd</a:t>
              </a:r>
            </a:p>
          </p:txBody>
        </p:sp>
        <p:sp>
          <p:nvSpPr>
            <p:cNvPr id="655" name="Forma libre: forma 10"/>
            <p:cNvSpPr/>
            <p:nvPr/>
          </p:nvSpPr>
          <p:spPr>
            <a:xfrm rot="5400000">
              <a:off x="-33420" y="266503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77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A28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657" name="Imagen 16" descr="Imagen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0" y="2269406"/>
            <a:ext cx="4371284" cy="4371285"/>
          </a:xfrm>
          <a:prstGeom prst="rect">
            <a:avLst/>
          </a:prstGeom>
          <a:ln w="12700">
            <a:miter lim="400000"/>
          </a:ln>
        </p:spPr>
      </p:pic>
      <p:sp>
        <p:nvSpPr>
          <p:cNvPr id="658" name="Título 34"/>
          <p:cNvSpPr txBox="1"/>
          <p:nvPr/>
        </p:nvSpPr>
        <p:spPr>
          <a:xfrm>
            <a:off x="455443" y="1187166"/>
            <a:ext cx="5118587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2400">
                <a:solidFill>
                  <a:srgbClr val="DFE3E5"/>
                </a:solidFill>
              </a:defRPr>
            </a:lvl1pPr>
          </a:lstStyle>
          <a:p>
            <a:pPr/>
            <a:r>
              <a:t>PyTorch AutoGrad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Lay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03504">
              <a:defRPr sz="1584"/>
            </a:lvl1pPr>
          </a:lstStyle>
          <a:p>
            <a:pPr/>
            <a:r>
              <a:t>Layers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Available Layers:…"/>
          <p:cNvSpPr txBox="1"/>
          <p:nvPr>
            <p:ph type="body" idx="4294967295"/>
          </p:nvPr>
        </p:nvSpPr>
        <p:spPr>
          <a:xfrm>
            <a:off x="692728" y="1482725"/>
            <a:ext cx="10515601" cy="43513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12597" indent="-212597" defTabSz="850391">
              <a:lnSpc>
                <a:spcPts val="3700"/>
              </a:lnSpc>
              <a:spcBef>
                <a:spcPts val="0"/>
              </a:spcBef>
              <a:defRPr b="1" sz="2604"/>
            </a:pPr>
            <a:r>
              <a:t>Available Layers:</a:t>
            </a:r>
            <a:r>
              <a:rPr b="0"/>
              <a:t> </a:t>
            </a:r>
            <a:endParaRPr b="0"/>
          </a:p>
          <a:p>
            <a:pPr lvl="1" marL="637794" indent="-212597" defTabSz="850391">
              <a:lnSpc>
                <a:spcPts val="3700"/>
              </a:lnSpc>
              <a:spcBef>
                <a:spcPts val="0"/>
              </a:spcBef>
              <a:defRPr b="1" sz="2604"/>
            </a:pPr>
            <a:r>
              <a:t>Linear</a:t>
            </a:r>
          </a:p>
          <a:p>
            <a:pPr lvl="1" marL="637794" indent="-212597" defTabSz="850391">
              <a:lnSpc>
                <a:spcPts val="3700"/>
              </a:lnSpc>
              <a:spcBef>
                <a:spcPts val="0"/>
              </a:spcBef>
              <a:defRPr sz="2604">
                <a:solidFill>
                  <a:srgbClr val="999999"/>
                </a:solidFill>
              </a:defRPr>
            </a:pPr>
            <a:r>
              <a:t>Convolution  </a:t>
            </a:r>
            <a:endParaRPr sz="2232"/>
          </a:p>
          <a:p>
            <a:pPr lvl="1" marL="637794" indent="-212597" defTabSz="850391">
              <a:lnSpc>
                <a:spcPts val="3700"/>
              </a:lnSpc>
              <a:spcBef>
                <a:spcPts val="0"/>
              </a:spcBef>
              <a:defRPr sz="2604">
                <a:solidFill>
                  <a:srgbClr val="999999"/>
                </a:solidFill>
              </a:defRPr>
            </a:pPr>
            <a:r>
              <a:t>Padding  </a:t>
            </a:r>
            <a:endParaRPr sz="2232"/>
          </a:p>
          <a:p>
            <a:pPr lvl="1" marL="637794" indent="-212597" defTabSz="850391">
              <a:lnSpc>
                <a:spcPts val="3700"/>
              </a:lnSpc>
              <a:spcBef>
                <a:spcPts val="0"/>
              </a:spcBef>
              <a:defRPr sz="2604">
                <a:solidFill>
                  <a:srgbClr val="999999"/>
                </a:solidFill>
              </a:defRPr>
            </a:pPr>
            <a:r>
              <a:t>Pooling  </a:t>
            </a:r>
            <a:endParaRPr sz="2232"/>
          </a:p>
          <a:p>
            <a:pPr lvl="1" marL="637794" indent="-212597" defTabSz="850391">
              <a:lnSpc>
                <a:spcPts val="3700"/>
              </a:lnSpc>
              <a:spcBef>
                <a:spcPts val="0"/>
              </a:spcBef>
              <a:defRPr sz="2604">
                <a:solidFill>
                  <a:srgbClr val="999999"/>
                </a:solidFill>
              </a:defRPr>
            </a:pPr>
            <a:r>
              <a:t>Normalization  </a:t>
            </a:r>
            <a:endParaRPr sz="2232"/>
          </a:p>
          <a:p>
            <a:pPr lvl="1" marL="637794" indent="-212597" defTabSz="850391">
              <a:lnSpc>
                <a:spcPts val="3700"/>
              </a:lnSpc>
              <a:spcBef>
                <a:spcPts val="0"/>
              </a:spcBef>
              <a:defRPr sz="2604">
                <a:solidFill>
                  <a:srgbClr val="999999"/>
                </a:solidFill>
              </a:defRPr>
            </a:pPr>
            <a:r>
              <a:t>Dropout  </a:t>
            </a:r>
            <a:endParaRPr sz="2232"/>
          </a:p>
          <a:p>
            <a:pPr lvl="1" marL="637794" indent="-212597" defTabSz="850391">
              <a:lnSpc>
                <a:spcPts val="3700"/>
              </a:lnSpc>
              <a:spcBef>
                <a:spcPts val="0"/>
              </a:spcBef>
              <a:defRPr sz="2604">
                <a:solidFill>
                  <a:srgbClr val="999999"/>
                </a:solidFill>
              </a:defRPr>
            </a:pPr>
            <a:r>
              <a:t>Recurrent  </a:t>
            </a:r>
            <a:endParaRPr sz="2232"/>
          </a:p>
          <a:p>
            <a:pPr lvl="1" marL="637794" indent="-212597" defTabSz="850391">
              <a:lnSpc>
                <a:spcPts val="3700"/>
              </a:lnSpc>
              <a:spcBef>
                <a:spcPts val="0"/>
              </a:spcBef>
              <a:defRPr sz="2604">
                <a:solidFill>
                  <a:srgbClr val="999999"/>
                </a:solidFill>
              </a:defRPr>
            </a:pPr>
            <a:r>
              <a:t>Embedding </a:t>
            </a:r>
          </a:p>
        </p:txBody>
      </p:sp>
      <p:pic>
        <p:nvPicPr>
          <p:cNvPr id="663" name="Google Shape;1427;p112" descr="Google Shape;1427;p112"/>
          <p:cNvPicPr>
            <a:picLocks noChangeAspect="1"/>
          </p:cNvPicPr>
          <p:nvPr/>
        </p:nvPicPr>
        <p:blipFill>
          <a:blip r:embed="rId2">
            <a:extLst/>
          </a:blip>
          <a:srcRect l="62234" t="0" r="0" b="0"/>
          <a:stretch>
            <a:fillRect/>
          </a:stretch>
        </p:blipFill>
        <p:spPr>
          <a:xfrm>
            <a:off x="6285664" y="2396901"/>
            <a:ext cx="3453246" cy="3813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664" name="Google Shape;1429;p112" descr="Google Shape;1429;p1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63972" y="4081705"/>
            <a:ext cx="1735301" cy="896051"/>
          </a:xfrm>
          <a:prstGeom prst="rect">
            <a:avLst/>
          </a:prstGeom>
          <a:ln w="12700">
            <a:miter lim="400000"/>
          </a:ln>
        </p:spPr>
      </p:pic>
      <p:sp>
        <p:nvSpPr>
          <p:cNvPr id="665" name="Rectangle 6"/>
          <p:cNvSpPr txBox="1"/>
          <p:nvPr/>
        </p:nvSpPr>
        <p:spPr>
          <a:xfrm>
            <a:off x="6744392" y="1212894"/>
            <a:ext cx="4605251" cy="1845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lnSpc>
                <a:spcPct val="115000"/>
              </a:lnSpc>
              <a:defRPr sz="2800">
                <a:solidFill>
                  <a:srgbClr val="00B05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t>Many-to-one, as well as fully-connected</a:t>
            </a:r>
          </a:p>
          <a:p>
            <a:pPr algn="r">
              <a:lnSpc>
                <a:spcPct val="115000"/>
              </a:lnSpc>
              <a:defRPr sz="2800">
                <a:solidFill>
                  <a:srgbClr val="00B05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t>many-to-many</a:t>
            </a:r>
          </a:p>
        </p:txBody>
      </p:sp>
      <p:sp>
        <p:nvSpPr>
          <p:cNvPr id="666" name="Straight Arrow Connector 7"/>
          <p:cNvSpPr/>
          <p:nvPr/>
        </p:nvSpPr>
        <p:spPr>
          <a:xfrm flipH="1">
            <a:off x="6698673" y="1724890"/>
            <a:ext cx="574964" cy="1196682"/>
          </a:xfrm>
          <a:prstGeom prst="line">
            <a:avLst/>
          </a:prstGeom>
          <a:ln w="444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nn.Linear() is a fully connected layer, every input to every output"/>
          <p:cNvSpPr txBox="1"/>
          <p:nvPr>
            <p:ph type="title" idx="4294967295"/>
          </p:nvPr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200"/>
            </a:lvl1pPr>
          </a:lstStyle>
          <a:p>
            <a:pPr/>
            <a:r>
              <a:t>nn.Linear() is a fully connected layer, every input to every output</a:t>
            </a:r>
          </a:p>
        </p:txBody>
      </p:sp>
      <p:grpSp>
        <p:nvGrpSpPr>
          <p:cNvPr id="671" name="Google Shape;1343;p166"/>
          <p:cNvGrpSpPr/>
          <p:nvPr/>
        </p:nvGrpSpPr>
        <p:grpSpPr>
          <a:xfrm>
            <a:off x="522091" y="1602715"/>
            <a:ext cx="7665947" cy="5639218"/>
            <a:chOff x="0" y="0"/>
            <a:chExt cx="7665946" cy="5639216"/>
          </a:xfrm>
        </p:grpSpPr>
        <p:sp>
          <p:nvSpPr>
            <p:cNvPr id="669" name="Rectangle"/>
            <p:cNvSpPr/>
            <p:nvPr/>
          </p:nvSpPr>
          <p:spPr>
            <a:xfrm>
              <a:off x="0" y="0"/>
              <a:ext cx="7665947" cy="4787694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rgbClr val="B7B7B7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defRPr sz="2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670" name="from torch import nn…"/>
            <p:cNvSpPr txBox="1"/>
            <p:nvPr/>
          </p:nvSpPr>
          <p:spPr>
            <a:xfrm>
              <a:off x="9525" y="9540"/>
              <a:ext cx="7646897" cy="56296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>
                <a:lnSpc>
                  <a:spcPct val="90000"/>
                </a:lnSpc>
                <a:defRPr sz="2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from torch import nn</a:t>
              </a:r>
            </a:p>
            <a:p>
              <a:pPr>
                <a:lnSpc>
                  <a:spcPct val="90000"/>
                </a:lnSpc>
                <a:defRPr sz="2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model = </a:t>
              </a:r>
              <a:r>
                <a:rPr b="1"/>
                <a:t>nn.Linear</a:t>
              </a:r>
              <a:r>
                <a:t>(#_inputs, #_outputs,</a:t>
              </a:r>
              <a:endParaRPr>
                <a:solidFill>
                  <a:srgbClr val="999999"/>
                </a:solidFill>
                <a:latin typeface="+mj-lt"/>
                <a:ea typeface="+mj-ea"/>
                <a:cs typeface="+mj-cs"/>
                <a:sym typeface="Arial"/>
              </a:endParaRPr>
            </a:p>
            <a:p>
              <a:pPr>
                <a:lnSpc>
                  <a:spcPct val="90000"/>
                </a:lnSpc>
                <a:defRPr sz="2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					bias = True)</a:t>
              </a:r>
              <a:endParaRPr>
                <a:solidFill>
                  <a:srgbClr val="999999"/>
                </a:solidFill>
                <a:latin typeface="+mj-lt"/>
                <a:ea typeface="+mj-ea"/>
                <a:cs typeface="+mj-cs"/>
                <a:sym typeface="Arial"/>
              </a:endParaRPr>
            </a:p>
            <a:p>
              <a:pPr>
                <a:lnSpc>
                  <a:spcPct val="90000"/>
                </a:lnSpc>
                <a:defRPr sz="2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  <a:p>
              <a:pPr>
                <a:lnSpc>
                  <a:spcPct val="90000"/>
                </a:lnSpc>
                <a:defRPr sz="2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model.parameters() </a:t>
              </a:r>
              <a:endParaRPr>
                <a:solidFill>
                  <a:srgbClr val="999999"/>
                </a:solidFill>
                <a:latin typeface="+mj-lt"/>
                <a:ea typeface="+mj-ea"/>
                <a:cs typeface="+mj-cs"/>
                <a:sym typeface="Arial"/>
              </a:endParaRPr>
            </a:p>
            <a:p>
              <a:pPr>
                <a:lnSpc>
                  <a:spcPct val="90000"/>
                </a:lnSpc>
                <a:defRPr sz="2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model.weight, model.bias</a:t>
              </a:r>
            </a:p>
            <a:p>
              <a:pPr>
                <a:lnSpc>
                  <a:spcPct val="90000"/>
                </a:lnSpc>
                <a:defRPr sz="2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  <a:p>
              <a:pPr>
                <a:lnSpc>
                  <a:spcPct val="90000"/>
                </a:lnSpc>
                <a:defRPr sz="2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model.zero_grad()</a:t>
              </a:r>
              <a:endParaRPr>
                <a:solidFill>
                  <a:srgbClr val="999999"/>
                </a:solidFill>
                <a:latin typeface="+mj-lt"/>
                <a:ea typeface="+mj-ea"/>
                <a:cs typeface="+mj-cs"/>
                <a:sym typeface="Arial"/>
              </a:endParaRPr>
            </a:p>
            <a:p>
              <a:pPr>
                <a:lnSpc>
                  <a:spcPct val="90000"/>
                </a:lnSpc>
                <a:defRPr sz="2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  <a:p>
              <a:pPr>
                <a:lnSpc>
                  <a:spcPct val="90000"/>
                </a:lnSpc>
                <a:defRPr sz="2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model.weight.grad, model.bias.grad</a:t>
              </a:r>
            </a:p>
            <a:p>
              <a:pPr>
                <a:lnSpc>
                  <a:spcPct val="90000"/>
                </a:lnSpc>
                <a:defRPr sz="2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  <a:p>
              <a:pPr>
                <a:lnSpc>
                  <a:spcPct val="90000"/>
                </a:lnSpc>
                <a:defRPr sz="2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model(X)</a:t>
              </a:r>
              <a:endParaRPr>
                <a:solidFill>
                  <a:srgbClr val="999999"/>
                </a:solidFill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  <p:sp>
        <p:nvSpPr>
          <p:cNvPr id="672" name="Rectangle 8"/>
          <p:cNvSpPr txBox="1"/>
          <p:nvPr/>
        </p:nvSpPr>
        <p:spPr>
          <a:xfrm>
            <a:off x="7574509" y="6264476"/>
            <a:ext cx="2125289" cy="620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ct val="115000"/>
              </a:lnSpc>
              <a:defRPr sz="2800">
                <a:solidFill>
                  <a:srgbClr val="00B050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forward()</a:t>
            </a:r>
          </a:p>
        </p:txBody>
      </p:sp>
      <p:sp>
        <p:nvSpPr>
          <p:cNvPr id="673" name="Straight Arrow Connector 19"/>
          <p:cNvSpPr/>
          <p:nvPr/>
        </p:nvSpPr>
        <p:spPr>
          <a:xfrm flipH="1">
            <a:off x="5793938" y="2597805"/>
            <a:ext cx="4139772" cy="1671196"/>
          </a:xfrm>
          <a:prstGeom prst="line">
            <a:avLst/>
          </a:prstGeom>
          <a:ln w="444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74" name="Rectangle 26"/>
          <p:cNvSpPr txBox="1"/>
          <p:nvPr/>
        </p:nvSpPr>
        <p:spPr>
          <a:xfrm>
            <a:off x="9979429" y="2069806"/>
            <a:ext cx="1771997" cy="1232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lnSpc>
                <a:spcPct val="115000"/>
              </a:lnSpc>
              <a:defRPr sz="2800">
                <a:solidFill>
                  <a:srgbClr val="00B05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t>Weights </a:t>
            </a:r>
            <a:br/>
            <a:r>
              <a:t>&amp; bias</a:t>
            </a:r>
          </a:p>
        </p:txBody>
      </p:sp>
      <p:sp>
        <p:nvSpPr>
          <p:cNvPr id="675" name="Straight Arrow Connector 27"/>
          <p:cNvSpPr/>
          <p:nvPr/>
        </p:nvSpPr>
        <p:spPr>
          <a:xfrm flipH="1">
            <a:off x="4579941" y="2597805"/>
            <a:ext cx="5353770" cy="1213800"/>
          </a:xfrm>
          <a:prstGeom prst="line">
            <a:avLst/>
          </a:prstGeom>
          <a:ln w="444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76" name="Rectangle 22"/>
          <p:cNvSpPr txBox="1"/>
          <p:nvPr/>
        </p:nvSpPr>
        <p:spPr>
          <a:xfrm>
            <a:off x="8660701" y="3333284"/>
            <a:ext cx="2963488" cy="1232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ct val="115000"/>
              </a:lnSpc>
              <a:defRPr sz="2800">
                <a:solidFill>
                  <a:srgbClr val="00B050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Zero out gradients</a:t>
            </a:r>
          </a:p>
        </p:txBody>
      </p:sp>
      <p:sp>
        <p:nvSpPr>
          <p:cNvPr id="677" name="Rectangle 33"/>
          <p:cNvSpPr txBox="1"/>
          <p:nvPr/>
        </p:nvSpPr>
        <p:spPr>
          <a:xfrm>
            <a:off x="8277866" y="993403"/>
            <a:ext cx="3473559" cy="620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ct val="115000"/>
              </a:lnSpc>
              <a:defRPr sz="2800">
                <a:solidFill>
                  <a:srgbClr val="00B050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Bias by default</a:t>
            </a:r>
          </a:p>
        </p:txBody>
      </p:sp>
      <p:sp>
        <p:nvSpPr>
          <p:cNvPr id="678" name="Straight Arrow Connector 34"/>
          <p:cNvSpPr/>
          <p:nvPr/>
        </p:nvSpPr>
        <p:spPr>
          <a:xfrm flipH="1">
            <a:off x="6730709" y="1749895"/>
            <a:ext cx="3325413" cy="1162764"/>
          </a:xfrm>
          <a:prstGeom prst="line">
            <a:avLst/>
          </a:prstGeom>
          <a:ln w="444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79" name="Rectangle 37"/>
          <p:cNvSpPr txBox="1"/>
          <p:nvPr/>
        </p:nvSpPr>
        <p:spPr>
          <a:xfrm>
            <a:off x="8660700" y="4446527"/>
            <a:ext cx="2963488" cy="1845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ct val="115000"/>
              </a:lnSpc>
              <a:defRPr sz="2800">
                <a:solidFill>
                  <a:srgbClr val="00B050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Access gradient values</a:t>
            </a:r>
          </a:p>
        </p:txBody>
      </p:sp>
      <p:sp>
        <p:nvSpPr>
          <p:cNvPr id="680" name="Straight Arrow Connector 38"/>
          <p:cNvSpPr/>
          <p:nvPr/>
        </p:nvSpPr>
        <p:spPr>
          <a:xfrm flipH="1">
            <a:off x="2351811" y="6666676"/>
            <a:ext cx="5141176" cy="1"/>
          </a:xfrm>
          <a:prstGeom prst="line">
            <a:avLst/>
          </a:prstGeom>
          <a:ln w="444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81" name="Straight Arrow Connector 40"/>
          <p:cNvSpPr/>
          <p:nvPr/>
        </p:nvSpPr>
        <p:spPr>
          <a:xfrm flipH="1">
            <a:off x="4472680" y="3861282"/>
            <a:ext cx="5146934" cy="1175296"/>
          </a:xfrm>
          <a:prstGeom prst="line">
            <a:avLst/>
          </a:prstGeom>
          <a:ln w="444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82" name="Straight Arrow Connector 42"/>
          <p:cNvSpPr/>
          <p:nvPr/>
        </p:nvSpPr>
        <p:spPr>
          <a:xfrm flipH="1">
            <a:off x="8018851" y="5406864"/>
            <a:ext cx="1566767" cy="309912"/>
          </a:xfrm>
          <a:prstGeom prst="line">
            <a:avLst/>
          </a:prstGeom>
          <a:ln w="444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Tema de Offic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Tema de Offic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