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jpeg" ContentType="image/jpe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49" name="Shape 649"/>
          <p:cNvSpPr/>
          <p:nvPr>
            <p:ph type="sldImg"/>
          </p:nvPr>
        </p:nvSpPr>
        <p:spPr>
          <a:xfrm>
            <a:off x="1143000" y="685800"/>
            <a:ext cx="4572000" cy="3429000"/>
          </a:xfrm>
          <a:prstGeom prst="rect">
            <a:avLst/>
          </a:prstGeom>
        </p:spPr>
        <p:txBody>
          <a:bodyPr/>
          <a:lstStyle/>
          <a:p>
            <a:pPr/>
          </a:p>
        </p:txBody>
      </p:sp>
      <p:sp>
        <p:nvSpPr>
          <p:cNvPr id="650" name="Shape 65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4" name="Shape 654"/>
          <p:cNvSpPr/>
          <p:nvPr>
            <p:ph type="sldImg"/>
          </p:nvPr>
        </p:nvSpPr>
        <p:spPr>
          <a:prstGeom prst="rect">
            <a:avLst/>
          </a:prstGeom>
        </p:spPr>
        <p:txBody>
          <a:bodyPr/>
          <a:lstStyle/>
          <a:p>
            <a:pPr/>
          </a:p>
        </p:txBody>
      </p:sp>
      <p:sp>
        <p:nvSpPr>
          <p:cNvPr id="655" name="Shape 655"/>
          <p:cNvSpPr/>
          <p:nvPr>
            <p:ph type="body" sz="quarter" idx="1"/>
          </p:nvPr>
        </p:nvSpPr>
        <p:spPr>
          <a:prstGeom prst="rect">
            <a:avLst/>
          </a:prstGeom>
        </p:spPr>
        <p:txBody>
          <a:bodyPr/>
          <a:lstStyle>
            <a:lvl1pPr>
              <a:spcBef>
                <a:spcPts val="1800"/>
              </a:spcBef>
              <a:defRPr sz="1800">
                <a:latin typeface="Arial"/>
                <a:ea typeface="Arial"/>
                <a:cs typeface="Arial"/>
                <a:sym typeface="Arial"/>
              </a:defRPr>
            </a:lvl1pPr>
          </a:lstStyle>
          <a:p>
            <a:pPr/>
            <a:r>
              <a:t>Multi-headed attention and Transformers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6" name="Shape 706"/>
          <p:cNvSpPr/>
          <p:nvPr>
            <p:ph type="sldImg"/>
          </p:nvPr>
        </p:nvSpPr>
        <p:spPr>
          <a:prstGeom prst="rect">
            <a:avLst/>
          </a:prstGeom>
        </p:spPr>
        <p:txBody>
          <a:bodyPr/>
          <a:lstStyle/>
          <a:p>
            <a:pPr/>
          </a:p>
        </p:txBody>
      </p:sp>
      <p:sp>
        <p:nvSpPr>
          <p:cNvPr id="707" name="Shape 707"/>
          <p:cNvSpPr/>
          <p:nvPr>
            <p:ph type="body" sz="quarter" idx="1"/>
          </p:nvPr>
        </p:nvSpPr>
        <p:spPr>
          <a:prstGeom prst="rect">
            <a:avLst/>
          </a:prstGeom>
        </p:spPr>
        <p:txBody>
          <a:bodyPr/>
          <a:lstStyle/>
          <a:p>
            <a:pPr>
              <a:defRPr sz="1800">
                <a:latin typeface="Arial"/>
                <a:ea typeface="Arial"/>
                <a:cs typeface="Arial"/>
                <a:sym typeface="Arial"/>
              </a:defRPr>
            </a:pPr>
            <a:r>
              <a:t>And since we have started talking about the decoder, why not enter there:</a:t>
            </a:r>
            <a:endParaRPr sz="2800"/>
          </a:p>
          <a:p>
            <a:pPr>
              <a:defRPr sz="2800">
                <a:latin typeface="Arial"/>
                <a:ea typeface="Arial"/>
                <a:cs typeface="Arial"/>
                <a:sym typeface="Arial"/>
              </a:defRPr>
            </a:pPr>
          </a:p>
          <a:p>
            <a:pPr>
              <a:defRPr sz="1800">
                <a:latin typeface="Arial"/>
                <a:ea typeface="Arial"/>
                <a:cs typeface="Arial"/>
                <a:sym typeface="Arial"/>
              </a:defRPr>
            </a:pPr>
            <a:r>
              <a:t>Here we have a multi headed attention as before, but each scaled dot product attention will be masked to avoid looking into the future, that is why it says it has a mask, to avoid looking into a token after yours. That's it, this is the equivalent of that unidirectionality we had in the decoder RNN.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1" name="Shape 711"/>
          <p:cNvSpPr/>
          <p:nvPr>
            <p:ph type="sldImg"/>
          </p:nvPr>
        </p:nvSpPr>
        <p:spPr>
          <a:prstGeom prst="rect">
            <a:avLst/>
          </a:prstGeom>
        </p:spPr>
        <p:txBody>
          <a:bodyPr/>
          <a:lstStyle/>
          <a:p>
            <a:pPr/>
          </a:p>
        </p:txBody>
      </p:sp>
      <p:sp>
        <p:nvSpPr>
          <p:cNvPr id="712" name="Shape 712"/>
          <p:cNvSpPr/>
          <p:nvPr>
            <p:ph type="body" sz="quarter" idx="1"/>
          </p:nvPr>
        </p:nvSpPr>
        <p:spPr>
          <a:prstGeom prst="rect">
            <a:avLst/>
          </a:prstGeom>
        </p:spPr>
        <p:txBody>
          <a:bodyPr/>
          <a:lstStyle/>
          <a:p>
            <a:pPr>
              <a:defRPr sz="1800">
                <a:latin typeface="Arial"/>
                <a:ea typeface="Arial"/>
                <a:cs typeface="Arial"/>
                <a:sym typeface="Arial"/>
              </a:defRPr>
            </a:pPr>
            <a:r>
              <a:t>And finally we have </a:t>
            </a:r>
          </a:p>
          <a:p>
            <a:pPr/>
          </a:p>
          <a:p>
            <a:pPr>
              <a:defRPr sz="1800">
                <a:latin typeface="Arial"/>
                <a:ea typeface="Arial"/>
                <a:cs typeface="Arial"/>
                <a:sym typeface="Arial"/>
              </a:defRPr>
            </a:pPr>
            <a:r>
              <a:t>The normally called cross attention which is a normal multi-headed attention BUT the output of the last encoder will act as key and value here, therefore making the connection between encoder and decoder. And, of course, the add and normalise as before with the residual connection.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6" name="Shape 716"/>
          <p:cNvSpPr/>
          <p:nvPr>
            <p:ph type="sldImg"/>
          </p:nvPr>
        </p:nvSpPr>
        <p:spPr>
          <a:prstGeom prst="rect">
            <a:avLst/>
          </a:prstGeom>
        </p:spPr>
        <p:txBody>
          <a:bodyPr/>
          <a:lstStyle/>
          <a:p>
            <a:pPr/>
          </a:p>
        </p:txBody>
      </p:sp>
      <p:sp>
        <p:nvSpPr>
          <p:cNvPr id="717" name="Shape 717"/>
          <p:cNvSpPr/>
          <p:nvPr>
            <p:ph type="body" sz="quarter" idx="1"/>
          </p:nvPr>
        </p:nvSpPr>
        <p:spPr>
          <a:prstGeom prst="rect">
            <a:avLst/>
          </a:prstGeom>
        </p:spPr>
        <p:txBody>
          <a:bodyPr/>
          <a:lstStyle/>
          <a:p>
            <a:pPr>
              <a:defRPr sz="1800">
                <a:latin typeface="Arial"/>
                <a:ea typeface="Arial"/>
                <a:cs typeface="Arial"/>
                <a:sym typeface="Arial"/>
              </a:defRPr>
            </a:pPr>
            <a:r>
              <a:t>This decoder</a:t>
            </a:r>
          </a:p>
          <a:p>
            <a:pPr/>
          </a:p>
          <a:p>
            <a:pPr>
              <a:defRPr sz="1800">
                <a:latin typeface="Arial"/>
                <a:ea typeface="Arial"/>
                <a:cs typeface="Arial"/>
                <a:sym typeface="Arial"/>
              </a:defRPr>
            </a:pPr>
            <a:r>
              <a:t>Can be repeated N number of times, and, in the end, we have to do a softmax to output some probabilities over what we try to do, but this is the Transformer!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0" name="Shape 730"/>
          <p:cNvSpPr/>
          <p:nvPr>
            <p:ph type="sldImg"/>
          </p:nvPr>
        </p:nvSpPr>
        <p:spPr>
          <a:prstGeom prst="rect">
            <a:avLst/>
          </a:prstGeom>
        </p:spPr>
        <p:txBody>
          <a:bodyPr/>
          <a:lstStyle/>
          <a:p>
            <a:pPr/>
          </a:p>
        </p:txBody>
      </p:sp>
      <p:sp>
        <p:nvSpPr>
          <p:cNvPr id="731" name="Shape 731"/>
          <p:cNvSpPr/>
          <p:nvPr>
            <p:ph type="body" sz="quarter" idx="1"/>
          </p:nvPr>
        </p:nvSpPr>
        <p:spPr>
          <a:prstGeom prst="rect">
            <a:avLst/>
          </a:prstGeom>
        </p:spPr>
        <p:txBody>
          <a:bodyPr/>
          <a:lstStyle/>
          <a:p>
            <a:pPr>
              <a:defRPr sz="1800">
                <a:latin typeface="Arial"/>
                <a:ea typeface="Arial"/>
                <a:cs typeface="Arial"/>
                <a:sym typeface="Arial"/>
              </a:defRPr>
            </a:pPr>
            <a:r>
              <a:t>You may ask, why this? Why do we need it? Well to give a short list:</a:t>
            </a:r>
          </a:p>
          <a:p>
            <a:pPr>
              <a:buSzPct val="100000"/>
              <a:buFont typeface="Arial"/>
              <a:buChar char="•"/>
              <a:defRPr sz="1800">
                <a:latin typeface="Arial"/>
                <a:ea typeface="Arial"/>
                <a:cs typeface="Arial"/>
                <a:sym typeface="Arial"/>
              </a:defRPr>
            </a:pPr>
            <a:r>
              <a:t>Transformers can parallelize computations across a GPU, which RNNs cannot</a:t>
            </a:r>
          </a:p>
          <a:p>
            <a:pPr>
              <a:buSzPct val="100000"/>
              <a:buFont typeface="Arial"/>
              <a:buChar char="•"/>
              <a:defRPr sz="1800">
                <a:latin typeface="Arial"/>
                <a:ea typeface="Arial"/>
                <a:cs typeface="Arial"/>
                <a:sym typeface="Arial"/>
              </a:defRPr>
            </a:pPr>
            <a:r>
              <a:t>Transformers do not have the informational bottleneck</a:t>
            </a:r>
          </a:p>
          <a:p>
            <a:pPr>
              <a:buSzPct val="100000"/>
              <a:buFont typeface="Arial"/>
              <a:buChar char="•"/>
              <a:defRPr sz="1800">
                <a:latin typeface="Arial"/>
                <a:ea typeface="Arial"/>
                <a:cs typeface="Arial"/>
                <a:sym typeface="Arial"/>
              </a:defRPr>
            </a:pPr>
            <a:r>
              <a:t>And transformers have much fewer parameters for the same size of architecture than an RNN</a:t>
            </a:r>
          </a:p>
          <a:p>
            <a:pPr/>
            <a:br>
              <a:rPr sz="1800">
                <a:latin typeface="Arial"/>
                <a:ea typeface="Arial"/>
                <a:cs typeface="Arial"/>
                <a:sym typeface="Arial"/>
              </a:rPr>
            </a:br>
            <a:r>
              <a:rPr sz="1800">
                <a:latin typeface="Arial"/>
                <a:ea typeface="Arial"/>
                <a:cs typeface="Arial"/>
                <a:sym typeface="Arial"/>
              </a:rPr>
              <a:t>In summary, they are shorter, faster, and better. Makes more sense now to have them, right? Let’s go and implement it!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0" name="Shape 740"/>
          <p:cNvSpPr/>
          <p:nvPr>
            <p:ph type="sldImg"/>
          </p:nvPr>
        </p:nvSpPr>
        <p:spPr>
          <a:prstGeom prst="rect">
            <a:avLst/>
          </a:prstGeom>
        </p:spPr>
        <p:txBody>
          <a:bodyPr/>
          <a:lstStyle/>
          <a:p>
            <a:pPr/>
          </a:p>
        </p:txBody>
      </p:sp>
      <p:sp>
        <p:nvSpPr>
          <p:cNvPr id="741" name="Shape 741"/>
          <p:cNvSpPr/>
          <p:nvPr>
            <p:ph type="body" sz="quarter" idx="1"/>
          </p:nvPr>
        </p:nvSpPr>
        <p:spPr>
          <a:prstGeom prst="rect">
            <a:avLst/>
          </a:prstGeom>
        </p:spPr>
        <p:txBody>
          <a:bodyPr/>
          <a:lstStyle/>
          <a:p>
            <a:pPr/>
            <a:r>
              <a:t>In this first demo of the module we will implement the Transformer, exactly as in the paper: Attention is all you need. Awesome, right? It’s going to be a tough ride!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5" name="Shape 745"/>
          <p:cNvSpPr/>
          <p:nvPr>
            <p:ph type="sldImg"/>
          </p:nvPr>
        </p:nvSpPr>
        <p:spPr>
          <a:prstGeom prst="rect">
            <a:avLst/>
          </a:prstGeom>
        </p:spPr>
        <p:txBody>
          <a:bodyPr/>
          <a:lstStyle/>
          <a:p>
            <a:pPr/>
          </a:p>
        </p:txBody>
      </p:sp>
      <p:sp>
        <p:nvSpPr>
          <p:cNvPr id="746" name="Shape 746"/>
          <p:cNvSpPr/>
          <p:nvPr>
            <p:ph type="body" sz="quarter" idx="1"/>
          </p:nvPr>
        </p:nvSpPr>
        <p:spPr>
          <a:prstGeom prst="rect">
            <a:avLst/>
          </a:prstGeom>
        </p:spPr>
        <p:txBody>
          <a:bodyPr/>
          <a:lstStyle/>
          <a:p>
            <a:pPr>
              <a:spcBef>
                <a:spcPts val="1800"/>
              </a:spcBef>
              <a:defRPr sz="1800">
                <a:latin typeface="Arial"/>
                <a:ea typeface="Arial"/>
                <a:cs typeface="Arial"/>
                <a:sym typeface="Arial"/>
              </a:defRPr>
            </a:pPr>
            <a:r>
              <a:t>Introducing Hugging Face</a:t>
            </a:r>
            <a:endParaRPr>
              <a:latin typeface="Calibri Light"/>
              <a:ea typeface="Calibri Light"/>
              <a:cs typeface="Calibri Light"/>
              <a:sym typeface="Calibri Light"/>
            </a:endParaRPr>
          </a:p>
          <a:p>
            <a:pPr>
              <a:defRPr sz="1800">
                <a:latin typeface="Arial"/>
                <a:ea typeface="Arial"/>
                <a:cs typeface="Arial"/>
                <a:sym typeface="Arial"/>
              </a:defRPr>
            </a:pPr>
            <a:r>
              <a:t>Now that you have seen the full transformer and the world is in your hands, we will make it easier. We're diving into the world of Hugging Face, a platform that has become a game-changer in Natural Language Processing. So, grab your notebooks and get ready to explore the power of Hugging Face!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5" name="Shape 755"/>
          <p:cNvSpPr/>
          <p:nvPr>
            <p:ph type="sldImg"/>
          </p:nvPr>
        </p:nvSpPr>
        <p:spPr>
          <a:prstGeom prst="rect">
            <a:avLst/>
          </a:prstGeom>
        </p:spPr>
        <p:txBody>
          <a:bodyPr/>
          <a:lstStyle/>
          <a:p>
            <a:pPr/>
          </a:p>
        </p:txBody>
      </p:sp>
      <p:sp>
        <p:nvSpPr>
          <p:cNvPr id="756" name="Shape 756"/>
          <p:cNvSpPr/>
          <p:nvPr>
            <p:ph type="body" sz="quarter" idx="1"/>
          </p:nvPr>
        </p:nvSpPr>
        <p:spPr>
          <a:prstGeom prst="rect">
            <a:avLst/>
          </a:prstGeom>
        </p:spPr>
        <p:txBody>
          <a:bodyPr/>
          <a:lstStyle/>
          <a:p>
            <a:pPr/>
            <a:r>
              <a:t>Hugging Face is an open-source library and platform that provides a wide range of tools and models for NLP tasks. It's been embraced by researchers, developers, and enthusiasts alike, revolutionising the way we work with language data.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0" name="Shape 770"/>
          <p:cNvSpPr/>
          <p:nvPr>
            <p:ph type="sldImg"/>
          </p:nvPr>
        </p:nvSpPr>
        <p:spPr>
          <a:prstGeom prst="rect">
            <a:avLst/>
          </a:prstGeom>
        </p:spPr>
        <p:txBody>
          <a:bodyPr/>
          <a:lstStyle/>
          <a:p>
            <a:pPr/>
          </a:p>
        </p:txBody>
      </p:sp>
      <p:sp>
        <p:nvSpPr>
          <p:cNvPr id="771" name="Shape 771"/>
          <p:cNvSpPr/>
          <p:nvPr>
            <p:ph type="body" sz="quarter" idx="1"/>
          </p:nvPr>
        </p:nvSpPr>
        <p:spPr>
          <a:prstGeom prst="rect">
            <a:avLst/>
          </a:prstGeom>
        </p:spPr>
        <p:txBody>
          <a:bodyPr/>
          <a:lstStyle/>
          <a:p>
            <a:pPr>
              <a:defRPr sz="1800">
                <a:latin typeface="Arial"/>
                <a:ea typeface="Arial"/>
                <a:cs typeface="Arial"/>
                <a:sym typeface="Arial"/>
              </a:defRPr>
            </a:pPr>
            <a:r>
              <a:t>Among its features we have</a:t>
            </a:r>
          </a:p>
          <a:p>
            <a:pPr>
              <a:buSzPct val="100000"/>
              <a:buAutoNum type="arabicPeriod" startAt="1"/>
              <a:defRPr sz="1800">
                <a:latin typeface="Arial"/>
                <a:ea typeface="Arial"/>
                <a:cs typeface="Arial"/>
                <a:sym typeface="Arial"/>
              </a:defRPr>
            </a:pPr>
            <a:r>
              <a:t>Pretrained Models: Hugging Face provides a vast collection of pretrained models, including popular architectures like BERT, GPT, and many more. These models have been trained on massive amounts of data, enabling you to leverage their power for various NLP tasks without starting from scratch.</a:t>
            </a:r>
          </a:p>
          <a:p>
            <a:pPr>
              <a:buSzPct val="100000"/>
              <a:buAutoNum type="arabicPeriod" startAt="1"/>
              <a:defRPr sz="1800">
                <a:latin typeface="Arial"/>
                <a:ea typeface="Arial"/>
                <a:cs typeface="Arial"/>
                <a:sym typeface="Arial"/>
              </a:defRPr>
            </a:pPr>
            <a:r>
              <a:t>Transformers Library The Transformers library, developed by Hugging Face, is a go-to resource for NLP practitioners. It allows you to easily access, download, and fine-tune pretrained models for your specific tasks. With just a few lines of code, you can implement complex NLP models efficiently.</a:t>
            </a:r>
          </a:p>
          <a:p>
            <a:pPr>
              <a:spcBef>
                <a:spcPts val="1200"/>
              </a:spcBef>
              <a:buSzPct val="100000"/>
              <a:buAutoNum type="arabicPeriod" startAt="1"/>
              <a:defRPr sz="1800">
                <a:latin typeface="Arial"/>
                <a:ea typeface="Arial"/>
                <a:cs typeface="Arial"/>
                <a:sym typeface="Arial"/>
              </a:defRPr>
            </a:pPr>
            <a:r>
              <a:t>Datasets library: At your disposal, you have the datasets library to download tons of famous datasets along with their metrics to compare your models with the current state of the art.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9" name="Shape 829"/>
          <p:cNvSpPr/>
          <p:nvPr>
            <p:ph type="sldImg"/>
          </p:nvPr>
        </p:nvSpPr>
        <p:spPr>
          <a:prstGeom prst="rect">
            <a:avLst/>
          </a:prstGeom>
        </p:spPr>
        <p:txBody>
          <a:bodyPr/>
          <a:lstStyle/>
          <a:p>
            <a:pPr/>
          </a:p>
        </p:txBody>
      </p:sp>
      <p:sp>
        <p:nvSpPr>
          <p:cNvPr id="830" name="Shape 830"/>
          <p:cNvSpPr/>
          <p:nvPr>
            <p:ph type="body" sz="quarter" idx="1"/>
          </p:nvPr>
        </p:nvSpPr>
        <p:spPr>
          <a:prstGeom prst="rect">
            <a:avLst/>
          </a:prstGeom>
        </p:spPr>
        <p:txBody>
          <a:bodyPr/>
          <a:lstStyle/>
          <a:p>
            <a:pPr/>
            <a:r>
              <a:t>In this short demo, we will use a version of the distillBERT transformer to perform transfer learning to do sentiment analysis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9" name="Shape 839"/>
          <p:cNvSpPr/>
          <p:nvPr>
            <p:ph type="sldImg"/>
          </p:nvPr>
        </p:nvSpPr>
        <p:spPr>
          <a:prstGeom prst="rect">
            <a:avLst/>
          </a:prstGeom>
        </p:spPr>
        <p:txBody>
          <a:bodyPr/>
          <a:lstStyle/>
          <a:p>
            <a:pPr/>
          </a:p>
        </p:txBody>
      </p:sp>
      <p:sp>
        <p:nvSpPr>
          <p:cNvPr id="840" name="Shape 840"/>
          <p:cNvSpPr/>
          <p:nvPr>
            <p:ph type="body" sz="quarter" idx="1"/>
          </p:nvPr>
        </p:nvSpPr>
        <p:spPr>
          <a:prstGeom prst="rect">
            <a:avLst/>
          </a:prstGeom>
        </p:spPr>
        <p:txBody>
          <a:bodyPr/>
          <a:lstStyle/>
          <a:p>
            <a:pPr/>
            <a:r>
              <a:t>In this short demo, we will use a version of the distillBERT transformer to perform transfer learning to do sentiment analysis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9" name="Shape 659"/>
          <p:cNvSpPr/>
          <p:nvPr>
            <p:ph type="sldImg"/>
          </p:nvPr>
        </p:nvSpPr>
        <p:spPr>
          <a:prstGeom prst="rect">
            <a:avLst/>
          </a:prstGeom>
        </p:spPr>
        <p:txBody>
          <a:bodyPr/>
          <a:lstStyle/>
          <a:p>
            <a:pPr/>
          </a:p>
        </p:txBody>
      </p:sp>
      <p:sp>
        <p:nvSpPr>
          <p:cNvPr id="660" name="Shape 660"/>
          <p:cNvSpPr/>
          <p:nvPr>
            <p:ph type="body" sz="quarter" idx="1"/>
          </p:nvPr>
        </p:nvSpPr>
        <p:spPr>
          <a:prstGeom prst="rect">
            <a:avLst/>
          </a:prstGeom>
        </p:spPr>
        <p:txBody>
          <a:bodyPr/>
          <a:lstStyle/>
          <a:p>
            <a:pPr>
              <a:defRPr sz="1800">
                <a:latin typeface="Arial"/>
                <a:ea typeface="Arial"/>
                <a:cs typeface="Arial"/>
                <a:sym typeface="Arial"/>
              </a:defRPr>
            </a:pPr>
            <a:r>
              <a:t>However, before getting to Transformers we are very very close, we first need to understand Multi Headed Attention. In a nutshell, multi-headed attention is the following image:</a:t>
            </a:r>
          </a:p>
          <a:p>
            <a:pPr>
              <a:defRPr sz="1800">
                <a:latin typeface="Arial"/>
                <a:ea typeface="Arial"/>
                <a:cs typeface="Arial"/>
                <a:sym typeface="Arial"/>
              </a:defRPr>
            </a:pPr>
            <a:r>
              <a:t>As you can see, the idea, inspired by convolutional networks, is that by doing scaled dot product attention as we did before, but many times; we can learn different aspects of the language. The key part here is the weights WQ, WK, and WV for each head. As those are  learnable then each query, key and value for each head will be different, even if the same input X is given. That is key.</a:t>
            </a:r>
          </a:p>
          <a:p>
            <a:pPr>
              <a:defRPr sz="1800">
                <a:latin typeface="Arial"/>
                <a:ea typeface="Arial"/>
                <a:cs typeface="Arial"/>
                <a:sym typeface="Arial"/>
              </a:defRPr>
            </a:pPr>
            <a:r>
              <a:t>In the end, we do the same attention as before, we concatenate and that's it!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4" name="Shape 854"/>
          <p:cNvSpPr/>
          <p:nvPr>
            <p:ph type="sldImg"/>
          </p:nvPr>
        </p:nvSpPr>
        <p:spPr>
          <a:prstGeom prst="rect">
            <a:avLst/>
          </a:prstGeom>
        </p:spPr>
        <p:txBody>
          <a:bodyPr/>
          <a:lstStyle/>
          <a:p>
            <a:pPr/>
          </a:p>
        </p:txBody>
      </p:sp>
      <p:sp>
        <p:nvSpPr>
          <p:cNvPr id="855" name="Shape 855"/>
          <p:cNvSpPr/>
          <p:nvPr>
            <p:ph type="body" sz="quarter" idx="1"/>
          </p:nvPr>
        </p:nvSpPr>
        <p:spPr>
          <a:prstGeom prst="rect">
            <a:avLst/>
          </a:prstGeom>
        </p:spPr>
        <p:txBody>
          <a:bodyPr/>
          <a:lstStyle/>
          <a:p>
            <a:pPr>
              <a:defRPr sz="1800">
                <a:latin typeface="Arial"/>
                <a:ea typeface="Arial"/>
                <a:cs typeface="Arial"/>
                <a:sym typeface="Arial"/>
              </a:defRPr>
            </a:pPr>
            <a:r>
              <a:t>This module has been all about transformers. Some takeaways are</a:t>
            </a:r>
          </a:p>
          <a:p>
            <a:pPr>
              <a:defRPr sz="2800"/>
            </a:pPr>
          </a:p>
          <a:p>
            <a:pPr>
              <a:buSzPct val="100000"/>
              <a:buFont typeface="Arial"/>
              <a:buChar char="•"/>
              <a:defRPr sz="1800">
                <a:latin typeface="Arial"/>
                <a:ea typeface="Arial"/>
                <a:cs typeface="Arial"/>
                <a:sym typeface="Arial"/>
              </a:defRPr>
            </a:pPr>
            <a:r>
              <a:t>The Transformer architecture solved all of the significant challenges we had with RNNs for sequence models </a:t>
            </a:r>
          </a:p>
          <a:p>
            <a:pPr>
              <a:buSzPct val="100000"/>
              <a:buFont typeface="Arial"/>
              <a:buChar char="•"/>
              <a:defRPr sz="1800">
                <a:latin typeface="Arial"/>
                <a:ea typeface="Arial"/>
                <a:cs typeface="Arial"/>
                <a:sym typeface="Arial"/>
              </a:defRPr>
            </a:pPr>
            <a:r>
              <a:t>With HuggingFace, now it is most straightforward than ever just to grab a checkpoint from someone and finetune it to your needs</a:t>
            </a:r>
          </a:p>
          <a:p>
            <a:pPr>
              <a:buSzPct val="100000"/>
              <a:buFont typeface="Arial"/>
              <a:buChar char="•"/>
              <a:defRPr sz="1800">
                <a:latin typeface="Arial"/>
                <a:ea typeface="Arial"/>
                <a:cs typeface="Arial"/>
                <a:sym typeface="Arial"/>
              </a:defRPr>
            </a:pPr>
            <a:r>
              <a:t>Some models like T5 can perform on multiple tasks because that’s how they were trained and we can leverage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5" name="Shape 665"/>
          <p:cNvSpPr/>
          <p:nvPr>
            <p:ph type="sldImg"/>
          </p:nvPr>
        </p:nvSpPr>
        <p:spPr>
          <a:prstGeom prst="rect">
            <a:avLst/>
          </a:prstGeom>
        </p:spPr>
        <p:txBody>
          <a:bodyPr/>
          <a:lstStyle/>
          <a:p>
            <a:pPr/>
          </a:p>
        </p:txBody>
      </p:sp>
      <p:sp>
        <p:nvSpPr>
          <p:cNvPr id="666" name="Shape 666"/>
          <p:cNvSpPr/>
          <p:nvPr>
            <p:ph type="body" sz="quarter" idx="1"/>
          </p:nvPr>
        </p:nvSpPr>
        <p:spPr>
          <a:prstGeom prst="rect">
            <a:avLst/>
          </a:prstGeom>
        </p:spPr>
        <p:txBody>
          <a:bodyPr/>
          <a:lstStyle/>
          <a:p>
            <a:pPr>
              <a:defRPr sz="1800">
                <a:latin typeface="Arial"/>
                <a:ea typeface="Arial"/>
                <a:cs typeface="Arial"/>
                <a:sym typeface="Arial"/>
              </a:defRPr>
            </a:pPr>
            <a:r>
              <a:t>So, in summary:</a:t>
            </a:r>
          </a:p>
          <a:p>
            <a:pPr/>
            <a:br>
              <a:rPr sz="1800">
                <a:latin typeface="Arial"/>
                <a:ea typeface="Arial"/>
                <a:cs typeface="Arial"/>
                <a:sym typeface="Arial"/>
              </a:rPr>
            </a:br>
            <a:r>
              <a:rPr>
                <a:latin typeface="Arial"/>
                <a:ea typeface="Arial"/>
                <a:cs typeface="Arial"/>
                <a:sym typeface="Arial"/>
              </a:rPr>
              <a:t>Multi-Head Attention is a vital component within Transformers. It enhances the model's ability to capture different types of relationships within the input sentence. By employing multiple attention heads, the model can attend to different parts of the input simultaneously.</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6" name="Shape 676"/>
          <p:cNvSpPr/>
          <p:nvPr>
            <p:ph type="sldImg"/>
          </p:nvPr>
        </p:nvSpPr>
        <p:spPr>
          <a:prstGeom prst="rect">
            <a:avLst/>
          </a:prstGeom>
        </p:spPr>
        <p:txBody>
          <a:bodyPr/>
          <a:lstStyle/>
          <a:p>
            <a:pPr/>
          </a:p>
        </p:txBody>
      </p:sp>
      <p:sp>
        <p:nvSpPr>
          <p:cNvPr id="677" name="Shape 677"/>
          <p:cNvSpPr/>
          <p:nvPr>
            <p:ph type="body" sz="quarter" idx="1"/>
          </p:nvPr>
        </p:nvSpPr>
        <p:spPr>
          <a:prstGeom prst="rect">
            <a:avLst/>
          </a:prstGeom>
        </p:spPr>
        <p:txBody>
          <a:bodyPr/>
          <a:lstStyle/>
          <a:p>
            <a:pPr>
              <a:defRPr>
                <a:latin typeface="Arial"/>
                <a:ea typeface="Arial"/>
                <a:cs typeface="Arial"/>
                <a:sym typeface="Arial"/>
              </a:defRPr>
            </a:pPr>
            <a:r>
              <a:t>As an example, In sentiment analysis, the Multi-Head Attention mechanism enables the model to understand the sentiment-bearing words in a sentence, providing a more nuanced understanding of the sentiment expressed like:</a:t>
            </a:r>
          </a:p>
          <a:p>
            <a:pPr/>
            <a:br>
              <a:rPr>
                <a:latin typeface="Arial"/>
                <a:ea typeface="Arial"/>
                <a:cs typeface="Arial"/>
                <a:sym typeface="Arial"/>
              </a:rPr>
            </a:br>
            <a:r>
              <a:rPr>
                <a:latin typeface="Arial"/>
                <a:ea typeface="Arial"/>
                <a:cs typeface="Arial"/>
                <a:sym typeface="Arial"/>
              </a:rPr>
              <a:t>I loved the restaurant even though the pasta was mediocre   -&gt; positive</a:t>
            </a:r>
            <a:endParaRPr>
              <a:latin typeface="Arial"/>
              <a:ea typeface="Arial"/>
              <a:cs typeface="Arial"/>
              <a:sym typeface="Arial"/>
            </a:endParaRPr>
          </a:p>
          <a:p>
            <a:pPr>
              <a:defRPr>
                <a:latin typeface="Arial"/>
                <a:ea typeface="Arial"/>
                <a:cs typeface="Arial"/>
                <a:sym typeface="Arial"/>
              </a:defRPr>
            </a:pPr>
            <a:r>
              <a:t>I hate this place even though it has fantastic steak -&gt; negative</a:t>
            </a:r>
          </a:p>
          <a:p>
            <a:pPr>
              <a:spcBef>
                <a:spcPts val="1000"/>
              </a:spcBef>
            </a:pPr>
            <a:br>
              <a:rPr>
                <a:latin typeface="Arial"/>
                <a:ea typeface="Arial"/>
                <a:cs typeface="Arial"/>
                <a:sym typeface="Arial"/>
              </a:rPr>
            </a: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1" name="Shape 681"/>
          <p:cNvSpPr/>
          <p:nvPr>
            <p:ph type="sldImg"/>
          </p:nvPr>
        </p:nvSpPr>
        <p:spPr>
          <a:prstGeom prst="rect">
            <a:avLst/>
          </a:prstGeom>
        </p:spPr>
        <p:txBody>
          <a:bodyPr/>
          <a:lstStyle/>
          <a:p>
            <a:pPr/>
          </a:p>
        </p:txBody>
      </p:sp>
      <p:sp>
        <p:nvSpPr>
          <p:cNvPr id="682" name="Shape 682"/>
          <p:cNvSpPr/>
          <p:nvPr>
            <p:ph type="body" sz="quarter" idx="1"/>
          </p:nvPr>
        </p:nvSpPr>
        <p:spPr>
          <a:prstGeom prst="rect">
            <a:avLst/>
          </a:prstGeom>
        </p:spPr>
        <p:txBody>
          <a:bodyPr/>
          <a:lstStyle/>
          <a:p>
            <a:pPr>
              <a:defRPr sz="1800">
                <a:latin typeface="Arial"/>
                <a:ea typeface="Arial"/>
                <a:cs typeface="Arial"/>
                <a:sym typeface="Arial"/>
              </a:defRPr>
            </a:pPr>
            <a:r>
              <a:t>The other important concept in Transformers is positional encoding:</a:t>
            </a:r>
          </a:p>
          <a:p>
            <a:pPr/>
            <a:br>
              <a:rPr sz="1800">
                <a:latin typeface="Arial"/>
                <a:ea typeface="Arial"/>
                <a:cs typeface="Arial"/>
                <a:sym typeface="Arial"/>
              </a:rPr>
            </a:br>
            <a:r>
              <a:rPr sz="1800">
                <a:latin typeface="Arial"/>
                <a:ea typeface="Arial"/>
                <a:cs typeface="Arial"/>
                <a:sym typeface="Arial"/>
              </a:rPr>
              <a:t>As Transformers don't have inherent sequential information, positional encoding is employed to inject positional information into the input representations. It enables the model to understand the order of words within a sentence. For example”</a:t>
            </a:r>
            <a:endParaRPr sz="1800">
              <a:latin typeface="Arial"/>
              <a:ea typeface="Arial"/>
              <a:cs typeface="Arial"/>
              <a:sym typeface="Arial"/>
            </a:endParaRPr>
          </a:p>
          <a:p>
            <a:pPr/>
            <a:br>
              <a:rPr sz="1800">
                <a:latin typeface="Arial"/>
                <a:ea typeface="Arial"/>
                <a:cs typeface="Arial"/>
                <a:sym typeface="Arial"/>
              </a:rPr>
            </a:br>
            <a:r>
              <a:rPr sz="1800">
                <a:latin typeface="Arial"/>
                <a:ea typeface="Arial"/>
                <a:cs typeface="Arial"/>
                <a:sym typeface="Arial"/>
              </a:rPr>
              <a:t>I ate an apple while coding an Apple computer</a:t>
            </a:r>
            <a:endParaRPr sz="1800">
              <a:latin typeface="Arial"/>
              <a:ea typeface="Arial"/>
              <a:cs typeface="Arial"/>
              <a:sym typeface="Arial"/>
            </a:endParaRPr>
          </a:p>
          <a:p>
            <a:pPr/>
            <a:br>
              <a:rPr sz="1800">
                <a:latin typeface="Arial"/>
                <a:ea typeface="Arial"/>
                <a:cs typeface="Arial"/>
                <a:sym typeface="Arial"/>
              </a:rPr>
            </a:br>
            <a:r>
              <a:rPr sz="1800">
                <a:latin typeface="Arial"/>
                <a:ea typeface="Arial"/>
                <a:cs typeface="Arial"/>
                <a:sym typeface="Arial"/>
              </a:rPr>
              <a:t>Without positional encoding, with self-attention the model wouldn’t recognise that the first and second apple references are completely different. With positional encoding, what happens is the following:</a:t>
            </a:r>
            <a:endParaRPr sz="1800">
              <a:latin typeface="Arial"/>
              <a:ea typeface="Arial"/>
              <a:cs typeface="Arial"/>
              <a:sym typeface="Arial"/>
            </a:endParaRPr>
          </a:p>
          <a:p>
            <a:pPr>
              <a:defRPr sz="1800">
                <a:latin typeface="Arial"/>
                <a:ea typeface="Arial"/>
                <a:cs typeface="Arial"/>
                <a:sym typeface="Arial"/>
              </a:defRPr>
            </a:pPr>
          </a:p>
          <a:p>
            <a:pPr>
              <a:defRPr sz="1800">
                <a:latin typeface="Arial"/>
                <a:ea typeface="Arial"/>
                <a:cs typeface="Arial"/>
                <a:sym typeface="Arial"/>
              </a:defRPr>
            </a:pPr>
            <a:r>
              <a:t>We basically add to the normal embedding a positional function to distinguish the order of words.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6" name="Shape 686"/>
          <p:cNvSpPr/>
          <p:nvPr>
            <p:ph type="sldImg"/>
          </p:nvPr>
        </p:nvSpPr>
        <p:spPr>
          <a:prstGeom prst="rect">
            <a:avLst/>
          </a:prstGeom>
        </p:spPr>
        <p:txBody>
          <a:bodyPr/>
          <a:lstStyle/>
          <a:p>
            <a:pPr/>
          </a:p>
        </p:txBody>
      </p:sp>
      <p:sp>
        <p:nvSpPr>
          <p:cNvPr id="687" name="Shape 687"/>
          <p:cNvSpPr/>
          <p:nvPr>
            <p:ph type="body" sz="quarter" idx="1"/>
          </p:nvPr>
        </p:nvSpPr>
        <p:spPr>
          <a:prstGeom prst="rect">
            <a:avLst/>
          </a:prstGeom>
        </p:spPr>
        <p:txBody>
          <a:bodyPr/>
          <a:lstStyle/>
          <a:p>
            <a:pPr>
              <a:defRPr sz="1800">
                <a:latin typeface="Arial"/>
                <a:ea typeface="Arial"/>
                <a:cs typeface="Arial"/>
                <a:sym typeface="Arial"/>
              </a:defRPr>
            </a:pPr>
            <a:r>
              <a:t>Now yes, let's get into the Transformer:</a:t>
            </a:r>
          </a:p>
          <a:p>
            <a:pPr>
              <a:defRPr sz="1800">
                <a:latin typeface="Arial"/>
                <a:ea typeface="Arial"/>
                <a:cs typeface="Arial"/>
                <a:sym typeface="Arial"/>
              </a:defRPr>
            </a:pPr>
            <a:r>
              <a:t>I know it sounds daunting, but believe me, we will unravel it piece by piece, and later you will implement it in pure Keras as if you wrote the paper!~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1" name="Shape 691"/>
          <p:cNvSpPr/>
          <p:nvPr>
            <p:ph type="sldImg"/>
          </p:nvPr>
        </p:nvSpPr>
        <p:spPr>
          <a:prstGeom prst="rect">
            <a:avLst/>
          </a:prstGeom>
        </p:spPr>
        <p:txBody>
          <a:bodyPr/>
          <a:lstStyle/>
          <a:p>
            <a:pPr/>
          </a:p>
        </p:txBody>
      </p:sp>
      <p:sp>
        <p:nvSpPr>
          <p:cNvPr id="692" name="Shape 692"/>
          <p:cNvSpPr/>
          <p:nvPr>
            <p:ph type="body" sz="quarter" idx="1"/>
          </p:nvPr>
        </p:nvSpPr>
        <p:spPr>
          <a:prstGeom prst="rect">
            <a:avLst/>
          </a:prstGeom>
        </p:spPr>
        <p:txBody>
          <a:bodyPr/>
          <a:lstStyle/>
          <a:p>
            <a:pPr>
              <a:defRPr sz="1800">
                <a:latin typeface="Arial"/>
                <a:ea typeface="Arial"/>
                <a:cs typeface="Arial"/>
                <a:sym typeface="Arial"/>
              </a:defRPr>
            </a:pPr>
            <a:r>
              <a:t>So first let’s look at the inputs and outputs: </a:t>
            </a:r>
          </a:p>
          <a:p>
            <a:pPr/>
          </a:p>
          <a:p>
            <a:pPr>
              <a:defRPr sz="1800">
                <a:latin typeface="Arial"/>
                <a:ea typeface="Arial"/>
                <a:cs typeface="Arial"/>
                <a:sym typeface="Arial"/>
              </a:defRPr>
            </a:pPr>
            <a:r>
              <a:t>The first part is actually transforming those tensors of Ids into embedded tensors with the meaning of the order; this means that we apply the positional encoding to both input and output. Notice the embedding between input and output may differ, since for example, the language may differ!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6" name="Shape 696"/>
          <p:cNvSpPr/>
          <p:nvPr>
            <p:ph type="sldImg"/>
          </p:nvPr>
        </p:nvSpPr>
        <p:spPr>
          <a:prstGeom prst="rect">
            <a:avLst/>
          </a:prstGeom>
        </p:spPr>
        <p:txBody>
          <a:bodyPr/>
          <a:lstStyle/>
          <a:p>
            <a:pPr/>
          </a:p>
        </p:txBody>
      </p:sp>
      <p:sp>
        <p:nvSpPr>
          <p:cNvPr id="697" name="Shape 697"/>
          <p:cNvSpPr/>
          <p:nvPr>
            <p:ph type="body" sz="quarter" idx="1"/>
          </p:nvPr>
        </p:nvSpPr>
        <p:spPr>
          <a:prstGeom prst="rect">
            <a:avLst/>
          </a:prstGeom>
        </p:spPr>
        <p:txBody>
          <a:bodyPr/>
          <a:lstStyle/>
          <a:p>
            <a:pPr>
              <a:defRPr sz="1800">
                <a:latin typeface="Arial"/>
                <a:ea typeface="Arial"/>
                <a:cs typeface="Arial"/>
                <a:sym typeface="Arial"/>
              </a:defRPr>
            </a:pPr>
            <a:r>
              <a:t>After that, we enter into the encoder:</a:t>
            </a:r>
          </a:p>
          <a:p>
            <a:pPr/>
          </a:p>
          <a:p>
            <a:pPr>
              <a:defRPr sz="1800">
                <a:latin typeface="Arial"/>
                <a:ea typeface="Arial"/>
                <a:cs typeface="Arial"/>
                <a:sym typeface="Arial"/>
              </a:defRPr>
            </a:pPr>
            <a:r>
              <a:t>First, we run multi-headed attention, where the number of heads is a hyperparameter, and then we add the input of that layer with the output, having a residual connection. We normalise after that to speed up training. This adding and normalise will be very repetitive across the whole architecture, because it works to remember stuff about the past!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1" name="Shape 701"/>
          <p:cNvSpPr/>
          <p:nvPr>
            <p:ph type="sldImg"/>
          </p:nvPr>
        </p:nvSpPr>
        <p:spPr>
          <a:prstGeom prst="rect">
            <a:avLst/>
          </a:prstGeom>
        </p:spPr>
        <p:txBody>
          <a:bodyPr/>
          <a:lstStyle/>
          <a:p>
            <a:pPr/>
          </a:p>
        </p:txBody>
      </p:sp>
      <p:sp>
        <p:nvSpPr>
          <p:cNvPr id="702" name="Shape 702"/>
          <p:cNvSpPr/>
          <p:nvPr>
            <p:ph type="body" sz="quarter" idx="1"/>
          </p:nvPr>
        </p:nvSpPr>
        <p:spPr>
          <a:prstGeom prst="rect">
            <a:avLst/>
          </a:prstGeom>
        </p:spPr>
        <p:txBody>
          <a:bodyPr/>
          <a:lstStyle/>
          <a:p>
            <a:pPr>
              <a:defRPr sz="1800">
                <a:latin typeface="Arial"/>
                <a:ea typeface="Arial"/>
                <a:cs typeface="Arial"/>
                <a:sym typeface="Arial"/>
              </a:defRPr>
            </a:pPr>
            <a:r>
              <a:t>Later, we have</a:t>
            </a:r>
          </a:p>
          <a:p>
            <a:pPr/>
          </a:p>
          <a:p>
            <a:pPr>
              <a:defRPr sz="1800">
                <a:latin typeface="Arial"/>
                <a:ea typeface="Arial"/>
                <a:cs typeface="Arial"/>
                <a:sym typeface="Arial"/>
              </a:defRPr>
            </a:pPr>
            <a:r>
              <a:t>The feed-forward, which is a normal dense layer, and then again residual connection and normalise! That is our encoder. This encoder can be repeated any number of times, what is important is that the output of the last encoder will be input to each decoder, remember that.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apositiva de título">
    <p:spTree>
      <p:nvGrpSpPr>
        <p:cNvPr id="1" name=""/>
        <p:cNvGrpSpPr/>
        <p:nvPr/>
      </p:nvGrpSpPr>
      <p:grpSpPr>
        <a:xfrm>
          <a:off x="0" y="0"/>
          <a:ext cx="0" cy="0"/>
          <a:chOff x="0" y="0"/>
          <a:chExt cx="0" cy="0"/>
        </a:xfrm>
      </p:grpSpPr>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Diseño personalizado">
    <p:spTree>
      <p:nvGrpSpPr>
        <p:cNvPr id="1" name=""/>
        <p:cNvGrpSpPr/>
        <p:nvPr/>
      </p:nvGrpSpPr>
      <p:grpSpPr>
        <a:xfrm>
          <a:off x="0" y="0"/>
          <a:ext cx="0" cy="0"/>
          <a:chOff x="0" y="0"/>
          <a:chExt cx="0" cy="0"/>
        </a:xfrm>
      </p:grpSpPr>
      <p:grpSp>
        <p:nvGrpSpPr>
          <p:cNvPr id="319" name="Gráfico 7"/>
          <p:cNvGrpSpPr/>
          <p:nvPr/>
        </p:nvGrpSpPr>
        <p:grpSpPr>
          <a:xfrm>
            <a:off x="9874717" y="265386"/>
            <a:ext cx="2047152" cy="377230"/>
            <a:chOff x="0" y="0"/>
            <a:chExt cx="2047151" cy="377228"/>
          </a:xfrm>
        </p:grpSpPr>
        <p:sp>
          <p:nvSpPr>
            <p:cNvPr id="301"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2"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3"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4"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5"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6"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7"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8"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9"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0"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1"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2"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3"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4"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5"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6"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7"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8"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320" name="Forma libre: forma 1"/>
          <p:cNvSpPr/>
          <p:nvPr/>
        </p:nvSpPr>
        <p:spPr>
          <a:xfrm>
            <a:off x="7363573" y="-1"/>
            <a:ext cx="4827874" cy="6858002"/>
          </a:xfrm>
          <a:prstGeom prst="rect">
            <a:avLst/>
          </a:prstGeom>
          <a:solidFill>
            <a:srgbClr val="01AD8B">
              <a:alpha val="12000"/>
            </a:srgbClr>
          </a:solidFill>
          <a:ln w="12700">
            <a:miter lim="400000"/>
          </a:ln>
        </p:spPr>
        <p:txBody>
          <a:bodyPr lIns="45719" rIns="45719" anchor="ctr"/>
          <a:lstStyle/>
          <a:p>
            <a:pPr/>
          </a:p>
        </p:txBody>
      </p:sp>
      <p:sp>
        <p:nvSpPr>
          <p:cNvPr id="321" name="Forma libre: forma 2"/>
          <p:cNvSpPr/>
          <p:nvPr/>
        </p:nvSpPr>
        <p:spPr>
          <a:xfrm>
            <a:off x="519695" y="3317002"/>
            <a:ext cx="243048" cy="243048"/>
          </a:xfrm>
          <a:prstGeom prst="ellipse">
            <a:avLst/>
          </a:prstGeom>
          <a:solidFill>
            <a:srgbClr val="58D7B4"/>
          </a:solidFill>
          <a:ln w="12700">
            <a:miter lim="400000"/>
          </a:ln>
        </p:spPr>
        <p:txBody>
          <a:bodyPr lIns="45719" rIns="45719" anchor="ctr"/>
          <a:lstStyle/>
          <a:p>
            <a:pPr/>
          </a:p>
        </p:txBody>
      </p:sp>
      <p:sp>
        <p:nvSpPr>
          <p:cNvPr id="322" name="Forma libre: forma 3"/>
          <p:cNvSpPr/>
          <p:nvPr/>
        </p:nvSpPr>
        <p:spPr>
          <a:xfrm>
            <a:off x="519695" y="3763042"/>
            <a:ext cx="243048" cy="243047"/>
          </a:xfrm>
          <a:prstGeom prst="ellipse">
            <a:avLst/>
          </a:prstGeom>
          <a:solidFill>
            <a:srgbClr val="16C0A3"/>
          </a:solidFill>
          <a:ln w="12700">
            <a:miter lim="400000"/>
          </a:ln>
        </p:spPr>
        <p:txBody>
          <a:bodyPr lIns="45719" rIns="45719" anchor="ctr"/>
          <a:lstStyle/>
          <a:p>
            <a:pPr/>
          </a:p>
        </p:txBody>
      </p:sp>
      <p:sp>
        <p:nvSpPr>
          <p:cNvPr id="323" name="Forma libre: forma 23"/>
          <p:cNvSpPr/>
          <p:nvPr/>
        </p:nvSpPr>
        <p:spPr>
          <a:xfrm>
            <a:off x="519695" y="4221298"/>
            <a:ext cx="243048" cy="243047"/>
          </a:xfrm>
          <a:prstGeom prst="ellipse">
            <a:avLst/>
          </a:prstGeom>
          <a:solidFill>
            <a:srgbClr val="13A28B"/>
          </a:solidFill>
          <a:ln w="12700">
            <a:miter lim="400000"/>
          </a:ln>
        </p:spPr>
        <p:txBody>
          <a:bodyPr lIns="45719" rIns="45719" anchor="ctr"/>
          <a:lstStyle/>
          <a:p>
            <a:pPr/>
          </a:p>
        </p:txBody>
      </p:sp>
      <p:sp>
        <p:nvSpPr>
          <p:cNvPr id="324" name="Forma libre: forma 24"/>
          <p:cNvSpPr/>
          <p:nvPr/>
        </p:nvSpPr>
        <p:spPr>
          <a:xfrm>
            <a:off x="519695" y="4676864"/>
            <a:ext cx="243048" cy="243047"/>
          </a:xfrm>
          <a:prstGeom prst="ellipse">
            <a:avLst/>
          </a:prstGeom>
          <a:solidFill>
            <a:srgbClr val="087379"/>
          </a:solidFill>
          <a:ln w="12700">
            <a:miter lim="400000"/>
          </a:ln>
        </p:spPr>
        <p:txBody>
          <a:bodyPr lIns="45719" rIns="45719" anchor="ctr"/>
          <a:lstStyle/>
          <a:p>
            <a:pPr/>
          </a:p>
        </p:txBody>
      </p:sp>
      <p:sp>
        <p:nvSpPr>
          <p:cNvPr id="325" name="Forma libre: forma 25"/>
          <p:cNvSpPr/>
          <p:nvPr/>
        </p:nvSpPr>
        <p:spPr>
          <a:xfrm>
            <a:off x="519695" y="5125596"/>
            <a:ext cx="243048" cy="243047"/>
          </a:xfrm>
          <a:prstGeom prst="ellipse">
            <a:avLst/>
          </a:prstGeom>
          <a:solidFill>
            <a:srgbClr val="056169"/>
          </a:solidFill>
          <a:ln w="12700">
            <a:miter lim="400000"/>
          </a:ln>
        </p:spPr>
        <p:txBody>
          <a:bodyPr lIns="45719" rIns="45719" anchor="ctr"/>
          <a:lstStyle/>
          <a:p>
            <a:pPr/>
          </a:p>
        </p:txBody>
      </p:sp>
      <p:sp>
        <p:nvSpPr>
          <p:cNvPr id="326" name="Título Título Título Título"/>
          <p:cNvSpPr txBox="1"/>
          <p:nvPr>
            <p:ph type="title" hasCustomPrompt="1"/>
          </p:nvPr>
        </p:nvSpPr>
        <p:spPr>
          <a:xfrm>
            <a:off x="409724" y="743676"/>
            <a:ext cx="4361783" cy="361717"/>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327" name="Body Level One…"/>
          <p:cNvSpPr txBox="1"/>
          <p:nvPr>
            <p:ph type="body" sz="quarter" idx="1" hasCustomPrompt="1"/>
          </p:nvPr>
        </p:nvSpPr>
        <p:spPr>
          <a:xfrm>
            <a:off x="409724" y="1808653"/>
            <a:ext cx="4948239" cy="984423"/>
          </a:xfrm>
          <a:prstGeom prst="rect">
            <a:avLst/>
          </a:prstGeom>
        </p:spPr>
        <p:txBody>
          <a:bodyPr>
            <a:normAutofit fontScale="100000" lnSpcReduction="0"/>
          </a:bodyPr>
          <a:lstStyle>
            <a:lvl1pPr marL="0" indent="0">
              <a:buSzTx/>
              <a:buFontTx/>
              <a:buNone/>
              <a:defRPr sz="2000"/>
            </a:lvl1pPr>
            <a:lvl2pPr marL="647700" indent="-190500">
              <a:buFontTx/>
              <a:defRPr sz="2000"/>
            </a:lvl2pPr>
            <a:lvl3pPr marL="1143000" indent="-228600">
              <a:buFontTx/>
              <a:defRPr sz="2000"/>
            </a:lvl3pPr>
            <a:lvl4pPr marL="1625600" indent="-254000">
              <a:buFontTx/>
              <a:defRPr sz="2000"/>
            </a:lvl4pPr>
            <a:lvl5pPr marL="2082800" indent="-254000">
              <a:buFontTx/>
              <a:defRPr sz="2000"/>
            </a:lvl5pPr>
          </a:lstStyle>
          <a:p>
            <a:pPr/>
            <a:r>
              <a:t>5 Parameters are key to configure at the cluster, broker and topic level the reliability we prefer:</a:t>
            </a:r>
          </a:p>
          <a:p>
            <a:pPr lvl="1"/>
            <a:r>
              <a:t/>
            </a:r>
          </a:p>
          <a:p>
            <a:pPr lvl="2"/>
            <a:r>
              <a:t/>
            </a:r>
          </a:p>
          <a:p>
            <a:pPr lvl="3"/>
            <a:r>
              <a:t/>
            </a:r>
          </a:p>
          <a:p>
            <a:pPr lvl="4"/>
            <a:r>
              <a:t/>
            </a:r>
          </a:p>
        </p:txBody>
      </p:sp>
      <p:sp>
        <p:nvSpPr>
          <p:cNvPr id="328" name="Marcador de texto 42"/>
          <p:cNvSpPr/>
          <p:nvPr>
            <p:ph type="body" sz="quarter" idx="21" hasCustomPrompt="1"/>
          </p:nvPr>
        </p:nvSpPr>
        <p:spPr>
          <a:xfrm>
            <a:off x="905024" y="3132771"/>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1…​</a:t>
            </a:r>
          </a:p>
        </p:txBody>
      </p:sp>
      <p:sp>
        <p:nvSpPr>
          <p:cNvPr id="329" name="Marcador de texto 42"/>
          <p:cNvSpPr/>
          <p:nvPr>
            <p:ph type="body" sz="quarter" idx="22" hasCustomPrompt="1"/>
          </p:nvPr>
        </p:nvSpPr>
        <p:spPr>
          <a:xfrm>
            <a:off x="905024" y="3589959"/>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2…​</a:t>
            </a:r>
          </a:p>
        </p:txBody>
      </p:sp>
      <p:sp>
        <p:nvSpPr>
          <p:cNvPr id="330" name="Marcador de texto 42"/>
          <p:cNvSpPr/>
          <p:nvPr>
            <p:ph type="body" sz="quarter" idx="23" hasCustomPrompt="1"/>
          </p:nvPr>
        </p:nvSpPr>
        <p:spPr>
          <a:xfrm>
            <a:off x="905024" y="4038832"/>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3…​</a:t>
            </a:r>
          </a:p>
        </p:txBody>
      </p:sp>
      <p:sp>
        <p:nvSpPr>
          <p:cNvPr id="331" name="Marcador de texto 42"/>
          <p:cNvSpPr/>
          <p:nvPr>
            <p:ph type="body" sz="quarter" idx="24" hasCustomPrompt="1"/>
          </p:nvPr>
        </p:nvSpPr>
        <p:spPr>
          <a:xfrm>
            <a:off x="905024" y="4500946"/>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4…​</a:t>
            </a:r>
          </a:p>
        </p:txBody>
      </p:sp>
      <p:sp>
        <p:nvSpPr>
          <p:cNvPr id="332" name="Marcador de texto 42"/>
          <p:cNvSpPr/>
          <p:nvPr>
            <p:ph type="body" sz="quarter" idx="25" hasCustomPrompt="1"/>
          </p:nvPr>
        </p:nvSpPr>
        <p:spPr>
          <a:xfrm>
            <a:off x="905022" y="4958162"/>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5…​</a:t>
            </a:r>
          </a:p>
        </p:txBody>
      </p:sp>
      <p:sp>
        <p:nvSpPr>
          <p:cNvPr id="333" name="Marcador de texto 48"/>
          <p:cNvSpPr/>
          <p:nvPr>
            <p:ph type="body" sz="quarter" idx="26" hasCustomPrompt="1"/>
          </p:nvPr>
        </p:nvSpPr>
        <p:spPr>
          <a:xfrm>
            <a:off x="8584889" y="3394014"/>
            <a:ext cx="3450042" cy="3586164"/>
          </a:xfrm>
          <a:prstGeom prst="rect">
            <a:avLst/>
          </a:prstGeom>
        </p:spPr>
        <p:txBody>
          <a:bodyPr>
            <a:normAutofit fontScale="100000" lnSpcReduction="0"/>
          </a:bodyPr>
          <a:lstStyle>
            <a:lvl1pPr marL="0" indent="0">
              <a:buSzTx/>
              <a:buFontTx/>
              <a:buNone/>
              <a:defRPr sz="2400">
                <a:solidFill>
                  <a:srgbClr val="00425F"/>
                </a:solidFill>
                <a:latin typeface="Arial Black"/>
                <a:ea typeface="Arial Black"/>
                <a:cs typeface="Arial Black"/>
                <a:sym typeface="Arial Black"/>
              </a:defRPr>
            </a:lvl1pPr>
          </a:lstStyle>
          <a:p>
            <a:pPr/>
            <a:r>
              <a:t>Notice we can set a default reliability at there cluster level and then some topics configure them for maximum reliability to be cost effective</a:t>
            </a:r>
          </a:p>
        </p:txBody>
      </p:sp>
      <p:sp>
        <p:nvSpPr>
          <p:cNvPr id="3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Diseño personalizado">
    <p:spTree>
      <p:nvGrpSpPr>
        <p:cNvPr id="1" name=""/>
        <p:cNvGrpSpPr/>
        <p:nvPr/>
      </p:nvGrpSpPr>
      <p:grpSpPr>
        <a:xfrm>
          <a:off x="0" y="0"/>
          <a:ext cx="0" cy="0"/>
          <a:chOff x="0" y="0"/>
          <a:chExt cx="0" cy="0"/>
        </a:xfrm>
      </p:grpSpPr>
      <p:grpSp>
        <p:nvGrpSpPr>
          <p:cNvPr id="359" name="Gráfico 7"/>
          <p:cNvGrpSpPr/>
          <p:nvPr/>
        </p:nvGrpSpPr>
        <p:grpSpPr>
          <a:xfrm>
            <a:off x="9874717" y="265386"/>
            <a:ext cx="2047152" cy="377230"/>
            <a:chOff x="0" y="0"/>
            <a:chExt cx="2047151" cy="377228"/>
          </a:xfrm>
        </p:grpSpPr>
        <p:sp>
          <p:nvSpPr>
            <p:cNvPr id="341"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2"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3"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4"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5"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6"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7"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8"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9"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0"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1"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2"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3"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4"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5"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6"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7"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8"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3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Diseño personalizado">
    <p:spTree>
      <p:nvGrpSpPr>
        <p:cNvPr id="1" name=""/>
        <p:cNvGrpSpPr/>
        <p:nvPr/>
      </p:nvGrpSpPr>
      <p:grpSpPr>
        <a:xfrm>
          <a:off x="0" y="0"/>
          <a:ext cx="0" cy="0"/>
          <a:chOff x="0" y="0"/>
          <a:chExt cx="0" cy="0"/>
        </a:xfrm>
      </p:grpSpPr>
      <p:grpSp>
        <p:nvGrpSpPr>
          <p:cNvPr id="385" name="Gráfico 7"/>
          <p:cNvGrpSpPr/>
          <p:nvPr/>
        </p:nvGrpSpPr>
        <p:grpSpPr>
          <a:xfrm>
            <a:off x="9874717" y="265386"/>
            <a:ext cx="2047152" cy="377230"/>
            <a:chOff x="0" y="0"/>
            <a:chExt cx="2047151" cy="377228"/>
          </a:xfrm>
        </p:grpSpPr>
        <p:sp>
          <p:nvSpPr>
            <p:cNvPr id="367"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68"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69"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0"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1"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2"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3"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4"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5"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6"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7"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8"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9"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0"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1"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2"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3"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4"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386" name="Forma libre: forma 2"/>
          <p:cNvSpPr/>
          <p:nvPr/>
        </p:nvSpPr>
        <p:spPr>
          <a:xfrm>
            <a:off x="3056861" y="3648254"/>
            <a:ext cx="7830919" cy="1073931"/>
          </a:xfrm>
          <a:prstGeom prst="rect">
            <a:avLst/>
          </a:prstGeom>
          <a:solidFill>
            <a:srgbClr val="01AD8B">
              <a:alpha val="12000"/>
            </a:srgbClr>
          </a:solidFill>
          <a:ln w="12700">
            <a:miter lim="400000"/>
          </a:ln>
        </p:spPr>
        <p:txBody>
          <a:bodyPr lIns="45719" rIns="45719" anchor="ctr"/>
          <a:lstStyle/>
          <a:p>
            <a:pPr/>
          </a:p>
        </p:txBody>
      </p:sp>
      <p:sp>
        <p:nvSpPr>
          <p:cNvPr id="387" name="Forma libre: forma 3"/>
          <p:cNvSpPr/>
          <p:nvPr/>
        </p:nvSpPr>
        <p:spPr>
          <a:xfrm>
            <a:off x="472221" y="3648254"/>
            <a:ext cx="3303298" cy="10739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044"/>
                </a:moveTo>
                <a:lnTo>
                  <a:pt x="17585" y="21600"/>
                </a:lnTo>
                <a:lnTo>
                  <a:pt x="0" y="21600"/>
                </a:lnTo>
                <a:lnTo>
                  <a:pt x="0" y="0"/>
                </a:lnTo>
                <a:lnTo>
                  <a:pt x="17585" y="0"/>
                </a:lnTo>
                <a:lnTo>
                  <a:pt x="21600" y="10044"/>
                </a:lnTo>
                <a:close/>
              </a:path>
            </a:pathLst>
          </a:custGeom>
          <a:solidFill>
            <a:srgbClr val="00425F"/>
          </a:solidFill>
          <a:ln w="12700">
            <a:miter lim="400000"/>
          </a:ln>
        </p:spPr>
        <p:txBody>
          <a:bodyPr lIns="45719" rIns="45719" anchor="ctr"/>
          <a:lstStyle/>
          <a:p>
            <a:pPr/>
          </a:p>
        </p:txBody>
      </p:sp>
      <p:sp>
        <p:nvSpPr>
          <p:cNvPr id="388" name="Forma libre: forma 23"/>
          <p:cNvSpPr/>
          <p:nvPr/>
        </p:nvSpPr>
        <p:spPr>
          <a:xfrm>
            <a:off x="3059048" y="2415051"/>
            <a:ext cx="7828733" cy="1073931"/>
          </a:xfrm>
          <a:prstGeom prst="rect">
            <a:avLst/>
          </a:prstGeom>
          <a:solidFill>
            <a:srgbClr val="01AD8B">
              <a:alpha val="12000"/>
            </a:srgbClr>
          </a:solidFill>
          <a:ln w="12700">
            <a:miter lim="400000"/>
          </a:ln>
        </p:spPr>
        <p:txBody>
          <a:bodyPr lIns="45719" rIns="45719" anchor="ctr"/>
          <a:lstStyle/>
          <a:p>
            <a:pPr/>
          </a:p>
        </p:txBody>
      </p:sp>
      <p:sp>
        <p:nvSpPr>
          <p:cNvPr id="389" name="Forma libre: forma 24"/>
          <p:cNvSpPr/>
          <p:nvPr/>
        </p:nvSpPr>
        <p:spPr>
          <a:xfrm>
            <a:off x="474344" y="2415051"/>
            <a:ext cx="3303297" cy="10739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217"/>
                </a:moveTo>
                <a:lnTo>
                  <a:pt x="17455" y="21600"/>
                </a:lnTo>
                <a:lnTo>
                  <a:pt x="0" y="21600"/>
                </a:lnTo>
                <a:lnTo>
                  <a:pt x="0" y="0"/>
                </a:lnTo>
                <a:lnTo>
                  <a:pt x="17455" y="0"/>
                </a:lnTo>
                <a:lnTo>
                  <a:pt x="21600" y="10217"/>
                </a:lnTo>
                <a:close/>
              </a:path>
            </a:pathLst>
          </a:custGeom>
          <a:solidFill>
            <a:srgbClr val="00425F"/>
          </a:solidFill>
          <a:ln w="12700">
            <a:miter lim="400000"/>
          </a:ln>
        </p:spPr>
        <p:txBody>
          <a:bodyPr lIns="45719" rIns="45719" anchor="ctr"/>
          <a:lstStyle/>
          <a:p>
            <a:pPr/>
          </a:p>
        </p:txBody>
      </p:sp>
      <p:sp>
        <p:nvSpPr>
          <p:cNvPr id="390" name="Forma libre: forma 25"/>
          <p:cNvSpPr/>
          <p:nvPr/>
        </p:nvSpPr>
        <p:spPr>
          <a:xfrm>
            <a:off x="2225826" y="5433121"/>
            <a:ext cx="108391" cy="17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1287"/>
                </a:lnTo>
                <a:lnTo>
                  <a:pt x="0" y="21600"/>
                </a:lnTo>
                <a:lnTo>
                  <a:pt x="0" y="0"/>
                </a:lnTo>
                <a:close/>
              </a:path>
            </a:pathLst>
          </a:custGeom>
          <a:solidFill>
            <a:srgbClr val="00425F"/>
          </a:solidFill>
          <a:ln w="12700">
            <a:miter lim="400000"/>
          </a:ln>
        </p:spPr>
        <p:txBody>
          <a:bodyPr lIns="45719" rIns="45719" anchor="ctr"/>
          <a:lstStyle/>
          <a:p>
            <a:pPr/>
          </a:p>
        </p:txBody>
      </p:sp>
      <p:sp>
        <p:nvSpPr>
          <p:cNvPr id="391" name="Título Título Título Título"/>
          <p:cNvSpPr txBox="1"/>
          <p:nvPr>
            <p:ph type="title" hasCustomPrompt="1"/>
          </p:nvPr>
        </p:nvSpPr>
        <p:spPr>
          <a:xfrm>
            <a:off x="409724" y="743676"/>
            <a:ext cx="4361783" cy="361717"/>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392" name="Body Level One…"/>
          <p:cNvSpPr txBox="1"/>
          <p:nvPr>
            <p:ph type="body" sz="quarter" idx="1" hasCustomPrompt="1"/>
          </p:nvPr>
        </p:nvSpPr>
        <p:spPr>
          <a:xfrm>
            <a:off x="647241" y="3997605"/>
            <a:ext cx="7115176" cy="400051"/>
          </a:xfrm>
          <a:prstGeom prst="rect">
            <a:avLst/>
          </a:prstGeom>
        </p:spPr>
        <p:txBody>
          <a:bodyPr>
            <a:normAutofit fontScale="100000" lnSpcReduction="0"/>
          </a:bodyPr>
          <a:lstStyle>
            <a:lvl1pPr marL="0" indent="0">
              <a:buSzTx/>
              <a:buFontTx/>
              <a:buNone/>
              <a:defRPr sz="2000">
                <a:solidFill>
                  <a:srgbClr val="FFFFFF"/>
                </a:solidFill>
              </a:defRPr>
            </a:lvl1pPr>
            <a:lvl2pPr marL="0" indent="457200">
              <a:buSzTx/>
              <a:buFontTx/>
              <a:buNone/>
              <a:defRPr sz="2000">
                <a:solidFill>
                  <a:srgbClr val="FFFFFF"/>
                </a:solidFill>
              </a:defRPr>
            </a:lvl2pPr>
            <a:lvl3pPr marL="0" indent="914400">
              <a:buSzTx/>
              <a:buFontTx/>
              <a:buNone/>
              <a:defRPr sz="2000">
                <a:solidFill>
                  <a:srgbClr val="FFFFFF"/>
                </a:solidFill>
              </a:defRPr>
            </a:lvl3pPr>
            <a:lvl4pPr marL="0" indent="1371600">
              <a:buSzTx/>
              <a:buFontTx/>
              <a:buNone/>
              <a:defRPr sz="2000">
                <a:solidFill>
                  <a:srgbClr val="FFFFFF"/>
                </a:solidFill>
              </a:defRPr>
            </a:lvl4pPr>
            <a:lvl5pPr marL="0" indent="1828800">
              <a:buSzTx/>
              <a:buFontTx/>
              <a:buNone/>
              <a:defRPr sz="2000">
                <a:solidFill>
                  <a:srgbClr val="FFFFFF"/>
                </a:solidFill>
              </a:defRPr>
            </a:lvl5pPr>
          </a:lstStyle>
          <a:p>
            <a:pPr/>
            <a:r>
              <a:t>Objeto dentro de dibujo</a:t>
            </a:r>
          </a:p>
          <a:p>
            <a:pPr lvl="1"/>
            <a:r>
              <a:t/>
            </a:r>
          </a:p>
          <a:p>
            <a:pPr lvl="2"/>
            <a:r>
              <a:t/>
            </a:r>
          </a:p>
          <a:p>
            <a:pPr lvl="3"/>
            <a:r>
              <a:t/>
            </a:r>
          </a:p>
          <a:p>
            <a:pPr lvl="4"/>
            <a:r>
              <a:t/>
            </a:r>
          </a:p>
        </p:txBody>
      </p:sp>
      <p:sp>
        <p:nvSpPr>
          <p:cNvPr id="3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9_Diseño personalizado">
    <p:spTree>
      <p:nvGrpSpPr>
        <p:cNvPr id="1" name=""/>
        <p:cNvGrpSpPr/>
        <p:nvPr/>
      </p:nvGrpSpPr>
      <p:grpSpPr>
        <a:xfrm>
          <a:off x="0" y="0"/>
          <a:ext cx="0" cy="0"/>
          <a:chOff x="0" y="0"/>
          <a:chExt cx="0" cy="0"/>
        </a:xfrm>
      </p:grpSpPr>
      <p:grpSp>
        <p:nvGrpSpPr>
          <p:cNvPr id="418" name="Gráfico 7"/>
          <p:cNvGrpSpPr/>
          <p:nvPr/>
        </p:nvGrpSpPr>
        <p:grpSpPr>
          <a:xfrm>
            <a:off x="9874717" y="265386"/>
            <a:ext cx="2047152" cy="377230"/>
            <a:chOff x="0" y="0"/>
            <a:chExt cx="2047151" cy="377228"/>
          </a:xfrm>
        </p:grpSpPr>
        <p:sp>
          <p:nvSpPr>
            <p:cNvPr id="400"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1"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2"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3"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4"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5"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6"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7"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8"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9"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0"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1"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2"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3"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4"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5"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6"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7"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419" name="Forma libre: forma 3"/>
          <p:cNvSpPr/>
          <p:nvPr/>
        </p:nvSpPr>
        <p:spPr>
          <a:xfrm>
            <a:off x="1323024" y="2994480"/>
            <a:ext cx="8877808" cy="2099751"/>
          </a:xfrm>
          <a:prstGeom prst="rect">
            <a:avLst/>
          </a:prstGeom>
          <a:solidFill>
            <a:srgbClr val="00425F"/>
          </a:solidFill>
          <a:ln w="12700">
            <a:miter lim="400000"/>
          </a:ln>
        </p:spPr>
        <p:txBody>
          <a:bodyPr lIns="45719" rIns="45719" anchor="ctr"/>
          <a:lstStyle/>
          <a:p>
            <a:pPr/>
          </a:p>
        </p:txBody>
      </p:sp>
      <p:sp>
        <p:nvSpPr>
          <p:cNvPr id="420" name="Forma libre: forma 23"/>
          <p:cNvSpPr/>
          <p:nvPr/>
        </p:nvSpPr>
        <p:spPr>
          <a:xfrm>
            <a:off x="10200830" y="2994480"/>
            <a:ext cx="609343" cy="2099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218"/>
                </a:moveTo>
                <a:lnTo>
                  <a:pt x="0" y="21600"/>
                </a:lnTo>
                <a:lnTo>
                  <a:pt x="0" y="0"/>
                </a:lnTo>
                <a:lnTo>
                  <a:pt x="21600" y="10218"/>
                </a:lnTo>
                <a:close/>
              </a:path>
            </a:pathLst>
          </a:custGeom>
          <a:solidFill>
            <a:srgbClr val="00425F"/>
          </a:solidFill>
          <a:ln w="12700">
            <a:miter lim="400000"/>
          </a:ln>
        </p:spPr>
        <p:txBody>
          <a:bodyPr lIns="45719" rIns="45719" anchor="ctr"/>
          <a:lstStyle/>
          <a:p>
            <a:pPr/>
          </a:p>
        </p:txBody>
      </p:sp>
      <p:sp>
        <p:nvSpPr>
          <p:cNvPr id="42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422" name="Body Level One…"/>
          <p:cNvSpPr txBox="1"/>
          <p:nvPr>
            <p:ph type="body" sz="quarter" idx="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Diseño personalizado">
    <p:spTree>
      <p:nvGrpSpPr>
        <p:cNvPr id="1" name=""/>
        <p:cNvGrpSpPr/>
        <p:nvPr/>
      </p:nvGrpSpPr>
      <p:grpSpPr>
        <a:xfrm>
          <a:off x="0" y="0"/>
          <a:ext cx="0" cy="0"/>
          <a:chOff x="0" y="0"/>
          <a:chExt cx="0" cy="0"/>
        </a:xfrm>
      </p:grpSpPr>
      <p:grpSp>
        <p:nvGrpSpPr>
          <p:cNvPr id="448" name="Gráfico 7"/>
          <p:cNvGrpSpPr/>
          <p:nvPr/>
        </p:nvGrpSpPr>
        <p:grpSpPr>
          <a:xfrm>
            <a:off x="9874717" y="265386"/>
            <a:ext cx="2047152" cy="377230"/>
            <a:chOff x="0" y="0"/>
            <a:chExt cx="2047151" cy="377228"/>
          </a:xfrm>
        </p:grpSpPr>
        <p:sp>
          <p:nvSpPr>
            <p:cNvPr id="430"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1"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2"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3"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4"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5"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6"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7"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8"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9"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0"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1"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2"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3"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4"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5"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6"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7"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449" name="Forma libre: forma 3"/>
          <p:cNvSpPr/>
          <p:nvPr/>
        </p:nvSpPr>
        <p:spPr>
          <a:xfrm>
            <a:off x="1288264" y="2128935"/>
            <a:ext cx="7922573" cy="1597237"/>
          </a:xfrm>
          <a:prstGeom prst="rect">
            <a:avLst/>
          </a:prstGeom>
          <a:solidFill>
            <a:srgbClr val="0B908C"/>
          </a:solidFill>
          <a:ln w="12700">
            <a:miter lim="400000"/>
          </a:ln>
        </p:spPr>
        <p:txBody>
          <a:bodyPr lIns="45719" rIns="45719" anchor="ctr"/>
          <a:lstStyle/>
          <a:p>
            <a:pPr/>
          </a:p>
        </p:txBody>
      </p:sp>
      <p:sp>
        <p:nvSpPr>
          <p:cNvPr id="450" name="Forma libre: forma 23"/>
          <p:cNvSpPr/>
          <p:nvPr/>
        </p:nvSpPr>
        <p:spPr>
          <a:xfrm>
            <a:off x="3168981" y="3967426"/>
            <a:ext cx="7922573" cy="1597236"/>
          </a:xfrm>
          <a:prstGeom prst="rect">
            <a:avLst/>
          </a:prstGeom>
          <a:solidFill>
            <a:srgbClr val="0B908C"/>
          </a:solidFill>
          <a:ln w="12700">
            <a:miter lim="400000"/>
          </a:ln>
        </p:spPr>
        <p:txBody>
          <a:bodyPr lIns="45719" rIns="45719" anchor="ctr"/>
          <a:lstStyle/>
          <a:p>
            <a:pPr/>
          </a:p>
        </p:txBody>
      </p:sp>
      <p:sp>
        <p:nvSpPr>
          <p:cNvPr id="45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452" name="Body Level One…"/>
          <p:cNvSpPr txBox="1"/>
          <p:nvPr>
            <p:ph type="body" sz="quarter" idx="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53" name="Marcador de texto 28"/>
          <p:cNvSpPr/>
          <p:nvPr>
            <p:ph type="body" sz="quarter" idx="21"/>
          </p:nvPr>
        </p:nvSpPr>
        <p:spPr>
          <a:xfrm>
            <a:off x="7453779" y="6108841"/>
            <a:ext cx="4841876" cy="400051"/>
          </a:xfrm>
          <a:prstGeom prst="rect">
            <a:avLst/>
          </a:prstGeom>
        </p:spPr>
        <p:txBody>
          <a:bodyPr>
            <a:normAutofit fontScale="100000" lnSpcReduction="0"/>
          </a:bodyPr>
          <a:lstStyle/>
          <a:p>
            <a:pPr marL="0" indent="0">
              <a:buSzTx/>
              <a:buFontTx/>
              <a:buNone/>
              <a:defRPr sz="2000"/>
            </a:pPr>
          </a:p>
        </p:txBody>
      </p:sp>
      <p:sp>
        <p:nvSpPr>
          <p:cNvPr id="4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Diseño personalizado">
    <p:spTree>
      <p:nvGrpSpPr>
        <p:cNvPr id="1" name=""/>
        <p:cNvGrpSpPr/>
        <p:nvPr/>
      </p:nvGrpSpPr>
      <p:grpSpPr>
        <a:xfrm>
          <a:off x="0" y="0"/>
          <a:ext cx="0" cy="0"/>
          <a:chOff x="0" y="0"/>
          <a:chExt cx="0" cy="0"/>
        </a:xfrm>
      </p:grpSpPr>
      <p:sp>
        <p:nvSpPr>
          <p:cNvPr id="461" name="Forma libre: forma 2"/>
          <p:cNvSpPr/>
          <p:nvPr/>
        </p:nvSpPr>
        <p:spPr>
          <a:xfrm>
            <a:off x="-1" y="-1"/>
            <a:ext cx="12191450" cy="6858002"/>
          </a:xfrm>
          <a:prstGeom prst="rect">
            <a:avLst/>
          </a:prstGeom>
          <a:solidFill>
            <a:srgbClr val="01AD8B">
              <a:alpha val="12000"/>
            </a:srgbClr>
          </a:solidFill>
          <a:ln w="12700">
            <a:miter lim="400000"/>
          </a:ln>
        </p:spPr>
        <p:txBody>
          <a:bodyPr lIns="45719" rIns="45719" anchor="ctr"/>
          <a:lstStyle/>
          <a:p>
            <a:pPr/>
          </a:p>
        </p:txBody>
      </p:sp>
      <p:grpSp>
        <p:nvGrpSpPr>
          <p:cNvPr id="480" name="Gráfico 7"/>
          <p:cNvGrpSpPr/>
          <p:nvPr/>
        </p:nvGrpSpPr>
        <p:grpSpPr>
          <a:xfrm>
            <a:off x="9874717" y="265386"/>
            <a:ext cx="2047152" cy="377230"/>
            <a:chOff x="0" y="0"/>
            <a:chExt cx="2047151" cy="377228"/>
          </a:xfrm>
        </p:grpSpPr>
        <p:sp>
          <p:nvSpPr>
            <p:cNvPr id="462" name="Forma libre: forma 4"/>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3" name="Forma libre: forma 5"/>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4" name="Forma libre: forma 6"/>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5" name="Forma libre: forma 7"/>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6" name="Forma libre: forma 8"/>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7" name="Forma libre: forma 9"/>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8" name="Forma libre: forma 10"/>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9" name="Forma libre: forma 11"/>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0" name="Forma libre: forma 12"/>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1" name="Forma libre: forma 13"/>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2" name="Forma libre: forma 14"/>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3" name="Forma libre: forma 15"/>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4" name="Forma libre: forma 16"/>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5" name="Forma libre: forma 17"/>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6" name="Forma libre: forma 18"/>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7" name="Forma libre: forma 19"/>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8" name="Forma libre: forma 20"/>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9" name="Forma libre: forma 21"/>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4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Diseño personalizado">
    <p:spTree>
      <p:nvGrpSpPr>
        <p:cNvPr id="1" name=""/>
        <p:cNvGrpSpPr/>
        <p:nvPr/>
      </p:nvGrpSpPr>
      <p:grpSpPr>
        <a:xfrm>
          <a:off x="0" y="0"/>
          <a:ext cx="0" cy="0"/>
          <a:chOff x="0" y="0"/>
          <a:chExt cx="0" cy="0"/>
        </a:xfrm>
      </p:grpSpPr>
      <p:sp>
        <p:nvSpPr>
          <p:cNvPr id="488" name="Forma libre: forma 2"/>
          <p:cNvSpPr/>
          <p:nvPr/>
        </p:nvSpPr>
        <p:spPr>
          <a:xfrm>
            <a:off x="-1" y="-1"/>
            <a:ext cx="12191450" cy="6858002"/>
          </a:xfrm>
          <a:prstGeom prst="rect">
            <a:avLst/>
          </a:prstGeom>
          <a:solidFill>
            <a:srgbClr val="01AD8B">
              <a:alpha val="12000"/>
            </a:srgbClr>
          </a:solidFill>
          <a:ln w="12700">
            <a:miter lim="400000"/>
          </a:ln>
        </p:spPr>
        <p:txBody>
          <a:bodyPr lIns="45719" rIns="45719" anchor="ctr"/>
          <a:lstStyle/>
          <a:p>
            <a:pPr/>
          </a:p>
        </p:txBody>
      </p:sp>
      <p:grpSp>
        <p:nvGrpSpPr>
          <p:cNvPr id="507" name="Gráfico 7"/>
          <p:cNvGrpSpPr/>
          <p:nvPr/>
        </p:nvGrpSpPr>
        <p:grpSpPr>
          <a:xfrm>
            <a:off x="9874717" y="265386"/>
            <a:ext cx="2047152" cy="377230"/>
            <a:chOff x="0" y="0"/>
            <a:chExt cx="2047151" cy="377228"/>
          </a:xfrm>
        </p:grpSpPr>
        <p:sp>
          <p:nvSpPr>
            <p:cNvPr id="489" name="Forma libre: forma 4"/>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0" name="Forma libre: forma 5"/>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1" name="Forma libre: forma 6"/>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2" name="Forma libre: forma 7"/>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3" name="Forma libre: forma 8"/>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4" name="Forma libre: forma 9"/>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5" name="Forma libre: forma 10"/>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6" name="Forma libre: forma 11"/>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7" name="Forma libre: forma 12"/>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8" name="Forma libre: forma 13"/>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9" name="Forma libre: forma 14"/>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0" name="Forma libre: forma 15"/>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1" name="Forma libre: forma 16"/>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2" name="Forma libre: forma 17"/>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3" name="Forma libre: forma 18"/>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4" name="Forma libre: forma 19"/>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5" name="Forma libre: forma 20"/>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6" name="Forma libre: forma 21"/>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508"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509" name="Body Level One…"/>
          <p:cNvSpPr txBox="1"/>
          <p:nvPr>
            <p:ph type="body" sz="quarter" idx="1"/>
          </p:nvPr>
        </p:nvSpPr>
        <p:spPr>
          <a:xfrm>
            <a:off x="-70372" y="6141770"/>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Diseño personalizado">
    <p:spTree>
      <p:nvGrpSpPr>
        <p:cNvPr id="1" name=""/>
        <p:cNvGrpSpPr/>
        <p:nvPr/>
      </p:nvGrpSpPr>
      <p:grpSpPr>
        <a:xfrm>
          <a:off x="0" y="0"/>
          <a:ext cx="0" cy="0"/>
          <a:chOff x="0" y="0"/>
          <a:chExt cx="0" cy="0"/>
        </a:xfrm>
      </p:grpSpPr>
      <p:pic>
        <p:nvPicPr>
          <p:cNvPr id="517" name="Gráfico 22" descr="Gráfico 22"/>
          <p:cNvPicPr>
            <a:picLocks noChangeAspect="1"/>
          </p:cNvPicPr>
          <p:nvPr/>
        </p:nvPicPr>
        <p:blipFill>
          <a:blip r:embed="rId2">
            <a:extLst/>
          </a:blip>
          <a:stretch>
            <a:fillRect/>
          </a:stretch>
        </p:blipFill>
        <p:spPr>
          <a:xfrm>
            <a:off x="0" y="0"/>
            <a:ext cx="12192000" cy="2082800"/>
          </a:xfrm>
          <a:prstGeom prst="rect">
            <a:avLst/>
          </a:prstGeom>
          <a:ln w="12700">
            <a:miter lim="400000"/>
          </a:ln>
        </p:spPr>
      </p:pic>
      <p:sp>
        <p:nvSpPr>
          <p:cNvPr id="518"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solidFill>
                  <a:srgbClr val="FFFFFF"/>
                </a:solidFill>
                <a:latin typeface="Arial Black"/>
                <a:ea typeface="Arial Black"/>
                <a:cs typeface="Arial Black"/>
                <a:sym typeface="Arial Black"/>
              </a:defRPr>
            </a:lvl1pPr>
          </a:lstStyle>
          <a:p>
            <a:pPr/>
            <a:r>
              <a:t>Título Título Título Título</a:t>
            </a:r>
          </a:p>
        </p:txBody>
      </p:sp>
      <p:sp>
        <p:nvSpPr>
          <p:cNvPr id="519" name="Body Level One…"/>
          <p:cNvSpPr txBox="1"/>
          <p:nvPr>
            <p:ph type="body" sz="quarter" idx="1"/>
          </p:nvPr>
        </p:nvSpPr>
        <p:spPr>
          <a:xfrm>
            <a:off x="943780" y="1208574"/>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20" name="Rectángulo 1"/>
          <p:cNvSpPr/>
          <p:nvPr/>
        </p:nvSpPr>
        <p:spPr>
          <a:xfrm>
            <a:off x="11706045" y="1535502"/>
            <a:ext cx="336431" cy="400051"/>
          </a:xfrm>
          <a:prstGeom prst="rect">
            <a:avLst/>
          </a:prstGeom>
          <a:solidFill>
            <a:srgbClr val="00425F"/>
          </a:solidFill>
          <a:ln w="12700">
            <a:miter lim="400000"/>
          </a:ln>
        </p:spPr>
        <p:txBody>
          <a:bodyPr lIns="45719" rIns="45719" anchor="ctr"/>
          <a:lstStyle/>
          <a:p>
            <a:pPr algn="ctr">
              <a:defRPr>
                <a:solidFill>
                  <a:srgbClr val="FFFFFF"/>
                </a:solidFill>
              </a:defRPr>
            </a:pPr>
          </a:p>
        </p:txBody>
      </p:sp>
      <p:sp>
        <p:nvSpPr>
          <p:cNvPr id="5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Diseño personalizado">
    <p:spTree>
      <p:nvGrpSpPr>
        <p:cNvPr id="1" name=""/>
        <p:cNvGrpSpPr/>
        <p:nvPr/>
      </p:nvGrpSpPr>
      <p:grpSpPr>
        <a:xfrm>
          <a:off x="0" y="0"/>
          <a:ext cx="0" cy="0"/>
          <a:chOff x="0" y="0"/>
          <a:chExt cx="0" cy="0"/>
        </a:xfrm>
      </p:grpSpPr>
      <p:grpSp>
        <p:nvGrpSpPr>
          <p:cNvPr id="546" name="Gráfico 7"/>
          <p:cNvGrpSpPr/>
          <p:nvPr/>
        </p:nvGrpSpPr>
        <p:grpSpPr>
          <a:xfrm>
            <a:off x="9874717" y="265386"/>
            <a:ext cx="2047152" cy="377230"/>
            <a:chOff x="0" y="0"/>
            <a:chExt cx="2047151" cy="377228"/>
          </a:xfrm>
        </p:grpSpPr>
        <p:sp>
          <p:nvSpPr>
            <p:cNvPr id="528" name="Forma libre: forma 3"/>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29" name="Forma libre: forma 4"/>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0" name="Forma libre: forma 5"/>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1" name="Forma libre: forma 6"/>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2" name="Forma libre: forma 7"/>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3" name="Forma libre: forma 8"/>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4" name="Forma libre: forma 9"/>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5" name="Forma libre: forma 10"/>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6" name="Forma libre: forma 11"/>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7" name="Forma libre: forma 12"/>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8" name="Forma libre: forma 13"/>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9" name="Forma libre: forma 14"/>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0" name="Forma libre: forma 15"/>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1" name="Forma libre: forma 16"/>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2" name="Forma libre: forma 17"/>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3" name="Forma libre: forma 18"/>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4" name="Forma libre: forma 19"/>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5" name="Forma libre: forma 20"/>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pic>
        <p:nvPicPr>
          <p:cNvPr id="547" name="Gráfico 21" descr="Gráfico 21"/>
          <p:cNvPicPr>
            <a:picLocks noChangeAspect="1"/>
          </p:cNvPicPr>
          <p:nvPr/>
        </p:nvPicPr>
        <p:blipFill>
          <a:blip r:embed="rId2">
            <a:extLst/>
          </a:blip>
          <a:stretch>
            <a:fillRect/>
          </a:stretch>
        </p:blipFill>
        <p:spPr>
          <a:xfrm>
            <a:off x="9583570" y="2030707"/>
            <a:ext cx="2608430" cy="4867276"/>
          </a:xfrm>
          <a:prstGeom prst="rect">
            <a:avLst/>
          </a:prstGeom>
          <a:ln w="12700">
            <a:miter lim="400000"/>
          </a:ln>
        </p:spPr>
      </p:pic>
      <p:sp>
        <p:nvSpPr>
          <p:cNvPr id="548"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5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8_Diseño personalizado">
    <p:spTree>
      <p:nvGrpSpPr>
        <p:cNvPr id="1" name=""/>
        <p:cNvGrpSpPr/>
        <p:nvPr/>
      </p:nvGrpSpPr>
      <p:grpSpPr>
        <a:xfrm>
          <a:off x="0" y="0"/>
          <a:ext cx="0" cy="0"/>
          <a:chOff x="0" y="0"/>
          <a:chExt cx="0" cy="0"/>
        </a:xfrm>
      </p:grpSpPr>
      <p:sp>
        <p:nvSpPr>
          <p:cNvPr id="556" name="Rectángulo 24"/>
          <p:cNvSpPr/>
          <p:nvPr/>
        </p:nvSpPr>
        <p:spPr>
          <a:xfrm>
            <a:off x="3942272" y="0"/>
            <a:ext cx="8249729" cy="6858000"/>
          </a:xfrm>
          <a:prstGeom prst="rect">
            <a:avLst/>
          </a:prstGeom>
          <a:solidFill>
            <a:srgbClr val="00425F"/>
          </a:solidFill>
          <a:ln w="12700">
            <a:miter lim="400000"/>
          </a:ln>
        </p:spPr>
        <p:txBody>
          <a:bodyPr lIns="45719" rIns="45719" anchor="ctr"/>
          <a:lstStyle/>
          <a:p>
            <a:pPr algn="ctr">
              <a:defRPr>
                <a:solidFill>
                  <a:srgbClr val="FFFFFF"/>
                </a:solidFill>
              </a:defRPr>
            </a:pPr>
          </a:p>
        </p:txBody>
      </p:sp>
      <p:grpSp>
        <p:nvGrpSpPr>
          <p:cNvPr id="575" name="Gráfico 7"/>
          <p:cNvGrpSpPr/>
          <p:nvPr/>
        </p:nvGrpSpPr>
        <p:grpSpPr>
          <a:xfrm>
            <a:off x="9874717" y="265386"/>
            <a:ext cx="2047152" cy="377230"/>
            <a:chOff x="0" y="0"/>
            <a:chExt cx="2047151" cy="377228"/>
          </a:xfrm>
        </p:grpSpPr>
        <p:sp>
          <p:nvSpPr>
            <p:cNvPr id="557" name="Forma libre: forma 3"/>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58" name="Forma libre: forma 4"/>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59" name="Forma libre: forma 5"/>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0" name="Forma libre: forma 6"/>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1" name="Forma libre: forma 7"/>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2" name="Forma libre: forma 8"/>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3" name="Forma libre: forma 9"/>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4" name="Forma libre: forma 10"/>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5" name="Forma libre: forma 11"/>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6" name="Forma libre: forma 12"/>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7" name="Forma libre: forma 13"/>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8" name="Forma libre: forma 14"/>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9" name="Forma libre: forma 15"/>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0" name="Forma libre: forma 16"/>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1" name="Forma libre: forma 17"/>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2" name="Forma libre: forma 18"/>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3" name="Forma libre: forma 19"/>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4" name="Forma libre: forma 20"/>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grpSp>
      <p:sp>
        <p:nvSpPr>
          <p:cNvPr id="576" name="In code"/>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In code</a:t>
            </a:r>
          </a:p>
        </p:txBody>
      </p:sp>
      <p:sp>
        <p:nvSpPr>
          <p:cNvPr id="5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Diapositiva de título">
    <p:spTree>
      <p:nvGrpSpPr>
        <p:cNvPr id="1" name=""/>
        <p:cNvGrpSpPr/>
        <p:nvPr/>
      </p:nvGrpSpPr>
      <p:grpSpPr>
        <a:xfrm>
          <a:off x="0" y="0"/>
          <a:ext cx="0" cy="0"/>
          <a:chOff x="0" y="0"/>
          <a:chExt cx="0" cy="0"/>
        </a:xfrm>
      </p:grpSpPr>
      <p:grpSp>
        <p:nvGrpSpPr>
          <p:cNvPr id="63" name="Gráfico 4"/>
          <p:cNvGrpSpPr/>
          <p:nvPr/>
        </p:nvGrpSpPr>
        <p:grpSpPr>
          <a:xfrm>
            <a:off x="6994636" y="4763145"/>
            <a:ext cx="2812162" cy="518163"/>
            <a:chOff x="0" y="0"/>
            <a:chExt cx="2812161" cy="518162"/>
          </a:xfrm>
        </p:grpSpPr>
        <p:sp>
          <p:nvSpPr>
            <p:cNvPr id="45" name="Forma libre: forma 31"/>
            <p:cNvSpPr/>
            <p:nvPr/>
          </p:nvSpPr>
          <p:spPr>
            <a:xfrm>
              <a:off x="345692" y="158054"/>
              <a:ext cx="227204"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4" y="21059"/>
                  </a:moveTo>
                  <a:cubicBezTo>
                    <a:pt x="15491" y="20559"/>
                    <a:pt x="15340" y="19848"/>
                    <a:pt x="15291" y="19225"/>
                  </a:cubicBezTo>
                  <a:cubicBezTo>
                    <a:pt x="13776" y="20642"/>
                    <a:pt x="11235" y="21600"/>
                    <a:pt x="8011" y="21600"/>
                  </a:cubicBezTo>
                  <a:cubicBezTo>
                    <a:pt x="2542" y="21600"/>
                    <a:pt x="0" y="19307"/>
                    <a:pt x="0" y="15968"/>
                  </a:cubicBezTo>
                  <a:cubicBezTo>
                    <a:pt x="0" y="10048"/>
                    <a:pt x="4642" y="9378"/>
                    <a:pt x="11042" y="8631"/>
                  </a:cubicBezTo>
                  <a:cubicBezTo>
                    <a:pt x="14217" y="8255"/>
                    <a:pt x="15098" y="7714"/>
                    <a:pt x="15098" y="6297"/>
                  </a:cubicBezTo>
                  <a:cubicBezTo>
                    <a:pt x="15098" y="4962"/>
                    <a:pt x="13535" y="4168"/>
                    <a:pt x="11042" y="4168"/>
                  </a:cubicBezTo>
                  <a:cubicBezTo>
                    <a:pt x="8156" y="4168"/>
                    <a:pt x="6985" y="5379"/>
                    <a:pt x="6695" y="7214"/>
                  </a:cubicBezTo>
                  <a:lnTo>
                    <a:pt x="785" y="7214"/>
                  </a:lnTo>
                  <a:cubicBezTo>
                    <a:pt x="881" y="2958"/>
                    <a:pt x="3616" y="0"/>
                    <a:pt x="11337" y="0"/>
                  </a:cubicBezTo>
                  <a:cubicBezTo>
                    <a:pt x="19059" y="0"/>
                    <a:pt x="21600" y="2916"/>
                    <a:pt x="21600" y="8090"/>
                  </a:cubicBezTo>
                  <a:lnTo>
                    <a:pt x="21600" y="21059"/>
                  </a:lnTo>
                  <a:lnTo>
                    <a:pt x="15690" y="21059"/>
                  </a:lnTo>
                  <a:close/>
                  <a:moveTo>
                    <a:pt x="15243" y="11006"/>
                  </a:moveTo>
                  <a:cubicBezTo>
                    <a:pt x="14609" y="11547"/>
                    <a:pt x="13487" y="11841"/>
                    <a:pt x="11138" y="12217"/>
                  </a:cubicBezTo>
                  <a:cubicBezTo>
                    <a:pt x="7522" y="12799"/>
                    <a:pt x="6351" y="13675"/>
                    <a:pt x="6351" y="15427"/>
                  </a:cubicBezTo>
                  <a:cubicBezTo>
                    <a:pt x="6351" y="16968"/>
                    <a:pt x="7425" y="17720"/>
                    <a:pt x="9430" y="17720"/>
                  </a:cubicBezTo>
                  <a:cubicBezTo>
                    <a:pt x="12702" y="17720"/>
                    <a:pt x="15147" y="15674"/>
                    <a:pt x="15195" y="13258"/>
                  </a:cubicBezTo>
                  <a:lnTo>
                    <a:pt x="15243" y="11006"/>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6" name="Forma libre: forma 32"/>
            <p:cNvSpPr/>
            <p:nvPr/>
          </p:nvSpPr>
          <p:spPr>
            <a:xfrm>
              <a:off x="602105" y="96332"/>
              <a:ext cx="205614" cy="327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69" y="10193"/>
                  </a:moveTo>
                  <a:lnTo>
                    <a:pt x="21600" y="10193"/>
                  </a:lnTo>
                  <a:lnTo>
                    <a:pt x="21600" y="14933"/>
                  </a:lnTo>
                  <a:cubicBezTo>
                    <a:pt x="21600" y="18455"/>
                    <a:pt x="18358" y="21600"/>
                    <a:pt x="10853" y="21600"/>
                  </a:cubicBezTo>
                  <a:cubicBezTo>
                    <a:pt x="3349" y="21600"/>
                    <a:pt x="0" y="18484"/>
                    <a:pt x="0" y="14895"/>
                  </a:cubicBezTo>
                  <a:lnTo>
                    <a:pt x="0" y="0"/>
                  </a:lnTo>
                  <a:lnTo>
                    <a:pt x="6911" y="0"/>
                  </a:lnTo>
                  <a:lnTo>
                    <a:pt x="6911" y="4505"/>
                  </a:lnTo>
                  <a:lnTo>
                    <a:pt x="21593" y="4505"/>
                  </a:lnTo>
                  <a:lnTo>
                    <a:pt x="21593" y="7621"/>
                  </a:lnTo>
                  <a:lnTo>
                    <a:pt x="6911" y="7621"/>
                  </a:lnTo>
                  <a:lnTo>
                    <a:pt x="6911" y="14460"/>
                  </a:lnTo>
                  <a:cubicBezTo>
                    <a:pt x="6911" y="16560"/>
                    <a:pt x="8098" y="17777"/>
                    <a:pt x="10960" y="17777"/>
                  </a:cubicBezTo>
                  <a:cubicBezTo>
                    <a:pt x="13822" y="17777"/>
                    <a:pt x="15063" y="16593"/>
                    <a:pt x="15063" y="14527"/>
                  </a:cubicBezTo>
                  <a:lnTo>
                    <a:pt x="15063" y="10193"/>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7" name="Forma libre: forma 33"/>
            <p:cNvSpPr/>
            <p:nvPr/>
          </p:nvSpPr>
          <p:spPr>
            <a:xfrm>
              <a:off x="828292" y="158054"/>
              <a:ext cx="227204"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4" y="21059"/>
                  </a:moveTo>
                  <a:cubicBezTo>
                    <a:pt x="15491" y="20559"/>
                    <a:pt x="15340" y="19848"/>
                    <a:pt x="15291" y="19225"/>
                  </a:cubicBezTo>
                  <a:cubicBezTo>
                    <a:pt x="13776" y="20642"/>
                    <a:pt x="11235" y="21600"/>
                    <a:pt x="8011" y="21600"/>
                  </a:cubicBezTo>
                  <a:cubicBezTo>
                    <a:pt x="2542" y="21600"/>
                    <a:pt x="0" y="19307"/>
                    <a:pt x="0" y="15968"/>
                  </a:cubicBezTo>
                  <a:cubicBezTo>
                    <a:pt x="0" y="10048"/>
                    <a:pt x="4642" y="9378"/>
                    <a:pt x="11042" y="8631"/>
                  </a:cubicBezTo>
                  <a:cubicBezTo>
                    <a:pt x="14217" y="8255"/>
                    <a:pt x="15098" y="7714"/>
                    <a:pt x="15098" y="6297"/>
                  </a:cubicBezTo>
                  <a:cubicBezTo>
                    <a:pt x="15098" y="4962"/>
                    <a:pt x="13535" y="4168"/>
                    <a:pt x="11042" y="4168"/>
                  </a:cubicBezTo>
                  <a:cubicBezTo>
                    <a:pt x="8156" y="4168"/>
                    <a:pt x="6985" y="5379"/>
                    <a:pt x="6695" y="7214"/>
                  </a:cubicBezTo>
                  <a:lnTo>
                    <a:pt x="785" y="7214"/>
                  </a:lnTo>
                  <a:cubicBezTo>
                    <a:pt x="881" y="2958"/>
                    <a:pt x="3616" y="0"/>
                    <a:pt x="11337" y="0"/>
                  </a:cubicBezTo>
                  <a:cubicBezTo>
                    <a:pt x="19059" y="0"/>
                    <a:pt x="21600" y="2916"/>
                    <a:pt x="21600" y="8090"/>
                  </a:cubicBezTo>
                  <a:lnTo>
                    <a:pt x="21600" y="21059"/>
                  </a:lnTo>
                  <a:lnTo>
                    <a:pt x="15690" y="21059"/>
                  </a:lnTo>
                  <a:close/>
                  <a:moveTo>
                    <a:pt x="15243" y="11006"/>
                  </a:moveTo>
                  <a:cubicBezTo>
                    <a:pt x="14609" y="11547"/>
                    <a:pt x="13487" y="11841"/>
                    <a:pt x="11138" y="12217"/>
                  </a:cubicBezTo>
                  <a:cubicBezTo>
                    <a:pt x="7522" y="12799"/>
                    <a:pt x="6351" y="13675"/>
                    <a:pt x="6351" y="15427"/>
                  </a:cubicBezTo>
                  <a:cubicBezTo>
                    <a:pt x="6351" y="16968"/>
                    <a:pt x="7425" y="17720"/>
                    <a:pt x="9430" y="17720"/>
                  </a:cubicBezTo>
                  <a:cubicBezTo>
                    <a:pt x="12702" y="17720"/>
                    <a:pt x="15147" y="15674"/>
                    <a:pt x="15195" y="13258"/>
                  </a:cubicBezTo>
                  <a:lnTo>
                    <a:pt x="15243" y="11006"/>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8" name="Forma libre: forma 34"/>
            <p:cNvSpPr/>
            <p:nvPr/>
          </p:nvSpPr>
          <p:spPr>
            <a:xfrm>
              <a:off x="1145856" y="76330"/>
              <a:ext cx="277560" cy="3412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01" y="21600"/>
                  </a:moveTo>
                  <a:lnTo>
                    <a:pt x="8001" y="3774"/>
                  </a:lnTo>
                  <a:lnTo>
                    <a:pt x="0" y="3774"/>
                  </a:lnTo>
                  <a:lnTo>
                    <a:pt x="0" y="0"/>
                  </a:lnTo>
                  <a:lnTo>
                    <a:pt x="21600" y="0"/>
                  </a:lnTo>
                  <a:lnTo>
                    <a:pt x="21600" y="3774"/>
                  </a:lnTo>
                  <a:lnTo>
                    <a:pt x="13560" y="3774"/>
                  </a:lnTo>
                  <a:lnTo>
                    <a:pt x="13560" y="21600"/>
                  </a:lnTo>
                  <a:lnTo>
                    <a:pt x="8001" y="2160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9" name="Forma libre: forma 35"/>
            <p:cNvSpPr/>
            <p:nvPr/>
          </p:nvSpPr>
          <p:spPr>
            <a:xfrm>
              <a:off x="1415223" y="157990"/>
              <a:ext cx="146495" cy="259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80"/>
                  </a:lnTo>
                  <a:cubicBezTo>
                    <a:pt x="12499" y="259"/>
                    <a:pt x="16291" y="0"/>
                    <a:pt x="20308" y="0"/>
                  </a:cubicBezTo>
                  <a:lnTo>
                    <a:pt x="21600" y="0"/>
                  </a:lnTo>
                  <a:lnTo>
                    <a:pt x="21600" y="5685"/>
                  </a:lnTo>
                  <a:cubicBezTo>
                    <a:pt x="20692" y="5601"/>
                    <a:pt x="19784" y="5559"/>
                    <a:pt x="18875" y="5559"/>
                  </a:cubicBezTo>
                  <a:cubicBezTo>
                    <a:pt x="12818" y="5559"/>
                    <a:pt x="9859" y="7270"/>
                    <a:pt x="9859" y="10647"/>
                  </a:cubicBezTo>
                  <a:lnTo>
                    <a:pt x="9859" y="21595"/>
                  </a:lnTo>
                  <a:lnTo>
                    <a:pt x="9" y="21595"/>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0" name="Forma libre: forma 36"/>
            <p:cNvSpPr/>
            <p:nvPr/>
          </p:nvSpPr>
          <p:spPr>
            <a:xfrm>
              <a:off x="1561209" y="158054"/>
              <a:ext cx="227204"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4" y="21059"/>
                  </a:moveTo>
                  <a:cubicBezTo>
                    <a:pt x="15491" y="20559"/>
                    <a:pt x="15340" y="19848"/>
                    <a:pt x="15291" y="19225"/>
                  </a:cubicBezTo>
                  <a:cubicBezTo>
                    <a:pt x="13776" y="20642"/>
                    <a:pt x="11235" y="21600"/>
                    <a:pt x="8011" y="21600"/>
                  </a:cubicBezTo>
                  <a:cubicBezTo>
                    <a:pt x="2541" y="21600"/>
                    <a:pt x="0" y="19307"/>
                    <a:pt x="0" y="15968"/>
                  </a:cubicBezTo>
                  <a:cubicBezTo>
                    <a:pt x="0" y="10048"/>
                    <a:pt x="4642" y="9378"/>
                    <a:pt x="11042" y="8631"/>
                  </a:cubicBezTo>
                  <a:cubicBezTo>
                    <a:pt x="14217" y="8255"/>
                    <a:pt x="15098" y="7714"/>
                    <a:pt x="15098" y="6297"/>
                  </a:cubicBezTo>
                  <a:cubicBezTo>
                    <a:pt x="15098" y="4962"/>
                    <a:pt x="13535" y="4168"/>
                    <a:pt x="11042" y="4168"/>
                  </a:cubicBezTo>
                  <a:cubicBezTo>
                    <a:pt x="8162" y="4168"/>
                    <a:pt x="6985" y="5379"/>
                    <a:pt x="6695" y="7214"/>
                  </a:cubicBezTo>
                  <a:lnTo>
                    <a:pt x="785" y="7214"/>
                  </a:lnTo>
                  <a:cubicBezTo>
                    <a:pt x="881" y="2958"/>
                    <a:pt x="3616" y="0"/>
                    <a:pt x="11337" y="0"/>
                  </a:cubicBezTo>
                  <a:cubicBezTo>
                    <a:pt x="19059" y="0"/>
                    <a:pt x="21600" y="2916"/>
                    <a:pt x="21600" y="8090"/>
                  </a:cubicBezTo>
                  <a:lnTo>
                    <a:pt x="21600" y="21059"/>
                  </a:lnTo>
                  <a:lnTo>
                    <a:pt x="15690" y="21059"/>
                  </a:lnTo>
                  <a:close/>
                  <a:moveTo>
                    <a:pt x="15243" y="11006"/>
                  </a:moveTo>
                  <a:cubicBezTo>
                    <a:pt x="14609" y="11547"/>
                    <a:pt x="13486" y="11841"/>
                    <a:pt x="11138" y="12217"/>
                  </a:cubicBezTo>
                  <a:cubicBezTo>
                    <a:pt x="7522" y="12799"/>
                    <a:pt x="6351" y="13675"/>
                    <a:pt x="6351" y="15427"/>
                  </a:cubicBezTo>
                  <a:cubicBezTo>
                    <a:pt x="6351" y="16968"/>
                    <a:pt x="7425" y="17720"/>
                    <a:pt x="9430" y="17720"/>
                  </a:cubicBezTo>
                  <a:cubicBezTo>
                    <a:pt x="12702" y="17720"/>
                    <a:pt x="15147" y="15674"/>
                    <a:pt x="15195" y="13258"/>
                  </a:cubicBezTo>
                  <a:lnTo>
                    <a:pt x="15243" y="11006"/>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1" name="Forma libre: forma 37"/>
            <p:cNvSpPr/>
            <p:nvPr/>
          </p:nvSpPr>
          <p:spPr>
            <a:xfrm>
              <a:off x="1819211" y="72265"/>
              <a:ext cx="66803" cy="345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6"/>
                  </a:lnTo>
                  <a:lnTo>
                    <a:pt x="21600" y="5786"/>
                  </a:lnTo>
                  <a:lnTo>
                    <a:pt x="21600" y="21600"/>
                  </a:lnTo>
                  <a:lnTo>
                    <a:pt x="0" y="2160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2" name="Forma libre: forma 38"/>
            <p:cNvSpPr/>
            <p:nvPr/>
          </p:nvSpPr>
          <p:spPr>
            <a:xfrm>
              <a:off x="1916365" y="158054"/>
              <a:ext cx="229236" cy="25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2" y="21600"/>
                  </a:moveTo>
                  <a:lnTo>
                    <a:pt x="15252" y="8853"/>
                  </a:lnTo>
                  <a:cubicBezTo>
                    <a:pt x="15252" y="5602"/>
                    <a:pt x="14187" y="4704"/>
                    <a:pt x="11183" y="4704"/>
                  </a:cubicBezTo>
                  <a:cubicBezTo>
                    <a:pt x="7892" y="4704"/>
                    <a:pt x="6294" y="6332"/>
                    <a:pt x="6294" y="9539"/>
                  </a:cubicBezTo>
                  <a:lnTo>
                    <a:pt x="6294" y="21600"/>
                  </a:lnTo>
                  <a:lnTo>
                    <a:pt x="0" y="21600"/>
                  </a:lnTo>
                  <a:lnTo>
                    <a:pt x="0" y="555"/>
                  </a:lnTo>
                  <a:lnTo>
                    <a:pt x="6007" y="555"/>
                  </a:lnTo>
                  <a:lnTo>
                    <a:pt x="6007" y="3636"/>
                  </a:lnTo>
                  <a:cubicBezTo>
                    <a:pt x="7461" y="1284"/>
                    <a:pt x="9879" y="0"/>
                    <a:pt x="13708" y="0"/>
                  </a:cubicBezTo>
                  <a:cubicBezTo>
                    <a:pt x="18261" y="0"/>
                    <a:pt x="21600" y="2436"/>
                    <a:pt x="21600" y="7013"/>
                  </a:cubicBezTo>
                  <a:lnTo>
                    <a:pt x="21600" y="21600"/>
                  </a:lnTo>
                  <a:lnTo>
                    <a:pt x="15258" y="2160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3" name="Forma libre: forma 39"/>
            <p:cNvSpPr/>
            <p:nvPr/>
          </p:nvSpPr>
          <p:spPr>
            <a:xfrm>
              <a:off x="2169223" y="158118"/>
              <a:ext cx="241047" cy="266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6" y="12212"/>
                  </a:moveTo>
                  <a:cubicBezTo>
                    <a:pt x="6168" y="15298"/>
                    <a:pt x="8103" y="17303"/>
                    <a:pt x="11050" y="17303"/>
                  </a:cubicBezTo>
                  <a:cubicBezTo>
                    <a:pt x="12985" y="17303"/>
                    <a:pt x="14686" y="16427"/>
                    <a:pt x="15102" y="15010"/>
                  </a:cubicBezTo>
                  <a:lnTo>
                    <a:pt x="21276" y="15010"/>
                  </a:lnTo>
                  <a:cubicBezTo>
                    <a:pt x="19893" y="19219"/>
                    <a:pt x="16166" y="21600"/>
                    <a:pt x="11329" y="21600"/>
                  </a:cubicBezTo>
                  <a:cubicBezTo>
                    <a:pt x="3778" y="21600"/>
                    <a:pt x="0" y="17844"/>
                    <a:pt x="0" y="10424"/>
                  </a:cubicBezTo>
                  <a:cubicBezTo>
                    <a:pt x="0" y="4086"/>
                    <a:pt x="4006" y="0"/>
                    <a:pt x="10959" y="0"/>
                  </a:cubicBezTo>
                  <a:cubicBezTo>
                    <a:pt x="17913" y="0"/>
                    <a:pt x="21600" y="4086"/>
                    <a:pt x="21600" y="12217"/>
                  </a:cubicBezTo>
                  <a:lnTo>
                    <a:pt x="5986" y="12217"/>
                  </a:lnTo>
                  <a:close/>
                  <a:moveTo>
                    <a:pt x="15426" y="8790"/>
                  </a:moveTo>
                  <a:cubicBezTo>
                    <a:pt x="15335" y="5745"/>
                    <a:pt x="13122" y="4287"/>
                    <a:pt x="10777" y="4287"/>
                  </a:cubicBezTo>
                  <a:cubicBezTo>
                    <a:pt x="8433" y="4287"/>
                    <a:pt x="6402" y="5956"/>
                    <a:pt x="6174" y="8790"/>
                  </a:cubicBezTo>
                  <a:lnTo>
                    <a:pt x="15432" y="879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4" name="Forma libre: forma 40"/>
            <p:cNvSpPr/>
            <p:nvPr/>
          </p:nvSpPr>
          <p:spPr>
            <a:xfrm>
              <a:off x="2433383" y="157990"/>
              <a:ext cx="146496" cy="259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80"/>
                  </a:lnTo>
                  <a:cubicBezTo>
                    <a:pt x="12499" y="259"/>
                    <a:pt x="16291" y="0"/>
                    <a:pt x="20308" y="0"/>
                  </a:cubicBezTo>
                  <a:lnTo>
                    <a:pt x="21600" y="0"/>
                  </a:lnTo>
                  <a:lnTo>
                    <a:pt x="21600" y="5685"/>
                  </a:lnTo>
                  <a:cubicBezTo>
                    <a:pt x="20692" y="5601"/>
                    <a:pt x="19784" y="5559"/>
                    <a:pt x="18875" y="5559"/>
                  </a:cubicBezTo>
                  <a:cubicBezTo>
                    <a:pt x="12818" y="5559"/>
                    <a:pt x="9859" y="7270"/>
                    <a:pt x="9859" y="10647"/>
                  </a:cubicBezTo>
                  <a:lnTo>
                    <a:pt x="9859" y="21595"/>
                  </a:lnTo>
                  <a:lnTo>
                    <a:pt x="9" y="21595"/>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5" name="Forma libre: forma 41"/>
            <p:cNvSpPr/>
            <p:nvPr/>
          </p:nvSpPr>
          <p:spPr>
            <a:xfrm>
              <a:off x="2579877" y="158054"/>
              <a:ext cx="232285"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57" y="6755"/>
                  </a:moveTo>
                  <a:cubicBezTo>
                    <a:pt x="14620" y="4756"/>
                    <a:pt x="13380" y="4045"/>
                    <a:pt x="10558" y="4045"/>
                  </a:cubicBezTo>
                  <a:cubicBezTo>
                    <a:pt x="8214" y="4045"/>
                    <a:pt x="6879" y="4545"/>
                    <a:pt x="6879" y="5755"/>
                  </a:cubicBezTo>
                  <a:cubicBezTo>
                    <a:pt x="6879" y="6966"/>
                    <a:pt x="8166" y="7466"/>
                    <a:pt x="10700" y="8090"/>
                  </a:cubicBezTo>
                  <a:cubicBezTo>
                    <a:pt x="13375" y="8754"/>
                    <a:pt x="15908" y="9218"/>
                    <a:pt x="17726" y="9842"/>
                  </a:cubicBezTo>
                  <a:cubicBezTo>
                    <a:pt x="20212" y="10718"/>
                    <a:pt x="21600" y="12135"/>
                    <a:pt x="21600" y="14804"/>
                  </a:cubicBezTo>
                  <a:cubicBezTo>
                    <a:pt x="21600" y="19060"/>
                    <a:pt x="18016" y="21600"/>
                    <a:pt x="11326" y="21600"/>
                  </a:cubicBezTo>
                  <a:cubicBezTo>
                    <a:pt x="4110" y="21600"/>
                    <a:pt x="94" y="18637"/>
                    <a:pt x="0" y="14469"/>
                  </a:cubicBezTo>
                  <a:lnTo>
                    <a:pt x="6407" y="14469"/>
                  </a:lnTo>
                  <a:cubicBezTo>
                    <a:pt x="6407" y="16385"/>
                    <a:pt x="8273" y="17514"/>
                    <a:pt x="11284" y="17514"/>
                  </a:cubicBezTo>
                  <a:cubicBezTo>
                    <a:pt x="13481" y="17514"/>
                    <a:pt x="15441" y="16932"/>
                    <a:pt x="15441" y="15386"/>
                  </a:cubicBezTo>
                  <a:cubicBezTo>
                    <a:pt x="15441" y="13928"/>
                    <a:pt x="13670" y="13469"/>
                    <a:pt x="11668" y="13052"/>
                  </a:cubicBezTo>
                  <a:cubicBezTo>
                    <a:pt x="7700" y="12217"/>
                    <a:pt x="5503" y="11635"/>
                    <a:pt x="3832" y="10718"/>
                  </a:cubicBezTo>
                  <a:cubicBezTo>
                    <a:pt x="1636" y="9507"/>
                    <a:pt x="868" y="7925"/>
                    <a:pt x="868" y="6090"/>
                  </a:cubicBezTo>
                  <a:cubicBezTo>
                    <a:pt x="868" y="2628"/>
                    <a:pt x="3590" y="0"/>
                    <a:pt x="10759" y="0"/>
                  </a:cubicBezTo>
                  <a:cubicBezTo>
                    <a:pt x="17543" y="0"/>
                    <a:pt x="20602" y="2334"/>
                    <a:pt x="20939" y="6755"/>
                  </a:cubicBezTo>
                  <a:lnTo>
                    <a:pt x="14963" y="6755"/>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6" name="Forma libre: forma 42"/>
            <p:cNvSpPr/>
            <p:nvPr/>
          </p:nvSpPr>
          <p:spPr>
            <a:xfrm>
              <a:off x="14350" y="0"/>
              <a:ext cx="303658" cy="432438"/>
            </a:xfrm>
            <a:custGeom>
              <a:avLst/>
              <a:gdLst/>
              <a:ahLst/>
              <a:cxnLst>
                <a:cxn ang="0">
                  <a:pos x="wd2" y="hd2"/>
                </a:cxn>
                <a:cxn ang="5400000">
                  <a:pos x="wd2" y="hd2"/>
                </a:cxn>
                <a:cxn ang="10800000">
                  <a:pos x="wd2" y="hd2"/>
                </a:cxn>
                <a:cxn ang="16200000">
                  <a:pos x="wd2" y="hd2"/>
                </a:cxn>
              </a:cxnLst>
              <a:rect l="0" t="0" r="r" b="b"/>
              <a:pathLst>
                <a:path w="21600" h="20727" fill="norm" stroke="1" extrusionOk="0">
                  <a:moveTo>
                    <a:pt x="145" y="119"/>
                  </a:moveTo>
                  <a:lnTo>
                    <a:pt x="0" y="20727"/>
                  </a:lnTo>
                  <a:lnTo>
                    <a:pt x="12521" y="20727"/>
                  </a:lnTo>
                  <a:cubicBezTo>
                    <a:pt x="18565" y="18688"/>
                    <a:pt x="21600" y="14101"/>
                    <a:pt x="21600" y="10808"/>
                  </a:cubicBezTo>
                  <a:cubicBezTo>
                    <a:pt x="21600" y="4365"/>
                    <a:pt x="13515" y="-873"/>
                    <a:pt x="149" y="122"/>
                  </a:cubicBezTo>
                  <a:close/>
                  <a:moveTo>
                    <a:pt x="12259" y="8650"/>
                  </a:moveTo>
                  <a:cubicBezTo>
                    <a:pt x="11852" y="8115"/>
                    <a:pt x="11319" y="7625"/>
                    <a:pt x="10651" y="7198"/>
                  </a:cubicBezTo>
                  <a:cubicBezTo>
                    <a:pt x="10140" y="6876"/>
                    <a:pt x="9553" y="6587"/>
                    <a:pt x="8935" y="6355"/>
                  </a:cubicBezTo>
                  <a:cubicBezTo>
                    <a:pt x="7665" y="5887"/>
                    <a:pt x="6224" y="5634"/>
                    <a:pt x="4756" y="5634"/>
                  </a:cubicBezTo>
                  <a:cubicBezTo>
                    <a:pt x="4219" y="5634"/>
                    <a:pt x="3785" y="5345"/>
                    <a:pt x="3785" y="4980"/>
                  </a:cubicBezTo>
                  <a:cubicBezTo>
                    <a:pt x="3785" y="4615"/>
                    <a:pt x="4223" y="4325"/>
                    <a:pt x="4756" y="4325"/>
                  </a:cubicBezTo>
                  <a:cubicBezTo>
                    <a:pt x="6559" y="4325"/>
                    <a:pt x="8325" y="4630"/>
                    <a:pt x="9865" y="5202"/>
                  </a:cubicBezTo>
                  <a:cubicBezTo>
                    <a:pt x="10642" y="5488"/>
                    <a:pt x="11360" y="5841"/>
                    <a:pt x="11997" y="6252"/>
                  </a:cubicBezTo>
                  <a:cubicBezTo>
                    <a:pt x="12819" y="6775"/>
                    <a:pt x="13492" y="7387"/>
                    <a:pt x="13993" y="8054"/>
                  </a:cubicBezTo>
                  <a:cubicBezTo>
                    <a:pt x="14675" y="8958"/>
                    <a:pt x="15019" y="9925"/>
                    <a:pt x="15019" y="10933"/>
                  </a:cubicBezTo>
                  <a:cubicBezTo>
                    <a:pt x="15019" y="11940"/>
                    <a:pt x="14689" y="12881"/>
                    <a:pt x="14030" y="13769"/>
                  </a:cubicBezTo>
                  <a:cubicBezTo>
                    <a:pt x="13867" y="13995"/>
                    <a:pt x="13519" y="14132"/>
                    <a:pt x="13158" y="14132"/>
                  </a:cubicBezTo>
                  <a:cubicBezTo>
                    <a:pt x="13018" y="14132"/>
                    <a:pt x="12869" y="14107"/>
                    <a:pt x="12729" y="14059"/>
                  </a:cubicBezTo>
                  <a:cubicBezTo>
                    <a:pt x="12254" y="13897"/>
                    <a:pt x="12051" y="13508"/>
                    <a:pt x="12291" y="13182"/>
                  </a:cubicBezTo>
                  <a:cubicBezTo>
                    <a:pt x="12815" y="12476"/>
                    <a:pt x="13077" y="11718"/>
                    <a:pt x="13077" y="10930"/>
                  </a:cubicBezTo>
                  <a:cubicBezTo>
                    <a:pt x="13077" y="10142"/>
                    <a:pt x="12801" y="9362"/>
                    <a:pt x="12259" y="8641"/>
                  </a:cubicBezTo>
                  <a:close/>
                  <a:moveTo>
                    <a:pt x="5235" y="12248"/>
                  </a:moveTo>
                  <a:cubicBezTo>
                    <a:pt x="4115" y="12248"/>
                    <a:pt x="3202" y="11633"/>
                    <a:pt x="3202" y="10872"/>
                  </a:cubicBezTo>
                  <a:cubicBezTo>
                    <a:pt x="3202" y="10111"/>
                    <a:pt x="4115" y="9499"/>
                    <a:pt x="5235" y="9499"/>
                  </a:cubicBezTo>
                  <a:cubicBezTo>
                    <a:pt x="6355" y="9499"/>
                    <a:pt x="7277" y="10111"/>
                    <a:pt x="7277" y="10872"/>
                  </a:cubicBezTo>
                  <a:cubicBezTo>
                    <a:pt x="7277" y="11633"/>
                    <a:pt x="6360" y="12248"/>
                    <a:pt x="5235" y="12248"/>
                  </a:cubicBezTo>
                  <a:close/>
                  <a:moveTo>
                    <a:pt x="9436" y="10982"/>
                  </a:moveTo>
                  <a:cubicBezTo>
                    <a:pt x="9513" y="10610"/>
                    <a:pt x="9531" y="9679"/>
                    <a:pt x="8270" y="8906"/>
                  </a:cubicBezTo>
                  <a:cubicBezTo>
                    <a:pt x="7290" y="8300"/>
                    <a:pt x="6270" y="8032"/>
                    <a:pt x="4946" y="8032"/>
                  </a:cubicBezTo>
                  <a:cubicBezTo>
                    <a:pt x="4580" y="8032"/>
                    <a:pt x="4278" y="7822"/>
                    <a:pt x="4278" y="7564"/>
                  </a:cubicBezTo>
                  <a:cubicBezTo>
                    <a:pt x="4278" y="7305"/>
                    <a:pt x="4580" y="7095"/>
                    <a:pt x="4946" y="7095"/>
                  </a:cubicBezTo>
                  <a:cubicBezTo>
                    <a:pt x="6590" y="7095"/>
                    <a:pt x="7927" y="7451"/>
                    <a:pt x="9156" y="8203"/>
                  </a:cubicBezTo>
                  <a:cubicBezTo>
                    <a:pt x="10904" y="9271"/>
                    <a:pt x="10859" y="10586"/>
                    <a:pt x="10764" y="11106"/>
                  </a:cubicBezTo>
                  <a:cubicBezTo>
                    <a:pt x="10714" y="11341"/>
                    <a:pt x="10434" y="11511"/>
                    <a:pt x="10100" y="11511"/>
                  </a:cubicBezTo>
                  <a:cubicBezTo>
                    <a:pt x="10068" y="11511"/>
                    <a:pt x="10046" y="11511"/>
                    <a:pt x="10005" y="11505"/>
                  </a:cubicBezTo>
                  <a:cubicBezTo>
                    <a:pt x="9644" y="11469"/>
                    <a:pt x="9382" y="11237"/>
                    <a:pt x="9431" y="10982"/>
                  </a:cubicBezTo>
                  <a:close/>
                  <a:moveTo>
                    <a:pt x="11125" y="15821"/>
                  </a:moveTo>
                  <a:cubicBezTo>
                    <a:pt x="10524" y="15821"/>
                    <a:pt x="10037" y="15504"/>
                    <a:pt x="10037" y="15121"/>
                  </a:cubicBezTo>
                  <a:cubicBezTo>
                    <a:pt x="10037" y="14737"/>
                    <a:pt x="10524" y="14430"/>
                    <a:pt x="11125" y="14430"/>
                  </a:cubicBezTo>
                  <a:cubicBezTo>
                    <a:pt x="11726" y="14430"/>
                    <a:pt x="12205" y="14740"/>
                    <a:pt x="12205" y="15121"/>
                  </a:cubicBezTo>
                  <a:cubicBezTo>
                    <a:pt x="12205" y="15501"/>
                    <a:pt x="11717" y="15821"/>
                    <a:pt x="11125" y="15821"/>
                  </a:cubicBezTo>
                  <a:close/>
                  <a:moveTo>
                    <a:pt x="13515" y="18119"/>
                  </a:moveTo>
                  <a:cubicBezTo>
                    <a:pt x="13171" y="18304"/>
                    <a:pt x="12593" y="18259"/>
                    <a:pt x="12304" y="18003"/>
                  </a:cubicBezTo>
                  <a:cubicBezTo>
                    <a:pt x="12164" y="17878"/>
                    <a:pt x="12105" y="17726"/>
                    <a:pt x="12137" y="17568"/>
                  </a:cubicBezTo>
                  <a:cubicBezTo>
                    <a:pt x="12173" y="17413"/>
                    <a:pt x="12295" y="17279"/>
                    <a:pt x="12480" y="17184"/>
                  </a:cubicBezTo>
                  <a:cubicBezTo>
                    <a:pt x="13998" y="16426"/>
                    <a:pt x="15245" y="15431"/>
                    <a:pt x="16094" y="14308"/>
                  </a:cubicBezTo>
                  <a:cubicBezTo>
                    <a:pt x="16907" y="13212"/>
                    <a:pt x="17318" y="12041"/>
                    <a:pt x="17318" y="10826"/>
                  </a:cubicBezTo>
                  <a:cubicBezTo>
                    <a:pt x="17318" y="10151"/>
                    <a:pt x="17187" y="9478"/>
                    <a:pt x="16925" y="8821"/>
                  </a:cubicBezTo>
                  <a:cubicBezTo>
                    <a:pt x="16365" y="7421"/>
                    <a:pt x="15222" y="6142"/>
                    <a:pt x="13628" y="5123"/>
                  </a:cubicBezTo>
                  <a:cubicBezTo>
                    <a:pt x="12950" y="4688"/>
                    <a:pt x="12200" y="4304"/>
                    <a:pt x="11396" y="3981"/>
                  </a:cubicBezTo>
                  <a:lnTo>
                    <a:pt x="11301" y="3945"/>
                  </a:lnTo>
                  <a:lnTo>
                    <a:pt x="11206" y="3981"/>
                  </a:lnTo>
                  <a:cubicBezTo>
                    <a:pt x="10981" y="4064"/>
                    <a:pt x="10728" y="4109"/>
                    <a:pt x="10475" y="4109"/>
                  </a:cubicBezTo>
                  <a:cubicBezTo>
                    <a:pt x="9743" y="4109"/>
                    <a:pt x="9129" y="3775"/>
                    <a:pt x="8984" y="3291"/>
                  </a:cubicBezTo>
                  <a:lnTo>
                    <a:pt x="8962" y="3221"/>
                  </a:lnTo>
                  <a:lnTo>
                    <a:pt x="8862" y="3199"/>
                  </a:lnTo>
                  <a:cubicBezTo>
                    <a:pt x="7516" y="2895"/>
                    <a:pt x="6098" y="2740"/>
                    <a:pt x="4657" y="2740"/>
                  </a:cubicBezTo>
                  <a:cubicBezTo>
                    <a:pt x="4178" y="2740"/>
                    <a:pt x="3790" y="2478"/>
                    <a:pt x="3790" y="2158"/>
                  </a:cubicBezTo>
                  <a:cubicBezTo>
                    <a:pt x="3790" y="1839"/>
                    <a:pt x="4178" y="1574"/>
                    <a:pt x="4657" y="1574"/>
                  </a:cubicBezTo>
                  <a:cubicBezTo>
                    <a:pt x="6405" y="1574"/>
                    <a:pt x="8099" y="1772"/>
                    <a:pt x="9693" y="2161"/>
                  </a:cubicBezTo>
                  <a:lnTo>
                    <a:pt x="9770" y="2180"/>
                  </a:lnTo>
                  <a:lnTo>
                    <a:pt x="9842" y="2158"/>
                  </a:lnTo>
                  <a:cubicBezTo>
                    <a:pt x="10028" y="2094"/>
                    <a:pt x="10253" y="2064"/>
                    <a:pt x="10484" y="2064"/>
                  </a:cubicBezTo>
                  <a:cubicBezTo>
                    <a:pt x="11170" y="2064"/>
                    <a:pt x="11762" y="2362"/>
                    <a:pt x="11947" y="2807"/>
                  </a:cubicBezTo>
                  <a:lnTo>
                    <a:pt x="11965" y="2855"/>
                  </a:lnTo>
                  <a:lnTo>
                    <a:pt x="12033" y="2880"/>
                  </a:lnTo>
                  <a:cubicBezTo>
                    <a:pt x="13045" y="3269"/>
                    <a:pt x="13984" y="3741"/>
                    <a:pt x="14820" y="4274"/>
                  </a:cubicBezTo>
                  <a:cubicBezTo>
                    <a:pt x="15741" y="4864"/>
                    <a:pt x="16527" y="5528"/>
                    <a:pt x="17164" y="6240"/>
                  </a:cubicBezTo>
                  <a:cubicBezTo>
                    <a:pt x="17801" y="6955"/>
                    <a:pt x="18289" y="7719"/>
                    <a:pt x="18605" y="8516"/>
                  </a:cubicBezTo>
                  <a:cubicBezTo>
                    <a:pt x="18908" y="9289"/>
                    <a:pt x="19061" y="10065"/>
                    <a:pt x="19061" y="10826"/>
                  </a:cubicBezTo>
                  <a:cubicBezTo>
                    <a:pt x="19061" y="12226"/>
                    <a:pt x="18583" y="13575"/>
                    <a:pt x="17639" y="14835"/>
                  </a:cubicBezTo>
                  <a:cubicBezTo>
                    <a:pt x="16677" y="16122"/>
                    <a:pt x="15249" y="17257"/>
                    <a:pt x="13519" y="18122"/>
                  </a:cubicBez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7" name="Forma libre: forma 43"/>
            <p:cNvSpPr/>
            <p:nvPr/>
          </p:nvSpPr>
          <p:spPr>
            <a:xfrm>
              <a:off x="-1" y="488889"/>
              <a:ext cx="2280032"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28" y="0"/>
                  </a:moveTo>
                  <a:cubicBezTo>
                    <a:pt x="21568" y="0"/>
                    <a:pt x="21600" y="2496"/>
                    <a:pt x="21600" y="5576"/>
                  </a:cubicBezTo>
                  <a:lnTo>
                    <a:pt x="21600" y="16025"/>
                  </a:lnTo>
                  <a:cubicBezTo>
                    <a:pt x="21600" y="19104"/>
                    <a:pt x="21568" y="21600"/>
                    <a:pt x="21528" y="21600"/>
                  </a:cubicBezTo>
                  <a:lnTo>
                    <a:pt x="72" y="21600"/>
                  </a:lnTo>
                  <a:cubicBezTo>
                    <a:pt x="32" y="21600"/>
                    <a:pt x="0" y="19104"/>
                    <a:pt x="0" y="16025"/>
                  </a:cubicBezTo>
                  <a:lnTo>
                    <a:pt x="0" y="5576"/>
                  </a:lnTo>
                  <a:cubicBezTo>
                    <a:pt x="0" y="2496"/>
                    <a:pt x="32" y="0"/>
                    <a:pt x="72"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58" name="Forma libre: forma 44"/>
            <p:cNvSpPr/>
            <p:nvPr/>
          </p:nvSpPr>
          <p:spPr>
            <a:xfrm>
              <a:off x="2304414" y="488889"/>
              <a:ext cx="159068"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74" y="0"/>
                  </a:moveTo>
                  <a:cubicBezTo>
                    <a:pt x="21141" y="0"/>
                    <a:pt x="21600" y="2496"/>
                    <a:pt x="21600" y="5576"/>
                  </a:cubicBezTo>
                  <a:lnTo>
                    <a:pt x="21600" y="16025"/>
                  </a:lnTo>
                  <a:cubicBezTo>
                    <a:pt x="21600" y="19104"/>
                    <a:pt x="21141" y="21600"/>
                    <a:pt x="20574" y="21600"/>
                  </a:cubicBezTo>
                  <a:lnTo>
                    <a:pt x="1026" y="21600"/>
                  </a:lnTo>
                  <a:cubicBezTo>
                    <a:pt x="459" y="21600"/>
                    <a:pt x="0" y="19104"/>
                    <a:pt x="0" y="16025"/>
                  </a:cubicBezTo>
                  <a:lnTo>
                    <a:pt x="0" y="5576"/>
                  </a:lnTo>
                  <a:cubicBezTo>
                    <a:pt x="0" y="2496"/>
                    <a:pt x="460" y="0"/>
                    <a:pt x="1026"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59" name="Forma libre: forma 45"/>
            <p:cNvSpPr/>
            <p:nvPr/>
          </p:nvSpPr>
          <p:spPr>
            <a:xfrm>
              <a:off x="2615946" y="488889"/>
              <a:ext cx="192659"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53" y="0"/>
                  </a:moveTo>
                  <a:cubicBezTo>
                    <a:pt x="21221" y="0"/>
                    <a:pt x="21600" y="2496"/>
                    <a:pt x="21600" y="5576"/>
                  </a:cubicBezTo>
                  <a:lnTo>
                    <a:pt x="21600" y="16025"/>
                  </a:lnTo>
                  <a:cubicBezTo>
                    <a:pt x="21600" y="19104"/>
                    <a:pt x="21221" y="21600"/>
                    <a:pt x="20753" y="21600"/>
                  </a:cubicBezTo>
                  <a:lnTo>
                    <a:pt x="847" y="21600"/>
                  </a:lnTo>
                  <a:cubicBezTo>
                    <a:pt x="379" y="21600"/>
                    <a:pt x="0" y="19104"/>
                    <a:pt x="0" y="16025"/>
                  </a:cubicBezTo>
                  <a:lnTo>
                    <a:pt x="0" y="5576"/>
                  </a:lnTo>
                  <a:cubicBezTo>
                    <a:pt x="0" y="2496"/>
                    <a:pt x="379" y="0"/>
                    <a:pt x="847"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60" name="Forma libre: forma 46"/>
            <p:cNvSpPr/>
            <p:nvPr/>
          </p:nvSpPr>
          <p:spPr>
            <a:xfrm>
              <a:off x="2487802" y="488889"/>
              <a:ext cx="46165"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65" y="0"/>
                  </a:moveTo>
                  <a:cubicBezTo>
                    <a:pt x="20017" y="0"/>
                    <a:pt x="21600" y="2496"/>
                    <a:pt x="21600" y="5576"/>
                  </a:cubicBezTo>
                  <a:lnTo>
                    <a:pt x="21600" y="16025"/>
                  </a:lnTo>
                  <a:cubicBezTo>
                    <a:pt x="21600" y="19104"/>
                    <a:pt x="20017" y="21600"/>
                    <a:pt x="18065" y="21600"/>
                  </a:cubicBezTo>
                  <a:lnTo>
                    <a:pt x="3535" y="21600"/>
                  </a:lnTo>
                  <a:cubicBezTo>
                    <a:pt x="1583" y="21600"/>
                    <a:pt x="0" y="19104"/>
                    <a:pt x="0" y="16025"/>
                  </a:cubicBezTo>
                  <a:lnTo>
                    <a:pt x="0" y="5576"/>
                  </a:lnTo>
                  <a:cubicBezTo>
                    <a:pt x="0" y="2496"/>
                    <a:pt x="1583" y="0"/>
                    <a:pt x="3535"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61" name="Forma libre: forma 47"/>
            <p:cNvSpPr/>
            <p:nvPr/>
          </p:nvSpPr>
          <p:spPr>
            <a:xfrm>
              <a:off x="2549779" y="488889"/>
              <a:ext cx="46165"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65" y="0"/>
                  </a:moveTo>
                  <a:cubicBezTo>
                    <a:pt x="20017" y="0"/>
                    <a:pt x="21600" y="2496"/>
                    <a:pt x="21600" y="5576"/>
                  </a:cubicBezTo>
                  <a:lnTo>
                    <a:pt x="21600" y="16025"/>
                  </a:lnTo>
                  <a:cubicBezTo>
                    <a:pt x="21600" y="19104"/>
                    <a:pt x="20017" y="21600"/>
                    <a:pt x="18065" y="21600"/>
                  </a:cubicBezTo>
                  <a:lnTo>
                    <a:pt x="3535" y="21600"/>
                  </a:lnTo>
                  <a:cubicBezTo>
                    <a:pt x="1583" y="21600"/>
                    <a:pt x="0" y="19104"/>
                    <a:pt x="0" y="16025"/>
                  </a:cubicBezTo>
                  <a:lnTo>
                    <a:pt x="0" y="5576"/>
                  </a:lnTo>
                  <a:cubicBezTo>
                    <a:pt x="0" y="2496"/>
                    <a:pt x="1583" y="0"/>
                    <a:pt x="3535"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62" name="Forma libre: forma 48"/>
            <p:cNvSpPr/>
            <p:nvPr/>
          </p:nvSpPr>
          <p:spPr>
            <a:xfrm>
              <a:off x="59307" y="198122"/>
              <a:ext cx="57278" cy="57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6" y="21600"/>
                  </a:moveTo>
                  <a:cubicBezTo>
                    <a:pt x="4837" y="21600"/>
                    <a:pt x="0" y="16768"/>
                    <a:pt x="0" y="10788"/>
                  </a:cubicBezTo>
                  <a:cubicBezTo>
                    <a:pt x="0" y="4808"/>
                    <a:pt x="4837" y="0"/>
                    <a:pt x="10776" y="0"/>
                  </a:cubicBezTo>
                  <a:cubicBezTo>
                    <a:pt x="16715" y="0"/>
                    <a:pt x="21600" y="4808"/>
                    <a:pt x="21600" y="10788"/>
                  </a:cubicBezTo>
                  <a:cubicBezTo>
                    <a:pt x="21600" y="16768"/>
                    <a:pt x="16739" y="21600"/>
                    <a:pt x="10776" y="2160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grpSp>
      <p:sp>
        <p:nvSpPr>
          <p:cNvPr id="64" name="Forma libre: forma 49"/>
          <p:cNvSpPr/>
          <p:nvPr/>
        </p:nvSpPr>
        <p:spPr>
          <a:xfrm>
            <a:off x="6614351" y="4628832"/>
            <a:ext cx="46165" cy="782208"/>
          </a:xfrm>
          <a:prstGeom prst="rect">
            <a:avLst/>
          </a:prstGeom>
          <a:solidFill>
            <a:srgbClr val="1D0000"/>
          </a:solidFill>
          <a:ln w="12700">
            <a:miter lim="400000"/>
          </a:ln>
        </p:spPr>
        <p:txBody>
          <a:bodyPr lIns="45719" rIns="45719" anchor="ctr"/>
          <a:lstStyle/>
          <a:p>
            <a:pPr/>
          </a:p>
        </p:txBody>
      </p:sp>
      <p:sp>
        <p:nvSpPr>
          <p:cNvPr id="65" name="Título título título título título"/>
          <p:cNvSpPr txBox="1"/>
          <p:nvPr>
            <p:ph type="title" hasCustomPrompt="1"/>
          </p:nvPr>
        </p:nvSpPr>
        <p:spPr>
          <a:xfrm>
            <a:off x="2457547" y="4653819"/>
            <a:ext cx="3987194" cy="321565"/>
          </a:xfrm>
          <a:prstGeom prst="rect">
            <a:avLst/>
          </a:prstGeom>
        </p:spPr>
        <p:txBody>
          <a:bodyPr anchor="t">
            <a:normAutofit fontScale="100000" lnSpcReduction="0"/>
          </a:bodyPr>
          <a:lstStyle>
            <a:lvl1pPr>
              <a:defRPr sz="2400"/>
            </a:lvl1pPr>
          </a:lstStyle>
          <a:p>
            <a:pPr/>
            <a:r>
              <a:t>Título título título título título</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Diseño personalizado">
    <p:spTree>
      <p:nvGrpSpPr>
        <p:cNvPr id="1" name=""/>
        <p:cNvGrpSpPr/>
        <p:nvPr/>
      </p:nvGrpSpPr>
      <p:grpSpPr>
        <a:xfrm>
          <a:off x="0" y="0"/>
          <a:ext cx="0" cy="0"/>
          <a:chOff x="0" y="0"/>
          <a:chExt cx="0" cy="0"/>
        </a:xfrm>
      </p:grpSpPr>
      <p:grpSp>
        <p:nvGrpSpPr>
          <p:cNvPr id="602" name="Gráfico 7"/>
          <p:cNvGrpSpPr/>
          <p:nvPr/>
        </p:nvGrpSpPr>
        <p:grpSpPr>
          <a:xfrm>
            <a:off x="9874717" y="265386"/>
            <a:ext cx="2047152" cy="377230"/>
            <a:chOff x="0" y="0"/>
            <a:chExt cx="2047151" cy="377228"/>
          </a:xfrm>
        </p:grpSpPr>
        <p:sp>
          <p:nvSpPr>
            <p:cNvPr id="584" name="Forma libre: forma 2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5" name="Forma libre: forma 2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6" name="Forma libre: forma 2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7" name="Forma libre: forma 2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8" name="Forma libre: forma 2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9" name="Forma libre: forma 3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0" name="Forma libre: forma 3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1" name="Forma libre: forma 3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2" name="Forma libre: forma 3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3" name="Forma libre: forma 3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4" name="Forma libre: forma 3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5" name="Forma libre: forma 3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6" name="Forma libre: forma 3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7" name="Forma libre: forma 3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8" name="Forma libre: forma 3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9" name="Forma libre: forma 4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00" name="Forma libre: forma 4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01" name="Forma libre: forma 4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pic>
        <p:nvPicPr>
          <p:cNvPr id="603" name="Gráfico 43" descr="Gráfico 43"/>
          <p:cNvPicPr>
            <a:picLocks noChangeAspect="1"/>
          </p:cNvPicPr>
          <p:nvPr/>
        </p:nvPicPr>
        <p:blipFill>
          <a:blip r:embed="rId2">
            <a:extLst/>
          </a:blip>
          <a:stretch>
            <a:fillRect/>
          </a:stretch>
        </p:blipFill>
        <p:spPr>
          <a:xfrm>
            <a:off x="0" y="0"/>
            <a:ext cx="12185650" cy="6858000"/>
          </a:xfrm>
          <a:prstGeom prst="rect">
            <a:avLst/>
          </a:prstGeom>
          <a:ln w="12700">
            <a:miter lim="400000"/>
          </a:ln>
        </p:spPr>
      </p:pic>
      <p:sp>
        <p:nvSpPr>
          <p:cNvPr id="6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7_Diseño personalizado">
    <p:spTree>
      <p:nvGrpSpPr>
        <p:cNvPr id="1" name=""/>
        <p:cNvGrpSpPr/>
        <p:nvPr/>
      </p:nvGrpSpPr>
      <p:grpSpPr>
        <a:xfrm>
          <a:off x="0" y="0"/>
          <a:ext cx="0" cy="0"/>
          <a:chOff x="0" y="0"/>
          <a:chExt cx="0" cy="0"/>
        </a:xfrm>
      </p:grpSpPr>
      <p:grpSp>
        <p:nvGrpSpPr>
          <p:cNvPr id="629" name="Gráfico 7"/>
          <p:cNvGrpSpPr/>
          <p:nvPr/>
        </p:nvGrpSpPr>
        <p:grpSpPr>
          <a:xfrm>
            <a:off x="9874717" y="265386"/>
            <a:ext cx="2047152" cy="377230"/>
            <a:chOff x="0" y="0"/>
            <a:chExt cx="2047151" cy="377228"/>
          </a:xfrm>
        </p:grpSpPr>
        <p:sp>
          <p:nvSpPr>
            <p:cNvPr id="611" name="Forma libre: forma 2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2" name="Forma libre: forma 2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3" name="Forma libre: forma 2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4" name="Forma libre: forma 2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5" name="Forma libre: forma 2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6" name="Forma libre: forma 3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7" name="Forma libre: forma 3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8" name="Forma libre: forma 3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9" name="Forma libre: forma 3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0" name="Forma libre: forma 3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1" name="Forma libre: forma 3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2" name="Forma libre: forma 3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3" name="Forma libre: forma 3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4" name="Forma libre: forma 3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5" name="Forma libre: forma 3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6" name="Forma libre: forma 4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7" name="Forma libre: forma 4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8" name="Forma libre: forma 4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pic>
        <p:nvPicPr>
          <p:cNvPr id="630" name="Gráfico 43" descr="Gráfico 43"/>
          <p:cNvPicPr>
            <a:picLocks noChangeAspect="1"/>
          </p:cNvPicPr>
          <p:nvPr/>
        </p:nvPicPr>
        <p:blipFill>
          <a:blip r:embed="rId2">
            <a:extLst/>
          </a:blip>
          <a:stretch>
            <a:fillRect/>
          </a:stretch>
        </p:blipFill>
        <p:spPr>
          <a:xfrm>
            <a:off x="0" y="0"/>
            <a:ext cx="12185650" cy="6858000"/>
          </a:xfrm>
          <a:prstGeom prst="rect">
            <a:avLst/>
          </a:prstGeom>
          <a:ln w="12700">
            <a:miter lim="400000"/>
          </a:ln>
        </p:spPr>
      </p:pic>
      <p:sp>
        <p:nvSpPr>
          <p:cNvPr id="63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solidFill>
                  <a:srgbClr val="FFFFFF"/>
                </a:solidFill>
                <a:latin typeface="Arial Black"/>
                <a:ea typeface="Arial Black"/>
                <a:cs typeface="Arial Black"/>
                <a:sym typeface="Arial Black"/>
              </a:defRPr>
            </a:lvl1pPr>
          </a:lstStyle>
          <a:p>
            <a:pPr/>
            <a:r>
              <a:t>Título Título Título Título</a:t>
            </a:r>
          </a:p>
        </p:txBody>
      </p:sp>
      <p:sp>
        <p:nvSpPr>
          <p:cNvPr id="632" name="Body Level One…"/>
          <p:cNvSpPr txBox="1"/>
          <p:nvPr>
            <p:ph type="body" sz="quarter" idx="1" hasCustomPrompt="1"/>
          </p:nvPr>
        </p:nvSpPr>
        <p:spPr>
          <a:xfrm>
            <a:off x="1106487" y="2890838"/>
            <a:ext cx="7138988" cy="1076326"/>
          </a:xfrm>
          <a:prstGeom prst="rect">
            <a:avLst/>
          </a:prstGeom>
        </p:spPr>
        <p:txBody>
          <a:bodyPr>
            <a:normAutofit fontScale="100000" lnSpcReduction="0"/>
          </a:bodyPr>
          <a:lstStyle>
            <a:lvl1pPr marL="0" indent="0">
              <a:buSzTx/>
              <a:buFontTx/>
              <a:buNone/>
              <a:defRPr sz="3200">
                <a:solidFill>
                  <a:srgbClr val="FFFFFF"/>
                </a:solidFill>
                <a:latin typeface="Arial Black"/>
                <a:ea typeface="Arial Black"/>
                <a:cs typeface="Arial Black"/>
                <a:sym typeface="Arial Black"/>
              </a:defRPr>
            </a:lvl1pPr>
            <a:lvl2pPr marL="0" indent="457200">
              <a:buSzTx/>
              <a:buFontTx/>
              <a:buNone/>
              <a:defRPr sz="3200">
                <a:solidFill>
                  <a:srgbClr val="FFFFFF"/>
                </a:solidFill>
                <a:latin typeface="Arial Black"/>
                <a:ea typeface="Arial Black"/>
                <a:cs typeface="Arial Black"/>
                <a:sym typeface="Arial Black"/>
              </a:defRPr>
            </a:lvl2pPr>
            <a:lvl3pPr marL="0" indent="914400">
              <a:buSzTx/>
              <a:buFontTx/>
              <a:buNone/>
              <a:defRPr sz="3200">
                <a:solidFill>
                  <a:srgbClr val="FFFFFF"/>
                </a:solidFill>
                <a:latin typeface="Arial Black"/>
                <a:ea typeface="Arial Black"/>
                <a:cs typeface="Arial Black"/>
                <a:sym typeface="Arial Black"/>
              </a:defRPr>
            </a:lvl3pPr>
            <a:lvl4pPr marL="0" indent="1371600">
              <a:buSzTx/>
              <a:buFontTx/>
              <a:buNone/>
              <a:defRPr sz="3200">
                <a:solidFill>
                  <a:srgbClr val="FFFFFF"/>
                </a:solidFill>
                <a:latin typeface="Arial Black"/>
                <a:ea typeface="Arial Black"/>
                <a:cs typeface="Arial Black"/>
                <a:sym typeface="Arial Black"/>
              </a:defRPr>
            </a:lvl4pPr>
            <a:lvl5pPr marL="0" indent="1828800">
              <a:buSzTx/>
              <a:buFontTx/>
              <a:buNone/>
              <a:defRPr sz="3200">
                <a:solidFill>
                  <a:srgbClr val="FFFFFF"/>
                </a:solidFill>
                <a:latin typeface="Arial Black"/>
                <a:ea typeface="Arial Black"/>
                <a:cs typeface="Arial Black"/>
                <a:sym typeface="Arial Black"/>
              </a:defRPr>
            </a:lvl5pPr>
          </a:lstStyle>
          <a:p>
            <a:pPr/>
            <a:r>
              <a:t>Haga clic para modificar eltexto principal</a:t>
            </a:r>
          </a:p>
          <a:p>
            <a:pPr lvl="1"/>
            <a:r>
              <a:t/>
            </a:r>
          </a:p>
          <a:p>
            <a:pPr lvl="2"/>
            <a:r>
              <a:t/>
            </a:r>
          </a:p>
          <a:p>
            <a:pPr lvl="3"/>
            <a:r>
              <a:t/>
            </a:r>
          </a:p>
          <a:p>
            <a:pPr lvl="4"/>
            <a:r>
              <a:t/>
            </a:r>
          </a:p>
        </p:txBody>
      </p:sp>
      <p:sp>
        <p:nvSpPr>
          <p:cNvPr id="6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Diseño personalizado">
    <p:spTree>
      <p:nvGrpSpPr>
        <p:cNvPr id="1" name=""/>
        <p:cNvGrpSpPr/>
        <p:nvPr/>
      </p:nvGrpSpPr>
      <p:grpSpPr>
        <a:xfrm>
          <a:off x="0" y="0"/>
          <a:ext cx="0" cy="0"/>
          <a:chOff x="0" y="0"/>
          <a:chExt cx="0" cy="0"/>
        </a:xfrm>
      </p:grpSpPr>
      <p:pic>
        <p:nvPicPr>
          <p:cNvPr id="640" name="Gráfico 22" descr="Gráfico 22"/>
          <p:cNvPicPr>
            <a:picLocks noChangeAspect="1"/>
          </p:cNvPicPr>
          <p:nvPr/>
        </p:nvPicPr>
        <p:blipFill>
          <a:blip r:embed="rId2">
            <a:extLst/>
          </a:blip>
          <a:stretch>
            <a:fillRect/>
          </a:stretch>
        </p:blipFill>
        <p:spPr>
          <a:xfrm>
            <a:off x="0" y="0"/>
            <a:ext cx="12192000" cy="2082800"/>
          </a:xfrm>
          <a:prstGeom prst="rect">
            <a:avLst/>
          </a:prstGeom>
          <a:ln w="12700">
            <a:miter lim="400000"/>
          </a:ln>
        </p:spPr>
      </p:pic>
      <p:sp>
        <p:nvSpPr>
          <p:cNvPr id="64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solidFill>
                  <a:srgbClr val="FFFFFF"/>
                </a:solidFill>
                <a:latin typeface="Arial Black"/>
                <a:ea typeface="Arial Black"/>
                <a:cs typeface="Arial Black"/>
                <a:sym typeface="Arial Black"/>
              </a:defRPr>
            </a:lvl1pPr>
          </a:lstStyle>
          <a:p>
            <a:pPr/>
            <a:r>
              <a:t>Título Título Título Título</a:t>
            </a:r>
          </a:p>
        </p:txBody>
      </p:sp>
      <p:sp>
        <p:nvSpPr>
          <p:cNvPr id="642" name="Body Level One…"/>
          <p:cNvSpPr txBox="1"/>
          <p:nvPr>
            <p:ph type="body" sz="quarter" idx="1"/>
          </p:nvPr>
        </p:nvSpPr>
        <p:spPr>
          <a:xfrm>
            <a:off x="943780" y="1208574"/>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6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iseño personalizado">
    <p:spTree>
      <p:nvGrpSpPr>
        <p:cNvPr id="1" name=""/>
        <p:cNvGrpSpPr/>
        <p:nvPr/>
      </p:nvGrpSpPr>
      <p:grpSpPr>
        <a:xfrm>
          <a:off x="0" y="0"/>
          <a:ext cx="0" cy="0"/>
          <a:chOff x="0" y="0"/>
          <a:chExt cx="0" cy="0"/>
        </a:xfrm>
      </p:grpSpPr>
      <p:sp>
        <p:nvSpPr>
          <p:cNvPr id="73"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74"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93" name="Gráfico 7"/>
          <p:cNvGrpSpPr/>
          <p:nvPr/>
        </p:nvGrpSpPr>
        <p:grpSpPr>
          <a:xfrm>
            <a:off x="9874717" y="265386"/>
            <a:ext cx="2047152" cy="377230"/>
            <a:chOff x="0" y="0"/>
            <a:chExt cx="2047151" cy="377228"/>
          </a:xfrm>
        </p:grpSpPr>
        <p:sp>
          <p:nvSpPr>
            <p:cNvPr id="75"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6"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7"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8"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9"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0"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1"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2"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3"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4"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5"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6"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7"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8"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9"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90"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91"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92"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Diseño personalizado">
    <p:spTree>
      <p:nvGrpSpPr>
        <p:cNvPr id="1" name=""/>
        <p:cNvGrpSpPr/>
        <p:nvPr/>
      </p:nvGrpSpPr>
      <p:grpSpPr>
        <a:xfrm>
          <a:off x="0" y="0"/>
          <a:ext cx="0" cy="0"/>
          <a:chOff x="0" y="0"/>
          <a:chExt cx="0" cy="0"/>
        </a:xfrm>
      </p:grpSpPr>
      <p:sp>
        <p:nvSpPr>
          <p:cNvPr id="101"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102"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121" name="Gráfico 7"/>
          <p:cNvGrpSpPr/>
          <p:nvPr/>
        </p:nvGrpSpPr>
        <p:grpSpPr>
          <a:xfrm>
            <a:off x="9874717" y="265386"/>
            <a:ext cx="2047152" cy="377230"/>
            <a:chOff x="0" y="0"/>
            <a:chExt cx="2047151" cy="377228"/>
          </a:xfrm>
        </p:grpSpPr>
        <p:sp>
          <p:nvSpPr>
            <p:cNvPr id="103"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4"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5"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6"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7"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8"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9"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0"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1"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2"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3"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4"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5"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6"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7"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8"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9"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20"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122" name="Forma libre: forma 1"/>
          <p:cNvSpPr/>
          <p:nvPr/>
        </p:nvSpPr>
        <p:spPr>
          <a:xfrm>
            <a:off x="877294" y="2750547"/>
            <a:ext cx="190981" cy="124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02B490"/>
          </a:solidFill>
          <a:ln w="12700">
            <a:miter lim="400000"/>
          </a:ln>
        </p:spPr>
        <p:txBody>
          <a:bodyPr lIns="45719" rIns="45719" anchor="ctr"/>
          <a:lstStyle/>
          <a:p>
            <a:pPr/>
          </a:p>
        </p:txBody>
      </p:sp>
      <p:sp>
        <p:nvSpPr>
          <p:cNvPr id="123" name="CuadroTexto 24"/>
          <p:cNvSpPr txBox="1"/>
          <p:nvPr/>
        </p:nvSpPr>
        <p:spPr>
          <a:xfrm>
            <a:off x="9448462" y="5774039"/>
            <a:ext cx="127001" cy="85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907" sz="5000">
                <a:latin typeface="Effra Bold"/>
                <a:ea typeface="Effra Bold"/>
                <a:cs typeface="Effra Bold"/>
                <a:sym typeface="Effra Bold"/>
              </a:defRPr>
            </a:lvl1pPr>
          </a:lstStyle>
          <a:p>
            <a:pPr/>
            <a:r>
              <a:t>​</a:t>
            </a:r>
          </a:p>
        </p:txBody>
      </p:sp>
      <p:sp>
        <p:nvSpPr>
          <p:cNvPr id="124" name="Forma libre: forma 26"/>
          <p:cNvSpPr/>
          <p:nvPr/>
        </p:nvSpPr>
        <p:spPr>
          <a:xfrm>
            <a:off x="889670" y="4247770"/>
            <a:ext cx="190981" cy="124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00425F"/>
          </a:solidFill>
          <a:ln w="12700">
            <a:miter lim="400000"/>
          </a:ln>
        </p:spPr>
        <p:txBody>
          <a:bodyPr lIns="45719" rIns="45719" anchor="ctr"/>
          <a:lstStyle/>
          <a:p>
            <a:pPr/>
          </a:p>
        </p:txBody>
      </p:sp>
      <p:sp>
        <p:nvSpPr>
          <p:cNvPr id="125" name="Forma libre: forma 27"/>
          <p:cNvSpPr/>
          <p:nvPr/>
        </p:nvSpPr>
        <p:spPr>
          <a:xfrm>
            <a:off x="877294" y="5266285"/>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011E2E"/>
          </a:solidFill>
          <a:ln w="12700">
            <a:miter lim="400000"/>
          </a:ln>
        </p:spPr>
        <p:txBody>
          <a:bodyPr lIns="45719" rIns="45719" anchor="ctr"/>
          <a:lstStyle/>
          <a:p>
            <a:pPr/>
          </a:p>
        </p:txBody>
      </p:sp>
      <p:sp>
        <p:nvSpPr>
          <p:cNvPr id="126" name="Forma libre: forma 28"/>
          <p:cNvSpPr/>
          <p:nvPr/>
        </p:nvSpPr>
        <p:spPr>
          <a:xfrm>
            <a:off x="889670" y="5972261"/>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000000"/>
          </a:solidFill>
          <a:ln w="12700">
            <a:miter lim="400000"/>
          </a:ln>
        </p:spPr>
        <p:txBody>
          <a:bodyPr lIns="45719" rIns="45719" anchor="ctr"/>
          <a:lstStyle/>
          <a:p>
            <a:pPr/>
          </a:p>
        </p:txBody>
      </p:sp>
      <p:sp>
        <p:nvSpPr>
          <p:cNvPr id="127" name="CuadroTexto 30"/>
          <p:cNvSpPr txBox="1"/>
          <p:nvPr/>
        </p:nvSpPr>
        <p:spPr>
          <a:xfrm>
            <a:off x="597840" y="2602518"/>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1</a:t>
            </a:r>
          </a:p>
        </p:txBody>
      </p:sp>
      <p:sp>
        <p:nvSpPr>
          <p:cNvPr id="128" name="CuadroTexto 31"/>
          <p:cNvSpPr txBox="1"/>
          <p:nvPr/>
        </p:nvSpPr>
        <p:spPr>
          <a:xfrm>
            <a:off x="601165" y="4106090"/>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2</a:t>
            </a:r>
          </a:p>
        </p:txBody>
      </p:sp>
      <p:sp>
        <p:nvSpPr>
          <p:cNvPr id="129" name="CuadroTexto 32"/>
          <p:cNvSpPr txBox="1"/>
          <p:nvPr/>
        </p:nvSpPr>
        <p:spPr>
          <a:xfrm>
            <a:off x="597839" y="5113370"/>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3</a:t>
            </a:r>
          </a:p>
        </p:txBody>
      </p:sp>
      <p:sp>
        <p:nvSpPr>
          <p:cNvPr id="130" name="CuadroTexto 33"/>
          <p:cNvSpPr txBox="1"/>
          <p:nvPr/>
        </p:nvSpPr>
        <p:spPr>
          <a:xfrm>
            <a:off x="597838" y="5828458"/>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4</a:t>
            </a:r>
          </a:p>
        </p:txBody>
      </p:sp>
      <p:sp>
        <p:nvSpPr>
          <p:cNvPr id="131" name="CuadroTexto 36"/>
          <p:cNvSpPr txBox="1"/>
          <p:nvPr/>
        </p:nvSpPr>
        <p:spPr>
          <a:xfrm>
            <a:off x="1204638" y="5108478"/>
            <a:ext cx="10729212"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lvl1pPr>
          </a:lstStyle>
          <a:p>
            <a:pPr/>
            <a:r>
              <a:t>​</a:t>
            </a:r>
          </a:p>
        </p:txBody>
      </p:sp>
      <p:sp>
        <p:nvSpPr>
          <p:cNvPr id="132" name="Título Título Título Título"/>
          <p:cNvSpPr txBox="1"/>
          <p:nvPr>
            <p:ph type="title" hasCustomPrompt="1"/>
          </p:nvPr>
        </p:nvSpPr>
        <p:spPr>
          <a:xfrm>
            <a:off x="409723" y="664095"/>
            <a:ext cx="4361782" cy="361717"/>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133" name="Body Level One…"/>
          <p:cNvSpPr txBox="1"/>
          <p:nvPr>
            <p:ph type="body" sz="quarter" idx="1" hasCustomPrompt="1"/>
          </p:nvPr>
        </p:nvSpPr>
        <p:spPr>
          <a:xfrm>
            <a:off x="409724" y="1401802"/>
            <a:ext cx="10233026" cy="823516"/>
          </a:xfrm>
          <a:prstGeom prst="rect">
            <a:avLst/>
          </a:prstGeom>
        </p:spPr>
        <p:txBody>
          <a:bodyPr>
            <a:normAutofit fontScale="100000" lnSpcReduction="0"/>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pPr/>
            <a:r>
              <a:t>Let’s list the main Kafka guarantees over which we can build reliable systems (think ACID-like in databases)</a:t>
            </a:r>
          </a:p>
          <a:p>
            <a:pPr lvl="1"/>
            <a:r>
              <a:t/>
            </a:r>
          </a:p>
          <a:p>
            <a:pPr lvl="2"/>
            <a:r>
              <a:t/>
            </a:r>
          </a:p>
          <a:p>
            <a:pPr lvl="3"/>
            <a:r>
              <a:t/>
            </a:r>
          </a:p>
          <a:p>
            <a:pPr lvl="4"/>
            <a:r>
              <a:t/>
            </a:r>
          </a:p>
        </p:txBody>
      </p:sp>
      <p:sp>
        <p:nvSpPr>
          <p:cNvPr id="134" name="Marcador de texto 67"/>
          <p:cNvSpPr/>
          <p:nvPr>
            <p:ph type="body" sz="quarter" idx="21" hasCustomPrompt="1"/>
          </p:nvPr>
        </p:nvSpPr>
        <p:spPr>
          <a:xfrm>
            <a:off x="1241550" y="2608178"/>
            <a:ext cx="9463089" cy="950913"/>
          </a:xfrm>
          <a:prstGeom prst="rect">
            <a:avLst/>
          </a:prstGeom>
        </p:spPr>
        <p:txBody>
          <a:bodyPr>
            <a:normAutofit fontScale="100000" lnSpcReduction="0"/>
          </a:bodyPr>
          <a:lstStyle>
            <a:lvl1pPr marL="0" indent="0">
              <a:buSzTx/>
              <a:buFontTx/>
              <a:buNone/>
              <a:defRPr sz="2000"/>
            </a:lvl1pPr>
          </a:lstStyle>
          <a:p>
            <a:pPr/>
            <a:r>
              <a:t>If message B is written after message A by the same producer to the same partition, then offset B &gt; offset A (order guarantee per partition per producer).</a:t>
            </a:r>
          </a:p>
        </p:txBody>
      </p:sp>
      <p:sp>
        <p:nvSpPr>
          <p:cNvPr id="135" name="Marcador de texto 67"/>
          <p:cNvSpPr/>
          <p:nvPr>
            <p:ph type="body" sz="quarter" idx="22" hasCustomPrompt="1"/>
          </p:nvPr>
        </p:nvSpPr>
        <p:spPr>
          <a:xfrm>
            <a:off x="1191611" y="4099976"/>
            <a:ext cx="9463089" cy="705354"/>
          </a:xfrm>
          <a:prstGeom prst="rect">
            <a:avLst/>
          </a:prstGeom>
        </p:spPr>
        <p:txBody>
          <a:bodyPr>
            <a:normAutofit fontScale="100000" lnSpcReduction="0"/>
          </a:bodyPr>
          <a:lstStyle>
            <a:lvl1pPr marL="0" indent="0">
              <a:buSzTx/>
              <a:buFontTx/>
              <a:buNone/>
              <a:defRPr sz="2000"/>
            </a:lvl1pPr>
          </a:lstStyle>
          <a:p>
            <a:pPr/>
            <a:r>
              <a:t>Produced messages are considered committed once all in-sync replicas wrote that message (But not necessarily flushed to disk).  </a:t>
            </a:r>
          </a:p>
        </p:txBody>
      </p:sp>
      <p:sp>
        <p:nvSpPr>
          <p:cNvPr id="136" name="Marcador de texto 67"/>
          <p:cNvSpPr/>
          <p:nvPr>
            <p:ph type="body" sz="quarter" idx="23" hasCustomPrompt="1"/>
          </p:nvPr>
        </p:nvSpPr>
        <p:spPr>
          <a:xfrm>
            <a:off x="1179661" y="5174050"/>
            <a:ext cx="9463089" cy="341857"/>
          </a:xfrm>
          <a:prstGeom prst="rect">
            <a:avLst/>
          </a:prstGeom>
        </p:spPr>
        <p:txBody>
          <a:bodyPr>
            <a:normAutofit fontScale="100000" lnSpcReduction="0"/>
          </a:bodyPr>
          <a:lstStyle>
            <a:lvl1pPr marL="0" indent="0" defTabSz="777240">
              <a:spcBef>
                <a:spcPts val="800"/>
              </a:spcBef>
              <a:buSzTx/>
              <a:buFontTx/>
              <a:buNone/>
              <a:defRPr sz="1700"/>
            </a:lvl1pPr>
          </a:lstStyle>
          <a:p>
            <a:pPr/>
            <a:r>
              <a:t>Consumers only read committed messages.</a:t>
            </a:r>
          </a:p>
        </p:txBody>
      </p:sp>
      <p:sp>
        <p:nvSpPr>
          <p:cNvPr id="137" name="Marcador de texto 67"/>
          <p:cNvSpPr/>
          <p:nvPr>
            <p:ph type="body" sz="quarter" idx="24" hasCustomPrompt="1"/>
          </p:nvPr>
        </p:nvSpPr>
        <p:spPr>
          <a:xfrm>
            <a:off x="1191610" y="5821991"/>
            <a:ext cx="9463089" cy="341857"/>
          </a:xfrm>
          <a:prstGeom prst="rect">
            <a:avLst/>
          </a:prstGeom>
        </p:spPr>
        <p:txBody>
          <a:bodyPr>
            <a:normAutofit fontScale="100000" lnSpcReduction="0"/>
          </a:bodyPr>
          <a:lstStyle>
            <a:lvl1pPr marL="0" indent="0" defTabSz="777240">
              <a:spcBef>
                <a:spcPts val="800"/>
              </a:spcBef>
              <a:buSzTx/>
              <a:buFontTx/>
              <a:buNone/>
              <a:defRPr sz="1700"/>
            </a:lvl1pPr>
          </a:lstStyle>
          <a:p>
            <a:pPr/>
            <a:r>
              <a:t>If at least one in-sync replica lives, messages will not be lost​.</a:t>
            </a:r>
          </a:p>
        </p:txBody>
      </p:sp>
      <p:sp>
        <p:nvSpPr>
          <p:cNvPr id="1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Diseño personalizado">
    <p:spTree>
      <p:nvGrpSpPr>
        <p:cNvPr id="1" name=""/>
        <p:cNvGrpSpPr/>
        <p:nvPr/>
      </p:nvGrpSpPr>
      <p:grpSpPr>
        <a:xfrm>
          <a:off x="0" y="0"/>
          <a:ext cx="0" cy="0"/>
          <a:chOff x="0" y="0"/>
          <a:chExt cx="0" cy="0"/>
        </a:xfrm>
      </p:grpSpPr>
      <p:sp>
        <p:nvSpPr>
          <p:cNvPr id="145"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146"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165" name="Gráfico 7"/>
          <p:cNvGrpSpPr/>
          <p:nvPr/>
        </p:nvGrpSpPr>
        <p:grpSpPr>
          <a:xfrm>
            <a:off x="9874717" y="265386"/>
            <a:ext cx="2047152" cy="377230"/>
            <a:chOff x="0" y="0"/>
            <a:chExt cx="2047151" cy="377228"/>
          </a:xfrm>
        </p:grpSpPr>
        <p:sp>
          <p:nvSpPr>
            <p:cNvPr id="147"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48"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49"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0"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1"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2"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3"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4"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5"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6"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7"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8"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9"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0"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1"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2"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3"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4"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166" name="Forma libre: forma 24"/>
          <p:cNvSpPr/>
          <p:nvPr/>
        </p:nvSpPr>
        <p:spPr>
          <a:xfrm>
            <a:off x="885269" y="1990942"/>
            <a:ext cx="2824117" cy="3905047"/>
          </a:xfrm>
          <a:prstGeom prst="rect">
            <a:avLst/>
          </a:prstGeom>
          <a:solidFill>
            <a:srgbClr val="056978"/>
          </a:solidFill>
          <a:ln w="12700">
            <a:miter lim="400000"/>
          </a:ln>
        </p:spPr>
        <p:txBody>
          <a:bodyPr lIns="45719" rIns="45719" anchor="ctr"/>
          <a:lstStyle/>
          <a:p>
            <a:pPr/>
          </a:p>
        </p:txBody>
      </p:sp>
      <p:sp>
        <p:nvSpPr>
          <p:cNvPr id="167" name="Forma libre: forma 25"/>
          <p:cNvSpPr/>
          <p:nvPr/>
        </p:nvSpPr>
        <p:spPr>
          <a:xfrm>
            <a:off x="3948102" y="1990942"/>
            <a:ext cx="6178050" cy="3024779"/>
          </a:xfrm>
          <a:prstGeom prst="rect">
            <a:avLst/>
          </a:prstGeom>
          <a:solidFill>
            <a:srgbClr val="00425F"/>
          </a:solidFill>
          <a:ln w="12700">
            <a:miter lim="400000"/>
          </a:ln>
        </p:spPr>
        <p:txBody>
          <a:bodyPr lIns="45719" rIns="45719" anchor="ctr"/>
          <a:lstStyle/>
          <a:p>
            <a:pPr/>
          </a:p>
        </p:txBody>
      </p:sp>
      <p:sp>
        <p:nvSpPr>
          <p:cNvPr id="168" name="Forma libre: forma 26"/>
          <p:cNvSpPr/>
          <p:nvPr/>
        </p:nvSpPr>
        <p:spPr>
          <a:xfrm>
            <a:off x="3938637" y="5201461"/>
            <a:ext cx="3626303" cy="694594"/>
          </a:xfrm>
          <a:prstGeom prst="rect">
            <a:avLst/>
          </a:prstGeom>
          <a:solidFill>
            <a:srgbClr val="01AD8B"/>
          </a:solidFill>
          <a:ln w="12700">
            <a:miter lim="400000"/>
          </a:ln>
        </p:spPr>
        <p:txBody>
          <a:bodyPr lIns="45719" rIns="45719" anchor="ctr"/>
          <a:lstStyle/>
          <a:p>
            <a:pPr/>
          </a:p>
        </p:txBody>
      </p:sp>
      <p:pic>
        <p:nvPicPr>
          <p:cNvPr id="169" name="Gráfico 30" descr="Gráfico 30"/>
          <p:cNvPicPr>
            <a:picLocks noChangeAspect="1"/>
          </p:cNvPicPr>
          <p:nvPr/>
        </p:nvPicPr>
        <p:blipFill>
          <a:blip r:embed="rId2">
            <a:extLst/>
          </a:blip>
          <a:stretch>
            <a:fillRect/>
          </a:stretch>
        </p:blipFill>
        <p:spPr>
          <a:xfrm>
            <a:off x="4144198" y="5429284"/>
            <a:ext cx="180976" cy="276226"/>
          </a:xfrm>
          <a:prstGeom prst="rect">
            <a:avLst/>
          </a:prstGeom>
          <a:ln w="12700">
            <a:miter lim="400000"/>
          </a:ln>
        </p:spPr>
      </p:pic>
      <p:sp>
        <p:nvSpPr>
          <p:cNvPr id="170"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171"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Título con detalle:</a:t>
            </a:r>
          </a:p>
          <a:p>
            <a:pPr lvl="1"/>
            <a:r>
              <a:t/>
            </a:r>
          </a:p>
          <a:p>
            <a:pPr lvl="2"/>
            <a:r>
              <a:t/>
            </a:r>
          </a:p>
          <a:p>
            <a:pPr lvl="3"/>
            <a:r>
              <a:t/>
            </a:r>
          </a:p>
          <a:p>
            <a:pPr lvl="4"/>
            <a:r>
              <a:t/>
            </a:r>
          </a:p>
        </p:txBody>
      </p:sp>
      <p:sp>
        <p:nvSpPr>
          <p:cNvPr id="1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5_Diseño personalizado">
    <p:spTree>
      <p:nvGrpSpPr>
        <p:cNvPr id="1" name=""/>
        <p:cNvGrpSpPr/>
        <p:nvPr/>
      </p:nvGrpSpPr>
      <p:grpSpPr>
        <a:xfrm>
          <a:off x="0" y="0"/>
          <a:ext cx="0" cy="0"/>
          <a:chOff x="0" y="0"/>
          <a:chExt cx="0" cy="0"/>
        </a:xfrm>
      </p:grpSpPr>
      <p:sp>
        <p:nvSpPr>
          <p:cNvPr id="179"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180"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199" name="Gráfico 7"/>
          <p:cNvGrpSpPr/>
          <p:nvPr/>
        </p:nvGrpSpPr>
        <p:grpSpPr>
          <a:xfrm>
            <a:off x="9874717" y="265386"/>
            <a:ext cx="2047152" cy="377230"/>
            <a:chOff x="0" y="0"/>
            <a:chExt cx="2047151" cy="377228"/>
          </a:xfrm>
        </p:grpSpPr>
        <p:sp>
          <p:nvSpPr>
            <p:cNvPr id="181"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2"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3"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4"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5"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6"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7"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8"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9"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0"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1"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2"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3"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4"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5"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6"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7"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8"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00"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201"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Título con detalle:</a:t>
            </a:r>
          </a:p>
          <a:p>
            <a:pPr lvl="1"/>
            <a:r>
              <a:t/>
            </a:r>
          </a:p>
          <a:p>
            <a:pPr lvl="2"/>
            <a:r>
              <a:t/>
            </a:r>
          </a:p>
          <a:p>
            <a:pPr lvl="3"/>
            <a:r>
              <a:t/>
            </a:r>
          </a:p>
          <a:p>
            <a:pPr lvl="4"/>
            <a:r>
              <a:t/>
            </a:r>
          </a:p>
        </p:txBody>
      </p:sp>
      <p:sp>
        <p:nvSpPr>
          <p:cNvPr id="202" name="Forma libre: forma 27"/>
          <p:cNvSpPr/>
          <p:nvPr/>
        </p:nvSpPr>
        <p:spPr>
          <a:xfrm>
            <a:off x="542726" y="2303640"/>
            <a:ext cx="3407847" cy="2927700"/>
          </a:xfrm>
          <a:prstGeom prst="rect">
            <a:avLst/>
          </a:prstGeom>
          <a:solidFill>
            <a:srgbClr val="00425F"/>
          </a:solidFill>
          <a:ln w="12700">
            <a:miter lim="400000"/>
          </a:ln>
        </p:spPr>
        <p:txBody>
          <a:bodyPr lIns="45719" rIns="45719" anchor="ctr"/>
          <a:lstStyle/>
          <a:p>
            <a:pPr/>
          </a:p>
        </p:txBody>
      </p:sp>
      <p:sp>
        <p:nvSpPr>
          <p:cNvPr id="203" name="Forma libre: forma 28"/>
          <p:cNvSpPr/>
          <p:nvPr/>
        </p:nvSpPr>
        <p:spPr>
          <a:xfrm>
            <a:off x="4137185" y="2303640"/>
            <a:ext cx="3407846" cy="1444386"/>
          </a:xfrm>
          <a:prstGeom prst="rect">
            <a:avLst/>
          </a:prstGeom>
          <a:solidFill>
            <a:srgbClr val="056978"/>
          </a:solidFill>
          <a:ln w="12700">
            <a:miter lim="400000"/>
          </a:ln>
        </p:spPr>
        <p:txBody>
          <a:bodyPr lIns="45719" rIns="45719" anchor="ctr"/>
          <a:lstStyle/>
          <a:p>
            <a:pPr/>
          </a:p>
        </p:txBody>
      </p:sp>
      <p:sp>
        <p:nvSpPr>
          <p:cNvPr id="2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4_Diseño personalizado">
    <p:spTree>
      <p:nvGrpSpPr>
        <p:cNvPr id="1" name=""/>
        <p:cNvGrpSpPr/>
        <p:nvPr/>
      </p:nvGrpSpPr>
      <p:grpSpPr>
        <a:xfrm>
          <a:off x="0" y="0"/>
          <a:ext cx="0" cy="0"/>
          <a:chOff x="0" y="0"/>
          <a:chExt cx="0" cy="0"/>
        </a:xfrm>
      </p:grpSpPr>
      <p:sp>
        <p:nvSpPr>
          <p:cNvPr id="211" name="Forma libre: forma 1"/>
          <p:cNvSpPr/>
          <p:nvPr/>
        </p:nvSpPr>
        <p:spPr>
          <a:xfrm>
            <a:off x="942827" y="5056890"/>
            <a:ext cx="3624436" cy="1259011"/>
          </a:xfrm>
          <a:prstGeom prst="rect">
            <a:avLst/>
          </a:prstGeom>
          <a:solidFill>
            <a:srgbClr val="01AD8B"/>
          </a:solidFill>
          <a:ln w="12700">
            <a:miter lim="400000"/>
          </a:ln>
        </p:spPr>
        <p:txBody>
          <a:bodyPr lIns="45719" rIns="45719" anchor="ctr"/>
          <a:lstStyle/>
          <a:p>
            <a:pPr/>
          </a:p>
        </p:txBody>
      </p:sp>
      <p:sp>
        <p:nvSpPr>
          <p:cNvPr id="212" name="Forma libre: forma 23"/>
          <p:cNvSpPr/>
          <p:nvPr/>
        </p:nvSpPr>
        <p:spPr>
          <a:xfrm>
            <a:off x="942827" y="2013334"/>
            <a:ext cx="8930875" cy="1259011"/>
          </a:xfrm>
          <a:prstGeom prst="rect">
            <a:avLst/>
          </a:prstGeom>
          <a:solidFill>
            <a:srgbClr val="00425F"/>
          </a:solidFill>
          <a:ln w="12700">
            <a:miter lim="400000"/>
          </a:ln>
        </p:spPr>
        <p:txBody>
          <a:bodyPr lIns="45719" rIns="45719" anchor="ctr"/>
          <a:lstStyle/>
          <a:p>
            <a:pPr/>
          </a:p>
        </p:txBody>
      </p:sp>
      <p:sp>
        <p:nvSpPr>
          <p:cNvPr id="213" name="Forma libre: forma 27"/>
          <p:cNvSpPr/>
          <p:nvPr/>
        </p:nvSpPr>
        <p:spPr>
          <a:xfrm>
            <a:off x="942827" y="3535078"/>
            <a:ext cx="8930875" cy="1259079"/>
          </a:xfrm>
          <a:prstGeom prst="rect">
            <a:avLst/>
          </a:prstGeom>
          <a:solidFill>
            <a:srgbClr val="056978"/>
          </a:solidFill>
          <a:ln w="12700">
            <a:miter lim="400000"/>
          </a:ln>
        </p:spPr>
        <p:txBody>
          <a:bodyPr lIns="45719" rIns="45719" anchor="ctr"/>
          <a:lstStyle/>
          <a:p>
            <a:pPr/>
          </a:p>
        </p:txBody>
      </p:sp>
      <p:grpSp>
        <p:nvGrpSpPr>
          <p:cNvPr id="232" name="Gráfico 7"/>
          <p:cNvGrpSpPr/>
          <p:nvPr/>
        </p:nvGrpSpPr>
        <p:grpSpPr>
          <a:xfrm>
            <a:off x="9874717" y="265386"/>
            <a:ext cx="2047152" cy="377230"/>
            <a:chOff x="0" y="0"/>
            <a:chExt cx="2047151" cy="377228"/>
          </a:xfrm>
        </p:grpSpPr>
        <p:sp>
          <p:nvSpPr>
            <p:cNvPr id="214"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5"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6"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7"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8"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9"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0"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1"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2"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3"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4"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5"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6"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7"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8"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9"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30"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31"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33"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234"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Título con detalle:</a:t>
            </a:r>
          </a:p>
          <a:p>
            <a:pPr lvl="1"/>
            <a:r>
              <a:t/>
            </a:r>
          </a:p>
          <a:p>
            <a:pPr lvl="2"/>
            <a:r>
              <a:t/>
            </a:r>
          </a:p>
          <a:p>
            <a:pPr lvl="3"/>
            <a:r>
              <a:t/>
            </a:r>
          </a:p>
          <a:p>
            <a:pPr lvl="4"/>
            <a:r>
              <a:t/>
            </a:r>
          </a:p>
        </p:txBody>
      </p:sp>
      <p:sp>
        <p:nvSpPr>
          <p:cNvPr id="2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6_Diseño personalizado">
    <p:spTree>
      <p:nvGrpSpPr>
        <p:cNvPr id="1" name=""/>
        <p:cNvGrpSpPr/>
        <p:nvPr/>
      </p:nvGrpSpPr>
      <p:grpSpPr>
        <a:xfrm>
          <a:off x="0" y="0"/>
          <a:ext cx="0" cy="0"/>
          <a:chOff x="0" y="0"/>
          <a:chExt cx="0" cy="0"/>
        </a:xfrm>
      </p:grpSpPr>
      <p:sp>
        <p:nvSpPr>
          <p:cNvPr id="242" name="Forma libre: forma 3"/>
          <p:cNvSpPr/>
          <p:nvPr/>
        </p:nvSpPr>
        <p:spPr>
          <a:xfrm>
            <a:off x="535363" y="2040375"/>
            <a:ext cx="3095770" cy="2497049"/>
          </a:xfrm>
          <a:prstGeom prst="rect">
            <a:avLst/>
          </a:prstGeom>
          <a:solidFill>
            <a:srgbClr val="00425F"/>
          </a:solidFill>
          <a:ln w="12700">
            <a:miter lim="400000"/>
          </a:ln>
        </p:spPr>
        <p:txBody>
          <a:bodyPr lIns="45719" rIns="45719" anchor="ctr"/>
          <a:lstStyle/>
          <a:p>
            <a:pPr/>
          </a:p>
        </p:txBody>
      </p:sp>
      <p:sp>
        <p:nvSpPr>
          <p:cNvPr id="243" name="Forma libre: forma 24"/>
          <p:cNvSpPr/>
          <p:nvPr/>
        </p:nvSpPr>
        <p:spPr>
          <a:xfrm>
            <a:off x="7639176" y="4721433"/>
            <a:ext cx="2909021" cy="761407"/>
          </a:xfrm>
          <a:prstGeom prst="rect">
            <a:avLst/>
          </a:prstGeom>
          <a:solidFill>
            <a:srgbClr val="01AD8B"/>
          </a:solidFill>
          <a:ln w="12700">
            <a:miter lim="400000"/>
          </a:ln>
        </p:spPr>
        <p:txBody>
          <a:bodyPr lIns="45719" rIns="45719" anchor="ctr"/>
          <a:lstStyle/>
          <a:p>
            <a:pPr/>
          </a:p>
        </p:txBody>
      </p:sp>
      <p:sp>
        <p:nvSpPr>
          <p:cNvPr id="244" name="Forma libre: forma 25"/>
          <p:cNvSpPr/>
          <p:nvPr/>
        </p:nvSpPr>
        <p:spPr>
          <a:xfrm>
            <a:off x="3789493" y="2040375"/>
            <a:ext cx="6758703" cy="2521040"/>
          </a:xfrm>
          <a:prstGeom prst="rect">
            <a:avLst/>
          </a:prstGeom>
          <a:solidFill>
            <a:srgbClr val="056978"/>
          </a:solidFill>
          <a:ln w="12700">
            <a:miter lim="400000"/>
          </a:ln>
        </p:spPr>
        <p:txBody>
          <a:bodyPr lIns="45719" rIns="45719" anchor="ctr"/>
          <a:lstStyle/>
          <a:p>
            <a:pPr/>
          </a:p>
        </p:txBody>
      </p:sp>
      <p:grpSp>
        <p:nvGrpSpPr>
          <p:cNvPr id="263" name="Gráfico 7"/>
          <p:cNvGrpSpPr/>
          <p:nvPr/>
        </p:nvGrpSpPr>
        <p:grpSpPr>
          <a:xfrm>
            <a:off x="9874717" y="265386"/>
            <a:ext cx="2047152" cy="377230"/>
            <a:chOff x="0" y="0"/>
            <a:chExt cx="2047151" cy="377228"/>
          </a:xfrm>
        </p:grpSpPr>
        <p:sp>
          <p:nvSpPr>
            <p:cNvPr id="245"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6"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7"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8"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9"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0"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1"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2"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3"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4"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5"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6"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7"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8"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9"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60"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61"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62"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64"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265"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Subtítulo…</a:t>
            </a:r>
          </a:p>
          <a:p>
            <a:pPr lvl="1"/>
            <a:r>
              <a:t/>
            </a:r>
          </a:p>
          <a:p>
            <a:pPr lvl="2"/>
            <a:r>
              <a:t/>
            </a:r>
          </a:p>
          <a:p>
            <a:pPr lvl="3"/>
            <a:r>
              <a:t/>
            </a:r>
          </a:p>
          <a:p>
            <a:pPr lvl="4"/>
            <a:r>
              <a:t/>
            </a:r>
          </a:p>
        </p:txBody>
      </p:sp>
      <p:sp>
        <p:nvSpPr>
          <p:cNvPr id="266" name="Forma libre: forma 29"/>
          <p:cNvSpPr/>
          <p:nvPr/>
        </p:nvSpPr>
        <p:spPr>
          <a:xfrm>
            <a:off x="6907586" y="6038527"/>
            <a:ext cx="121403" cy="198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1279"/>
                </a:lnTo>
                <a:lnTo>
                  <a:pt x="0" y="21600"/>
                </a:lnTo>
                <a:lnTo>
                  <a:pt x="0" y="0"/>
                </a:lnTo>
                <a:close/>
              </a:path>
            </a:pathLst>
          </a:custGeom>
          <a:gradFill>
            <a:gsLst>
              <a:gs pos="0">
                <a:srgbClr val="004360"/>
              </a:gs>
              <a:gs pos="32000">
                <a:srgbClr val="00405C"/>
              </a:gs>
              <a:gs pos="57000">
                <a:srgbClr val="003952"/>
              </a:gs>
              <a:gs pos="80000">
                <a:srgbClr val="002D42"/>
              </a:gs>
              <a:gs pos="99000">
                <a:srgbClr val="011E2E"/>
              </a:gs>
            </a:gsLst>
            <a:lin ang="10800000"/>
          </a:gradFill>
          <a:ln w="12700">
            <a:miter lim="400000"/>
          </a:ln>
        </p:spPr>
        <p:txBody>
          <a:bodyPr lIns="45719" rIns="45719" anchor="ctr"/>
          <a:lstStyle/>
          <a:p>
            <a:pPr/>
          </a:p>
        </p:txBody>
      </p:sp>
      <p:sp>
        <p:nvSpPr>
          <p:cNvPr id="2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Diseño personalizado">
    <p:spTree>
      <p:nvGrpSpPr>
        <p:cNvPr id="1" name=""/>
        <p:cNvGrpSpPr/>
        <p:nvPr/>
      </p:nvGrpSpPr>
      <p:grpSpPr>
        <a:xfrm>
          <a:off x="0" y="0"/>
          <a:ext cx="0" cy="0"/>
          <a:chOff x="0" y="0"/>
          <a:chExt cx="0" cy="0"/>
        </a:xfrm>
      </p:grpSpPr>
      <p:grpSp>
        <p:nvGrpSpPr>
          <p:cNvPr id="292" name="Gráfico 7"/>
          <p:cNvGrpSpPr/>
          <p:nvPr/>
        </p:nvGrpSpPr>
        <p:grpSpPr>
          <a:xfrm>
            <a:off x="9874717" y="265386"/>
            <a:ext cx="2047152" cy="377230"/>
            <a:chOff x="0" y="0"/>
            <a:chExt cx="2047151" cy="377228"/>
          </a:xfrm>
        </p:grpSpPr>
        <p:sp>
          <p:nvSpPr>
            <p:cNvPr id="274"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5"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6"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7"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8"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9"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0"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1"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2"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3"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4"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5"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6"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7"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8"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9"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90"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91"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93" name="Forma libre: forma 1"/>
          <p:cNvSpPr/>
          <p:nvPr/>
        </p:nvSpPr>
        <p:spPr>
          <a:xfrm>
            <a:off x="7363573" y="-1"/>
            <a:ext cx="4827874" cy="6858002"/>
          </a:xfrm>
          <a:prstGeom prst="rect">
            <a:avLst/>
          </a:prstGeom>
          <a:solidFill>
            <a:srgbClr val="01AD8B">
              <a:alpha val="12000"/>
            </a:srgbClr>
          </a:solidFill>
          <a:ln w="12700">
            <a:miter lim="400000"/>
          </a:ln>
        </p:spPr>
        <p:txBody>
          <a:bodyPr lIns="45719" rIns="45719" anchor="ctr"/>
          <a:lstStyle/>
          <a:p>
            <a:pPr/>
          </a:p>
        </p:txBody>
      </p:sp>
      <p:sp>
        <p:nvSpPr>
          <p:cNvPr id="2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rma libre: forma 1"/>
          <p:cNvSpPr/>
          <p:nvPr/>
        </p:nvSpPr>
        <p:spPr>
          <a:xfrm>
            <a:off x="9872535" y="981773"/>
            <a:ext cx="1548576" cy="98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0738" y="0"/>
                </a:lnTo>
                <a:lnTo>
                  <a:pt x="21600"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5400000"/>
          </a:gradFill>
          <a:ln w="12700">
            <a:miter lim="400000"/>
          </a:ln>
        </p:spPr>
        <p:txBody>
          <a:bodyPr lIns="45719" rIns="45719" anchor="ctr"/>
          <a:lstStyle/>
          <a:p>
            <a:pPr/>
          </a:p>
        </p:txBody>
      </p:sp>
      <p:sp>
        <p:nvSpPr>
          <p:cNvPr id="3" name="Forma libre: forma 2"/>
          <p:cNvSpPr/>
          <p:nvPr/>
        </p:nvSpPr>
        <p:spPr>
          <a:xfrm>
            <a:off x="340486" y="1119821"/>
            <a:ext cx="814070" cy="5309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643"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4" name="Forma libre: forma 3"/>
          <p:cNvSpPr/>
          <p:nvPr/>
        </p:nvSpPr>
        <p:spPr>
          <a:xfrm>
            <a:off x="-796" y="1910335"/>
            <a:ext cx="760796" cy="979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lnTo>
                  <a:pt x="0" y="0"/>
                </a:lnTo>
                <a:close/>
              </a:path>
            </a:pathLst>
          </a:custGeom>
          <a:gradFill>
            <a:gsLst>
              <a:gs pos="0">
                <a:srgbClr val="004360"/>
              </a:gs>
              <a:gs pos="32000">
                <a:srgbClr val="00405C"/>
              </a:gs>
              <a:gs pos="57000">
                <a:srgbClr val="003952"/>
              </a:gs>
              <a:gs pos="80000">
                <a:srgbClr val="002D42"/>
              </a:gs>
              <a:gs pos="99000">
                <a:srgbClr val="011E2E"/>
              </a:gs>
            </a:gsLst>
            <a:lin ang="16200000"/>
          </a:gradFill>
          <a:ln w="12700">
            <a:miter lim="400000"/>
          </a:ln>
        </p:spPr>
        <p:txBody>
          <a:bodyPr lIns="45719" rIns="45719" anchor="ctr"/>
          <a:lstStyle/>
          <a:p>
            <a:pPr/>
          </a:p>
        </p:txBody>
      </p:sp>
      <p:sp>
        <p:nvSpPr>
          <p:cNvPr id="5" name="Forma libre: forma 4"/>
          <p:cNvSpPr/>
          <p:nvPr/>
        </p:nvSpPr>
        <p:spPr>
          <a:xfrm>
            <a:off x="-796" y="2889631"/>
            <a:ext cx="760796" cy="1020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lnTo>
                  <a:pt x="0"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5400000"/>
          </a:gradFill>
          <a:ln w="12700">
            <a:miter lim="400000"/>
          </a:ln>
        </p:spPr>
        <p:txBody>
          <a:bodyPr lIns="45719" rIns="45719" anchor="ctr"/>
          <a:lstStyle/>
          <a:p>
            <a:pPr/>
          </a:p>
        </p:txBody>
      </p:sp>
      <p:sp>
        <p:nvSpPr>
          <p:cNvPr id="6" name="Forma libre: forma 5"/>
          <p:cNvSpPr/>
          <p:nvPr/>
        </p:nvSpPr>
        <p:spPr>
          <a:xfrm>
            <a:off x="-796" y="3910203"/>
            <a:ext cx="760796" cy="979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0" y="0"/>
                </a:lnTo>
                <a:lnTo>
                  <a:pt x="0" y="21600"/>
                </a:lnTo>
                <a:close/>
              </a:path>
            </a:pathLst>
          </a:custGeom>
          <a:solidFill>
            <a:srgbClr val="011E2E"/>
          </a:solidFill>
          <a:ln w="12700">
            <a:miter lim="400000"/>
          </a:ln>
        </p:spPr>
        <p:txBody>
          <a:bodyPr lIns="45719" rIns="45719" anchor="ctr"/>
          <a:lstStyle/>
          <a:p>
            <a:pPr/>
          </a:p>
        </p:txBody>
      </p:sp>
      <p:sp>
        <p:nvSpPr>
          <p:cNvPr id="7" name="Forma libre: forma 6"/>
          <p:cNvSpPr/>
          <p:nvPr/>
        </p:nvSpPr>
        <p:spPr>
          <a:xfrm>
            <a:off x="549909" y="3780471"/>
            <a:ext cx="884873" cy="575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2" y="0"/>
                </a:lnTo>
                <a:lnTo>
                  <a:pt x="21600" y="21600"/>
                </a:lnTo>
                <a:lnTo>
                  <a:pt x="0" y="21600"/>
                </a:lnTo>
                <a:close/>
              </a:path>
            </a:pathLst>
          </a:custGeom>
          <a:solidFill>
            <a:srgbClr val="02B490"/>
          </a:solidFill>
          <a:ln w="12700">
            <a:miter lim="400000"/>
          </a:ln>
        </p:spPr>
        <p:txBody>
          <a:bodyPr lIns="45719" rIns="45719" anchor="ctr"/>
          <a:lstStyle/>
          <a:p>
            <a:pPr/>
          </a:p>
        </p:txBody>
      </p:sp>
      <p:sp>
        <p:nvSpPr>
          <p:cNvPr id="8" name="Forma libre: forma 7"/>
          <p:cNvSpPr/>
          <p:nvPr/>
        </p:nvSpPr>
        <p:spPr>
          <a:xfrm>
            <a:off x="1069021" y="3394011"/>
            <a:ext cx="525083" cy="321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5"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9" name="Forma libre: forma 8"/>
          <p:cNvSpPr/>
          <p:nvPr/>
        </p:nvSpPr>
        <p:spPr>
          <a:xfrm>
            <a:off x="-13273" y="5880608"/>
            <a:ext cx="778639"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0" y="0"/>
                </a:lnTo>
                <a:lnTo>
                  <a:pt x="0"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16200000"/>
          </a:gradFill>
          <a:ln w="12700">
            <a:miter lim="400000"/>
          </a:ln>
        </p:spPr>
        <p:txBody>
          <a:bodyPr lIns="45719" rIns="45719" anchor="ctr"/>
          <a:lstStyle/>
          <a:p>
            <a:pPr/>
          </a:p>
        </p:txBody>
      </p:sp>
      <p:sp>
        <p:nvSpPr>
          <p:cNvPr id="10" name="Forma libre: forma 9"/>
          <p:cNvSpPr/>
          <p:nvPr/>
        </p:nvSpPr>
        <p:spPr>
          <a:xfrm>
            <a:off x="765365" y="5880608"/>
            <a:ext cx="1533653"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5" y="21600"/>
                </a:moveTo>
                <a:lnTo>
                  <a:pt x="0" y="0"/>
                </a:lnTo>
                <a:lnTo>
                  <a:pt x="21600" y="0"/>
                </a:lnTo>
                <a:lnTo>
                  <a:pt x="10965"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10800000"/>
          </a:gradFill>
          <a:ln w="12700">
            <a:miter lim="400000"/>
          </a:ln>
        </p:spPr>
        <p:txBody>
          <a:bodyPr lIns="45719" rIns="45719" anchor="ctr"/>
          <a:lstStyle/>
          <a:p>
            <a:pPr/>
          </a:p>
        </p:txBody>
      </p:sp>
      <p:sp>
        <p:nvSpPr>
          <p:cNvPr id="11" name="Forma libre: forma 10"/>
          <p:cNvSpPr/>
          <p:nvPr/>
        </p:nvSpPr>
        <p:spPr>
          <a:xfrm>
            <a:off x="765365" y="4889500"/>
            <a:ext cx="1533653" cy="991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5" y="0"/>
                </a:moveTo>
                <a:lnTo>
                  <a:pt x="0" y="21600"/>
                </a:lnTo>
                <a:lnTo>
                  <a:pt x="21600" y="21600"/>
                </a:lnTo>
                <a:lnTo>
                  <a:pt x="10965" y="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12" name="Forma libre: forma 11"/>
          <p:cNvSpPr/>
          <p:nvPr/>
        </p:nvSpPr>
        <p:spPr>
          <a:xfrm>
            <a:off x="1543938" y="5880608"/>
            <a:ext cx="1522032"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716" y="0"/>
                </a:lnTo>
                <a:lnTo>
                  <a:pt x="0" y="21600"/>
                </a:lnTo>
                <a:lnTo>
                  <a:pt x="2160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13" name="Forma libre: forma 12"/>
          <p:cNvSpPr/>
          <p:nvPr/>
        </p:nvSpPr>
        <p:spPr>
          <a:xfrm>
            <a:off x="2753296" y="6181471"/>
            <a:ext cx="899669" cy="578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lnTo>
                  <a:pt x="0" y="0"/>
                </a:lnTo>
                <a:close/>
              </a:path>
            </a:pathLst>
          </a:custGeom>
          <a:solidFill>
            <a:srgbClr val="00AD8B"/>
          </a:solidFill>
          <a:ln w="12700">
            <a:miter lim="400000"/>
          </a:ln>
        </p:spPr>
        <p:txBody>
          <a:bodyPr lIns="45719" rIns="45719" anchor="ctr"/>
          <a:lstStyle/>
          <a:p>
            <a:pPr/>
          </a:p>
        </p:txBody>
      </p:sp>
      <p:sp>
        <p:nvSpPr>
          <p:cNvPr id="14" name="Forma libre: forma 13"/>
          <p:cNvSpPr/>
          <p:nvPr/>
        </p:nvSpPr>
        <p:spPr>
          <a:xfrm>
            <a:off x="8200008" y="598297"/>
            <a:ext cx="849567" cy="54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9" y="0"/>
                </a:moveTo>
                <a:lnTo>
                  <a:pt x="0" y="21600"/>
                </a:lnTo>
                <a:lnTo>
                  <a:pt x="21600" y="21600"/>
                </a:lnTo>
                <a:lnTo>
                  <a:pt x="10949" y="0"/>
                </a:lnTo>
                <a:close/>
              </a:path>
            </a:pathLst>
          </a:custGeom>
          <a:solidFill>
            <a:srgbClr val="01AD8B"/>
          </a:solidFill>
          <a:ln w="12700">
            <a:miter lim="400000"/>
          </a:ln>
        </p:spPr>
        <p:txBody>
          <a:bodyPr lIns="45719" rIns="45719" anchor="ctr"/>
          <a:lstStyle/>
          <a:p>
            <a:pPr/>
          </a:p>
        </p:txBody>
      </p:sp>
      <p:sp>
        <p:nvSpPr>
          <p:cNvPr id="15" name="Forma libre: forma 14"/>
          <p:cNvSpPr/>
          <p:nvPr/>
        </p:nvSpPr>
        <p:spPr>
          <a:xfrm>
            <a:off x="10642344" y="0"/>
            <a:ext cx="1549656" cy="981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0870" y="0"/>
                </a:lnTo>
                <a:lnTo>
                  <a:pt x="2160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16" name="Forma libre: forma 15"/>
          <p:cNvSpPr/>
          <p:nvPr/>
        </p:nvSpPr>
        <p:spPr>
          <a:xfrm>
            <a:off x="11421109" y="0"/>
            <a:ext cx="770891" cy="981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21600" y="21600"/>
                </a:lnTo>
                <a:lnTo>
                  <a:pt x="21600" y="0"/>
                </a:lnTo>
                <a:close/>
              </a:path>
            </a:pathLst>
          </a:custGeom>
          <a:gradFill>
            <a:gsLst>
              <a:gs pos="0">
                <a:srgbClr val="00AD8B"/>
              </a:gs>
              <a:gs pos="21000">
                <a:srgbClr val="00A887"/>
              </a:gs>
              <a:gs pos="44000">
                <a:srgbClr val="009A7E"/>
              </a:gs>
              <a:gs pos="69000">
                <a:srgbClr val="008370"/>
              </a:gs>
              <a:gs pos="95000">
                <a:srgbClr val="00635B"/>
              </a:gs>
              <a:gs pos="99000">
                <a:srgbClr val="015D57"/>
              </a:gs>
            </a:gsLst>
            <a:lin ang="5400000"/>
          </a:gradFill>
          <a:ln w="12700">
            <a:miter lim="400000"/>
          </a:ln>
        </p:spPr>
        <p:txBody>
          <a:bodyPr lIns="45719" rIns="45719" anchor="ctr"/>
          <a:lstStyle/>
          <a:p>
            <a:pPr/>
          </a:p>
        </p:txBody>
      </p:sp>
      <p:sp>
        <p:nvSpPr>
          <p:cNvPr id="17" name="Forma libre: forma 16"/>
          <p:cNvSpPr/>
          <p:nvPr/>
        </p:nvSpPr>
        <p:spPr>
          <a:xfrm>
            <a:off x="9102660" y="981773"/>
            <a:ext cx="1539685" cy="98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800" y="21600"/>
                </a:lnTo>
                <a:lnTo>
                  <a:pt x="21600" y="0"/>
                </a:lnTo>
                <a:close/>
              </a:path>
            </a:pathLst>
          </a:custGeom>
          <a:solidFill>
            <a:srgbClr val="0D3648"/>
          </a:solidFill>
          <a:ln w="12700">
            <a:miter lim="400000"/>
          </a:ln>
        </p:spPr>
        <p:txBody>
          <a:bodyPr lIns="45719" rIns="45719" anchor="ctr"/>
          <a:lstStyle/>
          <a:p>
            <a:pPr/>
          </a:p>
        </p:txBody>
      </p:sp>
      <p:sp>
        <p:nvSpPr>
          <p:cNvPr id="18" name="Forma libre: forma 17"/>
          <p:cNvSpPr/>
          <p:nvPr/>
        </p:nvSpPr>
        <p:spPr>
          <a:xfrm>
            <a:off x="9872535" y="1969897"/>
            <a:ext cx="1548576" cy="9903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668" y="21600"/>
                </a:lnTo>
                <a:lnTo>
                  <a:pt x="0" y="0"/>
                </a:lnTo>
                <a:close/>
              </a:path>
            </a:pathLst>
          </a:custGeom>
          <a:solidFill>
            <a:srgbClr val="043E5D"/>
          </a:solidFill>
          <a:ln w="12700">
            <a:miter lim="400000"/>
          </a:ln>
        </p:spPr>
        <p:txBody>
          <a:bodyPr lIns="45719" rIns="45719" anchor="ctr"/>
          <a:lstStyle/>
          <a:p>
            <a:pPr/>
          </a:p>
        </p:txBody>
      </p:sp>
      <p:sp>
        <p:nvSpPr>
          <p:cNvPr id="19" name="Forma libre: forma 18"/>
          <p:cNvSpPr/>
          <p:nvPr/>
        </p:nvSpPr>
        <p:spPr>
          <a:xfrm>
            <a:off x="9420352" y="3384358"/>
            <a:ext cx="921195" cy="584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731" y="21600"/>
                </a:lnTo>
                <a:lnTo>
                  <a:pt x="0" y="0"/>
                </a:lnTo>
                <a:close/>
              </a:path>
            </a:pathLst>
          </a:custGeom>
          <a:solidFill>
            <a:srgbClr val="03A888"/>
          </a:solidFill>
          <a:ln w="12700">
            <a:miter lim="400000"/>
          </a:ln>
        </p:spPr>
        <p:txBody>
          <a:bodyPr lIns="45719" rIns="45719" anchor="ctr"/>
          <a:lstStyle/>
          <a:p>
            <a:pPr/>
          </a:p>
        </p:txBody>
      </p:sp>
      <p:sp>
        <p:nvSpPr>
          <p:cNvPr id="20" name="Forma libre: forma 19"/>
          <p:cNvSpPr/>
          <p:nvPr/>
        </p:nvSpPr>
        <p:spPr>
          <a:xfrm>
            <a:off x="11416093" y="2951670"/>
            <a:ext cx="773685" cy="1017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21600"/>
                </a:lnTo>
                <a:close/>
              </a:path>
            </a:pathLst>
          </a:custGeom>
          <a:solidFill>
            <a:srgbClr val="011D30"/>
          </a:solidFill>
          <a:ln w="12700">
            <a:miter lim="400000"/>
          </a:ln>
        </p:spPr>
        <p:txBody>
          <a:bodyPr lIns="45719" rIns="45719" anchor="ctr"/>
          <a:lstStyle/>
          <a:p>
            <a:pPr/>
          </a:p>
        </p:txBody>
      </p:sp>
      <p:sp>
        <p:nvSpPr>
          <p:cNvPr id="21" name="Forma libre: forma 20"/>
          <p:cNvSpPr/>
          <p:nvPr/>
        </p:nvSpPr>
        <p:spPr>
          <a:xfrm>
            <a:off x="11416093" y="3968813"/>
            <a:ext cx="773685" cy="1017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0"/>
                </a:lnTo>
                <a:close/>
              </a:path>
            </a:pathLst>
          </a:custGeom>
          <a:gradFill>
            <a:gsLst>
              <a:gs pos="0">
                <a:srgbClr val="00AD8B"/>
              </a:gs>
              <a:gs pos="21000">
                <a:srgbClr val="00A887"/>
              </a:gs>
              <a:gs pos="44000">
                <a:srgbClr val="009A7E"/>
              </a:gs>
              <a:gs pos="69000">
                <a:srgbClr val="008370"/>
              </a:gs>
              <a:gs pos="95000">
                <a:srgbClr val="00635B"/>
              </a:gs>
              <a:gs pos="99000">
                <a:srgbClr val="015D57"/>
              </a:gs>
            </a:gsLst>
            <a:lin ang="16200000"/>
          </a:gradFill>
          <a:ln w="12700">
            <a:miter lim="400000"/>
          </a:ln>
        </p:spPr>
        <p:txBody>
          <a:bodyPr lIns="45719" rIns="45719" anchor="ctr"/>
          <a:lstStyle/>
          <a:p>
            <a:pPr/>
          </a:p>
        </p:txBody>
      </p:sp>
      <p:sp>
        <p:nvSpPr>
          <p:cNvPr id="22" name="Forma libre: forma 21"/>
          <p:cNvSpPr/>
          <p:nvPr/>
        </p:nvSpPr>
        <p:spPr>
          <a:xfrm>
            <a:off x="11429935" y="4985956"/>
            <a:ext cx="759842" cy="963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23" name="Forma libre: forma 22"/>
          <p:cNvSpPr/>
          <p:nvPr/>
        </p:nvSpPr>
        <p:spPr>
          <a:xfrm>
            <a:off x="11022900" y="6190869"/>
            <a:ext cx="819977" cy="525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799" y="21600"/>
                </a:lnTo>
                <a:lnTo>
                  <a:pt x="0" y="0"/>
                </a:lnTo>
                <a:close/>
              </a:path>
            </a:pathLst>
          </a:custGeom>
          <a:gradFill>
            <a:gsLst>
              <a:gs pos="0">
                <a:srgbClr val="004360"/>
              </a:gs>
              <a:gs pos="32000">
                <a:srgbClr val="00405C"/>
              </a:gs>
              <a:gs pos="57000">
                <a:srgbClr val="003952"/>
              </a:gs>
              <a:gs pos="80000">
                <a:srgbClr val="002D42"/>
              </a:gs>
              <a:gs pos="99000">
                <a:srgbClr val="011E2E"/>
              </a:gs>
            </a:gsLst>
            <a:lin ang="16200000"/>
          </a:gradFill>
          <a:ln w="12700">
            <a:miter lim="400000"/>
          </a:ln>
        </p:spPr>
        <p:txBody>
          <a:bodyPr lIns="45719" rIns="45719" anchor="ctr"/>
          <a:lstStyle/>
          <a:p>
            <a:pPr/>
          </a:p>
        </p:txBody>
      </p:sp>
      <p:sp>
        <p:nvSpPr>
          <p:cNvPr id="24" name="Forma libre: forma 23"/>
          <p:cNvSpPr/>
          <p:nvPr/>
        </p:nvSpPr>
        <p:spPr>
          <a:xfrm>
            <a:off x="10223" y="4889500"/>
            <a:ext cx="1533716" cy="991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35" y="21600"/>
                </a:moveTo>
                <a:lnTo>
                  <a:pt x="21600" y="0"/>
                </a:lnTo>
                <a:lnTo>
                  <a:pt x="0" y="0"/>
                </a:lnTo>
                <a:lnTo>
                  <a:pt x="10635" y="21600"/>
                </a:lnTo>
                <a:close/>
              </a:path>
            </a:pathLst>
          </a:custGeom>
          <a:solidFill>
            <a:srgbClr val="011E2E"/>
          </a:solidFill>
          <a:ln w="12700">
            <a:miter lim="400000"/>
          </a:ln>
        </p:spPr>
        <p:txBody>
          <a:bodyPr lIns="45719" rIns="45719" anchor="ctr"/>
          <a:lstStyle/>
          <a:p>
            <a:pPr/>
          </a:p>
        </p:txBody>
      </p:sp>
      <p:sp>
        <p:nvSpPr>
          <p:cNvPr id="25" name="Forma libre: forma 24"/>
          <p:cNvSpPr/>
          <p:nvPr/>
        </p:nvSpPr>
        <p:spPr>
          <a:xfrm>
            <a:off x="9909950" y="-8573"/>
            <a:ext cx="1527938" cy="990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591" y="21600"/>
                </a:lnTo>
                <a:lnTo>
                  <a:pt x="21600" y="0"/>
                </a:lnTo>
                <a:lnTo>
                  <a:pt x="0" y="0"/>
                </a:lnTo>
                <a:close/>
              </a:path>
            </a:pathLst>
          </a:custGeom>
          <a:solidFill>
            <a:srgbClr val="0D3648"/>
          </a:solidFill>
          <a:ln w="12700">
            <a:miter lim="400000"/>
          </a:ln>
        </p:spPr>
        <p:txBody>
          <a:bodyPr lIns="45719" rIns="45719" anchor="ctr"/>
          <a:lstStyle/>
          <a:p>
            <a:pPr/>
          </a:p>
        </p:txBody>
      </p:sp>
      <p:sp>
        <p:nvSpPr>
          <p:cNvPr id="26" name="Forma libre: forma 25"/>
          <p:cNvSpPr/>
          <p:nvPr/>
        </p:nvSpPr>
        <p:spPr>
          <a:xfrm>
            <a:off x="11418886" y="981773"/>
            <a:ext cx="773114" cy="98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478"/>
                </a:lnTo>
                <a:lnTo>
                  <a:pt x="21600" y="0"/>
                </a:lnTo>
                <a:lnTo>
                  <a:pt x="21600" y="21600"/>
                </a:lnTo>
                <a:close/>
              </a:path>
            </a:pathLst>
          </a:custGeom>
          <a:solidFill>
            <a:srgbClr val="04A081"/>
          </a:solidFill>
          <a:ln w="12700">
            <a:miter lim="400000"/>
          </a:ln>
        </p:spPr>
        <p:txBody>
          <a:bodyPr lIns="45719" rIns="45719" anchor="ctr"/>
          <a:lstStyle/>
          <a:p>
            <a:pPr/>
          </a:p>
        </p:txBody>
      </p:sp>
      <p:sp>
        <p:nvSpPr>
          <p:cNvPr id="27" name="Forma libre: forma 26"/>
          <p:cNvSpPr/>
          <p:nvPr/>
        </p:nvSpPr>
        <p:spPr>
          <a:xfrm>
            <a:off x="10636947" y="1961507"/>
            <a:ext cx="1547433" cy="990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0946" y="0"/>
                </a:lnTo>
                <a:lnTo>
                  <a:pt x="21600" y="21600"/>
                </a:lnTo>
                <a:close/>
              </a:path>
            </a:pathLst>
          </a:custGeom>
          <a:solidFill>
            <a:srgbClr val="0D3648"/>
          </a:solidFill>
          <a:ln w="12700">
            <a:miter lim="400000"/>
          </a:ln>
        </p:spPr>
        <p:txBody>
          <a:bodyPr lIns="45719" rIns="45719" anchor="ctr"/>
          <a:lstStyle/>
          <a:p>
            <a:pPr/>
          </a:p>
        </p:txBody>
      </p:sp>
      <p:sp>
        <p:nvSpPr>
          <p:cNvPr id="28" name="Forma libre: forma 27"/>
          <p:cNvSpPr/>
          <p:nvPr/>
        </p:nvSpPr>
        <p:spPr>
          <a:xfrm>
            <a:off x="9880981" y="3968813"/>
            <a:ext cx="1533716"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5" y="21600"/>
                </a:moveTo>
                <a:lnTo>
                  <a:pt x="0" y="0"/>
                </a:lnTo>
                <a:lnTo>
                  <a:pt x="21600" y="0"/>
                </a:lnTo>
                <a:lnTo>
                  <a:pt x="10965"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10800000"/>
          </a:gradFill>
          <a:ln w="12700">
            <a:miter lim="400000"/>
          </a:ln>
        </p:spPr>
        <p:txBody>
          <a:bodyPr lIns="45719" rIns="45719" anchor="ctr"/>
          <a:lstStyle/>
          <a:p>
            <a:pPr/>
          </a:p>
        </p:txBody>
      </p:sp>
      <p:sp>
        <p:nvSpPr>
          <p:cNvPr id="29"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0"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jpe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2" name="Título 1"/>
          <p:cNvSpPr txBox="1"/>
          <p:nvPr>
            <p:ph type="title"/>
          </p:nvPr>
        </p:nvSpPr>
        <p:spPr>
          <a:prstGeom prst="rect">
            <a:avLst/>
          </a:prstGeom>
        </p:spPr>
        <p:txBody>
          <a:bodyPr/>
          <a:lstStyle>
            <a:lvl1pPr defTabSz="493776">
              <a:defRPr sz="1296">
                <a:latin typeface="Arial Black"/>
                <a:ea typeface="Arial Black"/>
                <a:cs typeface="Arial Black"/>
                <a:sym typeface="Arial Black"/>
              </a:defRPr>
            </a:lvl1pPr>
          </a:lstStyle>
          <a:p>
            <a:pPr/>
            <a:r>
              <a:t>Hands on Generative AI</a:t>
            </a:r>
          </a:p>
        </p:txBody>
      </p:sp>
      <p:sp>
        <p:nvSpPr>
          <p:cNvPr id="653" name="CuadroTexto 4"/>
          <p:cNvSpPr txBox="1"/>
          <p:nvPr/>
        </p:nvSpPr>
        <p:spPr>
          <a:xfrm>
            <a:off x="2503267" y="4975383"/>
            <a:ext cx="273711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Transforming NLP</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04" name="Imagen 2" descr="Imagen 2"/>
          <p:cNvPicPr>
            <a:picLocks noChangeAspect="1"/>
          </p:cNvPicPr>
          <p:nvPr/>
        </p:nvPicPr>
        <p:blipFill>
          <a:blip r:embed="rId3">
            <a:extLst/>
          </a:blip>
          <a:stretch>
            <a:fillRect/>
          </a:stretch>
        </p:blipFill>
        <p:spPr>
          <a:xfrm>
            <a:off x="2372804" y="0"/>
            <a:ext cx="7446390" cy="6858000"/>
          </a:xfrm>
          <a:prstGeom prst="rect">
            <a:avLst/>
          </a:prstGeom>
          <a:ln w="12700">
            <a:miter lim="400000"/>
          </a:ln>
        </p:spPr>
      </p:pic>
      <p:sp>
        <p:nvSpPr>
          <p:cNvPr id="705"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09" name="Imagen 2" descr="Imagen 2"/>
          <p:cNvPicPr>
            <a:picLocks noChangeAspect="1"/>
          </p:cNvPicPr>
          <p:nvPr/>
        </p:nvPicPr>
        <p:blipFill>
          <a:blip r:embed="rId3">
            <a:extLst/>
          </a:blip>
          <a:stretch>
            <a:fillRect/>
          </a:stretch>
        </p:blipFill>
        <p:spPr>
          <a:xfrm>
            <a:off x="2370609" y="0"/>
            <a:ext cx="7450781" cy="6862044"/>
          </a:xfrm>
          <a:prstGeom prst="rect">
            <a:avLst/>
          </a:prstGeom>
          <a:ln w="12700">
            <a:miter lim="400000"/>
          </a:ln>
        </p:spPr>
      </p:pic>
      <p:sp>
        <p:nvSpPr>
          <p:cNvPr id="710"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14" name="Imagen 2" descr="Imagen 2"/>
          <p:cNvPicPr>
            <a:picLocks noChangeAspect="1"/>
          </p:cNvPicPr>
          <p:nvPr/>
        </p:nvPicPr>
        <p:blipFill>
          <a:blip r:embed="rId3">
            <a:extLst/>
          </a:blip>
          <a:stretch>
            <a:fillRect/>
          </a:stretch>
        </p:blipFill>
        <p:spPr>
          <a:xfrm>
            <a:off x="2871285" y="0"/>
            <a:ext cx="5657380" cy="6858000"/>
          </a:xfrm>
          <a:prstGeom prst="rect">
            <a:avLst/>
          </a:prstGeom>
          <a:ln w="12700">
            <a:miter lim="400000"/>
          </a:ln>
        </p:spPr>
      </p:pic>
      <p:sp>
        <p:nvSpPr>
          <p:cNvPr id="715"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9"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Why do we need it?</a:t>
            </a:r>
          </a:p>
        </p:txBody>
      </p:sp>
      <p:sp>
        <p:nvSpPr>
          <p:cNvPr id="720" name="CuadroTexto 1"/>
          <p:cNvSpPr txBox="1"/>
          <p:nvPr/>
        </p:nvSpPr>
        <p:spPr>
          <a:xfrm>
            <a:off x="9799319" y="633939"/>
            <a:ext cx="218313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grpSp>
        <p:nvGrpSpPr>
          <p:cNvPr id="723" name="Grupo 2"/>
          <p:cNvGrpSpPr/>
          <p:nvPr/>
        </p:nvGrpSpPr>
        <p:grpSpPr>
          <a:xfrm>
            <a:off x="523556" y="2521501"/>
            <a:ext cx="8162700" cy="809227"/>
            <a:chOff x="0" y="0"/>
            <a:chExt cx="8162698" cy="809225"/>
          </a:xfrm>
        </p:grpSpPr>
        <p:sp>
          <p:nvSpPr>
            <p:cNvPr id="721" name="CuadroTexto 3"/>
            <p:cNvSpPr txBox="1"/>
            <p:nvPr/>
          </p:nvSpPr>
          <p:spPr>
            <a:xfrm>
              <a:off x="169857" y="0"/>
              <a:ext cx="7992842"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Transformers can parallelise computations across a GPU, which RNNs cannot</a:t>
              </a:r>
            </a:p>
          </p:txBody>
        </p:sp>
        <p:sp>
          <p:nvSpPr>
            <p:cNvPr id="722" name="Forma libre: forma 4"/>
            <p:cNvSpPr/>
            <p:nvPr/>
          </p:nvSpPr>
          <p:spPr>
            <a:xfrm rot="5400000">
              <a:off x="-33420" y="223663"/>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grpSp>
        <p:nvGrpSpPr>
          <p:cNvPr id="726" name="Grupo 6"/>
          <p:cNvGrpSpPr/>
          <p:nvPr/>
        </p:nvGrpSpPr>
        <p:grpSpPr>
          <a:xfrm>
            <a:off x="515937" y="3955276"/>
            <a:ext cx="7962403" cy="391340"/>
            <a:chOff x="0" y="0"/>
            <a:chExt cx="7962402" cy="391339"/>
          </a:xfrm>
        </p:grpSpPr>
        <p:sp>
          <p:nvSpPr>
            <p:cNvPr id="724" name="CuadroTexto 8"/>
            <p:cNvSpPr txBox="1"/>
            <p:nvPr/>
          </p:nvSpPr>
          <p:spPr>
            <a:xfrm>
              <a:off x="172699" y="0"/>
              <a:ext cx="7789704"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Transformers do not have the informational bottleneck</a:t>
              </a:r>
            </a:p>
          </p:txBody>
        </p:sp>
        <p:sp>
          <p:nvSpPr>
            <p:cNvPr id="725" name="Forma libre: forma 9"/>
            <p:cNvSpPr/>
            <p:nvPr/>
          </p:nvSpPr>
          <p:spPr>
            <a:xfrm rot="5400000">
              <a:off x="-33420" y="233779"/>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grpSp>
        <p:nvGrpSpPr>
          <p:cNvPr id="729" name="Grupo 19"/>
          <p:cNvGrpSpPr/>
          <p:nvPr/>
        </p:nvGrpSpPr>
        <p:grpSpPr>
          <a:xfrm>
            <a:off x="523555" y="5022088"/>
            <a:ext cx="7962403" cy="809226"/>
            <a:chOff x="0" y="0"/>
            <a:chExt cx="7962402" cy="809225"/>
          </a:xfrm>
        </p:grpSpPr>
        <p:sp>
          <p:nvSpPr>
            <p:cNvPr id="727" name="CuadroTexto 20"/>
            <p:cNvSpPr txBox="1"/>
            <p:nvPr/>
          </p:nvSpPr>
          <p:spPr>
            <a:xfrm>
              <a:off x="172699" y="0"/>
              <a:ext cx="7789704"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And Transformers have much fewer parameters for the same size of architecture than an RNN</a:t>
              </a:r>
            </a:p>
          </p:txBody>
        </p:sp>
        <p:sp>
          <p:nvSpPr>
            <p:cNvPr id="728" name="Forma libre: forma 21"/>
            <p:cNvSpPr/>
            <p:nvPr/>
          </p:nvSpPr>
          <p:spPr>
            <a:xfrm rot="5400000">
              <a:off x="-33420" y="233779"/>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23"/>
                                        </p:tgtEl>
                                        <p:attrNameLst>
                                          <p:attrName>style.visibility</p:attrName>
                                        </p:attrNameLst>
                                      </p:cBhvr>
                                      <p:to>
                                        <p:strVal val="visible"/>
                                      </p:to>
                                    </p:set>
                                    <p:anim calcmode="lin" valueType="num">
                                      <p:cBhvr>
                                        <p:cTn id="7" dur="500" fill="hold"/>
                                        <p:tgtEl>
                                          <p:spTgt spid="723"/>
                                        </p:tgtEl>
                                        <p:attrNameLst>
                                          <p:attrName>ppt_x</p:attrName>
                                        </p:attrNameLst>
                                      </p:cBhvr>
                                      <p:tavLst>
                                        <p:tav tm="0">
                                          <p:val>
                                            <p:strVal val="#ppt_x"/>
                                          </p:val>
                                        </p:tav>
                                        <p:tav tm="100000">
                                          <p:val>
                                            <p:strVal val="#ppt_x"/>
                                          </p:val>
                                        </p:tav>
                                      </p:tavLst>
                                    </p:anim>
                                    <p:anim calcmode="lin" valueType="num">
                                      <p:cBhvr>
                                        <p:cTn id="8" dur="500" fill="hold"/>
                                        <p:tgtEl>
                                          <p:spTgt spid="7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726"/>
                                        </p:tgtEl>
                                        <p:attrNameLst>
                                          <p:attrName>style.visibility</p:attrName>
                                        </p:attrNameLst>
                                      </p:cBhvr>
                                      <p:to>
                                        <p:strVal val="visible"/>
                                      </p:to>
                                    </p:set>
                                    <p:anim calcmode="lin" valueType="num">
                                      <p:cBhvr>
                                        <p:cTn id="13" dur="500" fill="hold"/>
                                        <p:tgtEl>
                                          <p:spTgt spid="726"/>
                                        </p:tgtEl>
                                        <p:attrNameLst>
                                          <p:attrName>ppt_x</p:attrName>
                                        </p:attrNameLst>
                                      </p:cBhvr>
                                      <p:tavLst>
                                        <p:tav tm="0">
                                          <p:val>
                                            <p:strVal val="#ppt_x"/>
                                          </p:val>
                                        </p:tav>
                                        <p:tav tm="100000">
                                          <p:val>
                                            <p:strVal val="#ppt_x"/>
                                          </p:val>
                                        </p:tav>
                                      </p:tavLst>
                                    </p:anim>
                                    <p:anim calcmode="lin" valueType="num">
                                      <p:cBhvr>
                                        <p:cTn id="14" dur="500" fill="hold"/>
                                        <p:tgtEl>
                                          <p:spTgt spid="7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3" fill="hold">
                                  <p:stCondLst>
                                    <p:cond delay="0"/>
                                  </p:stCondLst>
                                  <p:iterate type="el" backwards="0">
                                    <p:tmAbs val="0"/>
                                  </p:iterate>
                                  <p:childTnLst>
                                    <p:set>
                                      <p:cBhvr>
                                        <p:cTn id="18" fill="hold"/>
                                        <p:tgtEl>
                                          <p:spTgt spid="729"/>
                                        </p:tgtEl>
                                        <p:attrNameLst>
                                          <p:attrName>style.visibility</p:attrName>
                                        </p:attrNameLst>
                                      </p:cBhvr>
                                      <p:to>
                                        <p:strVal val="visible"/>
                                      </p:to>
                                    </p:set>
                                    <p:anim calcmode="lin" valueType="num">
                                      <p:cBhvr>
                                        <p:cTn id="19" dur="500" fill="hold"/>
                                        <p:tgtEl>
                                          <p:spTgt spid="729"/>
                                        </p:tgtEl>
                                        <p:attrNameLst>
                                          <p:attrName>ppt_x</p:attrName>
                                        </p:attrNameLst>
                                      </p:cBhvr>
                                      <p:tavLst>
                                        <p:tav tm="0">
                                          <p:val>
                                            <p:strVal val="#ppt_x"/>
                                          </p:val>
                                        </p:tav>
                                        <p:tav tm="100000">
                                          <p:val>
                                            <p:strVal val="#ppt_x"/>
                                          </p:val>
                                        </p:tav>
                                      </p:tavLst>
                                    </p:anim>
                                    <p:anim calcmode="lin" valueType="num">
                                      <p:cBhvr>
                                        <p:cTn id="20" dur="500" fill="hold"/>
                                        <p:tgtEl>
                                          <p:spTgt spid="7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26" grpId="2"/>
      <p:bldP build="whole" bldLvl="1" animBg="1" rev="0" advAuto="0" spid="729" grpId="3"/>
      <p:bldP build="whole" bldLvl="1" animBg="1" rev="0" advAuto="0" spid="723"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3"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Lab</a:t>
            </a:r>
          </a:p>
        </p:txBody>
      </p:sp>
      <p:grpSp>
        <p:nvGrpSpPr>
          <p:cNvPr id="736" name="Grupo 6"/>
          <p:cNvGrpSpPr/>
          <p:nvPr/>
        </p:nvGrpSpPr>
        <p:grpSpPr>
          <a:xfrm>
            <a:off x="515937" y="2966840"/>
            <a:ext cx="5164308" cy="389228"/>
            <a:chOff x="0" y="0"/>
            <a:chExt cx="5164306" cy="389227"/>
          </a:xfrm>
        </p:grpSpPr>
        <p:sp>
          <p:nvSpPr>
            <p:cNvPr id="734" name="CuadroTexto 2"/>
            <p:cNvSpPr txBox="1"/>
            <p:nvPr/>
          </p:nvSpPr>
          <p:spPr>
            <a:xfrm>
              <a:off x="147818" y="0"/>
              <a:ext cx="5016489"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Our first transformer</a:t>
              </a:r>
            </a:p>
          </p:txBody>
        </p:sp>
        <p:sp>
          <p:nvSpPr>
            <p:cNvPr id="735" name="Forma libre: forma 1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737" name="Imagen 16" descr="Imagen 16"/>
          <p:cNvPicPr>
            <a:picLocks noChangeAspect="1"/>
          </p:cNvPicPr>
          <p:nvPr/>
        </p:nvPicPr>
        <p:blipFill>
          <a:blip r:embed="rId3">
            <a:extLst/>
          </a:blip>
          <a:stretch>
            <a:fillRect/>
          </a:stretch>
        </p:blipFill>
        <p:spPr>
          <a:xfrm>
            <a:off x="7000175" y="2234571"/>
            <a:ext cx="4371284" cy="4371285"/>
          </a:xfrm>
          <a:prstGeom prst="rect">
            <a:avLst/>
          </a:prstGeom>
          <a:ln w="12700">
            <a:miter lim="400000"/>
          </a:ln>
        </p:spPr>
      </p:pic>
      <p:sp>
        <p:nvSpPr>
          <p:cNvPr id="738" name="CuadroTexto 1"/>
          <p:cNvSpPr txBox="1"/>
          <p:nvPr/>
        </p:nvSpPr>
        <p:spPr>
          <a:xfrm>
            <a:off x="9452609" y="633939"/>
            <a:ext cx="25298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739" name="Marcador de texto 3"/>
          <p:cNvSpPr txBox="1"/>
          <p:nvPr>
            <p:ph type="body" sz="quarter" idx="1"/>
          </p:nvPr>
        </p:nvSpPr>
        <p:spPr>
          <a:xfrm>
            <a:off x="479425" y="1208574"/>
            <a:ext cx="11547475" cy="400051"/>
          </a:xfrm>
          <a:prstGeom prst="rect">
            <a:avLst/>
          </a:prstGeom>
        </p:spPr>
        <p:txBody>
          <a:bodyPr/>
          <a:lstStyle/>
          <a:p>
            <a:pP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36"/>
                                        </p:tgtEl>
                                        <p:attrNameLst>
                                          <p:attrName>style.visibility</p:attrName>
                                        </p:attrNameLst>
                                      </p:cBhvr>
                                      <p:to>
                                        <p:strVal val="visible"/>
                                      </p:to>
                                    </p:set>
                                    <p:anim calcmode="lin" valueType="num">
                                      <p:cBhvr>
                                        <p:cTn id="7" dur="1000" fill="hold"/>
                                        <p:tgtEl>
                                          <p:spTgt spid="736"/>
                                        </p:tgtEl>
                                        <p:attrNameLst>
                                          <p:attrName>ppt_x</p:attrName>
                                        </p:attrNameLst>
                                      </p:cBhvr>
                                      <p:tavLst>
                                        <p:tav tm="0">
                                          <p:val>
                                            <p:strVal val="#ppt_x"/>
                                          </p:val>
                                        </p:tav>
                                        <p:tav tm="100000">
                                          <p:val>
                                            <p:strVal val="#ppt_x"/>
                                          </p:val>
                                        </p:tav>
                                      </p:tavLst>
                                    </p:anim>
                                    <p:anim calcmode="lin" valueType="num">
                                      <p:cBhvr>
                                        <p:cTn id="8" dur="1000" fill="hold"/>
                                        <p:tgtEl>
                                          <p:spTgt spid="7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6"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3" name="Título 2"/>
          <p:cNvSpPr txBox="1"/>
          <p:nvPr>
            <p:ph type="title"/>
          </p:nvPr>
        </p:nvSpPr>
        <p:spPr>
          <a:xfrm>
            <a:off x="2945767" y="3201302"/>
            <a:ext cx="6300468" cy="455397"/>
          </a:xfrm>
          <a:prstGeom prst="rect">
            <a:avLst/>
          </a:prstGeom>
        </p:spPr>
        <p:txBody>
          <a:bodyPr/>
          <a:lstStyle>
            <a:lvl1pPr algn="ctr" defTabSz="795527">
              <a:defRPr sz="2088"/>
            </a:lvl1pPr>
          </a:lstStyle>
          <a:p>
            <a:pPr/>
            <a:r>
              <a:t>Introducing Hugging Face</a:t>
            </a:r>
          </a:p>
        </p:txBody>
      </p:sp>
      <p:sp>
        <p:nvSpPr>
          <p:cNvPr id="744" name="CuadroTexto 3"/>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8"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Hugging Face</a:t>
            </a:r>
          </a:p>
        </p:txBody>
      </p:sp>
      <p:sp>
        <p:nvSpPr>
          <p:cNvPr id="749" name="CuadroTexto 1"/>
          <p:cNvSpPr txBox="1"/>
          <p:nvPr/>
        </p:nvSpPr>
        <p:spPr>
          <a:xfrm>
            <a:off x="9414351" y="633939"/>
            <a:ext cx="256810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750" name="Marcador de texto 3"/>
          <p:cNvSpPr txBox="1"/>
          <p:nvPr>
            <p:ph type="body" sz="quarter" idx="1"/>
          </p:nvPr>
        </p:nvSpPr>
        <p:spPr>
          <a:xfrm>
            <a:off x="479425" y="1208574"/>
            <a:ext cx="11547475" cy="400051"/>
          </a:xfrm>
          <a:prstGeom prst="rect">
            <a:avLst/>
          </a:prstGeom>
        </p:spPr>
        <p:txBody>
          <a:bodyPr/>
          <a:lstStyle/>
          <a:p>
            <a:pPr>
              <a:defRPr>
                <a:solidFill>
                  <a:srgbClr val="FFFFFF"/>
                </a:solidFill>
              </a:defRPr>
            </a:pPr>
          </a:p>
        </p:txBody>
      </p:sp>
      <p:grpSp>
        <p:nvGrpSpPr>
          <p:cNvPr id="753" name="Grupo 9"/>
          <p:cNvGrpSpPr/>
          <p:nvPr/>
        </p:nvGrpSpPr>
        <p:grpSpPr>
          <a:xfrm>
            <a:off x="515937" y="2718836"/>
            <a:ext cx="5164308" cy="1243222"/>
            <a:chOff x="0" y="0"/>
            <a:chExt cx="5164306" cy="1243220"/>
          </a:xfrm>
        </p:grpSpPr>
        <p:sp>
          <p:nvSpPr>
            <p:cNvPr id="751" name="CuadroTexto 11"/>
            <p:cNvSpPr txBox="1"/>
            <p:nvPr/>
          </p:nvSpPr>
          <p:spPr>
            <a:xfrm>
              <a:off x="147818" y="0"/>
              <a:ext cx="5016489" cy="1243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Hugging Face is an open-source library and plataforma that provides a wide range of tolos and models for NLP tasks.</a:t>
              </a:r>
            </a:p>
          </p:txBody>
        </p:sp>
        <p:sp>
          <p:nvSpPr>
            <p:cNvPr id="752" name="Forma libre: forma 12"/>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754" name="Marcador de contenido 4" descr="Marcador de contenido 4"/>
          <p:cNvPicPr>
            <a:picLocks noChangeAspect="1"/>
          </p:cNvPicPr>
          <p:nvPr/>
        </p:nvPicPr>
        <p:blipFill>
          <a:blip r:embed="rId3">
            <a:extLst/>
          </a:blip>
          <a:stretch>
            <a:fillRect/>
          </a:stretch>
        </p:blipFill>
        <p:spPr>
          <a:xfrm>
            <a:off x="7794667" y="2373664"/>
            <a:ext cx="4202661" cy="420266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53"/>
                                        </p:tgtEl>
                                        <p:attrNameLst>
                                          <p:attrName>style.visibility</p:attrName>
                                        </p:attrNameLst>
                                      </p:cBhvr>
                                      <p:to>
                                        <p:strVal val="visible"/>
                                      </p:to>
                                    </p:set>
                                    <p:anim calcmode="lin" valueType="num">
                                      <p:cBhvr>
                                        <p:cTn id="7" dur="1000" fill="hold"/>
                                        <p:tgtEl>
                                          <p:spTgt spid="753"/>
                                        </p:tgtEl>
                                        <p:attrNameLst>
                                          <p:attrName>ppt_x</p:attrName>
                                        </p:attrNameLst>
                                      </p:cBhvr>
                                      <p:tavLst>
                                        <p:tav tm="0">
                                          <p:val>
                                            <p:strVal val="#ppt_x"/>
                                          </p:val>
                                        </p:tav>
                                        <p:tav tm="100000">
                                          <p:val>
                                            <p:strVal val="#ppt_x"/>
                                          </p:val>
                                        </p:tav>
                                      </p:tavLst>
                                    </p:anim>
                                    <p:anim calcmode="lin" valueType="num">
                                      <p:cBhvr>
                                        <p:cTn id="8" dur="1000" fill="hold"/>
                                        <p:tgtEl>
                                          <p:spTgt spid="7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53"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8" name="Título 34"/>
          <p:cNvSpPr txBox="1"/>
          <p:nvPr>
            <p:ph type="title"/>
          </p:nvPr>
        </p:nvSpPr>
        <p:spPr>
          <a:xfrm>
            <a:off x="409723" y="716229"/>
            <a:ext cx="7367031" cy="361716"/>
          </a:xfrm>
          <a:prstGeom prst="rect">
            <a:avLst/>
          </a:prstGeom>
        </p:spPr>
        <p:txBody>
          <a:bodyPr/>
          <a:lstStyle>
            <a:lvl1pPr defTabSz="566927">
              <a:defRPr sz="1488"/>
            </a:lvl1pPr>
          </a:lstStyle>
          <a:p>
            <a:pPr/>
            <a:r>
              <a:t>Features</a:t>
            </a:r>
          </a:p>
        </p:txBody>
      </p:sp>
      <p:grpSp>
        <p:nvGrpSpPr>
          <p:cNvPr id="761" name="Grupo 3"/>
          <p:cNvGrpSpPr/>
          <p:nvPr/>
        </p:nvGrpSpPr>
        <p:grpSpPr>
          <a:xfrm>
            <a:off x="515937" y="2101240"/>
            <a:ext cx="7226661" cy="1243222"/>
            <a:chOff x="0" y="0"/>
            <a:chExt cx="7226660" cy="1243220"/>
          </a:xfrm>
        </p:grpSpPr>
        <p:sp>
          <p:nvSpPr>
            <p:cNvPr id="759" name="CuadroTexto 4"/>
            <p:cNvSpPr txBox="1"/>
            <p:nvPr/>
          </p:nvSpPr>
          <p:spPr>
            <a:xfrm>
              <a:off x="182204" y="0"/>
              <a:ext cx="7044457" cy="1243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150000"/>
                </a:lnSpc>
                <a:defRPr b="1" sz="2000">
                  <a:solidFill>
                    <a:schemeClr val="accent4"/>
                  </a:solidFill>
                </a:defRPr>
              </a:pPr>
              <a:r>
                <a:t>Pretrained Models: </a:t>
              </a:r>
              <a:r>
                <a:rPr b="0">
                  <a:solidFill>
                    <a:srgbClr val="000000"/>
                  </a:solidFill>
                </a:rPr>
                <a:t>Hugging Face provides a vast collection of pretrained models, including popular architectures like BERT, GPT and many more.</a:t>
              </a:r>
            </a:p>
          </p:txBody>
        </p:sp>
        <p:sp>
          <p:nvSpPr>
            <p:cNvPr id="760" name="Forma libre: forma 5"/>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lnSpc>
                  <a:spcPct val="150000"/>
                </a:lnSpc>
                <a:defRPr sz="2000"/>
              </a:pPr>
            </a:p>
          </p:txBody>
        </p:sp>
      </p:grpSp>
      <p:sp>
        <p:nvSpPr>
          <p:cNvPr id="762" name="CuadroTexto 9"/>
          <p:cNvSpPr txBox="1"/>
          <p:nvPr/>
        </p:nvSpPr>
        <p:spPr>
          <a:xfrm>
            <a:off x="9224009" y="633939"/>
            <a:ext cx="27584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grpSp>
        <p:nvGrpSpPr>
          <p:cNvPr id="765" name="Grupo 16"/>
          <p:cNvGrpSpPr/>
          <p:nvPr/>
        </p:nvGrpSpPr>
        <p:grpSpPr>
          <a:xfrm>
            <a:off x="515937" y="3694862"/>
            <a:ext cx="7226661" cy="809227"/>
            <a:chOff x="0" y="0"/>
            <a:chExt cx="7226660" cy="809225"/>
          </a:xfrm>
        </p:grpSpPr>
        <p:sp>
          <p:nvSpPr>
            <p:cNvPr id="763" name="CuadroTexto 20"/>
            <p:cNvSpPr txBox="1"/>
            <p:nvPr/>
          </p:nvSpPr>
          <p:spPr>
            <a:xfrm>
              <a:off x="182204" y="0"/>
              <a:ext cx="7044457"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150000"/>
                </a:lnSpc>
                <a:defRPr b="1" sz="2000">
                  <a:solidFill>
                    <a:schemeClr val="accent4"/>
                  </a:solidFill>
                </a:defRPr>
              </a:pPr>
              <a:r>
                <a:t>Transformers Library: </a:t>
              </a:r>
              <a:r>
                <a:rPr b="0">
                  <a:solidFill>
                    <a:srgbClr val="000000"/>
                  </a:solidFill>
                </a:rPr>
                <a:t>The Transformers Library, developed by Hugging Face, is a go-to resource for NLP practitioners.</a:t>
              </a:r>
            </a:p>
          </p:txBody>
        </p:sp>
        <p:sp>
          <p:nvSpPr>
            <p:cNvPr id="764" name="Forma libre: forma 21"/>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lnSpc>
                  <a:spcPct val="150000"/>
                </a:lnSpc>
                <a:defRPr sz="2000"/>
              </a:pPr>
            </a:p>
          </p:txBody>
        </p:sp>
      </p:grpSp>
      <p:grpSp>
        <p:nvGrpSpPr>
          <p:cNvPr id="768" name="Grupo 22"/>
          <p:cNvGrpSpPr/>
          <p:nvPr/>
        </p:nvGrpSpPr>
        <p:grpSpPr>
          <a:xfrm>
            <a:off x="515937" y="4826818"/>
            <a:ext cx="7226661" cy="1677217"/>
            <a:chOff x="0" y="0"/>
            <a:chExt cx="7226660" cy="1677216"/>
          </a:xfrm>
        </p:grpSpPr>
        <p:sp>
          <p:nvSpPr>
            <p:cNvPr id="766" name="CuadroTexto 23"/>
            <p:cNvSpPr txBox="1"/>
            <p:nvPr/>
          </p:nvSpPr>
          <p:spPr>
            <a:xfrm>
              <a:off x="182204" y="0"/>
              <a:ext cx="7044457" cy="16772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150000"/>
                </a:lnSpc>
                <a:defRPr b="1" sz="2000">
                  <a:solidFill>
                    <a:schemeClr val="accent4"/>
                  </a:solidFill>
                </a:defRPr>
              </a:pPr>
              <a:r>
                <a:t>Datasets library: </a:t>
              </a:r>
              <a:r>
                <a:rPr b="0">
                  <a:solidFill>
                    <a:srgbClr val="000000"/>
                  </a:solidFill>
                </a:rPr>
                <a:t>At your disposal, you have the datasets library to download tons of famous datasets along with their metrics to compare your models with the current state of the art.</a:t>
              </a:r>
            </a:p>
          </p:txBody>
        </p:sp>
        <p:sp>
          <p:nvSpPr>
            <p:cNvPr id="767" name="Forma libre: forma 24"/>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lnSpc>
                  <a:spcPct val="150000"/>
                </a:lnSpc>
                <a:defRPr sz="2000"/>
              </a:pPr>
            </a:p>
          </p:txBody>
        </p:sp>
      </p:grpSp>
      <p:pic>
        <p:nvPicPr>
          <p:cNvPr id="769" name="Marcador de contenido 4" descr="Marcador de contenido 4"/>
          <p:cNvPicPr>
            <a:picLocks noChangeAspect="1"/>
          </p:cNvPicPr>
          <p:nvPr/>
        </p:nvPicPr>
        <p:blipFill>
          <a:blip r:embed="rId3">
            <a:extLst/>
          </a:blip>
          <a:stretch>
            <a:fillRect/>
          </a:stretch>
        </p:blipFill>
        <p:spPr>
          <a:xfrm>
            <a:off x="7794667" y="2373664"/>
            <a:ext cx="4202661" cy="420266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61"/>
                                        </p:tgtEl>
                                        <p:attrNameLst>
                                          <p:attrName>style.visibility</p:attrName>
                                        </p:attrNameLst>
                                      </p:cBhvr>
                                      <p:to>
                                        <p:strVal val="visible"/>
                                      </p:to>
                                    </p:set>
                                    <p:anim calcmode="lin" valueType="num">
                                      <p:cBhvr>
                                        <p:cTn id="7" dur="500" fill="hold"/>
                                        <p:tgtEl>
                                          <p:spTgt spid="761"/>
                                        </p:tgtEl>
                                        <p:attrNameLst>
                                          <p:attrName>ppt_x</p:attrName>
                                        </p:attrNameLst>
                                      </p:cBhvr>
                                      <p:tavLst>
                                        <p:tav tm="0">
                                          <p:val>
                                            <p:strVal val="#ppt_x"/>
                                          </p:val>
                                        </p:tav>
                                        <p:tav tm="100000">
                                          <p:val>
                                            <p:strVal val="#ppt_x"/>
                                          </p:val>
                                        </p:tav>
                                      </p:tavLst>
                                    </p:anim>
                                    <p:anim calcmode="lin" valueType="num">
                                      <p:cBhvr>
                                        <p:cTn id="8" dur="500" fill="hold"/>
                                        <p:tgtEl>
                                          <p:spTgt spid="7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765"/>
                                        </p:tgtEl>
                                        <p:attrNameLst>
                                          <p:attrName>style.visibility</p:attrName>
                                        </p:attrNameLst>
                                      </p:cBhvr>
                                      <p:to>
                                        <p:strVal val="visible"/>
                                      </p:to>
                                    </p:set>
                                    <p:anim calcmode="lin" valueType="num">
                                      <p:cBhvr>
                                        <p:cTn id="13" dur="500" fill="hold"/>
                                        <p:tgtEl>
                                          <p:spTgt spid="765"/>
                                        </p:tgtEl>
                                        <p:attrNameLst>
                                          <p:attrName>ppt_x</p:attrName>
                                        </p:attrNameLst>
                                      </p:cBhvr>
                                      <p:tavLst>
                                        <p:tav tm="0">
                                          <p:val>
                                            <p:strVal val="#ppt_x"/>
                                          </p:val>
                                        </p:tav>
                                        <p:tav tm="100000">
                                          <p:val>
                                            <p:strVal val="#ppt_x"/>
                                          </p:val>
                                        </p:tav>
                                      </p:tavLst>
                                    </p:anim>
                                    <p:anim calcmode="lin" valueType="num">
                                      <p:cBhvr>
                                        <p:cTn id="14" dur="500" fill="hold"/>
                                        <p:tgtEl>
                                          <p:spTgt spid="7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3" fill="hold">
                                  <p:stCondLst>
                                    <p:cond delay="0"/>
                                  </p:stCondLst>
                                  <p:iterate type="el" backwards="0">
                                    <p:tmAbs val="0"/>
                                  </p:iterate>
                                  <p:childTnLst>
                                    <p:set>
                                      <p:cBhvr>
                                        <p:cTn id="18" fill="hold"/>
                                        <p:tgtEl>
                                          <p:spTgt spid="768"/>
                                        </p:tgtEl>
                                        <p:attrNameLst>
                                          <p:attrName>style.visibility</p:attrName>
                                        </p:attrNameLst>
                                      </p:cBhvr>
                                      <p:to>
                                        <p:strVal val="visible"/>
                                      </p:to>
                                    </p:set>
                                    <p:anim calcmode="lin" valueType="num">
                                      <p:cBhvr>
                                        <p:cTn id="19" dur="500" fill="hold"/>
                                        <p:tgtEl>
                                          <p:spTgt spid="768"/>
                                        </p:tgtEl>
                                        <p:attrNameLst>
                                          <p:attrName>ppt_x</p:attrName>
                                        </p:attrNameLst>
                                      </p:cBhvr>
                                      <p:tavLst>
                                        <p:tav tm="0">
                                          <p:val>
                                            <p:strVal val="#ppt_x"/>
                                          </p:val>
                                        </p:tav>
                                        <p:tav tm="100000">
                                          <p:val>
                                            <p:strVal val="#ppt_x"/>
                                          </p:val>
                                        </p:tav>
                                      </p:tavLst>
                                    </p:anim>
                                    <p:anim calcmode="lin" valueType="num">
                                      <p:cBhvr>
                                        <p:cTn id="20" dur="500" fill="hold"/>
                                        <p:tgtEl>
                                          <p:spTgt spid="7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1" grpId="1"/>
      <p:bldP build="whole" bldLvl="1" animBg="1" rev="0" advAuto="0" spid="765" grpId="2"/>
      <p:bldP build="whole" bldLvl="1" animBg="1" rev="0" advAuto="0" spid="768" grpId="3"/>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3" name="Título 1"/>
          <p:cNvSpPr txBox="1"/>
          <p:nvPr>
            <p:ph type="title"/>
          </p:nvPr>
        </p:nvSpPr>
        <p:spPr>
          <a:xfrm>
            <a:off x="409722" y="716229"/>
            <a:ext cx="4361783" cy="361716"/>
          </a:xfrm>
          <a:prstGeom prst="rect">
            <a:avLst/>
          </a:prstGeom>
        </p:spPr>
        <p:txBody>
          <a:bodyPr/>
          <a:lstStyle>
            <a:lvl1pPr defTabSz="566927">
              <a:defRPr sz="1488"/>
            </a:lvl1pPr>
          </a:lstStyle>
          <a:p>
            <a:pPr/>
            <a:r>
              <a:t>In code</a:t>
            </a:r>
          </a:p>
        </p:txBody>
      </p:sp>
      <p:sp>
        <p:nvSpPr>
          <p:cNvPr id="774" name="CuadroTexto 2"/>
          <p:cNvSpPr txBox="1"/>
          <p:nvPr/>
        </p:nvSpPr>
        <p:spPr>
          <a:xfrm>
            <a:off x="4028450" y="897085"/>
            <a:ext cx="8452486" cy="660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835031">
              <a:defRPr sz="1400">
                <a:solidFill>
                  <a:schemeClr val="accent4"/>
                </a:solidFill>
                <a:latin typeface="Roboto Mono"/>
                <a:ea typeface="Roboto Mono"/>
                <a:cs typeface="Roboto Mono"/>
                <a:sym typeface="Roboto Mono"/>
              </a:defRPr>
            </a:pPr>
            <a:r>
              <a:t>import</a:t>
            </a:r>
            <a:r>
              <a:rPr>
                <a:solidFill>
                  <a:srgbClr val="FFFFFF"/>
                </a:solidFill>
              </a:rPr>
              <a:t> tensorflow </a:t>
            </a:r>
            <a:r>
              <a:t>as</a:t>
            </a:r>
            <a:r>
              <a:rPr>
                <a:solidFill>
                  <a:srgbClr val="FFFFFF"/>
                </a:solidFill>
              </a:rPr>
              <a:t> tf</a:t>
            </a:r>
            <a:br>
              <a:rPr>
                <a:solidFill>
                  <a:srgbClr val="FFFFFF"/>
                </a:solidFill>
              </a:rPr>
            </a:br>
            <a:r>
              <a:t>from</a:t>
            </a:r>
            <a:r>
              <a:rPr>
                <a:solidFill>
                  <a:srgbClr val="FFFFFF"/>
                </a:solidFill>
              </a:rPr>
              <a:t> transformers </a:t>
            </a:r>
            <a:r>
              <a:t>import</a:t>
            </a:r>
            <a:r>
              <a:rPr>
                <a:solidFill>
                  <a:srgbClr val="FFFFFF"/>
                </a:solidFill>
              </a:rPr>
              <a:t> AutoTokenizer, AutoModelForSequenceClassification</a:t>
            </a:r>
            <a:br>
              <a:rPr>
                <a:solidFill>
                  <a:srgbClr val="FFFFFF"/>
                </a:solidFill>
              </a:rPr>
            </a:br>
            <a:r>
              <a:t>from</a:t>
            </a:r>
            <a:r>
              <a:rPr>
                <a:solidFill>
                  <a:srgbClr val="FFFFFF"/>
                </a:solidFill>
              </a:rPr>
              <a:t> datasets </a:t>
            </a:r>
            <a:r>
              <a:t>import</a:t>
            </a:r>
            <a:r>
              <a:rPr>
                <a:solidFill>
                  <a:srgbClr val="FFFFFF"/>
                </a:solidFill>
              </a:rPr>
              <a:t> load_dataset</a:t>
            </a:r>
            <a:br>
              <a:rPr>
                <a:solidFill>
                  <a:srgbClr val="FFFFFF"/>
                </a:solidFill>
              </a:rPr>
            </a:br>
            <a:r>
              <a:t>from</a:t>
            </a:r>
            <a:r>
              <a:rPr>
                <a:solidFill>
                  <a:srgbClr val="FFFFFF"/>
                </a:solidFill>
              </a:rPr>
              <a:t> sklearn.model_selection </a:t>
            </a:r>
            <a:r>
              <a:t>import</a:t>
            </a:r>
            <a:r>
              <a:rPr>
                <a:solidFill>
                  <a:srgbClr val="FFFFFF"/>
                </a:solidFill>
              </a:rPr>
              <a:t> train_test_split</a:t>
            </a:r>
            <a:br>
              <a:rPr>
                <a:solidFill>
                  <a:srgbClr val="FFFFFF"/>
                </a:solidFill>
              </a:rPr>
            </a:br>
            <a:br>
              <a:rPr>
                <a:solidFill>
                  <a:srgbClr val="FFFFFF"/>
                </a:solidFill>
              </a:rPr>
            </a:br>
            <a:r>
              <a:rPr>
                <a:solidFill>
                  <a:schemeClr val="accent6"/>
                </a:solidFill>
              </a:rPr>
              <a:t># Download and load the tokenizer and model</a:t>
            </a:r>
            <a:br>
              <a:rPr>
                <a:solidFill>
                  <a:schemeClr val="accent6"/>
                </a:solidFill>
              </a:rPr>
            </a:br>
            <a:r>
              <a:rPr>
                <a:solidFill>
                  <a:srgbClr val="FFFFFF"/>
                </a:solidFill>
              </a:rPr>
              <a:t>model_name = </a:t>
            </a:r>
            <a:r>
              <a:rPr>
                <a:solidFill>
                  <a:srgbClr val="CC7832"/>
                </a:solidFill>
              </a:rPr>
              <a:t>"distilbert-base-uncased"</a:t>
            </a:r>
            <a:br>
              <a:rPr>
                <a:solidFill>
                  <a:srgbClr val="CC7832"/>
                </a:solidFill>
              </a:rPr>
            </a:br>
            <a:r>
              <a:rPr>
                <a:solidFill>
                  <a:srgbClr val="FFFFFF"/>
                </a:solidFill>
              </a:rPr>
              <a:t>tokenizer = AutoTokenizer.from_pretrained(model_name)</a:t>
            </a:r>
            <a:br>
              <a:rPr>
                <a:solidFill>
                  <a:srgbClr val="FFFFFF"/>
                </a:solidFill>
              </a:rPr>
            </a:br>
            <a:r>
              <a:rPr>
                <a:solidFill>
                  <a:srgbClr val="FFFFFF"/>
                </a:solidFill>
              </a:rPr>
              <a:t>model = AutoModelForSequenceClassification.from_pretrained(model_name, num_labels=</a:t>
            </a:r>
            <a:r>
              <a:rPr>
                <a:solidFill>
                  <a:srgbClr val="CC7832"/>
                </a:solidFill>
              </a:rPr>
              <a:t>2</a:t>
            </a:r>
            <a:r>
              <a:rPr>
                <a:solidFill>
                  <a:srgbClr val="FFFFFF"/>
                </a:solidFill>
              </a:rPr>
              <a:t>)</a:t>
            </a:r>
            <a:br>
              <a:rPr>
                <a:solidFill>
                  <a:srgbClr val="FFFFFF"/>
                </a:solidFill>
              </a:rPr>
            </a:br>
            <a:br>
              <a:rPr>
                <a:solidFill>
                  <a:srgbClr val="FFFFFF"/>
                </a:solidFill>
              </a:rPr>
            </a:br>
            <a:r>
              <a:rPr>
                <a:solidFill>
                  <a:schemeClr val="accent6"/>
                </a:solidFill>
              </a:rPr>
              <a:t># Load the IMDb dataset from Hugging Face datasets library</a:t>
            </a:r>
            <a:br>
              <a:rPr>
                <a:solidFill>
                  <a:schemeClr val="accent6"/>
                </a:solidFill>
              </a:rPr>
            </a:br>
            <a:r>
              <a:rPr>
                <a:solidFill>
                  <a:srgbClr val="FFFFFF"/>
                </a:solidFill>
              </a:rPr>
              <a:t>dataset = load_dataset(</a:t>
            </a:r>
            <a:r>
              <a:rPr>
                <a:solidFill>
                  <a:srgbClr val="CC7832"/>
                </a:solidFill>
              </a:rPr>
              <a:t>"imdb"</a:t>
            </a:r>
            <a:r>
              <a:rPr>
                <a:solidFill>
                  <a:srgbClr val="FFFFFF"/>
                </a:solidFill>
              </a:rPr>
              <a:t>)</a:t>
            </a:r>
            <a:br>
              <a:rPr>
                <a:solidFill>
                  <a:srgbClr val="FFFFFF"/>
                </a:solidFill>
              </a:rPr>
            </a:br>
            <a:br>
              <a:rPr>
                <a:solidFill>
                  <a:srgbClr val="FFFFFF"/>
                </a:solidFill>
              </a:rPr>
            </a:br>
            <a:r>
              <a:rPr>
                <a:solidFill>
                  <a:schemeClr val="accent6"/>
                </a:solidFill>
              </a:rPr>
              <a:t># Split the dataset into training and testing sets</a:t>
            </a:r>
            <a:br>
              <a:rPr>
                <a:solidFill>
                  <a:schemeClr val="accent6"/>
                </a:solidFill>
              </a:rPr>
            </a:br>
            <a:r>
              <a:rPr>
                <a:solidFill>
                  <a:srgbClr val="FFFFFF"/>
                </a:solidFill>
              </a:rPr>
              <a:t>train_dataset, test_dataset = train_test_split(dataset[</a:t>
            </a:r>
            <a:r>
              <a:rPr>
                <a:solidFill>
                  <a:srgbClr val="CC7832"/>
                </a:solidFill>
              </a:rPr>
              <a:t>'train'</a:t>
            </a:r>
            <a:r>
              <a:rPr>
                <a:solidFill>
                  <a:srgbClr val="FFFFFF"/>
                </a:solidFill>
              </a:rPr>
              <a:t>], test_size=</a:t>
            </a:r>
            <a:r>
              <a:rPr>
                <a:solidFill>
                  <a:srgbClr val="CC7832"/>
                </a:solidFill>
              </a:rPr>
              <a:t>0.2</a:t>
            </a:r>
            <a:r>
              <a:rPr>
                <a:solidFill>
                  <a:srgbClr val="FFFFFF"/>
                </a:solidFill>
              </a:rPr>
              <a:t>, random_state=</a:t>
            </a:r>
            <a:r>
              <a:rPr>
                <a:solidFill>
                  <a:srgbClr val="CC7832"/>
                </a:solidFill>
              </a:rPr>
              <a:t>42</a:t>
            </a:r>
            <a:r>
              <a:rPr>
                <a:solidFill>
                  <a:srgbClr val="FFFFFF"/>
                </a:solidFill>
              </a:rPr>
              <a:t>)</a:t>
            </a:r>
            <a:br>
              <a:rPr>
                <a:solidFill>
                  <a:srgbClr val="FFFFFF"/>
                </a:solidFill>
              </a:rPr>
            </a:br>
            <a:br>
              <a:rPr>
                <a:solidFill>
                  <a:srgbClr val="FFFFFF"/>
                </a:solidFill>
              </a:rPr>
            </a:br>
            <a:r>
              <a:rPr>
                <a:solidFill>
                  <a:schemeClr val="accent6"/>
                </a:solidFill>
              </a:rPr>
              <a:t># Tokenize the training dataset</a:t>
            </a:r>
            <a:br>
              <a:rPr>
                <a:solidFill>
                  <a:schemeClr val="accent6"/>
                </a:solidFill>
              </a:rPr>
            </a:br>
            <a:r>
              <a:rPr>
                <a:solidFill>
                  <a:srgbClr val="FFFFFF"/>
                </a:solidFill>
              </a:rPr>
              <a:t>train_encodings = tokenizer(train_dataset[</a:t>
            </a:r>
            <a:r>
              <a:rPr>
                <a:solidFill>
                  <a:srgbClr val="CC7832"/>
                </a:solidFill>
              </a:rPr>
              <a:t>'text'</a:t>
            </a:r>
            <a:r>
              <a:rPr>
                <a:solidFill>
                  <a:srgbClr val="FFFFFF"/>
                </a:solidFill>
              </a:rPr>
              <a:t>], truncation=</a:t>
            </a:r>
            <a:r>
              <a:rPr>
                <a:solidFill>
                  <a:srgbClr val="CC7832"/>
                </a:solidFill>
              </a:rPr>
              <a:t>True</a:t>
            </a:r>
            <a:r>
              <a:rPr>
                <a:solidFill>
                  <a:srgbClr val="FFFFFF"/>
                </a:solidFill>
              </a:rPr>
              <a:t>, padding=</a:t>
            </a:r>
            <a:r>
              <a:rPr>
                <a:solidFill>
                  <a:srgbClr val="CC7832"/>
                </a:solidFill>
              </a:rPr>
              <a:t>True</a:t>
            </a:r>
            <a:r>
              <a:rPr>
                <a:solidFill>
                  <a:srgbClr val="FFFFFF"/>
                </a:solidFill>
              </a:rPr>
              <a:t>)</a:t>
            </a:r>
            <a:br>
              <a:rPr>
                <a:solidFill>
                  <a:srgbClr val="FFFFFF"/>
                </a:solidFill>
              </a:rPr>
            </a:br>
            <a:r>
              <a:rPr>
                <a:solidFill>
                  <a:srgbClr val="FFFFFF"/>
                </a:solidFill>
              </a:rPr>
              <a:t>train_labels = train_dataset[</a:t>
            </a:r>
            <a:r>
              <a:rPr>
                <a:solidFill>
                  <a:srgbClr val="CC7832"/>
                </a:solidFill>
              </a:rPr>
              <a:t>'label'</a:t>
            </a:r>
            <a:r>
              <a:rPr>
                <a:solidFill>
                  <a:srgbClr val="FFFFFF"/>
                </a:solidFill>
              </a:rPr>
              <a:t>]</a:t>
            </a:r>
            <a:br>
              <a:rPr>
                <a:solidFill>
                  <a:srgbClr val="FFFFFF"/>
                </a:solidFill>
              </a:rPr>
            </a:br>
            <a:br>
              <a:rPr>
                <a:solidFill>
                  <a:srgbClr val="FFFFFF"/>
                </a:solidFill>
              </a:rPr>
            </a:br>
            <a:r>
              <a:rPr>
                <a:solidFill>
                  <a:schemeClr val="accent6"/>
                </a:solidFill>
              </a:rPr>
              <a:t># Tokenize the testing dataset</a:t>
            </a:r>
            <a:br>
              <a:rPr>
                <a:solidFill>
                  <a:schemeClr val="accent6"/>
                </a:solidFill>
              </a:rPr>
            </a:br>
            <a:r>
              <a:rPr>
                <a:solidFill>
                  <a:srgbClr val="FFFFFF"/>
                </a:solidFill>
              </a:rPr>
              <a:t>test_encodings = tokenizer(test_dataset[</a:t>
            </a:r>
            <a:r>
              <a:rPr>
                <a:solidFill>
                  <a:srgbClr val="CC7832"/>
                </a:solidFill>
              </a:rPr>
              <a:t>'text'</a:t>
            </a:r>
            <a:r>
              <a:rPr>
                <a:solidFill>
                  <a:srgbClr val="FFFFFF"/>
                </a:solidFill>
              </a:rPr>
              <a:t>], truncation=</a:t>
            </a:r>
            <a:r>
              <a:rPr>
                <a:solidFill>
                  <a:srgbClr val="CC7832"/>
                </a:solidFill>
              </a:rPr>
              <a:t>True</a:t>
            </a:r>
            <a:r>
              <a:rPr>
                <a:solidFill>
                  <a:srgbClr val="FFFFFF"/>
                </a:solidFill>
              </a:rPr>
              <a:t>, padding=</a:t>
            </a:r>
            <a:r>
              <a:rPr>
                <a:solidFill>
                  <a:srgbClr val="CC7832"/>
                </a:solidFill>
              </a:rPr>
              <a:t>True</a:t>
            </a:r>
            <a:r>
              <a:rPr>
                <a:solidFill>
                  <a:srgbClr val="FFFFFF"/>
                </a:solidFill>
              </a:rPr>
              <a:t>)</a:t>
            </a:r>
            <a:br>
              <a:rPr>
                <a:solidFill>
                  <a:srgbClr val="FFFFFF"/>
                </a:solidFill>
              </a:rPr>
            </a:br>
            <a:r>
              <a:rPr>
                <a:solidFill>
                  <a:srgbClr val="FFFFFF"/>
                </a:solidFill>
              </a:rPr>
              <a:t>test_labels = test_dataset[</a:t>
            </a:r>
            <a:r>
              <a:rPr>
                <a:solidFill>
                  <a:srgbClr val="CC7832"/>
                </a:solidFill>
              </a:rPr>
              <a:t>'label'</a:t>
            </a:r>
            <a:r>
              <a:rPr>
                <a:solidFill>
                  <a:srgbClr val="FFFFFF"/>
                </a:solidFill>
              </a:rPr>
              <a:t>]</a:t>
            </a:r>
          </a:p>
        </p:txBody>
      </p:sp>
      <p:sp>
        <p:nvSpPr>
          <p:cNvPr id="775" name="CuadroTexto 3"/>
          <p:cNvSpPr txBox="1"/>
          <p:nvPr/>
        </p:nvSpPr>
        <p:spPr>
          <a:xfrm>
            <a:off x="525144" y="2551837"/>
            <a:ext cx="3226437" cy="237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00344B"/>
                </a:solidFill>
                <a:latin typeface="Arial Black"/>
                <a:ea typeface="Arial Black"/>
                <a:cs typeface="Arial Black"/>
                <a:sym typeface="Arial Black"/>
              </a:defRPr>
            </a:lvl1pPr>
          </a:lstStyle>
          <a:p>
            <a:pPr/>
            <a:r>
              <a:t>1. Download and load the tokenizer and model</a:t>
            </a:r>
          </a:p>
        </p:txBody>
      </p:sp>
      <p:sp>
        <p:nvSpPr>
          <p:cNvPr id="776" name="CuadroTexto 5"/>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777" name="CuadroTexto 7"/>
          <p:cNvSpPr txBox="1"/>
          <p:nvPr/>
        </p:nvSpPr>
        <p:spPr>
          <a:xfrm>
            <a:off x="4130050" y="202074"/>
            <a:ext cx="353172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index.py</a:t>
            </a:r>
          </a:p>
        </p:txBody>
      </p:sp>
      <p:sp>
        <p:nvSpPr>
          <p:cNvPr id="778" name="Rectángulo: esquinas redondeadas 4"/>
          <p:cNvSpPr/>
          <p:nvPr/>
        </p:nvSpPr>
        <p:spPr>
          <a:xfrm>
            <a:off x="3982730" y="2145315"/>
            <a:ext cx="7729846" cy="1262001"/>
          </a:xfrm>
          <a:prstGeom prst="roundRect">
            <a:avLst>
              <a:gd name="adj" fmla="val 16667"/>
            </a:avLst>
          </a:prstGeom>
          <a:ln w="38100">
            <a:solidFill>
              <a:schemeClr val="accent4"/>
            </a:solidFill>
          </a:ln>
        </p:spPr>
        <p:txBody>
          <a:bodyPr lIns="45719" rIns="45719" anchor="ctr"/>
          <a:lstStyle/>
          <a:p>
            <a:pPr algn="ctr">
              <a:defRPr>
                <a:solidFill>
                  <a:schemeClr val="accent1"/>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0" name="Título 1"/>
          <p:cNvSpPr txBox="1"/>
          <p:nvPr>
            <p:ph type="title"/>
          </p:nvPr>
        </p:nvSpPr>
        <p:spPr>
          <a:xfrm>
            <a:off x="409722" y="716229"/>
            <a:ext cx="4361783" cy="361716"/>
          </a:xfrm>
          <a:prstGeom prst="rect">
            <a:avLst/>
          </a:prstGeom>
        </p:spPr>
        <p:txBody>
          <a:bodyPr/>
          <a:lstStyle>
            <a:lvl1pPr defTabSz="566927">
              <a:defRPr sz="1488"/>
            </a:lvl1pPr>
          </a:lstStyle>
          <a:p>
            <a:pPr/>
            <a:r>
              <a:t>In code</a:t>
            </a:r>
          </a:p>
        </p:txBody>
      </p:sp>
      <p:sp>
        <p:nvSpPr>
          <p:cNvPr id="781" name="CuadroTexto 3"/>
          <p:cNvSpPr txBox="1"/>
          <p:nvPr/>
        </p:nvSpPr>
        <p:spPr>
          <a:xfrm>
            <a:off x="525144" y="2551837"/>
            <a:ext cx="3411866" cy="294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00344B"/>
                </a:solidFill>
                <a:latin typeface="Arial Black"/>
                <a:ea typeface="Arial Black"/>
                <a:cs typeface="Arial Black"/>
                <a:sym typeface="Arial Black"/>
              </a:defRPr>
            </a:lvl1pPr>
          </a:lstStyle>
          <a:p>
            <a:pPr/>
            <a:r>
              <a:t>2. Load the IMDB dataset from Hugging Face datasets library</a:t>
            </a:r>
          </a:p>
        </p:txBody>
      </p:sp>
      <p:sp>
        <p:nvSpPr>
          <p:cNvPr id="782" name="CuadroTexto 5"/>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783" name="CuadroTexto 7"/>
          <p:cNvSpPr txBox="1"/>
          <p:nvPr/>
        </p:nvSpPr>
        <p:spPr>
          <a:xfrm>
            <a:off x="4130050" y="202074"/>
            <a:ext cx="353172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index.py</a:t>
            </a:r>
          </a:p>
        </p:txBody>
      </p:sp>
      <p:sp>
        <p:nvSpPr>
          <p:cNvPr id="784" name="Rectángulo: esquinas redondeadas 4"/>
          <p:cNvSpPr/>
          <p:nvPr/>
        </p:nvSpPr>
        <p:spPr>
          <a:xfrm flipH="1" rot="10800000">
            <a:off x="3982730" y="3505524"/>
            <a:ext cx="7729846" cy="652563"/>
          </a:xfrm>
          <a:prstGeom prst="roundRect">
            <a:avLst>
              <a:gd name="adj" fmla="val 16667"/>
            </a:avLst>
          </a:prstGeom>
          <a:ln w="38100">
            <a:solidFill>
              <a:schemeClr val="accent4"/>
            </a:solidFill>
          </a:ln>
        </p:spPr>
        <p:txBody>
          <a:bodyPr lIns="45719" rIns="45719" anchor="ctr"/>
          <a:lstStyle/>
          <a:p>
            <a:pPr algn="ctr">
              <a:defRPr>
                <a:solidFill>
                  <a:schemeClr val="accent1"/>
                </a:solidFill>
              </a:defRPr>
            </a:pPr>
          </a:p>
        </p:txBody>
      </p:sp>
      <p:sp>
        <p:nvSpPr>
          <p:cNvPr id="785" name="CuadroTexto 2"/>
          <p:cNvSpPr txBox="1"/>
          <p:nvPr/>
        </p:nvSpPr>
        <p:spPr>
          <a:xfrm>
            <a:off x="4028450" y="897085"/>
            <a:ext cx="8452486" cy="660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835031">
              <a:defRPr sz="1400">
                <a:solidFill>
                  <a:schemeClr val="accent4"/>
                </a:solidFill>
                <a:latin typeface="Roboto Mono"/>
                <a:ea typeface="Roboto Mono"/>
                <a:cs typeface="Roboto Mono"/>
                <a:sym typeface="Roboto Mono"/>
              </a:defRPr>
            </a:pPr>
            <a:r>
              <a:t>import</a:t>
            </a:r>
            <a:r>
              <a:rPr>
                <a:solidFill>
                  <a:srgbClr val="FFFFFF"/>
                </a:solidFill>
              </a:rPr>
              <a:t> tensorflow </a:t>
            </a:r>
            <a:r>
              <a:t>as</a:t>
            </a:r>
            <a:r>
              <a:rPr>
                <a:solidFill>
                  <a:srgbClr val="FFFFFF"/>
                </a:solidFill>
              </a:rPr>
              <a:t> tf</a:t>
            </a:r>
            <a:br>
              <a:rPr>
                <a:solidFill>
                  <a:srgbClr val="FFFFFF"/>
                </a:solidFill>
              </a:rPr>
            </a:br>
            <a:r>
              <a:t>from</a:t>
            </a:r>
            <a:r>
              <a:rPr>
                <a:solidFill>
                  <a:srgbClr val="FFFFFF"/>
                </a:solidFill>
              </a:rPr>
              <a:t> transformers </a:t>
            </a:r>
            <a:r>
              <a:t>import</a:t>
            </a:r>
            <a:r>
              <a:rPr>
                <a:solidFill>
                  <a:srgbClr val="FFFFFF"/>
                </a:solidFill>
              </a:rPr>
              <a:t> AutoTokenizer, AutoModelForSequenceClassification</a:t>
            </a:r>
            <a:br>
              <a:rPr>
                <a:solidFill>
                  <a:srgbClr val="FFFFFF"/>
                </a:solidFill>
              </a:rPr>
            </a:br>
            <a:r>
              <a:t>from</a:t>
            </a:r>
            <a:r>
              <a:rPr>
                <a:solidFill>
                  <a:srgbClr val="FFFFFF"/>
                </a:solidFill>
              </a:rPr>
              <a:t> datasets </a:t>
            </a:r>
            <a:r>
              <a:t>import</a:t>
            </a:r>
            <a:r>
              <a:rPr>
                <a:solidFill>
                  <a:srgbClr val="FFFFFF"/>
                </a:solidFill>
              </a:rPr>
              <a:t> load_dataset</a:t>
            </a:r>
            <a:br>
              <a:rPr>
                <a:solidFill>
                  <a:srgbClr val="FFFFFF"/>
                </a:solidFill>
              </a:rPr>
            </a:br>
            <a:r>
              <a:t>from</a:t>
            </a:r>
            <a:r>
              <a:rPr>
                <a:solidFill>
                  <a:srgbClr val="FFFFFF"/>
                </a:solidFill>
              </a:rPr>
              <a:t> sklearn.model_selection </a:t>
            </a:r>
            <a:r>
              <a:t>import</a:t>
            </a:r>
            <a:r>
              <a:rPr>
                <a:solidFill>
                  <a:srgbClr val="FFFFFF"/>
                </a:solidFill>
              </a:rPr>
              <a:t> train_test_split</a:t>
            </a:r>
            <a:br>
              <a:rPr>
                <a:solidFill>
                  <a:srgbClr val="FFFFFF"/>
                </a:solidFill>
              </a:rPr>
            </a:br>
            <a:br>
              <a:rPr>
                <a:solidFill>
                  <a:srgbClr val="FFFFFF"/>
                </a:solidFill>
              </a:rPr>
            </a:br>
            <a:r>
              <a:rPr>
                <a:solidFill>
                  <a:schemeClr val="accent6"/>
                </a:solidFill>
              </a:rPr>
              <a:t># Download and load the tokenizer and model</a:t>
            </a:r>
            <a:br>
              <a:rPr>
                <a:solidFill>
                  <a:schemeClr val="accent6"/>
                </a:solidFill>
              </a:rPr>
            </a:br>
            <a:r>
              <a:rPr>
                <a:solidFill>
                  <a:srgbClr val="FFFFFF"/>
                </a:solidFill>
              </a:rPr>
              <a:t>model_name = </a:t>
            </a:r>
            <a:r>
              <a:rPr>
                <a:solidFill>
                  <a:srgbClr val="CC7832"/>
                </a:solidFill>
              </a:rPr>
              <a:t>"distilbert-base-uncased"</a:t>
            </a:r>
            <a:br>
              <a:rPr>
                <a:solidFill>
                  <a:srgbClr val="CC7832"/>
                </a:solidFill>
              </a:rPr>
            </a:br>
            <a:r>
              <a:rPr>
                <a:solidFill>
                  <a:srgbClr val="FFFFFF"/>
                </a:solidFill>
              </a:rPr>
              <a:t>tokenizer = AutoTokenizer.from_pretrained(model_name)</a:t>
            </a:r>
            <a:br>
              <a:rPr>
                <a:solidFill>
                  <a:srgbClr val="FFFFFF"/>
                </a:solidFill>
              </a:rPr>
            </a:br>
            <a:r>
              <a:rPr>
                <a:solidFill>
                  <a:srgbClr val="FFFFFF"/>
                </a:solidFill>
              </a:rPr>
              <a:t>model = AutoModelForSequenceClassification.from_pretrained(model_name, num_labels=</a:t>
            </a:r>
            <a:r>
              <a:rPr>
                <a:solidFill>
                  <a:srgbClr val="CC7832"/>
                </a:solidFill>
              </a:rPr>
              <a:t>2</a:t>
            </a:r>
            <a:r>
              <a:rPr>
                <a:solidFill>
                  <a:srgbClr val="FFFFFF"/>
                </a:solidFill>
              </a:rPr>
              <a:t>)</a:t>
            </a:r>
            <a:br>
              <a:rPr>
                <a:solidFill>
                  <a:srgbClr val="FFFFFF"/>
                </a:solidFill>
              </a:rPr>
            </a:br>
            <a:br>
              <a:rPr>
                <a:solidFill>
                  <a:srgbClr val="FFFFFF"/>
                </a:solidFill>
              </a:rPr>
            </a:br>
            <a:r>
              <a:rPr>
                <a:solidFill>
                  <a:schemeClr val="accent6"/>
                </a:solidFill>
              </a:rPr>
              <a:t># Load the IMDb dataset from Hugging Face datasets library</a:t>
            </a:r>
            <a:br>
              <a:rPr>
                <a:solidFill>
                  <a:schemeClr val="accent6"/>
                </a:solidFill>
              </a:rPr>
            </a:br>
            <a:r>
              <a:rPr>
                <a:solidFill>
                  <a:srgbClr val="FFFFFF"/>
                </a:solidFill>
              </a:rPr>
              <a:t>dataset = load_dataset(</a:t>
            </a:r>
            <a:r>
              <a:rPr>
                <a:solidFill>
                  <a:srgbClr val="CC7832"/>
                </a:solidFill>
              </a:rPr>
              <a:t>"imdb"</a:t>
            </a:r>
            <a:r>
              <a:rPr>
                <a:solidFill>
                  <a:srgbClr val="FFFFFF"/>
                </a:solidFill>
              </a:rPr>
              <a:t>)</a:t>
            </a:r>
            <a:br>
              <a:rPr>
                <a:solidFill>
                  <a:srgbClr val="FFFFFF"/>
                </a:solidFill>
              </a:rPr>
            </a:br>
            <a:br>
              <a:rPr>
                <a:solidFill>
                  <a:srgbClr val="FFFFFF"/>
                </a:solidFill>
              </a:rPr>
            </a:br>
            <a:r>
              <a:rPr>
                <a:solidFill>
                  <a:schemeClr val="accent6"/>
                </a:solidFill>
              </a:rPr>
              <a:t># Split the dataset into training and testing sets</a:t>
            </a:r>
            <a:br>
              <a:rPr>
                <a:solidFill>
                  <a:schemeClr val="accent6"/>
                </a:solidFill>
              </a:rPr>
            </a:br>
            <a:r>
              <a:rPr>
                <a:solidFill>
                  <a:srgbClr val="FFFFFF"/>
                </a:solidFill>
              </a:rPr>
              <a:t>train_dataset, test_dataset = train_test_split(dataset[</a:t>
            </a:r>
            <a:r>
              <a:rPr>
                <a:solidFill>
                  <a:srgbClr val="CC7832"/>
                </a:solidFill>
              </a:rPr>
              <a:t>'train'</a:t>
            </a:r>
            <a:r>
              <a:rPr>
                <a:solidFill>
                  <a:srgbClr val="FFFFFF"/>
                </a:solidFill>
              </a:rPr>
              <a:t>], test_size=</a:t>
            </a:r>
            <a:r>
              <a:rPr>
                <a:solidFill>
                  <a:srgbClr val="CC7832"/>
                </a:solidFill>
              </a:rPr>
              <a:t>0.2</a:t>
            </a:r>
            <a:r>
              <a:rPr>
                <a:solidFill>
                  <a:srgbClr val="FFFFFF"/>
                </a:solidFill>
              </a:rPr>
              <a:t>, random_state=</a:t>
            </a:r>
            <a:r>
              <a:rPr>
                <a:solidFill>
                  <a:srgbClr val="CC7832"/>
                </a:solidFill>
              </a:rPr>
              <a:t>42</a:t>
            </a:r>
            <a:r>
              <a:rPr>
                <a:solidFill>
                  <a:srgbClr val="FFFFFF"/>
                </a:solidFill>
              </a:rPr>
              <a:t>)</a:t>
            </a:r>
            <a:br>
              <a:rPr>
                <a:solidFill>
                  <a:srgbClr val="FFFFFF"/>
                </a:solidFill>
              </a:rPr>
            </a:br>
            <a:br>
              <a:rPr>
                <a:solidFill>
                  <a:srgbClr val="FFFFFF"/>
                </a:solidFill>
              </a:rPr>
            </a:br>
            <a:r>
              <a:rPr>
                <a:solidFill>
                  <a:schemeClr val="accent6"/>
                </a:solidFill>
              </a:rPr>
              <a:t># Tokenize the training dataset</a:t>
            </a:r>
            <a:br>
              <a:rPr>
                <a:solidFill>
                  <a:schemeClr val="accent6"/>
                </a:solidFill>
              </a:rPr>
            </a:br>
            <a:r>
              <a:rPr>
                <a:solidFill>
                  <a:srgbClr val="FFFFFF"/>
                </a:solidFill>
              </a:rPr>
              <a:t>train_encodings = tokenizer(train_dataset[</a:t>
            </a:r>
            <a:r>
              <a:rPr>
                <a:solidFill>
                  <a:srgbClr val="CC7832"/>
                </a:solidFill>
              </a:rPr>
              <a:t>'text'</a:t>
            </a:r>
            <a:r>
              <a:rPr>
                <a:solidFill>
                  <a:srgbClr val="FFFFFF"/>
                </a:solidFill>
              </a:rPr>
              <a:t>], truncation=</a:t>
            </a:r>
            <a:r>
              <a:rPr>
                <a:solidFill>
                  <a:srgbClr val="CC7832"/>
                </a:solidFill>
              </a:rPr>
              <a:t>True</a:t>
            </a:r>
            <a:r>
              <a:rPr>
                <a:solidFill>
                  <a:srgbClr val="FFFFFF"/>
                </a:solidFill>
              </a:rPr>
              <a:t>, padding=</a:t>
            </a:r>
            <a:r>
              <a:rPr>
                <a:solidFill>
                  <a:srgbClr val="CC7832"/>
                </a:solidFill>
              </a:rPr>
              <a:t>True</a:t>
            </a:r>
            <a:r>
              <a:rPr>
                <a:solidFill>
                  <a:srgbClr val="FFFFFF"/>
                </a:solidFill>
              </a:rPr>
              <a:t>)</a:t>
            </a:r>
            <a:br>
              <a:rPr>
                <a:solidFill>
                  <a:srgbClr val="FFFFFF"/>
                </a:solidFill>
              </a:rPr>
            </a:br>
            <a:r>
              <a:rPr>
                <a:solidFill>
                  <a:srgbClr val="FFFFFF"/>
                </a:solidFill>
              </a:rPr>
              <a:t>train_labels = train_dataset[</a:t>
            </a:r>
            <a:r>
              <a:rPr>
                <a:solidFill>
                  <a:srgbClr val="CC7832"/>
                </a:solidFill>
              </a:rPr>
              <a:t>'label'</a:t>
            </a:r>
            <a:r>
              <a:rPr>
                <a:solidFill>
                  <a:srgbClr val="FFFFFF"/>
                </a:solidFill>
              </a:rPr>
              <a:t>]</a:t>
            </a:r>
            <a:br>
              <a:rPr>
                <a:solidFill>
                  <a:srgbClr val="FFFFFF"/>
                </a:solidFill>
              </a:rPr>
            </a:br>
            <a:br>
              <a:rPr>
                <a:solidFill>
                  <a:srgbClr val="FFFFFF"/>
                </a:solidFill>
              </a:rPr>
            </a:br>
            <a:r>
              <a:rPr>
                <a:solidFill>
                  <a:schemeClr val="accent6"/>
                </a:solidFill>
              </a:rPr>
              <a:t># Tokenize the testing dataset</a:t>
            </a:r>
            <a:br>
              <a:rPr>
                <a:solidFill>
                  <a:schemeClr val="accent6"/>
                </a:solidFill>
              </a:rPr>
            </a:br>
            <a:r>
              <a:rPr>
                <a:solidFill>
                  <a:srgbClr val="FFFFFF"/>
                </a:solidFill>
              </a:rPr>
              <a:t>test_encodings = tokenizer(test_dataset[</a:t>
            </a:r>
            <a:r>
              <a:rPr>
                <a:solidFill>
                  <a:srgbClr val="CC7832"/>
                </a:solidFill>
              </a:rPr>
              <a:t>'text'</a:t>
            </a:r>
            <a:r>
              <a:rPr>
                <a:solidFill>
                  <a:srgbClr val="FFFFFF"/>
                </a:solidFill>
              </a:rPr>
              <a:t>], truncation=</a:t>
            </a:r>
            <a:r>
              <a:rPr>
                <a:solidFill>
                  <a:srgbClr val="CC7832"/>
                </a:solidFill>
              </a:rPr>
              <a:t>True</a:t>
            </a:r>
            <a:r>
              <a:rPr>
                <a:solidFill>
                  <a:srgbClr val="FFFFFF"/>
                </a:solidFill>
              </a:rPr>
              <a:t>, padding=</a:t>
            </a:r>
            <a:r>
              <a:rPr>
                <a:solidFill>
                  <a:srgbClr val="CC7832"/>
                </a:solidFill>
              </a:rPr>
              <a:t>True</a:t>
            </a:r>
            <a:r>
              <a:rPr>
                <a:solidFill>
                  <a:srgbClr val="FFFFFF"/>
                </a:solidFill>
              </a:rPr>
              <a:t>)</a:t>
            </a:r>
            <a:br>
              <a:rPr>
                <a:solidFill>
                  <a:srgbClr val="FFFFFF"/>
                </a:solidFill>
              </a:rPr>
            </a:br>
            <a:r>
              <a:rPr>
                <a:solidFill>
                  <a:srgbClr val="FFFFFF"/>
                </a:solidFill>
              </a:rPr>
              <a:t>test_labels = test_dataset[</a:t>
            </a:r>
            <a:r>
              <a:rPr>
                <a:solidFill>
                  <a:srgbClr val="CC7832"/>
                </a:solidFill>
              </a:rPr>
              <a:t>'label'</a:t>
            </a:r>
            <a:r>
              <a:rPr>
                <a:solidFill>
                  <a:srgbClr val="FFFFFF"/>
                </a:solidFill>
              </a:rPr>
              <a:t>]</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7" name="CuadroTexto 211"/>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pic>
        <p:nvPicPr>
          <p:cNvPr id="658" name="Picture 2" descr="Picture 2"/>
          <p:cNvPicPr>
            <a:picLocks noChangeAspect="1"/>
          </p:cNvPicPr>
          <p:nvPr/>
        </p:nvPicPr>
        <p:blipFill>
          <a:blip r:embed="rId3">
            <a:extLst/>
          </a:blip>
          <a:stretch>
            <a:fillRect/>
          </a:stretch>
        </p:blipFill>
        <p:spPr>
          <a:xfrm>
            <a:off x="515937" y="1003271"/>
            <a:ext cx="11430777" cy="539259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7" name="Título 1"/>
          <p:cNvSpPr txBox="1"/>
          <p:nvPr>
            <p:ph type="title"/>
          </p:nvPr>
        </p:nvSpPr>
        <p:spPr>
          <a:xfrm>
            <a:off x="409722" y="716229"/>
            <a:ext cx="4361783" cy="361716"/>
          </a:xfrm>
          <a:prstGeom prst="rect">
            <a:avLst/>
          </a:prstGeom>
        </p:spPr>
        <p:txBody>
          <a:bodyPr/>
          <a:lstStyle>
            <a:lvl1pPr defTabSz="566927">
              <a:defRPr sz="1488"/>
            </a:lvl1pPr>
          </a:lstStyle>
          <a:p>
            <a:pPr/>
            <a:r>
              <a:t>In code</a:t>
            </a:r>
          </a:p>
        </p:txBody>
      </p:sp>
      <p:sp>
        <p:nvSpPr>
          <p:cNvPr id="788" name="CuadroTexto 3"/>
          <p:cNvSpPr txBox="1"/>
          <p:nvPr/>
        </p:nvSpPr>
        <p:spPr>
          <a:xfrm>
            <a:off x="525144" y="2551837"/>
            <a:ext cx="3411866" cy="237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00344B"/>
                </a:solidFill>
                <a:latin typeface="Arial Black"/>
                <a:ea typeface="Arial Black"/>
                <a:cs typeface="Arial Black"/>
                <a:sym typeface="Arial Black"/>
              </a:defRPr>
            </a:lvl1pPr>
          </a:lstStyle>
          <a:p>
            <a:pPr/>
            <a:r>
              <a:t>2. Split the dataset into training and testing sets</a:t>
            </a:r>
          </a:p>
        </p:txBody>
      </p:sp>
      <p:sp>
        <p:nvSpPr>
          <p:cNvPr id="789" name="CuadroTexto 5"/>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790" name="CuadroTexto 7"/>
          <p:cNvSpPr txBox="1"/>
          <p:nvPr/>
        </p:nvSpPr>
        <p:spPr>
          <a:xfrm>
            <a:off x="4130050" y="202074"/>
            <a:ext cx="353172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index.py</a:t>
            </a:r>
          </a:p>
        </p:txBody>
      </p:sp>
      <p:sp>
        <p:nvSpPr>
          <p:cNvPr id="791" name="Rectángulo: esquinas redondeadas 4"/>
          <p:cNvSpPr/>
          <p:nvPr/>
        </p:nvSpPr>
        <p:spPr>
          <a:xfrm>
            <a:off x="3996759" y="4270325"/>
            <a:ext cx="7729847" cy="850902"/>
          </a:xfrm>
          <a:prstGeom prst="roundRect">
            <a:avLst>
              <a:gd name="adj" fmla="val 16667"/>
            </a:avLst>
          </a:prstGeom>
          <a:ln w="38100">
            <a:solidFill>
              <a:schemeClr val="accent4"/>
            </a:solidFill>
          </a:ln>
        </p:spPr>
        <p:txBody>
          <a:bodyPr lIns="45719" rIns="45719" anchor="ctr"/>
          <a:lstStyle/>
          <a:p>
            <a:pPr algn="ctr">
              <a:defRPr>
                <a:solidFill>
                  <a:schemeClr val="accent1"/>
                </a:solidFill>
              </a:defRPr>
            </a:pPr>
          </a:p>
        </p:txBody>
      </p:sp>
      <p:sp>
        <p:nvSpPr>
          <p:cNvPr id="792" name="CuadroTexto 2"/>
          <p:cNvSpPr txBox="1"/>
          <p:nvPr/>
        </p:nvSpPr>
        <p:spPr>
          <a:xfrm>
            <a:off x="4028450" y="897085"/>
            <a:ext cx="8452486" cy="660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835031">
              <a:defRPr sz="1400">
                <a:solidFill>
                  <a:schemeClr val="accent4"/>
                </a:solidFill>
                <a:latin typeface="Roboto Mono"/>
                <a:ea typeface="Roboto Mono"/>
                <a:cs typeface="Roboto Mono"/>
                <a:sym typeface="Roboto Mono"/>
              </a:defRPr>
            </a:pPr>
            <a:r>
              <a:t>import</a:t>
            </a:r>
            <a:r>
              <a:rPr>
                <a:solidFill>
                  <a:srgbClr val="FFFFFF"/>
                </a:solidFill>
              </a:rPr>
              <a:t> tensorflow </a:t>
            </a:r>
            <a:r>
              <a:t>as</a:t>
            </a:r>
            <a:r>
              <a:rPr>
                <a:solidFill>
                  <a:srgbClr val="FFFFFF"/>
                </a:solidFill>
              </a:rPr>
              <a:t> tf</a:t>
            </a:r>
            <a:br>
              <a:rPr>
                <a:solidFill>
                  <a:srgbClr val="FFFFFF"/>
                </a:solidFill>
              </a:rPr>
            </a:br>
            <a:r>
              <a:t>from</a:t>
            </a:r>
            <a:r>
              <a:rPr>
                <a:solidFill>
                  <a:srgbClr val="FFFFFF"/>
                </a:solidFill>
              </a:rPr>
              <a:t> transformers </a:t>
            </a:r>
            <a:r>
              <a:t>import</a:t>
            </a:r>
            <a:r>
              <a:rPr>
                <a:solidFill>
                  <a:srgbClr val="FFFFFF"/>
                </a:solidFill>
              </a:rPr>
              <a:t> AutoTokenizer, AutoModelForSequenceClassification</a:t>
            </a:r>
            <a:br>
              <a:rPr>
                <a:solidFill>
                  <a:srgbClr val="FFFFFF"/>
                </a:solidFill>
              </a:rPr>
            </a:br>
            <a:r>
              <a:t>from</a:t>
            </a:r>
            <a:r>
              <a:rPr>
                <a:solidFill>
                  <a:srgbClr val="FFFFFF"/>
                </a:solidFill>
              </a:rPr>
              <a:t> datasets </a:t>
            </a:r>
            <a:r>
              <a:t>import</a:t>
            </a:r>
            <a:r>
              <a:rPr>
                <a:solidFill>
                  <a:srgbClr val="FFFFFF"/>
                </a:solidFill>
              </a:rPr>
              <a:t> load_dataset</a:t>
            </a:r>
            <a:br>
              <a:rPr>
                <a:solidFill>
                  <a:srgbClr val="FFFFFF"/>
                </a:solidFill>
              </a:rPr>
            </a:br>
            <a:r>
              <a:t>from</a:t>
            </a:r>
            <a:r>
              <a:rPr>
                <a:solidFill>
                  <a:srgbClr val="FFFFFF"/>
                </a:solidFill>
              </a:rPr>
              <a:t> sklearn.model_selection </a:t>
            </a:r>
            <a:r>
              <a:t>import</a:t>
            </a:r>
            <a:r>
              <a:rPr>
                <a:solidFill>
                  <a:srgbClr val="FFFFFF"/>
                </a:solidFill>
              </a:rPr>
              <a:t> train_test_split</a:t>
            </a:r>
            <a:br>
              <a:rPr>
                <a:solidFill>
                  <a:srgbClr val="FFFFFF"/>
                </a:solidFill>
              </a:rPr>
            </a:br>
            <a:br>
              <a:rPr>
                <a:solidFill>
                  <a:srgbClr val="FFFFFF"/>
                </a:solidFill>
              </a:rPr>
            </a:br>
            <a:r>
              <a:rPr>
                <a:solidFill>
                  <a:schemeClr val="accent6"/>
                </a:solidFill>
              </a:rPr>
              <a:t># Download and load the tokenizer and model</a:t>
            </a:r>
            <a:br>
              <a:rPr>
                <a:solidFill>
                  <a:schemeClr val="accent6"/>
                </a:solidFill>
              </a:rPr>
            </a:br>
            <a:r>
              <a:rPr>
                <a:solidFill>
                  <a:srgbClr val="FFFFFF"/>
                </a:solidFill>
              </a:rPr>
              <a:t>model_name = </a:t>
            </a:r>
            <a:r>
              <a:rPr>
                <a:solidFill>
                  <a:srgbClr val="CC7832"/>
                </a:solidFill>
              </a:rPr>
              <a:t>"distilbert-base-uncased"</a:t>
            </a:r>
            <a:br>
              <a:rPr>
                <a:solidFill>
                  <a:srgbClr val="CC7832"/>
                </a:solidFill>
              </a:rPr>
            </a:br>
            <a:r>
              <a:rPr>
                <a:solidFill>
                  <a:srgbClr val="FFFFFF"/>
                </a:solidFill>
              </a:rPr>
              <a:t>tokenizer = AutoTokenizer.from_pretrained(model_name)</a:t>
            </a:r>
            <a:br>
              <a:rPr>
                <a:solidFill>
                  <a:srgbClr val="FFFFFF"/>
                </a:solidFill>
              </a:rPr>
            </a:br>
            <a:r>
              <a:rPr>
                <a:solidFill>
                  <a:srgbClr val="FFFFFF"/>
                </a:solidFill>
              </a:rPr>
              <a:t>model = AutoModelForSequenceClassification.from_pretrained(model_name, num_labels=</a:t>
            </a:r>
            <a:r>
              <a:rPr>
                <a:solidFill>
                  <a:srgbClr val="CC7832"/>
                </a:solidFill>
              </a:rPr>
              <a:t>2</a:t>
            </a:r>
            <a:r>
              <a:rPr>
                <a:solidFill>
                  <a:srgbClr val="FFFFFF"/>
                </a:solidFill>
              </a:rPr>
              <a:t>)</a:t>
            </a:r>
            <a:br>
              <a:rPr>
                <a:solidFill>
                  <a:srgbClr val="FFFFFF"/>
                </a:solidFill>
              </a:rPr>
            </a:br>
            <a:br>
              <a:rPr>
                <a:solidFill>
                  <a:srgbClr val="FFFFFF"/>
                </a:solidFill>
              </a:rPr>
            </a:br>
            <a:r>
              <a:rPr>
                <a:solidFill>
                  <a:schemeClr val="accent6"/>
                </a:solidFill>
              </a:rPr>
              <a:t># Load the IMDb dataset from Hugging Face datasets library</a:t>
            </a:r>
            <a:br>
              <a:rPr>
                <a:solidFill>
                  <a:schemeClr val="accent6"/>
                </a:solidFill>
              </a:rPr>
            </a:br>
            <a:r>
              <a:rPr>
                <a:solidFill>
                  <a:srgbClr val="FFFFFF"/>
                </a:solidFill>
              </a:rPr>
              <a:t>dataset = load_dataset(</a:t>
            </a:r>
            <a:r>
              <a:rPr>
                <a:solidFill>
                  <a:srgbClr val="CC7832"/>
                </a:solidFill>
              </a:rPr>
              <a:t>"imdb"</a:t>
            </a:r>
            <a:r>
              <a:rPr>
                <a:solidFill>
                  <a:srgbClr val="FFFFFF"/>
                </a:solidFill>
              </a:rPr>
              <a:t>)</a:t>
            </a:r>
            <a:br>
              <a:rPr>
                <a:solidFill>
                  <a:srgbClr val="FFFFFF"/>
                </a:solidFill>
              </a:rPr>
            </a:br>
            <a:br>
              <a:rPr>
                <a:solidFill>
                  <a:srgbClr val="FFFFFF"/>
                </a:solidFill>
              </a:rPr>
            </a:br>
            <a:r>
              <a:rPr>
                <a:solidFill>
                  <a:schemeClr val="accent6"/>
                </a:solidFill>
              </a:rPr>
              <a:t># Split the dataset into training and testing sets</a:t>
            </a:r>
            <a:br>
              <a:rPr>
                <a:solidFill>
                  <a:schemeClr val="accent6"/>
                </a:solidFill>
              </a:rPr>
            </a:br>
            <a:r>
              <a:rPr>
                <a:solidFill>
                  <a:srgbClr val="FFFFFF"/>
                </a:solidFill>
              </a:rPr>
              <a:t>train_dataset, test_dataset = train_test_split(dataset[</a:t>
            </a:r>
            <a:r>
              <a:rPr>
                <a:solidFill>
                  <a:srgbClr val="CC7832"/>
                </a:solidFill>
              </a:rPr>
              <a:t>'train'</a:t>
            </a:r>
            <a:r>
              <a:rPr>
                <a:solidFill>
                  <a:srgbClr val="FFFFFF"/>
                </a:solidFill>
              </a:rPr>
              <a:t>], test_size=</a:t>
            </a:r>
            <a:r>
              <a:rPr>
                <a:solidFill>
                  <a:srgbClr val="CC7832"/>
                </a:solidFill>
              </a:rPr>
              <a:t>0.2</a:t>
            </a:r>
            <a:r>
              <a:rPr>
                <a:solidFill>
                  <a:srgbClr val="FFFFFF"/>
                </a:solidFill>
              </a:rPr>
              <a:t>, random_state=</a:t>
            </a:r>
            <a:r>
              <a:rPr>
                <a:solidFill>
                  <a:srgbClr val="CC7832"/>
                </a:solidFill>
              </a:rPr>
              <a:t>42</a:t>
            </a:r>
            <a:r>
              <a:rPr>
                <a:solidFill>
                  <a:srgbClr val="FFFFFF"/>
                </a:solidFill>
              </a:rPr>
              <a:t>)</a:t>
            </a:r>
            <a:br>
              <a:rPr>
                <a:solidFill>
                  <a:srgbClr val="FFFFFF"/>
                </a:solidFill>
              </a:rPr>
            </a:br>
            <a:br>
              <a:rPr>
                <a:solidFill>
                  <a:srgbClr val="FFFFFF"/>
                </a:solidFill>
              </a:rPr>
            </a:br>
            <a:r>
              <a:rPr>
                <a:solidFill>
                  <a:schemeClr val="accent6"/>
                </a:solidFill>
              </a:rPr>
              <a:t># Tokenize the training dataset</a:t>
            </a:r>
            <a:br>
              <a:rPr>
                <a:solidFill>
                  <a:schemeClr val="accent6"/>
                </a:solidFill>
              </a:rPr>
            </a:br>
            <a:r>
              <a:rPr>
                <a:solidFill>
                  <a:srgbClr val="FFFFFF"/>
                </a:solidFill>
              </a:rPr>
              <a:t>train_encodings = tokenizer(train_dataset[</a:t>
            </a:r>
            <a:r>
              <a:rPr>
                <a:solidFill>
                  <a:srgbClr val="CC7832"/>
                </a:solidFill>
              </a:rPr>
              <a:t>'text'</a:t>
            </a:r>
            <a:r>
              <a:rPr>
                <a:solidFill>
                  <a:srgbClr val="FFFFFF"/>
                </a:solidFill>
              </a:rPr>
              <a:t>], truncation=</a:t>
            </a:r>
            <a:r>
              <a:rPr>
                <a:solidFill>
                  <a:srgbClr val="CC7832"/>
                </a:solidFill>
              </a:rPr>
              <a:t>True</a:t>
            </a:r>
            <a:r>
              <a:rPr>
                <a:solidFill>
                  <a:srgbClr val="FFFFFF"/>
                </a:solidFill>
              </a:rPr>
              <a:t>, padding=</a:t>
            </a:r>
            <a:r>
              <a:rPr>
                <a:solidFill>
                  <a:srgbClr val="CC7832"/>
                </a:solidFill>
              </a:rPr>
              <a:t>True</a:t>
            </a:r>
            <a:r>
              <a:rPr>
                <a:solidFill>
                  <a:srgbClr val="FFFFFF"/>
                </a:solidFill>
              </a:rPr>
              <a:t>)</a:t>
            </a:r>
            <a:br>
              <a:rPr>
                <a:solidFill>
                  <a:srgbClr val="FFFFFF"/>
                </a:solidFill>
              </a:rPr>
            </a:br>
            <a:r>
              <a:rPr>
                <a:solidFill>
                  <a:srgbClr val="FFFFFF"/>
                </a:solidFill>
              </a:rPr>
              <a:t>train_labels = train_dataset[</a:t>
            </a:r>
            <a:r>
              <a:rPr>
                <a:solidFill>
                  <a:srgbClr val="CC7832"/>
                </a:solidFill>
              </a:rPr>
              <a:t>'label'</a:t>
            </a:r>
            <a:r>
              <a:rPr>
                <a:solidFill>
                  <a:srgbClr val="FFFFFF"/>
                </a:solidFill>
              </a:rPr>
              <a:t>]</a:t>
            </a:r>
            <a:br>
              <a:rPr>
                <a:solidFill>
                  <a:srgbClr val="FFFFFF"/>
                </a:solidFill>
              </a:rPr>
            </a:br>
            <a:br>
              <a:rPr>
                <a:solidFill>
                  <a:srgbClr val="FFFFFF"/>
                </a:solidFill>
              </a:rPr>
            </a:br>
            <a:r>
              <a:rPr>
                <a:solidFill>
                  <a:schemeClr val="accent6"/>
                </a:solidFill>
              </a:rPr>
              <a:t># Tokenize the testing dataset</a:t>
            </a:r>
            <a:br>
              <a:rPr>
                <a:solidFill>
                  <a:schemeClr val="accent6"/>
                </a:solidFill>
              </a:rPr>
            </a:br>
            <a:r>
              <a:rPr>
                <a:solidFill>
                  <a:srgbClr val="FFFFFF"/>
                </a:solidFill>
              </a:rPr>
              <a:t>test_encodings = tokenizer(test_dataset[</a:t>
            </a:r>
            <a:r>
              <a:rPr>
                <a:solidFill>
                  <a:srgbClr val="CC7832"/>
                </a:solidFill>
              </a:rPr>
              <a:t>'text'</a:t>
            </a:r>
            <a:r>
              <a:rPr>
                <a:solidFill>
                  <a:srgbClr val="FFFFFF"/>
                </a:solidFill>
              </a:rPr>
              <a:t>], truncation=</a:t>
            </a:r>
            <a:r>
              <a:rPr>
                <a:solidFill>
                  <a:srgbClr val="CC7832"/>
                </a:solidFill>
              </a:rPr>
              <a:t>True</a:t>
            </a:r>
            <a:r>
              <a:rPr>
                <a:solidFill>
                  <a:srgbClr val="FFFFFF"/>
                </a:solidFill>
              </a:rPr>
              <a:t>, padding=</a:t>
            </a:r>
            <a:r>
              <a:rPr>
                <a:solidFill>
                  <a:srgbClr val="CC7832"/>
                </a:solidFill>
              </a:rPr>
              <a:t>True</a:t>
            </a:r>
            <a:r>
              <a:rPr>
                <a:solidFill>
                  <a:srgbClr val="FFFFFF"/>
                </a:solidFill>
              </a:rPr>
              <a:t>)</a:t>
            </a:r>
            <a:br>
              <a:rPr>
                <a:solidFill>
                  <a:srgbClr val="FFFFFF"/>
                </a:solidFill>
              </a:rPr>
            </a:br>
            <a:r>
              <a:rPr>
                <a:solidFill>
                  <a:srgbClr val="FFFFFF"/>
                </a:solidFill>
              </a:rPr>
              <a:t>test_labels = test_dataset[</a:t>
            </a:r>
            <a:r>
              <a:rPr>
                <a:solidFill>
                  <a:srgbClr val="CC7832"/>
                </a:solidFill>
              </a:rPr>
              <a:t>'label'</a:t>
            </a:r>
            <a:r>
              <a:rPr>
                <a:solidFill>
                  <a:srgbClr val="FFFFFF"/>
                </a:solidFill>
              </a:rPr>
              <a:t>]</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4" name="Título 1"/>
          <p:cNvSpPr txBox="1"/>
          <p:nvPr>
            <p:ph type="title"/>
          </p:nvPr>
        </p:nvSpPr>
        <p:spPr>
          <a:xfrm>
            <a:off x="409722" y="716229"/>
            <a:ext cx="4361783" cy="361716"/>
          </a:xfrm>
          <a:prstGeom prst="rect">
            <a:avLst/>
          </a:prstGeom>
        </p:spPr>
        <p:txBody>
          <a:bodyPr/>
          <a:lstStyle>
            <a:lvl1pPr defTabSz="566927">
              <a:defRPr sz="1488"/>
            </a:lvl1pPr>
          </a:lstStyle>
          <a:p>
            <a:pPr/>
            <a:r>
              <a:t>In code</a:t>
            </a:r>
          </a:p>
        </p:txBody>
      </p:sp>
      <p:sp>
        <p:nvSpPr>
          <p:cNvPr id="795" name="CuadroTexto 3"/>
          <p:cNvSpPr txBox="1"/>
          <p:nvPr/>
        </p:nvSpPr>
        <p:spPr>
          <a:xfrm>
            <a:off x="525144" y="2551837"/>
            <a:ext cx="3411866" cy="123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00344B"/>
                </a:solidFill>
                <a:latin typeface="Arial Black"/>
                <a:ea typeface="Arial Black"/>
                <a:cs typeface="Arial Black"/>
                <a:sym typeface="Arial Black"/>
              </a:defRPr>
            </a:lvl1pPr>
          </a:lstStyle>
          <a:p>
            <a:pPr/>
            <a:r>
              <a:t>4. Tokenize the datasets</a:t>
            </a:r>
          </a:p>
        </p:txBody>
      </p:sp>
      <p:sp>
        <p:nvSpPr>
          <p:cNvPr id="796" name="CuadroTexto 5"/>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797" name="CuadroTexto 7"/>
          <p:cNvSpPr txBox="1"/>
          <p:nvPr/>
        </p:nvSpPr>
        <p:spPr>
          <a:xfrm>
            <a:off x="4130050" y="202074"/>
            <a:ext cx="353172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index.py</a:t>
            </a:r>
          </a:p>
        </p:txBody>
      </p:sp>
      <p:sp>
        <p:nvSpPr>
          <p:cNvPr id="798" name="Rectángulo: esquinas redondeadas 4"/>
          <p:cNvSpPr/>
          <p:nvPr/>
        </p:nvSpPr>
        <p:spPr>
          <a:xfrm flipH="1" rot="10800000">
            <a:off x="3870490" y="5079136"/>
            <a:ext cx="7729847" cy="2120098"/>
          </a:xfrm>
          <a:prstGeom prst="roundRect">
            <a:avLst>
              <a:gd name="adj" fmla="val 16667"/>
            </a:avLst>
          </a:prstGeom>
          <a:ln w="38100">
            <a:solidFill>
              <a:schemeClr val="accent4"/>
            </a:solidFill>
          </a:ln>
        </p:spPr>
        <p:txBody>
          <a:bodyPr lIns="45719" rIns="45719" anchor="ctr"/>
          <a:lstStyle/>
          <a:p>
            <a:pPr algn="ctr">
              <a:defRPr>
                <a:solidFill>
                  <a:schemeClr val="accent1"/>
                </a:solidFill>
              </a:defRPr>
            </a:pPr>
          </a:p>
        </p:txBody>
      </p:sp>
      <p:sp>
        <p:nvSpPr>
          <p:cNvPr id="799" name="CuadroTexto 2"/>
          <p:cNvSpPr txBox="1"/>
          <p:nvPr/>
        </p:nvSpPr>
        <p:spPr>
          <a:xfrm>
            <a:off x="4028450" y="897085"/>
            <a:ext cx="8452486" cy="660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835031">
              <a:defRPr sz="1400">
                <a:solidFill>
                  <a:schemeClr val="accent4"/>
                </a:solidFill>
                <a:latin typeface="Roboto Mono"/>
                <a:ea typeface="Roboto Mono"/>
                <a:cs typeface="Roboto Mono"/>
                <a:sym typeface="Roboto Mono"/>
              </a:defRPr>
            </a:pPr>
            <a:r>
              <a:t>import</a:t>
            </a:r>
            <a:r>
              <a:rPr>
                <a:solidFill>
                  <a:srgbClr val="FFFFFF"/>
                </a:solidFill>
              </a:rPr>
              <a:t> tensorflow </a:t>
            </a:r>
            <a:r>
              <a:t>as</a:t>
            </a:r>
            <a:r>
              <a:rPr>
                <a:solidFill>
                  <a:srgbClr val="FFFFFF"/>
                </a:solidFill>
              </a:rPr>
              <a:t> tf</a:t>
            </a:r>
            <a:br>
              <a:rPr>
                <a:solidFill>
                  <a:srgbClr val="FFFFFF"/>
                </a:solidFill>
              </a:rPr>
            </a:br>
            <a:r>
              <a:t>from</a:t>
            </a:r>
            <a:r>
              <a:rPr>
                <a:solidFill>
                  <a:srgbClr val="FFFFFF"/>
                </a:solidFill>
              </a:rPr>
              <a:t> transformers </a:t>
            </a:r>
            <a:r>
              <a:t>import</a:t>
            </a:r>
            <a:r>
              <a:rPr>
                <a:solidFill>
                  <a:srgbClr val="FFFFFF"/>
                </a:solidFill>
              </a:rPr>
              <a:t> AutoTokenizer, AutoModelForSequenceClassification</a:t>
            </a:r>
            <a:br>
              <a:rPr>
                <a:solidFill>
                  <a:srgbClr val="FFFFFF"/>
                </a:solidFill>
              </a:rPr>
            </a:br>
            <a:r>
              <a:t>from</a:t>
            </a:r>
            <a:r>
              <a:rPr>
                <a:solidFill>
                  <a:srgbClr val="FFFFFF"/>
                </a:solidFill>
              </a:rPr>
              <a:t> datasets </a:t>
            </a:r>
            <a:r>
              <a:t>import</a:t>
            </a:r>
            <a:r>
              <a:rPr>
                <a:solidFill>
                  <a:srgbClr val="FFFFFF"/>
                </a:solidFill>
              </a:rPr>
              <a:t> load_dataset</a:t>
            </a:r>
            <a:br>
              <a:rPr>
                <a:solidFill>
                  <a:srgbClr val="FFFFFF"/>
                </a:solidFill>
              </a:rPr>
            </a:br>
            <a:r>
              <a:t>from</a:t>
            </a:r>
            <a:r>
              <a:rPr>
                <a:solidFill>
                  <a:srgbClr val="FFFFFF"/>
                </a:solidFill>
              </a:rPr>
              <a:t> sklearn.model_selection </a:t>
            </a:r>
            <a:r>
              <a:t>import</a:t>
            </a:r>
            <a:r>
              <a:rPr>
                <a:solidFill>
                  <a:srgbClr val="FFFFFF"/>
                </a:solidFill>
              </a:rPr>
              <a:t> train_test_split</a:t>
            </a:r>
            <a:br>
              <a:rPr>
                <a:solidFill>
                  <a:srgbClr val="FFFFFF"/>
                </a:solidFill>
              </a:rPr>
            </a:br>
            <a:br>
              <a:rPr>
                <a:solidFill>
                  <a:srgbClr val="FFFFFF"/>
                </a:solidFill>
              </a:rPr>
            </a:br>
            <a:r>
              <a:rPr>
                <a:solidFill>
                  <a:schemeClr val="accent6"/>
                </a:solidFill>
              </a:rPr>
              <a:t># Download and load the tokenizer and model</a:t>
            </a:r>
            <a:br>
              <a:rPr>
                <a:solidFill>
                  <a:schemeClr val="accent6"/>
                </a:solidFill>
              </a:rPr>
            </a:br>
            <a:r>
              <a:rPr>
                <a:solidFill>
                  <a:srgbClr val="FFFFFF"/>
                </a:solidFill>
              </a:rPr>
              <a:t>model_name = </a:t>
            </a:r>
            <a:r>
              <a:rPr>
                <a:solidFill>
                  <a:srgbClr val="CC7832"/>
                </a:solidFill>
              </a:rPr>
              <a:t>"distilbert-base-uncased"</a:t>
            </a:r>
            <a:br>
              <a:rPr>
                <a:solidFill>
                  <a:srgbClr val="CC7832"/>
                </a:solidFill>
              </a:rPr>
            </a:br>
            <a:r>
              <a:rPr>
                <a:solidFill>
                  <a:srgbClr val="FFFFFF"/>
                </a:solidFill>
              </a:rPr>
              <a:t>tokenizer = AutoTokenizer.from_pretrained(model_name)</a:t>
            </a:r>
            <a:br>
              <a:rPr>
                <a:solidFill>
                  <a:srgbClr val="FFFFFF"/>
                </a:solidFill>
              </a:rPr>
            </a:br>
            <a:r>
              <a:rPr>
                <a:solidFill>
                  <a:srgbClr val="FFFFFF"/>
                </a:solidFill>
              </a:rPr>
              <a:t>model = AutoModelForSequenceClassification.from_pretrained(model_name, num_labels=</a:t>
            </a:r>
            <a:r>
              <a:rPr>
                <a:solidFill>
                  <a:srgbClr val="CC7832"/>
                </a:solidFill>
              </a:rPr>
              <a:t>2</a:t>
            </a:r>
            <a:r>
              <a:rPr>
                <a:solidFill>
                  <a:srgbClr val="FFFFFF"/>
                </a:solidFill>
              </a:rPr>
              <a:t>)</a:t>
            </a:r>
            <a:br>
              <a:rPr>
                <a:solidFill>
                  <a:srgbClr val="FFFFFF"/>
                </a:solidFill>
              </a:rPr>
            </a:br>
            <a:br>
              <a:rPr>
                <a:solidFill>
                  <a:srgbClr val="FFFFFF"/>
                </a:solidFill>
              </a:rPr>
            </a:br>
            <a:r>
              <a:rPr>
                <a:solidFill>
                  <a:schemeClr val="accent6"/>
                </a:solidFill>
              </a:rPr>
              <a:t># Load the IMDb dataset from Hugging Face datasets library</a:t>
            </a:r>
            <a:br>
              <a:rPr>
                <a:solidFill>
                  <a:schemeClr val="accent6"/>
                </a:solidFill>
              </a:rPr>
            </a:br>
            <a:r>
              <a:rPr>
                <a:solidFill>
                  <a:srgbClr val="FFFFFF"/>
                </a:solidFill>
              </a:rPr>
              <a:t>dataset = load_dataset(</a:t>
            </a:r>
            <a:r>
              <a:rPr>
                <a:solidFill>
                  <a:srgbClr val="CC7832"/>
                </a:solidFill>
              </a:rPr>
              <a:t>"imdb"</a:t>
            </a:r>
            <a:r>
              <a:rPr>
                <a:solidFill>
                  <a:srgbClr val="FFFFFF"/>
                </a:solidFill>
              </a:rPr>
              <a:t>)</a:t>
            </a:r>
            <a:br>
              <a:rPr>
                <a:solidFill>
                  <a:srgbClr val="FFFFFF"/>
                </a:solidFill>
              </a:rPr>
            </a:br>
            <a:br>
              <a:rPr>
                <a:solidFill>
                  <a:srgbClr val="FFFFFF"/>
                </a:solidFill>
              </a:rPr>
            </a:br>
            <a:r>
              <a:rPr>
                <a:solidFill>
                  <a:schemeClr val="accent6"/>
                </a:solidFill>
              </a:rPr>
              <a:t># Split the dataset into training and testing sets</a:t>
            </a:r>
            <a:br>
              <a:rPr>
                <a:solidFill>
                  <a:schemeClr val="accent6"/>
                </a:solidFill>
              </a:rPr>
            </a:br>
            <a:r>
              <a:rPr>
                <a:solidFill>
                  <a:srgbClr val="FFFFFF"/>
                </a:solidFill>
              </a:rPr>
              <a:t>train_dataset, test_dataset = train_test_split(dataset[</a:t>
            </a:r>
            <a:r>
              <a:rPr>
                <a:solidFill>
                  <a:srgbClr val="CC7832"/>
                </a:solidFill>
              </a:rPr>
              <a:t>'train'</a:t>
            </a:r>
            <a:r>
              <a:rPr>
                <a:solidFill>
                  <a:srgbClr val="FFFFFF"/>
                </a:solidFill>
              </a:rPr>
              <a:t>], test_size=</a:t>
            </a:r>
            <a:r>
              <a:rPr>
                <a:solidFill>
                  <a:srgbClr val="CC7832"/>
                </a:solidFill>
              </a:rPr>
              <a:t>0.2</a:t>
            </a:r>
            <a:r>
              <a:rPr>
                <a:solidFill>
                  <a:srgbClr val="FFFFFF"/>
                </a:solidFill>
              </a:rPr>
              <a:t>, random_state=</a:t>
            </a:r>
            <a:r>
              <a:rPr>
                <a:solidFill>
                  <a:srgbClr val="CC7832"/>
                </a:solidFill>
              </a:rPr>
              <a:t>42</a:t>
            </a:r>
            <a:r>
              <a:rPr>
                <a:solidFill>
                  <a:srgbClr val="FFFFFF"/>
                </a:solidFill>
              </a:rPr>
              <a:t>)</a:t>
            </a:r>
            <a:br>
              <a:rPr>
                <a:solidFill>
                  <a:srgbClr val="FFFFFF"/>
                </a:solidFill>
              </a:rPr>
            </a:br>
            <a:br>
              <a:rPr>
                <a:solidFill>
                  <a:srgbClr val="FFFFFF"/>
                </a:solidFill>
              </a:rPr>
            </a:br>
            <a:r>
              <a:rPr>
                <a:solidFill>
                  <a:schemeClr val="accent6"/>
                </a:solidFill>
              </a:rPr>
              <a:t># Tokenize the training dataset</a:t>
            </a:r>
            <a:br>
              <a:rPr>
                <a:solidFill>
                  <a:schemeClr val="accent6"/>
                </a:solidFill>
              </a:rPr>
            </a:br>
            <a:r>
              <a:rPr>
                <a:solidFill>
                  <a:srgbClr val="FFFFFF"/>
                </a:solidFill>
              </a:rPr>
              <a:t>train_encodings = tokenizer(train_dataset[</a:t>
            </a:r>
            <a:r>
              <a:rPr>
                <a:solidFill>
                  <a:srgbClr val="CC7832"/>
                </a:solidFill>
              </a:rPr>
              <a:t>'text'</a:t>
            </a:r>
            <a:r>
              <a:rPr>
                <a:solidFill>
                  <a:srgbClr val="FFFFFF"/>
                </a:solidFill>
              </a:rPr>
              <a:t>], truncation=</a:t>
            </a:r>
            <a:r>
              <a:rPr>
                <a:solidFill>
                  <a:srgbClr val="CC7832"/>
                </a:solidFill>
              </a:rPr>
              <a:t>True</a:t>
            </a:r>
            <a:r>
              <a:rPr>
                <a:solidFill>
                  <a:srgbClr val="FFFFFF"/>
                </a:solidFill>
              </a:rPr>
              <a:t>, padding=</a:t>
            </a:r>
            <a:r>
              <a:rPr>
                <a:solidFill>
                  <a:srgbClr val="CC7832"/>
                </a:solidFill>
              </a:rPr>
              <a:t>True</a:t>
            </a:r>
            <a:r>
              <a:rPr>
                <a:solidFill>
                  <a:srgbClr val="FFFFFF"/>
                </a:solidFill>
              </a:rPr>
              <a:t>)</a:t>
            </a:r>
            <a:br>
              <a:rPr>
                <a:solidFill>
                  <a:srgbClr val="FFFFFF"/>
                </a:solidFill>
              </a:rPr>
            </a:br>
            <a:r>
              <a:rPr>
                <a:solidFill>
                  <a:srgbClr val="FFFFFF"/>
                </a:solidFill>
              </a:rPr>
              <a:t>train_labels = train_dataset[</a:t>
            </a:r>
            <a:r>
              <a:rPr>
                <a:solidFill>
                  <a:srgbClr val="CC7832"/>
                </a:solidFill>
              </a:rPr>
              <a:t>'label'</a:t>
            </a:r>
            <a:r>
              <a:rPr>
                <a:solidFill>
                  <a:srgbClr val="FFFFFF"/>
                </a:solidFill>
              </a:rPr>
              <a:t>]</a:t>
            </a:r>
            <a:br>
              <a:rPr>
                <a:solidFill>
                  <a:srgbClr val="FFFFFF"/>
                </a:solidFill>
              </a:rPr>
            </a:br>
            <a:br>
              <a:rPr>
                <a:solidFill>
                  <a:srgbClr val="FFFFFF"/>
                </a:solidFill>
              </a:rPr>
            </a:br>
            <a:r>
              <a:rPr>
                <a:solidFill>
                  <a:schemeClr val="accent6"/>
                </a:solidFill>
              </a:rPr>
              <a:t># Tokenize the testing dataset</a:t>
            </a:r>
            <a:br>
              <a:rPr>
                <a:solidFill>
                  <a:schemeClr val="accent6"/>
                </a:solidFill>
              </a:rPr>
            </a:br>
            <a:r>
              <a:rPr>
                <a:solidFill>
                  <a:srgbClr val="FFFFFF"/>
                </a:solidFill>
              </a:rPr>
              <a:t>test_encodings = tokenizer(test_dataset[</a:t>
            </a:r>
            <a:r>
              <a:rPr>
                <a:solidFill>
                  <a:srgbClr val="CC7832"/>
                </a:solidFill>
              </a:rPr>
              <a:t>'text'</a:t>
            </a:r>
            <a:r>
              <a:rPr>
                <a:solidFill>
                  <a:srgbClr val="FFFFFF"/>
                </a:solidFill>
              </a:rPr>
              <a:t>], truncation=</a:t>
            </a:r>
            <a:r>
              <a:rPr>
                <a:solidFill>
                  <a:srgbClr val="CC7832"/>
                </a:solidFill>
              </a:rPr>
              <a:t>True</a:t>
            </a:r>
            <a:r>
              <a:rPr>
                <a:solidFill>
                  <a:srgbClr val="FFFFFF"/>
                </a:solidFill>
              </a:rPr>
              <a:t>, padding=</a:t>
            </a:r>
            <a:r>
              <a:rPr>
                <a:solidFill>
                  <a:srgbClr val="CC7832"/>
                </a:solidFill>
              </a:rPr>
              <a:t>True</a:t>
            </a:r>
            <a:r>
              <a:rPr>
                <a:solidFill>
                  <a:srgbClr val="FFFFFF"/>
                </a:solidFill>
              </a:rPr>
              <a:t>)</a:t>
            </a:r>
            <a:br>
              <a:rPr>
                <a:solidFill>
                  <a:srgbClr val="FFFFFF"/>
                </a:solidFill>
              </a:rPr>
            </a:br>
            <a:r>
              <a:rPr>
                <a:solidFill>
                  <a:srgbClr val="FFFFFF"/>
                </a:solidFill>
              </a:rPr>
              <a:t>test_labels = test_dataset[</a:t>
            </a:r>
            <a:r>
              <a:rPr>
                <a:solidFill>
                  <a:srgbClr val="CC7832"/>
                </a:solidFill>
              </a:rPr>
              <a:t>'label'</a:t>
            </a:r>
            <a:r>
              <a:rPr>
                <a:solidFill>
                  <a:srgbClr val="FFFFFF"/>
                </a:solidFill>
              </a:rPr>
              <a:t>]</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1" name="Título 1"/>
          <p:cNvSpPr txBox="1"/>
          <p:nvPr>
            <p:ph type="title"/>
          </p:nvPr>
        </p:nvSpPr>
        <p:spPr>
          <a:xfrm>
            <a:off x="409722" y="716229"/>
            <a:ext cx="4361783" cy="361716"/>
          </a:xfrm>
          <a:prstGeom prst="rect">
            <a:avLst/>
          </a:prstGeom>
        </p:spPr>
        <p:txBody>
          <a:bodyPr/>
          <a:lstStyle>
            <a:lvl1pPr defTabSz="566927">
              <a:defRPr sz="1488"/>
            </a:lvl1pPr>
          </a:lstStyle>
          <a:p>
            <a:pPr/>
            <a:r>
              <a:t>In code</a:t>
            </a:r>
          </a:p>
        </p:txBody>
      </p:sp>
      <p:sp>
        <p:nvSpPr>
          <p:cNvPr id="802" name="CuadroTexto 2"/>
          <p:cNvSpPr txBox="1"/>
          <p:nvPr/>
        </p:nvSpPr>
        <p:spPr>
          <a:xfrm>
            <a:off x="4130050" y="1229115"/>
            <a:ext cx="8452486" cy="3952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solidFill>
                  <a:schemeClr val="accent6"/>
                </a:solidFill>
                <a:latin typeface="Roboto Mono"/>
                <a:ea typeface="Roboto Mono"/>
                <a:cs typeface="Roboto Mono"/>
                <a:sym typeface="Roboto Mono"/>
              </a:defRPr>
            </a:pPr>
            <a:r>
              <a:t># Create TensorFlow datasets</a:t>
            </a:r>
            <a:br/>
            <a:r>
              <a:rPr>
                <a:solidFill>
                  <a:srgbClr val="FFFFFF"/>
                </a:solidFill>
              </a:rPr>
              <a:t>train_ds = TensorDataset(train_encodings, train_labels)</a:t>
            </a:r>
            <a:br>
              <a:rPr>
                <a:solidFill>
                  <a:srgbClr val="FFFFFF"/>
                </a:solidFill>
              </a:rPr>
            </a:br>
            <a:r>
              <a:rPr>
                <a:solidFill>
                  <a:srgbClr val="FFFFFF"/>
                </a:solidFill>
              </a:rPr>
              <a:t>test_ds = TensorDataset(test_encodings, test_labels)</a:t>
            </a:r>
            <a:br>
              <a:rPr>
                <a:solidFill>
                  <a:srgbClr val="FFFFFF"/>
                </a:solidFill>
              </a:rPr>
            </a:br>
            <a:r>
              <a:rPr>
                <a:solidFill>
                  <a:srgbClr val="FFFFFF"/>
                </a:solidFill>
              </a:rPr>
              <a:t>train_dl = DataLoader(train_ds, 256, shuffle=True, drop_last=True)</a:t>
            </a:r>
            <a:endParaRPr>
              <a:solidFill>
                <a:srgbClr val="FFFFFF"/>
              </a:solidFill>
            </a:endParaRPr>
          </a:p>
          <a:p>
            <a:pPr>
              <a:defRPr sz="1400">
                <a:solidFill>
                  <a:srgbClr val="FFFFFF"/>
                </a:solidFill>
                <a:latin typeface="Roboto Mono"/>
                <a:ea typeface="Roboto Mono"/>
                <a:cs typeface="Roboto Mono"/>
                <a:sym typeface="Roboto Mono"/>
              </a:defRPr>
            </a:pPr>
            <a:r>
              <a:t>test_dl = DataLoader(test_ds, 256, shuffle=True, drop_last=True)</a:t>
            </a:r>
            <a:br/>
          </a:p>
          <a:p>
            <a:pPr>
              <a:defRPr sz="1400">
                <a:solidFill>
                  <a:srgbClr val="FFFFFF"/>
                </a:solidFill>
                <a:latin typeface="Roboto Mono"/>
                <a:ea typeface="Roboto Mono"/>
                <a:cs typeface="Roboto Mono"/>
                <a:sym typeface="Roboto Mono"/>
              </a:defRPr>
            </a:pPr>
            <a:r>
              <a:rPr>
                <a:solidFill>
                  <a:schemeClr val="accent6"/>
                </a:solidFill>
              </a:rPr>
              <a:t># Configure training parameters</a:t>
            </a:r>
            <a:br>
              <a:rPr>
                <a:solidFill>
                  <a:schemeClr val="accent6"/>
                </a:solidFill>
              </a:rPr>
            </a:br>
            <a:r>
              <a:t>optimizer = optim.AdamW(learning_rate=</a:t>
            </a:r>
            <a:r>
              <a:rPr>
                <a:solidFill>
                  <a:srgbClr val="FFC000"/>
                </a:solidFill>
              </a:rPr>
              <a:t>1e-5</a:t>
            </a:r>
            <a:r>
              <a:t>)</a:t>
            </a:r>
            <a:br/>
            <a:r>
              <a:t>loss =nn.NLLLoss()</a:t>
            </a:r>
            <a:br/>
            <a:br/>
          </a:p>
          <a:p>
            <a:pPr>
              <a:defRPr sz="1400">
                <a:solidFill>
                  <a:srgbClr val="FFFFFF"/>
                </a:solidFill>
                <a:latin typeface="Roboto Mono"/>
                <a:ea typeface="Roboto Mono"/>
                <a:cs typeface="Roboto Mono"/>
                <a:sym typeface="Roboto Mono"/>
              </a:defRPr>
            </a:pPr>
            <a:br/>
            <a:r>
              <a:rPr>
                <a:solidFill>
                  <a:schemeClr val="accent6"/>
                </a:solidFill>
              </a:rPr>
              <a:t># Train the model</a:t>
            </a:r>
            <a:br>
              <a:rPr>
                <a:solidFill>
                  <a:schemeClr val="accent6"/>
                </a:solidFill>
              </a:rPr>
            </a:br>
            <a:r>
              <a:t>for epoch in range(epochs):</a:t>
            </a:r>
          </a:p>
          <a:p>
            <a:pPr>
              <a:defRPr sz="1400">
                <a:solidFill>
                  <a:srgbClr val="FFFFFF"/>
                </a:solidFill>
                <a:latin typeface="Roboto Mono"/>
                <a:ea typeface="Roboto Mono"/>
                <a:cs typeface="Roboto Mono"/>
                <a:sym typeface="Roboto Mono"/>
              </a:defRPr>
            </a:pPr>
            <a:r>
              <a:t>    . . . # Training loop</a:t>
            </a:r>
            <a:br/>
          </a:p>
        </p:txBody>
      </p:sp>
      <p:sp>
        <p:nvSpPr>
          <p:cNvPr id="803" name="CuadroTexto 3"/>
          <p:cNvSpPr txBox="1"/>
          <p:nvPr/>
        </p:nvSpPr>
        <p:spPr>
          <a:xfrm>
            <a:off x="525144" y="2551837"/>
            <a:ext cx="3411866" cy="123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200">
                <a:solidFill>
                  <a:srgbClr val="00344B"/>
                </a:solidFill>
                <a:latin typeface="Arial Black"/>
                <a:ea typeface="Arial Black"/>
                <a:cs typeface="Arial Black"/>
                <a:sym typeface="Arial Black"/>
              </a:defRPr>
            </a:pPr>
            <a:r>
              <a:t>Create</a:t>
            </a:r>
          </a:p>
          <a:p>
            <a:pPr>
              <a:defRPr sz="3200">
                <a:solidFill>
                  <a:srgbClr val="00344B"/>
                </a:solidFill>
                <a:latin typeface="Arial Black"/>
                <a:ea typeface="Arial Black"/>
                <a:cs typeface="Arial Black"/>
                <a:sym typeface="Arial Black"/>
              </a:defRPr>
            </a:pPr>
            <a:r>
              <a:t>datasets</a:t>
            </a:r>
          </a:p>
        </p:txBody>
      </p:sp>
      <p:sp>
        <p:nvSpPr>
          <p:cNvPr id="804" name="CuadroTexto 5"/>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805" name="CuadroTexto 7"/>
          <p:cNvSpPr txBox="1"/>
          <p:nvPr/>
        </p:nvSpPr>
        <p:spPr>
          <a:xfrm>
            <a:off x="4130050" y="202074"/>
            <a:ext cx="353172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index.py</a:t>
            </a:r>
          </a:p>
        </p:txBody>
      </p:sp>
      <p:sp>
        <p:nvSpPr>
          <p:cNvPr id="806" name="Rectángulo: esquinas redondeadas 4"/>
          <p:cNvSpPr/>
          <p:nvPr/>
        </p:nvSpPr>
        <p:spPr>
          <a:xfrm flipV="1">
            <a:off x="4033530" y="1148092"/>
            <a:ext cx="8045448" cy="1403744"/>
          </a:xfrm>
          <a:prstGeom prst="roundRect">
            <a:avLst>
              <a:gd name="adj" fmla="val 16667"/>
            </a:avLst>
          </a:prstGeom>
          <a:ln w="38100">
            <a:solidFill>
              <a:schemeClr val="accent4"/>
            </a:solidFill>
          </a:ln>
        </p:spPr>
        <p:txBody>
          <a:bodyPr lIns="45719" rIns="45719" anchor="ctr"/>
          <a:lstStyle/>
          <a:p>
            <a:pPr algn="ctr">
              <a:defRPr>
                <a:solidFill>
                  <a:schemeClr val="accent1"/>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8" name="Título 1"/>
          <p:cNvSpPr txBox="1"/>
          <p:nvPr>
            <p:ph type="title"/>
          </p:nvPr>
        </p:nvSpPr>
        <p:spPr>
          <a:xfrm>
            <a:off x="409722" y="716229"/>
            <a:ext cx="4361783" cy="361716"/>
          </a:xfrm>
          <a:prstGeom prst="rect">
            <a:avLst/>
          </a:prstGeom>
        </p:spPr>
        <p:txBody>
          <a:bodyPr/>
          <a:lstStyle>
            <a:lvl1pPr defTabSz="566927">
              <a:defRPr sz="1488"/>
            </a:lvl1pPr>
          </a:lstStyle>
          <a:p>
            <a:pPr/>
            <a:r>
              <a:t>In code</a:t>
            </a:r>
          </a:p>
        </p:txBody>
      </p:sp>
      <p:sp>
        <p:nvSpPr>
          <p:cNvPr id="809" name="CuadroTexto 3"/>
          <p:cNvSpPr txBox="1"/>
          <p:nvPr/>
        </p:nvSpPr>
        <p:spPr>
          <a:xfrm>
            <a:off x="525144" y="2551837"/>
            <a:ext cx="3411866" cy="180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00344B"/>
                </a:solidFill>
                <a:latin typeface="Arial Black"/>
                <a:ea typeface="Arial Black"/>
                <a:cs typeface="Arial Black"/>
                <a:sym typeface="Arial Black"/>
              </a:defRPr>
            </a:lvl1pPr>
          </a:lstStyle>
          <a:p>
            <a:pPr/>
            <a:r>
              <a:t>Configure training parameters</a:t>
            </a:r>
          </a:p>
        </p:txBody>
      </p:sp>
      <p:sp>
        <p:nvSpPr>
          <p:cNvPr id="810" name="CuadroTexto 5"/>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811" name="CuadroTexto 7"/>
          <p:cNvSpPr txBox="1"/>
          <p:nvPr/>
        </p:nvSpPr>
        <p:spPr>
          <a:xfrm>
            <a:off x="4130050" y="202074"/>
            <a:ext cx="353172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index.py</a:t>
            </a:r>
          </a:p>
        </p:txBody>
      </p:sp>
      <p:sp>
        <p:nvSpPr>
          <p:cNvPr id="812" name="Rectángulo: esquinas redondeadas 4"/>
          <p:cNvSpPr/>
          <p:nvPr/>
        </p:nvSpPr>
        <p:spPr>
          <a:xfrm>
            <a:off x="4044412" y="2761817"/>
            <a:ext cx="8045448" cy="1334366"/>
          </a:xfrm>
          <a:prstGeom prst="roundRect">
            <a:avLst>
              <a:gd name="adj" fmla="val 16667"/>
            </a:avLst>
          </a:prstGeom>
          <a:ln w="38100">
            <a:solidFill>
              <a:schemeClr val="accent4"/>
            </a:solidFill>
          </a:ln>
        </p:spPr>
        <p:txBody>
          <a:bodyPr lIns="45719" rIns="45719" anchor="ctr"/>
          <a:lstStyle/>
          <a:p>
            <a:pPr algn="ctr">
              <a:defRPr>
                <a:solidFill>
                  <a:schemeClr val="accent1"/>
                </a:solidFill>
              </a:defRPr>
            </a:pPr>
          </a:p>
        </p:txBody>
      </p:sp>
      <p:sp>
        <p:nvSpPr>
          <p:cNvPr id="813" name="CuadroTexto 2"/>
          <p:cNvSpPr txBox="1"/>
          <p:nvPr/>
        </p:nvSpPr>
        <p:spPr>
          <a:xfrm>
            <a:off x="4130050" y="1229115"/>
            <a:ext cx="8452486" cy="3952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solidFill>
                  <a:schemeClr val="accent6"/>
                </a:solidFill>
                <a:latin typeface="Roboto Mono"/>
                <a:ea typeface="Roboto Mono"/>
                <a:cs typeface="Roboto Mono"/>
                <a:sym typeface="Roboto Mono"/>
              </a:defRPr>
            </a:pPr>
            <a:r>
              <a:t># Create TensorFlow datasets</a:t>
            </a:r>
            <a:br/>
            <a:r>
              <a:rPr>
                <a:solidFill>
                  <a:srgbClr val="FFFFFF"/>
                </a:solidFill>
              </a:rPr>
              <a:t>train_ds = TensorDataset(train_encodings, train_labels)</a:t>
            </a:r>
            <a:br>
              <a:rPr>
                <a:solidFill>
                  <a:srgbClr val="FFFFFF"/>
                </a:solidFill>
              </a:rPr>
            </a:br>
            <a:r>
              <a:rPr>
                <a:solidFill>
                  <a:srgbClr val="FFFFFF"/>
                </a:solidFill>
              </a:rPr>
              <a:t>test_ds = TensorDataset(test_encodings, test_labels)</a:t>
            </a:r>
            <a:br>
              <a:rPr>
                <a:solidFill>
                  <a:srgbClr val="FFFFFF"/>
                </a:solidFill>
              </a:rPr>
            </a:br>
            <a:r>
              <a:rPr>
                <a:solidFill>
                  <a:srgbClr val="FFFFFF"/>
                </a:solidFill>
              </a:rPr>
              <a:t>train_dl = DataLoader(train_ds, 256, shuffle=True, drop_last=True)</a:t>
            </a:r>
            <a:endParaRPr>
              <a:solidFill>
                <a:srgbClr val="FFFFFF"/>
              </a:solidFill>
            </a:endParaRPr>
          </a:p>
          <a:p>
            <a:pPr>
              <a:defRPr sz="1400">
                <a:solidFill>
                  <a:srgbClr val="FFFFFF"/>
                </a:solidFill>
                <a:latin typeface="Roboto Mono"/>
                <a:ea typeface="Roboto Mono"/>
                <a:cs typeface="Roboto Mono"/>
                <a:sym typeface="Roboto Mono"/>
              </a:defRPr>
            </a:pPr>
            <a:r>
              <a:t>test_dl = DataLoader(test_ds, 256, shuffle=True, drop_last=True)</a:t>
            </a:r>
            <a:br/>
          </a:p>
          <a:p>
            <a:pPr>
              <a:defRPr sz="1400">
                <a:solidFill>
                  <a:srgbClr val="FFFFFF"/>
                </a:solidFill>
                <a:latin typeface="Roboto Mono"/>
                <a:ea typeface="Roboto Mono"/>
                <a:cs typeface="Roboto Mono"/>
                <a:sym typeface="Roboto Mono"/>
              </a:defRPr>
            </a:pPr>
            <a:r>
              <a:rPr>
                <a:solidFill>
                  <a:schemeClr val="accent6"/>
                </a:solidFill>
              </a:rPr>
              <a:t># Configure training parameters</a:t>
            </a:r>
            <a:br>
              <a:rPr>
                <a:solidFill>
                  <a:schemeClr val="accent6"/>
                </a:solidFill>
              </a:rPr>
            </a:br>
            <a:r>
              <a:t>optimizer = optim.AdamW(learning_rate=</a:t>
            </a:r>
            <a:r>
              <a:rPr>
                <a:solidFill>
                  <a:srgbClr val="FFC000"/>
                </a:solidFill>
              </a:rPr>
              <a:t>1e-5</a:t>
            </a:r>
            <a:r>
              <a:t>)</a:t>
            </a:r>
            <a:br/>
            <a:r>
              <a:t>loss =nn.NLLLoss()</a:t>
            </a:r>
            <a:br/>
            <a:br/>
          </a:p>
          <a:p>
            <a:pPr>
              <a:defRPr sz="1400">
                <a:solidFill>
                  <a:srgbClr val="FFFFFF"/>
                </a:solidFill>
                <a:latin typeface="Roboto Mono"/>
                <a:ea typeface="Roboto Mono"/>
                <a:cs typeface="Roboto Mono"/>
                <a:sym typeface="Roboto Mono"/>
              </a:defRPr>
            </a:pPr>
            <a:br/>
            <a:r>
              <a:rPr>
                <a:solidFill>
                  <a:schemeClr val="accent6"/>
                </a:solidFill>
              </a:rPr>
              <a:t># Train the model</a:t>
            </a:r>
            <a:br>
              <a:rPr>
                <a:solidFill>
                  <a:schemeClr val="accent6"/>
                </a:solidFill>
              </a:rPr>
            </a:br>
            <a:r>
              <a:t>for epoch in range(epochs):</a:t>
            </a:r>
          </a:p>
          <a:p>
            <a:pPr>
              <a:defRPr sz="1400">
                <a:solidFill>
                  <a:srgbClr val="FFFFFF"/>
                </a:solidFill>
                <a:latin typeface="Roboto Mono"/>
                <a:ea typeface="Roboto Mono"/>
                <a:cs typeface="Roboto Mono"/>
                <a:sym typeface="Roboto Mono"/>
              </a:defRPr>
            </a:pPr>
            <a:r>
              <a:t>    . . . # Training loop</a:t>
            </a:r>
            <a:b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5" name="Título 1"/>
          <p:cNvSpPr txBox="1"/>
          <p:nvPr>
            <p:ph type="title"/>
          </p:nvPr>
        </p:nvSpPr>
        <p:spPr>
          <a:xfrm>
            <a:off x="409722" y="716229"/>
            <a:ext cx="4361783" cy="361716"/>
          </a:xfrm>
          <a:prstGeom prst="rect">
            <a:avLst/>
          </a:prstGeom>
        </p:spPr>
        <p:txBody>
          <a:bodyPr/>
          <a:lstStyle>
            <a:lvl1pPr defTabSz="566927">
              <a:defRPr sz="1488"/>
            </a:lvl1pPr>
          </a:lstStyle>
          <a:p>
            <a:pPr/>
            <a:r>
              <a:t>In code</a:t>
            </a:r>
          </a:p>
        </p:txBody>
      </p:sp>
      <p:sp>
        <p:nvSpPr>
          <p:cNvPr id="816" name="CuadroTexto 3"/>
          <p:cNvSpPr txBox="1"/>
          <p:nvPr/>
        </p:nvSpPr>
        <p:spPr>
          <a:xfrm>
            <a:off x="525144" y="2551837"/>
            <a:ext cx="3411866" cy="123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00344B"/>
                </a:solidFill>
                <a:latin typeface="Arial Black"/>
                <a:ea typeface="Arial Black"/>
                <a:cs typeface="Arial Black"/>
                <a:sym typeface="Arial Black"/>
              </a:defRPr>
            </a:lvl1pPr>
          </a:lstStyle>
          <a:p>
            <a:pPr/>
            <a:r>
              <a:t>Train the model</a:t>
            </a:r>
          </a:p>
        </p:txBody>
      </p:sp>
      <p:sp>
        <p:nvSpPr>
          <p:cNvPr id="817" name="CuadroTexto 5"/>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818" name="CuadroTexto 7"/>
          <p:cNvSpPr txBox="1"/>
          <p:nvPr/>
        </p:nvSpPr>
        <p:spPr>
          <a:xfrm>
            <a:off x="4130050" y="202074"/>
            <a:ext cx="353172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index.py</a:t>
            </a:r>
          </a:p>
        </p:txBody>
      </p:sp>
      <p:sp>
        <p:nvSpPr>
          <p:cNvPr id="819" name="Rectángulo: esquinas redondeadas 4"/>
          <p:cNvSpPr/>
          <p:nvPr/>
        </p:nvSpPr>
        <p:spPr>
          <a:xfrm flipH="1" rot="10800000">
            <a:off x="4044412" y="4222917"/>
            <a:ext cx="8045448" cy="762002"/>
          </a:xfrm>
          <a:prstGeom prst="roundRect">
            <a:avLst>
              <a:gd name="adj" fmla="val 16667"/>
            </a:avLst>
          </a:prstGeom>
          <a:ln w="38100">
            <a:solidFill>
              <a:schemeClr val="accent4"/>
            </a:solidFill>
          </a:ln>
        </p:spPr>
        <p:txBody>
          <a:bodyPr lIns="45719" rIns="45719" anchor="ctr"/>
          <a:lstStyle/>
          <a:p>
            <a:pPr algn="ctr">
              <a:defRPr>
                <a:solidFill>
                  <a:schemeClr val="accent1"/>
                </a:solidFill>
              </a:defRPr>
            </a:pPr>
          </a:p>
        </p:txBody>
      </p:sp>
      <p:sp>
        <p:nvSpPr>
          <p:cNvPr id="820" name="CuadroTexto 2"/>
          <p:cNvSpPr txBox="1"/>
          <p:nvPr/>
        </p:nvSpPr>
        <p:spPr>
          <a:xfrm>
            <a:off x="4130050" y="1229115"/>
            <a:ext cx="8452486" cy="3952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solidFill>
                  <a:schemeClr val="accent6"/>
                </a:solidFill>
                <a:latin typeface="Roboto Mono"/>
                <a:ea typeface="Roboto Mono"/>
                <a:cs typeface="Roboto Mono"/>
                <a:sym typeface="Roboto Mono"/>
              </a:defRPr>
            </a:pPr>
            <a:r>
              <a:t># Create TensorFlow datasets</a:t>
            </a:r>
            <a:br/>
            <a:r>
              <a:rPr>
                <a:solidFill>
                  <a:srgbClr val="FFFFFF"/>
                </a:solidFill>
              </a:rPr>
              <a:t>train_ds = TensorDataset(train_encodings, train_labels)</a:t>
            </a:r>
            <a:br>
              <a:rPr>
                <a:solidFill>
                  <a:srgbClr val="FFFFFF"/>
                </a:solidFill>
              </a:rPr>
            </a:br>
            <a:r>
              <a:rPr>
                <a:solidFill>
                  <a:srgbClr val="FFFFFF"/>
                </a:solidFill>
              </a:rPr>
              <a:t>test_ds = TensorDataset(test_encodings, test_labels)</a:t>
            </a:r>
            <a:br>
              <a:rPr>
                <a:solidFill>
                  <a:srgbClr val="FFFFFF"/>
                </a:solidFill>
              </a:rPr>
            </a:br>
            <a:r>
              <a:rPr>
                <a:solidFill>
                  <a:srgbClr val="FFFFFF"/>
                </a:solidFill>
              </a:rPr>
              <a:t>train_dl = DataLoader(train_ds, 256, shuffle=True, drop_last=True)</a:t>
            </a:r>
            <a:endParaRPr>
              <a:solidFill>
                <a:srgbClr val="FFFFFF"/>
              </a:solidFill>
            </a:endParaRPr>
          </a:p>
          <a:p>
            <a:pPr>
              <a:defRPr sz="1400">
                <a:solidFill>
                  <a:srgbClr val="FFFFFF"/>
                </a:solidFill>
                <a:latin typeface="Roboto Mono"/>
                <a:ea typeface="Roboto Mono"/>
                <a:cs typeface="Roboto Mono"/>
                <a:sym typeface="Roboto Mono"/>
              </a:defRPr>
            </a:pPr>
            <a:r>
              <a:t>test_dl = DataLoader(test_ds, 256, shuffle=True, drop_last=True)</a:t>
            </a:r>
            <a:br/>
          </a:p>
          <a:p>
            <a:pPr>
              <a:defRPr sz="1400">
                <a:solidFill>
                  <a:srgbClr val="FFFFFF"/>
                </a:solidFill>
                <a:latin typeface="Roboto Mono"/>
                <a:ea typeface="Roboto Mono"/>
                <a:cs typeface="Roboto Mono"/>
                <a:sym typeface="Roboto Mono"/>
              </a:defRPr>
            </a:pPr>
            <a:r>
              <a:rPr>
                <a:solidFill>
                  <a:schemeClr val="accent6"/>
                </a:solidFill>
              </a:rPr>
              <a:t># Configure training parameters</a:t>
            </a:r>
            <a:br>
              <a:rPr>
                <a:solidFill>
                  <a:schemeClr val="accent6"/>
                </a:solidFill>
              </a:rPr>
            </a:br>
            <a:r>
              <a:t>optimizer = optim.AdamW(learning_rate=</a:t>
            </a:r>
            <a:r>
              <a:rPr>
                <a:solidFill>
                  <a:srgbClr val="FFC000"/>
                </a:solidFill>
              </a:rPr>
              <a:t>1e-5</a:t>
            </a:r>
            <a:r>
              <a:t>)</a:t>
            </a:r>
            <a:br/>
            <a:r>
              <a:t>loss =nn.NLLLoss()</a:t>
            </a:r>
            <a:br/>
            <a:br/>
          </a:p>
          <a:p>
            <a:pPr>
              <a:defRPr sz="1400">
                <a:solidFill>
                  <a:srgbClr val="FFFFFF"/>
                </a:solidFill>
                <a:latin typeface="Roboto Mono"/>
                <a:ea typeface="Roboto Mono"/>
                <a:cs typeface="Roboto Mono"/>
                <a:sym typeface="Roboto Mono"/>
              </a:defRPr>
            </a:pPr>
            <a:br/>
            <a:r>
              <a:rPr>
                <a:solidFill>
                  <a:schemeClr val="accent6"/>
                </a:solidFill>
              </a:rPr>
              <a:t># Train the model</a:t>
            </a:r>
            <a:br>
              <a:rPr>
                <a:solidFill>
                  <a:schemeClr val="accent6"/>
                </a:solidFill>
              </a:rPr>
            </a:br>
            <a:r>
              <a:t>for epoch in range(epochs):</a:t>
            </a:r>
          </a:p>
          <a:p>
            <a:pPr>
              <a:defRPr sz="1400">
                <a:solidFill>
                  <a:srgbClr val="FFFFFF"/>
                </a:solidFill>
                <a:latin typeface="Roboto Mono"/>
                <a:ea typeface="Roboto Mono"/>
                <a:cs typeface="Roboto Mono"/>
                <a:sym typeface="Roboto Mono"/>
              </a:defRPr>
            </a:pPr>
            <a:r>
              <a:t>    . . . # Training loop</a:t>
            </a:r>
            <a:b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2"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Demo</a:t>
            </a:r>
          </a:p>
        </p:txBody>
      </p:sp>
      <p:grpSp>
        <p:nvGrpSpPr>
          <p:cNvPr id="825" name="Grupo 6"/>
          <p:cNvGrpSpPr/>
          <p:nvPr/>
        </p:nvGrpSpPr>
        <p:grpSpPr>
          <a:xfrm>
            <a:off x="515937" y="2966840"/>
            <a:ext cx="5164308" cy="389228"/>
            <a:chOff x="0" y="0"/>
            <a:chExt cx="5164306" cy="389227"/>
          </a:xfrm>
        </p:grpSpPr>
        <p:sp>
          <p:nvSpPr>
            <p:cNvPr id="823" name="CuadroTexto 2"/>
            <p:cNvSpPr/>
            <p:nvPr/>
          </p:nvSpPr>
          <p:spPr>
            <a:xfrm>
              <a:off x="147818" y="0"/>
              <a:ext cx="5016489"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Prompt Engineering with Flan-t5</a:t>
              </a:r>
            </a:p>
          </p:txBody>
        </p:sp>
        <p:sp>
          <p:nvSpPr>
            <p:cNvPr id="824" name="Forma libre: forma 1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826" name="Imagen 16" descr="Imagen 16"/>
          <p:cNvPicPr>
            <a:picLocks noChangeAspect="1"/>
          </p:cNvPicPr>
          <p:nvPr/>
        </p:nvPicPr>
        <p:blipFill>
          <a:blip r:embed="rId3">
            <a:extLst/>
          </a:blip>
          <a:stretch>
            <a:fillRect/>
          </a:stretch>
        </p:blipFill>
        <p:spPr>
          <a:xfrm>
            <a:off x="7000175" y="2234571"/>
            <a:ext cx="4371284" cy="4371285"/>
          </a:xfrm>
          <a:prstGeom prst="rect">
            <a:avLst/>
          </a:prstGeom>
          <a:ln w="12700">
            <a:miter lim="400000"/>
          </a:ln>
        </p:spPr>
      </p:pic>
      <p:sp>
        <p:nvSpPr>
          <p:cNvPr id="827" name="CuadroTexto 1"/>
          <p:cNvSpPr txBox="1"/>
          <p:nvPr/>
        </p:nvSpPr>
        <p:spPr>
          <a:xfrm>
            <a:off x="9452609" y="633939"/>
            <a:ext cx="25298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828" name="Marcador de texto 3"/>
          <p:cNvSpPr txBox="1"/>
          <p:nvPr>
            <p:ph type="body" sz="quarter" idx="1"/>
          </p:nvPr>
        </p:nvSpPr>
        <p:spPr>
          <a:xfrm>
            <a:off x="479425" y="1208574"/>
            <a:ext cx="11547475" cy="400051"/>
          </a:xfrm>
          <a:prstGeom prst="rect">
            <a:avLst/>
          </a:prstGeom>
        </p:spPr>
        <p:txBody>
          <a:bodyPr/>
          <a:lstStyle/>
          <a:p>
            <a:pP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25"/>
                                        </p:tgtEl>
                                        <p:attrNameLst>
                                          <p:attrName>style.visibility</p:attrName>
                                        </p:attrNameLst>
                                      </p:cBhvr>
                                      <p:to>
                                        <p:strVal val="visible"/>
                                      </p:to>
                                    </p:set>
                                    <p:anim calcmode="lin" valueType="num">
                                      <p:cBhvr>
                                        <p:cTn id="7" dur="1000" fill="hold"/>
                                        <p:tgtEl>
                                          <p:spTgt spid="825"/>
                                        </p:tgtEl>
                                        <p:attrNameLst>
                                          <p:attrName>ppt_x</p:attrName>
                                        </p:attrNameLst>
                                      </p:cBhvr>
                                      <p:tavLst>
                                        <p:tav tm="0">
                                          <p:val>
                                            <p:strVal val="#ppt_x"/>
                                          </p:val>
                                        </p:tav>
                                        <p:tav tm="100000">
                                          <p:val>
                                            <p:strVal val="#ppt_x"/>
                                          </p:val>
                                        </p:tav>
                                      </p:tavLst>
                                    </p:anim>
                                    <p:anim calcmode="lin" valueType="num">
                                      <p:cBhvr>
                                        <p:cTn id="8" dur="1000" fill="hold"/>
                                        <p:tgtEl>
                                          <p:spTgt spid="8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25"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2"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Demo</a:t>
            </a:r>
          </a:p>
        </p:txBody>
      </p:sp>
      <p:grpSp>
        <p:nvGrpSpPr>
          <p:cNvPr id="835" name="Grupo 6"/>
          <p:cNvGrpSpPr/>
          <p:nvPr/>
        </p:nvGrpSpPr>
        <p:grpSpPr>
          <a:xfrm>
            <a:off x="515937" y="2966840"/>
            <a:ext cx="5164308" cy="809226"/>
            <a:chOff x="0" y="0"/>
            <a:chExt cx="5164306" cy="809225"/>
          </a:xfrm>
        </p:grpSpPr>
        <p:sp>
          <p:nvSpPr>
            <p:cNvPr id="833" name="CuadroTexto 2"/>
            <p:cNvSpPr txBox="1"/>
            <p:nvPr/>
          </p:nvSpPr>
          <p:spPr>
            <a:xfrm>
              <a:off x="147818" y="0"/>
              <a:ext cx="5016489"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Transfer learning on Transformers with Hugging Face</a:t>
              </a:r>
            </a:p>
          </p:txBody>
        </p:sp>
        <p:sp>
          <p:nvSpPr>
            <p:cNvPr id="834" name="Forma libre: forma 1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836" name="Imagen 16" descr="Imagen 16"/>
          <p:cNvPicPr>
            <a:picLocks noChangeAspect="1"/>
          </p:cNvPicPr>
          <p:nvPr/>
        </p:nvPicPr>
        <p:blipFill>
          <a:blip r:embed="rId3">
            <a:extLst/>
          </a:blip>
          <a:stretch>
            <a:fillRect/>
          </a:stretch>
        </p:blipFill>
        <p:spPr>
          <a:xfrm>
            <a:off x="7000175" y="2234571"/>
            <a:ext cx="4371284" cy="4371285"/>
          </a:xfrm>
          <a:prstGeom prst="rect">
            <a:avLst/>
          </a:prstGeom>
          <a:ln w="12700">
            <a:miter lim="400000"/>
          </a:ln>
        </p:spPr>
      </p:pic>
      <p:sp>
        <p:nvSpPr>
          <p:cNvPr id="837" name="CuadroTexto 1"/>
          <p:cNvSpPr txBox="1"/>
          <p:nvPr/>
        </p:nvSpPr>
        <p:spPr>
          <a:xfrm>
            <a:off x="9452609" y="633939"/>
            <a:ext cx="25298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sp>
        <p:nvSpPr>
          <p:cNvPr id="838" name="Marcador de texto 3"/>
          <p:cNvSpPr txBox="1"/>
          <p:nvPr>
            <p:ph type="body" sz="quarter" idx="1"/>
          </p:nvPr>
        </p:nvSpPr>
        <p:spPr>
          <a:xfrm>
            <a:off x="479425" y="1208574"/>
            <a:ext cx="11547475" cy="400051"/>
          </a:xfrm>
          <a:prstGeom prst="rect">
            <a:avLst/>
          </a:prstGeom>
        </p:spPr>
        <p:txBody>
          <a:bodyPr/>
          <a:lstStyle/>
          <a:p>
            <a:pP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35"/>
                                        </p:tgtEl>
                                        <p:attrNameLst>
                                          <p:attrName>style.visibility</p:attrName>
                                        </p:attrNameLst>
                                      </p:cBhvr>
                                      <p:to>
                                        <p:strVal val="visible"/>
                                      </p:to>
                                    </p:set>
                                    <p:anim calcmode="lin" valueType="num">
                                      <p:cBhvr>
                                        <p:cTn id="7" dur="1000" fill="hold"/>
                                        <p:tgtEl>
                                          <p:spTgt spid="835"/>
                                        </p:tgtEl>
                                        <p:attrNameLst>
                                          <p:attrName>ppt_x</p:attrName>
                                        </p:attrNameLst>
                                      </p:cBhvr>
                                      <p:tavLst>
                                        <p:tav tm="0">
                                          <p:val>
                                            <p:strVal val="#ppt_x"/>
                                          </p:val>
                                        </p:tav>
                                        <p:tav tm="100000">
                                          <p:val>
                                            <p:strVal val="#ppt_x"/>
                                          </p:val>
                                        </p:tav>
                                      </p:tavLst>
                                    </p:anim>
                                    <p:anim calcmode="lin" valueType="num">
                                      <p:cBhvr>
                                        <p:cTn id="8" dur="1000" fill="hold"/>
                                        <p:tgtEl>
                                          <p:spTgt spid="8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35"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2" name="Título 34"/>
          <p:cNvSpPr txBox="1"/>
          <p:nvPr>
            <p:ph type="title"/>
          </p:nvPr>
        </p:nvSpPr>
        <p:spPr>
          <a:xfrm>
            <a:off x="409723" y="716229"/>
            <a:ext cx="7367031" cy="361716"/>
          </a:xfrm>
          <a:prstGeom prst="rect">
            <a:avLst/>
          </a:prstGeom>
        </p:spPr>
        <p:txBody>
          <a:bodyPr/>
          <a:lstStyle>
            <a:lvl1pPr defTabSz="566927">
              <a:defRPr sz="1488"/>
            </a:lvl1pPr>
          </a:lstStyle>
          <a:p>
            <a:pPr/>
            <a:r>
              <a:t>Summary</a:t>
            </a:r>
          </a:p>
        </p:txBody>
      </p:sp>
      <p:grpSp>
        <p:nvGrpSpPr>
          <p:cNvPr id="845" name="Grupo 3"/>
          <p:cNvGrpSpPr/>
          <p:nvPr/>
        </p:nvGrpSpPr>
        <p:grpSpPr>
          <a:xfrm>
            <a:off x="515937" y="2725054"/>
            <a:ext cx="7215098" cy="746973"/>
            <a:chOff x="0" y="0"/>
            <a:chExt cx="7215096" cy="746972"/>
          </a:xfrm>
        </p:grpSpPr>
        <p:sp>
          <p:nvSpPr>
            <p:cNvPr id="843" name="CuadroTexto 4"/>
            <p:cNvSpPr txBox="1"/>
            <p:nvPr/>
          </p:nvSpPr>
          <p:spPr>
            <a:xfrm>
              <a:off x="182205" y="0"/>
              <a:ext cx="7032892"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The Transformer architecture solved all of the significant challenges we had with RNNs for sequence models</a:t>
              </a:r>
            </a:p>
          </p:txBody>
        </p:sp>
        <p:sp>
          <p:nvSpPr>
            <p:cNvPr id="844" name="Forma libre: forma 5"/>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grpSp>
        <p:nvGrpSpPr>
          <p:cNvPr id="848" name="Grupo 10"/>
          <p:cNvGrpSpPr/>
          <p:nvPr/>
        </p:nvGrpSpPr>
        <p:grpSpPr>
          <a:xfrm>
            <a:off x="515937" y="3853010"/>
            <a:ext cx="7439342" cy="746974"/>
            <a:chOff x="0" y="0"/>
            <a:chExt cx="7439341" cy="746972"/>
          </a:xfrm>
        </p:grpSpPr>
        <p:sp>
          <p:nvSpPr>
            <p:cNvPr id="846" name="CuadroTexto 11"/>
            <p:cNvSpPr txBox="1"/>
            <p:nvPr/>
          </p:nvSpPr>
          <p:spPr>
            <a:xfrm>
              <a:off x="182203" y="0"/>
              <a:ext cx="7257139"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With Hugging Face, now it most straightforward tan ever just to graba checkpoint from someone and finetune it to your needs</a:t>
              </a:r>
            </a:p>
          </p:txBody>
        </p:sp>
        <p:sp>
          <p:nvSpPr>
            <p:cNvPr id="847" name="Forma libre: forma 12"/>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grpSp>
        <p:nvGrpSpPr>
          <p:cNvPr id="851" name="Grupo 17"/>
          <p:cNvGrpSpPr/>
          <p:nvPr/>
        </p:nvGrpSpPr>
        <p:grpSpPr>
          <a:xfrm>
            <a:off x="515937" y="4980966"/>
            <a:ext cx="7215097" cy="746973"/>
            <a:chOff x="0" y="0"/>
            <a:chExt cx="7215095" cy="746972"/>
          </a:xfrm>
        </p:grpSpPr>
        <p:sp>
          <p:nvSpPr>
            <p:cNvPr id="849" name="CuadroTexto 18"/>
            <p:cNvSpPr txBox="1"/>
            <p:nvPr/>
          </p:nvSpPr>
          <p:spPr>
            <a:xfrm>
              <a:off x="182205" y="0"/>
              <a:ext cx="7032891"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Some models like T5 can perform on multiple task because that’s how they were trained and we can leverage it</a:t>
              </a:r>
            </a:p>
          </p:txBody>
        </p:sp>
        <p:sp>
          <p:nvSpPr>
            <p:cNvPr id="850" name="Forma libre: forma 19"/>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sp>
        <p:nvSpPr>
          <p:cNvPr id="852" name="CuadroTexto 9"/>
          <p:cNvSpPr txBox="1"/>
          <p:nvPr/>
        </p:nvSpPr>
        <p:spPr>
          <a:xfrm>
            <a:off x="9224009" y="633939"/>
            <a:ext cx="27584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pic>
        <p:nvPicPr>
          <p:cNvPr id="853" name="Gráfico 1" descr="Gráfico 1"/>
          <p:cNvPicPr>
            <a:picLocks noChangeAspect="1"/>
          </p:cNvPicPr>
          <p:nvPr/>
        </p:nvPicPr>
        <p:blipFill>
          <a:blip r:embed="rId3">
            <a:extLst/>
          </a:blip>
          <a:stretch>
            <a:fillRect/>
          </a:stretch>
        </p:blipFill>
        <p:spPr>
          <a:xfrm>
            <a:off x="7416624" y="1593871"/>
            <a:ext cx="5415230" cy="541523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45"/>
                                        </p:tgtEl>
                                        <p:attrNameLst>
                                          <p:attrName>style.visibility</p:attrName>
                                        </p:attrNameLst>
                                      </p:cBhvr>
                                      <p:to>
                                        <p:strVal val="visible"/>
                                      </p:to>
                                    </p:set>
                                    <p:anim calcmode="lin" valueType="num">
                                      <p:cBhvr>
                                        <p:cTn id="7" dur="500" fill="hold"/>
                                        <p:tgtEl>
                                          <p:spTgt spid="845"/>
                                        </p:tgtEl>
                                        <p:attrNameLst>
                                          <p:attrName>ppt_x</p:attrName>
                                        </p:attrNameLst>
                                      </p:cBhvr>
                                      <p:tavLst>
                                        <p:tav tm="0">
                                          <p:val>
                                            <p:strVal val="#ppt_x"/>
                                          </p:val>
                                        </p:tav>
                                        <p:tav tm="100000">
                                          <p:val>
                                            <p:strVal val="#ppt_x"/>
                                          </p:val>
                                        </p:tav>
                                      </p:tavLst>
                                    </p:anim>
                                    <p:anim calcmode="lin" valueType="num">
                                      <p:cBhvr>
                                        <p:cTn id="8" dur="500" fill="hold"/>
                                        <p:tgtEl>
                                          <p:spTgt spid="8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848"/>
                                        </p:tgtEl>
                                        <p:attrNameLst>
                                          <p:attrName>style.visibility</p:attrName>
                                        </p:attrNameLst>
                                      </p:cBhvr>
                                      <p:to>
                                        <p:strVal val="visible"/>
                                      </p:to>
                                    </p:set>
                                    <p:anim calcmode="lin" valueType="num">
                                      <p:cBhvr>
                                        <p:cTn id="13" dur="500" fill="hold"/>
                                        <p:tgtEl>
                                          <p:spTgt spid="848"/>
                                        </p:tgtEl>
                                        <p:attrNameLst>
                                          <p:attrName>ppt_x</p:attrName>
                                        </p:attrNameLst>
                                      </p:cBhvr>
                                      <p:tavLst>
                                        <p:tav tm="0">
                                          <p:val>
                                            <p:strVal val="#ppt_x"/>
                                          </p:val>
                                        </p:tav>
                                        <p:tav tm="100000">
                                          <p:val>
                                            <p:strVal val="#ppt_x"/>
                                          </p:val>
                                        </p:tav>
                                      </p:tavLst>
                                    </p:anim>
                                    <p:anim calcmode="lin" valueType="num">
                                      <p:cBhvr>
                                        <p:cTn id="14" dur="500" fill="hold"/>
                                        <p:tgtEl>
                                          <p:spTgt spid="8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3" fill="hold">
                                  <p:stCondLst>
                                    <p:cond delay="0"/>
                                  </p:stCondLst>
                                  <p:iterate type="el" backwards="0">
                                    <p:tmAbs val="0"/>
                                  </p:iterate>
                                  <p:childTnLst>
                                    <p:set>
                                      <p:cBhvr>
                                        <p:cTn id="18" fill="hold"/>
                                        <p:tgtEl>
                                          <p:spTgt spid="851"/>
                                        </p:tgtEl>
                                        <p:attrNameLst>
                                          <p:attrName>style.visibility</p:attrName>
                                        </p:attrNameLst>
                                      </p:cBhvr>
                                      <p:to>
                                        <p:strVal val="visible"/>
                                      </p:to>
                                    </p:set>
                                    <p:anim calcmode="lin" valueType="num">
                                      <p:cBhvr>
                                        <p:cTn id="19" dur="500" fill="hold"/>
                                        <p:tgtEl>
                                          <p:spTgt spid="851"/>
                                        </p:tgtEl>
                                        <p:attrNameLst>
                                          <p:attrName>ppt_x</p:attrName>
                                        </p:attrNameLst>
                                      </p:cBhvr>
                                      <p:tavLst>
                                        <p:tav tm="0">
                                          <p:val>
                                            <p:strVal val="#ppt_x"/>
                                          </p:val>
                                        </p:tav>
                                        <p:tav tm="100000">
                                          <p:val>
                                            <p:strVal val="#ppt_x"/>
                                          </p:val>
                                        </p:tav>
                                      </p:tavLst>
                                    </p:anim>
                                    <p:anim calcmode="lin" valueType="num">
                                      <p:cBhvr>
                                        <p:cTn id="20" dur="500" fill="hold"/>
                                        <p:tgtEl>
                                          <p:spTgt spid="8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51" grpId="3"/>
      <p:bldP build="whole" bldLvl="1" animBg="1" rev="0" advAuto="0" spid="845" grpId="1"/>
      <p:bldP build="whole" bldLvl="1" animBg="1" rev="0" advAuto="0" spid="848"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2" name="Título 4"/>
          <p:cNvSpPr txBox="1"/>
          <p:nvPr>
            <p:ph type="title"/>
          </p:nvPr>
        </p:nvSpPr>
        <p:spPr>
          <a:xfrm>
            <a:off x="409722" y="716229"/>
            <a:ext cx="4361783" cy="361716"/>
          </a:xfrm>
          <a:prstGeom prst="rect">
            <a:avLst/>
          </a:prstGeom>
        </p:spPr>
        <p:txBody>
          <a:bodyPr/>
          <a:lstStyle>
            <a:lvl1pPr defTabSz="566927">
              <a:defRPr sz="1488"/>
            </a:lvl1pPr>
          </a:lstStyle>
          <a:p>
            <a:pPr/>
            <a:r>
              <a:t>In summary:</a:t>
            </a:r>
          </a:p>
        </p:txBody>
      </p:sp>
      <p:sp>
        <p:nvSpPr>
          <p:cNvPr id="663" name="Marcador de contenido 5"/>
          <p:cNvSpPr txBox="1"/>
          <p:nvPr>
            <p:ph type="body" sz="quarter" idx="1"/>
          </p:nvPr>
        </p:nvSpPr>
        <p:spPr>
          <a:xfrm>
            <a:off x="1106487" y="2890838"/>
            <a:ext cx="7138987" cy="1076326"/>
          </a:xfrm>
          <a:prstGeom prst="rect">
            <a:avLst/>
          </a:prstGeom>
        </p:spPr>
        <p:txBody>
          <a:bodyPr/>
          <a:lstStyle>
            <a:lvl1pPr defTabSz="841247">
              <a:spcBef>
                <a:spcPts val="900"/>
              </a:spcBef>
              <a:defRPr sz="2944"/>
            </a:lvl1pPr>
          </a:lstStyle>
          <a:p>
            <a:pPr/>
            <a:r>
              <a:t>Multi-Head Attention is a vital component within Transformers.</a:t>
            </a:r>
          </a:p>
        </p:txBody>
      </p:sp>
      <p:sp>
        <p:nvSpPr>
          <p:cNvPr id="664" name="CuadroTexto 6"/>
          <p:cNvSpPr txBox="1"/>
          <p:nvPr/>
        </p:nvSpPr>
        <p:spPr>
          <a:xfrm>
            <a:off x="9912530" y="633939"/>
            <a:ext cx="206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9CB1AD"/>
                </a:solidFill>
              </a:defRPr>
            </a:lvl1pPr>
          </a:lstStyle>
          <a:p>
            <a:pPr/>
            <a:r>
              <a:t>Transforming NLP</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8"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An example:</a:t>
            </a:r>
          </a:p>
        </p:txBody>
      </p:sp>
      <p:sp>
        <p:nvSpPr>
          <p:cNvPr id="669" name="CuadroTexto 1"/>
          <p:cNvSpPr txBox="1"/>
          <p:nvPr/>
        </p:nvSpPr>
        <p:spPr>
          <a:xfrm>
            <a:off x="9269729" y="633939"/>
            <a:ext cx="271272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grpSp>
        <p:nvGrpSpPr>
          <p:cNvPr id="672" name="Grupo 2"/>
          <p:cNvGrpSpPr/>
          <p:nvPr/>
        </p:nvGrpSpPr>
        <p:grpSpPr>
          <a:xfrm>
            <a:off x="515937" y="2445842"/>
            <a:ext cx="9953943" cy="871065"/>
            <a:chOff x="0" y="0"/>
            <a:chExt cx="9953942" cy="871063"/>
          </a:xfrm>
        </p:grpSpPr>
        <p:sp>
          <p:nvSpPr>
            <p:cNvPr id="670" name="CuadroTexto 4"/>
            <p:cNvSpPr txBox="1"/>
            <p:nvPr/>
          </p:nvSpPr>
          <p:spPr>
            <a:xfrm>
              <a:off x="172699" y="0"/>
              <a:ext cx="9781244" cy="8710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150000"/>
                </a:lnSpc>
                <a:defRPr b="1" sz="2000">
                  <a:solidFill>
                    <a:srgbClr val="25CAA8"/>
                  </a:solidFill>
                </a:defRPr>
              </a:pPr>
              <a:r>
                <a:t>Positive:</a:t>
              </a:r>
            </a:p>
            <a:p>
              <a:pPr>
                <a:defRPr sz="2400"/>
              </a:pPr>
              <a:r>
                <a:t>I loved the restaurant even though the pasta was mediocre</a:t>
              </a:r>
            </a:p>
          </p:txBody>
        </p:sp>
        <p:sp>
          <p:nvSpPr>
            <p:cNvPr id="671" name="Forma libre: forma 6"/>
            <p:cNvSpPr/>
            <p:nvPr/>
          </p:nvSpPr>
          <p:spPr>
            <a:xfrm rot="5400000">
              <a:off x="-33420" y="233779"/>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grpSp>
        <p:nvGrpSpPr>
          <p:cNvPr id="675" name="Grupo 12"/>
          <p:cNvGrpSpPr/>
          <p:nvPr/>
        </p:nvGrpSpPr>
        <p:grpSpPr>
          <a:xfrm>
            <a:off x="515937" y="4401642"/>
            <a:ext cx="9953943" cy="871065"/>
            <a:chOff x="0" y="0"/>
            <a:chExt cx="9953942" cy="871063"/>
          </a:xfrm>
        </p:grpSpPr>
        <p:sp>
          <p:nvSpPr>
            <p:cNvPr id="673" name="CuadroTexto 13"/>
            <p:cNvSpPr txBox="1"/>
            <p:nvPr/>
          </p:nvSpPr>
          <p:spPr>
            <a:xfrm>
              <a:off x="172699" y="0"/>
              <a:ext cx="9781244" cy="8710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150000"/>
                </a:lnSpc>
                <a:defRPr b="1" sz="2000">
                  <a:solidFill>
                    <a:srgbClr val="C00000"/>
                  </a:solidFill>
                </a:defRPr>
              </a:pPr>
              <a:r>
                <a:t>Negative:</a:t>
              </a:r>
            </a:p>
            <a:p>
              <a:pPr>
                <a:defRPr sz="2400"/>
              </a:pPr>
              <a:r>
                <a:t>I hate this place even though it has fantastic steak</a:t>
              </a:r>
            </a:p>
          </p:txBody>
        </p:sp>
        <p:sp>
          <p:nvSpPr>
            <p:cNvPr id="674" name="Forma libre: forma 14"/>
            <p:cNvSpPr/>
            <p:nvPr/>
          </p:nvSpPr>
          <p:spPr>
            <a:xfrm rot="5400000">
              <a:off x="-33420" y="233779"/>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672"/>
                                        </p:tgtEl>
                                        <p:attrNameLst>
                                          <p:attrName>style.visibility</p:attrName>
                                        </p:attrNameLst>
                                      </p:cBhvr>
                                      <p:to>
                                        <p:strVal val="visible"/>
                                      </p:to>
                                    </p:set>
                                    <p:anim calcmode="lin" valueType="num">
                                      <p:cBhvr>
                                        <p:cTn id="7" dur="500" fill="hold"/>
                                        <p:tgtEl>
                                          <p:spTgt spid="672"/>
                                        </p:tgtEl>
                                        <p:attrNameLst>
                                          <p:attrName>ppt_x</p:attrName>
                                        </p:attrNameLst>
                                      </p:cBhvr>
                                      <p:tavLst>
                                        <p:tav tm="0">
                                          <p:val>
                                            <p:strVal val="#ppt_x"/>
                                          </p:val>
                                        </p:tav>
                                        <p:tav tm="100000">
                                          <p:val>
                                            <p:strVal val="#ppt_x"/>
                                          </p:val>
                                        </p:tav>
                                      </p:tavLst>
                                    </p:anim>
                                    <p:anim calcmode="lin" valueType="num">
                                      <p:cBhvr>
                                        <p:cTn id="8" dur="500" fill="hold"/>
                                        <p:tgtEl>
                                          <p:spTgt spid="6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675"/>
                                        </p:tgtEl>
                                        <p:attrNameLst>
                                          <p:attrName>style.visibility</p:attrName>
                                        </p:attrNameLst>
                                      </p:cBhvr>
                                      <p:to>
                                        <p:strVal val="visible"/>
                                      </p:to>
                                    </p:set>
                                    <p:anim calcmode="lin" valueType="num">
                                      <p:cBhvr>
                                        <p:cTn id="13" dur="500" fill="hold"/>
                                        <p:tgtEl>
                                          <p:spTgt spid="675"/>
                                        </p:tgtEl>
                                        <p:attrNameLst>
                                          <p:attrName>ppt_x</p:attrName>
                                        </p:attrNameLst>
                                      </p:cBhvr>
                                      <p:tavLst>
                                        <p:tav tm="0">
                                          <p:val>
                                            <p:strVal val="#ppt_x"/>
                                          </p:val>
                                        </p:tav>
                                        <p:tav tm="100000">
                                          <p:val>
                                            <p:strVal val="#ppt_x"/>
                                          </p:val>
                                        </p:tav>
                                      </p:tavLst>
                                    </p:anim>
                                    <p:anim calcmode="lin" valueType="num">
                                      <p:cBhvr>
                                        <p:cTn id="14" dur="500" fill="hold"/>
                                        <p:tgtEl>
                                          <p:spTgt spid="6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2" grpId="1"/>
      <p:bldP build="whole" bldLvl="1" animBg="1" rev="0" advAuto="0" spid="675"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9"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pic>
        <p:nvPicPr>
          <p:cNvPr id="680" name="Picture 2" descr="Picture 2"/>
          <p:cNvPicPr>
            <a:picLocks noChangeAspect="1"/>
          </p:cNvPicPr>
          <p:nvPr/>
        </p:nvPicPr>
        <p:blipFill>
          <a:blip r:embed="rId3">
            <a:extLst/>
          </a:blip>
          <a:stretch>
            <a:fillRect/>
          </a:stretch>
        </p:blipFill>
        <p:spPr>
          <a:xfrm>
            <a:off x="1137666" y="633939"/>
            <a:ext cx="8270283" cy="582491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4"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pic>
        <p:nvPicPr>
          <p:cNvPr id="685" name="Imagen 2" descr="Imagen 2"/>
          <p:cNvPicPr>
            <a:picLocks noChangeAspect="1"/>
          </p:cNvPicPr>
          <p:nvPr/>
        </p:nvPicPr>
        <p:blipFill>
          <a:blip r:embed="rId3">
            <a:extLst/>
          </a:blip>
          <a:stretch>
            <a:fillRect/>
          </a:stretch>
        </p:blipFill>
        <p:spPr>
          <a:xfrm>
            <a:off x="2834669" y="281727"/>
            <a:ext cx="5657381" cy="657627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9"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pic>
        <p:nvPicPr>
          <p:cNvPr id="690" name="Imagen 4" descr="Imagen 4"/>
          <p:cNvPicPr>
            <a:picLocks noChangeAspect="1"/>
          </p:cNvPicPr>
          <p:nvPr/>
        </p:nvPicPr>
        <p:blipFill>
          <a:blip r:embed="rId3">
            <a:extLst/>
          </a:blip>
          <a:srcRect l="0" t="0" r="0" b="5108"/>
          <a:stretch>
            <a:fillRect/>
          </a:stretch>
        </p:blipFill>
        <p:spPr>
          <a:xfrm>
            <a:off x="1058718" y="1016000"/>
            <a:ext cx="10074564" cy="584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94" name="Imagen 2" descr="Imagen 2"/>
          <p:cNvPicPr>
            <a:picLocks noChangeAspect="1"/>
          </p:cNvPicPr>
          <p:nvPr/>
        </p:nvPicPr>
        <p:blipFill>
          <a:blip r:embed="rId3">
            <a:extLst/>
          </a:blip>
          <a:stretch>
            <a:fillRect/>
          </a:stretch>
        </p:blipFill>
        <p:spPr>
          <a:xfrm>
            <a:off x="2372122" y="0"/>
            <a:ext cx="7447757" cy="6859259"/>
          </a:xfrm>
          <a:prstGeom prst="rect">
            <a:avLst/>
          </a:prstGeom>
          <a:ln w="12700">
            <a:miter lim="400000"/>
          </a:ln>
        </p:spPr>
      </p:pic>
      <p:sp>
        <p:nvSpPr>
          <p:cNvPr id="695"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9"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Transforming NLP</a:t>
            </a:r>
          </a:p>
        </p:txBody>
      </p:sp>
      <p:pic>
        <p:nvPicPr>
          <p:cNvPr id="700" name="Imagen 2" descr="Imagen 2"/>
          <p:cNvPicPr>
            <a:picLocks noChangeAspect="1"/>
          </p:cNvPicPr>
          <p:nvPr/>
        </p:nvPicPr>
        <p:blipFill>
          <a:blip r:embed="rId3">
            <a:extLst/>
          </a:blip>
          <a:stretch>
            <a:fillRect/>
          </a:stretch>
        </p:blipFill>
        <p:spPr>
          <a:xfrm>
            <a:off x="2372122" y="-1259"/>
            <a:ext cx="7447757" cy="685925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