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8A42E-D57F-6C4C-A7BF-B1A48B11560F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00292-F608-964D-93D4-4765F1D9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0292-F608-964D-93D4-4765F1D9E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FDC-2BDD-E9CD-83FA-32C739DD4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0F8B-B13C-D2E9-0E2A-6A93D08BE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6EF5-A953-57D8-7D61-CC07A33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16C8-B1C7-9759-0F1B-02FABF89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3C13-98A4-62EA-2693-A4F3ABF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70BF-5878-D570-6B68-D3A4FCB6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C0C55-5B3E-8214-FEA5-C45306862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5BA8-141B-2E10-5BA2-B8DBDE8B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7C1-D1D2-C7F9-A700-276406AF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4C30-CB79-4D7F-BC0F-9F61422E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FCE94-640A-84D2-D37E-B05757E93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3864F-ABB2-6A10-7394-3AA78D7F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83EB-46AF-5844-81DB-4D91CB83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C1F-D131-9B67-E08E-30301DFE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8585-C179-4C93-5DE6-30A1BE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3F1-98C6-B2CE-B84D-3C6B9F3D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C2ED7-5A4E-EFA8-03D1-880CD537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32DE-2292-6EAC-DAC5-67C3E75C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55AE-B66F-4BDA-84B0-8A53F0F1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9669-5139-5656-594E-444F2CA9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C0CF-61E2-124F-B748-1CABEBD8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D651-EE03-0CB1-BEE4-8C67FEBB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FA996-9505-431C-0379-8FFB0C4B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7B5B-C381-EA90-E3E4-10750EE6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188A-B40E-9DCC-E724-5D85405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329-161F-36E5-EE9A-9D11ACDB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18DF-DF1A-E222-4611-004BC05B9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4786-7FD5-82FF-6BFD-B8099407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33CA6-103A-F6A1-7E53-4D61E6ED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3EA3-0F16-8E33-4758-78D8F395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5B6AA-2850-7F65-26E0-1E321A21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F09E-D9C7-EAFB-A0BB-D0E86169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A89F-4E84-B7C1-08AA-F8618B51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21AF-14C3-58C7-F7DF-1244A2AD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4CECA-B4A6-F5BD-75B4-6F62FE132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DC9B0-774D-210C-135F-E63E83C2F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62FAD-82A4-88E0-593C-FD37BBF6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2B68F-808A-3F23-091C-B11E27F7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18827-07D9-839C-AE09-CE913F66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6DEF0-B27A-85EB-F68D-F57D27E8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19F5B-5B76-9EFE-7EDF-140CA40D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8678D-CDAE-8ADE-A1AB-0780EB1B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96A85-9B1D-F925-C47D-34B55FC1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7B3C7-F399-83CC-8DDA-622121B9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C12DB-ACCD-4683-F110-0EEA0F5E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212EB-E1F5-17DC-AFDE-B34D865F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C0F8-C879-E885-4FD3-1AE1D2D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91B7-54ED-4501-3995-24974ED7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ED1A9-C5AE-DBB3-8468-204BB260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B220B-376E-706D-EA12-A6EDFD42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2978-C1EF-5A9A-1615-DD71908B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C46B-F725-DC60-2886-A0B1BE08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EEA1-412A-6776-DD0C-3D1A762A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1DA0F-AEEE-31B6-7B23-B04126191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A5EBD-BF63-E985-0804-6F39B536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ACD56-6732-31A6-50E5-BDA7678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3B941-4BD8-34AF-0D6B-CA453513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81BDE-845F-213C-F30D-447C25C9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3E0E-4EF9-4273-AE8D-C8E2C641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D0C0-DB83-BF3B-D555-FD3275D2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1264-FA23-FE94-4895-3038A47B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7E5C-564E-0DDA-C67D-C044F6A2C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244C-7DA2-742F-0414-6E62528B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103" y="1828800"/>
            <a:ext cx="809779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3600" dirty="0"/>
              <a:t>Portfolio Diversification with Rule Mining</a:t>
            </a:r>
          </a:p>
          <a:p>
            <a:pPr algn="ctr">
              <a:defRPr sz="2400">
                <a:solidFill>
                  <a:srgbClr val="282828"/>
                </a:solidFill>
              </a:defRPr>
            </a:pPr>
            <a:r>
              <a:rPr dirty="0"/>
              <a:t>Final Project – OMSBA 5270 | Harman Birring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  <a:defRPr b="1"/>
            </a:pPr>
            <a:r>
              <a:rPr sz="2400" u="sng" dirty="0"/>
              <a:t>Key Takeaways:</a:t>
            </a:r>
            <a:endParaRPr lang="en-US" sz="2400" u="sng" dirty="0"/>
          </a:p>
          <a:p>
            <a:pPr marL="0" indent="0">
              <a:buNone/>
              <a:defRPr b="1"/>
            </a:pPr>
            <a:endParaRPr sz="2400" u="sng" dirty="0"/>
          </a:p>
          <a:p>
            <a:pPr marL="0" indent="0">
              <a:buNone/>
            </a:pPr>
            <a:r>
              <a:rPr sz="2000" dirty="0"/>
              <a:t>• Alphabet (GOOGL) = strongest financial health (HealthScore 0.78).</a:t>
            </a:r>
          </a:p>
          <a:p>
            <a:pPr marL="0" indent="0">
              <a:buNone/>
            </a:pPr>
            <a:r>
              <a:rPr sz="2000" dirty="0"/>
              <a:t>• Balanced $100k portfolio: Tech 27%, Retail 22%, Energy 21%, Finance 17%, Healthcare 13%.</a:t>
            </a:r>
          </a:p>
          <a:p>
            <a:pPr marL="0" indent="0">
              <a:buNone/>
            </a:pPr>
            <a:r>
              <a:rPr sz="2000" dirty="0"/>
              <a:t>• Risks diversified across 5 sectors with capped allocations (10–35%).</a:t>
            </a:r>
          </a:p>
          <a:p>
            <a:pPr marL="0" indent="0">
              <a:buNone/>
            </a:pPr>
            <a:r>
              <a:rPr sz="2000" dirty="0"/>
              <a:t>• COVID-19 stress test: Google fell initially but rebounded strongly within 30 days.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Financial </a:t>
            </a:r>
            <a:r>
              <a:rPr sz="3600" b="1" dirty="0" err="1"/>
              <a:t>HealthScores</a:t>
            </a:r>
            <a:endParaRPr sz="3600" b="1" dirty="0"/>
          </a:p>
        </p:txBody>
      </p:sp>
      <p:pic>
        <p:nvPicPr>
          <p:cNvPr id="3" name="Picture 2" descr="consulting_healthsc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Portfolio Allocation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  <p:pic>
        <p:nvPicPr>
          <p:cNvPr id="5" name="Picture 4" descr="portfolio_allocation.png">
            <a:extLst>
              <a:ext uri="{FF2B5EF4-FFF2-40B4-BE49-F238E27FC236}">
                <a16:creationId xmlns:a16="http://schemas.microsoft.com/office/drawing/2014/main" id="{CAACD0C6-94BF-05A1-CEF0-BD5FA88D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8872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Risk Assessment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Exxon Mobil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(Oil price volatility)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Bank of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(Regulation &amp; compliance fines)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UnitedHealth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 (Healthcare regulations)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(Antitrust, AI competition)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Costco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Medium (Thin margins, supply chain costs)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EF82-C2F8-4196-455D-8AFA98E1F9B5}"/>
              </a:ext>
            </a:extLst>
          </p:cNvPr>
          <p:cNvSpPr txBox="1"/>
          <p:nvPr/>
        </p:nvSpPr>
        <p:spPr>
          <a:xfrm>
            <a:off x="579120" y="4297680"/>
            <a:ext cx="8107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lang="en-US" b="1" u="sng" dirty="0"/>
              <a:t>Exxon Mobil</a:t>
            </a:r>
            <a:r>
              <a:rPr lang="en-US" dirty="0"/>
              <a:t>: Oil price fluctuations, energy transition risks.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lang="en-US" b="1" u="sng" dirty="0"/>
              <a:t>Bank of America</a:t>
            </a:r>
            <a:r>
              <a:rPr lang="en-US" dirty="0"/>
              <a:t>: Regulation, compliance costs, interest rate risk.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lang="en-US" b="1" u="sng" dirty="0"/>
              <a:t>UnitedHealth</a:t>
            </a:r>
            <a:r>
              <a:rPr lang="en-US" dirty="0"/>
              <a:t>: Regulatory pressures, Medicare billing risks.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lang="en-US" b="1" u="sng" dirty="0"/>
              <a:t>Google</a:t>
            </a:r>
            <a:r>
              <a:rPr lang="en-US" dirty="0"/>
              <a:t>: Antitrust lawsuits, AI competition.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lang="en-US" b="1" u="sng" dirty="0"/>
              <a:t>Costco</a:t>
            </a:r>
            <a:r>
              <a:rPr lang="en-US" dirty="0"/>
              <a:t>: Thin margins, supply chain &amp; competition risks.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 sz="3200" b="1">
                <a:solidFill>
                  <a:srgbClr val="003366"/>
                </a:solidFill>
                <a:latin typeface="Calibri"/>
              </a:defRPr>
            </a:pPr>
            <a:r>
              <a:rPr lang="en-US" sz="3600" b="1" dirty="0"/>
              <a:t>Scenario Testing: COVID-19 Impact </a:t>
            </a:r>
            <a:r>
              <a:rPr lang="en-US" sz="3600" b="1"/>
              <a:t>on Google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Event: WHO pandemic declaration, March 11, 2020.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5-day returns: -11.6% vs -4.5% (not significant).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20-day returns: -19.5% vs +13.2% (significant improvement).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30-day returns: -17.8% vs +17.8% (strong rebound).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Scenario Testing: COVID-19 Impact on Google</a:t>
            </a:r>
            <a:r>
              <a:rPr lang="en-US" sz="3600" b="1" dirty="0"/>
              <a:t> (Chart)</a:t>
            </a:r>
            <a:endParaRPr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C4100-6309-23BE-0B08-AFEB8C6A0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5696"/>
            <a:ext cx="7982051" cy="38567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 dirty="0"/>
              <a:t>Conclusion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Diversified portfolio with balanced risk exposure across 5 sectors.</a:t>
            </a:r>
          </a:p>
          <a:p>
            <a:pPr marL="0" indent="0">
              <a:buNone/>
            </a:pPr>
            <a:r>
              <a:rPr sz="2000" dirty="0"/>
              <a:t>• Alphabet leads with strongest fundamentals; UNH weakest but included for diversification.</a:t>
            </a:r>
          </a:p>
          <a:p>
            <a:pPr marL="0" indent="0">
              <a:buNone/>
            </a:pPr>
            <a:r>
              <a:rPr sz="2000" dirty="0"/>
              <a:t>• Blended equal + score-based weighting ensured balance and control of risk.</a:t>
            </a:r>
          </a:p>
          <a:p>
            <a:pPr marL="0" indent="0">
              <a:buNone/>
            </a:pPr>
            <a:r>
              <a:rPr sz="2000" dirty="0"/>
              <a:t>• COVID-19 stress test confirmed resilience of top holdings like Google.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31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sz="3600" b="1" dirty="0"/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6464"/>
                </a:solidFill>
              </a:defRPr>
            </a:pPr>
            <a:r>
              <a:t>OMSBA 5270 | Harman Birring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357</Words>
  <Application>Microsoft Macintosh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Executive Summary</vt:lpstr>
      <vt:lpstr>Financial HealthScores</vt:lpstr>
      <vt:lpstr>Portfolio Allocation</vt:lpstr>
      <vt:lpstr>Risk Assessment Matrix</vt:lpstr>
      <vt:lpstr>Scenario Testing: COVID-19 Impact on Google</vt:lpstr>
      <vt:lpstr>Scenario Testing: COVID-19 Impact on Google (Chart)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Harmandeep Birring</cp:lastModifiedBy>
  <cp:revision>12</cp:revision>
  <dcterms:created xsi:type="dcterms:W3CDTF">2013-01-27T09:14:16Z</dcterms:created>
  <dcterms:modified xsi:type="dcterms:W3CDTF">2025-08-27T00:57:25Z</dcterms:modified>
  <cp:category/>
</cp:coreProperties>
</file>