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40233600" cy="301752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2750" kern="1200">
        <a:solidFill>
          <a:schemeClr val="tx1"/>
        </a:solidFill>
        <a:latin typeface="Arial"/>
        <a:ea typeface="+mn-ea"/>
        <a:cs typeface="+mn-cs"/>
      </a:defRPr>
    </a:lvl1pPr>
    <a:lvl2pPr marL="419070" algn="l" rtl="0" fontAlgn="base">
      <a:spcBef>
        <a:spcPct val="0"/>
      </a:spcBef>
      <a:spcAft>
        <a:spcPct val="0"/>
      </a:spcAft>
      <a:defRPr sz="2750" kern="1200">
        <a:solidFill>
          <a:schemeClr val="tx1"/>
        </a:solidFill>
        <a:latin typeface="Arial"/>
        <a:ea typeface="+mn-ea"/>
        <a:cs typeface="+mn-cs"/>
      </a:defRPr>
    </a:lvl2pPr>
    <a:lvl3pPr marL="838139" algn="l" rtl="0" fontAlgn="base">
      <a:spcBef>
        <a:spcPct val="0"/>
      </a:spcBef>
      <a:spcAft>
        <a:spcPct val="0"/>
      </a:spcAft>
      <a:defRPr sz="2750" kern="1200">
        <a:solidFill>
          <a:schemeClr val="tx1"/>
        </a:solidFill>
        <a:latin typeface="Arial"/>
        <a:ea typeface="+mn-ea"/>
        <a:cs typeface="+mn-cs"/>
      </a:defRPr>
    </a:lvl3pPr>
    <a:lvl4pPr marL="1257209" algn="l" rtl="0" fontAlgn="base">
      <a:spcBef>
        <a:spcPct val="0"/>
      </a:spcBef>
      <a:spcAft>
        <a:spcPct val="0"/>
      </a:spcAft>
      <a:defRPr sz="2750" kern="1200">
        <a:solidFill>
          <a:schemeClr val="tx1"/>
        </a:solidFill>
        <a:latin typeface="Arial"/>
        <a:ea typeface="+mn-ea"/>
        <a:cs typeface="+mn-cs"/>
      </a:defRPr>
    </a:lvl4pPr>
    <a:lvl5pPr marL="1676278" algn="l" rtl="0" fontAlgn="base">
      <a:spcBef>
        <a:spcPct val="0"/>
      </a:spcBef>
      <a:spcAft>
        <a:spcPct val="0"/>
      </a:spcAft>
      <a:defRPr sz="2750" kern="1200">
        <a:solidFill>
          <a:schemeClr val="tx1"/>
        </a:solidFill>
        <a:latin typeface="Arial"/>
        <a:ea typeface="+mn-ea"/>
        <a:cs typeface="+mn-cs"/>
      </a:defRPr>
    </a:lvl5pPr>
    <a:lvl6pPr marL="2095348" algn="l" defTabSz="838139" rtl="0" eaLnBrk="1" latinLnBrk="0" hangingPunct="1">
      <a:defRPr sz="2750" kern="1200">
        <a:solidFill>
          <a:schemeClr val="tx1"/>
        </a:solidFill>
        <a:latin typeface="Arial"/>
        <a:ea typeface="+mn-ea"/>
        <a:cs typeface="+mn-cs"/>
      </a:defRPr>
    </a:lvl6pPr>
    <a:lvl7pPr marL="2514417" algn="l" defTabSz="838139" rtl="0" eaLnBrk="1" latinLnBrk="0" hangingPunct="1">
      <a:defRPr sz="2750" kern="1200">
        <a:solidFill>
          <a:schemeClr val="tx1"/>
        </a:solidFill>
        <a:latin typeface="Arial"/>
        <a:ea typeface="+mn-ea"/>
        <a:cs typeface="+mn-cs"/>
      </a:defRPr>
    </a:lvl7pPr>
    <a:lvl8pPr marL="2933487" algn="l" defTabSz="838139" rtl="0" eaLnBrk="1" latinLnBrk="0" hangingPunct="1">
      <a:defRPr sz="2750" kern="1200">
        <a:solidFill>
          <a:schemeClr val="tx1"/>
        </a:solidFill>
        <a:latin typeface="Arial"/>
        <a:ea typeface="+mn-ea"/>
        <a:cs typeface="+mn-cs"/>
      </a:defRPr>
    </a:lvl8pPr>
    <a:lvl9pPr marL="3352556" algn="l" defTabSz="838139" rtl="0" eaLnBrk="1" latinLnBrk="0" hangingPunct="1">
      <a:defRPr sz="275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8756" userDrawn="1">
          <p15:clr>
            <a:srgbClr val="A4A3A4"/>
          </p15:clr>
        </p15:guide>
        <p15:guide id="2" pos="2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4B222-ED69-2663-C9E7-6322AF7DA1F5}" v="4" dt="2022-05-04T22:12:19.156"/>
    <p1510:client id="{5ADF53F8-E5F6-4135-835E-E606F1410D7C}" v="310" dt="2022-05-04T21:57:10.859"/>
    <p1510:client id="{94BEDF15-4082-858E-4760-F63847D47D45}" v="43" dt="2022-05-04T22:14:06.979"/>
    <p1510:client id="{C7DFDAF2-ABD0-6E62-3983-18D22B9E2FF6}" v="137" dt="2022-05-04T22:17:53.896"/>
    <p1510:client id="{CA1B2AFC-0249-3090-2FB1-A20FA29ED715}" v="93" dt="2022-05-04T22:09:37.532"/>
    <p1510:client id="{DF8AA0F9-2A63-1FCC-BB44-968D95718512}" v="2" dt="2022-05-04T22:19:44.991"/>
    <p1510:client id="{E285540B-739E-6416-AB94-4490EB3CE850}" v="61" dt="2022-05-04T22:12:02.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40" d="100"/>
          <a:sy n="40" d="100"/>
        </p:scale>
        <p:origin x="1336" y="144"/>
      </p:cViewPr>
      <p:guideLst>
        <p:guide orient="horz" pos="8756"/>
        <p:guide pos="235"/>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4583113" y="4241800"/>
            <a:ext cx="2827496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a:ea typeface="+mn-ea"/>
        <a:cs typeface="+mn-cs"/>
      </a:defRPr>
    </a:lvl1pPr>
    <a:lvl2pPr marL="419070" algn="l" rtl="0" eaLnBrk="0" fontAlgn="base" hangingPunct="0">
      <a:spcBef>
        <a:spcPct val="30000"/>
      </a:spcBef>
      <a:spcAft>
        <a:spcPct val="0"/>
      </a:spcAft>
      <a:defRPr sz="1100" kern="1200">
        <a:solidFill>
          <a:schemeClr val="tx1"/>
        </a:solidFill>
        <a:latin typeface="Arial"/>
        <a:ea typeface="+mn-ea"/>
        <a:cs typeface="+mn-cs"/>
      </a:defRPr>
    </a:lvl2pPr>
    <a:lvl3pPr marL="838139" algn="l" rtl="0" eaLnBrk="0" fontAlgn="base" hangingPunct="0">
      <a:spcBef>
        <a:spcPct val="30000"/>
      </a:spcBef>
      <a:spcAft>
        <a:spcPct val="0"/>
      </a:spcAft>
      <a:defRPr sz="1100" kern="1200">
        <a:solidFill>
          <a:schemeClr val="tx1"/>
        </a:solidFill>
        <a:latin typeface="Arial"/>
        <a:ea typeface="+mn-ea"/>
        <a:cs typeface="+mn-cs"/>
      </a:defRPr>
    </a:lvl3pPr>
    <a:lvl4pPr marL="1257209" algn="l" rtl="0" eaLnBrk="0" fontAlgn="base" hangingPunct="0">
      <a:spcBef>
        <a:spcPct val="30000"/>
      </a:spcBef>
      <a:spcAft>
        <a:spcPct val="0"/>
      </a:spcAft>
      <a:defRPr sz="1100" kern="1200">
        <a:solidFill>
          <a:schemeClr val="tx1"/>
        </a:solidFill>
        <a:latin typeface="Arial"/>
        <a:ea typeface="+mn-ea"/>
        <a:cs typeface="+mn-cs"/>
      </a:defRPr>
    </a:lvl4pPr>
    <a:lvl5pPr marL="1676278" algn="l" rtl="0" eaLnBrk="0" fontAlgn="base" hangingPunct="0">
      <a:spcBef>
        <a:spcPct val="30000"/>
      </a:spcBef>
      <a:spcAft>
        <a:spcPct val="0"/>
      </a:spcAft>
      <a:defRPr sz="1100" kern="1200">
        <a:solidFill>
          <a:schemeClr val="tx1"/>
        </a:solidFill>
        <a:latin typeface="Arial"/>
        <a:ea typeface="+mn-ea"/>
        <a:cs typeface="+mn-cs"/>
      </a:defRPr>
    </a:lvl5pPr>
    <a:lvl6pPr marL="2095348" algn="l" defTabSz="838139" rtl="0" eaLnBrk="1" latinLnBrk="0" hangingPunct="1">
      <a:defRPr sz="1100" kern="1200">
        <a:solidFill>
          <a:schemeClr val="tx1"/>
        </a:solidFill>
        <a:latin typeface="+mn-lt"/>
        <a:ea typeface="+mn-ea"/>
        <a:cs typeface="+mn-cs"/>
      </a:defRPr>
    </a:lvl6pPr>
    <a:lvl7pPr marL="2514417" algn="l" defTabSz="838139" rtl="0" eaLnBrk="1" latinLnBrk="0" hangingPunct="1">
      <a:defRPr sz="1100" kern="1200">
        <a:solidFill>
          <a:schemeClr val="tx1"/>
        </a:solidFill>
        <a:latin typeface="+mn-lt"/>
        <a:ea typeface="+mn-ea"/>
        <a:cs typeface="+mn-cs"/>
      </a:defRPr>
    </a:lvl7pPr>
    <a:lvl8pPr marL="2933487" algn="l" defTabSz="838139" rtl="0" eaLnBrk="1" latinLnBrk="0" hangingPunct="1">
      <a:defRPr sz="1100" kern="1200">
        <a:solidFill>
          <a:schemeClr val="tx1"/>
        </a:solidFill>
        <a:latin typeface="+mn-lt"/>
        <a:ea typeface="+mn-ea"/>
        <a:cs typeface="+mn-cs"/>
      </a:defRPr>
    </a:lvl8pPr>
    <a:lvl9pPr marL="3352556" algn="l" defTabSz="83813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8102" y="9374452"/>
            <a:ext cx="34197396" cy="6466946"/>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034750" y="17098698"/>
            <a:ext cx="28164102" cy="7712604"/>
          </a:xfrm>
        </p:spPr>
        <p:txBody>
          <a:bodyPr/>
          <a:lstStyle>
            <a:defPPr>
              <a:defRPr kern="1200"/>
            </a:defPPr>
            <a:lvl1pPr marL="0" indent="0" algn="ctr">
              <a:buNone/>
              <a:defRPr/>
            </a:lvl1pPr>
            <a:lvl2pPr marL="419115" indent="0" algn="ctr">
              <a:buNone/>
              <a:defRPr/>
            </a:lvl2pPr>
            <a:lvl3pPr marL="838230" indent="0" algn="ctr">
              <a:buNone/>
              <a:defRPr/>
            </a:lvl3pPr>
            <a:lvl4pPr marL="1257346" indent="0" algn="ctr">
              <a:buNone/>
              <a:defRPr/>
            </a:lvl4pPr>
            <a:lvl5pPr marL="1676461" indent="0" algn="ctr">
              <a:buNone/>
              <a:defRPr/>
            </a:lvl5pPr>
            <a:lvl6pPr marL="2095576" indent="0" algn="ctr">
              <a:buNone/>
              <a:defRPr/>
            </a:lvl6pPr>
            <a:lvl7pPr marL="2514691" indent="0" algn="ctr">
              <a:buNone/>
              <a:defRPr/>
            </a:lvl7pPr>
            <a:lvl8pPr marL="2933807" indent="0" algn="ctr">
              <a:buNone/>
              <a:defRPr/>
            </a:lvl8pPr>
            <a:lvl9pPr marL="33529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71106" y="1209278"/>
            <a:ext cx="9051396" cy="25747002"/>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012553" y="1209278"/>
            <a:ext cx="27018853" cy="25747002"/>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19390652"/>
            <a:ext cx="34198852" cy="5992548"/>
          </a:xfrm>
        </p:spPr>
        <p:txBody>
          <a:bodyPr anchor="t"/>
          <a:lstStyle>
            <a:defPPr>
              <a:defRPr kern="1200"/>
            </a:defPPr>
            <a:lvl1pPr algn="l">
              <a:defRPr sz="3667" b="1" cap="all"/>
            </a:lvl1pPr>
          </a:lstStyle>
          <a:p>
            <a:r>
              <a:rPr lang="en-US"/>
              <a:t>Click to edit Master title style</a:t>
            </a:r>
          </a:p>
        </p:txBody>
      </p:sp>
      <p:sp>
        <p:nvSpPr>
          <p:cNvPr id="3" name="Text Placeholder 2"/>
          <p:cNvSpPr>
            <a:spLocks noGrp="1"/>
          </p:cNvSpPr>
          <p:nvPr>
            <p:ph type="body" idx="1"/>
          </p:nvPr>
        </p:nvSpPr>
        <p:spPr>
          <a:xfrm>
            <a:off x="3178175" y="12789827"/>
            <a:ext cx="34198852" cy="6600825"/>
          </a:xfrm>
        </p:spPr>
        <p:txBody>
          <a:bodyPr anchor="b"/>
          <a:lstStyle>
            <a:defPPr>
              <a:defRPr kern="1200"/>
            </a:defPPr>
            <a:lvl1pPr marL="0" indent="0">
              <a:buNone/>
              <a:defRPr sz="1833"/>
            </a:lvl1pPr>
            <a:lvl2pPr marL="419115" indent="0">
              <a:buNone/>
              <a:defRPr sz="1650"/>
            </a:lvl2pPr>
            <a:lvl3pPr marL="838230" indent="0">
              <a:buNone/>
              <a:defRPr sz="1467"/>
            </a:lvl3pPr>
            <a:lvl4pPr marL="1257346" indent="0">
              <a:buNone/>
              <a:defRPr sz="1283"/>
            </a:lvl4pPr>
            <a:lvl5pPr marL="1676461" indent="0">
              <a:buNone/>
              <a:defRPr sz="1283"/>
            </a:lvl5pPr>
            <a:lvl6pPr marL="2095576" indent="0">
              <a:buNone/>
              <a:defRPr sz="1283"/>
            </a:lvl6pPr>
            <a:lvl7pPr marL="2514691" indent="0">
              <a:buNone/>
              <a:defRPr sz="1283"/>
            </a:lvl7pPr>
            <a:lvl8pPr marL="2933807" indent="0">
              <a:buNone/>
              <a:defRPr sz="1283"/>
            </a:lvl8pPr>
            <a:lvl9pPr marL="3352922" indent="0">
              <a:buNone/>
              <a:defRPr sz="128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012554" y="7041753"/>
            <a:ext cx="18034397" cy="19914527"/>
          </a:xfrm>
        </p:spPr>
        <p:txBody>
          <a:bodyPr/>
          <a:lstStyle>
            <a:defPPr>
              <a:defRPr kern="1200"/>
            </a:defPPr>
            <a:lvl1pPr>
              <a:defRPr sz="2567"/>
            </a:lvl1pPr>
            <a:lvl2pPr>
              <a:defRPr sz="2200"/>
            </a:lvl2pPr>
            <a:lvl3pPr>
              <a:defRPr sz="1833"/>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186651" y="7041753"/>
            <a:ext cx="18035852" cy="19914527"/>
          </a:xfrm>
        </p:spPr>
        <p:txBody>
          <a:bodyPr/>
          <a:lstStyle>
            <a:defPPr>
              <a:defRPr kern="1200"/>
            </a:defPPr>
            <a:lvl1pPr>
              <a:defRPr sz="2567"/>
            </a:lvl1pPr>
            <a:lvl2pPr>
              <a:defRPr sz="2200"/>
            </a:lvl2pPr>
            <a:lvl3pPr>
              <a:defRPr sz="1833"/>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098" y="1207823"/>
            <a:ext cx="36211404" cy="5029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011098" y="6755078"/>
            <a:ext cx="17776825" cy="2814373"/>
          </a:xfrm>
        </p:spPr>
        <p:txBody>
          <a:bodyPr anchor="b"/>
          <a:lstStyle>
            <a:defPPr>
              <a:defRPr kern="1200"/>
            </a:defPPr>
            <a:lvl1pPr marL="0" indent="0">
              <a:buNone/>
              <a:defRPr sz="2200" b="1"/>
            </a:lvl1pPr>
            <a:lvl2pPr marL="419115" indent="0">
              <a:buNone/>
              <a:defRPr sz="1833" b="1"/>
            </a:lvl2pPr>
            <a:lvl3pPr marL="838230" indent="0">
              <a:buNone/>
              <a:defRPr sz="1650" b="1"/>
            </a:lvl3pPr>
            <a:lvl4pPr marL="1257346" indent="0">
              <a:buNone/>
              <a:defRPr sz="1467" b="1"/>
            </a:lvl4pPr>
            <a:lvl5pPr marL="1676461" indent="0">
              <a:buNone/>
              <a:defRPr sz="1467" b="1"/>
            </a:lvl5pPr>
            <a:lvl6pPr marL="2095576" indent="0">
              <a:buNone/>
              <a:defRPr sz="1467" b="1"/>
            </a:lvl6pPr>
            <a:lvl7pPr marL="2514691" indent="0">
              <a:buNone/>
              <a:defRPr sz="1467" b="1"/>
            </a:lvl7pPr>
            <a:lvl8pPr marL="2933807" indent="0">
              <a:buNone/>
              <a:defRPr sz="1467" b="1"/>
            </a:lvl8pPr>
            <a:lvl9pPr marL="3352922" indent="0">
              <a:buNone/>
              <a:defRPr sz="1467" b="1"/>
            </a:lvl9pPr>
          </a:lstStyle>
          <a:p>
            <a:pPr lvl="0"/>
            <a:r>
              <a:rPr lang="en-US"/>
              <a:t>Click to edit Master text styles</a:t>
            </a:r>
          </a:p>
        </p:txBody>
      </p:sp>
      <p:sp>
        <p:nvSpPr>
          <p:cNvPr id="4" name="Content Placeholder 3"/>
          <p:cNvSpPr>
            <a:spLocks noGrp="1"/>
          </p:cNvSpPr>
          <p:nvPr>
            <p:ph sz="half" idx="2"/>
          </p:nvPr>
        </p:nvSpPr>
        <p:spPr>
          <a:xfrm>
            <a:off x="2011098" y="9569450"/>
            <a:ext cx="17776825" cy="17385374"/>
          </a:xfrm>
        </p:spPr>
        <p:txBody>
          <a:bodyPr/>
          <a:lstStyle>
            <a:defPPr>
              <a:defRPr kern="1200"/>
            </a:defPPr>
            <a:lvl1pPr>
              <a:defRPr sz="2200"/>
            </a:lvl1pPr>
            <a:lvl2pPr>
              <a:defRPr sz="1833"/>
            </a:lvl2pPr>
            <a:lvl3pPr>
              <a:defRPr sz="1650"/>
            </a:lvl3pPr>
            <a:lvl4pPr>
              <a:defRPr sz="1467"/>
            </a:lvl4pPr>
            <a:lvl5pPr>
              <a:defRPr sz="1467"/>
            </a:lvl5pPr>
            <a:lvl6pPr>
              <a:defRPr sz="1467"/>
            </a:lvl6pPr>
            <a:lvl7pPr>
              <a:defRPr sz="1467"/>
            </a:lvl7pPr>
            <a:lvl8pPr>
              <a:defRPr sz="1467"/>
            </a:lvl8pPr>
            <a:lvl9pPr>
              <a:defRPr sz="1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8401" y="6755078"/>
            <a:ext cx="17784102" cy="2814373"/>
          </a:xfrm>
        </p:spPr>
        <p:txBody>
          <a:bodyPr anchor="b"/>
          <a:lstStyle>
            <a:defPPr>
              <a:defRPr kern="1200"/>
            </a:defPPr>
            <a:lvl1pPr marL="0" indent="0">
              <a:buNone/>
              <a:defRPr sz="2200" b="1"/>
            </a:lvl1pPr>
            <a:lvl2pPr marL="419115" indent="0">
              <a:buNone/>
              <a:defRPr sz="1833" b="1"/>
            </a:lvl2pPr>
            <a:lvl3pPr marL="838230" indent="0">
              <a:buNone/>
              <a:defRPr sz="1650" b="1"/>
            </a:lvl3pPr>
            <a:lvl4pPr marL="1257346" indent="0">
              <a:buNone/>
              <a:defRPr sz="1467" b="1"/>
            </a:lvl4pPr>
            <a:lvl5pPr marL="1676461" indent="0">
              <a:buNone/>
              <a:defRPr sz="1467" b="1"/>
            </a:lvl5pPr>
            <a:lvl6pPr marL="2095576" indent="0">
              <a:buNone/>
              <a:defRPr sz="1467" b="1"/>
            </a:lvl6pPr>
            <a:lvl7pPr marL="2514691" indent="0">
              <a:buNone/>
              <a:defRPr sz="1467" b="1"/>
            </a:lvl7pPr>
            <a:lvl8pPr marL="2933807" indent="0">
              <a:buNone/>
              <a:defRPr sz="1467" b="1"/>
            </a:lvl8pPr>
            <a:lvl9pPr marL="3352922" indent="0">
              <a:buNone/>
              <a:defRPr sz="1467" b="1"/>
            </a:lvl9pPr>
          </a:lstStyle>
          <a:p>
            <a:pPr lvl="0"/>
            <a:r>
              <a:rPr lang="en-US"/>
              <a:t>Click to edit Master text styles</a:t>
            </a:r>
          </a:p>
        </p:txBody>
      </p:sp>
      <p:sp>
        <p:nvSpPr>
          <p:cNvPr id="6" name="Content Placeholder 5"/>
          <p:cNvSpPr>
            <a:spLocks noGrp="1"/>
          </p:cNvSpPr>
          <p:nvPr>
            <p:ph sz="quarter" idx="4"/>
          </p:nvPr>
        </p:nvSpPr>
        <p:spPr>
          <a:xfrm>
            <a:off x="20438401" y="9569450"/>
            <a:ext cx="17784102" cy="17385374"/>
          </a:xfrm>
        </p:spPr>
        <p:txBody>
          <a:bodyPr/>
          <a:lstStyle>
            <a:defPPr>
              <a:defRPr kern="1200"/>
            </a:defPPr>
            <a:lvl1pPr>
              <a:defRPr sz="2200"/>
            </a:lvl1pPr>
            <a:lvl2pPr>
              <a:defRPr sz="1833"/>
            </a:lvl2pPr>
            <a:lvl3pPr>
              <a:defRPr sz="1650"/>
            </a:lvl3pPr>
            <a:lvl4pPr>
              <a:defRPr sz="1467"/>
            </a:lvl4pPr>
            <a:lvl5pPr>
              <a:defRPr sz="1467"/>
            </a:lvl5pPr>
            <a:lvl6pPr>
              <a:defRPr sz="1467"/>
            </a:lvl6pPr>
            <a:lvl7pPr>
              <a:defRPr sz="1467"/>
            </a:lvl7pPr>
            <a:lvl8pPr>
              <a:defRPr sz="1467"/>
            </a:lvl8pPr>
            <a:lvl9pPr>
              <a:defRPr sz="1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098" y="1202002"/>
            <a:ext cx="13236575" cy="5112147"/>
          </a:xfrm>
        </p:spPr>
        <p:txBody>
          <a:bodyPr anchor="b"/>
          <a:lstStyle>
            <a:defPPr>
              <a:defRPr kern="1200"/>
            </a:defPPr>
            <a:lvl1pPr algn="l">
              <a:defRPr sz="1833" b="1"/>
            </a:lvl1pPr>
          </a:lstStyle>
          <a:p>
            <a:r>
              <a:rPr lang="en-US"/>
              <a:t>Click to edit Master title style</a:t>
            </a:r>
          </a:p>
        </p:txBody>
      </p:sp>
      <p:sp>
        <p:nvSpPr>
          <p:cNvPr id="3" name="Content Placeholder 2"/>
          <p:cNvSpPr>
            <a:spLocks noGrp="1"/>
          </p:cNvSpPr>
          <p:nvPr>
            <p:ph idx="1"/>
          </p:nvPr>
        </p:nvSpPr>
        <p:spPr>
          <a:xfrm>
            <a:off x="15730802" y="1202002"/>
            <a:ext cx="22491700" cy="25752822"/>
          </a:xfrm>
        </p:spPr>
        <p:txBody>
          <a:bodyPr/>
          <a:lstStyle>
            <a:defPPr>
              <a:defRPr kern="1200"/>
            </a:defPPr>
            <a:lvl1pPr>
              <a:defRPr sz="2933"/>
            </a:lvl1pPr>
            <a:lvl2pPr>
              <a:defRPr sz="2567"/>
            </a:lvl2pPr>
            <a:lvl3pPr>
              <a:defRPr sz="2200"/>
            </a:lvl3pPr>
            <a:lvl4pPr>
              <a:defRPr sz="1833"/>
            </a:lvl4pPr>
            <a:lvl5pPr>
              <a:defRPr sz="1833"/>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098" y="6314149"/>
            <a:ext cx="13236575" cy="20640675"/>
          </a:xfrm>
        </p:spPr>
        <p:txBody>
          <a:bodyPr/>
          <a:lstStyle>
            <a:defPPr>
              <a:defRPr kern="1200"/>
            </a:defPPr>
            <a:lvl1pPr marL="0" indent="0">
              <a:buNone/>
              <a:defRPr sz="1283"/>
            </a:lvl1pPr>
            <a:lvl2pPr marL="419115" indent="0">
              <a:buNone/>
              <a:defRPr sz="1100"/>
            </a:lvl2pPr>
            <a:lvl3pPr marL="838230" indent="0">
              <a:buNone/>
              <a:defRPr sz="917"/>
            </a:lvl3pPr>
            <a:lvl4pPr marL="1257346" indent="0">
              <a:buNone/>
              <a:defRPr sz="825"/>
            </a:lvl4pPr>
            <a:lvl5pPr marL="1676461" indent="0">
              <a:buNone/>
              <a:defRPr sz="825"/>
            </a:lvl5pPr>
            <a:lvl6pPr marL="2095576" indent="0">
              <a:buNone/>
              <a:defRPr sz="825"/>
            </a:lvl6pPr>
            <a:lvl7pPr marL="2514691" indent="0">
              <a:buNone/>
              <a:defRPr sz="825"/>
            </a:lvl7pPr>
            <a:lvl8pPr marL="2933807" indent="0">
              <a:buNone/>
              <a:defRPr sz="825"/>
            </a:lvl8pPr>
            <a:lvl9pPr marL="3352922" indent="0">
              <a:buNone/>
              <a:defRPr sz="82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774" y="21122349"/>
            <a:ext cx="24140452" cy="2494227"/>
          </a:xfrm>
        </p:spPr>
        <p:txBody>
          <a:bodyPr anchor="b"/>
          <a:lstStyle>
            <a:defPPr>
              <a:defRPr kern="1200"/>
            </a:defPPr>
            <a:lvl1pPr algn="l">
              <a:defRPr sz="1833" b="1"/>
            </a:lvl1pPr>
          </a:lstStyle>
          <a:p>
            <a:r>
              <a:rPr lang="en-US"/>
              <a:t>Click to edit Master title style</a:t>
            </a:r>
          </a:p>
        </p:txBody>
      </p:sp>
      <p:sp>
        <p:nvSpPr>
          <p:cNvPr id="3" name="Picture Placeholder 2"/>
          <p:cNvSpPr>
            <a:spLocks noGrp="1"/>
          </p:cNvSpPr>
          <p:nvPr>
            <p:ph type="pic" idx="1"/>
          </p:nvPr>
        </p:nvSpPr>
        <p:spPr>
          <a:xfrm>
            <a:off x="7885774" y="2696502"/>
            <a:ext cx="24140452" cy="18104247"/>
          </a:xfrm>
        </p:spPr>
        <p:txBody>
          <a:bodyPr/>
          <a:lstStyle>
            <a:defPPr>
              <a:defRPr kern="1200"/>
            </a:defPPr>
            <a:lvl1pPr marL="0" indent="0">
              <a:buNone/>
              <a:defRPr sz="2933"/>
            </a:lvl1pPr>
            <a:lvl2pPr marL="419115" indent="0">
              <a:buNone/>
              <a:defRPr sz="2567"/>
            </a:lvl2pPr>
            <a:lvl3pPr marL="838230" indent="0">
              <a:buNone/>
              <a:defRPr sz="2200"/>
            </a:lvl3pPr>
            <a:lvl4pPr marL="1257346" indent="0">
              <a:buNone/>
              <a:defRPr sz="1833"/>
            </a:lvl4pPr>
            <a:lvl5pPr marL="1676461" indent="0">
              <a:buNone/>
              <a:defRPr sz="1833"/>
            </a:lvl5pPr>
            <a:lvl6pPr marL="2095576" indent="0">
              <a:buNone/>
              <a:defRPr sz="1833"/>
            </a:lvl6pPr>
            <a:lvl7pPr marL="2514691" indent="0">
              <a:buNone/>
              <a:defRPr sz="1833"/>
            </a:lvl7pPr>
            <a:lvl8pPr marL="2933807" indent="0">
              <a:buNone/>
              <a:defRPr sz="1833"/>
            </a:lvl8pPr>
            <a:lvl9pPr marL="3352922" indent="0">
              <a:buNone/>
              <a:defRPr sz="1833"/>
            </a:lvl9pPr>
          </a:lstStyle>
          <a:p>
            <a:pPr lvl="0"/>
            <a:endParaRPr lang="en-US" noProof="0"/>
          </a:p>
        </p:txBody>
      </p:sp>
      <p:sp>
        <p:nvSpPr>
          <p:cNvPr id="4" name="Text Placeholder 3"/>
          <p:cNvSpPr>
            <a:spLocks noGrp="1"/>
          </p:cNvSpPr>
          <p:nvPr>
            <p:ph type="body" sz="half" idx="2"/>
          </p:nvPr>
        </p:nvSpPr>
        <p:spPr>
          <a:xfrm>
            <a:off x="7885774" y="23616577"/>
            <a:ext cx="24140452" cy="3540521"/>
          </a:xfrm>
        </p:spPr>
        <p:txBody>
          <a:bodyPr/>
          <a:lstStyle>
            <a:defPPr>
              <a:defRPr kern="1200"/>
            </a:defPPr>
            <a:lvl1pPr marL="0" indent="0">
              <a:buNone/>
              <a:defRPr sz="1283"/>
            </a:lvl1pPr>
            <a:lvl2pPr marL="419115" indent="0">
              <a:buNone/>
              <a:defRPr sz="1100"/>
            </a:lvl2pPr>
            <a:lvl3pPr marL="838230" indent="0">
              <a:buNone/>
              <a:defRPr sz="917"/>
            </a:lvl3pPr>
            <a:lvl4pPr marL="1257346" indent="0">
              <a:buNone/>
              <a:defRPr sz="825"/>
            </a:lvl4pPr>
            <a:lvl5pPr marL="1676461" indent="0">
              <a:buNone/>
              <a:defRPr sz="825"/>
            </a:lvl5pPr>
            <a:lvl6pPr marL="2095576" indent="0">
              <a:buNone/>
              <a:defRPr sz="825"/>
            </a:lvl6pPr>
            <a:lvl7pPr marL="2514691" indent="0">
              <a:buNone/>
              <a:defRPr sz="825"/>
            </a:lvl7pPr>
            <a:lvl8pPr marL="2933807" indent="0">
              <a:buNone/>
              <a:defRPr sz="825"/>
            </a:lvl8pPr>
            <a:lvl9pPr marL="3352922" indent="0">
              <a:buNone/>
              <a:defRPr sz="82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12553" y="1209279"/>
            <a:ext cx="3620994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012553" y="7041753"/>
            <a:ext cx="36209949" cy="19914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012553" y="27480154"/>
            <a:ext cx="93875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4311940">
              <a:defRPr sz="6600" smtClean="0"/>
            </a:lvl1pPr>
          </a:lstStyle>
          <a:p>
            <a:pPr>
              <a:defRPr/>
            </a:pPr>
            <a:endParaRPr lang="en-US"/>
          </a:p>
        </p:txBody>
      </p:sp>
      <p:sp>
        <p:nvSpPr>
          <p:cNvPr id="1029" name="Rectangle 5"/>
          <p:cNvSpPr>
            <a:spLocks noGrp="1" noChangeArrowheads="1"/>
          </p:cNvSpPr>
          <p:nvPr>
            <p:ph type="ftr" sz="quarter" idx="3"/>
          </p:nvPr>
        </p:nvSpPr>
        <p:spPr bwMode="auto">
          <a:xfrm>
            <a:off x="13747352" y="27480154"/>
            <a:ext cx="12740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4311940">
              <a:defRPr sz="6600" smtClean="0"/>
            </a:lvl1pPr>
          </a:lstStyle>
          <a:p>
            <a:pPr>
              <a:defRPr/>
            </a:pPr>
            <a:endParaRPr lang="en-US"/>
          </a:p>
        </p:txBody>
      </p:sp>
      <p:sp>
        <p:nvSpPr>
          <p:cNvPr id="1030" name="Rectangle 6"/>
          <p:cNvSpPr>
            <a:spLocks noGrp="1" noChangeArrowheads="1"/>
          </p:cNvSpPr>
          <p:nvPr>
            <p:ph type="sldNum" sz="quarter" idx="4"/>
          </p:nvPr>
        </p:nvSpPr>
        <p:spPr bwMode="auto">
          <a:xfrm>
            <a:off x="28834952" y="27480154"/>
            <a:ext cx="93875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4311940">
              <a:defRPr sz="66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0547350" y="15087600"/>
            <a:ext cx="13085233" cy="4004733"/>
          </a:xfrm>
          <a:prstGeom prst="rect">
            <a:avLst/>
          </a:prstGeom>
        </p:spPr>
      </p:pic>
      <p:pic>
        <p:nvPicPr>
          <p:cNvPr id="1032" name="New picture"/>
          <p:cNvPicPr/>
          <p:nvPr/>
        </p:nvPicPr>
        <p:blipFill>
          <a:blip r:embed="rId13"/>
          <a:stretch>
            <a:fillRect/>
          </a:stretch>
        </p:blipFill>
        <p:spPr>
          <a:xfrm rot="5400000">
            <a:off x="37695717" y="15087600"/>
            <a:ext cx="13085233" cy="4004733"/>
          </a:xfrm>
          <a:prstGeom prst="rect">
            <a:avLst/>
          </a:prstGeom>
        </p:spPr>
      </p:pic>
      <p:pic>
        <p:nvPicPr>
          <p:cNvPr id="1033" name="New picture"/>
          <p:cNvPicPr/>
          <p:nvPr/>
        </p:nvPicPr>
        <p:blipFill>
          <a:blip r:embed="rId14"/>
          <a:stretch>
            <a:fillRect/>
          </a:stretch>
        </p:blipFill>
        <p:spPr>
          <a:xfrm>
            <a:off x="6379634" y="30640867"/>
            <a:ext cx="27474333" cy="1420283"/>
          </a:xfrm>
          <a:prstGeom prst="rect">
            <a:avLst/>
          </a:prstGeom>
        </p:spPr>
      </p:pic>
      <p:sp>
        <p:nvSpPr>
          <p:cNvPr id="1034" name="New shape"/>
          <p:cNvSpPr/>
          <p:nvPr/>
        </p:nvSpPr>
        <p:spPr>
          <a:xfrm>
            <a:off x="6379633" y="31164741"/>
            <a:ext cx="20116800" cy="1164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473">
                <a:solidFill>
                  <a:srgbClr val="808080"/>
                </a:solidFill>
              </a:rPr>
              <a:t>Template ID: melancholymedallion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11940" rtl="0" eaLnBrk="0" fontAlgn="base" hangingPunct="0">
        <a:spcBef>
          <a:spcPct val="0"/>
        </a:spcBef>
        <a:spcAft>
          <a:spcPct val="0"/>
        </a:spcAft>
        <a:defRPr sz="20809">
          <a:solidFill>
            <a:schemeClr val="tx2"/>
          </a:solidFill>
          <a:latin typeface="+mj-lt"/>
          <a:ea typeface="+mj-ea"/>
          <a:cs typeface="+mj-cs"/>
        </a:defRPr>
      </a:lvl1pPr>
      <a:lvl2pPr algn="ctr" defTabSz="4311940" rtl="0" eaLnBrk="0" fontAlgn="base" hangingPunct="0">
        <a:spcBef>
          <a:spcPct val="0"/>
        </a:spcBef>
        <a:spcAft>
          <a:spcPct val="0"/>
        </a:spcAft>
        <a:defRPr sz="20809">
          <a:solidFill>
            <a:schemeClr val="tx2"/>
          </a:solidFill>
          <a:latin typeface="Arial"/>
        </a:defRPr>
      </a:lvl2pPr>
      <a:lvl3pPr algn="ctr" defTabSz="4311940" rtl="0" eaLnBrk="0" fontAlgn="base" hangingPunct="0">
        <a:spcBef>
          <a:spcPct val="0"/>
        </a:spcBef>
        <a:spcAft>
          <a:spcPct val="0"/>
        </a:spcAft>
        <a:defRPr sz="20809">
          <a:solidFill>
            <a:schemeClr val="tx2"/>
          </a:solidFill>
          <a:latin typeface="Arial"/>
        </a:defRPr>
      </a:lvl3pPr>
      <a:lvl4pPr algn="ctr" defTabSz="4311940" rtl="0" eaLnBrk="0" fontAlgn="base" hangingPunct="0">
        <a:spcBef>
          <a:spcPct val="0"/>
        </a:spcBef>
        <a:spcAft>
          <a:spcPct val="0"/>
        </a:spcAft>
        <a:defRPr sz="20809">
          <a:solidFill>
            <a:schemeClr val="tx2"/>
          </a:solidFill>
          <a:latin typeface="Arial"/>
        </a:defRPr>
      </a:lvl4pPr>
      <a:lvl5pPr algn="ctr" defTabSz="4311940" rtl="0" eaLnBrk="0" fontAlgn="base" hangingPunct="0">
        <a:spcBef>
          <a:spcPct val="0"/>
        </a:spcBef>
        <a:spcAft>
          <a:spcPct val="0"/>
        </a:spcAft>
        <a:defRPr sz="20809">
          <a:solidFill>
            <a:schemeClr val="tx2"/>
          </a:solidFill>
          <a:latin typeface="Arial"/>
        </a:defRPr>
      </a:lvl5pPr>
      <a:lvl6pPr marL="419115" algn="ctr" defTabSz="4311940" rtl="0" fontAlgn="base">
        <a:spcBef>
          <a:spcPct val="0"/>
        </a:spcBef>
        <a:spcAft>
          <a:spcPct val="0"/>
        </a:spcAft>
        <a:defRPr sz="20809">
          <a:solidFill>
            <a:schemeClr val="tx2"/>
          </a:solidFill>
          <a:latin typeface="Arial"/>
        </a:defRPr>
      </a:lvl6pPr>
      <a:lvl7pPr marL="838230" algn="ctr" defTabSz="4311940" rtl="0" fontAlgn="base">
        <a:spcBef>
          <a:spcPct val="0"/>
        </a:spcBef>
        <a:spcAft>
          <a:spcPct val="0"/>
        </a:spcAft>
        <a:defRPr sz="20809">
          <a:solidFill>
            <a:schemeClr val="tx2"/>
          </a:solidFill>
          <a:latin typeface="Arial"/>
        </a:defRPr>
      </a:lvl7pPr>
      <a:lvl8pPr marL="1257346" algn="ctr" defTabSz="4311940" rtl="0" fontAlgn="base">
        <a:spcBef>
          <a:spcPct val="0"/>
        </a:spcBef>
        <a:spcAft>
          <a:spcPct val="0"/>
        </a:spcAft>
        <a:defRPr sz="20809">
          <a:solidFill>
            <a:schemeClr val="tx2"/>
          </a:solidFill>
          <a:latin typeface="Arial"/>
        </a:defRPr>
      </a:lvl8pPr>
      <a:lvl9pPr marL="1676461" algn="ctr" defTabSz="4311940" rtl="0" fontAlgn="base">
        <a:spcBef>
          <a:spcPct val="0"/>
        </a:spcBef>
        <a:spcAft>
          <a:spcPct val="0"/>
        </a:spcAft>
        <a:defRPr sz="20809">
          <a:solidFill>
            <a:schemeClr val="tx2"/>
          </a:solidFill>
          <a:latin typeface="Arial"/>
        </a:defRPr>
      </a:lvl9pPr>
    </p:titleStyle>
    <p:bodyStyle>
      <a:defPPr>
        <a:defRPr kern="1200"/>
      </a:defPPr>
      <a:lvl1pPr marL="1618251" indent="-1618251" algn="l" defTabSz="4311940" rtl="0" eaLnBrk="0" fontAlgn="base" hangingPunct="0">
        <a:spcBef>
          <a:spcPct val="20000"/>
        </a:spcBef>
        <a:spcAft>
          <a:spcPct val="0"/>
        </a:spcAft>
        <a:buChar char="•"/>
        <a:defRPr sz="15126">
          <a:solidFill>
            <a:schemeClr val="tx1"/>
          </a:solidFill>
          <a:latin typeface="+mn-lt"/>
          <a:ea typeface="+mn-ea"/>
          <a:cs typeface="+mn-cs"/>
        </a:defRPr>
      </a:lvl1pPr>
      <a:lvl2pPr marL="3504269" indent="-1349028" algn="l" defTabSz="4311940" rtl="0" eaLnBrk="0" fontAlgn="base" hangingPunct="0">
        <a:spcBef>
          <a:spcPct val="20000"/>
        </a:spcBef>
        <a:spcAft>
          <a:spcPct val="0"/>
        </a:spcAft>
        <a:buChar char="–"/>
        <a:defRPr sz="13200">
          <a:solidFill>
            <a:schemeClr val="tx1"/>
          </a:solidFill>
          <a:latin typeface="+mn-lt"/>
        </a:defRPr>
      </a:lvl2pPr>
      <a:lvl3pPr marL="5390288" indent="-1078349" algn="l" defTabSz="4311940" rtl="0" eaLnBrk="0" fontAlgn="base" hangingPunct="0">
        <a:spcBef>
          <a:spcPct val="20000"/>
        </a:spcBef>
        <a:spcAft>
          <a:spcPct val="0"/>
        </a:spcAft>
        <a:buChar char="•"/>
        <a:defRPr sz="11275">
          <a:solidFill>
            <a:schemeClr val="tx1"/>
          </a:solidFill>
          <a:latin typeface="+mn-lt"/>
        </a:defRPr>
      </a:lvl3pPr>
      <a:lvl4pPr marL="7544074" indent="-1078349" algn="l" defTabSz="4311940" rtl="0" eaLnBrk="0" fontAlgn="base" hangingPunct="0">
        <a:spcBef>
          <a:spcPct val="20000"/>
        </a:spcBef>
        <a:spcAft>
          <a:spcPct val="0"/>
        </a:spcAft>
        <a:buChar char="–"/>
        <a:defRPr sz="9534">
          <a:solidFill>
            <a:schemeClr val="tx1"/>
          </a:solidFill>
          <a:latin typeface="+mn-lt"/>
        </a:defRPr>
      </a:lvl4pPr>
      <a:lvl5pPr marL="9699317" indent="-1076893" algn="l" defTabSz="4311940" rtl="0" eaLnBrk="0" fontAlgn="base" hangingPunct="0">
        <a:spcBef>
          <a:spcPct val="20000"/>
        </a:spcBef>
        <a:spcAft>
          <a:spcPct val="0"/>
        </a:spcAft>
        <a:buChar char="»"/>
        <a:defRPr sz="9534">
          <a:solidFill>
            <a:schemeClr val="tx1"/>
          </a:solidFill>
          <a:latin typeface="+mn-lt"/>
        </a:defRPr>
      </a:lvl5pPr>
      <a:lvl6pPr marL="10118432" indent="-1076893" algn="l" defTabSz="4311940" rtl="0" fontAlgn="base">
        <a:spcBef>
          <a:spcPct val="20000"/>
        </a:spcBef>
        <a:spcAft>
          <a:spcPct val="0"/>
        </a:spcAft>
        <a:buChar char="»"/>
        <a:defRPr sz="9534">
          <a:solidFill>
            <a:schemeClr val="tx1"/>
          </a:solidFill>
          <a:latin typeface="+mn-lt"/>
        </a:defRPr>
      </a:lvl6pPr>
      <a:lvl7pPr marL="10537547" indent="-1076893" algn="l" defTabSz="4311940" rtl="0" fontAlgn="base">
        <a:spcBef>
          <a:spcPct val="20000"/>
        </a:spcBef>
        <a:spcAft>
          <a:spcPct val="0"/>
        </a:spcAft>
        <a:buChar char="»"/>
        <a:defRPr sz="9534">
          <a:solidFill>
            <a:schemeClr val="tx1"/>
          </a:solidFill>
          <a:latin typeface="+mn-lt"/>
        </a:defRPr>
      </a:lvl7pPr>
      <a:lvl8pPr marL="10956662" indent="-1076893" algn="l" defTabSz="4311940" rtl="0" fontAlgn="base">
        <a:spcBef>
          <a:spcPct val="20000"/>
        </a:spcBef>
        <a:spcAft>
          <a:spcPct val="0"/>
        </a:spcAft>
        <a:buChar char="»"/>
        <a:defRPr sz="9534">
          <a:solidFill>
            <a:schemeClr val="tx1"/>
          </a:solidFill>
          <a:latin typeface="+mn-lt"/>
        </a:defRPr>
      </a:lvl8pPr>
      <a:lvl9pPr marL="11375778" indent="-1076893" algn="l" defTabSz="4311940" rtl="0" fontAlgn="base">
        <a:spcBef>
          <a:spcPct val="20000"/>
        </a:spcBef>
        <a:spcAft>
          <a:spcPct val="0"/>
        </a:spcAft>
        <a:buChar char="»"/>
        <a:defRPr sz="9534">
          <a:solidFill>
            <a:schemeClr val="tx1"/>
          </a:solidFill>
          <a:latin typeface="+mn-lt"/>
        </a:defRPr>
      </a:lvl9pPr>
    </p:bodyStyle>
    <p:otherStyle>
      <a:defPPr>
        <a:defRPr lang="en-US"/>
      </a:defPPr>
      <a:lvl1pPr marL="0" algn="l" defTabSz="838230" rtl="0" eaLnBrk="1" latinLnBrk="0" hangingPunct="1">
        <a:defRPr sz="1650" kern="1200">
          <a:solidFill>
            <a:schemeClr val="tx1"/>
          </a:solidFill>
          <a:latin typeface="+mn-lt"/>
          <a:ea typeface="+mn-ea"/>
          <a:cs typeface="+mn-cs"/>
        </a:defRPr>
      </a:lvl1pPr>
      <a:lvl2pPr marL="419115" algn="l" defTabSz="838230" rtl="0" eaLnBrk="1" latinLnBrk="0" hangingPunct="1">
        <a:defRPr sz="1650" kern="1200">
          <a:solidFill>
            <a:schemeClr val="tx1"/>
          </a:solidFill>
          <a:latin typeface="+mn-lt"/>
          <a:ea typeface="+mn-ea"/>
          <a:cs typeface="+mn-cs"/>
        </a:defRPr>
      </a:lvl2pPr>
      <a:lvl3pPr marL="838230" algn="l" defTabSz="838230" rtl="0" eaLnBrk="1" latinLnBrk="0" hangingPunct="1">
        <a:defRPr sz="1650" kern="1200">
          <a:solidFill>
            <a:schemeClr val="tx1"/>
          </a:solidFill>
          <a:latin typeface="+mn-lt"/>
          <a:ea typeface="+mn-ea"/>
          <a:cs typeface="+mn-cs"/>
        </a:defRPr>
      </a:lvl3pPr>
      <a:lvl4pPr marL="1257346" algn="l" defTabSz="838230" rtl="0" eaLnBrk="1" latinLnBrk="0" hangingPunct="1">
        <a:defRPr sz="1650" kern="1200">
          <a:solidFill>
            <a:schemeClr val="tx1"/>
          </a:solidFill>
          <a:latin typeface="+mn-lt"/>
          <a:ea typeface="+mn-ea"/>
          <a:cs typeface="+mn-cs"/>
        </a:defRPr>
      </a:lvl4pPr>
      <a:lvl5pPr marL="1676461" algn="l" defTabSz="838230" rtl="0" eaLnBrk="1" latinLnBrk="0" hangingPunct="1">
        <a:defRPr sz="1650" kern="1200">
          <a:solidFill>
            <a:schemeClr val="tx1"/>
          </a:solidFill>
          <a:latin typeface="+mn-lt"/>
          <a:ea typeface="+mn-ea"/>
          <a:cs typeface="+mn-cs"/>
        </a:defRPr>
      </a:lvl5pPr>
      <a:lvl6pPr marL="2095576" algn="l" defTabSz="838230" rtl="0" eaLnBrk="1" latinLnBrk="0" hangingPunct="1">
        <a:defRPr sz="1650" kern="1200">
          <a:solidFill>
            <a:schemeClr val="tx1"/>
          </a:solidFill>
          <a:latin typeface="+mn-lt"/>
          <a:ea typeface="+mn-ea"/>
          <a:cs typeface="+mn-cs"/>
        </a:defRPr>
      </a:lvl6pPr>
      <a:lvl7pPr marL="2514691" algn="l" defTabSz="838230" rtl="0" eaLnBrk="1" latinLnBrk="0" hangingPunct="1">
        <a:defRPr sz="1650" kern="1200">
          <a:solidFill>
            <a:schemeClr val="tx1"/>
          </a:solidFill>
          <a:latin typeface="+mn-lt"/>
          <a:ea typeface="+mn-ea"/>
          <a:cs typeface="+mn-cs"/>
        </a:defRPr>
      </a:lvl7pPr>
      <a:lvl8pPr marL="2933807" algn="l" defTabSz="838230" rtl="0" eaLnBrk="1" latinLnBrk="0" hangingPunct="1">
        <a:defRPr sz="1650" kern="1200">
          <a:solidFill>
            <a:schemeClr val="tx1"/>
          </a:solidFill>
          <a:latin typeface="+mn-lt"/>
          <a:ea typeface="+mn-ea"/>
          <a:cs typeface="+mn-cs"/>
        </a:defRPr>
      </a:lvl8pPr>
      <a:lvl9pPr marL="3352922" algn="l" defTabSz="838230" rtl="0" eaLnBrk="1" latinLnBrk="0" hangingPunct="1">
        <a:defRPr sz="1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ieeexplore.ieee.org/stamp/stamp.jsp?tp=&amp;arnumber=9431928"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rxiv.org/abs/1409.1556" TargetMode="External"/><Relationship Id="rId11" Type="http://schemas.openxmlformats.org/officeDocument/2006/relationships/image" Target="../media/image7.png"/><Relationship Id="rId5" Type="http://schemas.openxmlformats.org/officeDocument/2006/relationships/hyperlink" Target="https://arxiv.org/abs/2103.16107" TargetMode="External"/><Relationship Id="rId10" Type="http://schemas.openxmlformats.org/officeDocument/2006/relationships/image" Target="../media/image6.png"/><Relationship Id="rId4" Type="http://schemas.openxmlformats.org/officeDocument/2006/relationships/hyperlink" Target="http://citeseerx.ist.psu.edu/viewdoc/download?doi=10.1.1.258.6204&amp;rep=rep1&amp;type=pdf"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58800" y="4553561"/>
            <a:ext cx="8801100" cy="8095639"/>
          </a:xfrm>
          <a:prstGeom prst="round2DiagRect">
            <a:avLst>
              <a:gd name="adj1" fmla="val 6827"/>
              <a:gd name="adj2" fmla="val 0"/>
            </a:avLst>
          </a:prstGeom>
          <a:solidFill>
            <a:srgbClr val="FDDEA5"/>
          </a:solidFill>
          <a:ln w="12700">
            <a:noFill/>
            <a:miter lim="800000"/>
          </a:ln>
        </p:spPr>
        <p:txBody>
          <a:bodyPr wrap="none" lIns="251460" tIns="67056" rIns="251460" bIns="62849" anchor="ctr" anchorCtr="0"/>
          <a:lstStyle>
            <a:defPPr>
              <a:defRPr kern="1200"/>
            </a:defPPr>
          </a:lstStyle>
          <a:p>
            <a:pPr algn="ctr" defTabSz="4310862">
              <a:defRPr/>
            </a:pPr>
            <a:endParaRPr lang="en-US" sz="3300" b="1">
              <a:noFill/>
              <a:latin typeface="Quattrocento" panose="02020802030000000404" pitchFamily="18" charset="0"/>
            </a:endParaRPr>
          </a:p>
        </p:txBody>
      </p:sp>
      <p:sp>
        <p:nvSpPr>
          <p:cNvPr id="40" name="Rectangle 6"/>
          <p:cNvSpPr>
            <a:spLocks noChangeArrowheads="1"/>
          </p:cNvSpPr>
          <p:nvPr/>
        </p:nvSpPr>
        <p:spPr bwMode="auto">
          <a:xfrm>
            <a:off x="558800" y="558799"/>
            <a:ext cx="39116000" cy="3403601"/>
          </a:xfrm>
          <a:prstGeom prst="round2DiagRect">
            <a:avLst/>
          </a:prstGeom>
          <a:solidFill>
            <a:srgbClr val="B41E1E"/>
          </a:solidFill>
          <a:ln w="9525">
            <a:noFill/>
            <a:miter lim="800000"/>
          </a:ln>
        </p:spPr>
        <p:txBody>
          <a:bodyPr lIns="100578" tIns="50289" rIns="100578" bIns="50289" anchor="ctr"/>
          <a:lstStyle>
            <a:defPPr>
              <a:defRPr kern="1200"/>
            </a:defPPr>
          </a:lstStyle>
          <a:p>
            <a:pPr algn="ctr" defTabSz="3448969">
              <a:defRPr/>
            </a:pPr>
            <a:endParaRPr lang="en-US" sz="4033" b="1">
              <a:solidFill>
                <a:schemeClr val="accent2">
                  <a:lumMod val="20000"/>
                  <a:lumOff val="8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1257300" y="1149959"/>
            <a:ext cx="37719000" cy="2518024"/>
          </a:xfrm>
          <a:prstGeom prst="rect">
            <a:avLst/>
          </a:prstGeom>
        </p:spPr>
        <p:txBody>
          <a:bodyPr lIns="117348" tIns="58674" rIns="117348" bIns="58674" anchor="t"/>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200" b="1" dirty="0">
                <a:solidFill>
                  <a:schemeClr val="bg1"/>
                </a:solidFill>
                <a:latin typeface="Quattrocento"/>
                <a:ea typeface="+mj-lt"/>
                <a:cs typeface="+mj-lt"/>
              </a:rPr>
              <a:t>Food Analyzer: DCNN Transfer Learning for Food Recognition and Ripeness Prediction</a:t>
            </a:r>
            <a:endParaRPr lang="en-US" sz="7200">
              <a:solidFill>
                <a:schemeClr val="bg1"/>
              </a:solidFill>
            </a:endParaRP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257300" y="2640628"/>
            <a:ext cx="32880300" cy="1062470"/>
          </a:xfrm>
          <a:prstGeom prst="rect">
            <a:avLst/>
          </a:prstGeom>
        </p:spPr>
        <p:txBody>
          <a:bodyPr wrap="square" lIns="117348" tIns="58674" rIns="117348" bIns="58674">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r"/>
            <a:br>
              <a:rPr lang="en-US" sz="1000" dirty="0"/>
            </a:br>
            <a:r>
              <a:rPr lang="en-US" sz="5134" dirty="0">
                <a:solidFill>
                  <a:schemeClr val="bg1"/>
                </a:solidFill>
                <a:latin typeface="Quattrocento Sans" panose="020B0502050000020003" pitchFamily="34" charset="0"/>
              </a:rPr>
              <a:t>Henry Bobeck, Sam </a:t>
            </a:r>
            <a:r>
              <a:rPr lang="en-US" sz="5134" dirty="0" err="1">
                <a:solidFill>
                  <a:schemeClr val="bg1"/>
                </a:solidFill>
                <a:latin typeface="Quattrocento Sans" panose="020B0502050000020003" pitchFamily="34" charset="0"/>
              </a:rPr>
              <a:t>Stazinski</a:t>
            </a:r>
            <a:r>
              <a:rPr lang="en-US" sz="5134" dirty="0">
                <a:solidFill>
                  <a:schemeClr val="bg1"/>
                </a:solidFill>
                <a:latin typeface="Quattrocento Sans" panose="020B0502050000020003" pitchFamily="34" charset="0"/>
              </a:rPr>
              <a:t>, Zane Snider, </a:t>
            </a:r>
            <a:r>
              <a:rPr lang="en-US" sz="5134" dirty="0" err="1">
                <a:solidFill>
                  <a:schemeClr val="bg1"/>
                </a:solidFill>
                <a:latin typeface="Quattrocento Sans" panose="020B0502050000020003" pitchFamily="34" charset="0"/>
              </a:rPr>
              <a:t>Devarshi</a:t>
            </a:r>
            <a:r>
              <a:rPr lang="en-US" sz="5134" dirty="0">
                <a:solidFill>
                  <a:schemeClr val="bg1"/>
                </a:solidFill>
                <a:latin typeface="Quattrocento Sans" panose="020B0502050000020003" pitchFamily="34" charset="0"/>
              </a:rPr>
              <a:t> </a:t>
            </a:r>
            <a:r>
              <a:rPr lang="en-US" sz="5134" dirty="0" err="1">
                <a:solidFill>
                  <a:schemeClr val="bg1"/>
                </a:solidFill>
                <a:latin typeface="Quattrocento Sans" panose="020B0502050000020003" pitchFamily="34" charset="0"/>
              </a:rPr>
              <a:t>Bhadouria</a:t>
            </a:r>
            <a:endParaRPr lang="en-US" sz="5134" dirty="0">
              <a:solidFill>
                <a:schemeClr val="bg1"/>
              </a:solidFill>
              <a:latin typeface="Quattrocento Sans" panose="020B0502050000020003" pitchFamily="34"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0392834" y="4553560"/>
            <a:ext cx="8801100" cy="800526"/>
          </a:xfrm>
          <a:prstGeom prst="round2DiagRect">
            <a:avLst>
              <a:gd name="adj1" fmla="val 30177"/>
              <a:gd name="adj2" fmla="val 0"/>
            </a:avLst>
          </a:prstGeom>
          <a:solidFill>
            <a:srgbClr val="B41E1E"/>
          </a:solidFill>
          <a:ln w="12700">
            <a:noFill/>
            <a:miter lim="800000"/>
          </a:ln>
        </p:spPr>
        <p:txBody>
          <a:bodyPr wrap="none" lIns="251460" tIns="67056" rIns="251460" bIns="62849" anchor="ctr" anchorCtr="0"/>
          <a:lstStyle>
            <a:defPPr>
              <a:defRPr kern="1200"/>
            </a:defPPr>
          </a:lstStyle>
          <a:p>
            <a:pPr algn="ctr" defTabSz="4310862">
              <a:defRPr/>
            </a:pPr>
            <a:r>
              <a:rPr lang="en-US" sz="3600" b="1" dirty="0">
                <a:solidFill>
                  <a:schemeClr val="bg1"/>
                </a:solidFill>
                <a:latin typeface="Quattrocento" panose="02020802030000000404" pitchFamily="18" charset="0"/>
              </a:rPr>
              <a:t>Methodology</a:t>
            </a:r>
          </a:p>
        </p:txBody>
      </p:sp>
      <p:sp>
        <p:nvSpPr>
          <p:cNvPr id="46" name="Rectangle 10">
            <a:extLst>
              <a:ext uri="{FF2B5EF4-FFF2-40B4-BE49-F238E27FC236}">
                <a16:creationId xmlns:a16="http://schemas.microsoft.com/office/drawing/2014/main" id="{092E1FA2-37D8-400C-9B5C-644E0120747E}"/>
              </a:ext>
            </a:extLst>
          </p:cNvPr>
          <p:cNvSpPr>
            <a:spLocks noChangeArrowheads="1"/>
          </p:cNvSpPr>
          <p:nvPr/>
        </p:nvSpPr>
        <p:spPr bwMode="auto">
          <a:xfrm>
            <a:off x="30634547" y="4553561"/>
            <a:ext cx="9040554" cy="800526"/>
          </a:xfrm>
          <a:prstGeom prst="round2DiagRect">
            <a:avLst>
              <a:gd name="adj1" fmla="val 30177"/>
              <a:gd name="adj2" fmla="val 0"/>
            </a:avLst>
          </a:prstGeom>
          <a:solidFill>
            <a:srgbClr val="B41E1E"/>
          </a:solidFill>
          <a:ln w="12700">
            <a:noFill/>
            <a:miter lim="800000"/>
          </a:ln>
        </p:spPr>
        <p:txBody>
          <a:bodyPr wrap="none" lIns="251460" tIns="67056" rIns="251460" bIns="62849" anchor="ctr" anchorCtr="0"/>
          <a:lstStyle>
            <a:defPPr>
              <a:defRPr kern="1200"/>
            </a:defPPr>
          </a:lstStyle>
          <a:p>
            <a:pPr algn="ctr" defTabSz="4310862">
              <a:defRPr/>
            </a:pPr>
            <a:r>
              <a:rPr lang="en-US" sz="3600" b="1" dirty="0">
                <a:solidFill>
                  <a:schemeClr val="bg1"/>
                </a:solidFill>
                <a:latin typeface="Quattrocento" panose="02020802030000000404" pitchFamily="18" charset="0"/>
              </a:rPr>
              <a:t>Results</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30634547" y="16661776"/>
            <a:ext cx="8801100" cy="800526"/>
          </a:xfrm>
          <a:prstGeom prst="round2DiagRect">
            <a:avLst>
              <a:gd name="adj1" fmla="val 30178"/>
              <a:gd name="adj2" fmla="val 0"/>
            </a:avLst>
          </a:prstGeom>
          <a:solidFill>
            <a:srgbClr val="B41E1E"/>
          </a:solidFill>
          <a:ln w="12700">
            <a:noFill/>
            <a:miter lim="800000"/>
          </a:ln>
        </p:spPr>
        <p:txBody>
          <a:bodyPr wrap="none" lIns="251460" tIns="67056" rIns="251460" bIns="62849" anchor="ctr" anchorCtr="0"/>
          <a:lstStyle>
            <a:defPPr>
              <a:defRPr kern="1200"/>
            </a:defPPr>
          </a:lstStyle>
          <a:p>
            <a:pPr algn="ctr" defTabSz="4310862">
              <a:defRPr/>
            </a:pPr>
            <a:r>
              <a:rPr lang="en-US" sz="3600" b="1" dirty="0">
                <a:solidFill>
                  <a:schemeClr val="bg1"/>
                </a:solidFill>
                <a:latin typeface="Quattrocento" panose="02020802030000000404" pitchFamily="18" charset="0"/>
              </a:rPr>
              <a:t>Conclusion</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620183" y="13076688"/>
            <a:ext cx="8801100" cy="800526"/>
          </a:xfrm>
          <a:prstGeom prst="round2DiagRect">
            <a:avLst>
              <a:gd name="adj1" fmla="val 30178"/>
              <a:gd name="adj2" fmla="val 0"/>
            </a:avLst>
          </a:prstGeom>
          <a:solidFill>
            <a:srgbClr val="B41E1E"/>
          </a:solidFill>
          <a:ln w="12700">
            <a:noFill/>
            <a:miter lim="800000"/>
          </a:ln>
        </p:spPr>
        <p:txBody>
          <a:bodyPr wrap="none" lIns="251460" tIns="67056" rIns="251460" bIns="62849" anchor="ctr" anchorCtr="0"/>
          <a:lstStyle>
            <a:defPPr>
              <a:defRPr kern="1200"/>
            </a:defPPr>
          </a:lstStyle>
          <a:p>
            <a:pPr algn="ctr" defTabSz="4310862">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30754274" y="23688397"/>
            <a:ext cx="8801100" cy="800526"/>
          </a:xfrm>
          <a:prstGeom prst="round2DiagRect">
            <a:avLst>
              <a:gd name="adj1" fmla="val 33555"/>
              <a:gd name="adj2" fmla="val 0"/>
            </a:avLst>
          </a:prstGeom>
          <a:solidFill>
            <a:srgbClr val="B41E1E"/>
          </a:solidFill>
          <a:ln w="12700">
            <a:noFill/>
            <a:miter lim="800000"/>
          </a:ln>
        </p:spPr>
        <p:txBody>
          <a:bodyPr wrap="none" lIns="251460" tIns="67056" rIns="251460" bIns="62849" anchor="ctr" anchorCtr="0"/>
          <a:lstStyle>
            <a:defPPr>
              <a:defRPr kern="1200"/>
            </a:defPPr>
          </a:lstStyle>
          <a:p>
            <a:pPr algn="ctr" defTabSz="4310862">
              <a:defRPr/>
            </a:pPr>
            <a:r>
              <a:rPr lang="en-US" sz="3600" b="1" dirty="0">
                <a:solidFill>
                  <a:schemeClr val="bg1"/>
                </a:solidFill>
                <a:latin typeface="Quattrocento" panose="02020802030000000404" pitchFamily="18" charset="0"/>
              </a:rPr>
              <a:t>Acknowledgements</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29733" y="4915145"/>
            <a:ext cx="8382000" cy="62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800" tIns="41900" rIns="83800" bIns="41900">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b="1" dirty="0">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782063" y="5514951"/>
            <a:ext cx="8095979" cy="7125529"/>
          </a:xfrm>
          <a:prstGeom prst="rect">
            <a:avLst/>
          </a:prstGeom>
          <a:noFill/>
        </p:spPr>
        <p:txBody>
          <a:bodyPr wrap="square" lIns="91440" tIns="45720" rIns="91440" bIns="45720" rtlCol="0" anchor="t">
            <a:spAutoFit/>
          </a:bodyPr>
          <a:lstStyle>
            <a:defPPr>
              <a:defRPr kern="1200"/>
            </a:defPPr>
          </a:lstStyle>
          <a:p>
            <a:r>
              <a:rPr lang="en-US" sz="2350" dirty="0">
                <a:ea typeface="Open Sans"/>
                <a:cs typeface="Arial"/>
              </a:rPr>
              <a:t>From a user-side process, the Food Analyzer first takes in a provided input image of a piece of food. It then interprets the image and provides back information of 1) the name of the food, 2) its current ripeness/predicted expiration, and 3) basic and nutritional info about the food. In order to achieve this final goal, we provide solutions for the following subproblems: first, to design and train a neural network to correctly identify food in an image. Second, to design and train individual neural networks to correctly predict food ripeness for a specific food. And third, to write a script to retrieve basic &amp; nutritional information for a given food name. In this way, we approach the design structure of the project using a cascading style, in which the results for subproblems (2) and (3) above rely on the result from subproblem (1), the food recognition model. Through the efficacy of our resulting final product, we show that this method of combining cascading deep convolutional models and scripts into one fluid, intuitive user-side process is an effective approach for AI-based application development.</a:t>
            </a:r>
            <a:endParaRPr lang="en-US" sz="2350">
              <a:cs typeface="Arial"/>
            </a:endParaRPr>
          </a:p>
        </p:txBody>
      </p:sp>
      <p:sp>
        <p:nvSpPr>
          <p:cNvPr id="22" name="TextBox 21">
            <a:extLst>
              <a:ext uri="{FF2B5EF4-FFF2-40B4-BE49-F238E27FC236}">
                <a16:creationId xmlns:a16="http://schemas.microsoft.com/office/drawing/2014/main" id="{EBB6AC4A-C17C-4A50-801D-9D770B2D4747}"/>
              </a:ext>
            </a:extLst>
          </p:cNvPr>
          <p:cNvSpPr txBox="1"/>
          <p:nvPr/>
        </p:nvSpPr>
        <p:spPr>
          <a:xfrm>
            <a:off x="620183" y="21083635"/>
            <a:ext cx="8801100" cy="646331"/>
          </a:xfrm>
          <a:prstGeom prst="rect">
            <a:avLst/>
          </a:prstGeom>
          <a:noFill/>
        </p:spPr>
        <p:txBody>
          <a:bodyPr wrap="square" rtlCol="0">
            <a:spAutoFit/>
          </a:bodyPr>
          <a:lstStyle>
            <a:defPPr>
              <a:defRPr kern="1200"/>
            </a:defPPr>
          </a:lstStyle>
          <a:p>
            <a:pPr algn="ctr"/>
            <a:r>
              <a:rPr lang="en-US" sz="3600" b="1" dirty="0">
                <a:latin typeface="Quattrocento Sans" panose="020B0502050000020003" pitchFamily="34" charset="0"/>
                <a:ea typeface="Open Sans" panose="020B0606030504020204" pitchFamily="34" charset="0"/>
                <a:cs typeface="Open Sans" panose="020B0606030504020204" pitchFamily="34" charset="0"/>
              </a:rPr>
              <a:t>VS.</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0392834" y="5517679"/>
            <a:ext cx="8801100" cy="15234940"/>
          </a:xfrm>
          <a:prstGeom prst="rect">
            <a:avLst/>
          </a:prstGeom>
          <a:noFill/>
        </p:spPr>
        <p:txBody>
          <a:bodyPr wrap="square" lIns="91440" tIns="45720" rIns="91440" bIns="45720" rtlCol="0" anchor="t">
            <a:spAutoFit/>
          </a:bodyPr>
          <a:lstStyle>
            <a:defPPr>
              <a:defRPr kern="1200"/>
            </a:defPPr>
          </a:lstStyle>
          <a:p>
            <a:r>
              <a:rPr lang="en-US" sz="2400" b="1" u="sng" dirty="0">
                <a:ea typeface="Open Sans"/>
                <a:cs typeface="Open Sans"/>
              </a:rPr>
              <a:t>Transfer Learning.</a:t>
            </a:r>
            <a:r>
              <a:rPr lang="en-US" sz="2400" dirty="0">
                <a:ea typeface="Open Sans"/>
                <a:cs typeface="Open Sans"/>
              </a:rPr>
              <a:t> </a:t>
            </a:r>
            <a:r>
              <a:rPr lang="en-US" sz="2400" dirty="0">
                <a:ea typeface="Open Sans"/>
                <a:cs typeface="Arial"/>
              </a:rPr>
              <a:t>by replacing the last few layers of a proven, pre-trained DCNN model, freezing the deep layers, and then training on our specific data, we make use of the powerful base model while also directing the predictions to our custom set of classes. This approach is called transfer learning, and its benefits include much less required data, much shorter training time, and much better results compared to building from scratch.</a:t>
            </a:r>
            <a:endParaRPr lang="en-US" sz="2400" dirty="0">
              <a:ea typeface="Open Sans" panose="020B0606030504020204" pitchFamily="34" charset="0"/>
              <a:cs typeface="Arial"/>
            </a:endParaRPr>
          </a:p>
          <a:p>
            <a:endParaRPr lang="en-US" sz="2400" dirty="0"/>
          </a:p>
          <a:p>
            <a:r>
              <a:rPr lang="en-US" sz="2400" b="1" u="sng" dirty="0"/>
              <a:t>Training Data.</a:t>
            </a:r>
            <a:r>
              <a:rPr lang="en-US" sz="2400" dirty="0"/>
              <a:t> The majority of our training data comes from the openly-available dataset Food101. We supplement this data with 256 images of a new class ‘banana’, which we pulled from google image results. We also sort these banana images into three distinct ripeness classes based on the appearance of the bananas. This sorted banana data is then used as training data for the banana-specific ripeness detection model, which we use as a proof of concept for ripeness detection. </a:t>
            </a:r>
          </a:p>
          <a:p>
            <a:endParaRPr lang="en-US" sz="2400" dirty="0"/>
          </a:p>
          <a:p>
            <a:r>
              <a:rPr lang="en-US" sz="2400" b="1" u="sng" dirty="0"/>
              <a:t>Image-Data Pipeline.</a:t>
            </a:r>
            <a:r>
              <a:rPr lang="en-US" sz="2400" dirty="0"/>
              <a:t> We make use of </a:t>
            </a:r>
            <a:r>
              <a:rPr lang="en-US" sz="2400" dirty="0" err="1"/>
              <a:t>keras</a:t>
            </a:r>
            <a:r>
              <a:rPr lang="en-US" sz="2400" dirty="0"/>
              <a:t>’ image preprocessing utilities to read the image data from the </a:t>
            </a:r>
            <a:r>
              <a:rPr lang="en-US" sz="2400" dirty="0" err="1"/>
              <a:t>DataFrame</a:t>
            </a:r>
            <a:r>
              <a:rPr lang="en-US" sz="2400" dirty="0"/>
              <a:t> into an </a:t>
            </a:r>
            <a:r>
              <a:rPr lang="en-US" sz="2400" dirty="0" err="1"/>
              <a:t>ImageDataGenerator</a:t>
            </a:r>
            <a:r>
              <a:rPr lang="en-US" sz="2400" dirty="0"/>
              <a:t> Dataset. As part of this process, all input images are sorted into batches of 32, converted to </a:t>
            </a:r>
            <a:r>
              <a:rPr lang="en-US" sz="2400" dirty="0" err="1"/>
              <a:t>rgb</a:t>
            </a:r>
            <a:r>
              <a:rPr lang="en-US" sz="2400" dirty="0"/>
              <a:t>, and resized to 224x224. The labels are one-hot encoded. Furthermore, in order to reduce potential for overfitting, we apply randomized transformations to the training images (not the testing images) regarding brightness, width, rotation, and flips. The images are then preprocessed to the desired input format of the base MobileNetV3 model, and a validation split of 0.15 is applied for the training images.</a:t>
            </a:r>
            <a:br>
              <a:rPr lang="en-US" sz="2400" dirty="0"/>
            </a:br>
            <a:endParaRPr lang="en-US" sz="2400" dirty="0"/>
          </a:p>
          <a:p>
            <a:r>
              <a:rPr lang="en-US" sz="2400" b="1" u="sng" dirty="0"/>
              <a:t>Food Information Scraper.</a:t>
            </a:r>
            <a:r>
              <a:rPr lang="en-US" sz="2400" dirty="0"/>
              <a:t> Once we have a resulting prediction from an input user image, we utilize the Python library Scrapy to collect information displayed by Google after a Google search of “what is an \%FOODNAME\%” in the form of a string. The resulting text for a specific food is then displayed to the user when that food is detected in an image, as part of our final user-side interface.</a:t>
            </a:r>
          </a:p>
          <a:p>
            <a:endParaRPr lang="en-US" sz="2400" dirty="0"/>
          </a:p>
          <a:p>
            <a:endParaRPr lang="en-US" sz="2400" dirty="0">
              <a:ea typeface="Open Sans" panose="020B0606030504020204" pitchFamily="34" charset="0"/>
              <a:cs typeface="Open Sans" panose="020B0606030504020204" pitchFamily="34" charset="0"/>
            </a:endParaRPr>
          </a:p>
          <a:p>
            <a:endParaRPr lang="en-US" sz="2400" dirty="0">
              <a:ea typeface="Open Sans" panose="020B0606030504020204" pitchFamily="34" charset="0"/>
              <a:cs typeface="Open Sans" panose="020B0606030504020204" pitchFamily="34" charset="0"/>
            </a:endParaRPr>
          </a:p>
        </p:txBody>
      </p:sp>
      <p:sp>
        <p:nvSpPr>
          <p:cNvPr id="295" name="TextBox 294">
            <a:extLst>
              <a:ext uri="{FF2B5EF4-FFF2-40B4-BE49-F238E27FC236}">
                <a16:creationId xmlns:a16="http://schemas.microsoft.com/office/drawing/2014/main" id="{39259EE9-8D55-4A34-BCDD-8F3F221271A7}"/>
              </a:ext>
            </a:extLst>
          </p:cNvPr>
          <p:cNvSpPr txBox="1"/>
          <p:nvPr/>
        </p:nvSpPr>
        <p:spPr>
          <a:xfrm>
            <a:off x="30752020" y="24698473"/>
            <a:ext cx="8801100" cy="3780522"/>
          </a:xfrm>
          <a:prstGeom prst="rect">
            <a:avLst/>
          </a:prstGeom>
          <a:noFill/>
        </p:spPr>
        <p:txBody>
          <a:bodyPr wrap="square" rtlCol="0">
            <a:spAutoFit/>
          </a:bodyPr>
          <a:lstStyle>
            <a:defPPr>
              <a:defRPr kern="1200"/>
            </a:defPPr>
          </a:lstStyle>
          <a:p>
            <a:pPr marL="457200" rtl="0">
              <a:spcBef>
                <a:spcPts val="0"/>
              </a:spcBef>
              <a:spcAft>
                <a:spcPts val="1000"/>
              </a:spcAft>
            </a:pPr>
            <a:r>
              <a:rPr lang="en-US" sz="1800" u="sng" dirty="0">
                <a:latin typeface="Arial" panose="020B0604020202020204" pitchFamily="34" charset="0"/>
                <a:hlinkClick r:id="rId3">
                  <a:extLst>
                    <a:ext uri="{A12FA001-AC4F-418D-AE19-62706E023703}">
                      <ahyp:hlinkClr xmlns:ahyp="http://schemas.microsoft.com/office/drawing/2018/hyperlinkcolor" val="tx"/>
                    </a:ext>
                  </a:extLst>
                </a:hlinkClick>
              </a:rPr>
              <a:t>Banana Ripeness Classification Based on Deep Learning using Convolutional Neural Network </a:t>
            </a:r>
            <a:endParaRPr lang="en-US" sz="1800" b="0" dirty="0">
              <a:effectLst/>
            </a:endParaRPr>
          </a:p>
          <a:p>
            <a:pPr marL="457200" rtl="0">
              <a:spcBef>
                <a:spcPts val="0"/>
              </a:spcBef>
              <a:spcAft>
                <a:spcPts val="1000"/>
              </a:spcAft>
            </a:pPr>
            <a:r>
              <a:rPr lang="en-US" sz="1800" b="0" i="0" u="sng"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Computer Vision and Image Analysis based Techniques for Automatic Characterization of Fruits – a Review</a:t>
            </a:r>
            <a:endParaRPr lang="en-US" sz="1800" b="0" dirty="0">
              <a:effectLst/>
            </a:endParaRPr>
          </a:p>
          <a:p>
            <a:pPr marL="457200">
              <a:spcBef>
                <a:spcPts val="0"/>
              </a:spcBef>
              <a:spcAft>
                <a:spcPts val="1000"/>
              </a:spcAft>
            </a:pPr>
            <a:r>
              <a:rPr lang="en-US" sz="1800" u="sng" dirty="0">
                <a:latin typeface="Arial" panose="020B0604020202020204" pitchFamily="34" charset="0"/>
              </a:rPr>
              <a:t>Object identification from few examples by improving the invariance of a Deep Convolutional Neural Network</a:t>
            </a:r>
          </a:p>
          <a:p>
            <a:pPr marL="457200">
              <a:spcBef>
                <a:spcPts val="0"/>
              </a:spcBef>
              <a:spcAft>
                <a:spcPts val="1000"/>
              </a:spcAft>
            </a:pPr>
            <a:r>
              <a:rPr lang="en-US" sz="1800" b="0" i="0" u="sng" strike="noStrike" dirty="0">
                <a:effectLst/>
                <a:latin typeface="Arial" panose="020B0604020202020204" pitchFamily="34" charset="0"/>
                <a:hlinkClick r:id="rId5">
                  <a:extLst>
                    <a:ext uri="{A12FA001-AC4F-418D-AE19-62706E023703}">
                      <ahyp:hlinkClr xmlns:ahyp="http://schemas.microsoft.com/office/drawing/2018/hyperlinkcolor" val="tx"/>
                    </a:ext>
                  </a:extLst>
                </a:hlinkClick>
              </a:rPr>
              <a:t>[2103.16107] Large Scale Visual Food Recognition</a:t>
            </a:r>
            <a:endParaRPr lang="en-US" sz="1800" dirty="0"/>
          </a:p>
          <a:p>
            <a:pPr marL="457200" rtl="0">
              <a:spcBef>
                <a:spcPts val="0"/>
              </a:spcBef>
              <a:spcAft>
                <a:spcPts val="1000"/>
              </a:spcAft>
            </a:pPr>
            <a:r>
              <a:rPr lang="en-US" sz="1800" b="0" i="0" u="sng" strike="noStrike" dirty="0">
                <a:effectLst/>
                <a:latin typeface="Arial" panose="020B0604020202020204" pitchFamily="34" charset="0"/>
                <a:hlinkClick r:id="rId6">
                  <a:extLst>
                    <a:ext uri="{A12FA001-AC4F-418D-AE19-62706E023703}">
                      <ahyp:hlinkClr xmlns:ahyp="http://schemas.microsoft.com/office/drawing/2018/hyperlinkcolor" val="tx"/>
                    </a:ext>
                  </a:extLst>
                </a:hlinkClick>
              </a:rPr>
              <a:t>[1409.1556] Very Deep Convolutional Networks for Large-Scale Image Recognition</a:t>
            </a:r>
            <a:endParaRPr lang="en-US" sz="1800" b="0" dirty="0">
              <a:effectLst/>
            </a:endParaRPr>
          </a:p>
          <a:p>
            <a:br>
              <a:rPr lang="en-US" sz="1800" dirty="0"/>
            </a:br>
            <a:endParaRPr lang="en-US" sz="1800" dirty="0">
              <a:latin typeface="Quattrocento Sans" panose="020B0502050000020003" pitchFamily="34" charset="0"/>
              <a:ea typeface="Open Sans" panose="020B0606030504020204" pitchFamily="34" charset="0"/>
              <a:cs typeface="Open Sans" panose="020B0606030504020204" pitchFamily="34" charset="0"/>
            </a:endParaRPr>
          </a:p>
        </p:txBody>
      </p:sp>
      <p:pic>
        <p:nvPicPr>
          <p:cNvPr id="1032" name="Picture 8" descr="How to Choose The Right Banana for Any Recipe - Magazine - FineCooking">
            <a:extLst>
              <a:ext uri="{FF2B5EF4-FFF2-40B4-BE49-F238E27FC236}">
                <a16:creationId xmlns:a16="http://schemas.microsoft.com/office/drawing/2014/main" id="{B7C49BEC-E25C-428E-966B-B016B235D9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183" y="15873618"/>
            <a:ext cx="8693952" cy="48863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ripe is your produce? This sensor can tell you">
            <a:extLst>
              <a:ext uri="{FF2B5EF4-FFF2-40B4-BE49-F238E27FC236}">
                <a16:creationId xmlns:a16="http://schemas.microsoft.com/office/drawing/2014/main" id="{A5E1BD18-2A76-451F-B2C9-4298F495F1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468" y="22088477"/>
            <a:ext cx="8795381" cy="488632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7CAC90C-548C-4E49-8280-64F87D675F7A}"/>
              </a:ext>
            </a:extLst>
          </p:cNvPr>
          <p:cNvSpPr txBox="1"/>
          <p:nvPr/>
        </p:nvSpPr>
        <p:spPr>
          <a:xfrm>
            <a:off x="772583" y="14373660"/>
            <a:ext cx="8801100" cy="2677656"/>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We expand on existing food classification infrastructure by associating classifications with expected expiration, ripeness level, and nutritional information.</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D8307906-2658-4EE0-9AAD-DC398FDC6F1E}"/>
              </a:ext>
            </a:extLst>
          </p:cNvPr>
          <p:cNvSpPr txBox="1"/>
          <p:nvPr/>
        </p:nvSpPr>
        <p:spPr>
          <a:xfrm>
            <a:off x="566608" y="27256536"/>
            <a:ext cx="8801100" cy="2308324"/>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Because of the unique nature of aging, food ripeness classification is still performed manually in most real-world applications.</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31" name="Rectangle 10">
            <a:extLst>
              <a:ext uri="{FF2B5EF4-FFF2-40B4-BE49-F238E27FC236}">
                <a16:creationId xmlns:a16="http://schemas.microsoft.com/office/drawing/2014/main" id="{5CED4A55-31EA-4692-A97C-A9D133B9D348}"/>
              </a:ext>
            </a:extLst>
          </p:cNvPr>
          <p:cNvSpPr>
            <a:spLocks noChangeArrowheads="1"/>
          </p:cNvSpPr>
          <p:nvPr/>
        </p:nvSpPr>
        <p:spPr bwMode="auto">
          <a:xfrm>
            <a:off x="10134600" y="19812000"/>
            <a:ext cx="8801100" cy="8553321"/>
          </a:xfrm>
          <a:prstGeom prst="round2DiagRect">
            <a:avLst>
              <a:gd name="adj1" fmla="val 6827"/>
              <a:gd name="adj2" fmla="val 0"/>
            </a:avLst>
          </a:prstGeom>
          <a:solidFill>
            <a:srgbClr val="FDDEA5"/>
          </a:solidFill>
          <a:ln w="12700">
            <a:noFill/>
            <a:miter lim="800000"/>
          </a:ln>
        </p:spPr>
        <p:txBody>
          <a:bodyPr wrap="none" lIns="251460" tIns="67056" rIns="251460" bIns="62849" anchor="ctr" anchorCtr="0"/>
          <a:lstStyle>
            <a:defPPr>
              <a:defRPr kern="1200"/>
            </a:defPPr>
          </a:lstStyle>
          <a:p>
            <a:pPr algn="ctr" defTabSz="4310862">
              <a:defRPr/>
            </a:pPr>
            <a:endParaRPr lang="en-US" sz="3300" b="1">
              <a:noFill/>
              <a:latin typeface="Quattrocento" panose="02020802030000000404" pitchFamily="18" charset="0"/>
            </a:endParaRPr>
          </a:p>
        </p:txBody>
      </p:sp>
      <p:sp>
        <p:nvSpPr>
          <p:cNvPr id="33" name="TextBox 32">
            <a:extLst>
              <a:ext uri="{FF2B5EF4-FFF2-40B4-BE49-F238E27FC236}">
                <a16:creationId xmlns:a16="http://schemas.microsoft.com/office/drawing/2014/main" id="{C7C49C29-0932-4E3F-82F3-6A1144AEE0BE}"/>
              </a:ext>
            </a:extLst>
          </p:cNvPr>
          <p:cNvSpPr txBox="1"/>
          <p:nvPr/>
        </p:nvSpPr>
        <p:spPr>
          <a:xfrm>
            <a:off x="10347069" y="20087921"/>
            <a:ext cx="8382000" cy="8020657"/>
          </a:xfrm>
          <a:prstGeom prst="rect">
            <a:avLst/>
          </a:prstGeom>
          <a:noFill/>
        </p:spPr>
        <p:txBody>
          <a:bodyPr wrap="square" rtlCol="0">
            <a:spAutoFit/>
          </a:bodyPr>
          <a:lstStyle>
            <a:defPPr>
              <a:defRPr kern="1200"/>
            </a:defPPr>
          </a:lstStyle>
          <a:p>
            <a:pPr algn="ctr">
              <a:lnSpc>
                <a:spcPct val="110000"/>
              </a:lnSpc>
            </a:pPr>
            <a:r>
              <a:rPr lang="en-US" sz="3200" b="1" dirty="0">
                <a:latin typeface="Quattrocento" panose="02020802030000000404" pitchFamily="18" charset="0"/>
                <a:cs typeface="Arial" pitchFamily="34" charset="0"/>
              </a:rPr>
              <a:t>Notable Obstacles &amp; Struggles</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pPr algn="ctr"/>
            <a:r>
              <a:rPr lang="en-US" sz="2400" b="1" dirty="0">
                <a:latin typeface="Quattrocento Sans" panose="020B0502050000020003" pitchFamily="34" charset="0"/>
                <a:ea typeface="Open Sans" panose="020B0606030504020204" pitchFamily="34" charset="0"/>
                <a:cs typeface="Open Sans" panose="020B0606030504020204" pitchFamily="34" charset="0"/>
              </a:rPr>
              <a:t>Dataset Format Issues</a:t>
            </a:r>
          </a:p>
          <a:p>
            <a:r>
              <a:rPr lang="en-US" sz="2400" dirty="0" err="1">
                <a:latin typeface="Quattrocento Sans" panose="020B0502050000020003" pitchFamily="34" charset="0"/>
                <a:ea typeface="Open Sans" panose="020B0606030504020204" pitchFamily="34" charset="0"/>
                <a:cs typeface="Open Sans" panose="020B0606030504020204" pitchFamily="34" charset="0"/>
              </a:rPr>
              <a:t>ActiveLoop</a:t>
            </a:r>
            <a:r>
              <a:rPr lang="en-US" sz="2400" dirty="0">
                <a:latin typeface="Quattrocento Sans" panose="020B0502050000020003" pitchFamily="34" charset="0"/>
                <a:ea typeface="Open Sans" panose="020B0606030504020204" pitchFamily="34" charset="0"/>
                <a:cs typeface="Open Sans" panose="020B0606030504020204" pitchFamily="34" charset="0"/>
              </a:rPr>
              <a:t> Hub was the host of the most promising dataset of food images we found to serve our model training. However, lack of documentation and features for this novel dataset format led to major roadblocks and time spent before we eventually turned to other sources for food recognition data.</a:t>
            </a: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pPr algn="ctr"/>
            <a:r>
              <a:rPr lang="en-US" sz="2400" b="1" dirty="0">
                <a:latin typeface="Quattrocento Sans" panose="020B0502050000020003" pitchFamily="34" charset="0"/>
                <a:ea typeface="Open Sans" panose="020B0606030504020204" pitchFamily="34" charset="0"/>
                <a:cs typeface="Open Sans" panose="020B0606030504020204" pitchFamily="34" charset="0"/>
              </a:rPr>
              <a:t>Lack of </a:t>
            </a:r>
            <a:r>
              <a:rPr lang="en-US" sz="2400" b="1" dirty="0" err="1">
                <a:latin typeface="Quattrocento Sans" panose="020B0502050000020003" pitchFamily="34" charset="0"/>
                <a:ea typeface="Open Sans" panose="020B0606030504020204" pitchFamily="34" charset="0"/>
                <a:cs typeface="Open Sans" panose="020B0606030504020204" pitchFamily="34" charset="0"/>
              </a:rPr>
              <a:t>Tensorflow</a:t>
            </a:r>
            <a:r>
              <a:rPr lang="en-US" sz="2400" b="1" dirty="0">
                <a:latin typeface="Quattrocento Sans" panose="020B0502050000020003" pitchFamily="34" charset="0"/>
                <a:ea typeface="Open Sans" panose="020B0606030504020204" pitchFamily="34" charset="0"/>
                <a:cs typeface="Open Sans" panose="020B0606030504020204" pitchFamily="34" charset="0"/>
              </a:rPr>
              <a:t> Experience</a:t>
            </a:r>
          </a:p>
          <a:p>
            <a:r>
              <a:rPr lang="en-US" sz="2400" dirty="0">
                <a:latin typeface="Quattrocento Sans" panose="020B0502050000020003" pitchFamily="34" charset="0"/>
                <a:ea typeface="Open Sans" panose="020B0606030504020204" pitchFamily="34" charset="0"/>
                <a:cs typeface="Open Sans" panose="020B0606030504020204" pitchFamily="34" charset="0"/>
              </a:rPr>
              <a:t>With a lack of previous experience using </a:t>
            </a:r>
            <a:r>
              <a:rPr lang="en-US" sz="2400" dirty="0" err="1">
                <a:latin typeface="Quattrocento Sans" panose="020B0502050000020003" pitchFamily="34" charset="0"/>
                <a:ea typeface="Open Sans" panose="020B0606030504020204" pitchFamily="34" charset="0"/>
                <a:cs typeface="Open Sans" panose="020B0606030504020204" pitchFamily="34" charset="0"/>
              </a:rPr>
              <a:t>Tensorflow</a:t>
            </a:r>
            <a:r>
              <a:rPr lang="en-US" sz="2400" dirty="0">
                <a:latin typeface="Quattrocento Sans" panose="020B0502050000020003" pitchFamily="34" charset="0"/>
                <a:ea typeface="Open Sans" panose="020B0606030504020204" pitchFamily="34" charset="0"/>
                <a:cs typeface="Open Sans" panose="020B0606030504020204" pitchFamily="34" charset="0"/>
              </a:rPr>
              <a:t>, considerable time was spent writing and rewriting a process for the image-data pipeline to properly handle incoming image data. </a:t>
            </a:r>
          </a:p>
          <a:p>
            <a:pPr algn="ctr"/>
            <a:r>
              <a:rPr lang="en-US" sz="2400" b="1" dirty="0">
                <a:latin typeface="Quattrocento Sans" panose="020B0502050000020003" pitchFamily="34" charset="0"/>
                <a:ea typeface="Open Sans" panose="020B0606030504020204" pitchFamily="34" charset="0"/>
                <a:cs typeface="Open Sans" panose="020B0606030504020204" pitchFamily="34" charset="0"/>
              </a:rPr>
              <a:t>Data and Training Limitations</a:t>
            </a:r>
          </a:p>
          <a:p>
            <a:r>
              <a:rPr lang="en-US" sz="2400" dirty="0">
                <a:latin typeface="Quattrocento Sans" panose="020B0502050000020003" pitchFamily="34" charset="0"/>
                <a:ea typeface="Open Sans" panose="020B0606030504020204" pitchFamily="34" charset="0"/>
                <a:cs typeface="Open Sans" panose="020B0606030504020204" pitchFamily="34" charset="0"/>
              </a:rPr>
              <a:t>Excessive amounts of required training time is a common issue for training deep neural networks for image recognition. In our case, high training time and lack of data forced us to forego early intentions to test more models and configurations, as well as to collect enough data for more food classes and specificity in ripeness prediction. </a:t>
            </a:r>
          </a:p>
        </p:txBody>
      </p:sp>
      <p:pic>
        <p:nvPicPr>
          <p:cNvPr id="2" name="Picture 2" descr="A picture containing chart&#10;&#10;Description automatically generated">
            <a:extLst>
              <a:ext uri="{FF2B5EF4-FFF2-40B4-BE49-F238E27FC236}">
                <a16:creationId xmlns:a16="http://schemas.microsoft.com/office/drawing/2014/main" id="{F287CB61-B537-E18A-D134-931F22079414}"/>
              </a:ext>
            </a:extLst>
          </p:cNvPr>
          <p:cNvPicPr>
            <a:picLocks noChangeAspect="1"/>
          </p:cNvPicPr>
          <p:nvPr/>
        </p:nvPicPr>
        <p:blipFill rotWithShape="1">
          <a:blip r:embed="rId9"/>
          <a:srcRect l="-30" r="53614" b="-330"/>
          <a:stretch/>
        </p:blipFill>
        <p:spPr>
          <a:xfrm>
            <a:off x="19949805" y="7841229"/>
            <a:ext cx="9584081" cy="5413407"/>
          </a:xfrm>
          <a:prstGeom prst="rect">
            <a:avLst/>
          </a:prstGeom>
        </p:spPr>
      </p:pic>
      <p:pic>
        <p:nvPicPr>
          <p:cNvPr id="3" name="Picture 3" descr="A picture containing text, fruit, banana&#10;&#10;Description automatically generated">
            <a:extLst>
              <a:ext uri="{FF2B5EF4-FFF2-40B4-BE49-F238E27FC236}">
                <a16:creationId xmlns:a16="http://schemas.microsoft.com/office/drawing/2014/main" id="{94BD55B9-1D2D-25A7-2FDF-7AE47F6B8FD9}"/>
              </a:ext>
            </a:extLst>
          </p:cNvPr>
          <p:cNvPicPr>
            <a:picLocks noChangeAspect="1"/>
          </p:cNvPicPr>
          <p:nvPr/>
        </p:nvPicPr>
        <p:blipFill rotWithShape="1">
          <a:blip r:embed="rId10"/>
          <a:srcRect l="18295" r="17519" b="228"/>
          <a:stretch/>
        </p:blipFill>
        <p:spPr>
          <a:xfrm>
            <a:off x="19682714" y="17477090"/>
            <a:ext cx="10118265" cy="10570834"/>
          </a:xfrm>
          <a:prstGeom prst="rect">
            <a:avLst/>
          </a:prstGeom>
        </p:spPr>
      </p:pic>
      <p:pic>
        <p:nvPicPr>
          <p:cNvPr id="27" name="Picture 2" descr="A picture containing chart&#10;&#10;Description automatically generated">
            <a:extLst>
              <a:ext uri="{FF2B5EF4-FFF2-40B4-BE49-F238E27FC236}">
                <a16:creationId xmlns:a16="http://schemas.microsoft.com/office/drawing/2014/main" id="{A0CEEC3C-5EA5-5FCC-26BD-EEE5A55BE76E}"/>
              </a:ext>
            </a:extLst>
          </p:cNvPr>
          <p:cNvPicPr>
            <a:picLocks noChangeAspect="1"/>
          </p:cNvPicPr>
          <p:nvPr/>
        </p:nvPicPr>
        <p:blipFill rotWithShape="1">
          <a:blip r:embed="rId9"/>
          <a:srcRect l="50775" t="25743" r="86" b="18152"/>
          <a:stretch/>
        </p:blipFill>
        <p:spPr>
          <a:xfrm>
            <a:off x="19934564" y="13877214"/>
            <a:ext cx="9584081" cy="2940300"/>
          </a:xfrm>
          <a:prstGeom prst="rect">
            <a:avLst/>
          </a:prstGeom>
        </p:spPr>
      </p:pic>
      <p:sp>
        <p:nvSpPr>
          <p:cNvPr id="32" name="TextBox 31">
            <a:extLst>
              <a:ext uri="{FF2B5EF4-FFF2-40B4-BE49-F238E27FC236}">
                <a16:creationId xmlns:a16="http://schemas.microsoft.com/office/drawing/2014/main" id="{413004DC-2509-A05F-6443-8106A138B11E}"/>
              </a:ext>
            </a:extLst>
          </p:cNvPr>
          <p:cNvSpPr txBox="1"/>
          <p:nvPr/>
        </p:nvSpPr>
        <p:spPr>
          <a:xfrm>
            <a:off x="20013085" y="4553560"/>
            <a:ext cx="9505560" cy="4154984"/>
          </a:xfrm>
          <a:prstGeom prst="rect">
            <a:avLst/>
          </a:prstGeom>
          <a:noFill/>
        </p:spPr>
        <p:txBody>
          <a:bodyPr wrap="square" lIns="91440" tIns="45720" rIns="91440" bIns="45720" rtlCol="0" anchor="t">
            <a:spAutoFit/>
          </a:bodyPr>
          <a:lstStyle>
            <a:defPPr>
              <a:defRPr kern="1200"/>
            </a:defPPr>
          </a:lstStyle>
          <a:p>
            <a:endParaRPr lang="en-US" sz="2400" dirty="0"/>
          </a:p>
          <a:p>
            <a:r>
              <a:rPr lang="en-US" sz="2400" b="1" u="sng" dirty="0">
                <a:ea typeface="Open Sans"/>
                <a:cs typeface="Arial"/>
              </a:rPr>
              <a:t>Flask User Interface</a:t>
            </a:r>
            <a:r>
              <a:rPr lang="en-US" sz="2400" u="sng" dirty="0">
                <a:ea typeface="Open Sans"/>
                <a:cs typeface="Arial"/>
              </a:rPr>
              <a:t>.</a:t>
            </a:r>
            <a:r>
              <a:rPr lang="en-US" sz="2400" b="1" dirty="0">
                <a:ea typeface="Open Sans"/>
                <a:cs typeface="Arial"/>
              </a:rPr>
              <a:t> </a:t>
            </a:r>
            <a:r>
              <a:rPr lang="en-US" sz="2400" dirty="0">
                <a:ea typeface="Open Sans"/>
                <a:cs typeface="Arial"/>
              </a:rPr>
              <a:t>We use Flask to create a full-stack web application combining all elements of our project into one easy-to-use interface. Through creation of an appealing and intuitive UI, it is our intention to show that our method of combining cascading deep convolutional models and scripts into one fluid, intuitive user-side process is an effective approach for AI-based application development.</a:t>
            </a:r>
            <a:endParaRPr lang="en-US" sz="2400" b="1" dirty="0">
              <a:ea typeface="Open Sans" panose="020B0606030504020204" pitchFamily="34" charset="0"/>
              <a:cs typeface="Arial"/>
            </a:endParaRPr>
          </a:p>
          <a:p>
            <a:endParaRPr lang="en-US" sz="2400" dirty="0">
              <a:ea typeface="Open Sans" panose="020B0606030504020204" pitchFamily="34" charset="0"/>
              <a:cs typeface="Arial"/>
            </a:endParaRPr>
          </a:p>
          <a:p>
            <a:endParaRPr lang="en-US" sz="2400" dirty="0">
              <a:ea typeface="Open Sans" panose="020B0606030504020204" pitchFamily="34" charset="0"/>
              <a:cs typeface="Open Sans" panose="020B0606030504020204" pitchFamily="34" charset="0"/>
            </a:endParaRPr>
          </a:p>
          <a:p>
            <a:endParaRPr lang="en-US" sz="2400" dirty="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4A3B8D62-51DF-A841-81C7-2114D1E4F32F}"/>
              </a:ext>
            </a:extLst>
          </p:cNvPr>
          <p:cNvSpPr txBox="1"/>
          <p:nvPr/>
        </p:nvSpPr>
        <p:spPr>
          <a:xfrm>
            <a:off x="30634546" y="17632756"/>
            <a:ext cx="8978871" cy="5632311"/>
          </a:xfrm>
          <a:prstGeom prst="rect">
            <a:avLst/>
          </a:prstGeom>
          <a:noFill/>
        </p:spPr>
        <p:txBody>
          <a:bodyPr wrap="square">
            <a:spAutoFit/>
          </a:bodyPr>
          <a:lstStyle/>
          <a:p>
            <a:r>
              <a:rPr lang="en-US" sz="2400" dirty="0"/>
              <a:t>Given the time constraints faced during our development process, we are highly  satisfied with both the efficacy of the deep convolutional models constructed and the appeal and fluidity of our final user-side application. Considering our results above, we feel that our approach to the image-data pipeline and transfer learning has been a success, especially considering the limited data we had access to for training purposes. The final web application works incredibly smoothly, and usage is highly intuitive. While there are undoubtedly aspects to improve for future editions, such as the inclusion of far more training data, increased specificity in classes, and the inclusion of more specialized models for increased informational output, we believe our final product provides ample evidence for the efficacy and future potential of state-of-the-art image recognition techniques for use in consumer-facing apps.</a:t>
            </a:r>
          </a:p>
        </p:txBody>
      </p:sp>
      <p:pic>
        <p:nvPicPr>
          <p:cNvPr id="6" name="Picture 5" descr="Gallery of prediction results">
            <a:extLst>
              <a:ext uri="{FF2B5EF4-FFF2-40B4-BE49-F238E27FC236}">
                <a16:creationId xmlns:a16="http://schemas.microsoft.com/office/drawing/2014/main" id="{94EE26C7-C52B-4139-5A1F-4A33589E0C7F}"/>
              </a:ext>
            </a:extLst>
          </p:cNvPr>
          <p:cNvPicPr>
            <a:picLocks noChangeAspect="1"/>
          </p:cNvPicPr>
          <p:nvPr/>
        </p:nvPicPr>
        <p:blipFill rotWithShape="1">
          <a:blip r:embed="rId11">
            <a:extLst>
              <a:ext uri="{28A0092B-C50C-407E-A947-70E740481C1C}">
                <a14:useLocalDpi xmlns:a14="http://schemas.microsoft.com/office/drawing/2010/main" val="0"/>
              </a:ext>
            </a:extLst>
          </a:blip>
          <a:srcRect l="43651" t="24813" r="-1"/>
          <a:stretch/>
        </p:blipFill>
        <p:spPr>
          <a:xfrm>
            <a:off x="30741133" y="8971271"/>
            <a:ext cx="8694513" cy="7267175"/>
          </a:xfrm>
          <a:prstGeom prst="rect">
            <a:avLst/>
          </a:prstGeom>
        </p:spPr>
      </p:pic>
      <p:sp>
        <p:nvSpPr>
          <p:cNvPr id="34" name="TextBox 33">
            <a:extLst>
              <a:ext uri="{FF2B5EF4-FFF2-40B4-BE49-F238E27FC236}">
                <a16:creationId xmlns:a16="http://schemas.microsoft.com/office/drawing/2014/main" id="{3570841E-C867-CF37-9238-4FBD26A677DB}"/>
              </a:ext>
            </a:extLst>
          </p:cNvPr>
          <p:cNvSpPr txBox="1"/>
          <p:nvPr/>
        </p:nvSpPr>
        <p:spPr>
          <a:xfrm>
            <a:off x="30752020" y="5612122"/>
            <a:ext cx="8683626" cy="3046988"/>
          </a:xfrm>
          <a:prstGeom prst="rect">
            <a:avLst/>
          </a:prstGeom>
          <a:noFill/>
        </p:spPr>
        <p:txBody>
          <a:bodyPr wrap="square">
            <a:spAutoFit/>
          </a:bodyPr>
          <a:lstStyle/>
          <a:p>
            <a:r>
              <a:rPr lang="en-US" sz="2400" dirty="0"/>
              <a:t>Our custom models achieved a top-1 accuracy of 82.07% for our general food recognition model with 11 classes and 96.15% for our banana ripeness model. Furthermore, the application user interface involves a simple and intuitive introduction page as well as a results page, wherein the required models are loaded lazily when needed. The user interface assumes no prior knowledge of computer science computer vision, and functions incredibly smoothly.</a:t>
            </a:r>
          </a:p>
        </p:txBody>
      </p:sp>
      <p:sp>
        <p:nvSpPr>
          <p:cNvPr id="35" name="TextBox 34">
            <a:extLst>
              <a:ext uri="{FF2B5EF4-FFF2-40B4-BE49-F238E27FC236}">
                <a16:creationId xmlns:a16="http://schemas.microsoft.com/office/drawing/2014/main" id="{8EB32AFB-CFDC-A6CD-4C31-26A71D0C5EB4}"/>
              </a:ext>
            </a:extLst>
          </p:cNvPr>
          <p:cNvSpPr txBox="1"/>
          <p:nvPr/>
        </p:nvSpPr>
        <p:spPr>
          <a:xfrm>
            <a:off x="31242000" y="16179871"/>
            <a:ext cx="8683626" cy="461665"/>
          </a:xfrm>
          <a:prstGeom prst="rect">
            <a:avLst/>
          </a:prstGeom>
          <a:noFill/>
        </p:spPr>
        <p:txBody>
          <a:bodyPr wrap="square">
            <a:spAutoFit/>
          </a:bodyPr>
          <a:lstStyle/>
          <a:p>
            <a:r>
              <a:rPr lang="en-US" sz="2400" i="1" dirty="0"/>
              <a:t>Example prediction results for our food recognition model.</a:t>
            </a:r>
          </a:p>
        </p:txBody>
      </p:sp>
      <p:sp>
        <p:nvSpPr>
          <p:cNvPr id="36" name="TextBox 35">
            <a:extLst>
              <a:ext uri="{FF2B5EF4-FFF2-40B4-BE49-F238E27FC236}">
                <a16:creationId xmlns:a16="http://schemas.microsoft.com/office/drawing/2014/main" id="{C4C8BD64-2B15-2C4D-1C4D-CE16B7DDE250}"/>
              </a:ext>
            </a:extLst>
          </p:cNvPr>
          <p:cNvSpPr txBox="1"/>
          <p:nvPr/>
        </p:nvSpPr>
        <p:spPr>
          <a:xfrm>
            <a:off x="20253495" y="16831206"/>
            <a:ext cx="8946218" cy="461665"/>
          </a:xfrm>
          <a:prstGeom prst="rect">
            <a:avLst/>
          </a:prstGeom>
          <a:noFill/>
        </p:spPr>
        <p:txBody>
          <a:bodyPr wrap="square">
            <a:spAutoFit/>
          </a:bodyPr>
          <a:lstStyle/>
          <a:p>
            <a:r>
              <a:rPr lang="en-US" sz="2400" i="1" dirty="0"/>
              <a:t>A visual representation of our custom final layers in both models.</a:t>
            </a:r>
          </a:p>
        </p:txBody>
      </p:sp>
      <p:sp>
        <p:nvSpPr>
          <p:cNvPr id="37" name="TextBox 36">
            <a:extLst>
              <a:ext uri="{FF2B5EF4-FFF2-40B4-BE49-F238E27FC236}">
                <a16:creationId xmlns:a16="http://schemas.microsoft.com/office/drawing/2014/main" id="{E4F897DE-ACEB-8220-2CC9-C78D6ECB635F}"/>
              </a:ext>
            </a:extLst>
          </p:cNvPr>
          <p:cNvSpPr txBox="1"/>
          <p:nvPr/>
        </p:nvSpPr>
        <p:spPr>
          <a:xfrm>
            <a:off x="19934564" y="13302652"/>
            <a:ext cx="10024286" cy="461665"/>
          </a:xfrm>
          <a:prstGeom prst="rect">
            <a:avLst/>
          </a:prstGeom>
          <a:noFill/>
        </p:spPr>
        <p:txBody>
          <a:bodyPr wrap="square">
            <a:spAutoFit/>
          </a:bodyPr>
          <a:lstStyle/>
          <a:p>
            <a:r>
              <a:rPr lang="en-US" sz="2300" i="1" dirty="0"/>
              <a:t>A graphic representing our transfer-learning approach with MobileNetV3.</a:t>
            </a:r>
          </a:p>
        </p:txBody>
      </p:sp>
      <p:sp>
        <p:nvSpPr>
          <p:cNvPr id="41" name="TextBox 40">
            <a:extLst>
              <a:ext uri="{FF2B5EF4-FFF2-40B4-BE49-F238E27FC236}">
                <a16:creationId xmlns:a16="http://schemas.microsoft.com/office/drawing/2014/main" id="{CEA4409D-31FE-464B-4EF4-ECEF95F861FF}"/>
              </a:ext>
            </a:extLst>
          </p:cNvPr>
          <p:cNvSpPr txBox="1"/>
          <p:nvPr/>
        </p:nvSpPr>
        <p:spPr>
          <a:xfrm>
            <a:off x="20120907" y="28095940"/>
            <a:ext cx="9078806" cy="461665"/>
          </a:xfrm>
          <a:prstGeom prst="rect">
            <a:avLst/>
          </a:prstGeom>
          <a:noFill/>
        </p:spPr>
        <p:txBody>
          <a:bodyPr wrap="square">
            <a:spAutoFit/>
          </a:bodyPr>
          <a:lstStyle/>
          <a:p>
            <a:r>
              <a:rPr lang="en-US" sz="2400" i="1" dirty="0"/>
              <a:t>An example results page from our final web-based user interface.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melancholymedallion|09-2018"/>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3459</TotalTime>
  <Words>1198</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Bobeck, Henry S</cp:lastModifiedBy>
  <cp:revision>298</cp:revision>
  <cp:lastPrinted>2006-08-04T02:22:52Z</cp:lastPrinted>
  <dcterms:modified xsi:type="dcterms:W3CDTF">2022-05-04T23:10:56Z</dcterms:modified>
  <cp:category>science research poster</cp:category>
</cp:coreProperties>
</file>