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5" r:id="rId7"/>
    <p:sldId id="261"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CB81-2B21-4528-9450-F7E762AF5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CCA0A-7754-4201-9AF9-8F630D4DC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45937-262E-4CDA-A95E-3AA2B2FE78B7}"/>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5" name="Footer Placeholder 4">
            <a:extLst>
              <a:ext uri="{FF2B5EF4-FFF2-40B4-BE49-F238E27FC236}">
                <a16:creationId xmlns:a16="http://schemas.microsoft.com/office/drawing/2014/main" id="{FD19228E-968A-4138-8A00-C9BC55D64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E3535-0C7F-4CF4-B447-A544CF472D9D}"/>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71502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C1C1-5ABC-4850-B8D1-8E04FECBC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C5FEA-B801-42D7-89B6-4F52EE8B1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0CD06-D040-4A1F-A1A6-280A94D3BEB3}"/>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5" name="Footer Placeholder 4">
            <a:extLst>
              <a:ext uri="{FF2B5EF4-FFF2-40B4-BE49-F238E27FC236}">
                <a16:creationId xmlns:a16="http://schemas.microsoft.com/office/drawing/2014/main" id="{9D62BF50-28F4-4EA1-9736-26B6CF14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AA7A8-54E1-48B1-9B01-9BAD8DFD67E6}"/>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6702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F6786-3DA6-485C-8479-5BD4E41164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F04CB-F1AF-4751-8D4C-C34DE5396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A90F-C8A0-4B08-8A2F-83D7332E9B8B}"/>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5" name="Footer Placeholder 4">
            <a:extLst>
              <a:ext uri="{FF2B5EF4-FFF2-40B4-BE49-F238E27FC236}">
                <a16:creationId xmlns:a16="http://schemas.microsoft.com/office/drawing/2014/main" id="{0F117FDB-1FD6-4DDC-85B7-9B4E8D774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D1D-1D82-4C31-9F7A-7BE9EEC99BE9}"/>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29385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3EE3-E384-464D-BA4E-977C798D3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126EC-8C73-4118-8F4A-88473BF3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855FD-ACA6-4997-BF54-13BB82FE544E}"/>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5" name="Footer Placeholder 4">
            <a:extLst>
              <a:ext uri="{FF2B5EF4-FFF2-40B4-BE49-F238E27FC236}">
                <a16:creationId xmlns:a16="http://schemas.microsoft.com/office/drawing/2014/main" id="{3B6D2042-6461-4F5A-A2EE-83528C3A4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9B758-8765-4C0F-B7B3-C183D2B110E3}"/>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249307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0499-071A-4693-B1F8-668D2E51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9D04E-B5C0-489A-BCF1-B6015B776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7B12C9-C665-415F-B3EB-2E1DE28AF6E6}"/>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5" name="Footer Placeholder 4">
            <a:extLst>
              <a:ext uri="{FF2B5EF4-FFF2-40B4-BE49-F238E27FC236}">
                <a16:creationId xmlns:a16="http://schemas.microsoft.com/office/drawing/2014/main" id="{2EE66C2D-225C-402C-87C3-FBF252CB0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AD63D-8E08-4056-8670-B5A575625F7E}"/>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89957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E04-6623-4A64-AEA9-4F24A5455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3249F-B2F9-430F-B881-E64B0BC49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2780E-4CFB-4FC2-BE21-960EA7709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69469-A0AB-417E-B473-806C2FF10236}"/>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6" name="Footer Placeholder 5">
            <a:extLst>
              <a:ext uri="{FF2B5EF4-FFF2-40B4-BE49-F238E27FC236}">
                <a16:creationId xmlns:a16="http://schemas.microsoft.com/office/drawing/2014/main" id="{D9A68531-5A12-4F6A-8023-ACACB0A64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A5C9B-901E-4D0A-B086-6F1060AA3AF6}"/>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5400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9374-C22E-4F84-98F7-55862613A7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7017-6C19-4B72-BF50-0F5D7C977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F78EC-916B-46C4-8DD8-9FBB8BA69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A1404-55A6-44B9-B34A-BE7265E7F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D6CE4-435C-4673-AD67-16C314EFD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A1FAD9-02B8-4184-A766-B5AEC9212B8C}"/>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8" name="Footer Placeholder 7">
            <a:extLst>
              <a:ext uri="{FF2B5EF4-FFF2-40B4-BE49-F238E27FC236}">
                <a16:creationId xmlns:a16="http://schemas.microsoft.com/office/drawing/2014/main" id="{A681BCB1-9D4F-48C2-AE31-6540D3B90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35055-FF60-4A39-BFE8-9DAD56A3E381}"/>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12577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95FA-641E-4F3E-BAA4-4A8166E7A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2A892-849A-4909-ABA1-2CFDD0F8B0A1}"/>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4" name="Footer Placeholder 3">
            <a:extLst>
              <a:ext uri="{FF2B5EF4-FFF2-40B4-BE49-F238E27FC236}">
                <a16:creationId xmlns:a16="http://schemas.microsoft.com/office/drawing/2014/main" id="{50D1E0DF-7ECA-41F6-B845-51F5F3A90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FCF3B-B61E-4A43-84A2-808D58FF12C1}"/>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179115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1E83A-DCA0-4F2D-BF1A-B96544B9C812}"/>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3" name="Footer Placeholder 2">
            <a:extLst>
              <a:ext uri="{FF2B5EF4-FFF2-40B4-BE49-F238E27FC236}">
                <a16:creationId xmlns:a16="http://schemas.microsoft.com/office/drawing/2014/main" id="{917011E2-5E13-482D-8B8E-D19EC7A525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53F5E-01C8-48A5-941C-93980D43ABEF}"/>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48279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197-905B-4075-A343-292CF5EB1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2DFD70-0933-4672-99C4-8905FD97B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6836E-748E-4129-BCF1-28FC0F3BC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AE42A-2E6F-4F7F-87D4-996ACB281B9F}"/>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6" name="Footer Placeholder 5">
            <a:extLst>
              <a:ext uri="{FF2B5EF4-FFF2-40B4-BE49-F238E27FC236}">
                <a16:creationId xmlns:a16="http://schemas.microsoft.com/office/drawing/2014/main" id="{5E9E3F82-0C41-4581-B943-AA7809E8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FA368-913E-4C87-A394-169A606B260D}"/>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62432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34AA-9E60-46FC-BAB2-CECBA26BF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C74A8-5041-4FFB-A941-C212BE421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427F90-6518-40B7-A2E8-3E64D54DF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DA5BF-686F-49B8-BDAB-3A8455EB398D}"/>
              </a:ext>
            </a:extLst>
          </p:cNvPr>
          <p:cNvSpPr>
            <a:spLocks noGrp="1"/>
          </p:cNvSpPr>
          <p:nvPr>
            <p:ph type="dt" sz="half" idx="10"/>
          </p:nvPr>
        </p:nvSpPr>
        <p:spPr/>
        <p:txBody>
          <a:bodyPr/>
          <a:lstStyle/>
          <a:p>
            <a:fld id="{06D1C965-A79D-46DF-ACEF-FA27E715C119}" type="datetimeFigureOut">
              <a:rPr lang="en-US" smtClean="0"/>
              <a:t>6/26/2023</a:t>
            </a:fld>
            <a:endParaRPr lang="en-US"/>
          </a:p>
        </p:txBody>
      </p:sp>
      <p:sp>
        <p:nvSpPr>
          <p:cNvPr id="6" name="Footer Placeholder 5">
            <a:extLst>
              <a:ext uri="{FF2B5EF4-FFF2-40B4-BE49-F238E27FC236}">
                <a16:creationId xmlns:a16="http://schemas.microsoft.com/office/drawing/2014/main" id="{6CA2DB2B-3214-4F93-A870-5FD81FA0B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901B-A471-4515-9EF4-F9205674DE47}"/>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7110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2CDCE-2AA6-41F4-BFE2-DD5352E8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016876-6871-4F5F-86B0-0E0B181DA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39DDB-091B-42F3-9090-D6F1655B3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C965-A79D-46DF-ACEF-FA27E715C119}" type="datetimeFigureOut">
              <a:rPr lang="en-US" smtClean="0"/>
              <a:t>6/26/2023</a:t>
            </a:fld>
            <a:endParaRPr lang="en-US"/>
          </a:p>
        </p:txBody>
      </p:sp>
      <p:sp>
        <p:nvSpPr>
          <p:cNvPr id="5" name="Footer Placeholder 4">
            <a:extLst>
              <a:ext uri="{FF2B5EF4-FFF2-40B4-BE49-F238E27FC236}">
                <a16:creationId xmlns:a16="http://schemas.microsoft.com/office/drawing/2014/main" id="{08BF8692-6C4B-45B9-8CA8-F56BF57EC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890FB-24F8-44B0-8A21-13F44081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EF1C0-0C27-4AE3-8DB6-FB4CA0A3F406}" type="slidenum">
              <a:rPr lang="en-US" smtClean="0"/>
              <a:t>‹#›</a:t>
            </a:fld>
            <a:endParaRPr lang="en-US"/>
          </a:p>
        </p:txBody>
      </p:sp>
    </p:spTree>
    <p:extLst>
      <p:ext uri="{BB962C8B-B14F-4D97-AF65-F5344CB8AC3E}">
        <p14:creationId xmlns:p14="http://schemas.microsoft.com/office/powerpoint/2010/main" val="177625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6868E2-6E8A-4C8C-866A-5C3479481C9B}"/>
              </a:ext>
            </a:extLst>
          </p:cNvPr>
          <p:cNvSpPr txBox="1"/>
          <p:nvPr/>
        </p:nvSpPr>
        <p:spPr>
          <a:xfrm>
            <a:off x="457200" y="367905"/>
            <a:ext cx="11277600" cy="6378669"/>
          </a:xfrm>
          <a:prstGeom prst="rect">
            <a:avLst/>
          </a:prstGeom>
          <a:noFill/>
        </p:spPr>
        <p:txBody>
          <a:bodyPr wrap="square">
            <a:spAutoFit/>
          </a:bodyPr>
          <a:lstStyle/>
          <a:p>
            <a:pPr algn="ctr"/>
            <a:r>
              <a:rPr lang="en-US" sz="2000" b="1" dirty="0">
                <a:effectLst/>
                <a:latin typeface="Times New Roman" panose="02020603050405020304" pitchFamily="18" charset="0"/>
                <a:ea typeface="Times New Roman" panose="02020603050405020304" pitchFamily="18" charset="0"/>
              </a:rPr>
              <a:t>Plant Disease Detection Using Deep Learning</a:t>
            </a:r>
            <a:endParaRPr lang="en-IN" sz="200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ctr"/>
            <a:r>
              <a:rPr lang="en-US" sz="1200" b="1" dirty="0">
                <a:effectLst/>
                <a:latin typeface="Times New Roman" panose="02020603050405020304" pitchFamily="18" charset="0"/>
                <a:ea typeface="Times New Roman" panose="02020603050405020304" pitchFamily="18" charset="0"/>
              </a:rPr>
              <a:t>DISSERTATION</a:t>
            </a:r>
            <a:endParaRPr lang="en-IN" sz="1200" dirty="0">
              <a:effectLst/>
              <a:latin typeface="Times New Roman" panose="02020603050405020304" pitchFamily="18" charset="0"/>
              <a:ea typeface="Times New Roman" panose="02020603050405020304" pitchFamily="18" charset="0"/>
            </a:endParaRPr>
          </a:p>
          <a:p>
            <a:pPr marL="244475" marR="175895" algn="ctr">
              <a:spcBef>
                <a:spcPts val="1285"/>
              </a:spcBef>
              <a:spcAft>
                <a:spcPts val="0"/>
              </a:spcAft>
            </a:pPr>
            <a:r>
              <a:rPr lang="en-US" sz="1600" dirty="0">
                <a:effectLst/>
                <a:latin typeface="Times New Roman" panose="02020603050405020304" pitchFamily="18" charset="0"/>
                <a:ea typeface="Times New Roman" panose="02020603050405020304" pitchFamily="18" charset="0"/>
              </a:rPr>
              <a:t>Submitted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partial</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fulfillment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requirements</a:t>
            </a:r>
            <a:r>
              <a:rPr lang="en-US" sz="1600" spc="-3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award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the </a:t>
            </a:r>
            <a:r>
              <a:rPr lang="en-US" sz="1600" dirty="0">
                <a:effectLst/>
                <a:latin typeface="Times New Roman" panose="02020603050405020304" pitchFamily="18" charset="0"/>
                <a:ea typeface="Times New Roman" panose="02020603050405020304" pitchFamily="18" charset="0"/>
              </a:rPr>
              <a:t>degree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endParaRPr lang="en-US" sz="1100" dirty="0">
              <a:effectLst/>
              <a:latin typeface="Times New Roman" panose="02020603050405020304" pitchFamily="18" charset="0"/>
              <a:ea typeface="Times New Roman" panose="02020603050405020304" pitchFamily="18" charset="0"/>
            </a:endParaRPr>
          </a:p>
          <a:p>
            <a:pPr marL="1885950" marR="1814830" algn="ctr">
              <a:lnSpc>
                <a:spcPct val="150000"/>
              </a:lnSpc>
              <a:spcBef>
                <a:spcPts val="1060"/>
              </a:spcBef>
              <a:spcAft>
                <a:spcPts val="0"/>
              </a:spcAft>
            </a:pPr>
            <a:r>
              <a:rPr lang="en-US" sz="1600" b="1" dirty="0">
                <a:effectLst/>
                <a:latin typeface="Times New Roman" panose="02020603050405020304" pitchFamily="18" charset="0"/>
                <a:ea typeface="Times New Roman" panose="02020603050405020304" pitchFamily="18" charset="0"/>
              </a:rPr>
              <a:t>Bachelor of technology </a:t>
            </a:r>
          </a:p>
          <a:p>
            <a:pPr marL="1885950" marR="1814830" algn="ctr">
              <a:lnSpc>
                <a:spcPct val="150000"/>
              </a:lnSpc>
              <a:spcBef>
                <a:spcPts val="1060"/>
              </a:spcBef>
              <a:spcAft>
                <a:spcPts val="0"/>
              </a:spcAft>
            </a:pPr>
            <a:r>
              <a:rPr lang="en-US" sz="1100" dirty="0">
                <a:latin typeface="Times New Roman" panose="02020603050405020304" pitchFamily="18" charset="0"/>
                <a:ea typeface="Times New Roman" panose="02020603050405020304" pitchFamily="18" charset="0"/>
              </a:rPr>
              <a:t>i</a:t>
            </a:r>
            <a:r>
              <a:rPr lang="en-US" sz="1100" dirty="0">
                <a:effectLst/>
                <a:latin typeface="Times New Roman" panose="02020603050405020304" pitchFamily="18" charset="0"/>
                <a:ea typeface="Times New Roman" panose="02020603050405020304" pitchFamily="18" charset="0"/>
              </a:rPr>
              <a:t>n</a:t>
            </a:r>
          </a:p>
          <a:p>
            <a:pPr marL="244475" marR="177165" algn="ctr">
              <a:lnSpc>
                <a:spcPct val="150000"/>
              </a:lnSpc>
              <a:spcAft>
                <a:spcPts val="0"/>
              </a:spcAft>
            </a:pPr>
            <a:r>
              <a:rPr lang="en-US" sz="1600" b="1" dirty="0">
                <a:effectLst/>
                <a:latin typeface="Times New Roman" panose="02020603050405020304" pitchFamily="18" charset="0"/>
                <a:ea typeface="Times New Roman" panose="02020603050405020304" pitchFamily="18" charset="0"/>
              </a:rPr>
              <a:t>Computer</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Science</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and</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Engineering</a:t>
            </a:r>
            <a:endParaRPr lang="en-US" sz="1100" dirty="0">
              <a:effectLst/>
              <a:latin typeface="Times New Roman" panose="02020603050405020304" pitchFamily="18" charset="0"/>
              <a:ea typeface="Times New Roman" panose="02020603050405020304" pitchFamily="18" charset="0"/>
            </a:endParaRPr>
          </a:p>
          <a:p>
            <a:pPr>
              <a:spcBef>
                <a:spcPts val="40"/>
              </a:spcBef>
            </a:pPr>
            <a:r>
              <a:rPr lang="en-US" sz="205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Under the guidance of </a:t>
            </a:r>
            <a:r>
              <a:rPr lang="en-US" sz="1600" b="1" dirty="0">
                <a:effectLst/>
                <a:latin typeface="Times New Roman" panose="02020603050405020304" pitchFamily="18" charset="0"/>
                <a:ea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Submitted</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By:</a:t>
            </a:r>
            <a:endParaRPr lang="en-US" sz="1100"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Ms. Jyotsna		                    </a:t>
            </a:r>
            <a:r>
              <a:rPr lang="en-US" sz="1600" b="1" dirty="0">
                <a:latin typeface="Times New Roman" panose="02020603050405020304" pitchFamily="18" charset="0"/>
                <a:ea typeface="Times New Roman" panose="02020603050405020304" pitchFamily="18" charset="0"/>
              </a:rPr>
              <a:t>	    Gurman Singh (111/CSE2/2019)</a:t>
            </a:r>
            <a:endParaRPr lang="en-US" sz="1600" b="1"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Harneet Singh (103/CSE2/2019)</a:t>
            </a:r>
          </a:p>
          <a:p>
            <a:pPr marL="168275">
              <a:tabLst>
                <a:tab pos="3068955" algn="l"/>
              </a:tabLst>
            </a:pPr>
            <a:r>
              <a:rPr lang="en-US" sz="1600" b="1" dirty="0">
                <a:effectLst/>
                <a:latin typeface="Times New Roman" panose="02020603050405020304" pitchFamily="18" charset="0"/>
                <a:ea typeface="Times New Roman" panose="02020603050405020304" pitchFamily="18" charset="0"/>
              </a:rPr>
              <a:t>					    Kuldeep Singh (117/CSE2/2019)</a:t>
            </a:r>
          </a:p>
          <a:p>
            <a:pPr marL="168275">
              <a:tabLst>
                <a:tab pos="3068955" algn="l"/>
              </a:tabLst>
            </a:pPr>
            <a:r>
              <a:rPr lang="en-US" sz="1600" b="1" dirty="0">
                <a:latin typeface="Times New Roman" panose="02020603050405020304" pitchFamily="18" charset="0"/>
                <a:ea typeface="Times New Roman" panose="02020603050405020304" pitchFamily="18" charset="0"/>
              </a:rPr>
              <a:t>					    Sahibjot Singh (065/CSE2/2019)</a:t>
            </a:r>
            <a:r>
              <a:rPr lang="en-US" sz="950" b="1"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a:spcBef>
                <a:spcPts val="55"/>
              </a:spcBef>
            </a:pPr>
            <a:r>
              <a:rPr lang="en-US" sz="1950" b="1" dirty="0">
                <a:effectLst/>
                <a:latin typeface="Times New Roman" panose="02020603050405020304" pitchFamily="18" charset="0"/>
                <a:ea typeface="Times New Roman" panose="02020603050405020304" pitchFamily="18" charset="0"/>
              </a:rPr>
              <a:t> </a:t>
            </a:r>
            <a:endParaRPr lang="en-US" sz="1200" b="1" dirty="0">
              <a:effectLst/>
              <a:latin typeface="Times New Roman" panose="02020603050405020304" pitchFamily="18" charset="0"/>
              <a:ea typeface="Times New Roman" panose="02020603050405020304" pitchFamily="18" charset="0"/>
            </a:endParaRPr>
          </a:p>
          <a:p>
            <a:pPr marR="180340" algn="ctr"/>
            <a:r>
              <a:rPr lang="en-US" sz="1600" b="1" dirty="0">
                <a:effectLst/>
                <a:latin typeface="Times New Roman" panose="02020603050405020304" pitchFamily="18" charset="0"/>
                <a:ea typeface="Times New Roman" panose="02020603050405020304" pitchFamily="18" charset="0"/>
              </a:rPr>
              <a:t>Department of Computer Science &amp; Engineering</a:t>
            </a:r>
          </a:p>
          <a:p>
            <a:pPr marR="180340" algn="ctr"/>
            <a:r>
              <a:rPr lang="en-US" sz="1600" b="1" dirty="0">
                <a:effectLst/>
                <a:latin typeface="Times New Roman" panose="02020603050405020304" pitchFamily="18" charset="0"/>
                <a:ea typeface="Times New Roman" panose="02020603050405020304" pitchFamily="18" charset="0"/>
              </a:rPr>
              <a:t>Guru Tegh Bahadur Institute of Technology</a:t>
            </a:r>
          </a:p>
          <a:p>
            <a:pPr marR="180340" algn="ctr"/>
            <a:endParaRPr lang="en-US" sz="1600" b="1" dirty="0">
              <a:effectLst/>
              <a:latin typeface="Times New Roman" panose="02020603050405020304" pitchFamily="18" charset="0"/>
              <a:ea typeface="Times New Roman" panose="02020603050405020304" pitchFamily="18" charset="0"/>
            </a:endParaRPr>
          </a:p>
          <a:p>
            <a:pPr marR="180340" algn="ctr"/>
            <a:r>
              <a:rPr lang="en-US" sz="1600" b="1" dirty="0">
                <a:effectLst/>
                <a:latin typeface="Times New Roman" panose="02020603050405020304" pitchFamily="18" charset="0"/>
                <a:ea typeface="Times New Roman" panose="02020603050405020304" pitchFamily="18" charset="0"/>
              </a:rPr>
              <a:t>Guru Gobind Singh Indraprastha University</a:t>
            </a:r>
          </a:p>
          <a:p>
            <a:pPr marR="180340" algn="ctr"/>
            <a:r>
              <a:rPr lang="en-US" sz="1600" b="1" dirty="0">
                <a:effectLst/>
                <a:latin typeface="Times New Roman" panose="02020603050405020304" pitchFamily="18" charset="0"/>
                <a:ea typeface="Times New Roman" panose="02020603050405020304" pitchFamily="18" charset="0"/>
              </a:rPr>
              <a:t>Dwarka, New Delhi</a:t>
            </a:r>
          </a:p>
          <a:p>
            <a:pPr marR="180340" algn="ctr"/>
            <a:r>
              <a:rPr lang="en-US" sz="1600" b="1" dirty="0">
                <a:effectLst/>
                <a:latin typeface="Times New Roman" panose="02020603050405020304" pitchFamily="18" charset="0"/>
                <a:ea typeface="Times New Roman" panose="02020603050405020304" pitchFamily="18" charset="0"/>
              </a:rPr>
              <a:t>Year 2022-2023</a:t>
            </a:r>
          </a:p>
          <a:p>
            <a:pPr marR="180340" algn="ctr"/>
            <a:br>
              <a:rPr lang="en-US" sz="16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76100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803-CE88-E495-674E-179ED8F1412D}"/>
              </a:ext>
            </a:extLst>
          </p:cNvPr>
          <p:cNvSpPr>
            <a:spLocks noGrp="1"/>
          </p:cNvSpPr>
          <p:nvPr>
            <p:ph type="title"/>
          </p:nvPr>
        </p:nvSpPr>
        <p:spPr>
          <a:xfrm>
            <a:off x="838200" y="365125"/>
            <a:ext cx="10515600" cy="892175"/>
          </a:xfrm>
        </p:spPr>
        <p:txBody>
          <a:bodyPr>
            <a:normAutofit/>
          </a:bodyPr>
          <a:lstStyle/>
          <a:p>
            <a:pPr algn="ctr"/>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573244-F41D-524E-96FF-C41D673399FC}"/>
              </a:ext>
            </a:extLst>
          </p:cNvPr>
          <p:cNvSpPr>
            <a:spLocks noGrp="1"/>
          </p:cNvSpPr>
          <p:nvPr>
            <p:ph idx="1"/>
          </p:nvPr>
        </p:nvSpPr>
        <p:spPr>
          <a:xfrm>
            <a:off x="838200" y="1257300"/>
            <a:ext cx="10515600" cy="5235575"/>
          </a:xfrm>
        </p:spPr>
        <p:txBody>
          <a:bodyPr>
            <a:no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project aims to develop a Plant Disease Detection system using Convolutional Neural Networks (CNNs) to identify diseases affecting crops accurately.</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system will utilize the Plant Village Dataset, consisting of 39 classes of plant leaf and background images, to train the model for disease detection.</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project includes the implementation of a user-friendly website and mobile application, allowing farmers to easily capture and upload images of plant leaves for disease diagnosis.</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system will provide instant feedback on disease presence and offer detailed information on disease management strategies, treatments, and preventive measures.</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By enabling early intervention and targeted disease management, the project aims to reduce crop losses, optimize resource utilization, and enhance global food security.</a:t>
            </a:r>
          </a:p>
        </p:txBody>
      </p:sp>
    </p:spTree>
    <p:extLst>
      <p:ext uri="{BB962C8B-B14F-4D97-AF65-F5344CB8AC3E}">
        <p14:creationId xmlns:p14="http://schemas.microsoft.com/office/powerpoint/2010/main" val="269837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E10481-F5AC-3F98-33B0-8CE052729A58}"/>
              </a:ext>
            </a:extLst>
          </p:cNvPr>
          <p:cNvSpPr>
            <a:spLocks noGrp="1"/>
          </p:cNvSpPr>
          <p:nvPr>
            <p:ph type="title"/>
          </p:nvPr>
        </p:nvSpPr>
        <p:spPr>
          <a:xfrm>
            <a:off x="345440" y="446175"/>
            <a:ext cx="5486401" cy="1325563"/>
          </a:xfrm>
        </p:spPr>
        <p:txBody>
          <a:bodyPr>
            <a:noAutofit/>
          </a:bodyPr>
          <a:lstStyle/>
          <a:p>
            <a:pPr algn="ctr"/>
            <a:r>
              <a:rPr lang="en-US" sz="3600" dirty="0">
                <a:latin typeface="Times New Roman" panose="02020603050405020304" pitchFamily="18" charset="0"/>
                <a:cs typeface="Times New Roman" panose="02020603050405020304" pitchFamily="18" charset="0"/>
              </a:rPr>
              <a:t>System Architecture and Work Flow Diagram</a:t>
            </a:r>
          </a:p>
        </p:txBody>
      </p:sp>
      <p:pic>
        <p:nvPicPr>
          <p:cNvPr id="5" name="Picture 4">
            <a:extLst>
              <a:ext uri="{FF2B5EF4-FFF2-40B4-BE49-F238E27FC236}">
                <a16:creationId xmlns:a16="http://schemas.microsoft.com/office/drawing/2014/main" id="{B3EB38A5-3F86-8945-4ABF-523073C68E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2" y="2216062"/>
            <a:ext cx="5673203" cy="3564977"/>
          </a:xfrm>
          <a:prstGeom prst="rect">
            <a:avLst/>
          </a:prstGeom>
          <a:noFill/>
          <a:ln>
            <a:noFill/>
          </a:ln>
        </p:spPr>
      </p:pic>
      <p:pic>
        <p:nvPicPr>
          <p:cNvPr id="6" name="Picture 5">
            <a:extLst>
              <a:ext uri="{FF2B5EF4-FFF2-40B4-BE49-F238E27FC236}">
                <a16:creationId xmlns:a16="http://schemas.microsoft.com/office/drawing/2014/main" id="{ED6179DB-8009-A280-9F63-A3A667F0508F}"/>
              </a:ext>
            </a:extLst>
          </p:cNvPr>
          <p:cNvPicPr>
            <a:picLocks noChangeAspect="1"/>
          </p:cNvPicPr>
          <p:nvPr/>
        </p:nvPicPr>
        <p:blipFill>
          <a:blip r:embed="rId3"/>
          <a:stretch>
            <a:fillRect/>
          </a:stretch>
        </p:blipFill>
        <p:spPr>
          <a:xfrm>
            <a:off x="7514590" y="772160"/>
            <a:ext cx="3611474" cy="5008879"/>
          </a:xfrm>
          <a:prstGeom prst="rect">
            <a:avLst/>
          </a:prstGeom>
        </p:spPr>
      </p:pic>
      <p:sp>
        <p:nvSpPr>
          <p:cNvPr id="9" name="TextBox 8">
            <a:extLst>
              <a:ext uri="{FF2B5EF4-FFF2-40B4-BE49-F238E27FC236}">
                <a16:creationId xmlns:a16="http://schemas.microsoft.com/office/drawing/2014/main" id="{443F7910-347C-EB93-0C0A-001855120217}"/>
              </a:ext>
            </a:extLst>
          </p:cNvPr>
          <p:cNvSpPr txBox="1"/>
          <p:nvPr/>
        </p:nvSpPr>
        <p:spPr>
          <a:xfrm>
            <a:off x="382065" y="5767289"/>
            <a:ext cx="6096000" cy="458074"/>
          </a:xfrm>
          <a:prstGeom prst="rect">
            <a:avLst/>
          </a:prstGeom>
          <a:noFill/>
        </p:spPr>
        <p:txBody>
          <a:bodyPr wrap="square">
            <a:spAutoFit/>
          </a:bodyPr>
          <a:lstStyle/>
          <a:p>
            <a:pPr marL="228600" algn="ctr">
              <a:lnSpc>
                <a:spcPct val="150000"/>
              </a:lnSpc>
            </a:pPr>
            <a:r>
              <a:rPr lang="en-US" sz="1800" dirty="0">
                <a:solidFill>
                  <a:srgbClr val="000000"/>
                </a:solidFill>
                <a:effectLst/>
                <a:latin typeface="Times New Roman" panose="02020603050405020304" pitchFamily="18" charset="0"/>
                <a:ea typeface="Calibri" panose="020F0502020204030204" pitchFamily="34" charset="0"/>
              </a:rPr>
              <a:t>System Architecture</a:t>
            </a:r>
            <a:endParaRPr lang="en-IN" sz="1800" dirty="0">
              <a:solidFill>
                <a:srgbClr val="000000"/>
              </a:solidFill>
              <a:effectLst/>
              <a:latin typeface="Times New Roman" panose="02020603050405020304" pitchFamily="18" charset="0"/>
              <a:ea typeface="Calibri" panose="020F0502020204030204" pitchFamily="34" charset="0"/>
            </a:endParaRPr>
          </a:p>
        </p:txBody>
      </p:sp>
      <p:sp>
        <p:nvSpPr>
          <p:cNvPr id="11" name="TextBox 10">
            <a:extLst>
              <a:ext uri="{FF2B5EF4-FFF2-40B4-BE49-F238E27FC236}">
                <a16:creationId xmlns:a16="http://schemas.microsoft.com/office/drawing/2014/main" id="{949E693E-6A6C-1FE2-9EF9-9886E75772BE}"/>
              </a:ext>
            </a:extLst>
          </p:cNvPr>
          <p:cNvSpPr txBox="1"/>
          <p:nvPr/>
        </p:nvSpPr>
        <p:spPr>
          <a:xfrm>
            <a:off x="6096000" y="5767289"/>
            <a:ext cx="6096000" cy="458074"/>
          </a:xfrm>
          <a:prstGeom prst="rect">
            <a:avLst/>
          </a:prstGeom>
          <a:noFill/>
        </p:spPr>
        <p:txBody>
          <a:bodyPr wrap="square">
            <a:spAutoFit/>
          </a:bodyPr>
          <a:lstStyle/>
          <a:p>
            <a:pPr marL="228600" algn="ctr">
              <a:lnSpc>
                <a:spcPct val="150000"/>
              </a:lnSpc>
            </a:pPr>
            <a:r>
              <a:rPr lang="en-US" sz="1800" dirty="0">
                <a:solidFill>
                  <a:srgbClr val="000000"/>
                </a:solidFill>
                <a:effectLst/>
                <a:latin typeface="Times New Roman" panose="02020603050405020304" pitchFamily="18" charset="0"/>
                <a:ea typeface="Calibri" panose="020F0502020204030204" pitchFamily="34" charset="0"/>
              </a:rPr>
              <a:t>Work Flow Diagram</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8461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20C4-4F9A-FB87-0E21-2375F4FEF539}"/>
              </a:ext>
            </a:extLst>
          </p:cNvPr>
          <p:cNvSpPr>
            <a:spLocks noGrp="1"/>
          </p:cNvSpPr>
          <p:nvPr>
            <p:ph type="title"/>
          </p:nvPr>
        </p:nvSpPr>
        <p:spPr>
          <a:xfrm>
            <a:off x="1657350" y="364982"/>
            <a:ext cx="9410700" cy="592999"/>
          </a:xfrm>
        </p:spPr>
        <p:txBody>
          <a:bodyPr>
            <a:normAutofit/>
          </a:bodyPr>
          <a:lstStyle/>
          <a:p>
            <a:pPr algn="ctr"/>
            <a:r>
              <a:rPr lang="en-US" sz="3600" dirty="0">
                <a:latin typeface="Times New Roman" panose="02020603050405020304" pitchFamily="18" charset="0"/>
                <a:cs typeface="Times New Roman" panose="02020603050405020304" pitchFamily="18" charset="0"/>
              </a:rPr>
              <a:t>UI Screenshots</a:t>
            </a:r>
          </a:p>
        </p:txBody>
      </p:sp>
      <p:pic>
        <p:nvPicPr>
          <p:cNvPr id="9" name="Picture 8">
            <a:extLst>
              <a:ext uri="{FF2B5EF4-FFF2-40B4-BE49-F238E27FC236}">
                <a16:creationId xmlns:a16="http://schemas.microsoft.com/office/drawing/2014/main" id="{A50EFC9B-4812-2174-1853-35AE7766C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095" y="1320100"/>
            <a:ext cx="3634105" cy="5172918"/>
          </a:xfrm>
          <a:prstGeom prst="rect">
            <a:avLst/>
          </a:prstGeom>
          <a:ln>
            <a:solidFill>
              <a:schemeClr val="tx1"/>
            </a:solidFill>
          </a:ln>
        </p:spPr>
      </p:pic>
      <p:pic>
        <p:nvPicPr>
          <p:cNvPr id="10" name="Picture 9">
            <a:extLst>
              <a:ext uri="{FF2B5EF4-FFF2-40B4-BE49-F238E27FC236}">
                <a16:creationId xmlns:a16="http://schemas.microsoft.com/office/drawing/2014/main" id="{75762139-4D49-C43B-179D-8F8B49CC18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8825" y="1320100"/>
            <a:ext cx="5229225" cy="2410460"/>
          </a:xfrm>
          <a:prstGeom prst="rect">
            <a:avLst/>
          </a:prstGeom>
          <a:ln>
            <a:solidFill>
              <a:schemeClr val="tx1"/>
            </a:solidFill>
          </a:ln>
        </p:spPr>
      </p:pic>
      <p:pic>
        <p:nvPicPr>
          <p:cNvPr id="11" name="Picture 10">
            <a:extLst>
              <a:ext uri="{FF2B5EF4-FFF2-40B4-BE49-F238E27FC236}">
                <a16:creationId xmlns:a16="http://schemas.microsoft.com/office/drawing/2014/main" id="{92D98261-56DA-74EA-BC47-507481E28D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8824" y="4082558"/>
            <a:ext cx="5229225" cy="2410460"/>
          </a:xfrm>
          <a:prstGeom prst="rect">
            <a:avLst/>
          </a:prstGeom>
          <a:ln>
            <a:solidFill>
              <a:schemeClr val="tx1"/>
            </a:solidFill>
          </a:ln>
        </p:spPr>
      </p:pic>
    </p:spTree>
    <p:extLst>
      <p:ext uri="{BB962C8B-B14F-4D97-AF65-F5344CB8AC3E}">
        <p14:creationId xmlns:p14="http://schemas.microsoft.com/office/powerpoint/2010/main" val="248049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274CD8-3B36-CB57-37BC-41FE1B1E68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712"/>
          <a:stretch/>
        </p:blipFill>
        <p:spPr>
          <a:xfrm>
            <a:off x="2239816" y="448359"/>
            <a:ext cx="7712367" cy="5961282"/>
          </a:xfrm>
          <a:prstGeom prst="rect">
            <a:avLst/>
          </a:prstGeom>
          <a:ln>
            <a:solidFill>
              <a:schemeClr val="tx1"/>
            </a:solidFill>
          </a:ln>
        </p:spPr>
      </p:pic>
    </p:spTree>
    <p:extLst>
      <p:ext uri="{BB962C8B-B14F-4D97-AF65-F5344CB8AC3E}">
        <p14:creationId xmlns:p14="http://schemas.microsoft.com/office/powerpoint/2010/main" val="74594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2D74A7-2DB0-0B4C-C4C7-788021B291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82" y="1491297"/>
            <a:ext cx="2235835" cy="4139565"/>
          </a:xfrm>
          <a:prstGeom prst="rect">
            <a:avLst/>
          </a:prstGeom>
        </p:spPr>
      </p:pic>
      <p:pic>
        <p:nvPicPr>
          <p:cNvPr id="3" name="Picture 2">
            <a:extLst>
              <a:ext uri="{FF2B5EF4-FFF2-40B4-BE49-F238E27FC236}">
                <a16:creationId xmlns:a16="http://schemas.microsoft.com/office/drawing/2014/main" id="{8BDBF95A-AB92-4EE1-A733-3FCB40F5D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6129" y="1531937"/>
            <a:ext cx="2213925" cy="4098924"/>
          </a:xfrm>
          <a:prstGeom prst="rect">
            <a:avLst/>
          </a:prstGeom>
        </p:spPr>
      </p:pic>
      <p:pic>
        <p:nvPicPr>
          <p:cNvPr id="4" name="Picture 3">
            <a:extLst>
              <a:ext uri="{FF2B5EF4-FFF2-40B4-BE49-F238E27FC236}">
                <a16:creationId xmlns:a16="http://schemas.microsoft.com/office/drawing/2014/main" id="{D7BDCE2F-8263-346B-C07A-CD52EC162D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5866" y="1531937"/>
            <a:ext cx="2188210" cy="4051892"/>
          </a:xfrm>
          <a:prstGeom prst="rect">
            <a:avLst/>
          </a:prstGeom>
        </p:spPr>
      </p:pic>
      <p:pic>
        <p:nvPicPr>
          <p:cNvPr id="5" name="Picture 4">
            <a:extLst>
              <a:ext uri="{FF2B5EF4-FFF2-40B4-BE49-F238E27FC236}">
                <a16:creationId xmlns:a16="http://schemas.microsoft.com/office/drawing/2014/main" id="{88916FDF-2AFD-F0CF-90D7-6FCF56AC1A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8774" y="1578927"/>
            <a:ext cx="2188210" cy="4052754"/>
          </a:xfrm>
          <a:prstGeom prst="rect">
            <a:avLst/>
          </a:prstGeom>
        </p:spPr>
      </p:pic>
      <p:pic>
        <p:nvPicPr>
          <p:cNvPr id="6" name="Picture 5">
            <a:extLst>
              <a:ext uri="{FF2B5EF4-FFF2-40B4-BE49-F238E27FC236}">
                <a16:creationId xmlns:a16="http://schemas.microsoft.com/office/drawing/2014/main" id="{93A10175-EF46-1585-85D4-09FCDFF037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51682" y="1579336"/>
            <a:ext cx="2188210" cy="4051935"/>
          </a:xfrm>
          <a:prstGeom prst="rect">
            <a:avLst/>
          </a:prstGeom>
        </p:spPr>
      </p:pic>
      <p:sp>
        <p:nvSpPr>
          <p:cNvPr id="7" name="Arrow: Right 6">
            <a:extLst>
              <a:ext uri="{FF2B5EF4-FFF2-40B4-BE49-F238E27FC236}">
                <a16:creationId xmlns:a16="http://schemas.microsoft.com/office/drawing/2014/main" id="{0A00BB49-0759-20AA-068B-A8B097E9C03A}"/>
              </a:ext>
            </a:extLst>
          </p:cNvPr>
          <p:cNvSpPr/>
          <p:nvPr/>
        </p:nvSpPr>
        <p:spPr>
          <a:xfrm>
            <a:off x="2501324" y="3275001"/>
            <a:ext cx="286741" cy="30799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8323291-39B5-0EEE-3D39-93BE89C1ECC2}"/>
              </a:ext>
            </a:extLst>
          </p:cNvPr>
          <p:cNvSpPr/>
          <p:nvPr/>
        </p:nvSpPr>
        <p:spPr>
          <a:xfrm>
            <a:off x="4841536" y="3275001"/>
            <a:ext cx="286741" cy="30799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E5B2AAD1-F74C-88CF-9D03-503BC2FC331E}"/>
              </a:ext>
            </a:extLst>
          </p:cNvPr>
          <p:cNvSpPr/>
          <p:nvPr/>
        </p:nvSpPr>
        <p:spPr>
          <a:xfrm>
            <a:off x="7165653" y="3275001"/>
            <a:ext cx="286741" cy="30799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AA68B84-458D-D7B5-3B94-1CD8BE5C2AD6}"/>
              </a:ext>
            </a:extLst>
          </p:cNvPr>
          <p:cNvSpPr/>
          <p:nvPr/>
        </p:nvSpPr>
        <p:spPr>
          <a:xfrm>
            <a:off x="9470185" y="3275001"/>
            <a:ext cx="286741" cy="30799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698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3773-FD1E-D45E-E226-5859FC55DA2D}"/>
              </a:ext>
            </a:extLst>
          </p:cNvPr>
          <p:cNvSpPr>
            <a:spLocks noGrp="1"/>
          </p:cNvSpPr>
          <p:nvPr>
            <p:ph type="title"/>
          </p:nvPr>
        </p:nvSpPr>
        <p:spPr>
          <a:xfrm>
            <a:off x="838200" y="365126"/>
            <a:ext cx="10515600" cy="825500"/>
          </a:xfrm>
        </p:spPr>
        <p:txBody>
          <a:bodyPr>
            <a:normAutofit/>
          </a:bodyPr>
          <a:lstStyle/>
          <a:p>
            <a:pPr algn="ctr"/>
            <a:r>
              <a:rPr lang="en-US" sz="4800" dirty="0">
                <a:latin typeface="Times New Roman" panose="02020603050405020304" pitchFamily="18" charset="0"/>
                <a:cs typeface="Times New Roman" panose="02020603050405020304" pitchFamily="18" charset="0"/>
              </a:rPr>
              <a:t>Software and Tech Stack Used</a:t>
            </a:r>
          </a:p>
        </p:txBody>
      </p:sp>
      <p:sp>
        <p:nvSpPr>
          <p:cNvPr id="3" name="Content Placeholder 2">
            <a:extLst>
              <a:ext uri="{FF2B5EF4-FFF2-40B4-BE49-F238E27FC236}">
                <a16:creationId xmlns:a16="http://schemas.microsoft.com/office/drawing/2014/main" id="{93AAFAD8-F6D7-2400-2393-8E83A90EC7C4}"/>
              </a:ext>
            </a:extLst>
          </p:cNvPr>
          <p:cNvSpPr>
            <a:spLocks noGrp="1"/>
          </p:cNvSpPr>
          <p:nvPr>
            <p:ph idx="1"/>
          </p:nvPr>
        </p:nvSpPr>
        <p:spPr>
          <a:xfrm>
            <a:off x="2276475" y="1332231"/>
            <a:ext cx="4591050" cy="4986337"/>
          </a:xfrm>
        </p:spPr>
        <p:txBody>
          <a:bodyPr>
            <a:normAutofit/>
          </a:bodyPr>
          <a:lstStyle/>
          <a:p>
            <a:pPr algn="just">
              <a:lnSpc>
                <a:spcPct val="150000"/>
              </a:lnSpc>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Python 3.7(VSCode, pip)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Machine Learning</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PyTorch</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FastAPI</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OpenCV</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Jupyter Notebook</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React.js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React Native</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TypeScript</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Android Studio</a:t>
            </a:r>
          </a:p>
          <a:p>
            <a:r>
              <a:rPr lang="en-US" sz="2000" dirty="0">
                <a:latin typeface="Times New Roman" panose="02020603050405020304" pitchFamily="18" charset="0"/>
                <a:cs typeface="Times New Roman" panose="02020603050405020304" pitchFamily="18" charset="0"/>
              </a:rPr>
              <a:t>Visual Studio Code</a:t>
            </a:r>
          </a:p>
          <a:p>
            <a:r>
              <a:rPr lang="en-US" sz="2000" dirty="0">
                <a:latin typeface="Times New Roman" panose="02020603050405020304" pitchFamily="18" charset="0"/>
                <a:cs typeface="Times New Roman" panose="02020603050405020304" pitchFamily="18" charset="0"/>
              </a:rPr>
              <a:t>Git</a:t>
            </a:r>
          </a:p>
        </p:txBody>
      </p:sp>
      <p:pic>
        <p:nvPicPr>
          <p:cNvPr id="1026" name="Picture 2">
            <a:extLst>
              <a:ext uri="{FF2B5EF4-FFF2-40B4-BE49-F238E27FC236}">
                <a16:creationId xmlns:a16="http://schemas.microsoft.com/office/drawing/2014/main" id="{6058351F-E5CD-CC13-1455-3A0370F1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89" y="1454151"/>
            <a:ext cx="1474152" cy="1786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1148A86-6C96-73E9-15DB-448A0FA30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240" y="1190626"/>
            <a:ext cx="4038918" cy="14568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A89FD1-4D5A-3B5B-2CC7-26F3F8BBD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695" y="2796572"/>
            <a:ext cx="2195830" cy="542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1E38690-A7C4-A9C5-C478-19C49724EC0E}"/>
              </a:ext>
            </a:extLst>
          </p:cNvPr>
          <p:cNvPicPr>
            <a:picLocks noChangeAspect="1"/>
          </p:cNvPicPr>
          <p:nvPr/>
        </p:nvPicPr>
        <p:blipFill>
          <a:blip r:embed="rId5"/>
          <a:stretch>
            <a:fillRect/>
          </a:stretch>
        </p:blipFill>
        <p:spPr>
          <a:xfrm>
            <a:off x="10343693" y="3240671"/>
            <a:ext cx="929461" cy="1077330"/>
          </a:xfrm>
          <a:prstGeom prst="rect">
            <a:avLst/>
          </a:prstGeom>
        </p:spPr>
      </p:pic>
      <p:pic>
        <p:nvPicPr>
          <p:cNvPr id="1038" name="Picture 14">
            <a:extLst>
              <a:ext uri="{FF2B5EF4-FFF2-40B4-BE49-F238E27FC236}">
                <a16:creationId xmlns:a16="http://schemas.microsoft.com/office/drawing/2014/main" id="{092A6BF5-8EAC-E643-DDB7-BC504D116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5210" y="3779336"/>
            <a:ext cx="2195830" cy="19084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C42567-9823-E633-97C4-5CDE3CCEFAF0}"/>
              </a:ext>
            </a:extLst>
          </p:cNvPr>
          <p:cNvPicPr>
            <a:picLocks noChangeAspect="1"/>
          </p:cNvPicPr>
          <p:nvPr/>
        </p:nvPicPr>
        <p:blipFill rotWithShape="1">
          <a:blip r:embed="rId7"/>
          <a:srcRect r="50953"/>
          <a:stretch/>
        </p:blipFill>
        <p:spPr>
          <a:xfrm>
            <a:off x="5437505" y="5076905"/>
            <a:ext cx="1569720" cy="1504950"/>
          </a:xfrm>
          <a:prstGeom prst="rect">
            <a:avLst/>
          </a:prstGeom>
        </p:spPr>
      </p:pic>
      <p:pic>
        <p:nvPicPr>
          <p:cNvPr id="1042" name="Picture 18" descr="VS Code icon">
            <a:extLst>
              <a:ext uri="{FF2B5EF4-FFF2-40B4-BE49-F238E27FC236}">
                <a16:creationId xmlns:a16="http://schemas.microsoft.com/office/drawing/2014/main" id="{0A65DD89-3C4A-13EE-F03F-8A836172A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15525" y="5076905"/>
            <a:ext cx="1621811" cy="1621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3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CDD6-3E5D-7EF0-F1CD-77871C789C38}"/>
              </a:ext>
            </a:extLst>
          </p:cNvPr>
          <p:cNvSpPr>
            <a:spLocks noGrp="1"/>
          </p:cNvSpPr>
          <p:nvPr>
            <p:ph type="title"/>
          </p:nvPr>
        </p:nvSpPr>
        <p:spPr>
          <a:xfrm>
            <a:off x="838200" y="365126"/>
            <a:ext cx="10515600" cy="730250"/>
          </a:xfrm>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Future Scope</a:t>
            </a:r>
          </a:p>
        </p:txBody>
      </p:sp>
      <p:sp>
        <p:nvSpPr>
          <p:cNvPr id="5" name="Content Placeholder 4">
            <a:extLst>
              <a:ext uri="{FF2B5EF4-FFF2-40B4-BE49-F238E27FC236}">
                <a16:creationId xmlns:a16="http://schemas.microsoft.com/office/drawing/2014/main" id="{8B915411-CED5-0EF7-C28A-3168D4C42599}"/>
              </a:ext>
            </a:extLst>
          </p:cNvPr>
          <p:cNvSpPr>
            <a:spLocks noGrp="1"/>
          </p:cNvSpPr>
          <p:nvPr>
            <p:ph idx="1"/>
          </p:nvPr>
        </p:nvSpPr>
        <p:spPr>
          <a:xfrm>
            <a:off x="838200" y="1198246"/>
            <a:ext cx="10515600" cy="5202554"/>
          </a:xfrm>
        </p:spPr>
        <p:txBody>
          <a:bodyPr>
            <a:noAutofit/>
          </a:bodyPr>
          <a:lstStyle/>
          <a:p>
            <a:pPr marL="342900" lvl="0" indent="-342900" algn="just">
              <a:lnSpc>
                <a:spcPct val="150000"/>
              </a:lnSpc>
              <a:buFont typeface="Symbol" panose="05050102010706020507" pitchFamily="18" charset="2"/>
              <a:buChar char=""/>
            </a:pPr>
            <a:r>
              <a:rPr lang="en-US" sz="1700" b="0" i="0" dirty="0">
                <a:effectLst/>
                <a:latin typeface="Times New Roman" panose="02020603050405020304" pitchFamily="18" charset="0"/>
                <a:cs typeface="Times New Roman" panose="02020603050405020304" pitchFamily="18" charset="0"/>
              </a:rPr>
              <a:t>As the system evolves, there is potential to incorporate a wider range of crop diseases beyond the initial focus on powdery mildew, leaf spot, blight, and rust. </a:t>
            </a:r>
          </a:p>
          <a:p>
            <a:pPr marL="342900" lvl="0" indent="-342900" algn="just">
              <a:lnSpc>
                <a:spcPct val="150000"/>
              </a:lnSpc>
              <a:buFont typeface="Symbol" panose="05050102010706020507" pitchFamily="18" charset="2"/>
              <a:buChar char=""/>
            </a:pPr>
            <a:r>
              <a:rPr lang="en-US" sz="1700" b="0" i="0" dirty="0">
                <a:effectLst/>
                <a:latin typeface="Times New Roman" panose="02020603050405020304" pitchFamily="18" charset="0"/>
                <a:cs typeface="Times New Roman" panose="02020603050405020304" pitchFamily="18" charset="0"/>
              </a:rPr>
              <a:t>Future enhancements could involve integrating sensors and IoT technologies to enable real-time monitoring of plant health. This would provide continuous data collection and analysis, allowing for early disease detection and proactive disease management.</a:t>
            </a:r>
          </a:p>
          <a:p>
            <a:pPr marL="342900" lvl="0" indent="-342900" algn="just">
              <a:lnSpc>
                <a:spcPct val="150000"/>
              </a:lnSpc>
              <a:buFont typeface="Symbol" panose="05050102010706020507" pitchFamily="18" charset="2"/>
              <a:buChar char=""/>
            </a:pPr>
            <a:r>
              <a:rPr lang="en-US" sz="1700" b="0" i="0" dirty="0">
                <a:effectLst/>
                <a:latin typeface="Times New Roman" panose="02020603050405020304" pitchFamily="18" charset="0"/>
                <a:cs typeface="Times New Roman" panose="02020603050405020304" pitchFamily="18" charset="0"/>
              </a:rPr>
              <a:t>Combining the Plant Disease Detection system with precision farming techniques, such as satellite imagery and drone-based monitoring, could provide a comprehensive approach to crop management. </a:t>
            </a:r>
          </a:p>
          <a:p>
            <a:pPr marL="342900" lvl="0" indent="-342900" algn="just">
              <a:lnSpc>
                <a:spcPct val="150000"/>
              </a:lnSpc>
              <a:buFont typeface="Symbol" panose="05050102010706020507" pitchFamily="18" charset="2"/>
              <a:buChar char=""/>
            </a:pPr>
            <a:r>
              <a:rPr lang="en-US" sz="1700" b="0" i="0" dirty="0">
                <a:effectLst/>
                <a:latin typeface="Times New Roman" panose="02020603050405020304" pitchFamily="18" charset="0"/>
                <a:cs typeface="Times New Roman" panose="02020603050405020304" pitchFamily="18" charset="0"/>
              </a:rPr>
              <a:t>Ongoing advancements in machine learning, such as the development of more advanced CNN architectures and techniques like transfer learning, will contribute to the continuous improvement of the Plant Disease Detection system.</a:t>
            </a:r>
          </a:p>
          <a:p>
            <a:pPr marL="342900" lvl="0" indent="-342900" algn="just">
              <a:lnSpc>
                <a:spcPct val="150000"/>
              </a:lnSpc>
              <a:buFont typeface="Symbol" panose="05050102010706020507" pitchFamily="18" charset="2"/>
              <a:buChar char=""/>
            </a:pPr>
            <a:r>
              <a:rPr lang="en-US" sz="1700" b="0" i="0" dirty="0">
                <a:effectLst/>
                <a:latin typeface="Times New Roman" panose="02020603050405020304" pitchFamily="18" charset="0"/>
                <a:cs typeface="Times New Roman" panose="02020603050405020304" pitchFamily="18" charset="0"/>
              </a:rPr>
              <a:t>These advancements will enhance the accuracy and efficiency of disease detection and diagnosis, further benefiting farmers in their disease management efforts.</a:t>
            </a:r>
          </a:p>
        </p:txBody>
      </p:sp>
    </p:spTree>
    <p:extLst>
      <p:ext uri="{BB962C8B-B14F-4D97-AF65-F5344CB8AC3E}">
        <p14:creationId xmlns:p14="http://schemas.microsoft.com/office/powerpoint/2010/main" val="219464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88ED-E44C-D1CD-3A0D-D8A6903F53D8}"/>
              </a:ext>
            </a:extLst>
          </p:cNvPr>
          <p:cNvSpPr>
            <a:spLocks noGrp="1"/>
          </p:cNvSpPr>
          <p:nvPr>
            <p:ph type="title"/>
          </p:nvPr>
        </p:nvSpPr>
        <p:spPr>
          <a:xfrm>
            <a:off x="838200" y="365126"/>
            <a:ext cx="10515600" cy="836658"/>
          </a:xfrm>
        </p:spPr>
        <p:txBody>
          <a:bodyPr>
            <a:normAutofit/>
          </a:bodyPr>
          <a:lstStyle/>
          <a:p>
            <a:pPr algn="ctr"/>
            <a:r>
              <a:rPr lang="en-US" sz="43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8CB2B6D-740B-C342-DE4B-6CBB1A75B630}"/>
              </a:ext>
            </a:extLst>
          </p:cNvPr>
          <p:cNvSpPr>
            <a:spLocks noGrp="1"/>
          </p:cNvSpPr>
          <p:nvPr>
            <p:ph idx="1"/>
          </p:nvPr>
        </p:nvSpPr>
        <p:spPr>
          <a:xfrm>
            <a:off x="838200" y="1201784"/>
            <a:ext cx="10515600" cy="5442856"/>
          </a:xfrm>
        </p:spPr>
        <p:txBody>
          <a:bodyPr>
            <a:normAutofit fontScale="25000" lnSpcReduction="20000"/>
          </a:bodyPr>
          <a:lstStyle/>
          <a:p>
            <a:pPr marL="342900" lvl="0" indent="-342900" algn="just">
              <a:lnSpc>
                <a:spcPct val="150000"/>
              </a:lnSpc>
              <a:spcBef>
                <a:spcPts val="1500"/>
              </a:spcBef>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Acharya, D., &amp; Pant, A. (2017). Deep learning-based classification for plant diseases. Proceedings of the 2017 International Conference on Advances in Computing, Communications and Informatics (ICACCI), 1575-1580.</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A.K. Mishra, V. D. </a:t>
            </a:r>
            <a:r>
              <a:rPr lang="en-US" sz="5600" dirty="0" err="1">
                <a:solidFill>
                  <a:srgbClr val="000000"/>
                </a:solidFill>
                <a:effectLst/>
                <a:latin typeface="Times New Roman" panose="02020603050405020304" pitchFamily="18" charset="0"/>
                <a:ea typeface="Times New Roman" panose="02020603050405020304" pitchFamily="18" charset="0"/>
              </a:rPr>
              <a:t>Bharadi</a:t>
            </a:r>
            <a:r>
              <a:rPr lang="en-US" sz="5600" dirty="0">
                <a:solidFill>
                  <a:srgbClr val="000000"/>
                </a:solidFill>
                <a:effectLst/>
                <a:latin typeface="Times New Roman" panose="02020603050405020304" pitchFamily="18" charset="0"/>
                <a:ea typeface="Times New Roman" panose="02020603050405020304" pitchFamily="18" charset="0"/>
              </a:rPr>
              <a:t>, and M. B. </a:t>
            </a:r>
            <a:r>
              <a:rPr lang="en-US" sz="5600" dirty="0" err="1">
                <a:solidFill>
                  <a:srgbClr val="000000"/>
                </a:solidFill>
                <a:effectLst/>
                <a:latin typeface="Times New Roman" panose="02020603050405020304" pitchFamily="18" charset="0"/>
                <a:ea typeface="Times New Roman" panose="02020603050405020304" pitchFamily="18" charset="0"/>
              </a:rPr>
              <a:t>Nagori</a:t>
            </a:r>
            <a:r>
              <a:rPr lang="en-US" sz="5600" dirty="0">
                <a:solidFill>
                  <a:srgbClr val="000000"/>
                </a:solidFill>
                <a:effectLst/>
                <a:latin typeface="Times New Roman" panose="02020603050405020304" pitchFamily="18" charset="0"/>
                <a:ea typeface="Times New Roman" panose="02020603050405020304" pitchFamily="18" charset="0"/>
              </a:rPr>
              <a:t>, "Plant Disease Detection Techniques: A Review," Indian Journal of Science and Technology, vol. 9, no. 45, 2016.</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"Automated Identification of Plant Diseases using Machine Learning Techniques" by Anupama Vijaya Kumar.</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"Computer Vision: Models, Learning, and Inference" by Simon J.D. Prince.</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"Deep Learning Models for Plant Disease Detection and Diagnosis" by </a:t>
            </a:r>
            <a:r>
              <a:rPr lang="en-US" sz="5600" dirty="0" err="1">
                <a:solidFill>
                  <a:srgbClr val="000000"/>
                </a:solidFill>
                <a:effectLst/>
                <a:latin typeface="Times New Roman" panose="02020603050405020304" pitchFamily="18" charset="0"/>
                <a:ea typeface="Times New Roman" panose="02020603050405020304" pitchFamily="18" charset="0"/>
              </a:rPr>
              <a:t>Ferentinos</a:t>
            </a:r>
            <a:r>
              <a:rPr lang="en-US" sz="5600" dirty="0">
                <a:solidFill>
                  <a:srgbClr val="000000"/>
                </a:solidFill>
                <a:effectLst/>
                <a:latin typeface="Times New Roman" panose="02020603050405020304" pitchFamily="18" charset="0"/>
                <a:ea typeface="Times New Roman" panose="02020603050405020304" pitchFamily="18" charset="0"/>
              </a:rPr>
              <a:t>, K. P. (2018).</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"Deep learning models for plant disease detection and diagnosis" by </a:t>
            </a:r>
            <a:r>
              <a:rPr lang="en-US" sz="5600" dirty="0" err="1">
                <a:solidFill>
                  <a:srgbClr val="000000"/>
                </a:solidFill>
                <a:effectLst/>
                <a:latin typeface="Times New Roman" panose="02020603050405020304" pitchFamily="18" charset="0"/>
                <a:ea typeface="Times New Roman" panose="02020603050405020304" pitchFamily="18" charset="0"/>
              </a:rPr>
              <a:t>Ferentinos</a:t>
            </a:r>
            <a:r>
              <a:rPr lang="en-US" sz="5600" dirty="0">
                <a:solidFill>
                  <a:srgbClr val="000000"/>
                </a:solidFill>
                <a:effectLst/>
                <a:latin typeface="Times New Roman" panose="02020603050405020304" pitchFamily="18" charset="0"/>
                <a:ea typeface="Times New Roman" panose="02020603050405020304" pitchFamily="18" charset="0"/>
              </a:rPr>
              <a:t>, K. P. (2020). In Advances in Experimental Medicine and Biology, 1138, 21-35.</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"Deep learning in agriculture: A survey" by </a:t>
            </a:r>
            <a:r>
              <a:rPr lang="en-US" sz="5600" dirty="0" err="1">
                <a:solidFill>
                  <a:srgbClr val="000000"/>
                </a:solidFill>
                <a:effectLst/>
                <a:latin typeface="Times New Roman" panose="02020603050405020304" pitchFamily="18" charset="0"/>
                <a:ea typeface="Times New Roman" panose="02020603050405020304" pitchFamily="18" charset="0"/>
              </a:rPr>
              <a:t>Kamilaris</a:t>
            </a:r>
            <a:r>
              <a:rPr lang="en-US" sz="5600" dirty="0">
                <a:solidFill>
                  <a:srgbClr val="000000"/>
                </a:solidFill>
                <a:effectLst/>
                <a:latin typeface="Times New Roman" panose="02020603050405020304" pitchFamily="18" charset="0"/>
                <a:ea typeface="Times New Roman" panose="02020603050405020304" pitchFamily="18" charset="0"/>
              </a:rPr>
              <a:t>, A., &amp; </a:t>
            </a:r>
            <a:r>
              <a:rPr lang="en-US" sz="5600" dirty="0" err="1">
                <a:solidFill>
                  <a:srgbClr val="000000"/>
                </a:solidFill>
                <a:effectLst/>
                <a:latin typeface="Times New Roman" panose="02020603050405020304" pitchFamily="18" charset="0"/>
                <a:ea typeface="Times New Roman" panose="02020603050405020304" pitchFamily="18" charset="0"/>
              </a:rPr>
              <a:t>Prenafeta-Boldú</a:t>
            </a:r>
            <a:r>
              <a:rPr lang="en-US" sz="5600" dirty="0">
                <a:solidFill>
                  <a:srgbClr val="000000"/>
                </a:solidFill>
                <a:effectLst/>
                <a:latin typeface="Times New Roman" panose="02020603050405020304" pitchFamily="18" charset="0"/>
                <a:ea typeface="Times New Roman" panose="02020603050405020304" pitchFamily="18" charset="0"/>
              </a:rPr>
              <a:t>, F. X. (2018).</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"Going Deeper with Convolutions" by C. </a:t>
            </a:r>
            <a:r>
              <a:rPr lang="en-US" sz="5600" dirty="0" err="1">
                <a:solidFill>
                  <a:srgbClr val="000000"/>
                </a:solidFill>
                <a:effectLst/>
                <a:latin typeface="Times New Roman" panose="02020603050405020304" pitchFamily="18" charset="0"/>
                <a:ea typeface="Times New Roman" panose="02020603050405020304" pitchFamily="18" charset="0"/>
              </a:rPr>
              <a:t>Szegedy</a:t>
            </a:r>
            <a:r>
              <a:rPr lang="en-US" sz="5600" dirty="0">
                <a:solidFill>
                  <a:srgbClr val="000000"/>
                </a:solidFill>
                <a:effectLst/>
                <a:latin typeface="Times New Roman" panose="02020603050405020304" pitchFamily="18" charset="0"/>
                <a:ea typeface="Times New Roman" panose="02020603050405020304" pitchFamily="18" charset="0"/>
              </a:rPr>
              <a:t> et al., in Proceedings of the IEEE Conference on Computer Vision and Pattern Recognition (CVPR), 2015.</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"Image Analysis, Classification, and Change Detection in Remote Sensing: With Algorithms for ENVI/IDL and Python" by Morton J. Canty.</a:t>
            </a:r>
            <a:endParaRPr lang="en-IN"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Times New Roman" panose="02020603050405020304" pitchFamily="18" charset="0"/>
              </a:rPr>
              <a:t>"Learning React Native: Building Native Mobile Apps with JavaScript" by Bonnie Eisenman.</a:t>
            </a:r>
            <a:endParaRPr lang="en-IN" sz="56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496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727</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PowerPoint Presentation</vt:lpstr>
      <vt:lpstr>Introduction</vt:lpstr>
      <vt:lpstr>System Architecture and Work Flow Diagram</vt:lpstr>
      <vt:lpstr>UI Screenshots</vt:lpstr>
      <vt:lpstr>PowerPoint Presentation</vt:lpstr>
      <vt:lpstr>PowerPoint Presentation</vt:lpstr>
      <vt:lpstr>Software and Tech Stack Used</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Gurman Singh</dc:creator>
  <cp:lastModifiedBy>KULDEEP SINGH</cp:lastModifiedBy>
  <cp:revision>27</cp:revision>
  <dcterms:created xsi:type="dcterms:W3CDTF">2022-01-15T13:36:40Z</dcterms:created>
  <dcterms:modified xsi:type="dcterms:W3CDTF">2023-06-26T14:42:37Z</dcterms:modified>
</cp:coreProperties>
</file>