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1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9" r:id="rId4"/>
    <p:sldId id="264" r:id="rId5"/>
    <p:sldId id="270" r:id="rId6"/>
    <p:sldId id="257" r:id="rId7"/>
    <p:sldId id="272" r:id="rId8"/>
    <p:sldId id="271" r:id="rId9"/>
    <p:sldId id="273" r:id="rId10"/>
    <p:sldId id="274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0"/>
    <p:restoredTop sz="88924"/>
  </p:normalViewPr>
  <p:slideViewPr>
    <p:cSldViewPr snapToGrid="0" snapToObjects="1">
      <p:cViewPr>
        <p:scale>
          <a:sx n="130" d="100"/>
          <a:sy n="130" d="100"/>
        </p:scale>
        <p:origin x="4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A35C-A68F-1F49-A2A5-406016456E70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F1E23-6B0C-C34A-A597-2AC00064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RNN’s usually end with one or two Dense layers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regressions, end stack of layers with a Dense layer. The number of units should equal the number of values you’re trying to predict (often 1) and no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1E23-6B0C-C34A-A597-2AC00064D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learn a regression predictor</a:t>
            </a:r>
          </a:p>
          <a:p>
            <a:r>
              <a:rPr lang="en-US" dirty="0" smtClean="0"/>
              <a:t>2- compute the error residual</a:t>
            </a:r>
          </a:p>
          <a:p>
            <a:r>
              <a:rPr lang="en-US" dirty="0" smtClean="0"/>
              <a:t>3- Learn to predict the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1E23-6B0C-C34A-A597-2AC00064D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predictions of monthly habitat preference for small juvenile (SJ) for the months of March, June, September, and December. Predicted values of monthly habitat preference are represented by a yellow-red color gradient; White cells indicate no predictions were made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1E23-6B0C-C34A-A597-2AC00064D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until now we have been using the Sequential model class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Makes the assumption that the network has exactly one input and one output, and consists o a linear stack of layers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Very inflexible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1E23-6B0C-C34A-A597-2AC00064D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F806-6637-8F4A-B845-1544BE70A03F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8BFA-D6FD-354D-A4FE-3A68E246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33233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venir Roman" charset="0"/>
                <a:ea typeface="Avenir Roman" charset="0"/>
                <a:cs typeface="Avenir Roman" charset="0"/>
              </a:rPr>
              <a:t>Marine Heatwaves Working Group</a:t>
            </a:r>
          </a:p>
          <a:p>
            <a:pPr algn="ctr"/>
            <a:endParaRPr lang="en-US" sz="2600" dirty="0" smtClean="0"/>
          </a:p>
          <a:p>
            <a:pPr algn="ctr"/>
            <a:r>
              <a:rPr lang="en-US" sz="2600" dirty="0" smtClean="0">
                <a:latin typeface="Avenir Light" charset="0"/>
                <a:ea typeface="Avenir Light" charset="0"/>
                <a:cs typeface="Avenir Light" charset="0"/>
              </a:rPr>
              <a:t>August 6, 2018</a:t>
            </a:r>
            <a:endParaRPr lang="en-US" sz="26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89412" y="3050561"/>
            <a:ext cx="69079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1173"/>
            <a:ext cx="3932237" cy="2209100"/>
          </a:xfrm>
        </p:spPr>
        <p:txBody>
          <a:bodyPr anchor="t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 smtClean="0"/>
              <a:t>Experiment </a:t>
            </a:r>
            <a:r>
              <a:rPr lang="en-US" sz="3600" b="1" dirty="0" smtClean="0"/>
              <a:t>3: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76" y="1880813"/>
            <a:ext cx="5173850" cy="3858540"/>
          </a:xfrm>
          <a:ln w="38100">
            <a:noFill/>
          </a:ln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u="sng" dirty="0" smtClean="0">
                <a:latin typeface="+mj-lt"/>
              </a:rPr>
              <a:t>Features</a:t>
            </a:r>
            <a:r>
              <a:rPr lang="en-US" sz="1800" dirty="0" smtClean="0">
                <a:latin typeface="+mj-lt"/>
              </a:rPr>
              <a:t>: SST, </a:t>
            </a:r>
            <a:r>
              <a:rPr lang="en-US" sz="1800" dirty="0" err="1" smtClean="0">
                <a:latin typeface="+mj-lt"/>
              </a:rPr>
              <a:t>AirT</a:t>
            </a:r>
            <a:r>
              <a:rPr lang="en-US" sz="1800" dirty="0" smtClean="0">
                <a:latin typeface="+mj-lt"/>
              </a:rPr>
              <a:t>, SLP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30 day forecast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210 day input sequence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validation set = last 720 observations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u="sng" dirty="0" smtClean="0">
                <a:latin typeface="+mj-lt"/>
              </a:rPr>
              <a:t>Sequential Model</a:t>
            </a:r>
            <a:endParaRPr lang="en-US" sz="1800" u="sng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LSTM</a:t>
            </a:r>
            <a:r>
              <a:rPr lang="en-US" sz="1800" dirty="0" smtClean="0">
                <a:latin typeface="+mj-lt"/>
              </a:rPr>
              <a:t>: 6 units, </a:t>
            </a:r>
            <a:r>
              <a:rPr lang="en-US" sz="1800" dirty="0" smtClean="0">
                <a:latin typeface="+mj-lt"/>
              </a:rPr>
              <a:t>dropout=0, </a:t>
            </a:r>
            <a:r>
              <a:rPr lang="en-US" sz="1800" dirty="0" err="1" smtClean="0">
                <a:latin typeface="+mj-lt"/>
              </a:rPr>
              <a:t>tanh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activation,              return sequences=True</a:t>
            </a:r>
            <a:endParaRPr lang="en-US" sz="1800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Dense</a:t>
            </a:r>
            <a:r>
              <a:rPr lang="en-US" sz="1800" dirty="0" smtClean="0">
                <a:latin typeface="+mj-lt"/>
              </a:rPr>
              <a:t>: </a:t>
            </a:r>
            <a:r>
              <a:rPr lang="en-US" sz="1800" dirty="0" smtClean="0">
                <a:latin typeface="+mj-lt"/>
              </a:rPr>
              <a:t>32 units, </a:t>
            </a:r>
            <a:r>
              <a:rPr lang="en-US" sz="1800" dirty="0" err="1" smtClean="0">
                <a:latin typeface="+mj-lt"/>
              </a:rPr>
              <a:t>tanh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activation</a:t>
            </a:r>
          </a:p>
          <a:p>
            <a:r>
              <a:rPr lang="en-US" sz="1800" b="1" dirty="0" smtClean="0">
                <a:latin typeface="+mj-lt"/>
              </a:rPr>
              <a:t>Dense: </a:t>
            </a:r>
            <a:r>
              <a:rPr lang="en-US" sz="1800" dirty="0" smtClean="0">
                <a:latin typeface="+mj-lt"/>
              </a:rPr>
              <a:t>1 unit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Compile</a:t>
            </a:r>
            <a:r>
              <a:rPr lang="en-US" sz="1800" dirty="0" smtClean="0">
                <a:latin typeface="+mj-lt"/>
              </a:rPr>
              <a:t> </a:t>
            </a:r>
            <a:r>
              <a:rPr lang="mr-IN" sz="1800" dirty="0" smtClean="0">
                <a:latin typeface="+mj-lt"/>
              </a:rPr>
              <a:t>–</a:t>
            </a:r>
            <a:r>
              <a:rPr lang="en-US" sz="1800" dirty="0" smtClean="0">
                <a:latin typeface="+mj-lt"/>
              </a:rPr>
              <a:t> MSE loss, </a:t>
            </a:r>
            <a:r>
              <a:rPr lang="en-US" sz="1800" dirty="0" err="1" smtClean="0">
                <a:latin typeface="+mj-lt"/>
              </a:rPr>
              <a:t>Adagrad</a:t>
            </a:r>
            <a:r>
              <a:rPr lang="en-US" sz="1800" dirty="0" smtClean="0">
                <a:latin typeface="+mj-lt"/>
              </a:rPr>
              <a:t> optimizer (</a:t>
            </a:r>
            <a:r>
              <a:rPr lang="en-US" sz="1800" dirty="0" err="1" smtClean="0">
                <a:latin typeface="+mj-lt"/>
              </a:rPr>
              <a:t>lr</a:t>
            </a:r>
            <a:r>
              <a:rPr lang="en-US" sz="1800" dirty="0" smtClean="0">
                <a:latin typeface="+mj-lt"/>
              </a:rPr>
              <a:t>=0.01)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Fit</a:t>
            </a:r>
            <a:r>
              <a:rPr lang="en-US" sz="1800" dirty="0" smtClean="0">
                <a:latin typeface="+mj-lt"/>
              </a:rPr>
              <a:t> </a:t>
            </a:r>
            <a:r>
              <a:rPr lang="mr-IN" sz="1800" dirty="0" smtClean="0">
                <a:latin typeface="+mj-lt"/>
              </a:rPr>
              <a:t>–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10 </a:t>
            </a:r>
            <a:r>
              <a:rPr lang="en-US" sz="1800" dirty="0" smtClean="0">
                <a:latin typeface="+mj-lt"/>
              </a:rPr>
              <a:t>epochs, </a:t>
            </a:r>
            <a:r>
              <a:rPr lang="en-US" sz="1800" dirty="0" smtClean="0">
                <a:latin typeface="+mj-lt"/>
              </a:rPr>
              <a:t>200 </a:t>
            </a:r>
            <a:r>
              <a:rPr lang="en-US" sz="1800" dirty="0" smtClean="0">
                <a:latin typeface="+mj-lt"/>
              </a:rPr>
              <a:t>batch size, 0.20 validation split, shuffle=False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19" y="3810083"/>
            <a:ext cx="3007852" cy="2331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48" y="732513"/>
            <a:ext cx="5699846" cy="2571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70" y="4383606"/>
            <a:ext cx="3465714" cy="15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1635" y="357554"/>
            <a:ext cx="10125636" cy="856913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54044" y="492521"/>
            <a:ext cx="55162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 smtClean="0">
                <a:latin typeface="Avenir Book" charset="0"/>
                <a:ea typeface="Avenir Book" charset="0"/>
                <a:cs typeface="Avenir Book" charset="0"/>
              </a:rPr>
              <a:t>What is Gradient Boosting?</a:t>
            </a:r>
            <a:endParaRPr lang="en-US" sz="3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917" y="1730904"/>
            <a:ext cx="57027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Boosting is a method of converting a sequence of “weak” learners into a more complex </a:t>
            </a:r>
            <a:r>
              <a:rPr lang="en-US" b="1" dirty="0" smtClean="0">
                <a:solidFill>
                  <a:schemeClr val="accent1"/>
                </a:solidFill>
              </a:rPr>
              <a:t>predictor.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that minimizes </a:t>
            </a:r>
            <a:r>
              <a:rPr lang="en-US" dirty="0"/>
              <a:t>the loss function (MSE) using gradient descent and </a:t>
            </a:r>
            <a:r>
              <a:rPr lang="en-US" dirty="0" smtClean="0"/>
              <a:t>updates the predictions </a:t>
            </a:r>
            <a:r>
              <a:rPr lang="en-US" dirty="0"/>
              <a:t>based on a learning </a:t>
            </a:r>
            <a:r>
              <a:rPr lang="en-US" dirty="0" smtClean="0"/>
              <a:t>rate. </a:t>
            </a:r>
            <a:r>
              <a:rPr lang="en-US" dirty="0"/>
              <a:t>Used for regression and classification </a:t>
            </a:r>
            <a:r>
              <a:rPr lang="en-US" dirty="0" smtClean="0"/>
              <a:t>problems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Weighted prediction ensemble of several weaker prediction models (decision trees)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everages patterns seen in the residuals of many weaker models to make the prediction better. Boosting stops when residuals are close to zero to prevent overfitting.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01" y="1568778"/>
            <a:ext cx="4656122" cy="1799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24" y="4824064"/>
            <a:ext cx="4519099" cy="1759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71" y="3077462"/>
            <a:ext cx="4737422" cy="18288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07045" y="64755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medium.com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mlreview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/gradient-boosting-from-scratch-1e317ae4587d</a:t>
            </a:r>
          </a:p>
        </p:txBody>
      </p:sp>
    </p:spTree>
    <p:extLst>
      <p:ext uri="{BB962C8B-B14F-4D97-AF65-F5344CB8AC3E}">
        <p14:creationId xmlns:p14="http://schemas.microsoft.com/office/powerpoint/2010/main" val="8205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0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128" y="464147"/>
            <a:ext cx="93140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Mapping Marine Heatwave Predictions with Gridded Weather Data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90" y="1479499"/>
            <a:ext cx="4272643" cy="388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149" y="5324167"/>
            <a:ext cx="27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Habitat Preference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5445" y="5624052"/>
            <a:ext cx="159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Vandeperre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et al. 2016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06" y="1693645"/>
            <a:ext cx="3700379" cy="30343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96981" y="484730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Notion of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81635" y="357554"/>
            <a:ext cx="10125636" cy="856913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1697" y="492521"/>
            <a:ext cx="41809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 err="1" smtClean="0">
                <a:latin typeface="Avenir Book" charset="0"/>
                <a:ea typeface="Avenir Book" charset="0"/>
                <a:cs typeface="Avenir Book" charset="0"/>
              </a:rPr>
              <a:t>Keras</a:t>
            </a:r>
            <a:r>
              <a:rPr lang="en-US" sz="3400" dirty="0" smtClean="0">
                <a:latin typeface="Avenir Book" charset="0"/>
                <a:ea typeface="Avenir Book" charset="0"/>
                <a:cs typeface="Avenir Book" charset="0"/>
              </a:rPr>
              <a:t> Functional API</a:t>
            </a:r>
            <a:endParaRPr lang="en-US" sz="3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35" y="2019762"/>
            <a:ext cx="6865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Graph-like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Multimodial</a:t>
            </a:r>
            <a:r>
              <a:rPr lang="en-US" dirty="0" smtClean="0"/>
              <a:t> </a:t>
            </a:r>
            <a:r>
              <a:rPr lang="en-US" dirty="0" err="1" smtClean="0"/>
              <a:t>imputs</a:t>
            </a:r>
            <a:r>
              <a:rPr lang="en-US" dirty="0" smtClean="0"/>
              <a:t> merge data coming from </a:t>
            </a:r>
            <a:r>
              <a:rPr lang="en-US" dirty="0" smtClean="0"/>
              <a:t>different </a:t>
            </a:r>
            <a:r>
              <a:rPr lang="en-US" dirty="0" smtClean="0"/>
              <a:t>input sources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50" y="3146323"/>
            <a:ext cx="3905446" cy="26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67000">
              <a:srgbClr val="C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 rot="17887863">
            <a:off x="6202080" y="4670369"/>
            <a:ext cx="387809" cy="742950"/>
          </a:xfrm>
          <a:prstGeom prst="downArrow">
            <a:avLst/>
          </a:prstGeom>
          <a:solidFill>
            <a:schemeClr val="tx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4298461">
            <a:off x="6461505" y="3218105"/>
            <a:ext cx="387809" cy="742950"/>
          </a:xfrm>
          <a:prstGeom prst="downArrow">
            <a:avLst/>
          </a:prstGeom>
          <a:solidFill>
            <a:schemeClr val="tx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18038637">
            <a:off x="6208052" y="1522861"/>
            <a:ext cx="387809" cy="742950"/>
          </a:xfrm>
          <a:prstGeom prst="downArrow">
            <a:avLst/>
          </a:prstGeom>
          <a:solidFill>
            <a:schemeClr val="tx1"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7581" y="3105541"/>
            <a:ext cx="5838478" cy="3410520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55345" y="357554"/>
            <a:ext cx="4920714" cy="2361233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"/>
          <a:stretch/>
        </p:blipFill>
        <p:spPr>
          <a:xfrm>
            <a:off x="1551248" y="1186710"/>
            <a:ext cx="2472992" cy="1063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9989" y="572077"/>
            <a:ext cx="311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Long Short-Term Memory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8" b="51638"/>
          <a:stretch/>
        </p:blipFill>
        <p:spPr>
          <a:xfrm>
            <a:off x="4024240" y="1186710"/>
            <a:ext cx="2117339" cy="10639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745104" y="357690"/>
            <a:ext cx="4920714" cy="4045058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19" y="1538170"/>
            <a:ext cx="3296767" cy="25318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18941" y="497756"/>
            <a:ext cx="3373039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Gradient Boosted Machines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Neural Network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45104" y="4687261"/>
            <a:ext cx="3928019" cy="1828800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2843" y="4810801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Multi-Input Models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254" y="5303713"/>
            <a:ext cx="1516956" cy="103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43" y="5241199"/>
            <a:ext cx="920466" cy="115800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398649" y="5709237"/>
            <a:ext cx="5378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3377922"/>
            <a:ext cx="1366231" cy="7401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92" y="3796255"/>
            <a:ext cx="2384880" cy="19556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36614" y="3347888"/>
            <a:ext cx="1702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Visualizations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3" y="4235471"/>
            <a:ext cx="2951574" cy="19508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89097" y="5830834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Prediction vs. Predictability</a:t>
            </a: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81635" y="357554"/>
            <a:ext cx="10125636" cy="856913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4517" y="1993888"/>
            <a:ext cx="2785403" cy="202396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94894" y="502841"/>
            <a:ext cx="51710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venir Book" charset="0"/>
                <a:ea typeface="Avenir Book" charset="0"/>
                <a:cs typeface="Avenir Book" charset="0"/>
              </a:rPr>
              <a:t>Long Short-Term Memory</a:t>
            </a:r>
            <a:endParaRPr lang="en-US" sz="3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499" y="1653330"/>
            <a:ext cx="63624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Design several sequential LSTM models with different feature combinations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Optimize by tuning parameters to minimize loss function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Several design choices (input sequence length, optimizer, activation, loss function, learning rate, epochs, batch size, validation split, dropout, units, etc.)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Experiment on 4 time series from the North Pacific</a:t>
            </a:r>
          </a:p>
          <a:p>
            <a:pPr marL="742950" lvl="1" indent="-285750">
              <a:buFont typeface="Arial" charset="0"/>
              <a:buChar char="•"/>
            </a:pPr>
            <a:r>
              <a:rPr lang="pl-PL" sz="2000" dirty="0" smtClean="0"/>
              <a:t>30n120w, 30n140w, 40n160w, 50n140w</a:t>
            </a:r>
          </a:p>
          <a:p>
            <a:pPr marL="285750" indent="-285750">
              <a:buFont typeface="Arial" charset="0"/>
              <a:buChar char="•"/>
            </a:pPr>
            <a:endParaRPr lang="pl-PL" sz="2000" dirty="0" smtClean="0"/>
          </a:p>
          <a:p>
            <a:pPr marL="285750" indent="-285750">
              <a:buFont typeface="Arial" charset="0"/>
              <a:buChar char="•"/>
            </a:pPr>
            <a:r>
              <a:rPr lang="pl-PL" sz="2000" dirty="0" err="1" smtClean="0"/>
              <a:t>Features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selected </a:t>
            </a:r>
            <a:r>
              <a:rPr lang="pl-PL" sz="2000" dirty="0" err="1" smtClean="0"/>
              <a:t>based</a:t>
            </a:r>
            <a:r>
              <a:rPr lang="pl-PL" sz="2000" dirty="0" smtClean="0"/>
              <a:t> on </a:t>
            </a:r>
            <a:r>
              <a:rPr lang="pl-PL" sz="2000" dirty="0" err="1" smtClean="0"/>
              <a:t>their</a:t>
            </a:r>
            <a:r>
              <a:rPr lang="pl-PL" sz="2000" dirty="0" smtClean="0"/>
              <a:t> </a:t>
            </a:r>
            <a:r>
              <a:rPr lang="pl-PL" sz="2000" dirty="0" err="1" smtClean="0"/>
              <a:t>relationship</a:t>
            </a:r>
            <a:r>
              <a:rPr lang="pl-PL" sz="2000" dirty="0" smtClean="0"/>
              <a:t> to </a:t>
            </a:r>
            <a:r>
              <a:rPr lang="pl-PL" sz="2000" dirty="0" err="1" smtClean="0"/>
              <a:t>sea</a:t>
            </a:r>
            <a:r>
              <a:rPr lang="pl-PL" sz="2000" dirty="0" smtClean="0"/>
              <a:t> </a:t>
            </a:r>
            <a:r>
              <a:rPr lang="pl-PL" sz="2000" dirty="0" err="1" smtClean="0"/>
              <a:t>surface</a:t>
            </a:r>
            <a:r>
              <a:rPr lang="pl-PL" sz="2000" dirty="0" smtClean="0"/>
              <a:t> temperature and suspect in </a:t>
            </a:r>
            <a:r>
              <a:rPr lang="pl-PL" sz="2000" dirty="0" err="1" smtClean="0"/>
              <a:t>driving</a:t>
            </a:r>
            <a:r>
              <a:rPr lang="pl-PL" sz="2000" dirty="0" smtClean="0"/>
              <a:t> </a:t>
            </a:r>
            <a:r>
              <a:rPr lang="pl-PL" sz="2000" dirty="0" err="1" smtClean="0"/>
              <a:t>marine</a:t>
            </a:r>
            <a:r>
              <a:rPr lang="pl-PL" sz="2000" dirty="0" smtClean="0"/>
              <a:t> </a:t>
            </a:r>
            <a:r>
              <a:rPr lang="pl-PL" sz="2000" dirty="0" err="1" smtClean="0"/>
              <a:t>heatwaves</a:t>
            </a:r>
            <a:r>
              <a:rPr lang="pl-PL" sz="2000" dirty="0" smtClean="0"/>
              <a:t>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57736" y="3217778"/>
            <a:ext cx="2236763" cy="5205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57735" y="2317053"/>
            <a:ext cx="2236763" cy="5205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H="1" flipV="1">
            <a:off x="9376117" y="2837557"/>
            <a:ext cx="1" cy="3802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5990" y="333071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LSTM (6)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7346" y="24475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Dense (1)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418315" y="1766344"/>
            <a:ext cx="2" cy="5591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397215" y="3738282"/>
            <a:ext cx="2" cy="5591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7180" y="429741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Input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7953" y="1377893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1916" y="399228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Sequential</a:t>
            </a:r>
            <a:endParaRPr lang="en-US" sz="12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02"/>
          <a:stretch/>
        </p:blipFill>
        <p:spPr>
          <a:xfrm>
            <a:off x="7855988" y="4749494"/>
            <a:ext cx="2975956" cy="166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2431" y="423148"/>
            <a:ext cx="18455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mtClean="0">
                <a:latin typeface="Avenir Book" charset="0"/>
                <a:ea typeface="Avenir Book" charset="0"/>
                <a:cs typeface="Avenir Book" charset="0"/>
              </a:rPr>
              <a:t>Features</a:t>
            </a:r>
            <a:endParaRPr lang="en-US" sz="3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6" y="1322233"/>
            <a:ext cx="5403851" cy="5049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49" y="1322233"/>
            <a:ext cx="5660414" cy="53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6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r="18716"/>
          <a:stretch/>
        </p:blipFill>
        <p:spPr>
          <a:xfrm>
            <a:off x="6071660" y="1322233"/>
            <a:ext cx="5360903" cy="5160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2431" y="423148"/>
            <a:ext cx="18455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mtClean="0">
                <a:latin typeface="Avenir Book" charset="0"/>
                <a:ea typeface="Avenir Book" charset="0"/>
                <a:cs typeface="Avenir Book" charset="0"/>
              </a:rPr>
              <a:t>Features</a:t>
            </a:r>
            <a:endParaRPr lang="en-US" sz="3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6" y="1322233"/>
            <a:ext cx="5403851" cy="5049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4" t="16386" r="3836" b="28107"/>
          <a:stretch/>
        </p:blipFill>
        <p:spPr>
          <a:xfrm>
            <a:off x="10842627" y="1572126"/>
            <a:ext cx="589936" cy="23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1173"/>
            <a:ext cx="3932237" cy="2209100"/>
          </a:xfrm>
        </p:spPr>
        <p:txBody>
          <a:bodyPr anchor="t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 smtClean="0"/>
              <a:t>Experiment </a:t>
            </a:r>
            <a:r>
              <a:rPr lang="en-US" sz="3600" b="1" dirty="0" smtClean="0"/>
              <a:t>1: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76" y="1880813"/>
            <a:ext cx="5173850" cy="3858540"/>
          </a:xfrm>
          <a:ln w="3810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latin typeface="+mj-lt"/>
              </a:rPr>
              <a:t>Features</a:t>
            </a:r>
            <a:r>
              <a:rPr lang="en-US" sz="1800" dirty="0" smtClean="0">
                <a:latin typeface="+mj-lt"/>
              </a:rPr>
              <a:t>: SST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30 day forecast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210 day input sequence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validation set = last 720 observations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u="sng" dirty="0" smtClean="0">
                <a:latin typeface="+mj-lt"/>
              </a:rPr>
              <a:t>Sequential Model</a:t>
            </a:r>
            <a:endParaRPr lang="en-US" sz="1800" u="sng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LSTM</a:t>
            </a:r>
            <a:r>
              <a:rPr lang="en-US" sz="1800" dirty="0" smtClean="0">
                <a:latin typeface="+mj-lt"/>
              </a:rPr>
              <a:t>: 6 units, </a:t>
            </a:r>
            <a:r>
              <a:rPr lang="en-US" sz="1800" dirty="0" smtClean="0">
                <a:latin typeface="+mj-lt"/>
              </a:rPr>
              <a:t>dropout=0, </a:t>
            </a:r>
            <a:r>
              <a:rPr lang="en-US" sz="1800" dirty="0" err="1" smtClean="0">
                <a:latin typeface="+mj-lt"/>
              </a:rPr>
              <a:t>tanh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activation,        return sequences=True</a:t>
            </a:r>
            <a:endParaRPr lang="en-US" sz="1800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Dense: </a:t>
            </a:r>
            <a:r>
              <a:rPr lang="en-US" sz="1800" dirty="0" smtClean="0">
                <a:latin typeface="+mj-lt"/>
              </a:rPr>
              <a:t>1 unit, </a:t>
            </a:r>
            <a:r>
              <a:rPr lang="en-US" sz="1800" dirty="0" err="1" smtClean="0">
                <a:latin typeface="+mj-lt"/>
              </a:rPr>
              <a:t>tanh</a:t>
            </a:r>
            <a:r>
              <a:rPr lang="en-US" sz="1800" dirty="0" smtClean="0">
                <a:latin typeface="+mj-lt"/>
              </a:rPr>
              <a:t> activation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Compile</a:t>
            </a:r>
            <a:r>
              <a:rPr lang="en-US" sz="1800" dirty="0" smtClean="0">
                <a:latin typeface="+mj-lt"/>
              </a:rPr>
              <a:t> </a:t>
            </a:r>
            <a:r>
              <a:rPr lang="mr-IN" sz="1800" dirty="0" smtClean="0">
                <a:latin typeface="+mj-lt"/>
              </a:rPr>
              <a:t>–</a:t>
            </a:r>
            <a:r>
              <a:rPr lang="en-US" sz="1800" dirty="0" smtClean="0">
                <a:latin typeface="+mj-lt"/>
              </a:rPr>
              <a:t> MSE loss, </a:t>
            </a:r>
            <a:r>
              <a:rPr lang="en-US" sz="1800" dirty="0" err="1" smtClean="0">
                <a:latin typeface="+mj-lt"/>
              </a:rPr>
              <a:t>Adagrad</a:t>
            </a:r>
            <a:r>
              <a:rPr lang="en-US" sz="1800" dirty="0" smtClean="0">
                <a:latin typeface="+mj-lt"/>
              </a:rPr>
              <a:t> optimizer (</a:t>
            </a:r>
            <a:r>
              <a:rPr lang="en-US" sz="1800" dirty="0" err="1" smtClean="0">
                <a:latin typeface="+mj-lt"/>
              </a:rPr>
              <a:t>l.r</a:t>
            </a:r>
            <a:r>
              <a:rPr lang="en-US" sz="1800" dirty="0" smtClean="0">
                <a:latin typeface="+mj-lt"/>
              </a:rPr>
              <a:t>.=0.01)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Fit</a:t>
            </a:r>
            <a:r>
              <a:rPr lang="en-US" sz="1800" dirty="0" smtClean="0">
                <a:latin typeface="+mj-lt"/>
              </a:rPr>
              <a:t> </a:t>
            </a:r>
            <a:r>
              <a:rPr lang="mr-IN" sz="1800" dirty="0" smtClean="0">
                <a:latin typeface="+mj-lt"/>
              </a:rPr>
              <a:t>–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10 </a:t>
            </a:r>
            <a:r>
              <a:rPr lang="en-US" sz="1800" dirty="0" smtClean="0">
                <a:latin typeface="+mj-lt"/>
              </a:rPr>
              <a:t>epochs, </a:t>
            </a:r>
            <a:r>
              <a:rPr lang="en-US" sz="1800" dirty="0" smtClean="0">
                <a:latin typeface="+mj-lt"/>
              </a:rPr>
              <a:t>200 </a:t>
            </a:r>
            <a:r>
              <a:rPr lang="en-US" sz="1800" dirty="0" smtClean="0">
                <a:latin typeface="+mj-lt"/>
              </a:rPr>
              <a:t>batch size, 0.20 validation split, shuffle=False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51" y="3950231"/>
            <a:ext cx="3701320" cy="2506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78" y="4203373"/>
            <a:ext cx="2380573" cy="18456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4" y="829390"/>
            <a:ext cx="5681429" cy="26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64" y="2595717"/>
            <a:ext cx="5163907" cy="4148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64" y="358909"/>
            <a:ext cx="4524810" cy="2049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32" y="432929"/>
            <a:ext cx="4126271" cy="1901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2" y="2539041"/>
            <a:ext cx="5280325" cy="42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25" y="2261419"/>
            <a:ext cx="5549081" cy="4480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31" y="215901"/>
            <a:ext cx="4227506" cy="1936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" y="216959"/>
            <a:ext cx="4257368" cy="1935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5" y="2444387"/>
            <a:ext cx="5407230" cy="42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1173"/>
            <a:ext cx="3932237" cy="2209100"/>
          </a:xfrm>
        </p:spPr>
        <p:txBody>
          <a:bodyPr anchor="t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 smtClean="0"/>
              <a:t>Experiment </a:t>
            </a:r>
            <a:r>
              <a:rPr lang="en-US" sz="3600" b="1" dirty="0" smtClean="0"/>
              <a:t>2: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76" y="1880813"/>
            <a:ext cx="5173850" cy="3858540"/>
          </a:xfrm>
          <a:ln w="38100">
            <a:noFill/>
          </a:ln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u="sng" dirty="0" smtClean="0">
                <a:latin typeface="+mj-lt"/>
              </a:rPr>
              <a:t>Features</a:t>
            </a:r>
            <a:r>
              <a:rPr lang="en-US" sz="1800" dirty="0" smtClean="0">
                <a:latin typeface="+mj-lt"/>
              </a:rPr>
              <a:t>: SST, </a:t>
            </a:r>
            <a:r>
              <a:rPr lang="en-US" sz="1800" dirty="0" err="1" smtClean="0">
                <a:latin typeface="+mj-lt"/>
              </a:rPr>
              <a:t>AirT</a:t>
            </a:r>
            <a:r>
              <a:rPr lang="en-US" sz="1800" dirty="0" smtClean="0">
                <a:latin typeface="+mj-lt"/>
              </a:rPr>
              <a:t>, RH, WS, SLP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30 day forecast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210 day input sequence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validation set = last 720 observations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u="sng" dirty="0" smtClean="0">
                <a:latin typeface="+mj-lt"/>
              </a:rPr>
              <a:t>Sequential Model</a:t>
            </a:r>
            <a:endParaRPr lang="en-US" sz="1800" u="sng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LSTM</a:t>
            </a:r>
            <a:r>
              <a:rPr lang="en-US" sz="1800" dirty="0" smtClean="0">
                <a:latin typeface="+mj-lt"/>
              </a:rPr>
              <a:t>: 6 units, </a:t>
            </a:r>
            <a:r>
              <a:rPr lang="en-US" sz="1800" dirty="0" smtClean="0">
                <a:latin typeface="+mj-lt"/>
              </a:rPr>
              <a:t>dropout=0, </a:t>
            </a:r>
            <a:r>
              <a:rPr lang="en-US" sz="1800" dirty="0" err="1" smtClean="0">
                <a:latin typeface="+mj-lt"/>
              </a:rPr>
              <a:t>tanh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activation,              return sequences=True</a:t>
            </a:r>
            <a:endParaRPr lang="en-US" sz="1800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Dense</a:t>
            </a:r>
            <a:r>
              <a:rPr lang="en-US" sz="1800" dirty="0" smtClean="0">
                <a:latin typeface="+mj-lt"/>
              </a:rPr>
              <a:t>: </a:t>
            </a:r>
            <a:r>
              <a:rPr lang="en-US" sz="1800" dirty="0" smtClean="0">
                <a:latin typeface="+mj-lt"/>
              </a:rPr>
              <a:t>32 units, </a:t>
            </a:r>
            <a:r>
              <a:rPr lang="en-US" sz="1800" dirty="0" err="1" smtClean="0">
                <a:latin typeface="+mj-lt"/>
              </a:rPr>
              <a:t>tanh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activation</a:t>
            </a:r>
          </a:p>
          <a:p>
            <a:r>
              <a:rPr lang="en-US" sz="1800" b="1" dirty="0" smtClean="0">
                <a:latin typeface="+mj-lt"/>
              </a:rPr>
              <a:t>Dense: </a:t>
            </a:r>
            <a:r>
              <a:rPr lang="en-US" sz="1800" dirty="0" smtClean="0">
                <a:latin typeface="+mj-lt"/>
              </a:rPr>
              <a:t>1 unit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Compile</a:t>
            </a:r>
            <a:r>
              <a:rPr lang="en-US" sz="1800" dirty="0" smtClean="0">
                <a:latin typeface="+mj-lt"/>
              </a:rPr>
              <a:t> </a:t>
            </a:r>
            <a:r>
              <a:rPr lang="mr-IN" sz="1800" dirty="0" smtClean="0">
                <a:latin typeface="+mj-lt"/>
              </a:rPr>
              <a:t>–</a:t>
            </a:r>
            <a:r>
              <a:rPr lang="en-US" sz="1800" dirty="0" smtClean="0">
                <a:latin typeface="+mj-lt"/>
              </a:rPr>
              <a:t> MSE loss, </a:t>
            </a:r>
            <a:r>
              <a:rPr lang="en-US" sz="1800" dirty="0" err="1" smtClean="0">
                <a:latin typeface="+mj-lt"/>
              </a:rPr>
              <a:t>Adagrad</a:t>
            </a:r>
            <a:r>
              <a:rPr lang="en-US" sz="1800" dirty="0" smtClean="0">
                <a:latin typeface="+mj-lt"/>
              </a:rPr>
              <a:t> optimizer (</a:t>
            </a:r>
            <a:r>
              <a:rPr lang="en-US" sz="1800" dirty="0" err="1" smtClean="0">
                <a:latin typeface="+mj-lt"/>
              </a:rPr>
              <a:t>lr</a:t>
            </a:r>
            <a:r>
              <a:rPr lang="en-US" sz="1800" dirty="0" smtClean="0">
                <a:latin typeface="+mj-lt"/>
              </a:rPr>
              <a:t>=0.01)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Fit</a:t>
            </a:r>
            <a:r>
              <a:rPr lang="en-US" sz="1800" dirty="0" smtClean="0">
                <a:latin typeface="+mj-lt"/>
              </a:rPr>
              <a:t> </a:t>
            </a:r>
            <a:r>
              <a:rPr lang="mr-IN" sz="1800" dirty="0" smtClean="0">
                <a:latin typeface="+mj-lt"/>
              </a:rPr>
              <a:t>–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10 </a:t>
            </a:r>
            <a:r>
              <a:rPr lang="en-US" sz="1800" dirty="0" smtClean="0">
                <a:latin typeface="+mj-lt"/>
              </a:rPr>
              <a:t>epochs, </a:t>
            </a:r>
            <a:r>
              <a:rPr lang="en-US" sz="1800" dirty="0" smtClean="0">
                <a:latin typeface="+mj-lt"/>
              </a:rPr>
              <a:t>200 </a:t>
            </a:r>
            <a:r>
              <a:rPr lang="en-US" sz="1800" dirty="0" smtClean="0">
                <a:latin typeface="+mj-lt"/>
              </a:rPr>
              <a:t>batch size, 0.20 validation split, shuffle=False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73" y="3851560"/>
            <a:ext cx="2310582" cy="2492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88" y="705378"/>
            <a:ext cx="6401212" cy="2952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84" y="4136937"/>
            <a:ext cx="3726016" cy="17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610</Words>
  <Application>Microsoft Macintosh PowerPoint</Application>
  <PresentationFormat>Widescreen</PresentationFormat>
  <Paragraphs>88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Avenir Book</vt:lpstr>
      <vt:lpstr>Avenir Light</vt:lpstr>
      <vt:lpstr>Avenir Roman</vt:lpstr>
      <vt:lpstr>Calibri</vt:lpstr>
      <vt:lpstr>Calibri Light</vt:lpstr>
      <vt:lpstr>Courier New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1: </vt:lpstr>
      <vt:lpstr>PowerPoint Presentation</vt:lpstr>
      <vt:lpstr>PowerPoint Presentation</vt:lpstr>
      <vt:lpstr>Experiment 2: </vt:lpstr>
      <vt:lpstr>Experiment 3: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Hillary Scannell</dc:creator>
  <cp:lastModifiedBy>Hillary Scannell</cp:lastModifiedBy>
  <cp:revision>46</cp:revision>
  <dcterms:created xsi:type="dcterms:W3CDTF">2018-08-01T19:54:21Z</dcterms:created>
  <dcterms:modified xsi:type="dcterms:W3CDTF">2018-08-06T19:52:10Z</dcterms:modified>
</cp:coreProperties>
</file>