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468" r:id="rId3"/>
    <p:sldId id="262" r:id="rId4"/>
    <p:sldId id="271" r:id="rId5"/>
    <p:sldId id="274" r:id="rId6"/>
    <p:sldId id="269" r:id="rId7"/>
    <p:sldId id="275" r:id="rId8"/>
    <p:sldId id="4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6"/>
    <p:restoredTop sz="95574"/>
  </p:normalViewPr>
  <p:slideViewPr>
    <p:cSldViewPr snapToGrid="0">
      <p:cViewPr>
        <p:scale>
          <a:sx n="91" d="100"/>
          <a:sy n="91" d="100"/>
        </p:scale>
        <p:origin x="856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6F609B-8025-4C92-8000-C3D79CEA6AAD}" type="doc">
      <dgm:prSet loTypeId="urn:microsoft.com/office/officeart/2005/8/layout/vList2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D9507375-B52E-469A-9424-5836D731ABAF}">
      <dgm:prSet/>
      <dgm:spPr/>
      <dgm:t>
        <a:bodyPr/>
        <a:lstStyle/>
        <a:p>
          <a:r>
            <a:rPr lang="en-US" b="1"/>
            <a:t>A: </a:t>
          </a:r>
          <a:r>
            <a:rPr lang="en-US"/>
            <a:t>RStudio is a programming language</a:t>
          </a:r>
        </a:p>
      </dgm:t>
    </dgm:pt>
    <dgm:pt modelId="{7F18923B-73FB-466D-ADDB-AC3935EAFE7F}" type="parTrans" cxnId="{938B7C5D-5A1F-4C86-865C-3EA103731C7D}">
      <dgm:prSet/>
      <dgm:spPr/>
      <dgm:t>
        <a:bodyPr/>
        <a:lstStyle/>
        <a:p>
          <a:endParaRPr lang="en-US"/>
        </a:p>
      </dgm:t>
    </dgm:pt>
    <dgm:pt modelId="{6C5F5B75-7C93-4A7E-8928-3943BE7ABF32}" type="sibTrans" cxnId="{938B7C5D-5A1F-4C86-865C-3EA103731C7D}">
      <dgm:prSet/>
      <dgm:spPr/>
      <dgm:t>
        <a:bodyPr/>
        <a:lstStyle/>
        <a:p>
          <a:endParaRPr lang="en-US"/>
        </a:p>
      </dgm:t>
    </dgm:pt>
    <dgm:pt modelId="{4872C0D7-CFF7-4719-BF94-D9D83B4F0428}">
      <dgm:prSet/>
      <dgm:spPr/>
      <dgm:t>
        <a:bodyPr/>
        <a:lstStyle/>
        <a:p>
          <a:r>
            <a:rPr lang="en-US" b="1"/>
            <a:t>B: </a:t>
          </a:r>
          <a:r>
            <a:rPr lang="en-US"/>
            <a:t>R and RStudio are the same program</a:t>
          </a:r>
        </a:p>
      </dgm:t>
    </dgm:pt>
    <dgm:pt modelId="{DFFEAED3-F94A-4F22-B3A3-298D9652ABB0}" type="parTrans" cxnId="{C1823312-1AA4-4A1D-ABFB-D20FA79C99DA}">
      <dgm:prSet/>
      <dgm:spPr/>
      <dgm:t>
        <a:bodyPr/>
        <a:lstStyle/>
        <a:p>
          <a:endParaRPr lang="en-US"/>
        </a:p>
      </dgm:t>
    </dgm:pt>
    <dgm:pt modelId="{1A838D53-CB45-47DB-A10D-F4EA8022BF84}" type="sibTrans" cxnId="{C1823312-1AA4-4A1D-ABFB-D20FA79C99DA}">
      <dgm:prSet/>
      <dgm:spPr/>
      <dgm:t>
        <a:bodyPr/>
        <a:lstStyle/>
        <a:p>
          <a:endParaRPr lang="en-US"/>
        </a:p>
      </dgm:t>
    </dgm:pt>
    <dgm:pt modelId="{36B61B81-C6B4-4A67-8FFC-892A21F49CD7}">
      <dgm:prSet/>
      <dgm:spPr/>
      <dgm:t>
        <a:bodyPr/>
        <a:lstStyle/>
        <a:p>
          <a:r>
            <a:rPr lang="en-US" b="1"/>
            <a:t>C: </a:t>
          </a:r>
          <a:r>
            <a:rPr lang="en-US"/>
            <a:t>RStudio is an IDE</a:t>
          </a:r>
        </a:p>
      </dgm:t>
    </dgm:pt>
    <dgm:pt modelId="{65650911-B56A-4340-ACBE-F4A05AC199B9}" type="parTrans" cxnId="{01DA1D4E-B994-42F5-B735-B3F806EAD115}">
      <dgm:prSet/>
      <dgm:spPr/>
      <dgm:t>
        <a:bodyPr/>
        <a:lstStyle/>
        <a:p>
          <a:endParaRPr lang="en-US"/>
        </a:p>
      </dgm:t>
    </dgm:pt>
    <dgm:pt modelId="{59E38D39-0F09-411B-8D91-55675EE1FB83}" type="sibTrans" cxnId="{01DA1D4E-B994-42F5-B735-B3F806EAD115}">
      <dgm:prSet/>
      <dgm:spPr/>
      <dgm:t>
        <a:bodyPr/>
        <a:lstStyle/>
        <a:p>
          <a:endParaRPr lang="en-US"/>
        </a:p>
      </dgm:t>
    </dgm:pt>
    <dgm:pt modelId="{60E1CAD6-86C5-4EE1-B402-292B2B8AFE99}">
      <dgm:prSet/>
      <dgm:spPr/>
      <dgm:t>
        <a:bodyPr/>
        <a:lstStyle/>
        <a:p>
          <a:r>
            <a:rPr lang="en-US" b="1"/>
            <a:t>D: </a:t>
          </a:r>
          <a:r>
            <a:rPr lang="en-US"/>
            <a:t>RStudio is a GUI</a:t>
          </a:r>
        </a:p>
      </dgm:t>
    </dgm:pt>
    <dgm:pt modelId="{4B113DEE-F297-47C0-B73C-A8A785693F8D}" type="parTrans" cxnId="{C6F2337A-E955-4792-A2F7-4E89994C563F}">
      <dgm:prSet/>
      <dgm:spPr/>
      <dgm:t>
        <a:bodyPr/>
        <a:lstStyle/>
        <a:p>
          <a:endParaRPr lang="en-US"/>
        </a:p>
      </dgm:t>
    </dgm:pt>
    <dgm:pt modelId="{943E86E4-2A6C-4B78-86C8-1B198DA327EC}" type="sibTrans" cxnId="{C6F2337A-E955-4792-A2F7-4E89994C563F}">
      <dgm:prSet/>
      <dgm:spPr/>
      <dgm:t>
        <a:bodyPr/>
        <a:lstStyle/>
        <a:p>
          <a:endParaRPr lang="en-US"/>
        </a:p>
      </dgm:t>
    </dgm:pt>
    <dgm:pt modelId="{1CCD53A8-47D4-46F6-B040-5395FB8EFCCC}">
      <dgm:prSet/>
      <dgm:spPr/>
      <dgm:t>
        <a:bodyPr/>
        <a:lstStyle/>
        <a:p>
          <a:r>
            <a:rPr lang="en-US" b="1"/>
            <a:t>E: </a:t>
          </a:r>
          <a:r>
            <a:rPr lang="en-US"/>
            <a:t>R automatically makes our code reproducible</a:t>
          </a:r>
        </a:p>
      </dgm:t>
    </dgm:pt>
    <dgm:pt modelId="{0B07D341-3E34-4E93-AD0F-7A7D3F9772F6}" type="parTrans" cxnId="{B67D0673-F0F9-44C5-B6D7-C36835C8CF9E}">
      <dgm:prSet/>
      <dgm:spPr/>
      <dgm:t>
        <a:bodyPr/>
        <a:lstStyle/>
        <a:p>
          <a:endParaRPr lang="en-US"/>
        </a:p>
      </dgm:t>
    </dgm:pt>
    <dgm:pt modelId="{C63CFCB7-DF03-4DB1-AC17-C853D70F84F9}" type="sibTrans" cxnId="{B67D0673-F0F9-44C5-B6D7-C36835C8CF9E}">
      <dgm:prSet/>
      <dgm:spPr/>
      <dgm:t>
        <a:bodyPr/>
        <a:lstStyle/>
        <a:p>
          <a:endParaRPr lang="en-US"/>
        </a:p>
      </dgm:t>
    </dgm:pt>
    <dgm:pt modelId="{79FE6D62-6DF2-42C2-AA15-2655CADCBDB9}">
      <dgm:prSet/>
      <dgm:spPr/>
      <dgm:t>
        <a:bodyPr/>
        <a:lstStyle/>
        <a:p>
          <a:r>
            <a:rPr lang="en-US" b="1" dirty="0"/>
            <a:t>F: </a:t>
          </a:r>
          <a:r>
            <a:rPr lang="en-US" dirty="0"/>
            <a:t>All R commands have to run through the R console</a:t>
          </a:r>
        </a:p>
      </dgm:t>
    </dgm:pt>
    <dgm:pt modelId="{4724ABCA-E95D-4A93-837C-7B5ADFB4AFDB}" type="parTrans" cxnId="{64A1BE5B-6592-4FE1-8213-F487ECE53B9C}">
      <dgm:prSet/>
      <dgm:spPr/>
      <dgm:t>
        <a:bodyPr/>
        <a:lstStyle/>
        <a:p>
          <a:endParaRPr lang="en-US"/>
        </a:p>
      </dgm:t>
    </dgm:pt>
    <dgm:pt modelId="{3B6FBF86-51EC-47CC-8012-A61111834D43}" type="sibTrans" cxnId="{64A1BE5B-6592-4FE1-8213-F487ECE53B9C}">
      <dgm:prSet/>
      <dgm:spPr/>
      <dgm:t>
        <a:bodyPr/>
        <a:lstStyle/>
        <a:p>
          <a:endParaRPr lang="en-US"/>
        </a:p>
      </dgm:t>
    </dgm:pt>
    <dgm:pt modelId="{FFC43312-90C7-A94A-8D77-F8F77652B93D}" type="pres">
      <dgm:prSet presAssocID="{3D6F609B-8025-4C92-8000-C3D79CEA6AAD}" presName="linear" presStyleCnt="0">
        <dgm:presLayoutVars>
          <dgm:animLvl val="lvl"/>
          <dgm:resizeHandles val="exact"/>
        </dgm:presLayoutVars>
      </dgm:prSet>
      <dgm:spPr/>
    </dgm:pt>
    <dgm:pt modelId="{B6F63BE6-5F43-1F46-8801-53617101763E}" type="pres">
      <dgm:prSet presAssocID="{D9507375-B52E-469A-9424-5836D731ABAF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4B8C3CE7-9872-CE41-98EF-C031A78BD693}" type="pres">
      <dgm:prSet presAssocID="{6C5F5B75-7C93-4A7E-8928-3943BE7ABF32}" presName="spacer" presStyleCnt="0"/>
      <dgm:spPr/>
    </dgm:pt>
    <dgm:pt modelId="{F7D41770-9BDD-0A41-B3DF-351002DEB3F2}" type="pres">
      <dgm:prSet presAssocID="{4872C0D7-CFF7-4719-BF94-D9D83B4F0428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1B66C809-B027-934F-8C5E-C6C407A3E37F}" type="pres">
      <dgm:prSet presAssocID="{1A838D53-CB45-47DB-A10D-F4EA8022BF84}" presName="spacer" presStyleCnt="0"/>
      <dgm:spPr/>
    </dgm:pt>
    <dgm:pt modelId="{3E5E605E-6167-A441-946B-C8DA33FFDEEA}" type="pres">
      <dgm:prSet presAssocID="{36B61B81-C6B4-4A67-8FFC-892A21F49CD7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BCFA9444-5C3A-B847-AB08-93A71B2FEB73}" type="pres">
      <dgm:prSet presAssocID="{59E38D39-0F09-411B-8D91-55675EE1FB83}" presName="spacer" presStyleCnt="0"/>
      <dgm:spPr/>
    </dgm:pt>
    <dgm:pt modelId="{2D9C6F80-4126-A44C-ACB0-FB7FADF39634}" type="pres">
      <dgm:prSet presAssocID="{60E1CAD6-86C5-4EE1-B402-292B2B8AFE99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B6D61154-5A28-1C4A-94CA-F5CEA27792A9}" type="pres">
      <dgm:prSet presAssocID="{943E86E4-2A6C-4B78-86C8-1B198DA327EC}" presName="spacer" presStyleCnt="0"/>
      <dgm:spPr/>
    </dgm:pt>
    <dgm:pt modelId="{5D5915A6-1097-7D48-8661-388778BD9F46}" type="pres">
      <dgm:prSet presAssocID="{1CCD53A8-47D4-46F6-B040-5395FB8EFCCC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B541E2BB-05DC-3E42-A572-79A4B44E8A32}" type="pres">
      <dgm:prSet presAssocID="{C63CFCB7-DF03-4DB1-AC17-C853D70F84F9}" presName="spacer" presStyleCnt="0"/>
      <dgm:spPr/>
    </dgm:pt>
    <dgm:pt modelId="{4B8D5497-A54F-3347-B63F-81303A1A6364}" type="pres">
      <dgm:prSet presAssocID="{79FE6D62-6DF2-42C2-AA15-2655CADCBDB9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C1823312-1AA4-4A1D-ABFB-D20FA79C99DA}" srcId="{3D6F609B-8025-4C92-8000-C3D79CEA6AAD}" destId="{4872C0D7-CFF7-4719-BF94-D9D83B4F0428}" srcOrd="1" destOrd="0" parTransId="{DFFEAED3-F94A-4F22-B3A3-298D9652ABB0}" sibTransId="{1A838D53-CB45-47DB-A10D-F4EA8022BF84}"/>
    <dgm:cxn modelId="{D44F314D-1774-4A4D-B7E1-CE14C9D90DDF}" type="presOf" srcId="{D9507375-B52E-469A-9424-5836D731ABAF}" destId="{B6F63BE6-5F43-1F46-8801-53617101763E}" srcOrd="0" destOrd="0" presId="urn:microsoft.com/office/officeart/2005/8/layout/vList2"/>
    <dgm:cxn modelId="{01DA1D4E-B994-42F5-B735-B3F806EAD115}" srcId="{3D6F609B-8025-4C92-8000-C3D79CEA6AAD}" destId="{36B61B81-C6B4-4A67-8FFC-892A21F49CD7}" srcOrd="2" destOrd="0" parTransId="{65650911-B56A-4340-ACBE-F4A05AC199B9}" sibTransId="{59E38D39-0F09-411B-8D91-55675EE1FB83}"/>
    <dgm:cxn modelId="{64A1BE5B-6592-4FE1-8213-F487ECE53B9C}" srcId="{3D6F609B-8025-4C92-8000-C3D79CEA6AAD}" destId="{79FE6D62-6DF2-42C2-AA15-2655CADCBDB9}" srcOrd="5" destOrd="0" parTransId="{4724ABCA-E95D-4A93-837C-7B5ADFB4AFDB}" sibTransId="{3B6FBF86-51EC-47CC-8012-A61111834D43}"/>
    <dgm:cxn modelId="{938B7C5D-5A1F-4C86-865C-3EA103731C7D}" srcId="{3D6F609B-8025-4C92-8000-C3D79CEA6AAD}" destId="{D9507375-B52E-469A-9424-5836D731ABAF}" srcOrd="0" destOrd="0" parTransId="{7F18923B-73FB-466D-ADDB-AC3935EAFE7F}" sibTransId="{6C5F5B75-7C93-4A7E-8928-3943BE7ABF32}"/>
    <dgm:cxn modelId="{B67D0673-F0F9-44C5-B6D7-C36835C8CF9E}" srcId="{3D6F609B-8025-4C92-8000-C3D79CEA6AAD}" destId="{1CCD53A8-47D4-46F6-B040-5395FB8EFCCC}" srcOrd="4" destOrd="0" parTransId="{0B07D341-3E34-4E93-AD0F-7A7D3F9772F6}" sibTransId="{C63CFCB7-DF03-4DB1-AC17-C853D70F84F9}"/>
    <dgm:cxn modelId="{C6F2337A-E955-4792-A2F7-4E89994C563F}" srcId="{3D6F609B-8025-4C92-8000-C3D79CEA6AAD}" destId="{60E1CAD6-86C5-4EE1-B402-292B2B8AFE99}" srcOrd="3" destOrd="0" parTransId="{4B113DEE-F297-47C0-B73C-A8A785693F8D}" sibTransId="{943E86E4-2A6C-4B78-86C8-1B198DA327EC}"/>
    <dgm:cxn modelId="{D11D017D-9972-9B4E-B75E-17D727E1E0DB}" type="presOf" srcId="{60E1CAD6-86C5-4EE1-B402-292B2B8AFE99}" destId="{2D9C6F80-4126-A44C-ACB0-FB7FADF39634}" srcOrd="0" destOrd="0" presId="urn:microsoft.com/office/officeart/2005/8/layout/vList2"/>
    <dgm:cxn modelId="{352E5690-F84A-FC4D-AD4D-B6057FB416AA}" type="presOf" srcId="{4872C0D7-CFF7-4719-BF94-D9D83B4F0428}" destId="{F7D41770-9BDD-0A41-B3DF-351002DEB3F2}" srcOrd="0" destOrd="0" presId="urn:microsoft.com/office/officeart/2005/8/layout/vList2"/>
    <dgm:cxn modelId="{3D15CB90-608C-B641-986B-94D97A3996F4}" type="presOf" srcId="{3D6F609B-8025-4C92-8000-C3D79CEA6AAD}" destId="{FFC43312-90C7-A94A-8D77-F8F77652B93D}" srcOrd="0" destOrd="0" presId="urn:microsoft.com/office/officeart/2005/8/layout/vList2"/>
    <dgm:cxn modelId="{4C803EAA-6D89-3549-B420-13D75040AFF2}" type="presOf" srcId="{1CCD53A8-47D4-46F6-B040-5395FB8EFCCC}" destId="{5D5915A6-1097-7D48-8661-388778BD9F46}" srcOrd="0" destOrd="0" presId="urn:microsoft.com/office/officeart/2005/8/layout/vList2"/>
    <dgm:cxn modelId="{63ED05DC-34F7-1B4F-BA0E-8D765942BA00}" type="presOf" srcId="{79FE6D62-6DF2-42C2-AA15-2655CADCBDB9}" destId="{4B8D5497-A54F-3347-B63F-81303A1A6364}" srcOrd="0" destOrd="0" presId="urn:microsoft.com/office/officeart/2005/8/layout/vList2"/>
    <dgm:cxn modelId="{5DE98DE8-3076-3E49-9752-1DD72AEF0699}" type="presOf" srcId="{36B61B81-C6B4-4A67-8FFC-892A21F49CD7}" destId="{3E5E605E-6167-A441-946B-C8DA33FFDEEA}" srcOrd="0" destOrd="0" presId="urn:microsoft.com/office/officeart/2005/8/layout/vList2"/>
    <dgm:cxn modelId="{04CC5563-C145-BD46-87F8-734BDC76553E}" type="presParOf" srcId="{FFC43312-90C7-A94A-8D77-F8F77652B93D}" destId="{B6F63BE6-5F43-1F46-8801-53617101763E}" srcOrd="0" destOrd="0" presId="urn:microsoft.com/office/officeart/2005/8/layout/vList2"/>
    <dgm:cxn modelId="{86C8AF14-3EBA-DB4A-AB5D-497DD2904DB6}" type="presParOf" srcId="{FFC43312-90C7-A94A-8D77-F8F77652B93D}" destId="{4B8C3CE7-9872-CE41-98EF-C031A78BD693}" srcOrd="1" destOrd="0" presId="urn:microsoft.com/office/officeart/2005/8/layout/vList2"/>
    <dgm:cxn modelId="{D03DA812-2207-8C4E-9609-4DF641E21756}" type="presParOf" srcId="{FFC43312-90C7-A94A-8D77-F8F77652B93D}" destId="{F7D41770-9BDD-0A41-B3DF-351002DEB3F2}" srcOrd="2" destOrd="0" presId="urn:microsoft.com/office/officeart/2005/8/layout/vList2"/>
    <dgm:cxn modelId="{E1B6EBD7-2A14-C64A-9EEB-9E775801615F}" type="presParOf" srcId="{FFC43312-90C7-A94A-8D77-F8F77652B93D}" destId="{1B66C809-B027-934F-8C5E-C6C407A3E37F}" srcOrd="3" destOrd="0" presId="urn:microsoft.com/office/officeart/2005/8/layout/vList2"/>
    <dgm:cxn modelId="{8FA905B6-D844-5F43-B0F0-E54ACEA752CE}" type="presParOf" srcId="{FFC43312-90C7-A94A-8D77-F8F77652B93D}" destId="{3E5E605E-6167-A441-946B-C8DA33FFDEEA}" srcOrd="4" destOrd="0" presId="urn:microsoft.com/office/officeart/2005/8/layout/vList2"/>
    <dgm:cxn modelId="{7433C46A-2A65-B147-A2A9-A65B0BDE1147}" type="presParOf" srcId="{FFC43312-90C7-A94A-8D77-F8F77652B93D}" destId="{BCFA9444-5C3A-B847-AB08-93A71B2FEB73}" srcOrd="5" destOrd="0" presId="urn:microsoft.com/office/officeart/2005/8/layout/vList2"/>
    <dgm:cxn modelId="{E17E3B38-0F12-F74C-A493-744769A39812}" type="presParOf" srcId="{FFC43312-90C7-A94A-8D77-F8F77652B93D}" destId="{2D9C6F80-4126-A44C-ACB0-FB7FADF39634}" srcOrd="6" destOrd="0" presId="urn:microsoft.com/office/officeart/2005/8/layout/vList2"/>
    <dgm:cxn modelId="{6F46A2A0-1BA5-5340-AE9F-427A1027E7AB}" type="presParOf" srcId="{FFC43312-90C7-A94A-8D77-F8F77652B93D}" destId="{B6D61154-5A28-1C4A-94CA-F5CEA27792A9}" srcOrd="7" destOrd="0" presId="urn:microsoft.com/office/officeart/2005/8/layout/vList2"/>
    <dgm:cxn modelId="{22854AE4-513E-5940-9141-1C4600B62336}" type="presParOf" srcId="{FFC43312-90C7-A94A-8D77-F8F77652B93D}" destId="{5D5915A6-1097-7D48-8661-388778BD9F46}" srcOrd="8" destOrd="0" presId="urn:microsoft.com/office/officeart/2005/8/layout/vList2"/>
    <dgm:cxn modelId="{7A927EEA-6ABA-564C-B03D-C02295F334DD}" type="presParOf" srcId="{FFC43312-90C7-A94A-8D77-F8F77652B93D}" destId="{B541E2BB-05DC-3E42-A572-79A4B44E8A32}" srcOrd="9" destOrd="0" presId="urn:microsoft.com/office/officeart/2005/8/layout/vList2"/>
    <dgm:cxn modelId="{B741BE13-28D6-714B-9746-088FC27F620A}" type="presParOf" srcId="{FFC43312-90C7-A94A-8D77-F8F77652B93D}" destId="{4B8D5497-A54F-3347-B63F-81303A1A6364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F63BE6-5F43-1F46-8801-53617101763E}">
      <dsp:nvSpPr>
        <dsp:cNvPr id="0" name=""/>
        <dsp:cNvSpPr/>
      </dsp:nvSpPr>
      <dsp:spPr>
        <a:xfrm>
          <a:off x="0" y="38484"/>
          <a:ext cx="10515600" cy="64759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/>
            <a:t>A: </a:t>
          </a:r>
          <a:r>
            <a:rPr lang="en-US" sz="2700" kern="1200"/>
            <a:t>RStudio is a programming language</a:t>
          </a:r>
        </a:p>
      </dsp:txBody>
      <dsp:txXfrm>
        <a:off x="31613" y="70097"/>
        <a:ext cx="10452374" cy="584369"/>
      </dsp:txXfrm>
    </dsp:sp>
    <dsp:sp modelId="{F7D41770-9BDD-0A41-B3DF-351002DEB3F2}">
      <dsp:nvSpPr>
        <dsp:cNvPr id="0" name=""/>
        <dsp:cNvSpPr/>
      </dsp:nvSpPr>
      <dsp:spPr>
        <a:xfrm>
          <a:off x="0" y="763839"/>
          <a:ext cx="10515600" cy="64759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/>
            <a:t>B: </a:t>
          </a:r>
          <a:r>
            <a:rPr lang="en-US" sz="2700" kern="1200"/>
            <a:t>R and RStudio are the same program</a:t>
          </a:r>
        </a:p>
      </dsp:txBody>
      <dsp:txXfrm>
        <a:off x="31613" y="795452"/>
        <a:ext cx="10452374" cy="584369"/>
      </dsp:txXfrm>
    </dsp:sp>
    <dsp:sp modelId="{3E5E605E-6167-A441-946B-C8DA33FFDEEA}">
      <dsp:nvSpPr>
        <dsp:cNvPr id="0" name=""/>
        <dsp:cNvSpPr/>
      </dsp:nvSpPr>
      <dsp:spPr>
        <a:xfrm>
          <a:off x="0" y="1489194"/>
          <a:ext cx="10515600" cy="64759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/>
            <a:t>C: </a:t>
          </a:r>
          <a:r>
            <a:rPr lang="en-US" sz="2700" kern="1200"/>
            <a:t>RStudio is an IDE</a:t>
          </a:r>
        </a:p>
      </dsp:txBody>
      <dsp:txXfrm>
        <a:off x="31613" y="1520807"/>
        <a:ext cx="10452374" cy="584369"/>
      </dsp:txXfrm>
    </dsp:sp>
    <dsp:sp modelId="{2D9C6F80-4126-A44C-ACB0-FB7FADF39634}">
      <dsp:nvSpPr>
        <dsp:cNvPr id="0" name=""/>
        <dsp:cNvSpPr/>
      </dsp:nvSpPr>
      <dsp:spPr>
        <a:xfrm>
          <a:off x="0" y="2214549"/>
          <a:ext cx="10515600" cy="64759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/>
            <a:t>D: </a:t>
          </a:r>
          <a:r>
            <a:rPr lang="en-US" sz="2700" kern="1200"/>
            <a:t>RStudio is a GUI</a:t>
          </a:r>
        </a:p>
      </dsp:txBody>
      <dsp:txXfrm>
        <a:off x="31613" y="2246162"/>
        <a:ext cx="10452374" cy="584369"/>
      </dsp:txXfrm>
    </dsp:sp>
    <dsp:sp modelId="{5D5915A6-1097-7D48-8661-388778BD9F46}">
      <dsp:nvSpPr>
        <dsp:cNvPr id="0" name=""/>
        <dsp:cNvSpPr/>
      </dsp:nvSpPr>
      <dsp:spPr>
        <a:xfrm>
          <a:off x="0" y="2939904"/>
          <a:ext cx="10515600" cy="64759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/>
            <a:t>E: </a:t>
          </a:r>
          <a:r>
            <a:rPr lang="en-US" sz="2700" kern="1200"/>
            <a:t>R automatically makes our code reproducible</a:t>
          </a:r>
        </a:p>
      </dsp:txBody>
      <dsp:txXfrm>
        <a:off x="31613" y="2971517"/>
        <a:ext cx="10452374" cy="584369"/>
      </dsp:txXfrm>
    </dsp:sp>
    <dsp:sp modelId="{4B8D5497-A54F-3347-B63F-81303A1A6364}">
      <dsp:nvSpPr>
        <dsp:cNvPr id="0" name=""/>
        <dsp:cNvSpPr/>
      </dsp:nvSpPr>
      <dsp:spPr>
        <a:xfrm>
          <a:off x="0" y="3665259"/>
          <a:ext cx="10515600" cy="64759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F: </a:t>
          </a:r>
          <a:r>
            <a:rPr lang="en-US" sz="2700" kern="1200" dirty="0"/>
            <a:t>All R commands have to run through the R console</a:t>
          </a:r>
        </a:p>
      </dsp:txBody>
      <dsp:txXfrm>
        <a:off x="31613" y="3696872"/>
        <a:ext cx="10452374" cy="5843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75C9FB-9905-6B4A-8414-969516B13F98}" type="datetimeFigureOut">
              <a:rPr lang="en-US" smtClean="0"/>
              <a:t>10/4/23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4B2601-8B3D-EE42-8B7A-71987FB70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08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3C950-DBC6-CB49-AA32-9FA15D6848E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39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B2266-C9D3-6FCA-4E8F-7BDE2659FD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B22EB-A3A1-BF94-14FD-52C49D7CEB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ABB73-BB77-D2E0-631C-F15E18C04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46D1D-F984-DA4D-A180-6E0E94D8BA8A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02F90-7EAD-8C9C-EE0A-37FE6CD4E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C9942-5472-0589-3E86-A7C4E1509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0E58B-A17E-2D44-B8A7-9FA2238B1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230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3C04F-7C3E-1981-CD3C-6A44125EB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A531A0-ED18-9304-8502-143CEE2BE5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837CB-D5A0-80DC-8ECA-2505700E5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46D1D-F984-DA4D-A180-6E0E94D8BA8A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B2923-04E5-3735-10A0-272CDAB49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E4637-062E-4617-184C-36F029905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0E58B-A17E-2D44-B8A7-9FA2238B1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787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33EE75-5D27-995D-7AAB-4DDAB55F41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9674F9-D4D3-9BCF-AE98-0385CD923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4F7C6-0E35-6215-BCB7-AB57191B7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46D1D-F984-DA4D-A180-6E0E94D8BA8A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62791-0C97-A605-32B3-BAEB493C0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084CD-1F51-166D-3211-65F51ADEB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0E58B-A17E-2D44-B8A7-9FA2238B1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54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C506B-778A-18D5-13E7-F705C64D3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06F02-9B48-AEB9-37D6-09B9EBB8A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B250A-88B0-5EC7-AB36-D9F10A356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46D1D-F984-DA4D-A180-6E0E94D8BA8A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2246C-B881-F7C0-B056-911A3628B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4CD4A-DB12-D308-F09A-AB8E8CCA9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0E58B-A17E-2D44-B8A7-9FA2238B1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2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3CCD-8095-7B09-142A-C4F341D9F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4E0B51-1A34-DA2F-49AB-9A355B551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3BFC0-05FC-2AED-AC70-63088AEC2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46D1D-F984-DA4D-A180-6E0E94D8BA8A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B14DB-6A43-C91C-DA2D-8B0CC4911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896DE-6D2D-BE4D-9EFE-91188B23F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0E58B-A17E-2D44-B8A7-9FA2238B1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176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5C362-27CE-0C7A-37C5-4F6ECA2ED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AB5EE-78EE-86FA-25C4-74ABDD05E8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4AA33-3802-F0B9-04DF-2132924D7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752B52-6F18-9CB3-B1C8-272D3C12E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46D1D-F984-DA4D-A180-6E0E94D8BA8A}" type="datetimeFigureOut">
              <a:rPr lang="en-US" smtClean="0"/>
              <a:t>10/4/23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654349-F494-ECC9-8A3D-5BA47DFDC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4F3D9A-EEE7-17C1-9D64-7CEA95454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0E58B-A17E-2D44-B8A7-9FA2238B1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447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D4DAD-854D-D8E9-C483-1AF7699AE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BEBB9-0A80-D147-C618-B58744133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971A3A-BA89-F3A6-2585-3502D9C86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EFF718-9D4E-FD69-5AD7-505FFB7E07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23B09C-53B8-EC32-50C5-F15EF79467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7969F3-ED6A-04BE-6996-FB7B4C694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46D1D-F984-DA4D-A180-6E0E94D8BA8A}" type="datetimeFigureOut">
              <a:rPr lang="en-US" smtClean="0"/>
              <a:t>10/4/23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118497-7FE3-9D70-0D01-65498BF95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3B917E-A651-55D9-FF67-4A357C6A6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0E58B-A17E-2D44-B8A7-9FA2238B1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4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7BC75-441A-6B87-F2CE-BD6A01086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79640C-B361-454D-3CA7-A63C7F796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46D1D-F984-DA4D-A180-6E0E94D8BA8A}" type="datetimeFigureOut">
              <a:rPr lang="en-US" smtClean="0"/>
              <a:t>10/4/23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1FD1DF-ED8D-C86B-9745-88EB293EF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C97D33-5D56-774E-F763-3990B93DC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0E58B-A17E-2D44-B8A7-9FA2238B1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6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2DBFC5-315B-10FD-5C91-98A04FCAD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46D1D-F984-DA4D-A180-6E0E94D8BA8A}" type="datetimeFigureOut">
              <a:rPr lang="en-US" smtClean="0"/>
              <a:t>10/4/23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36596D-27A7-8278-EB46-BD8C37057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28162-041B-0240-63CF-9E1790D3E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0E58B-A17E-2D44-B8A7-9FA2238B1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059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E528B-C0A0-8A4E-7CFD-9A0597E04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69BA3-BC17-184D-E96E-55BDBB8C7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91B440-F42C-EDAA-046C-F8E153E50D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1237F3-6EEF-B874-FC4A-7DE395DAD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46D1D-F984-DA4D-A180-6E0E94D8BA8A}" type="datetimeFigureOut">
              <a:rPr lang="en-US" smtClean="0"/>
              <a:t>10/4/23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16E74B-1E78-E1C9-D3BC-3FC4A4A73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F912B-FEF0-F3E7-9B70-F2E072E27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0E58B-A17E-2D44-B8A7-9FA2238B1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946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A1F29-A3EF-F66F-AA69-6E0706A31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A86873-DA8C-59A8-AB9E-505690C936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8B5062-737A-E725-79F2-E12442902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31AEB8-BB1C-2D69-D61A-B4F32D770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46D1D-F984-DA4D-A180-6E0E94D8BA8A}" type="datetimeFigureOut">
              <a:rPr lang="en-US" smtClean="0"/>
              <a:t>10/4/23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6F621-72ED-0900-4961-E5E7D7BE2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A3367-CC06-DA88-AC74-409ECE811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0E58B-A17E-2D44-B8A7-9FA2238B1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88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16361E-DC00-8F1F-CFE6-21B4C6DE8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21FB9-4F4B-BF7D-1718-084776DAB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3C57F-5487-DE5A-7069-66CBC8EE7A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46D1D-F984-DA4D-A180-6E0E94D8BA8A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DE41E-1E0D-64CA-CC8C-44D88FB01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E3B3F-A1DD-AA30-2E60-FA6240FF10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0E58B-A17E-2D44-B8A7-9FA2238B1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232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tockphoto.com/illustrations/cat-computer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rstudio.com/2020/05/27/rstudio-1-3-releas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5740B5-3775-629A-8470-BC493D91A5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9" r="1" b="1"/>
          <a:stretch/>
        </p:blipFill>
        <p:spPr>
          <a:xfrm>
            <a:off x="2522358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tx1"/>
              </a:gs>
              <a:gs pos="35000">
                <a:schemeClr val="tx1">
                  <a:alpha val="77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2C56E2-993F-A3B7-1050-C54968D100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228" y="743447"/>
            <a:ext cx="397338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5200">
                <a:solidFill>
                  <a:schemeClr val="bg1"/>
                </a:solidFill>
              </a:rPr>
              <a:t>Features of RStudio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79D813-19C7-A8AA-0685-81CDF5B35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229" y="4629234"/>
            <a:ext cx="3973386" cy="1485319"/>
          </a:xfrm>
          <a:noFill/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Haley Carter</a:t>
            </a:r>
          </a:p>
        </p:txBody>
      </p:sp>
    </p:spTree>
    <p:extLst>
      <p:ext uri="{BB962C8B-B14F-4D97-AF65-F5344CB8AC3E}">
        <p14:creationId xmlns:p14="http://schemas.microsoft.com/office/powerpoint/2010/main" val="665268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6784F1-4DDE-01B4-F959-5F91CED78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507"/>
            <a:ext cx="3494362" cy="49309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What’s the difference between R and RStudio?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C0163-D82C-400A-2623-6AB2D73D2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0" y="963507"/>
            <a:ext cx="6250940" cy="23046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3200" dirty="0"/>
              <a:t>R is a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programming language</a:t>
            </a:r>
            <a:r>
              <a:rPr lang="en-US" sz="3200" dirty="0"/>
              <a:t>, written primarily for statistical analyses. You can code in R without RStudio.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F10975-7C87-87AF-D0F9-F991AF038418}"/>
              </a:ext>
            </a:extLst>
          </p:cNvPr>
          <p:cNvSpPr txBox="1"/>
          <p:nvPr/>
        </p:nvSpPr>
        <p:spPr>
          <a:xfrm>
            <a:off x="4976030" y="3589866"/>
            <a:ext cx="6250940" cy="2304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dirty="0"/>
              <a:t>RStudio is an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integrated development environment</a:t>
            </a:r>
            <a:r>
              <a:rPr lang="en-US" sz="3200" dirty="0"/>
              <a:t>, or IDE, that was created to make coding in R easier.</a:t>
            </a:r>
          </a:p>
        </p:txBody>
      </p:sp>
    </p:spTree>
    <p:extLst>
      <p:ext uri="{BB962C8B-B14F-4D97-AF65-F5344CB8AC3E}">
        <p14:creationId xmlns:p14="http://schemas.microsoft.com/office/powerpoint/2010/main" val="2795321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94DC8-E114-042C-7547-22AE7B3CF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220" y="4656406"/>
            <a:ext cx="10999695" cy="20575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ea typeface="Calibri"/>
                <a:cs typeface="Calibri"/>
              </a:rPr>
              <a:t>GUI: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ea typeface="Calibri"/>
                <a:cs typeface="Calibri"/>
              </a:rPr>
              <a:t>Graphical User Interface</a:t>
            </a:r>
            <a:r>
              <a:rPr lang="en-US" dirty="0">
                <a:ea typeface="Calibri"/>
                <a:cs typeface="Calibri"/>
              </a:rPr>
              <a:t>: Programs on your computer with buttons and other visual elements; you can interact with a mouse or touchscreen </a:t>
            </a:r>
          </a:p>
          <a:p>
            <a:pPr marL="0" indent="0">
              <a:buNone/>
            </a:pPr>
            <a:r>
              <a:rPr lang="en-US" dirty="0">
                <a:ea typeface="Calibri"/>
                <a:cs typeface="Calibri"/>
              </a:rPr>
              <a:t>for example: </a:t>
            </a:r>
            <a:r>
              <a:rPr lang="en-US" dirty="0" err="1">
                <a:ea typeface="Calibri"/>
                <a:cs typeface="Calibri"/>
              </a:rPr>
              <a:t>Powerpoint</a:t>
            </a:r>
            <a:r>
              <a:rPr lang="en-US" dirty="0">
                <a:ea typeface="Calibri"/>
                <a:cs typeface="Calibri"/>
              </a:rPr>
              <a:t>, Word, SPSS, Zoom, internet browser, etc.</a:t>
            </a:r>
          </a:p>
          <a:p>
            <a:pPr marL="0" indent="0">
              <a:buNone/>
            </a:pPr>
            <a:endParaRPr lang="en-US" dirty="0">
              <a:ea typeface="Calibri"/>
              <a:cs typeface="Calibri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01E46E5F-31BB-F4A6-80F0-00C8E8812CA8}"/>
              </a:ext>
            </a:extLst>
          </p:cNvPr>
          <p:cNvSpPr txBox="1">
            <a:spLocks/>
          </p:cNvSpPr>
          <p:nvPr/>
        </p:nvSpPr>
        <p:spPr>
          <a:xfrm>
            <a:off x="610220" y="621960"/>
            <a:ext cx="10559527" cy="10239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ea typeface="Calibri"/>
                <a:cs typeface="Calibri"/>
              </a:rPr>
              <a:t>Programming languages: </a:t>
            </a:r>
            <a:r>
              <a:rPr lang="en-US" dirty="0">
                <a:ea typeface="Calibri"/>
                <a:cs typeface="Calibri"/>
              </a:rPr>
              <a:t>A system for giving instructions to a computer (writing code)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AC0ACDE-7170-1572-206F-D8A1BD32E73C}"/>
              </a:ext>
            </a:extLst>
          </p:cNvPr>
          <p:cNvSpPr txBox="1">
            <a:spLocks/>
          </p:cNvSpPr>
          <p:nvPr/>
        </p:nvSpPr>
        <p:spPr>
          <a:xfrm>
            <a:off x="610220" y="1919846"/>
            <a:ext cx="11201401" cy="24130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ea typeface="Calibri"/>
                <a:cs typeface="Calibri"/>
              </a:rPr>
              <a:t>IDE: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ea typeface="Calibri"/>
                <a:cs typeface="Calibri"/>
              </a:rPr>
              <a:t>Integrated Development Environment </a:t>
            </a:r>
            <a:r>
              <a:rPr lang="en-US" dirty="0">
                <a:ea typeface="Calibri"/>
                <a:cs typeface="Calibri"/>
              </a:rPr>
              <a:t>(e.g. RStudio)</a:t>
            </a:r>
            <a:r>
              <a:rPr lang="en-US" b="1" dirty="0">
                <a:ea typeface="Calibri"/>
                <a:cs typeface="Calibri"/>
              </a:rPr>
              <a:t>: </a:t>
            </a:r>
            <a:r>
              <a:rPr lang="en-US" dirty="0">
                <a:ea typeface="Calibri"/>
                <a:cs typeface="Calibri"/>
              </a:rPr>
              <a:t>A GUI that helps make writing computer programs easier and interfaces with an interpreter or compiler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ea typeface="Calibri"/>
                <a:cs typeface="Calibri"/>
              </a:rPr>
              <a:t>Usually includes: File explorer, Area for writing code/scripts, Console for running interpreted languages, General terminal window for your system</a:t>
            </a:r>
          </a:p>
        </p:txBody>
      </p:sp>
    </p:spTree>
    <p:extLst>
      <p:ext uri="{BB962C8B-B14F-4D97-AF65-F5344CB8AC3E}">
        <p14:creationId xmlns:p14="http://schemas.microsoft.com/office/powerpoint/2010/main" val="3022933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13CBCE0-45D5-7AEA-43B9-A0CF580FF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862" y="673840"/>
            <a:ext cx="8444938" cy="55103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E54F41B-9BAC-A58F-9293-20EF5EA64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461490"/>
            <a:ext cx="1218467" cy="1243590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1EA0A369-1448-607D-2FB1-68ACE2EAEAA2}"/>
              </a:ext>
            </a:extLst>
          </p:cNvPr>
          <p:cNvSpPr/>
          <p:nvPr/>
        </p:nvSpPr>
        <p:spPr>
          <a:xfrm>
            <a:off x="2074445" y="2737571"/>
            <a:ext cx="1009291" cy="69142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133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1EA0A369-1448-607D-2FB1-68ACE2EAEAA2}"/>
              </a:ext>
            </a:extLst>
          </p:cNvPr>
          <p:cNvSpPr/>
          <p:nvPr/>
        </p:nvSpPr>
        <p:spPr>
          <a:xfrm>
            <a:off x="2189294" y="2695000"/>
            <a:ext cx="1071435" cy="73400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3C77A3-5B69-57A2-6C0F-FE24ECEC3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01920"/>
            <a:ext cx="1293490" cy="132016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CA36719-33DF-889B-A482-6596AB6E9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865" y="733480"/>
            <a:ext cx="7710935" cy="5391040"/>
          </a:xfrm>
          <a:prstGeom prst="rect">
            <a:avLst/>
          </a:prstGeom>
          <a:noFill/>
          <a:effectLst>
            <a:outerShdw blurRad="239929" dist="38100" dir="5400000" sx="101000" sy="101000" algn="t" rotWithShape="0">
              <a:prstClr val="black">
                <a:alpha val="52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C35C11E-B35B-F187-0DE6-9925BE667228}"/>
              </a:ext>
            </a:extLst>
          </p:cNvPr>
          <p:cNvSpPr/>
          <p:nvPr/>
        </p:nvSpPr>
        <p:spPr>
          <a:xfrm>
            <a:off x="4023865" y="3195930"/>
            <a:ext cx="4705352" cy="2928590"/>
          </a:xfrm>
          <a:prstGeom prst="rect">
            <a:avLst/>
          </a:prstGeom>
          <a:noFill/>
          <a:ln w="603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BD9632-D0BD-F2C1-96C2-46DAE18216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6442" y="3663743"/>
            <a:ext cx="2220197" cy="2265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256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5772175-955A-4811-B3D9-A03023BEF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80619" y="381383"/>
            <a:ext cx="6858000" cy="6095233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24724" y="126724"/>
            <a:ext cx="6346209" cy="6113044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792937" y="2554938"/>
            <a:ext cx="2501979" cy="6104139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1245782" y="1257085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85457" y="385455"/>
            <a:ext cx="6858001" cy="6087091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0C86EF7-5EC4-4682-A7BD-444DA4916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760" y="10141"/>
            <a:ext cx="5608469" cy="6858864"/>
          </a:xfrm>
          <a:prstGeom prst="rect">
            <a:avLst/>
          </a:prstGeom>
          <a:gradFill>
            <a:gsLst>
              <a:gs pos="21000">
                <a:schemeClr val="accent1">
                  <a:lumMod val="75000"/>
                  <a:alpha val="6000"/>
                </a:schemeClr>
              </a:gs>
              <a:gs pos="99000">
                <a:schemeClr val="accent1">
                  <a:lumMod val="50000"/>
                  <a:alpha val="33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28F50-6810-BD1D-2C8B-51DA53B5B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457199"/>
            <a:ext cx="4494652" cy="346517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>
                <a:solidFill>
                  <a:srgbClr val="FFFFFF"/>
                </a:solidFill>
              </a:rPr>
              <a:t>Everything that is an R command still has to run through the R interpreter (in the R console in RStudio)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5D6E63-BA77-8C62-3006-075E6F50C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499" y="4745318"/>
            <a:ext cx="4506605" cy="126653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000">
                <a:solidFill>
                  <a:srgbClr val="FFFFFF"/>
                </a:solidFill>
              </a:rPr>
              <a:t>Some buttons and menus write R code for us…</a:t>
            </a:r>
          </a:p>
        </p:txBody>
      </p:sp>
      <p:pic>
        <p:nvPicPr>
          <p:cNvPr id="7" name="Picture 6" descr="A cat sitting at a desk with a computer and books&#10;&#10;Description automatically generated">
            <a:extLst>
              <a:ext uri="{FF2B5EF4-FFF2-40B4-BE49-F238E27FC236}">
                <a16:creationId xmlns:a16="http://schemas.microsoft.com/office/drawing/2014/main" id="{B5364A54-409D-3A5E-90B0-100A0FFD69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4139" r="2413"/>
          <a:stretch/>
        </p:blipFill>
        <p:spPr>
          <a:xfrm>
            <a:off x="6599806" y="345778"/>
            <a:ext cx="5105434" cy="611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541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30BE90-3609-05AF-E990-AF4DEB74FE2A}"/>
              </a:ext>
            </a:extLst>
          </p:cNvPr>
          <p:cNvSpPr txBox="1"/>
          <p:nvPr/>
        </p:nvSpPr>
        <p:spPr>
          <a:xfrm>
            <a:off x="838200" y="556995"/>
            <a:ext cx="10515600" cy="1133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Which of these are true?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48B4B89E-5482-EF34-D7A2-BE7FFC1965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700708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6497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957ACB1-AB7C-609D-A609-7464D0CC46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46378" y="640080"/>
            <a:ext cx="7912243" cy="589461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4E4E6F7-65A2-07BE-4D6D-A57E040E440C}"/>
              </a:ext>
            </a:extLst>
          </p:cNvPr>
          <p:cNvSpPr txBox="1">
            <a:spLocks/>
          </p:cNvSpPr>
          <p:nvPr/>
        </p:nvSpPr>
        <p:spPr>
          <a:xfrm>
            <a:off x="8569666" y="1314922"/>
            <a:ext cx="3176246" cy="30001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84048" indent="-384048">
              <a:spcAft>
                <a:spcPts val="200"/>
              </a:spcAft>
            </a:pPr>
            <a:r>
              <a:rPr lang="en-US" sz="4800" b="1" cap="all" dirty="0">
                <a:solidFill>
                  <a:schemeClr val="accent1">
                    <a:lumMod val="75000"/>
                  </a:schemeClr>
                </a:solidFill>
              </a:rPr>
              <a:t>Let’s open RSTUDIO</a:t>
            </a:r>
          </a:p>
        </p:txBody>
      </p:sp>
    </p:spTree>
    <p:extLst>
      <p:ext uri="{BB962C8B-B14F-4D97-AF65-F5344CB8AC3E}">
        <p14:creationId xmlns:p14="http://schemas.microsoft.com/office/powerpoint/2010/main" val="605298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1251</TotalTime>
  <Words>252</Words>
  <Application>Microsoft Macintosh PowerPoint</Application>
  <PresentationFormat>Widescreen</PresentationFormat>
  <Paragraphs>21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Features of RStudio</vt:lpstr>
      <vt:lpstr>What’s the difference between R and RStudio?</vt:lpstr>
      <vt:lpstr>PowerPoint Presentation</vt:lpstr>
      <vt:lpstr>PowerPoint Presentation</vt:lpstr>
      <vt:lpstr>PowerPoint Presentation</vt:lpstr>
      <vt:lpstr>Everything that is an R command still has to run through the R interpreter (in the R console in RStudio)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Features of RStudio</dc:title>
  <dc:creator>Haley Carter</dc:creator>
  <cp:lastModifiedBy>Haley Carter</cp:lastModifiedBy>
  <cp:revision>4</cp:revision>
  <dcterms:created xsi:type="dcterms:W3CDTF">2023-10-04T19:10:47Z</dcterms:created>
  <dcterms:modified xsi:type="dcterms:W3CDTF">2023-10-05T16:02:47Z</dcterms:modified>
</cp:coreProperties>
</file>