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Modern Asynchronous Programming with JavaScript (Goodbye Callbacks!)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/>
              <a:t>Henrique S. Coelho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100"/>
              <a:t>Matthew Welke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15" name="Shape 115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16" name="Shape 116"/>
          <p:cNvSpPr/>
          <p:nvPr/>
        </p:nvSpPr>
        <p:spPr>
          <a:xfrm>
            <a:off x="3803100" y="3921500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firstFunction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840800" y="2264525"/>
            <a:ext cx="28995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firstFunction()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secondFunction();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24" name="Shape 124"/>
          <p:cNvSpPr/>
          <p:nvPr/>
        </p:nvSpPr>
        <p:spPr>
          <a:xfrm>
            <a:off x="3803100" y="3921500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firstFunction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3803100" y="3086625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secondFunction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840800" y="2264525"/>
            <a:ext cx="28995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unction firstFunction()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secondFunction();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32" name="Shape 132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33" name="Shape 133"/>
          <p:cNvSpPr/>
          <p:nvPr/>
        </p:nvSpPr>
        <p:spPr>
          <a:xfrm>
            <a:off x="3803100" y="3921500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firstFunction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3803100" y="3086625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secondFunction</a:t>
            </a:r>
          </a:p>
        </p:txBody>
      </p:sp>
      <p:sp>
        <p:nvSpPr>
          <p:cNvPr id="135" name="Shape 135"/>
          <p:cNvSpPr/>
          <p:nvPr/>
        </p:nvSpPr>
        <p:spPr>
          <a:xfrm>
            <a:off x="3803100" y="2210325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thirdFunction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42" name="Shape 142"/>
          <p:cNvSpPr/>
          <p:nvPr/>
        </p:nvSpPr>
        <p:spPr>
          <a:xfrm>
            <a:off x="3803100" y="3921500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firstFunction</a:t>
            </a:r>
          </a:p>
        </p:txBody>
      </p:sp>
      <p:sp>
        <p:nvSpPr>
          <p:cNvPr id="143" name="Shape 143"/>
          <p:cNvSpPr/>
          <p:nvPr/>
        </p:nvSpPr>
        <p:spPr>
          <a:xfrm>
            <a:off x="3803100" y="3086625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secondFunction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49" name="Shape 149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50" name="Shape 150"/>
          <p:cNvSpPr/>
          <p:nvPr/>
        </p:nvSpPr>
        <p:spPr>
          <a:xfrm>
            <a:off x="3803100" y="3921500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firstFunction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56" name="Shape 156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kitchen.’);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home.’);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163" name="Shape 163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164" name="Shape 164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171" name="Shape 171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172" name="Shape 172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73" name="Shape 173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174" name="Shape 174"/>
          <p:cNvSpPr/>
          <p:nvPr/>
        </p:nvSpPr>
        <p:spPr>
          <a:xfrm>
            <a:off x="214025" y="3822775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181" name="Shape 181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182" name="Shape 182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83" name="Shape 183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184" name="Shape 184"/>
          <p:cNvSpPr/>
          <p:nvPr/>
        </p:nvSpPr>
        <p:spPr>
          <a:xfrm>
            <a:off x="5571525" y="28725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cleanKitchen</a:t>
            </a:r>
          </a:p>
        </p:txBody>
      </p:sp>
      <p:sp>
        <p:nvSpPr>
          <p:cNvPr id="185" name="Shape 185"/>
          <p:cNvSpPr/>
          <p:nvPr/>
        </p:nvSpPr>
        <p:spPr>
          <a:xfrm>
            <a:off x="214025" y="2984575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192" name="Shape 192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193" name="Shape 193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94" name="Shape 194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195" name="Shape 195"/>
          <p:cNvSpPr/>
          <p:nvPr/>
        </p:nvSpPr>
        <p:spPr>
          <a:xfrm>
            <a:off x="5571525" y="28725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cleanKitchen</a:t>
            </a:r>
          </a:p>
        </p:txBody>
      </p:sp>
      <p:sp>
        <p:nvSpPr>
          <p:cNvPr id="196" name="Shape 196"/>
          <p:cNvSpPr/>
          <p:nvPr/>
        </p:nvSpPr>
        <p:spPr>
          <a:xfrm>
            <a:off x="5571525" y="24153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console.log</a:t>
            </a:r>
          </a:p>
        </p:txBody>
      </p:sp>
      <p:sp>
        <p:nvSpPr>
          <p:cNvPr id="197" name="Shape 197"/>
          <p:cNvSpPr/>
          <p:nvPr/>
        </p:nvSpPr>
        <p:spPr>
          <a:xfrm>
            <a:off x="214025" y="2146375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The Message Queue and Event Loop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204" name="Shape 204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205" name="Shape 205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206" name="Shape 206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207" name="Shape 207"/>
          <p:cNvSpPr/>
          <p:nvPr/>
        </p:nvSpPr>
        <p:spPr>
          <a:xfrm>
            <a:off x="5571525" y="28725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console.log</a:t>
            </a:r>
          </a:p>
        </p:txBody>
      </p:sp>
      <p:sp>
        <p:nvSpPr>
          <p:cNvPr id="208" name="Shape 208"/>
          <p:cNvSpPr/>
          <p:nvPr/>
        </p:nvSpPr>
        <p:spPr>
          <a:xfrm>
            <a:off x="214025" y="3213175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215" name="Shape 215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216" name="Shape 216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217" name="Shape 217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218" name="Shape 218"/>
          <p:cNvSpPr/>
          <p:nvPr/>
        </p:nvSpPr>
        <p:spPr>
          <a:xfrm>
            <a:off x="214025" y="3822775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225" name="Shape 225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226" name="Shape 226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233" name="Shape 233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234" name="Shape 234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235" name="Shape 235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236" name="Shape 236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243" name="Shape 243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244" name="Shape 244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245" name="Shape 245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246" name="Shape 246"/>
          <p:cNvSpPr/>
          <p:nvPr/>
        </p:nvSpPr>
        <p:spPr>
          <a:xfrm>
            <a:off x="214025" y="1765375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254" name="Shape 254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255" name="Shape 255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256" name="Shape 256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257" name="Shape 257"/>
          <p:cNvSpPr/>
          <p:nvPr/>
        </p:nvSpPr>
        <p:spPr>
          <a:xfrm>
            <a:off x="172600" y="3208400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265" name="Shape 265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266" name="Shape 266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267" name="Shape 267"/>
          <p:cNvSpPr/>
          <p:nvPr/>
        </p:nvSpPr>
        <p:spPr>
          <a:xfrm>
            <a:off x="220925" y="3967850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269" name="Shape 269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270" name="Shape 270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277" name="Shape 277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278" name="Shape 278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279" name="Shape 279"/>
          <p:cNvSpPr/>
          <p:nvPr/>
        </p:nvSpPr>
        <p:spPr>
          <a:xfrm>
            <a:off x="414225" y="3408625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281" name="Shape 281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282" name="Shape 282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71525" y="28725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cleanKitchen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290" name="Shape 290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291" name="Shape 291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292" name="Shape 292"/>
          <p:cNvSpPr/>
          <p:nvPr/>
        </p:nvSpPr>
        <p:spPr>
          <a:xfrm>
            <a:off x="386625" y="1979500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294" name="Shape 294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295" name="Shape 295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571525" y="28725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cleanKitchen</a:t>
            </a:r>
          </a:p>
        </p:txBody>
      </p:sp>
      <p:sp>
        <p:nvSpPr>
          <p:cNvPr id="297" name="Shape 297"/>
          <p:cNvSpPr/>
          <p:nvPr/>
        </p:nvSpPr>
        <p:spPr>
          <a:xfrm>
            <a:off x="5571525" y="24153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console.log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647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304" name="Shape 304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305" name="Shape 305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306" name="Shape 306"/>
          <p:cNvSpPr/>
          <p:nvPr/>
        </p:nvSpPr>
        <p:spPr>
          <a:xfrm>
            <a:off x="372800" y="2145200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308" name="Shape 308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309" name="Shape 309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571525" y="28725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cleanKitchen</a:t>
            </a:r>
          </a:p>
        </p:txBody>
      </p:sp>
      <p:sp>
        <p:nvSpPr>
          <p:cNvPr id="311" name="Shape 311"/>
          <p:cNvSpPr/>
          <p:nvPr/>
        </p:nvSpPr>
        <p:spPr>
          <a:xfrm>
            <a:off x="6731425" y="1728450"/>
            <a:ext cx="1498175" cy="137883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webapi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74" y="2278397"/>
            <a:ext cx="476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04425" y="2631025"/>
            <a:ext cx="47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cb</a:t>
            </a:r>
          </a:p>
        </p:txBody>
      </p:sp>
      <p:sp>
        <p:nvSpPr>
          <p:cNvPr id="314" name="Shape 314"/>
          <p:cNvSpPr/>
          <p:nvPr/>
        </p:nvSpPr>
        <p:spPr>
          <a:xfrm>
            <a:off x="5571525" y="24153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setTimeout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513075" y="3252350"/>
            <a:ext cx="2720100" cy="13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  <a:buChar char="-"/>
            </a:pPr>
            <a:r>
              <a:rPr b="1" lang="en">
                <a:solidFill>
                  <a:srgbClr val="38761D"/>
                </a:solidFill>
              </a:rPr>
              <a:t>You wouldn’t just stand by the dishwasher and wait for it to finish.</a:t>
            </a:r>
          </a:p>
          <a:p>
            <a:pPr indent="-228600" lvl="0" marL="457200">
              <a:spcBef>
                <a:spcPts val="0"/>
              </a:spcBef>
              <a:buClr>
                <a:srgbClr val="38761D"/>
              </a:buClr>
              <a:buChar char="-"/>
            </a:pPr>
            <a:r>
              <a:rPr b="1" lang="en">
                <a:solidFill>
                  <a:srgbClr val="38761D"/>
                </a:solidFill>
              </a:rPr>
              <a:t>You’d start it and work on something else.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is a Series of Instructions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296825"/>
            <a:ext cx="8520600" cy="16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Computer reads your code one line at a time.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Before one line can be executed, the line before it must finish executing.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call this “synchronous” programming.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35175" y="2906600"/>
            <a:ext cx="74703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const x = 42;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const answer = x;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console.log(`The answer to life is ${answer}`);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647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322" name="Shape 322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323" name="Shape 323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324" name="Shape 324"/>
          <p:cNvSpPr/>
          <p:nvPr/>
        </p:nvSpPr>
        <p:spPr>
          <a:xfrm>
            <a:off x="462550" y="3498500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326" name="Shape 326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cleanHome</a:t>
            </a:r>
          </a:p>
        </p:txBody>
      </p:sp>
      <p:sp>
        <p:nvSpPr>
          <p:cNvPr id="327" name="Shape 327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6731425" y="1728450"/>
            <a:ext cx="1498175" cy="137883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webapi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74" y="2278397"/>
            <a:ext cx="476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7204425" y="2631025"/>
            <a:ext cx="47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647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337" name="Shape 337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338" name="Shape 338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339" name="Shape 339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340" name="Shape 340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6731425" y="1728450"/>
            <a:ext cx="1498175" cy="137883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webapi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74" y="2278397"/>
            <a:ext cx="476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7204425" y="2631025"/>
            <a:ext cx="476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647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350" name="Shape 350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351" name="Shape 351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352" name="Shape 352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353" name="Shape 353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731425" y="1728450"/>
            <a:ext cx="1498175" cy="137883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webapi</a:t>
            </a:r>
          </a:p>
        </p:txBody>
      </p:sp>
      <p:sp>
        <p:nvSpPr>
          <p:cNvPr id="355" name="Shape 355"/>
          <p:cNvSpPr/>
          <p:nvPr/>
        </p:nvSpPr>
        <p:spPr>
          <a:xfrm>
            <a:off x="5951275" y="3907700"/>
            <a:ext cx="504000" cy="29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cb</a:t>
            </a:r>
          </a:p>
        </p:txBody>
      </p:sp>
      <p:sp>
        <p:nvSpPr>
          <p:cNvPr id="356" name="Shape 356"/>
          <p:cNvSpPr/>
          <p:nvPr/>
        </p:nvSpPr>
        <p:spPr>
          <a:xfrm>
            <a:off x="6624525" y="2002400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647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363" name="Shape 363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364" name="Shape 364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365" name="Shape 365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366" name="Shape 366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050400" y="3956150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445025"/>
            <a:ext cx="647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375" name="Shape 375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376" name="Shape 376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377" name="Shape 377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378" name="Shape 378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42050" y="2352375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cb</a:t>
            </a:r>
          </a:p>
        </p:txBody>
      </p:sp>
      <p:sp>
        <p:nvSpPr>
          <p:cNvPr id="381" name="Shape 381"/>
          <p:cNvSpPr/>
          <p:nvPr/>
        </p:nvSpPr>
        <p:spPr>
          <a:xfrm>
            <a:off x="5571525" y="28725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console.log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647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388" name="Shape 388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389" name="Shape 389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390" name="Shape 390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391" name="Shape 391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48975" y="2497675"/>
            <a:ext cx="566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5571525" y="3348425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cb</a:t>
            </a:r>
          </a:p>
        </p:txBody>
      </p:sp>
      <p:sp>
        <p:nvSpPr>
          <p:cNvPr id="394" name="Shape 394"/>
          <p:cNvSpPr/>
          <p:nvPr/>
        </p:nvSpPr>
        <p:spPr>
          <a:xfrm>
            <a:off x="5571525" y="2872550"/>
            <a:ext cx="876900" cy="37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console.log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6474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JavaScript Programming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738700" y="1793025"/>
            <a:ext cx="490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cleanKitchen()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console.log(‘Started dishwasher.’);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(function cb()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console.log(‘Dishwasher done. Cleaned kitchen.’);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console.log(‘Cleaned home.’);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}, 30000); // Add msg to queue in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cleanHome()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cleanKitchen();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cleanHome();</a:t>
            </a:r>
          </a:p>
        </p:txBody>
      </p:sp>
      <p:sp>
        <p:nvSpPr>
          <p:cNvPr id="401" name="Shape 401"/>
          <p:cNvSpPr/>
          <p:nvPr/>
        </p:nvSpPr>
        <p:spPr>
          <a:xfrm>
            <a:off x="6545025" y="1373900"/>
            <a:ext cx="1795200" cy="2444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402" name="Shape 402"/>
          <p:cNvSpPr/>
          <p:nvPr/>
        </p:nvSpPr>
        <p:spPr>
          <a:xfrm>
            <a:off x="5474925" y="3818000"/>
            <a:ext cx="2865300" cy="47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403" name="Shape 403"/>
          <p:cNvSpPr/>
          <p:nvPr/>
        </p:nvSpPr>
        <p:spPr>
          <a:xfrm>
            <a:off x="5474925" y="1373900"/>
            <a:ext cx="1070100" cy="24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404" name="Shape 404"/>
          <p:cNvSpPr/>
          <p:nvPr/>
        </p:nvSpPr>
        <p:spPr>
          <a:xfrm rot="2700000">
            <a:off x="5535369" y="3891373"/>
            <a:ext cx="383110" cy="329653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things have to be done in synchrony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&gt; </a:t>
            </a:r>
            <a:r>
              <a:rPr lang="en">
                <a:solidFill>
                  <a:srgbClr val="CCCCCC"/>
                </a:solidFill>
              </a:rPr>
              <a:t>getInformationFromDatabase();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&gt; buildHTMLTemplate();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&gt; sendResponse();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7550025" y="4784325"/>
            <a:ext cx="1530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example 1.js</a:t>
            </a:r>
          </a:p>
        </p:txBody>
      </p:sp>
      <p:pic>
        <p:nvPicPr>
          <p:cNvPr descr="2017-03-10-193350_207x102_scrot.png"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112" y="3689075"/>
            <a:ext cx="1971675" cy="9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Shape 413"/>
          <p:cNvCxnSpPr/>
          <p:nvPr/>
        </p:nvCxnSpPr>
        <p:spPr>
          <a:xfrm rot="10800000">
            <a:off x="3939062" y="4271825"/>
            <a:ext cx="1329000" cy="10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4" name="Shape 414"/>
          <p:cNvSpPr txBox="1"/>
          <p:nvPr/>
        </p:nvSpPr>
        <p:spPr>
          <a:xfrm>
            <a:off x="5519287" y="4177925"/>
            <a:ext cx="19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Does not work!</a:t>
            </a:r>
          </a:p>
        </p:txBody>
      </p:sp>
      <p:sp>
        <p:nvSpPr>
          <p:cNvPr id="415" name="Shape 415"/>
          <p:cNvSpPr txBox="1"/>
          <p:nvPr>
            <p:ph type="title"/>
          </p:nvPr>
        </p:nvSpPr>
        <p:spPr>
          <a:xfrm>
            <a:off x="311700" y="2959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try/catch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of Asynchronous programming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Callbacks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Promises (ES6)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Generators (ES6)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Async functions (ES7)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Callbacks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1668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chain of instructions. Pass what to do next when the function is done</a:t>
            </a:r>
          </a:p>
        </p:txBody>
      </p:sp>
      <p:sp>
        <p:nvSpPr>
          <p:cNvPr id="428" name="Shape 428"/>
          <p:cNvSpPr/>
          <p:nvPr/>
        </p:nvSpPr>
        <p:spPr>
          <a:xfrm>
            <a:off x="311700" y="2018575"/>
            <a:ext cx="3584700" cy="2794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5247600" y="2018575"/>
            <a:ext cx="3584700" cy="2794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380750" y="2090425"/>
            <a:ext cx="3340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Without callbacks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5317475" y="2090425"/>
            <a:ext cx="3340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allbacks</a:t>
            </a:r>
          </a:p>
        </p:txBody>
      </p:sp>
      <p:sp>
        <p:nvSpPr>
          <p:cNvPr id="432" name="Shape 432"/>
          <p:cNvSpPr/>
          <p:nvPr/>
        </p:nvSpPr>
        <p:spPr>
          <a:xfrm>
            <a:off x="1214025" y="2708250"/>
            <a:ext cx="1127700" cy="45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1</a:t>
            </a:r>
          </a:p>
        </p:txBody>
      </p:sp>
      <p:sp>
        <p:nvSpPr>
          <p:cNvPr id="433" name="Shape 433"/>
          <p:cNvSpPr/>
          <p:nvPr/>
        </p:nvSpPr>
        <p:spPr>
          <a:xfrm>
            <a:off x="538775" y="2837550"/>
            <a:ext cx="4956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1214025" y="3296075"/>
            <a:ext cx="1127700" cy="45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2</a:t>
            </a:r>
          </a:p>
        </p:txBody>
      </p:sp>
      <p:sp>
        <p:nvSpPr>
          <p:cNvPr id="435" name="Shape 435"/>
          <p:cNvSpPr/>
          <p:nvPr/>
        </p:nvSpPr>
        <p:spPr>
          <a:xfrm>
            <a:off x="538775" y="3425375"/>
            <a:ext cx="4956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214025" y="3883900"/>
            <a:ext cx="1127700" cy="45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3</a:t>
            </a:r>
          </a:p>
        </p:txBody>
      </p:sp>
      <p:sp>
        <p:nvSpPr>
          <p:cNvPr id="437" name="Shape 437"/>
          <p:cNvSpPr/>
          <p:nvPr/>
        </p:nvSpPr>
        <p:spPr>
          <a:xfrm>
            <a:off x="538775" y="4013200"/>
            <a:ext cx="4956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6107625" y="2708250"/>
            <a:ext cx="1127700" cy="45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1</a:t>
            </a:r>
          </a:p>
        </p:txBody>
      </p:sp>
      <p:sp>
        <p:nvSpPr>
          <p:cNvPr id="439" name="Shape 439"/>
          <p:cNvSpPr/>
          <p:nvPr/>
        </p:nvSpPr>
        <p:spPr>
          <a:xfrm>
            <a:off x="5432375" y="2837550"/>
            <a:ext cx="4956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6595125" y="3296075"/>
            <a:ext cx="1127700" cy="45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2</a:t>
            </a:r>
          </a:p>
        </p:txBody>
      </p:sp>
      <p:sp>
        <p:nvSpPr>
          <p:cNvPr id="441" name="Shape 441"/>
          <p:cNvSpPr/>
          <p:nvPr/>
        </p:nvSpPr>
        <p:spPr>
          <a:xfrm>
            <a:off x="7235325" y="3883900"/>
            <a:ext cx="1127700" cy="45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3</a:t>
            </a:r>
          </a:p>
        </p:txBody>
      </p:sp>
      <p:sp>
        <p:nvSpPr>
          <p:cNvPr id="442" name="Shape 442"/>
          <p:cNvSpPr/>
          <p:nvPr/>
        </p:nvSpPr>
        <p:spPr>
          <a:xfrm rot="2700000">
            <a:off x="6739958" y="3126434"/>
            <a:ext cx="495540" cy="193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 rot="2700000">
            <a:off x="7231308" y="3730359"/>
            <a:ext cx="495540" cy="193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6055825" y="4784325"/>
            <a:ext cx="3024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example callback1.js, callback2.js, callback3.js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is a </a:t>
            </a:r>
            <a:r>
              <a:rPr lang="en" strike="sngStrike"/>
              <a:t>Series of Instructions</a:t>
            </a:r>
            <a:r>
              <a:rPr lang="en"/>
              <a:t> Giant While Loop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96825"/>
            <a:ext cx="5895000" cy="16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CPU runs at a certain frequency.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2.2 GHz = 2,200,000,000 clock cycles per second.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clock cycle is used to perform a tiny operation.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Those tiny operations add up to doing things like “make a new variable called x and put 42 into it”.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48975" y="3086100"/>
            <a:ext cx="74703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What does this mean?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 Computer could potentially do billions of “things” per second.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700" y="1296812"/>
            <a:ext cx="2588600" cy="17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Callback hell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550025" y="4784325"/>
            <a:ext cx="1530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example callback1.js</a:t>
            </a:r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5" y="1206050"/>
            <a:ext cx="5037475" cy="28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Shape 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175" y="1837312"/>
            <a:ext cx="2438475" cy="15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Promises</a:t>
            </a:r>
          </a:p>
        </p:txBody>
      </p:sp>
      <p:pic>
        <p:nvPicPr>
          <p:cNvPr descr="2017-03-10-180712_670x153_scrot.png" id="458" name="Shape 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950" y="1479000"/>
            <a:ext cx="63817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1308950" y="1077525"/>
            <a:ext cx="3340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1943100" y="3205450"/>
            <a:ext cx="3340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Promises</a:t>
            </a:r>
          </a:p>
        </p:txBody>
      </p:sp>
      <p:pic>
        <p:nvPicPr>
          <p:cNvPr descr="2017-03-10-180925_553x96_scrot.png" id="461" name="Shape 4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162" y="3574775"/>
            <a:ext cx="52673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6695175" y="4784325"/>
            <a:ext cx="2385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example promise1.js, promise2.js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Promises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6695175" y="4784325"/>
            <a:ext cx="2385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example promise3.js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useful methods: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Promise.all([ Promises ])</a:t>
            </a:r>
            <a:r>
              <a:rPr lang="en"/>
              <a:t> - Succeeds as soon as one of the promises finish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Promise.race([ Promises ])</a:t>
            </a:r>
            <a:r>
              <a:rPr lang="en"/>
              <a:t> - Succeeds when all the promises succeed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Generators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6695175" y="4784325"/>
            <a:ext cx="2385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example generator1.js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311700" y="1152475"/>
            <a:ext cx="85206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simple terms, it is a factory for iterators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Iterators are collections that allow you to access its content one item at a time, normally with a .next() method</a:t>
            </a:r>
          </a:p>
        </p:txBody>
      </p:sp>
      <p:pic>
        <p:nvPicPr>
          <p:cNvPr descr="2017-03-11-125635_207x90_scrot.png"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50" y="3511675"/>
            <a:ext cx="19716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-03-11-125641_230x84_scrot.png" id="478" name="Shape 4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775" y="3521900"/>
            <a:ext cx="21907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4279350" y="3762550"/>
            <a:ext cx="585300" cy="35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 Functions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695175" y="4784325"/>
            <a:ext cx="2385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</a:rPr>
              <a:t>example async1.js, async2.js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152475"/>
            <a:ext cx="8520600" cy="19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in ES7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Functions that return promises (have the method .</a:t>
            </a:r>
            <a:r>
              <a:rPr lang="en">
                <a:solidFill>
                  <a:srgbClr val="FFFFFF"/>
                </a:solidFill>
              </a:rPr>
              <a:t>then()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Provide the keyword </a:t>
            </a:r>
            <a:r>
              <a:rPr lang="en">
                <a:solidFill>
                  <a:srgbClr val="FFFFFF"/>
                </a:solidFill>
              </a:rPr>
              <a:t>await</a:t>
            </a:r>
            <a:r>
              <a:rPr lang="en"/>
              <a:t> - it waits for promises to be completed (somehow similar to </a:t>
            </a:r>
            <a:r>
              <a:rPr lang="en">
                <a:solidFill>
                  <a:srgbClr val="FFFFFF"/>
                </a:solidFill>
              </a:rPr>
              <a:t>yield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pic>
        <p:nvPicPr>
          <p:cNvPr descr="2017-03-11-135826_234x116_scrot.png"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50" y="1715037"/>
            <a:ext cx="22288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-03-11-135902_176x132_scrot.png" id="493" name="Shape 4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75" y="3256850"/>
            <a:ext cx="1676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-03-11-140053_202x179_scrot.png" id="494" name="Shape 4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450" y="1282575"/>
            <a:ext cx="19240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-03-11-140202_191x180_scrot.png" id="495" name="Shape 4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000" y="3028250"/>
            <a:ext cx="18192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7">
            <a:alphaModFix/>
          </a:blip>
          <a:srcRect b="26695" l="0" r="0" t="27388"/>
          <a:stretch/>
        </p:blipFill>
        <p:spPr>
          <a:xfrm>
            <a:off x="3422875" y="3422025"/>
            <a:ext cx="2018775" cy="92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82" name="Shape 82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944375" y="2209300"/>
            <a:ext cx="26739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What is the stack?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89" name="Shape 89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90" name="Shape 90"/>
          <p:cNvSpPr/>
          <p:nvPr/>
        </p:nvSpPr>
        <p:spPr>
          <a:xfrm>
            <a:off x="3803100" y="3921500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firstFunction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96" name="Shape 96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02" name="Shape 102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03" name="Shape 103"/>
          <p:cNvSpPr/>
          <p:nvPr/>
        </p:nvSpPr>
        <p:spPr>
          <a:xfrm>
            <a:off x="3803100" y="3921500"/>
            <a:ext cx="1537800" cy="628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someOtherFunction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Programming</a:t>
            </a:r>
          </a:p>
        </p:txBody>
      </p:sp>
      <p:sp>
        <p:nvSpPr>
          <p:cNvPr id="109" name="Shape 109"/>
          <p:cNvSpPr/>
          <p:nvPr/>
        </p:nvSpPr>
        <p:spPr>
          <a:xfrm>
            <a:off x="3560550" y="1349700"/>
            <a:ext cx="2022900" cy="338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