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3" r:id="rId4"/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32C5E12-7965-4F1E-B6B1-2BBA863E7137}">
  <a:tblStyle styleId="{932C5E12-7965-4F1E-B6B1-2BBA863E713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Roboto-bold.fntdata"/><Relationship Id="rId21" Type="http://schemas.openxmlformats.org/officeDocument/2006/relationships/slide" Target="slides/slide14.xml"/><Relationship Id="rId43" Type="http://schemas.openxmlformats.org/officeDocument/2006/relationships/font" Target="fonts/Roboto-regular.fntdata"/><Relationship Id="rId24" Type="http://schemas.openxmlformats.org/officeDocument/2006/relationships/slide" Target="slides/slide17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6.xml"/><Relationship Id="rId45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odepen.io/vinaymavi/pen/vGpdpq" TargetMode="External"/><Relationship Id="rId3" Type="http://schemas.openxmlformats.org/officeDocument/2006/relationships/hyperlink" Target="http://codepen.io/vinaymavi/pen/QNarBL?editors=1100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odepen.io/vinaymavi/pen/vGdgdG?editors=1100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icolasgallagher.com/css-cascade-specificity-inheritance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odepen.io/vinaymavi/pen/zqpQma?editors=1100" TargetMode="External"/><Relationship Id="rId3" Type="http://schemas.openxmlformats.org/officeDocument/2006/relationships/hyperlink" Target="http://codepen.io/vinaymavi/pen/grvWwy?editors=1100" TargetMode="External"/><Relationship Id="rId4" Type="http://schemas.openxmlformats.org/officeDocument/2006/relationships/hyperlink" Target="http://codepen.io/vinaymavi/pen/VaQbmG?editors=1100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odepen.io/vinaymavi/pen/MyQOoX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odepen.io/vinaymavi/pen/WwXLPQ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odepen.io/vinaymavi/pen/zqPybE" TargetMode="External"/><Relationship Id="rId3" Type="http://schemas.openxmlformats.org/officeDocument/2006/relationships/hyperlink" Target="http://codepen.io/vinaymavi/pen/pydqXN" TargetMode="External"/><Relationship Id="rId4" Type="http://schemas.openxmlformats.org/officeDocument/2006/relationships/hyperlink" Target="http://codepen.io/vinaymavi/pen/YqEBy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odepen.io/vinaymavi/pen/oxpEZQ?editors=1010" TargetMode="External"/><Relationship Id="rId3" Type="http://schemas.openxmlformats.org/officeDocument/2006/relationships/hyperlink" Target="http://codepen.io/vinaymavi/pen/jqYZGy?editors=1010" TargetMode="External"/><Relationship Id="rId4" Type="http://schemas.openxmlformats.org/officeDocument/2006/relationships/hyperlink" Target="http://codepen.io/vinaymavi/pen/xVpYXJ?editors=1010" TargetMode="External"/><Relationship Id="rId5" Type="http://schemas.openxmlformats.org/officeDocument/2006/relationships/hyperlink" Target="http://codepen.io/vinaymavi/pen/vGpdpq?editors=1000" TargetMode="External"/><Relationship Id="rId6" Type="http://schemas.openxmlformats.org/officeDocument/2006/relationships/hyperlink" Target="http://codepen.io/vinaymavi/pen/ZWvrmx?editors=1000" TargetMode="External"/><Relationship Id="rId7" Type="http://schemas.openxmlformats.org/officeDocument/2006/relationships/hyperlink" Target="http://codepen.io/vinaymavi/pen/QNaQYg?editors=1000" TargetMode="External"/><Relationship Id="rId8" Type="http://schemas.openxmlformats.org/officeDocument/2006/relationships/hyperlink" Target="http://codepen.io/vinaymavi/pen/YqEBy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Examples:- 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whitout CSS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http://codepen.io/vinaymavi/pen/vGpdpq</a:t>
            </a:r>
            <a:r>
              <a:rPr lang="en"/>
              <a:t>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With CSS -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http://codepen.io/vinaymavi/pen/QNarBL?editors=1100</a:t>
            </a:r>
            <a:r>
              <a:rPr lang="en"/>
              <a:t>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Two  more examples required.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Examples: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http://codepen.io/vinaymavi/pen/vGdgdG?editors=1100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Reference:-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http://nicolasgallagher.com/css-cascade-specificity-inheritance/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Calculate specificity Examples: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Exp1-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http://codepen.io/vinaymavi/pen/zqpQma?editors=1100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Exp-2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http://codepen.io/vinaymavi/pen/grvWwy?editors=1100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Exp-3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http://codepen.io/vinaymavi/pen/VaQbmG?editors=1100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Why?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Check other tutorials.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Possibilities with jquery.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hlink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Exp-1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http://codepen.io/vinaymavi/pen/MyQOoX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Examples: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Need some examples to explain why we need HTML.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Examples Link.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http://codepen.io/vinaymavi/pen/WwXLPQ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 Link.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Structured Information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http://codepen.io/vinaymavi/pen/zqPybE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Linked Information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http://codepen.io/vinaymavi/pen/pydqXN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Different media support -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http://codepen.io/vinaymavi/pen/YqEByg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Example: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	From1 -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http://codepen.io/vinaymavi/pen/oxpEZQ?editors=1010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File-upload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http://codepen.io/vinaymavi/pen/jqYZGy?editors=1010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Table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http://codepen.io/vinaymavi/pen/xVpYXJ?editors=1010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Table (Span Examples)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http://codepen.io/vinaymavi/pen/vGpdpq?editors=1000</a:t>
            </a:r>
            <a:r>
              <a:rPr lang="en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Your choice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http://codepen.io/vinaymavi/pen/ZWvrmx?editors=1000</a:t>
            </a:r>
            <a:r>
              <a:rPr lang="en"/>
              <a:t> - Default List examples.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Fieldset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http://codepen.io/vinaymavi/pen/QNaQYg?editors=1000</a:t>
            </a:r>
            <a:r>
              <a:rPr lang="en"/>
              <a:t>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Img  - 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http://codepen.io/vinaymavi/pen/YqEByg</a:t>
            </a:r>
            <a:r>
              <a:rPr lang="en">
                <a:solidFill>
                  <a:schemeClr val="dk1"/>
                </a:solidFill>
              </a:rPr>
              <a:t>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Shape 69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7200"/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Shape 74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3"/>
              </a:buClr>
              <a:buSzPct val="100000"/>
              <a:defRPr sz="7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93" name="Shape 93"/>
          <p:cNvSpPr/>
          <p:nvPr/>
        </p:nvSpPr>
        <p:spPr>
          <a:xfrm>
            <a:off x="4273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Shape 101"/>
          <p:cNvCxnSpPr/>
          <p:nvPr/>
        </p:nvCxnSpPr>
        <p:spPr>
          <a:xfrm>
            <a:off x="0" y="349660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1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Shape 102"/>
          <p:cNvSpPr txBox="1"/>
          <p:nvPr>
            <p:ph type="ctrTitle"/>
          </p:nvPr>
        </p:nvSpPr>
        <p:spPr>
          <a:xfrm>
            <a:off x="393700" y="254000"/>
            <a:ext cx="80646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1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0" y="349660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1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>
            <p:ph type="ctrTitle"/>
          </p:nvPr>
        </p:nvSpPr>
        <p:spPr>
          <a:xfrm>
            <a:off x="685800" y="1867781"/>
            <a:ext cx="7772400" cy="1648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1" i="0" sz="7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7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1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1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692273" y="1200150"/>
            <a:ext cx="3994499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>
            <a:off x="4273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Shape 127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1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51400" y="2393400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HTML/CSS/jQuery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90525" y="3326994"/>
            <a:ext cx="8222100" cy="93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@vinaymavi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@prerna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925" y="126612"/>
            <a:ext cx="27813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694200" y="1063125"/>
            <a:ext cx="7755600" cy="21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9F9F9"/>
                </a:solidFill>
              </a:rPr>
              <a:t>CSS</a:t>
            </a:r>
            <a:r>
              <a:rPr lang="en" sz="4800">
                <a:solidFill>
                  <a:srgbClr val="F9F9F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(Cascading Style Sheet) 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46025" y="1241250"/>
            <a:ext cx="8834700" cy="1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Cascading Style Sheets (CSS) are a stylesheet language used to describe the presentation of a document written in </a:t>
            </a:r>
            <a:r>
              <a:rPr i="1" lang="en" sz="3000"/>
              <a:t>HTML </a:t>
            </a:r>
            <a:r>
              <a:rPr lang="en" sz="3000"/>
              <a:t>or </a:t>
            </a:r>
            <a:r>
              <a:rPr i="1" lang="en" sz="3000"/>
              <a:t>XML</a:t>
            </a:r>
            <a:r>
              <a:rPr lang="en" sz="3000"/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32675" y="1310375"/>
            <a:ext cx="8658300" cy="3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387350"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Why We need it?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65750" y="1184625"/>
            <a:ext cx="82014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Separation of Style from document.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Single Style for all site.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Single Style for multiple site.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Cacheable style.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Easy to maintain.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708575" y="1352625"/>
            <a:ext cx="62559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u="sng"/>
              <a:t>Inline 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32650" y="2003575"/>
            <a:ext cx="80142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b="1" lang="en" sz="3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#444444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World!&lt;/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708575" y="1352625"/>
            <a:ext cx="62559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/>
              <a:t>Embed 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440800" y="1940025"/>
            <a:ext cx="4262400" cy="2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b="1" lang="en" sz="16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lang=</a:t>
            </a:r>
            <a:r>
              <a:rPr b="1" lang="en" sz="16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6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#444444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708575" y="1352625"/>
            <a:ext cx="62559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dk1"/>
                </a:solidFill>
              </a:rPr>
              <a:t>External</a:t>
            </a:r>
            <a:r>
              <a:rPr lang="en" sz="2400" u="sng"/>
              <a:t> 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57200" y="2007075"/>
            <a:ext cx="4262400" cy="2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b="1" lang="en" sz="16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lang=</a:t>
            </a:r>
            <a:r>
              <a:rPr b="1" lang="en" sz="16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&lt;link href=’style.css’ rel=’stylesheet’&gt;&lt;/link&gt;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4808275" y="2097625"/>
            <a:ext cx="38121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//style.css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8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#444444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57275" y="1215000"/>
            <a:ext cx="8229600" cy="3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" sz="1800"/>
              <a:t>Step 1</a:t>
            </a:r>
            <a:r>
              <a:rPr lang="en" sz="1800"/>
              <a:t> - you create style sheet.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" sz="1800"/>
              <a:t>Step 2</a:t>
            </a:r>
            <a:r>
              <a:rPr lang="en" sz="1800"/>
              <a:t> - Browser download it.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" sz="1800"/>
              <a:t>Step 3</a:t>
            </a:r>
            <a:r>
              <a:rPr lang="en" sz="1800"/>
              <a:t> - Match element on the page.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" sz="1800"/>
              <a:t>Step 4</a:t>
            </a:r>
            <a:r>
              <a:rPr lang="en" sz="1800"/>
              <a:t> - Style matched element.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Syntax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526500" y="1245375"/>
            <a:ext cx="81603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&lt;selector&gt;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6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3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/*Comments*/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i="1" lang="en" sz="3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property: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Selector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86000" y="1184625"/>
            <a:ext cx="8200800" cy="3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Class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ID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Tag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Attribute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Child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Group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TODOs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38675" y="1228300"/>
            <a:ext cx="65595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</a:pPr>
            <a:r>
              <a:rPr lang="en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HTML basics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</a:pPr>
            <a:r>
              <a:rPr lang="en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Examples with most useful tags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CSS2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</a:pPr>
            <a:r>
              <a:rPr lang="en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How to use it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</a:pPr>
            <a:r>
              <a:rPr lang="en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Class,id creation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</a:pPr>
            <a:r>
              <a:rPr lang="en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Selectors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</a:pPr>
            <a:r>
              <a:rPr lang="en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jQuery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</a:pPr>
            <a:r>
              <a:rPr lang="en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What is jQuery?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</a:pPr>
            <a:r>
              <a:rPr lang="en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Basic selectors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Selector 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12025" y="1228000"/>
            <a:ext cx="8535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u="sng"/>
              <a:t>Class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96270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/*css file*/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.&lt;class_name&gt;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property:</a:t>
            </a:r>
            <a:r>
              <a:rPr b="1" lang="en" sz="24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4692275" y="196275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&lt;!--HTML File--&gt;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class=’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class_name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’&gt;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Selector 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12025" y="1228000"/>
            <a:ext cx="8535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 u="sng"/>
              <a:t>ID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96270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/*css file*/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#&lt;id_name&gt;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property:</a:t>
            </a:r>
            <a:r>
              <a:rPr b="1" lang="en" sz="24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4692275" y="196275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&lt;!--HTML File--&gt;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id=’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id_name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’&gt;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Selector 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12025" y="1228000"/>
            <a:ext cx="8535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 u="sng"/>
              <a:t>Tag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96270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/*css file*/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&lt;tag_name&gt;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property:</a:t>
            </a:r>
            <a:r>
              <a:rPr b="1" lang="en" sz="24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>
            <p:ph idx="2" type="body"/>
          </p:nvPr>
        </p:nvSpPr>
        <p:spPr>
          <a:xfrm>
            <a:off x="4692275" y="196275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&lt;!--HTML File--&gt;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Hello Audience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Selector 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12025" y="1228000"/>
            <a:ext cx="8535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 u="sng"/>
              <a:t>Attribute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96270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/*css file*/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&lt;[attr_name]&gt;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property:</a:t>
            </a:r>
            <a:r>
              <a:rPr b="1" lang="en" sz="24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83" name="Shape 283"/>
          <p:cNvSpPr txBox="1"/>
          <p:nvPr>
            <p:ph idx="2" type="body"/>
          </p:nvPr>
        </p:nvSpPr>
        <p:spPr>
          <a:xfrm>
            <a:off x="4692275" y="196275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&lt;!--HTML File--&gt;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attr_name 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Hello Audience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Selector 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12025" y="1228000"/>
            <a:ext cx="8535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 u="sng"/>
              <a:t>Child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96270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/*css file*/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&lt;parent&gt; &lt;child&gt;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property:</a:t>
            </a:r>
            <a:r>
              <a:rPr b="1" lang="en" sz="24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91" name="Shape 291"/>
          <p:cNvSpPr txBox="1"/>
          <p:nvPr>
            <p:ph idx="2" type="body"/>
          </p:nvPr>
        </p:nvSpPr>
        <p:spPr>
          <a:xfrm>
            <a:off x="4692275" y="196275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&lt;!--HTML File--&gt;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&lt;h1&gt;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Hello Audience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Grouping selector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312025" y="1228000"/>
            <a:ext cx="8535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 u="sng"/>
              <a:t>Child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96270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/*css file*/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&lt;xyz_1&gt;,...,&lt;xyz_n&gt;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property:</a:t>
            </a:r>
            <a:r>
              <a:rPr b="1" lang="en" sz="24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99" name="Shape 299"/>
          <p:cNvSpPr txBox="1"/>
          <p:nvPr>
            <p:ph idx="2" type="body"/>
          </p:nvPr>
        </p:nvSpPr>
        <p:spPr>
          <a:xfrm>
            <a:off x="4692275" y="1962750"/>
            <a:ext cx="39945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&lt;!--HTML File--&gt;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&lt;h4&gt;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&lt;/h4&gt;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Specificity/The Cascade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81350" y="1339650"/>
            <a:ext cx="83055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Find all declarations that apply to a given element/property combination, for the target media type.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Sort declarations according to their importance (normal or important) and origin (author, user, or user agent). From highest to lowest precedence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-46375" y="-11025"/>
            <a:ext cx="9243000" cy="520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50" y="0"/>
            <a:ext cx="7568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Specificity/The Cascade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52300" y="1240075"/>
            <a:ext cx="8398800" cy="3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Specificity have 4 distinct categories.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a, b, c, and d each has a value of 0 by default.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a</a:t>
            </a:r>
            <a:r>
              <a:rPr lang="en" sz="1800"/>
              <a:t> is equal to 1 if the declaration comes from a style attribute in the HTML (“inline styles”) rather than a CSS rule with a selector.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b</a:t>
            </a:r>
            <a:r>
              <a:rPr lang="en" sz="1800"/>
              <a:t> is equal to the number of ID attributes in a selector.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c</a:t>
            </a:r>
            <a:r>
              <a:rPr lang="en" sz="1800"/>
              <a:t> is equal to the number of other attributes and pseudo-classes in a selector.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d</a:t>
            </a:r>
            <a:r>
              <a:rPr lang="en" sz="1800"/>
              <a:t> is equal to the number of elements and pseudo-elements in a selector.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Specificity/The Cascade</a:t>
            </a:r>
          </a:p>
        </p:txBody>
      </p:sp>
      <p:graphicFrame>
        <p:nvGraphicFramePr>
          <p:cNvPr id="323" name="Shape 323"/>
          <p:cNvGraphicFramePr/>
          <p:nvPr/>
        </p:nvGraphicFramePr>
        <p:xfrm>
          <a:off x="72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{932C5E12-7965-4F1E-B6B1-2BBA863E7137}</a:tableStyleId>
              </a:tblPr>
              <a:tblGrid>
                <a:gridCol w="1510100"/>
                <a:gridCol w="1510100"/>
                <a:gridCol w="1510100"/>
                <a:gridCol w="1510100"/>
                <a:gridCol w="1510100"/>
                <a:gridCol w="1510100"/>
              </a:tblGrid>
              <a:tr h="519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Selector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Specificity 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504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0,0,0,1</a:t>
                      </a:r>
                    </a:p>
                  </a:txBody>
                  <a:tcPr marT="91425" marB="91425" marR="91425" marL="91425"/>
                </a:tc>
              </a:tr>
              <a:tr h="504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ul li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0,0,0,2</a:t>
                      </a:r>
                    </a:p>
                  </a:txBody>
                  <a:tcPr marT="91425" marB="91425" marR="91425" marL="91425"/>
                </a:tc>
              </a:tr>
              <a:tr h="504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div ul li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0,0,0,3</a:t>
                      </a:r>
                    </a:p>
                  </a:txBody>
                  <a:tcPr marT="91425" marB="91425" marR="91425" marL="91425"/>
                </a:tc>
              </a:tr>
              <a:tr h="504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div li .myliclass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0,0,1,2</a:t>
                      </a:r>
                    </a:p>
                  </a:txBody>
                  <a:tcPr marT="91425" marB="91425" marR="91425" marL="91425"/>
                </a:tc>
              </a:tr>
              <a:tr h="504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#myli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0,1,0,0</a:t>
                      </a:r>
                    </a:p>
                  </a:txBody>
                  <a:tcPr marT="91425" marB="91425" marR="91425" marL="91425"/>
                </a:tc>
              </a:tr>
              <a:tr h="504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&lt;li style=’color:red’&gt;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1,0,0,0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694200" y="1093500"/>
            <a:ext cx="7755600" cy="21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9F9F9"/>
                </a:solidFill>
              </a:rPr>
              <a:t>HTML</a:t>
            </a:r>
            <a:r>
              <a:rPr lang="en" sz="4800">
                <a:solidFill>
                  <a:srgbClr val="F9F9F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1050950" y="2163725"/>
            <a:ext cx="68250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F9F9F9"/>
                </a:solidFill>
              </a:rPr>
              <a:t>jQuery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96750" y="1475600"/>
            <a:ext cx="8490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Document Object Model (DOM) is a cross-platform and language-independent convention for representing and interacting with objects in HTML, XHTML, and XML documents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5" y="1278925"/>
            <a:ext cx="3467100" cy="2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7200" y="1278925"/>
            <a:ext cx="4254900" cy="373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Shape 342"/>
          <p:cNvCxnSpPr/>
          <p:nvPr/>
        </p:nvCxnSpPr>
        <p:spPr>
          <a:xfrm>
            <a:off x="4196675" y="1330650"/>
            <a:ext cx="0" cy="37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How to install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69450" y="1331725"/>
            <a:ext cx="861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="//code.jquery.com/jquery-1.11.3.min.js"</a:t>
            </a:r>
            <a:r>
              <a:rPr lang="en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Selector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86000" y="1184625"/>
            <a:ext cx="3936300" cy="3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Class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ID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Tag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Attribute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Child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Group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672425" y="1182525"/>
            <a:ext cx="4014300" cy="3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 u="sng"/>
              <a:t>Selector Syntax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'&lt;Selector&gt;'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jQuery(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'&lt;Selector&gt;'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Ready Event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76850" y="1336350"/>
            <a:ext cx="80853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).ready(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statements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75875" y="1194750"/>
            <a:ext cx="82110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HTML</a:t>
            </a:r>
            <a:r>
              <a:rPr lang="en" sz="3000"/>
              <a:t> is a markup language for describing web documents (web pages).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682100" y="2337350"/>
            <a:ext cx="56820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Why We need it?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374"/>
            <a:ext cx="9144000" cy="40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54750" y="2067937"/>
            <a:ext cx="90345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Why We need it?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we need it cont...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62950" y="1304275"/>
            <a:ext cx="8423700" cy="3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Structured information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Linked Information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Different media type support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file looks like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99700" y="1283250"/>
            <a:ext cx="48807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b="1" lang="en" sz="16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lang=</a:t>
            </a:r>
            <a:r>
              <a:rPr b="1" lang="en" sz="16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........................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........................  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........................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........................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........................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5438000" y="1735725"/>
            <a:ext cx="33120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Saved with </a:t>
            </a:r>
            <a:r>
              <a:rPr lang="en" sz="6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r>
              <a:rPr lang="en" sz="3600">
                <a:solidFill>
                  <a:srgbClr val="CC0000"/>
                </a:solidFill>
              </a:rPr>
              <a:t> </a:t>
            </a:r>
            <a:r>
              <a:rPr lang="en" sz="3600"/>
              <a:t>extension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Tag Types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57625" y="1398950"/>
            <a:ext cx="3965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Pair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h1,h2….h6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Form</a:t>
            </a:r>
          </a:p>
          <a:p>
            <a:pPr indent="-381000" lvl="0" marL="457200" rtl="0">
              <a:spcBef>
                <a:spcPts val="0"/>
              </a:spcBef>
              <a:buSzPct val="133333"/>
              <a:buChar char="●"/>
            </a:pPr>
            <a:r>
              <a:rPr lang="en" sz="1800"/>
              <a:t>Table  etc..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Exp.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&gt;Hello Audience&lt;/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2400"/>
            </a:br>
          </a:p>
        </p:txBody>
      </p:sp>
      <p:sp>
        <p:nvSpPr>
          <p:cNvPr id="180" name="Shape 180"/>
          <p:cNvSpPr txBox="1"/>
          <p:nvPr/>
        </p:nvSpPr>
        <p:spPr>
          <a:xfrm>
            <a:off x="4575500" y="1504125"/>
            <a:ext cx="41112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Standalone</a:t>
            </a:r>
            <a:r>
              <a:rPr lang="en"/>
              <a:t>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HR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Img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Input etc..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Exp.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 Syntax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02950" y="1640875"/>
            <a:ext cx="3332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i="1" lang="en" sz="16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type="text"/&gt;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--&gt;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5308350" y="1777600"/>
            <a:ext cx="3332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i="1" lang="en" sz="16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type="text"/</a:t>
            </a:r>
            <a:r>
              <a:rPr b="1" i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--&gt;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3835650" y="1945900"/>
            <a:ext cx="1115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