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6576000" cy="29260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1pPr>
    <a:lvl2pPr marL="0" marR="0" indent="1881011"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2pPr>
    <a:lvl3pPr marL="0" marR="0" indent="3762023"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3pPr>
    <a:lvl4pPr marL="0" marR="0" indent="5643036"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4pPr>
    <a:lvl5pPr marL="0" marR="0" indent="7524049"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5pPr>
    <a:lvl6pPr marL="0" marR="0" indent="9405060"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6pPr>
    <a:lvl7pPr marL="0" marR="0" indent="11286073"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7pPr>
    <a:lvl8pPr marL="0" marR="0" indent="13167086"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8pPr>
    <a:lvl9pPr marL="0" marR="0" indent="15048098"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1"/>
        </a:fontRef>
        <a:schemeClr val="accent1"/>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rgbClr val="CBCBCD"/>
          </a:solidFill>
        </a:fill>
      </a:tcStyle>
    </a:wholeTbl>
    <a:band2H>
      <a:tcTxStyle b="def" i="def"/>
      <a:tcStyle>
        <a:tcBdr/>
        <a:fill>
          <a:solidFill>
            <a:srgbClr val="E7E7E7"/>
          </a:solidFill>
        </a:fill>
      </a:tcStyle>
    </a:band2H>
    <a:firstCol>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1"/>
          </a:solidFill>
        </a:fill>
      </a:tcStyle>
    </a:firstCol>
    <a:la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381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1"/>
          </a:solidFill>
        </a:fill>
      </a:tcStyle>
    </a:lastRow>
    <a:fir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381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1"/>
          </a:solidFill>
        </a:fill>
      </a:tcStyle>
    </a:firstRow>
  </a:tblStyle>
  <a:tblStyle styleId="{C7B018BB-80A7-4F77-B60F-C8B233D01FF8}" styleName="">
    <a:tblBg/>
    <a:wholeTbl>
      <a:tcTxStyle b="off" i="off">
        <a:fontRef idx="major">
          <a:schemeClr val="accent1"/>
        </a:fontRef>
        <a:schemeClr val="accent1"/>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rgbClr val="E7D7D5"/>
          </a:solidFill>
        </a:fill>
      </a:tcStyle>
    </a:wholeTbl>
    <a:band2H>
      <a:tcTxStyle b="def" i="def"/>
      <a:tcStyle>
        <a:tcBdr/>
        <a:fill>
          <a:solidFill>
            <a:srgbClr val="F3ECEB"/>
          </a:solidFill>
        </a:fill>
      </a:tcStyle>
    </a:band2H>
    <a:firstCol>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3"/>
          </a:solidFill>
        </a:fill>
      </a:tcStyle>
    </a:firstCol>
    <a:la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381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3"/>
          </a:solidFill>
        </a:fill>
      </a:tcStyle>
    </a:lastRow>
    <a:fir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381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3"/>
          </a:solidFill>
        </a:fill>
      </a:tcStyle>
    </a:firstRow>
  </a:tblStyle>
  <a:tblStyle styleId="{EEE7283C-3CF3-47DC-8721-378D4A62B228}" styleName="">
    <a:tblBg/>
    <a:wholeTbl>
      <a:tcTxStyle b="off" i="off">
        <a:fontRef idx="major">
          <a:schemeClr val="accent1"/>
        </a:fontRef>
        <a:schemeClr val="accent1"/>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rgbClr val="DCDDDB"/>
          </a:solidFill>
        </a:fill>
      </a:tcStyle>
    </a:wholeTbl>
    <a:band2H>
      <a:tcTxStyle b="def" i="def"/>
      <a:tcStyle>
        <a:tcBdr/>
        <a:fill>
          <a:solidFill>
            <a:srgbClr val="EEEFEE"/>
          </a:solidFill>
        </a:fill>
      </a:tcStyle>
    </a:band2H>
    <a:firstCol>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6"/>
          </a:solidFill>
        </a:fill>
      </a:tcStyle>
    </a:firstCol>
    <a:la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381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6"/>
          </a:solidFill>
        </a:fill>
      </a:tcStyle>
    </a:lastRow>
    <a:fir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381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6"/>
          </a:solidFill>
        </a:fill>
      </a:tcStyle>
    </a:firstRow>
  </a:tblStyle>
  <a:tblStyle styleId="{CF821DB8-F4EB-4A41-A1BA-3FCAFE7338EE}" styleName="">
    <a:tblBg/>
    <a:wholeTbl>
      <a:tcTxStyle b="off" i="off">
        <a:fontRef idx="maj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BFEF0"/>
          </a:solidFill>
        </a:fill>
      </a:tcStyle>
    </a:band2H>
    <a:firstCol>
      <a:tcTxStyle b="on" i="off">
        <a:fontRef idx="major">
          <a:srgbClr val="FBFEF0"/>
        </a:fontRef>
        <a:srgbClr val="FBFEF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1"/>
        </a:fontRef>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BFEF0"/>
          </a:solidFill>
        </a:fill>
      </a:tcStyle>
    </a:lastRow>
    <a:firstRow>
      <a:tcTxStyle b="on" i="off">
        <a:fontRef idx="major">
          <a:srgbClr val="FBFEF0"/>
        </a:fontRef>
        <a:srgbClr val="FBFEF0"/>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1"/>
        </a:fontRef>
        <a:schemeClr val="accent1"/>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rgbClr val="CBCBCD"/>
          </a:solidFill>
        </a:fill>
      </a:tcStyle>
    </a:wholeTbl>
    <a:band2H>
      <a:tcTxStyle b="def" i="def"/>
      <a:tcStyle>
        <a:tcBdr/>
        <a:fill>
          <a:solidFill>
            <a:srgbClr val="E7E7E7"/>
          </a:solidFill>
        </a:fill>
      </a:tcStyle>
    </a:band2H>
    <a:firstCol>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1"/>
          </a:solidFill>
        </a:fill>
      </a:tcStyle>
    </a:firstCol>
    <a:la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38100" cap="flat">
              <a:solidFill>
                <a:srgbClr val="FBFEF0"/>
              </a:solidFill>
              <a:prstDash val="solid"/>
              <a:round/>
            </a:ln>
          </a:top>
          <a:bottom>
            <a:ln w="127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1"/>
          </a:solidFill>
        </a:fill>
      </a:tcStyle>
    </a:lastRow>
    <a:firstRow>
      <a:tcTxStyle b="on" i="off">
        <a:fontRef idx="major">
          <a:srgbClr val="FBFEF0"/>
        </a:fontRef>
        <a:srgbClr val="FBFEF0"/>
      </a:tcTxStyle>
      <a:tcStyle>
        <a:tcBdr>
          <a:left>
            <a:ln w="12700" cap="flat">
              <a:solidFill>
                <a:srgbClr val="FBFEF0"/>
              </a:solidFill>
              <a:prstDash val="solid"/>
              <a:round/>
            </a:ln>
          </a:left>
          <a:right>
            <a:ln w="12700" cap="flat">
              <a:solidFill>
                <a:srgbClr val="FBFEF0"/>
              </a:solidFill>
              <a:prstDash val="solid"/>
              <a:round/>
            </a:ln>
          </a:right>
          <a:top>
            <a:ln w="12700" cap="flat">
              <a:solidFill>
                <a:srgbClr val="FBFEF0"/>
              </a:solidFill>
              <a:prstDash val="solid"/>
              <a:round/>
            </a:ln>
          </a:top>
          <a:bottom>
            <a:ln w="38100" cap="flat">
              <a:solidFill>
                <a:srgbClr val="FBFEF0"/>
              </a:solidFill>
              <a:prstDash val="solid"/>
              <a:round/>
            </a:ln>
          </a:bottom>
          <a:insideH>
            <a:ln w="12700" cap="flat">
              <a:solidFill>
                <a:srgbClr val="FBFEF0"/>
              </a:solidFill>
              <a:prstDash val="solid"/>
              <a:round/>
            </a:ln>
          </a:insideH>
          <a:insideV>
            <a:ln w="12700" cap="flat">
              <a:solidFill>
                <a:srgbClr val="FBFEF0"/>
              </a:solidFill>
              <a:prstDash val="solid"/>
              <a:round/>
            </a:ln>
          </a:insideV>
        </a:tcBdr>
        <a:fill>
          <a:solidFill>
            <a:schemeClr val="accent1"/>
          </a:solidFill>
        </a:fill>
      </a:tcStyle>
    </a:firstRow>
  </a:tblStyle>
  <a:tblStyle styleId="{2708684C-4D16-4618-839F-0558EEFCDFE6}" styleName="">
    <a:tblBg/>
    <a:wholeTbl>
      <a:tcTxStyle b="off"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lvl1pPr>
              <a:defRPr sz="1800">
                <a:solidFill>
                  <a:schemeClr val="accent1"/>
                </a:solidFill>
              </a:defRPr>
            </a:lvl1pPr>
          </a:lstStyle>
          <a:p>
            <a:pPr/>
            <a:r>
              <a:t>TODO: Is sizing okay?  Make room for narrative intro.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2743200" y="9089817"/>
            <a:ext cx="31089600" cy="6272107"/>
          </a:xfrm>
          <a:prstGeom prst="rect">
            <a:avLst/>
          </a:prstGeom>
        </p:spPr>
        <p:txBody>
          <a:bodyPr/>
          <a:lstStyle/>
          <a:p>
            <a:pPr/>
            <a:r>
              <a:t>Title Text</a:t>
            </a:r>
          </a:p>
        </p:txBody>
      </p:sp>
      <p:sp>
        <p:nvSpPr>
          <p:cNvPr id="12" name="Body Level One…"/>
          <p:cNvSpPr/>
          <p:nvPr>
            <p:ph type="body" sz="quarter" idx="1"/>
          </p:nvPr>
        </p:nvSpPr>
        <p:spPr>
          <a:xfrm>
            <a:off x="5486400" y="16581119"/>
            <a:ext cx="25603200" cy="7477761"/>
          </a:xfrm>
          <a:prstGeom prst="rect">
            <a:avLst/>
          </a:prstGeom>
        </p:spPr>
        <p:txBody>
          <a:bodyPr/>
          <a:lstStyle>
            <a:lvl1pPr marL="0" indent="0" algn="ctr">
              <a:buSzTx/>
              <a:buFontTx/>
              <a:buNone/>
              <a:defRPr>
                <a:solidFill>
                  <a:srgbClr val="8A8C8F"/>
                </a:solidFill>
              </a:defRPr>
            </a:lvl1pPr>
            <a:lvl2pPr marL="0" indent="1881011" algn="ctr">
              <a:buSzTx/>
              <a:buFontTx/>
              <a:buNone/>
              <a:defRPr>
                <a:solidFill>
                  <a:srgbClr val="8A8C8F"/>
                </a:solidFill>
              </a:defRPr>
            </a:lvl2pPr>
            <a:lvl3pPr marL="0" indent="3762023" algn="ctr">
              <a:buSzTx/>
              <a:buFontTx/>
              <a:buNone/>
              <a:defRPr>
                <a:solidFill>
                  <a:srgbClr val="8A8C8F"/>
                </a:solidFill>
              </a:defRPr>
            </a:lvl3pPr>
            <a:lvl4pPr marL="0" indent="5643036" algn="ctr">
              <a:buSzTx/>
              <a:buFontTx/>
              <a:buNone/>
              <a:defRPr>
                <a:solidFill>
                  <a:srgbClr val="8A8C8F"/>
                </a:solidFill>
              </a:defRPr>
            </a:lvl4pPr>
            <a:lvl5pPr marL="0" indent="7524049" algn="ctr">
              <a:buSzTx/>
              <a:buFontTx/>
              <a:buNone/>
              <a:defRPr>
                <a:solidFill>
                  <a:srgbClr val="8A8C8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p:nvPr>
            <p:ph type="title"/>
          </p:nvPr>
        </p:nvSpPr>
        <p:spPr>
          <a:prstGeom prst="rect">
            <a:avLst/>
          </a:prstGeom>
        </p:spPr>
        <p:txBody>
          <a:bodyPr/>
          <a:lstStyle/>
          <a:p>
            <a:pPr/>
            <a:r>
              <a:t>Title Text</a:t>
            </a:r>
          </a:p>
        </p:txBody>
      </p:sp>
      <p:sp>
        <p:nvSpPr>
          <p:cNvPr id="93"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p:nvPr>
            <p:ph type="title"/>
          </p:nvPr>
        </p:nvSpPr>
        <p:spPr>
          <a:xfrm>
            <a:off x="26517600" y="1171792"/>
            <a:ext cx="8229600" cy="24966506"/>
          </a:xfrm>
          <a:prstGeom prst="rect">
            <a:avLst/>
          </a:prstGeom>
        </p:spPr>
        <p:txBody>
          <a:bodyPr/>
          <a:lstStyle/>
          <a:p>
            <a:pPr/>
            <a:r>
              <a:t>Title Text</a:t>
            </a:r>
          </a:p>
        </p:txBody>
      </p:sp>
      <p:sp>
        <p:nvSpPr>
          <p:cNvPr id="102" name="Body Level One…"/>
          <p:cNvSpPr/>
          <p:nvPr>
            <p:ph type="body" idx="1"/>
          </p:nvPr>
        </p:nvSpPr>
        <p:spPr>
          <a:xfrm>
            <a:off x="1828800" y="1171792"/>
            <a:ext cx="24079200" cy="2496650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p:nvPr>
            <p:ph type="title"/>
          </p:nvPr>
        </p:nvSpPr>
        <p:spPr>
          <a:prstGeom prst="rect">
            <a:avLst/>
          </a:prstGeom>
        </p:spPr>
        <p:txBody>
          <a:bodyPr/>
          <a:lstStyle/>
          <a:p>
            <a:pPr/>
            <a:r>
              <a:t>Title Text</a:t>
            </a:r>
          </a:p>
        </p:txBody>
      </p:sp>
      <p:sp>
        <p:nvSpPr>
          <p:cNvPr id="2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p:nvPr>
            <p:ph type="title"/>
          </p:nvPr>
        </p:nvSpPr>
        <p:spPr>
          <a:xfrm>
            <a:off x="2889252" y="18802774"/>
            <a:ext cx="31089601" cy="5811521"/>
          </a:xfrm>
          <a:prstGeom prst="rect">
            <a:avLst/>
          </a:prstGeom>
        </p:spPr>
        <p:txBody>
          <a:bodyPr anchor="t"/>
          <a:lstStyle>
            <a:lvl1pPr algn="l">
              <a:defRPr b="1" cap="all" sz="16500"/>
            </a:lvl1pPr>
          </a:lstStyle>
          <a:p>
            <a:pPr/>
            <a:r>
              <a:t>Title Text</a:t>
            </a:r>
          </a:p>
        </p:txBody>
      </p:sp>
      <p:sp>
        <p:nvSpPr>
          <p:cNvPr id="30" name="Body Level One…"/>
          <p:cNvSpPr/>
          <p:nvPr>
            <p:ph type="body" sz="quarter" idx="1"/>
          </p:nvPr>
        </p:nvSpPr>
        <p:spPr>
          <a:xfrm>
            <a:off x="2889252" y="12401977"/>
            <a:ext cx="31089601" cy="6400799"/>
          </a:xfrm>
          <a:prstGeom prst="rect">
            <a:avLst/>
          </a:prstGeom>
        </p:spPr>
        <p:txBody>
          <a:bodyPr anchor="b"/>
          <a:lstStyle>
            <a:lvl1pPr marL="0" indent="0">
              <a:spcBef>
                <a:spcPts val="1900"/>
              </a:spcBef>
              <a:buSzTx/>
              <a:buFontTx/>
              <a:buNone/>
              <a:defRPr sz="8200">
                <a:solidFill>
                  <a:srgbClr val="8A8C8F"/>
                </a:solidFill>
              </a:defRPr>
            </a:lvl1pPr>
            <a:lvl2pPr marL="0" indent="1881011">
              <a:spcBef>
                <a:spcPts val="1900"/>
              </a:spcBef>
              <a:buSzTx/>
              <a:buFontTx/>
              <a:buNone/>
              <a:defRPr sz="8200">
                <a:solidFill>
                  <a:srgbClr val="8A8C8F"/>
                </a:solidFill>
              </a:defRPr>
            </a:lvl2pPr>
            <a:lvl3pPr marL="0" indent="3762023">
              <a:spcBef>
                <a:spcPts val="1900"/>
              </a:spcBef>
              <a:buSzTx/>
              <a:buFontTx/>
              <a:buNone/>
              <a:defRPr sz="8200">
                <a:solidFill>
                  <a:srgbClr val="8A8C8F"/>
                </a:solidFill>
              </a:defRPr>
            </a:lvl3pPr>
            <a:lvl4pPr marL="0" indent="5643036">
              <a:spcBef>
                <a:spcPts val="1900"/>
              </a:spcBef>
              <a:buSzTx/>
              <a:buFontTx/>
              <a:buNone/>
              <a:defRPr sz="8200">
                <a:solidFill>
                  <a:srgbClr val="8A8C8F"/>
                </a:solidFill>
              </a:defRPr>
            </a:lvl4pPr>
            <a:lvl5pPr marL="0" indent="7524049">
              <a:spcBef>
                <a:spcPts val="1900"/>
              </a:spcBef>
              <a:buSzTx/>
              <a:buFontTx/>
              <a:buNone/>
              <a:defRPr sz="8200">
                <a:solidFill>
                  <a:srgbClr val="8A8C8F"/>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p:nvPr>
            <p:ph type="title"/>
          </p:nvPr>
        </p:nvSpPr>
        <p:spPr>
          <a:prstGeom prst="rect">
            <a:avLst/>
          </a:prstGeom>
        </p:spPr>
        <p:txBody>
          <a:bodyPr/>
          <a:lstStyle/>
          <a:p>
            <a:pPr/>
            <a:r>
              <a:t>Title Text</a:t>
            </a:r>
          </a:p>
        </p:txBody>
      </p:sp>
      <p:sp>
        <p:nvSpPr>
          <p:cNvPr id="39" name="Body Level One…"/>
          <p:cNvSpPr/>
          <p:nvPr>
            <p:ph type="body" sz="half" idx="1"/>
          </p:nvPr>
        </p:nvSpPr>
        <p:spPr>
          <a:xfrm>
            <a:off x="1828800" y="6827522"/>
            <a:ext cx="16154400" cy="19310776"/>
          </a:xfrm>
          <a:prstGeom prst="rect">
            <a:avLst/>
          </a:prstGeom>
        </p:spPr>
        <p:txBody>
          <a:bodyPr/>
          <a:lstStyle>
            <a:lvl1pPr>
              <a:spcBef>
                <a:spcPts val="2700"/>
              </a:spcBef>
              <a:defRPr sz="11500"/>
            </a:lvl1pPr>
            <a:lvl2pPr marL="3246646" indent="-1365634">
              <a:spcBef>
                <a:spcPts val="2700"/>
              </a:spcBef>
              <a:defRPr sz="11500"/>
            </a:lvl2pPr>
            <a:lvl3pPr marL="5081027" indent="-1319002">
              <a:spcBef>
                <a:spcPts val="2700"/>
              </a:spcBef>
              <a:defRPr sz="11500"/>
            </a:lvl3pPr>
            <a:lvl4pPr marL="7104634" indent="-1461597">
              <a:spcBef>
                <a:spcPts val="2700"/>
              </a:spcBef>
              <a:defRPr sz="11500"/>
            </a:lvl4pPr>
            <a:lvl5pPr marL="8985646" indent="-1461597">
              <a:spcBef>
                <a:spcPts val="2700"/>
              </a:spcBef>
              <a:defRPr sz="115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p:nvPr>
            <p:ph type="title"/>
          </p:nvPr>
        </p:nvSpPr>
        <p:spPr>
          <a:prstGeom prst="rect">
            <a:avLst/>
          </a:prstGeom>
        </p:spPr>
        <p:txBody>
          <a:bodyPr/>
          <a:lstStyle/>
          <a:p>
            <a:pPr/>
            <a:r>
              <a:t>Title Text</a:t>
            </a:r>
          </a:p>
        </p:txBody>
      </p:sp>
      <p:sp>
        <p:nvSpPr>
          <p:cNvPr id="48" name="Body Level One…"/>
          <p:cNvSpPr/>
          <p:nvPr>
            <p:ph type="body" sz="quarter" idx="1"/>
          </p:nvPr>
        </p:nvSpPr>
        <p:spPr>
          <a:xfrm>
            <a:off x="1828800" y="6549814"/>
            <a:ext cx="16160754" cy="2729652"/>
          </a:xfrm>
          <a:prstGeom prst="rect">
            <a:avLst/>
          </a:prstGeom>
        </p:spPr>
        <p:txBody>
          <a:bodyPr anchor="b"/>
          <a:lstStyle>
            <a:lvl1pPr marL="0" indent="0">
              <a:spcBef>
                <a:spcPts val="2300"/>
              </a:spcBef>
              <a:buSzTx/>
              <a:buFontTx/>
              <a:buNone/>
              <a:defRPr b="1" sz="9900"/>
            </a:lvl1pPr>
            <a:lvl2pPr marL="0" indent="1881011">
              <a:spcBef>
                <a:spcPts val="2300"/>
              </a:spcBef>
              <a:buSzTx/>
              <a:buFontTx/>
              <a:buNone/>
              <a:defRPr b="1" sz="9900"/>
            </a:lvl2pPr>
            <a:lvl3pPr marL="0" indent="3762023">
              <a:spcBef>
                <a:spcPts val="2300"/>
              </a:spcBef>
              <a:buSzTx/>
              <a:buFontTx/>
              <a:buNone/>
              <a:defRPr b="1" sz="9900"/>
            </a:lvl3pPr>
            <a:lvl4pPr marL="0" indent="5643036">
              <a:spcBef>
                <a:spcPts val="2300"/>
              </a:spcBef>
              <a:buSzTx/>
              <a:buFontTx/>
              <a:buNone/>
              <a:defRPr b="1" sz="9900"/>
            </a:lvl4pPr>
            <a:lvl5pPr marL="0" indent="7524049">
              <a:spcBef>
                <a:spcPts val="2300"/>
              </a:spcBef>
              <a:buSzTx/>
              <a:buFontTx/>
              <a:buNone/>
              <a:defRPr b="1" sz="99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18580103" y="6549814"/>
            <a:ext cx="16167101" cy="2729652"/>
          </a:xfrm>
          <a:prstGeom prst="rect">
            <a:avLst/>
          </a:prstGeom>
        </p:spPr>
        <p:txBody>
          <a:bodyPr anchor="b"/>
          <a:lstStyle/>
          <a:p>
            <a:pPr marL="0" indent="0">
              <a:spcBef>
                <a:spcPts val="2300"/>
              </a:spcBef>
              <a:buSzTx/>
              <a:buFontTx/>
              <a:buNone/>
              <a:defRPr b="1" sz="9900"/>
            </a:pPr>
          </a:p>
        </p:txBody>
      </p:sp>
      <p:sp>
        <p:nvSpPr>
          <p:cNvPr id="5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p:nvPr>
            <p:ph type="title"/>
          </p:nvPr>
        </p:nvSpPr>
        <p:spPr>
          <a:prstGeom prst="rect">
            <a:avLst/>
          </a:prstGeom>
        </p:spPr>
        <p:txBody>
          <a:bodyPr/>
          <a:lstStyle/>
          <a:p>
            <a:pPr/>
            <a:r>
              <a:t>Title Text</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p:nvPr>
            <p:ph type="title"/>
          </p:nvPr>
        </p:nvSpPr>
        <p:spPr>
          <a:xfrm>
            <a:off x="1828800" y="1165013"/>
            <a:ext cx="12033255" cy="4958081"/>
          </a:xfrm>
          <a:prstGeom prst="rect">
            <a:avLst/>
          </a:prstGeom>
        </p:spPr>
        <p:txBody>
          <a:bodyPr anchor="b"/>
          <a:lstStyle>
            <a:lvl1pPr algn="l">
              <a:defRPr b="1" sz="8200"/>
            </a:lvl1pPr>
          </a:lstStyle>
          <a:p>
            <a:pPr/>
            <a:r>
              <a:t>Title Text</a:t>
            </a:r>
          </a:p>
        </p:txBody>
      </p:sp>
      <p:sp>
        <p:nvSpPr>
          <p:cNvPr id="73" name="Body Level One…"/>
          <p:cNvSpPr/>
          <p:nvPr>
            <p:ph type="body" idx="1"/>
          </p:nvPr>
        </p:nvSpPr>
        <p:spPr>
          <a:xfrm>
            <a:off x="14300200" y="1165016"/>
            <a:ext cx="20447000" cy="2497328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1828800" y="6123096"/>
            <a:ext cx="12033255" cy="20015202"/>
          </a:xfrm>
          <a:prstGeom prst="rect">
            <a:avLst/>
          </a:prstGeom>
        </p:spPr>
        <p:txBody>
          <a:bodyPr/>
          <a:lstStyle/>
          <a:p>
            <a:pPr marL="0" indent="0">
              <a:spcBef>
                <a:spcPts val="1300"/>
              </a:spcBef>
              <a:buSzTx/>
              <a:buFontTx/>
              <a:buNone/>
              <a:defRPr sz="5800"/>
            </a:pPr>
          </a:p>
        </p:txBody>
      </p:sp>
      <p:sp>
        <p:nvSpPr>
          <p:cNvPr id="7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p:nvPr>
            <p:ph type="title"/>
          </p:nvPr>
        </p:nvSpPr>
        <p:spPr>
          <a:xfrm>
            <a:off x="7169153" y="20482560"/>
            <a:ext cx="21945601" cy="2418083"/>
          </a:xfrm>
          <a:prstGeom prst="rect">
            <a:avLst/>
          </a:prstGeom>
        </p:spPr>
        <p:txBody>
          <a:bodyPr anchor="b"/>
          <a:lstStyle>
            <a:lvl1pPr algn="l">
              <a:defRPr b="1" sz="8200"/>
            </a:lvl1pPr>
          </a:lstStyle>
          <a:p>
            <a:pPr/>
            <a:r>
              <a:t>Title Text</a:t>
            </a:r>
          </a:p>
        </p:txBody>
      </p:sp>
      <p:sp>
        <p:nvSpPr>
          <p:cNvPr id="83" name="Picture Placeholder 2"/>
          <p:cNvSpPr/>
          <p:nvPr>
            <p:ph type="pic" sz="half" idx="13"/>
          </p:nvPr>
        </p:nvSpPr>
        <p:spPr>
          <a:xfrm>
            <a:off x="7169153" y="2614505"/>
            <a:ext cx="21945601" cy="17556482"/>
          </a:xfrm>
          <a:prstGeom prst="rect">
            <a:avLst/>
          </a:prstGeom>
        </p:spPr>
        <p:txBody>
          <a:bodyPr lIns="91439" tIns="45719" rIns="91439" bIns="45719">
            <a:noAutofit/>
          </a:bodyPr>
          <a:lstStyle/>
          <a:p>
            <a:pPr/>
          </a:p>
        </p:txBody>
      </p:sp>
      <p:sp>
        <p:nvSpPr>
          <p:cNvPr id="84" name="Body Level One…"/>
          <p:cNvSpPr/>
          <p:nvPr>
            <p:ph type="body" sz="quarter" idx="1"/>
          </p:nvPr>
        </p:nvSpPr>
        <p:spPr>
          <a:xfrm>
            <a:off x="7169153" y="22900642"/>
            <a:ext cx="21945601" cy="3434079"/>
          </a:xfrm>
          <a:prstGeom prst="rect">
            <a:avLst/>
          </a:prstGeom>
        </p:spPr>
        <p:txBody>
          <a:bodyPr/>
          <a:lstStyle>
            <a:lvl1pPr marL="0" indent="0">
              <a:spcBef>
                <a:spcPts val="1300"/>
              </a:spcBef>
              <a:buSzTx/>
              <a:buFontTx/>
              <a:buNone/>
              <a:defRPr sz="5800"/>
            </a:lvl1pPr>
            <a:lvl2pPr marL="0" indent="1881011">
              <a:spcBef>
                <a:spcPts val="1300"/>
              </a:spcBef>
              <a:buSzTx/>
              <a:buFontTx/>
              <a:buNone/>
              <a:defRPr sz="5800"/>
            </a:lvl2pPr>
            <a:lvl3pPr marL="0" indent="3762023">
              <a:spcBef>
                <a:spcPts val="1300"/>
              </a:spcBef>
              <a:buSzTx/>
              <a:buFontTx/>
              <a:buNone/>
              <a:defRPr sz="5800"/>
            </a:lvl3pPr>
            <a:lvl4pPr marL="0" indent="5643036">
              <a:spcBef>
                <a:spcPts val="1300"/>
              </a:spcBef>
              <a:buSzTx/>
              <a:buFontTx/>
              <a:buNone/>
              <a:defRPr sz="5800"/>
            </a:lvl4pPr>
            <a:lvl5pPr marL="0" indent="7524049">
              <a:spcBef>
                <a:spcPts val="1300"/>
              </a:spcBef>
              <a:buSzTx/>
              <a:buFontTx/>
              <a:buNone/>
              <a:defRPr sz="58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EF0"/>
        </a:solidFill>
      </p:bgPr>
    </p:bg>
    <p:spTree>
      <p:nvGrpSpPr>
        <p:cNvPr id="1" name=""/>
        <p:cNvGrpSpPr/>
        <p:nvPr/>
      </p:nvGrpSpPr>
      <p:grpSpPr>
        <a:xfrm>
          <a:off x="0" y="0"/>
          <a:ext cx="0" cy="0"/>
          <a:chOff x="0" y="0"/>
          <a:chExt cx="0" cy="0"/>
        </a:xfrm>
      </p:grpSpPr>
      <p:sp>
        <p:nvSpPr>
          <p:cNvPr id="2" name="Title Text"/>
          <p:cNvSpPr/>
          <p:nvPr>
            <p:ph type="title"/>
          </p:nvPr>
        </p:nvSpPr>
        <p:spPr>
          <a:xfrm>
            <a:off x="1828800" y="1171789"/>
            <a:ext cx="32918400" cy="4876801"/>
          </a:xfrm>
          <a:prstGeom prst="rect">
            <a:avLst/>
          </a:prstGeom>
          <a:ln w="12700">
            <a:miter lim="400000"/>
          </a:ln>
          <a:extLst>
            <a:ext uri="{C572A759-6A51-4108-AA02-DFA0A04FC94B}">
              <ma14:wrappingTextBoxFlag xmlns:ma14="http://schemas.microsoft.com/office/mac/drawingml/2011/main" val="1"/>
            </a:ext>
          </a:extLst>
        </p:spPr>
        <p:txBody>
          <a:bodyPr lIns="188100" tIns="188100" rIns="188100" bIns="188100" anchor="ctr">
            <a:normAutofit fontScale="100000" lnSpcReduction="0"/>
          </a:bodyPr>
          <a:lstStyle/>
          <a:p>
            <a:pPr/>
            <a:r>
              <a:t>Title Text</a:t>
            </a:r>
          </a:p>
        </p:txBody>
      </p:sp>
      <p:sp>
        <p:nvSpPr>
          <p:cNvPr id="3" name="Body Level One…"/>
          <p:cNvSpPr/>
          <p:nvPr>
            <p:ph type="body" idx="1"/>
          </p:nvPr>
        </p:nvSpPr>
        <p:spPr>
          <a:xfrm>
            <a:off x="1828800" y="6827522"/>
            <a:ext cx="32918400" cy="19310776"/>
          </a:xfrm>
          <a:prstGeom prst="rect">
            <a:avLst/>
          </a:prstGeom>
          <a:ln w="12700">
            <a:miter lim="400000"/>
          </a:ln>
          <a:extLst>
            <a:ext uri="{C572A759-6A51-4108-AA02-DFA0A04FC94B}">
              <ma14:wrappingTextBoxFlag xmlns:ma14="http://schemas.microsoft.com/office/mac/drawingml/2011/main" val="1"/>
            </a:ext>
          </a:extLst>
        </p:spPr>
        <p:txBody>
          <a:bodyPr lIns="188100" tIns="188100" rIns="188100" bIns="1881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33705612" y="27349309"/>
            <a:ext cx="1041589" cy="1100103"/>
          </a:xfrm>
          <a:prstGeom prst="rect">
            <a:avLst/>
          </a:prstGeom>
          <a:ln w="12700">
            <a:miter lim="400000"/>
          </a:ln>
        </p:spPr>
        <p:txBody>
          <a:bodyPr wrap="none" lIns="188100" tIns="188100" rIns="188100" bIns="188100" anchor="ctr">
            <a:spAutoFit/>
          </a:bodyPr>
          <a:lstStyle>
            <a:lvl1pPr algn="r">
              <a:defRPr sz="4900">
                <a:solidFill>
                  <a:srgbClr val="8A8C8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1pPr>
      <a:lvl2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2pPr>
      <a:lvl3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3pPr>
      <a:lvl4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4pPr>
      <a:lvl5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5pPr>
      <a:lvl6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6pPr>
      <a:lvl7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7pPr>
      <a:lvl8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8pPr>
      <a:lvl9pPr marL="0" marR="0" indent="0" algn="ctr" defTabSz="1881011" rtl="0" latinLnBrk="0">
        <a:lnSpc>
          <a:spcPct val="100000"/>
        </a:lnSpc>
        <a:spcBef>
          <a:spcPts val="0"/>
        </a:spcBef>
        <a:spcAft>
          <a:spcPts val="0"/>
        </a:spcAft>
        <a:buClrTx/>
        <a:buSzTx/>
        <a:buFontTx/>
        <a:buNone/>
        <a:tabLst/>
        <a:defRPr b="0" baseline="0" cap="none" i="0" spc="0" strike="noStrike" sz="18100" u="none">
          <a:ln>
            <a:noFill/>
          </a:ln>
          <a:solidFill>
            <a:schemeClr val="accent1"/>
          </a:solidFill>
          <a:uFillTx/>
          <a:latin typeface="+mj-lt"/>
          <a:ea typeface="+mj-ea"/>
          <a:cs typeface="+mj-cs"/>
          <a:sym typeface="Calibri"/>
        </a:defRPr>
      </a:lvl9pPr>
    </p:titleStyle>
    <p:bodyStyle>
      <a:lvl1pPr marL="1410759" marR="0" indent="-1410759"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1pPr>
      <a:lvl2pPr marL="3230434" marR="0" indent="-1349422"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2pPr>
      <a:lvl3pPr marL="5016032" marR="0" indent="-1254007"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3pPr>
      <a:lvl4pPr marL="7157022" marR="0" indent="-1513985"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4pPr>
      <a:lvl5pPr marL="9038034" marR="0" indent="-1513985"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5pPr>
      <a:lvl6pPr marL="10919046" marR="0" indent="-1513985"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6pPr>
      <a:lvl7pPr marL="12800059" marR="0" indent="-1513985"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7pPr>
      <a:lvl8pPr marL="14681069" marR="0" indent="-1513983"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8pPr>
      <a:lvl9pPr marL="16562082" marR="0" indent="-1513983" algn="l" defTabSz="1881011" rtl="0" latinLnBrk="0">
        <a:lnSpc>
          <a:spcPct val="100000"/>
        </a:lnSpc>
        <a:spcBef>
          <a:spcPts val="3100"/>
        </a:spcBef>
        <a:spcAft>
          <a:spcPts val="0"/>
        </a:spcAft>
        <a:buClrTx/>
        <a:buSzPct val="100000"/>
        <a:buFont typeface="Arial"/>
        <a:buChar char="•"/>
        <a:tabLst/>
        <a:defRPr b="0" baseline="0" cap="none" i="0" spc="0" strike="noStrike" sz="13200" u="none">
          <a:ln>
            <a:noFill/>
          </a:ln>
          <a:solidFill>
            <a:schemeClr val="accent1"/>
          </a:solidFill>
          <a:uFillTx/>
          <a:latin typeface="+mj-lt"/>
          <a:ea typeface="+mj-ea"/>
          <a:cs typeface="+mj-cs"/>
          <a:sym typeface="Calibri"/>
        </a:defRPr>
      </a:lvl9pPr>
    </p:bodyStyle>
    <p:otherStyle>
      <a:lvl1pPr marL="0" marR="0" indent="0"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1pPr>
      <a:lvl2pPr marL="0" marR="0" indent="1881011"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2pPr>
      <a:lvl3pPr marL="0" marR="0" indent="3762023"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3pPr>
      <a:lvl4pPr marL="0" marR="0" indent="5643036"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4pPr>
      <a:lvl5pPr marL="0" marR="0" indent="7524049"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5pPr>
      <a:lvl6pPr marL="0" marR="0" indent="9405060"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6pPr>
      <a:lvl7pPr marL="0" marR="0" indent="11286073"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7pPr>
      <a:lvl8pPr marL="0" marR="0" indent="13167086"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8pPr>
      <a:lvl9pPr marL="0" marR="0" indent="15048098" algn="r" defTabSz="1881011" rtl="0" latinLnBrk="0">
        <a:lnSpc>
          <a:spcPct val="100000"/>
        </a:lnSpc>
        <a:spcBef>
          <a:spcPts val="0"/>
        </a:spcBef>
        <a:spcAft>
          <a:spcPts val="0"/>
        </a:spcAft>
        <a:buClrTx/>
        <a:buSzTx/>
        <a:buFontTx/>
        <a:buNone/>
        <a:tabLst/>
        <a:defRPr b="0" baseline="0" cap="none" i="0" spc="0" strike="noStrike" sz="49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cse442-17s.github.io/Police-Killings-In-US/prototype/" TargetMode="Externa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p:nvPr>
            <p:ph type="ctrTitle"/>
          </p:nvPr>
        </p:nvSpPr>
        <p:spPr>
          <a:xfrm>
            <a:off x="2743200" y="372181"/>
            <a:ext cx="31089600" cy="2485297"/>
          </a:xfrm>
          <a:prstGeom prst="rect">
            <a:avLst/>
          </a:prstGeom>
        </p:spPr>
        <p:txBody>
          <a:bodyPr/>
          <a:lstStyle>
            <a:lvl1pPr defTabSz="1617670">
              <a:defRPr sz="13932">
                <a:latin typeface="RopaSans"/>
                <a:ea typeface="RopaSans"/>
                <a:cs typeface="RopaSans"/>
                <a:sym typeface="RopaSans"/>
              </a:defRPr>
            </a:lvl1pPr>
          </a:lstStyle>
          <a:p>
            <a:pPr/>
            <a:r>
              <a:t>Police Killings in the US</a:t>
            </a:r>
          </a:p>
        </p:txBody>
      </p:sp>
      <p:sp>
        <p:nvSpPr>
          <p:cNvPr id="113" name="TextBox 3"/>
          <p:cNvSpPr/>
          <p:nvPr/>
        </p:nvSpPr>
        <p:spPr>
          <a:xfrm>
            <a:off x="938948" y="20920553"/>
            <a:ext cx="7316756" cy="4567203"/>
          </a:xfrm>
          <a:prstGeom prst="rect">
            <a:avLst/>
          </a:prstGeom>
          <a:ln w="12700">
            <a:miter lim="400000"/>
          </a:ln>
          <a:extLst>
            <a:ext uri="{C572A759-6A51-4108-AA02-DFA0A04FC94B}">
              <ma14:wrappingTextBoxFlag xmlns:ma14="http://schemas.microsoft.com/office/mac/drawingml/2011/main" val="1"/>
            </a:ext>
          </a:extLst>
        </p:spPr>
        <p:txBody>
          <a:bodyPr lIns="188100" tIns="188100" rIns="188100" bIns="188100">
            <a:spAutoFit/>
          </a:bodyPr>
          <a:lstStyle/>
          <a:p>
            <a:pPr>
              <a:defRPr b="1" sz="5400">
                <a:latin typeface="RopaSans"/>
                <a:ea typeface="RopaSans"/>
                <a:cs typeface="RopaSans"/>
                <a:sym typeface="RopaSans"/>
              </a:defRPr>
            </a:pPr>
            <a:r>
              <a:t>Future work</a:t>
            </a:r>
            <a:endParaRPr sz="4000"/>
          </a:p>
          <a:p>
            <a:pPr>
              <a:defRPr sz="3200"/>
            </a:pPr>
          </a:p>
          <a:p>
            <a:pPr>
              <a:defRPr sz="3200">
                <a:latin typeface="Open Sans"/>
                <a:ea typeface="Open Sans"/>
                <a:cs typeface="Open Sans"/>
                <a:sym typeface="Open Sans"/>
              </a:defRPr>
            </a:pPr>
            <a:r>
              <a:t>Our work could be extended by adding more visualizations to our narrative.  We would like to include information about recent legislation, and to compare the US with other countries.</a:t>
            </a:r>
          </a:p>
        </p:txBody>
      </p:sp>
      <p:sp>
        <p:nvSpPr>
          <p:cNvPr id="114" name="Rectangle 7"/>
          <p:cNvSpPr/>
          <p:nvPr/>
        </p:nvSpPr>
        <p:spPr>
          <a:xfrm>
            <a:off x="22800366" y="4985048"/>
            <a:ext cx="12806095"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400">
                <a:latin typeface="RopaSans"/>
                <a:ea typeface="RopaSans"/>
                <a:cs typeface="RopaSans"/>
                <a:sym typeface="RopaSans"/>
              </a:defRPr>
            </a:lvl1pPr>
          </a:lstStyle>
          <a:p>
            <a:pPr/>
            <a:r>
              <a:t>Approach</a:t>
            </a:r>
          </a:p>
        </p:txBody>
      </p:sp>
      <p:sp>
        <p:nvSpPr>
          <p:cNvPr id="115" name="Rectangle 8"/>
          <p:cNvSpPr/>
          <p:nvPr/>
        </p:nvSpPr>
        <p:spPr>
          <a:xfrm>
            <a:off x="8704515" y="5019066"/>
            <a:ext cx="10058401" cy="916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5400">
                <a:latin typeface="RopaSans"/>
                <a:ea typeface="RopaSans"/>
                <a:cs typeface="RopaSans"/>
                <a:sym typeface="RopaSans"/>
              </a:defRPr>
            </a:lvl1pPr>
          </a:lstStyle>
          <a:p>
            <a:pPr/>
            <a:r>
              <a:t>Results</a:t>
            </a:r>
          </a:p>
        </p:txBody>
      </p:sp>
      <p:sp>
        <p:nvSpPr>
          <p:cNvPr id="116" name="Rectangle 10"/>
          <p:cNvSpPr/>
          <p:nvPr/>
        </p:nvSpPr>
        <p:spPr>
          <a:xfrm>
            <a:off x="1020819" y="5016586"/>
            <a:ext cx="7153013" cy="916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5400">
                <a:latin typeface="RopaSans"/>
                <a:ea typeface="RopaSans"/>
                <a:cs typeface="RopaSans"/>
                <a:sym typeface="RopaSans"/>
              </a:defRPr>
            </a:lvl1pPr>
          </a:lstStyle>
          <a:p>
            <a:pPr/>
            <a:r>
              <a:t>Problem &amp; Motivation</a:t>
            </a:r>
          </a:p>
        </p:txBody>
      </p:sp>
      <p:pic>
        <p:nvPicPr>
          <p:cNvPr id="117" name="Picture 15" descr="Picture 15"/>
          <p:cNvPicPr>
            <a:picLocks noChangeAspect="1"/>
          </p:cNvPicPr>
          <p:nvPr/>
        </p:nvPicPr>
        <p:blipFill>
          <a:blip r:embed="rId3">
            <a:extLst/>
          </a:blip>
          <a:stretch>
            <a:fillRect/>
          </a:stretch>
        </p:blipFill>
        <p:spPr>
          <a:xfrm>
            <a:off x="22576260" y="18072476"/>
            <a:ext cx="13258801" cy="6714880"/>
          </a:xfrm>
          <a:prstGeom prst="rect">
            <a:avLst/>
          </a:prstGeom>
          <a:ln w="12700">
            <a:miter lim="400000"/>
          </a:ln>
        </p:spPr>
      </p:pic>
      <p:sp>
        <p:nvSpPr>
          <p:cNvPr id="118" name="Rectangle 2"/>
          <p:cNvSpPr/>
          <p:nvPr/>
        </p:nvSpPr>
        <p:spPr>
          <a:xfrm>
            <a:off x="5994400" y="2757715"/>
            <a:ext cx="24434800"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i="1" sz="2800">
                <a:latin typeface="Open Sans"/>
                <a:ea typeface="Open Sans"/>
                <a:cs typeface="Open Sans"/>
                <a:sym typeface="Open Sans"/>
              </a:defRPr>
            </a:pPr>
            <a:r>
              <a:t>On my honor, I will never betray my badge, my integrity, my character, or the public trust.</a:t>
            </a:r>
          </a:p>
          <a:p>
            <a:pPr algn="ctr">
              <a:defRPr i="1" sz="2800">
                <a:latin typeface="Open Sans"/>
                <a:ea typeface="Open Sans"/>
                <a:cs typeface="Open Sans"/>
                <a:sym typeface="Open Sans"/>
              </a:defRPr>
            </a:pPr>
            <a:r>
              <a:t>I will always have the courage to hold myself and others </a:t>
            </a:r>
            <a:r>
              <a:rPr>
                <a:solidFill>
                  <a:srgbClr val="89473D"/>
                </a:solidFill>
              </a:rPr>
              <a:t>accountable for our actions.</a:t>
            </a:r>
          </a:p>
          <a:p>
            <a:pPr algn="ctr">
              <a:defRPr i="1" sz="2800">
                <a:latin typeface="Open Sans"/>
                <a:ea typeface="Open Sans"/>
                <a:cs typeface="Open Sans"/>
                <a:sym typeface="Open Sans"/>
              </a:defRPr>
            </a:pPr>
            <a:r>
              <a:t>I will always uphold the Constitution, the community, and the agency I serve, so help me God. - Law Enforcement Oath of Honor</a:t>
            </a:r>
          </a:p>
        </p:txBody>
      </p:sp>
      <p:sp>
        <p:nvSpPr>
          <p:cNvPr id="119" name="TextBox 16"/>
          <p:cNvSpPr/>
          <p:nvPr/>
        </p:nvSpPr>
        <p:spPr>
          <a:xfrm>
            <a:off x="1016042" y="6215965"/>
            <a:ext cx="7079000" cy="140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200">
                <a:latin typeface="Open Sans"/>
                <a:ea typeface="Open Sans"/>
                <a:cs typeface="Open Sans"/>
                <a:sym typeface="Open Sans"/>
              </a:defRPr>
            </a:pPr>
            <a:r>
              <a:t>The US has one of the highest rates of any country of civilian killings by police officers.  Yet, there is no accurate federal database recording these incidents, no federal law or guideline on how individual departments should investigate these cases, and little movement towards actions that would increase officer accountability. </a:t>
            </a:r>
          </a:p>
          <a:p>
            <a:pPr>
              <a:defRPr sz="3200">
                <a:latin typeface="Open Sans"/>
                <a:ea typeface="Open Sans"/>
                <a:cs typeface="Open Sans"/>
                <a:sym typeface="Open Sans"/>
              </a:defRPr>
            </a:pPr>
          </a:p>
          <a:p>
            <a:pPr>
              <a:defRPr sz="3200">
                <a:latin typeface="Open Sans"/>
                <a:ea typeface="Open Sans"/>
                <a:cs typeface="Open Sans"/>
                <a:sym typeface="Open Sans"/>
              </a:defRPr>
            </a:pPr>
            <a:r>
              <a:t>Our goal is to create an interactive data story about fatal police shootings in the United States. The Washington Post and the Guardian </a:t>
            </a:r>
            <a:r>
              <a:rPr sz="2800"/>
              <a:t>maintain</a:t>
            </a:r>
            <a:r>
              <a:t> detailed records of incidents of civilian fatalities caused by police. We use this data to visualize aggregate information about these fatalities and incorporate narrative elements to tell the stories of victims.</a:t>
            </a:r>
          </a:p>
          <a:p>
            <a:pPr>
              <a:defRPr sz="3200">
                <a:latin typeface="Open Sans"/>
                <a:ea typeface="Open Sans"/>
                <a:cs typeface="Open Sans"/>
                <a:sym typeface="Open Sans"/>
              </a:defRPr>
            </a:pPr>
          </a:p>
          <a:p>
            <a:pPr>
              <a:defRPr sz="3200">
                <a:latin typeface="Open Sans"/>
                <a:ea typeface="Open Sans"/>
                <a:cs typeface="Open Sans"/>
                <a:sym typeface="Open Sans"/>
              </a:defRPr>
            </a:pPr>
            <a:r>
              <a:t>Envisioned users of our application include citizens, researchers, and others interested in learning more about this topic. In building our data story, we too would like to learn more about police fatalities, challenge our assumptions and discover insights that we can share with others.</a:t>
            </a:r>
          </a:p>
        </p:txBody>
      </p:sp>
      <p:sp>
        <p:nvSpPr>
          <p:cNvPr id="120" name="Rectangle 5"/>
          <p:cNvSpPr/>
          <p:nvPr/>
        </p:nvSpPr>
        <p:spPr>
          <a:xfrm>
            <a:off x="8704515" y="6202531"/>
            <a:ext cx="13258801" cy="2504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Open Sans"/>
                <a:ea typeface="Open Sans"/>
                <a:cs typeface="Open Sans"/>
                <a:sym typeface="Open Sans"/>
              </a:defRPr>
            </a:lvl1pPr>
          </a:lstStyle>
          <a:p>
            <a:pPr/>
            <a:r>
              <a:t>We decided early on to use a data story, in that we wanted to create a hybrid of visualization and narrative to convey our message. When deciding on the topic of each individual visualization, we framed them with the question we wanted each to answer.  These questions can now be seen as the title of each of our pages.  </a:t>
            </a:r>
          </a:p>
        </p:txBody>
      </p:sp>
      <p:sp>
        <p:nvSpPr>
          <p:cNvPr id="121" name="TextBox 6"/>
          <p:cNvSpPr/>
          <p:nvPr/>
        </p:nvSpPr>
        <p:spPr>
          <a:xfrm>
            <a:off x="12428135" y="15861859"/>
            <a:ext cx="9882702"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latin typeface="Open Sans"/>
                <a:ea typeface="Open Sans"/>
                <a:cs typeface="Open Sans"/>
                <a:sym typeface="Open Sans"/>
              </a:defRPr>
            </a:lvl1pPr>
          </a:lstStyle>
          <a:p>
            <a:pPr/>
            <a:r>
              <a:t>  Here we drive interest by focusing on one specific aspect of the data.</a:t>
            </a:r>
          </a:p>
        </p:txBody>
      </p:sp>
      <p:grpSp>
        <p:nvGrpSpPr>
          <p:cNvPr id="124" name="Group 11"/>
          <p:cNvGrpSpPr/>
          <p:nvPr/>
        </p:nvGrpSpPr>
        <p:grpSpPr>
          <a:xfrm>
            <a:off x="8531718" y="9271996"/>
            <a:ext cx="13728319" cy="6281572"/>
            <a:chOff x="0" y="0"/>
            <a:chExt cx="13728318" cy="6281570"/>
          </a:xfrm>
        </p:grpSpPr>
        <p:pic>
          <p:nvPicPr>
            <p:cNvPr id="122" name="Picture 12" descr="Picture 12"/>
            <p:cNvPicPr>
              <a:picLocks noChangeAspect="1"/>
            </p:cNvPicPr>
            <p:nvPr/>
          </p:nvPicPr>
          <p:blipFill>
            <a:blip r:embed="rId4">
              <a:extLst/>
            </a:blip>
            <a:srcRect l="2672" t="32012" r="13362" b="10107"/>
            <a:stretch>
              <a:fillRect/>
            </a:stretch>
          </p:blipFill>
          <p:spPr>
            <a:xfrm>
              <a:off x="0" y="1197678"/>
              <a:ext cx="13640694" cy="5083893"/>
            </a:xfrm>
            <a:prstGeom prst="rect">
              <a:avLst/>
            </a:prstGeom>
            <a:ln w="12700" cap="flat">
              <a:noFill/>
              <a:miter lim="400000"/>
            </a:ln>
            <a:effectLst/>
          </p:spPr>
        </p:pic>
        <p:pic>
          <p:nvPicPr>
            <p:cNvPr id="123" name="Picture 17" descr="Picture 17"/>
            <p:cNvPicPr>
              <a:picLocks noChangeAspect="1"/>
            </p:cNvPicPr>
            <p:nvPr/>
          </p:nvPicPr>
          <p:blipFill>
            <a:blip r:embed="rId4">
              <a:extLst/>
            </a:blip>
            <a:srcRect l="2672" t="3415" r="13362" b="82949"/>
            <a:stretch>
              <a:fillRect/>
            </a:stretch>
          </p:blipFill>
          <p:spPr>
            <a:xfrm>
              <a:off x="87625" y="0"/>
              <a:ext cx="13640694" cy="1197679"/>
            </a:xfrm>
            <a:prstGeom prst="rect">
              <a:avLst/>
            </a:prstGeom>
            <a:ln w="12700" cap="flat">
              <a:noFill/>
              <a:miter lim="400000"/>
            </a:ln>
            <a:effectLst/>
          </p:spPr>
        </p:pic>
      </p:grpSp>
      <p:sp>
        <p:nvSpPr>
          <p:cNvPr id="125" name="TextBox 18"/>
          <p:cNvSpPr/>
          <p:nvPr/>
        </p:nvSpPr>
        <p:spPr>
          <a:xfrm>
            <a:off x="8983915" y="24498104"/>
            <a:ext cx="13343972" cy="156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latin typeface="Open Sans"/>
                <a:ea typeface="Open Sans"/>
                <a:cs typeface="Open Sans"/>
                <a:sym typeface="Open Sans"/>
              </a:defRPr>
            </a:lvl1pPr>
          </a:lstStyle>
          <a:p>
            <a:pPr/>
            <a:r>
              <a:t>This section is very data-heavy, especially in comparison to the previous section.  We used nested donut charts because they are visually pleasing and make it easy to compare the distributions of race.  Users can click on any section of the chart to align that race in the inner and outer donut.  We double-encoded this difference to ensure that it is easily understood. </a:t>
            </a:r>
          </a:p>
        </p:txBody>
      </p:sp>
      <p:sp>
        <p:nvSpPr>
          <p:cNvPr id="126" name="Rectangle 20"/>
          <p:cNvSpPr/>
          <p:nvPr/>
        </p:nvSpPr>
        <p:spPr>
          <a:xfrm>
            <a:off x="1710914" y="28447041"/>
            <a:ext cx="33045401"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200">
                <a:latin typeface="Open Sans"/>
                <a:ea typeface="Open Sans"/>
                <a:cs typeface="Open Sans"/>
                <a:sym typeface="Open Sans"/>
              </a:defRPr>
            </a:pPr>
            <a:r>
              <a:t>UW CSE 442 – June 5, 2017  -  </a:t>
            </a:r>
            <a:r>
              <a:rPr u="sng">
                <a:solidFill>
                  <a:srgbClr val="0000FF"/>
                </a:solidFill>
                <a:uFill>
                  <a:solidFill>
                    <a:srgbClr val="0000FF"/>
                  </a:solidFill>
                </a:uFill>
                <a:hlinkClick r:id="rId5" invalidUrl="" action="" tgtFrame="" tooltip="" history="1" highlightClick="0" endSnd="0"/>
              </a:rPr>
              <a:t>https</a:t>
            </a:r>
            <a:r>
              <a:rPr u="sng">
                <a:solidFill>
                  <a:srgbClr val="0000FF"/>
                </a:solidFill>
                <a:uFill>
                  <a:solidFill>
                    <a:srgbClr val="0000FF"/>
                  </a:solidFill>
                </a:uFill>
                <a:hlinkClick r:id="rId5" invalidUrl="" action="" tgtFrame="" tooltip="" history="1" highlightClick="0" endSnd="0"/>
              </a:rPr>
              <a:t>://cse442-17s.github.io/Police-Killings-In-US/final</a:t>
            </a:r>
            <a:r>
              <a:rPr u="sng">
                <a:solidFill>
                  <a:srgbClr val="0000FF"/>
                </a:solidFill>
                <a:uFill>
                  <a:solidFill>
                    <a:srgbClr val="0000FF"/>
                  </a:solidFill>
                </a:uFill>
                <a:hlinkClick r:id="rId5" invalidUrl="" action="" tgtFrame="" tooltip="" history="1" highlightClick="0" endSnd="0"/>
              </a:rPr>
              <a:t>/</a:t>
            </a:r>
            <a:r>
              <a:t>  -  Meredith Lampe, Nick Mooney, Hunter Schafer, and Erika Wolfe</a:t>
            </a:r>
          </a:p>
        </p:txBody>
      </p:sp>
      <p:sp>
        <p:nvSpPr>
          <p:cNvPr id="127" name="Rectangle 21"/>
          <p:cNvSpPr/>
          <p:nvPr/>
        </p:nvSpPr>
        <p:spPr>
          <a:xfrm>
            <a:off x="22659075" y="15355602"/>
            <a:ext cx="12972787" cy="230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2400">
                <a:latin typeface="Open Sans"/>
                <a:ea typeface="Open Sans"/>
                <a:cs typeface="Open Sans"/>
                <a:sym typeface="Open Sans"/>
              </a:defRPr>
            </a:lvl1pPr>
          </a:lstStyle>
          <a:p>
            <a:pPr/>
            <a:r>
              <a:t>After providing some context for the data, we give users the ability to explore the data themselves.  We chose a map for this section because we wanted to emphasize that this problem is countrywide.  Users can filter the data to show only characteristics they are interested in, and can zoom in to make more detailed comparisons.  It is also possible to search for a specific city, and hovering over cities and states lists the victims who were killed in that location.</a:t>
            </a:r>
          </a:p>
        </p:txBody>
      </p:sp>
      <p:sp>
        <p:nvSpPr>
          <p:cNvPr id="128" name="Rectangle 22"/>
          <p:cNvSpPr/>
          <p:nvPr/>
        </p:nvSpPr>
        <p:spPr>
          <a:xfrm>
            <a:off x="22385760" y="24889510"/>
            <a:ext cx="13258801" cy="216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sz="2400">
                <a:latin typeface="Open Sans"/>
                <a:ea typeface="Open Sans"/>
                <a:cs typeface="Open Sans"/>
                <a:sym typeface="Open Sans"/>
              </a:defRPr>
            </a:pPr>
            <a:r>
              <a:t>This final section provides information about actions that can be done to reduce the number of fatal shootings by police.  The tab layout allows us to provide a lot of information while categorizing it in a meaningful way.</a:t>
            </a:r>
          </a:p>
          <a:p>
            <a:pPr>
              <a:defRPr sz="3200">
                <a:latin typeface="Open Sans"/>
                <a:ea typeface="Open Sans"/>
                <a:cs typeface="Open Sans"/>
                <a:sym typeface="Open Sans"/>
              </a:defRPr>
            </a:pPr>
          </a:p>
        </p:txBody>
      </p:sp>
      <p:sp>
        <p:nvSpPr>
          <p:cNvPr id="129" name="Rectangle"/>
          <p:cNvSpPr/>
          <p:nvPr/>
        </p:nvSpPr>
        <p:spPr>
          <a:xfrm>
            <a:off x="8544417" y="9281907"/>
            <a:ext cx="13702920" cy="6541150"/>
          </a:xfrm>
          <a:prstGeom prst="rect">
            <a:avLst/>
          </a:prstGeom>
          <a:ln w="25400">
            <a:solidFill>
              <a:schemeClr val="accent2">
                <a:satOff val="-5955"/>
                <a:lumOff val="-16509"/>
              </a:schemeClr>
            </a:solidFill>
          </a:ln>
        </p:spPr>
        <p:txBody>
          <a:bodyPr lIns="45719" rIns="45719" anchor="ctr"/>
          <a:lstStyle/>
          <a:p>
            <a:pPr/>
          </a:p>
        </p:txBody>
      </p:sp>
      <p:sp>
        <p:nvSpPr>
          <p:cNvPr id="130" name="Rectangle"/>
          <p:cNvSpPr/>
          <p:nvPr/>
        </p:nvSpPr>
        <p:spPr>
          <a:xfrm>
            <a:off x="8511781" y="16863210"/>
            <a:ext cx="13857553" cy="7525084"/>
          </a:xfrm>
          <a:prstGeom prst="rect">
            <a:avLst/>
          </a:prstGeom>
          <a:ln w="25400">
            <a:solidFill>
              <a:schemeClr val="accent2">
                <a:satOff val="-5955"/>
                <a:lumOff val="-16509"/>
              </a:schemeClr>
            </a:solidFill>
          </a:ln>
        </p:spPr>
        <p:txBody>
          <a:bodyPr lIns="45719" rIns="45719" anchor="ctr"/>
          <a:lstStyle/>
          <a:p>
            <a:pPr/>
          </a:p>
        </p:txBody>
      </p:sp>
      <p:sp>
        <p:nvSpPr>
          <p:cNvPr id="131" name="Rectangle"/>
          <p:cNvSpPr/>
          <p:nvPr/>
        </p:nvSpPr>
        <p:spPr>
          <a:xfrm>
            <a:off x="22798774" y="8063280"/>
            <a:ext cx="12809279" cy="7185982"/>
          </a:xfrm>
          <a:prstGeom prst="rect">
            <a:avLst/>
          </a:prstGeom>
          <a:ln w="25400">
            <a:solidFill>
              <a:schemeClr val="accent2">
                <a:satOff val="-5955"/>
                <a:lumOff val="-16509"/>
              </a:schemeClr>
            </a:solidFill>
          </a:ln>
        </p:spPr>
        <p:txBody>
          <a:bodyPr lIns="45719" rIns="45719" anchor="ctr"/>
          <a:lstStyle/>
          <a:p>
            <a:pPr/>
          </a:p>
        </p:txBody>
      </p:sp>
      <p:sp>
        <p:nvSpPr>
          <p:cNvPr id="132" name="Rectangle"/>
          <p:cNvSpPr/>
          <p:nvPr/>
        </p:nvSpPr>
        <p:spPr>
          <a:xfrm>
            <a:off x="22787666" y="18142875"/>
            <a:ext cx="12831496" cy="6675683"/>
          </a:xfrm>
          <a:prstGeom prst="rect">
            <a:avLst/>
          </a:prstGeom>
          <a:ln w="25400">
            <a:solidFill>
              <a:schemeClr val="accent2">
                <a:satOff val="-5955"/>
                <a:lumOff val="-16509"/>
              </a:schemeClr>
            </a:solidFill>
          </a:ln>
        </p:spPr>
        <p:txBody>
          <a:bodyPr lIns="45719" rIns="45719" anchor="ctr"/>
          <a:lstStyle/>
          <a:p>
            <a:pPr/>
          </a:p>
        </p:txBody>
      </p:sp>
      <p:sp>
        <p:nvSpPr>
          <p:cNvPr id="133" name="We tried to make these visualizations pleasing while also providing access to the underlying information.  We also wanted to make each visualization very different from the others to add interest to the project."/>
          <p:cNvSpPr/>
          <p:nvPr/>
        </p:nvSpPr>
        <p:spPr>
          <a:xfrm>
            <a:off x="22720820" y="6166148"/>
            <a:ext cx="13204896" cy="153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200">
                <a:latin typeface="Open Sans"/>
                <a:ea typeface="Open Sans"/>
                <a:cs typeface="Open Sans"/>
                <a:sym typeface="Open Sans"/>
              </a:defRPr>
            </a:lvl1pPr>
          </a:lstStyle>
          <a:p>
            <a:pPr/>
            <a:r>
              <a:t>We tried to make these visualizations pleasing while also providing access to the underlying information.  We also wanted to make each visualization very different from the others to add interest to the project. </a:t>
            </a:r>
          </a:p>
        </p:txBody>
      </p:sp>
      <p:pic>
        <p:nvPicPr>
          <p:cNvPr id="134" name="Screen Shot 2017-06-01 at 3.24.59 PM.png" descr="Screen Shot 2017-06-01 at 3.24.59 PM.png"/>
          <p:cNvPicPr>
            <a:picLocks noChangeAspect="1"/>
          </p:cNvPicPr>
          <p:nvPr/>
        </p:nvPicPr>
        <p:blipFill>
          <a:blip r:embed="rId6">
            <a:extLst/>
          </a:blip>
          <a:srcRect l="3841" t="13526" r="2150" b="5521"/>
          <a:stretch>
            <a:fillRect/>
          </a:stretch>
        </p:blipFill>
        <p:spPr>
          <a:xfrm>
            <a:off x="22923659" y="8196247"/>
            <a:ext cx="12596014" cy="6779214"/>
          </a:xfrm>
          <a:prstGeom prst="rect">
            <a:avLst/>
          </a:prstGeom>
          <a:ln w="12700">
            <a:miter lim="400000"/>
          </a:ln>
        </p:spPr>
      </p:pic>
      <p:pic>
        <p:nvPicPr>
          <p:cNvPr id="135" name="CSEWordmark.png" descr="CSEWordmark.png"/>
          <p:cNvPicPr>
            <a:picLocks noChangeAspect="1"/>
          </p:cNvPicPr>
          <p:nvPr/>
        </p:nvPicPr>
        <p:blipFill>
          <a:blip r:embed="rId7">
            <a:extLst/>
          </a:blip>
          <a:stretch>
            <a:fillRect/>
          </a:stretch>
        </p:blipFill>
        <p:spPr>
          <a:xfrm>
            <a:off x="1191053" y="26228509"/>
            <a:ext cx="5972440" cy="631373"/>
          </a:xfrm>
          <a:prstGeom prst="rect">
            <a:avLst/>
          </a:prstGeom>
          <a:ln w="12700">
            <a:miter lim="400000"/>
          </a:ln>
        </p:spPr>
      </p:pic>
      <p:pic>
        <p:nvPicPr>
          <p:cNvPr id="136" name="Screen Shot 2017-06-01 at 3.32.11 PM.png" descr="Screen Shot 2017-06-01 at 3.32.11 PM.png"/>
          <p:cNvPicPr>
            <a:picLocks noChangeAspect="1"/>
          </p:cNvPicPr>
          <p:nvPr/>
        </p:nvPicPr>
        <p:blipFill>
          <a:blip r:embed="rId8">
            <a:extLst/>
          </a:blip>
          <a:srcRect l="3933" t="14193" r="3514" b="10283"/>
          <a:stretch>
            <a:fillRect/>
          </a:stretch>
        </p:blipFill>
        <p:spPr>
          <a:xfrm>
            <a:off x="8680657" y="17093723"/>
            <a:ext cx="13552129" cy="691164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242C3B"/>
      </a:dk1>
      <a:lt1>
        <a:srgbClr val="FBFEF0"/>
      </a:lt1>
      <a:dk2>
        <a:srgbClr val="A7A7A7"/>
      </a:dk2>
      <a:lt2>
        <a:srgbClr val="535353"/>
      </a:lt2>
      <a:accent1>
        <a:srgbClr val="242C3B"/>
      </a:accent1>
      <a:accent2>
        <a:srgbClr val="D5D7CE"/>
      </a:accent2>
      <a:accent3>
        <a:srgbClr val="BB7F74"/>
      </a:accent3>
      <a:accent4>
        <a:srgbClr val="5984B9"/>
      </a:accent4>
      <a:accent5>
        <a:srgbClr val="141921"/>
      </a:accent5>
      <a:accent6>
        <a:srgbClr val="96989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BFEF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42C3B"/>
      </a:accent1>
      <a:accent2>
        <a:srgbClr val="D5D7CE"/>
      </a:accent2>
      <a:accent3>
        <a:srgbClr val="BB7F74"/>
      </a:accent3>
      <a:accent4>
        <a:srgbClr val="5984B9"/>
      </a:accent4>
      <a:accent5>
        <a:srgbClr val="141921"/>
      </a:accent5>
      <a:accent6>
        <a:srgbClr val="96989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BFEF0"/>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81011"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