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6576000" cy="29260800"/>
  <p:notesSz cx="6858000" cy="9144000"/>
  <p:defaultTextStyle>
    <a:defPPr>
      <a:defRPr lang="en-US"/>
    </a:defPPr>
    <a:lvl1pPr marL="0" algn="l" defTabSz="1881012" rtl="0" eaLnBrk="1" latinLnBrk="0" hangingPunct="1">
      <a:defRPr sz="7400" kern="1200">
        <a:solidFill>
          <a:schemeClr val="tx1"/>
        </a:solidFill>
        <a:latin typeface="+mn-lt"/>
        <a:ea typeface="+mn-ea"/>
        <a:cs typeface="+mn-cs"/>
      </a:defRPr>
    </a:lvl1pPr>
    <a:lvl2pPr marL="1881012" algn="l" defTabSz="1881012" rtl="0" eaLnBrk="1" latinLnBrk="0" hangingPunct="1">
      <a:defRPr sz="7400" kern="1200">
        <a:solidFill>
          <a:schemeClr val="tx1"/>
        </a:solidFill>
        <a:latin typeface="+mn-lt"/>
        <a:ea typeface="+mn-ea"/>
        <a:cs typeface="+mn-cs"/>
      </a:defRPr>
    </a:lvl2pPr>
    <a:lvl3pPr marL="3762024" algn="l" defTabSz="1881012" rtl="0" eaLnBrk="1" latinLnBrk="0" hangingPunct="1">
      <a:defRPr sz="7400" kern="1200">
        <a:solidFill>
          <a:schemeClr val="tx1"/>
        </a:solidFill>
        <a:latin typeface="+mn-lt"/>
        <a:ea typeface="+mn-ea"/>
        <a:cs typeface="+mn-cs"/>
      </a:defRPr>
    </a:lvl3pPr>
    <a:lvl4pPr marL="5643037" algn="l" defTabSz="1881012" rtl="0" eaLnBrk="1" latinLnBrk="0" hangingPunct="1">
      <a:defRPr sz="7400" kern="1200">
        <a:solidFill>
          <a:schemeClr val="tx1"/>
        </a:solidFill>
        <a:latin typeface="+mn-lt"/>
        <a:ea typeface="+mn-ea"/>
        <a:cs typeface="+mn-cs"/>
      </a:defRPr>
    </a:lvl4pPr>
    <a:lvl5pPr marL="7524049" algn="l" defTabSz="1881012" rtl="0" eaLnBrk="1" latinLnBrk="0" hangingPunct="1">
      <a:defRPr sz="7400" kern="1200">
        <a:solidFill>
          <a:schemeClr val="tx1"/>
        </a:solidFill>
        <a:latin typeface="+mn-lt"/>
        <a:ea typeface="+mn-ea"/>
        <a:cs typeface="+mn-cs"/>
      </a:defRPr>
    </a:lvl5pPr>
    <a:lvl6pPr marL="9405061" algn="l" defTabSz="1881012" rtl="0" eaLnBrk="1" latinLnBrk="0" hangingPunct="1">
      <a:defRPr sz="7400" kern="1200">
        <a:solidFill>
          <a:schemeClr val="tx1"/>
        </a:solidFill>
        <a:latin typeface="+mn-lt"/>
        <a:ea typeface="+mn-ea"/>
        <a:cs typeface="+mn-cs"/>
      </a:defRPr>
    </a:lvl6pPr>
    <a:lvl7pPr marL="11286073" algn="l" defTabSz="1881012" rtl="0" eaLnBrk="1" latinLnBrk="0" hangingPunct="1">
      <a:defRPr sz="7400" kern="1200">
        <a:solidFill>
          <a:schemeClr val="tx1"/>
        </a:solidFill>
        <a:latin typeface="+mn-lt"/>
        <a:ea typeface="+mn-ea"/>
        <a:cs typeface="+mn-cs"/>
      </a:defRPr>
    </a:lvl7pPr>
    <a:lvl8pPr marL="13167086" algn="l" defTabSz="1881012" rtl="0" eaLnBrk="1" latinLnBrk="0" hangingPunct="1">
      <a:defRPr sz="7400" kern="1200">
        <a:solidFill>
          <a:schemeClr val="tx1"/>
        </a:solidFill>
        <a:latin typeface="+mn-lt"/>
        <a:ea typeface="+mn-ea"/>
        <a:cs typeface="+mn-cs"/>
      </a:defRPr>
    </a:lvl8pPr>
    <a:lvl9pPr marL="15048098" algn="l" defTabSz="1881012" rtl="0" eaLnBrk="1" latinLnBrk="0" hangingPunct="1">
      <a:defRPr sz="7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9708" autoAdjust="0"/>
  </p:normalViewPr>
  <p:slideViewPr>
    <p:cSldViewPr snapToGrid="0" snapToObjects="1">
      <p:cViewPr>
        <p:scale>
          <a:sx n="28" d="100"/>
          <a:sy n="28" d="100"/>
        </p:scale>
        <p:origin x="-2432" y="-360"/>
      </p:cViewPr>
      <p:guideLst>
        <p:guide orient="horz" pos="9216"/>
        <p:guide pos="11520"/>
      </p:guideLst>
    </p:cSldViewPr>
  </p:slideViewPr>
  <p:notesTextViewPr>
    <p:cViewPr>
      <p:scale>
        <a:sx n="100" d="100"/>
        <a:sy n="100" d="100"/>
      </p:scale>
      <p:origin x="0" y="56"/>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B80209-94AC-EC46-BAFB-F12679EF6136}" type="datetimeFigureOut">
              <a:rPr lang="en-US" smtClean="0"/>
              <a:t>5/30/17</a:t>
            </a:fld>
            <a:endParaRPr lang="en-US"/>
          </a:p>
        </p:txBody>
      </p:sp>
      <p:sp>
        <p:nvSpPr>
          <p:cNvPr id="4" name="Slide Image Placeholder 3"/>
          <p:cNvSpPr>
            <a:spLocks noGrp="1" noRot="1" noChangeAspect="1"/>
          </p:cNvSpPr>
          <p:nvPr>
            <p:ph type="sldImg" idx="2"/>
          </p:nvPr>
        </p:nvSpPr>
        <p:spPr>
          <a:xfrm>
            <a:off x="1285875" y="685800"/>
            <a:ext cx="42862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694727-4F27-0C49-AF99-4D0D28F02120}" type="slidenum">
              <a:rPr lang="en-US" smtClean="0"/>
              <a:t>‹#›</a:t>
            </a:fld>
            <a:endParaRPr lang="en-US"/>
          </a:p>
        </p:txBody>
      </p:sp>
    </p:spTree>
    <p:extLst>
      <p:ext uri="{BB962C8B-B14F-4D97-AF65-F5344CB8AC3E}">
        <p14:creationId xmlns:p14="http://schemas.microsoft.com/office/powerpoint/2010/main" val="116376915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solidFill>
                  <a:srgbClr val="242C3B"/>
                </a:solidFill>
              </a:rPr>
              <a:t>TODO: Is sizing</a:t>
            </a:r>
            <a:r>
              <a:rPr lang="en-US" sz="1800" baseline="0" dirty="0" smtClean="0">
                <a:solidFill>
                  <a:srgbClr val="242C3B"/>
                </a:solidFill>
              </a:rPr>
              <a:t> okay?  Make room for </a:t>
            </a:r>
            <a:r>
              <a:rPr lang="en-US" sz="1800" baseline="0" smtClean="0">
                <a:solidFill>
                  <a:srgbClr val="242C3B"/>
                </a:solidFill>
              </a:rPr>
              <a:t>narrative intro. </a:t>
            </a:r>
            <a:endParaRPr lang="en-US" dirty="0"/>
          </a:p>
        </p:txBody>
      </p:sp>
      <p:sp>
        <p:nvSpPr>
          <p:cNvPr id="4" name="Slide Number Placeholder 3"/>
          <p:cNvSpPr>
            <a:spLocks noGrp="1"/>
          </p:cNvSpPr>
          <p:nvPr>
            <p:ph type="sldNum" sz="quarter" idx="10"/>
          </p:nvPr>
        </p:nvSpPr>
        <p:spPr/>
        <p:txBody>
          <a:bodyPr/>
          <a:lstStyle/>
          <a:p>
            <a:fld id="{AA694727-4F27-0C49-AF99-4D0D28F02120}" type="slidenum">
              <a:rPr lang="en-US" smtClean="0"/>
              <a:t>1</a:t>
            </a:fld>
            <a:endParaRPr lang="en-US"/>
          </a:p>
        </p:txBody>
      </p:sp>
    </p:spTree>
    <p:extLst>
      <p:ext uri="{BB962C8B-B14F-4D97-AF65-F5344CB8AC3E}">
        <p14:creationId xmlns:p14="http://schemas.microsoft.com/office/powerpoint/2010/main" val="1998104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089817"/>
            <a:ext cx="31089600" cy="6272106"/>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6581120"/>
            <a:ext cx="25603200" cy="7477760"/>
          </a:xfrm>
        </p:spPr>
        <p:txBody>
          <a:bodyPr/>
          <a:lstStyle>
            <a:lvl1pPr marL="0" indent="0" algn="ctr">
              <a:buNone/>
              <a:defRPr>
                <a:solidFill>
                  <a:schemeClr val="tx1">
                    <a:tint val="75000"/>
                  </a:schemeClr>
                </a:solidFill>
              </a:defRPr>
            </a:lvl1pPr>
            <a:lvl2pPr marL="1881012" indent="0" algn="ctr">
              <a:buNone/>
              <a:defRPr>
                <a:solidFill>
                  <a:schemeClr val="tx1">
                    <a:tint val="75000"/>
                  </a:schemeClr>
                </a:solidFill>
              </a:defRPr>
            </a:lvl2pPr>
            <a:lvl3pPr marL="3762024" indent="0" algn="ctr">
              <a:buNone/>
              <a:defRPr>
                <a:solidFill>
                  <a:schemeClr val="tx1">
                    <a:tint val="75000"/>
                  </a:schemeClr>
                </a:solidFill>
              </a:defRPr>
            </a:lvl3pPr>
            <a:lvl4pPr marL="5643037" indent="0" algn="ctr">
              <a:buNone/>
              <a:defRPr>
                <a:solidFill>
                  <a:schemeClr val="tx1">
                    <a:tint val="75000"/>
                  </a:schemeClr>
                </a:solidFill>
              </a:defRPr>
            </a:lvl4pPr>
            <a:lvl5pPr marL="7524049" indent="0" algn="ctr">
              <a:buNone/>
              <a:defRPr>
                <a:solidFill>
                  <a:schemeClr val="tx1">
                    <a:tint val="75000"/>
                  </a:schemeClr>
                </a:solidFill>
              </a:defRPr>
            </a:lvl5pPr>
            <a:lvl6pPr marL="9405061" indent="0" algn="ctr">
              <a:buNone/>
              <a:defRPr>
                <a:solidFill>
                  <a:schemeClr val="tx1">
                    <a:tint val="75000"/>
                  </a:schemeClr>
                </a:solidFill>
              </a:defRPr>
            </a:lvl6pPr>
            <a:lvl7pPr marL="11286073" indent="0" algn="ctr">
              <a:buNone/>
              <a:defRPr>
                <a:solidFill>
                  <a:schemeClr val="tx1">
                    <a:tint val="75000"/>
                  </a:schemeClr>
                </a:solidFill>
              </a:defRPr>
            </a:lvl7pPr>
            <a:lvl8pPr marL="13167086" indent="0" algn="ctr">
              <a:buNone/>
              <a:defRPr>
                <a:solidFill>
                  <a:schemeClr val="tx1">
                    <a:tint val="75000"/>
                  </a:schemeClr>
                </a:solidFill>
              </a:defRPr>
            </a:lvl8pPr>
            <a:lvl9pPr marL="1504809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A20794-2F33-5F4E-B737-F6A5BC08BD05}" type="datetimeFigureOut">
              <a:rPr lang="en-US" smtClean="0"/>
              <a:t>5/30/17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D6A18-F106-5440-9F70-18CFAB374F9F}" type="slidenum">
              <a:rPr lang="en-US" smtClean="0"/>
              <a:t>‹#›</a:t>
            </a:fld>
            <a:endParaRPr lang="en-US"/>
          </a:p>
        </p:txBody>
      </p:sp>
    </p:spTree>
    <p:extLst>
      <p:ext uri="{BB962C8B-B14F-4D97-AF65-F5344CB8AC3E}">
        <p14:creationId xmlns:p14="http://schemas.microsoft.com/office/powerpoint/2010/main" val="2476768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A20794-2F33-5F4E-B737-F6A5BC08BD05}" type="datetimeFigureOut">
              <a:rPr lang="en-US" smtClean="0"/>
              <a:t>5/30/17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D6A18-F106-5440-9F70-18CFAB374F9F}" type="slidenum">
              <a:rPr lang="en-US" smtClean="0"/>
              <a:t>‹#›</a:t>
            </a:fld>
            <a:endParaRPr lang="en-US"/>
          </a:p>
        </p:txBody>
      </p:sp>
    </p:spTree>
    <p:extLst>
      <p:ext uri="{BB962C8B-B14F-4D97-AF65-F5344CB8AC3E}">
        <p14:creationId xmlns:p14="http://schemas.microsoft.com/office/powerpoint/2010/main" val="2291828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171792"/>
            <a:ext cx="8229600" cy="2496650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8800" y="1171792"/>
            <a:ext cx="24079200" cy="249665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A20794-2F33-5F4E-B737-F6A5BC08BD05}" type="datetimeFigureOut">
              <a:rPr lang="en-US" smtClean="0"/>
              <a:t>5/30/17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D6A18-F106-5440-9F70-18CFAB374F9F}" type="slidenum">
              <a:rPr lang="en-US" smtClean="0"/>
              <a:t>‹#›</a:t>
            </a:fld>
            <a:endParaRPr lang="en-US"/>
          </a:p>
        </p:txBody>
      </p:sp>
    </p:spTree>
    <p:extLst>
      <p:ext uri="{BB962C8B-B14F-4D97-AF65-F5344CB8AC3E}">
        <p14:creationId xmlns:p14="http://schemas.microsoft.com/office/powerpoint/2010/main" val="1593516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A20794-2F33-5F4E-B737-F6A5BC08BD05}" type="datetimeFigureOut">
              <a:rPr lang="en-US" smtClean="0"/>
              <a:t>5/30/17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D6A18-F106-5440-9F70-18CFAB374F9F}" type="slidenum">
              <a:rPr lang="en-US" smtClean="0"/>
              <a:t>‹#›</a:t>
            </a:fld>
            <a:endParaRPr lang="en-US"/>
          </a:p>
        </p:txBody>
      </p:sp>
    </p:spTree>
    <p:extLst>
      <p:ext uri="{BB962C8B-B14F-4D97-AF65-F5344CB8AC3E}">
        <p14:creationId xmlns:p14="http://schemas.microsoft.com/office/powerpoint/2010/main" val="3351908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3" y="18802775"/>
            <a:ext cx="31089600" cy="5811520"/>
          </a:xfrm>
        </p:spPr>
        <p:txBody>
          <a:bodyPr anchor="t"/>
          <a:lstStyle>
            <a:lvl1pPr algn="l">
              <a:defRPr sz="165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3" y="12401978"/>
            <a:ext cx="31089600" cy="6400798"/>
          </a:xfrm>
        </p:spPr>
        <p:txBody>
          <a:bodyPr anchor="b"/>
          <a:lstStyle>
            <a:lvl1pPr marL="0" indent="0">
              <a:buNone/>
              <a:defRPr sz="8200">
                <a:solidFill>
                  <a:schemeClr val="tx1">
                    <a:tint val="75000"/>
                  </a:schemeClr>
                </a:solidFill>
              </a:defRPr>
            </a:lvl1pPr>
            <a:lvl2pPr marL="1881012" indent="0">
              <a:buNone/>
              <a:defRPr sz="7400">
                <a:solidFill>
                  <a:schemeClr val="tx1">
                    <a:tint val="75000"/>
                  </a:schemeClr>
                </a:solidFill>
              </a:defRPr>
            </a:lvl2pPr>
            <a:lvl3pPr marL="3762024" indent="0">
              <a:buNone/>
              <a:defRPr sz="6600">
                <a:solidFill>
                  <a:schemeClr val="tx1">
                    <a:tint val="75000"/>
                  </a:schemeClr>
                </a:solidFill>
              </a:defRPr>
            </a:lvl3pPr>
            <a:lvl4pPr marL="5643037" indent="0">
              <a:buNone/>
              <a:defRPr sz="5800">
                <a:solidFill>
                  <a:schemeClr val="tx1">
                    <a:tint val="75000"/>
                  </a:schemeClr>
                </a:solidFill>
              </a:defRPr>
            </a:lvl4pPr>
            <a:lvl5pPr marL="7524049" indent="0">
              <a:buNone/>
              <a:defRPr sz="5800">
                <a:solidFill>
                  <a:schemeClr val="tx1">
                    <a:tint val="75000"/>
                  </a:schemeClr>
                </a:solidFill>
              </a:defRPr>
            </a:lvl5pPr>
            <a:lvl6pPr marL="9405061" indent="0">
              <a:buNone/>
              <a:defRPr sz="5800">
                <a:solidFill>
                  <a:schemeClr val="tx1">
                    <a:tint val="75000"/>
                  </a:schemeClr>
                </a:solidFill>
              </a:defRPr>
            </a:lvl6pPr>
            <a:lvl7pPr marL="11286073" indent="0">
              <a:buNone/>
              <a:defRPr sz="5800">
                <a:solidFill>
                  <a:schemeClr val="tx1">
                    <a:tint val="75000"/>
                  </a:schemeClr>
                </a:solidFill>
              </a:defRPr>
            </a:lvl7pPr>
            <a:lvl8pPr marL="13167086" indent="0">
              <a:buNone/>
              <a:defRPr sz="5800">
                <a:solidFill>
                  <a:schemeClr val="tx1">
                    <a:tint val="75000"/>
                  </a:schemeClr>
                </a:solidFill>
              </a:defRPr>
            </a:lvl8pPr>
            <a:lvl9pPr marL="15048098" indent="0">
              <a:buNone/>
              <a:defRPr sz="5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A20794-2F33-5F4E-B737-F6A5BC08BD05}" type="datetimeFigureOut">
              <a:rPr lang="en-US" smtClean="0"/>
              <a:t>5/30/17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D6A18-F106-5440-9F70-18CFAB374F9F}" type="slidenum">
              <a:rPr lang="en-US" smtClean="0"/>
              <a:t>‹#›</a:t>
            </a:fld>
            <a:endParaRPr lang="en-US"/>
          </a:p>
        </p:txBody>
      </p:sp>
    </p:spTree>
    <p:extLst>
      <p:ext uri="{BB962C8B-B14F-4D97-AF65-F5344CB8AC3E}">
        <p14:creationId xmlns:p14="http://schemas.microsoft.com/office/powerpoint/2010/main" val="16259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8800" y="6827523"/>
            <a:ext cx="16154400" cy="19310775"/>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592800" y="6827523"/>
            <a:ext cx="16154400" cy="19310775"/>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A20794-2F33-5F4E-B737-F6A5BC08BD05}" type="datetimeFigureOut">
              <a:rPr lang="en-US" smtClean="0"/>
              <a:t>5/30/17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ED6A18-F106-5440-9F70-18CFAB374F9F}" type="slidenum">
              <a:rPr lang="en-US" smtClean="0"/>
              <a:t>‹#›</a:t>
            </a:fld>
            <a:endParaRPr lang="en-US"/>
          </a:p>
        </p:txBody>
      </p:sp>
    </p:spTree>
    <p:extLst>
      <p:ext uri="{BB962C8B-B14F-4D97-AF65-F5344CB8AC3E}">
        <p14:creationId xmlns:p14="http://schemas.microsoft.com/office/powerpoint/2010/main" val="2149042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549815"/>
            <a:ext cx="16160753" cy="2729651"/>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4" name="Content Placeholder 3"/>
          <p:cNvSpPr>
            <a:spLocks noGrp="1"/>
          </p:cNvSpPr>
          <p:nvPr>
            <p:ph sz="half" idx="2"/>
          </p:nvPr>
        </p:nvSpPr>
        <p:spPr>
          <a:xfrm>
            <a:off x="1828800" y="9279466"/>
            <a:ext cx="16160753" cy="16858829"/>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3" y="6549815"/>
            <a:ext cx="16167100" cy="2729651"/>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6" name="Content Placeholder 5"/>
          <p:cNvSpPr>
            <a:spLocks noGrp="1"/>
          </p:cNvSpPr>
          <p:nvPr>
            <p:ph sz="quarter" idx="4"/>
          </p:nvPr>
        </p:nvSpPr>
        <p:spPr>
          <a:xfrm>
            <a:off x="18580103" y="9279466"/>
            <a:ext cx="16167100" cy="16858829"/>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A20794-2F33-5F4E-B737-F6A5BC08BD05}" type="datetimeFigureOut">
              <a:rPr lang="en-US" smtClean="0"/>
              <a:t>5/30/17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ED6A18-F106-5440-9F70-18CFAB374F9F}" type="slidenum">
              <a:rPr lang="en-US" smtClean="0"/>
              <a:t>‹#›</a:t>
            </a:fld>
            <a:endParaRPr lang="en-US"/>
          </a:p>
        </p:txBody>
      </p:sp>
    </p:spTree>
    <p:extLst>
      <p:ext uri="{BB962C8B-B14F-4D97-AF65-F5344CB8AC3E}">
        <p14:creationId xmlns:p14="http://schemas.microsoft.com/office/powerpoint/2010/main" val="899131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A20794-2F33-5F4E-B737-F6A5BC08BD05}" type="datetimeFigureOut">
              <a:rPr lang="en-US" smtClean="0"/>
              <a:t>5/30/17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ED6A18-F106-5440-9F70-18CFAB374F9F}" type="slidenum">
              <a:rPr lang="en-US" smtClean="0"/>
              <a:t>‹#›</a:t>
            </a:fld>
            <a:endParaRPr lang="en-US"/>
          </a:p>
        </p:txBody>
      </p:sp>
    </p:spTree>
    <p:extLst>
      <p:ext uri="{BB962C8B-B14F-4D97-AF65-F5344CB8AC3E}">
        <p14:creationId xmlns:p14="http://schemas.microsoft.com/office/powerpoint/2010/main" val="642635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A20794-2F33-5F4E-B737-F6A5BC08BD05}" type="datetimeFigureOut">
              <a:rPr lang="en-US" smtClean="0"/>
              <a:t>5/30/17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ED6A18-F106-5440-9F70-18CFAB374F9F}" type="slidenum">
              <a:rPr lang="en-US" smtClean="0"/>
              <a:t>‹#›</a:t>
            </a:fld>
            <a:endParaRPr lang="en-US"/>
          </a:p>
        </p:txBody>
      </p:sp>
    </p:spTree>
    <p:extLst>
      <p:ext uri="{BB962C8B-B14F-4D97-AF65-F5344CB8AC3E}">
        <p14:creationId xmlns:p14="http://schemas.microsoft.com/office/powerpoint/2010/main" val="1954632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1" y="1165014"/>
            <a:ext cx="12033253" cy="4958080"/>
          </a:xfrm>
        </p:spPr>
        <p:txBody>
          <a:bodyPr anchor="b"/>
          <a:lstStyle>
            <a:lvl1pPr algn="l">
              <a:defRPr sz="8200" b="1"/>
            </a:lvl1pPr>
          </a:lstStyle>
          <a:p>
            <a:r>
              <a:rPr lang="en-US" smtClean="0"/>
              <a:t>Click to edit Master title style</a:t>
            </a:r>
            <a:endParaRPr lang="en-US"/>
          </a:p>
        </p:txBody>
      </p:sp>
      <p:sp>
        <p:nvSpPr>
          <p:cNvPr id="3" name="Content Placeholder 2"/>
          <p:cNvSpPr>
            <a:spLocks noGrp="1"/>
          </p:cNvSpPr>
          <p:nvPr>
            <p:ph idx="1"/>
          </p:nvPr>
        </p:nvSpPr>
        <p:spPr>
          <a:xfrm>
            <a:off x="14300200" y="1165016"/>
            <a:ext cx="20447000" cy="24973282"/>
          </a:xfrm>
        </p:spPr>
        <p:txBody>
          <a:bodyPr/>
          <a:lstStyle>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1" y="6123096"/>
            <a:ext cx="12033253" cy="20015202"/>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A20794-2F33-5F4E-B737-F6A5BC08BD05}" type="datetimeFigureOut">
              <a:rPr lang="en-US" smtClean="0"/>
              <a:t>5/30/17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ED6A18-F106-5440-9F70-18CFAB374F9F}" type="slidenum">
              <a:rPr lang="en-US" smtClean="0"/>
              <a:t>‹#›</a:t>
            </a:fld>
            <a:endParaRPr lang="en-US"/>
          </a:p>
        </p:txBody>
      </p:sp>
    </p:spTree>
    <p:extLst>
      <p:ext uri="{BB962C8B-B14F-4D97-AF65-F5344CB8AC3E}">
        <p14:creationId xmlns:p14="http://schemas.microsoft.com/office/powerpoint/2010/main" val="519014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3" y="20482561"/>
            <a:ext cx="21945600" cy="2418082"/>
          </a:xfrm>
        </p:spPr>
        <p:txBody>
          <a:bodyPr anchor="b"/>
          <a:lstStyle>
            <a:lvl1pPr algn="l">
              <a:defRPr sz="8200" b="1"/>
            </a:lvl1pPr>
          </a:lstStyle>
          <a:p>
            <a:r>
              <a:rPr lang="en-US" smtClean="0"/>
              <a:t>Click to edit Master title style</a:t>
            </a:r>
            <a:endParaRPr lang="en-US"/>
          </a:p>
        </p:txBody>
      </p:sp>
      <p:sp>
        <p:nvSpPr>
          <p:cNvPr id="3" name="Picture Placeholder 2"/>
          <p:cNvSpPr>
            <a:spLocks noGrp="1"/>
          </p:cNvSpPr>
          <p:nvPr>
            <p:ph type="pic" idx="1"/>
          </p:nvPr>
        </p:nvSpPr>
        <p:spPr>
          <a:xfrm>
            <a:off x="7169153" y="2614506"/>
            <a:ext cx="21945600" cy="17556480"/>
          </a:xfrm>
        </p:spPr>
        <p:txBody>
          <a:bodyPr/>
          <a:lstStyle>
            <a:lvl1pPr marL="0" indent="0">
              <a:buNone/>
              <a:defRPr sz="13200"/>
            </a:lvl1pPr>
            <a:lvl2pPr marL="1881012" indent="0">
              <a:buNone/>
              <a:defRPr sz="11500"/>
            </a:lvl2pPr>
            <a:lvl3pPr marL="3762024" indent="0">
              <a:buNone/>
              <a:defRPr sz="9900"/>
            </a:lvl3pPr>
            <a:lvl4pPr marL="5643037" indent="0">
              <a:buNone/>
              <a:defRPr sz="8200"/>
            </a:lvl4pPr>
            <a:lvl5pPr marL="7524049" indent="0">
              <a:buNone/>
              <a:defRPr sz="8200"/>
            </a:lvl5pPr>
            <a:lvl6pPr marL="9405061" indent="0">
              <a:buNone/>
              <a:defRPr sz="8200"/>
            </a:lvl6pPr>
            <a:lvl7pPr marL="11286073" indent="0">
              <a:buNone/>
              <a:defRPr sz="8200"/>
            </a:lvl7pPr>
            <a:lvl8pPr marL="13167086" indent="0">
              <a:buNone/>
              <a:defRPr sz="8200"/>
            </a:lvl8pPr>
            <a:lvl9pPr marL="15048098" indent="0">
              <a:buNone/>
              <a:defRPr sz="8200"/>
            </a:lvl9pPr>
          </a:lstStyle>
          <a:p>
            <a:endParaRPr lang="en-US"/>
          </a:p>
        </p:txBody>
      </p:sp>
      <p:sp>
        <p:nvSpPr>
          <p:cNvPr id="4" name="Text Placeholder 3"/>
          <p:cNvSpPr>
            <a:spLocks noGrp="1"/>
          </p:cNvSpPr>
          <p:nvPr>
            <p:ph type="body" sz="half" idx="2"/>
          </p:nvPr>
        </p:nvSpPr>
        <p:spPr>
          <a:xfrm>
            <a:off x="7169153" y="22900643"/>
            <a:ext cx="21945600" cy="3434078"/>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A20794-2F33-5F4E-B737-F6A5BC08BD05}" type="datetimeFigureOut">
              <a:rPr lang="en-US" smtClean="0"/>
              <a:t>5/30/17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ED6A18-F106-5440-9F70-18CFAB374F9F}" type="slidenum">
              <a:rPr lang="en-US" smtClean="0"/>
              <a:t>‹#›</a:t>
            </a:fld>
            <a:endParaRPr lang="en-US"/>
          </a:p>
        </p:txBody>
      </p:sp>
    </p:spTree>
    <p:extLst>
      <p:ext uri="{BB962C8B-B14F-4D97-AF65-F5344CB8AC3E}">
        <p14:creationId xmlns:p14="http://schemas.microsoft.com/office/powerpoint/2010/main" val="22142492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171789"/>
            <a:ext cx="32918400" cy="4876800"/>
          </a:xfrm>
          <a:prstGeom prst="rect">
            <a:avLst/>
          </a:prstGeom>
        </p:spPr>
        <p:txBody>
          <a:bodyPr vert="horz" lIns="376202" tIns="188101" rIns="376202" bIns="18810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827523"/>
            <a:ext cx="32918400" cy="19310775"/>
          </a:xfrm>
          <a:prstGeom prst="rect">
            <a:avLst/>
          </a:prstGeom>
        </p:spPr>
        <p:txBody>
          <a:bodyPr vert="horz" lIns="376202" tIns="188101" rIns="376202" bIns="18810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27120429"/>
            <a:ext cx="8534400" cy="1557866"/>
          </a:xfrm>
          <a:prstGeom prst="rect">
            <a:avLst/>
          </a:prstGeom>
        </p:spPr>
        <p:txBody>
          <a:bodyPr vert="horz" lIns="376202" tIns="188101" rIns="376202" bIns="188101" rtlCol="0" anchor="ctr"/>
          <a:lstStyle>
            <a:lvl1pPr algn="l">
              <a:defRPr sz="4900">
                <a:solidFill>
                  <a:schemeClr val="tx1">
                    <a:tint val="75000"/>
                  </a:schemeClr>
                </a:solidFill>
              </a:defRPr>
            </a:lvl1pPr>
          </a:lstStyle>
          <a:p>
            <a:fld id="{00A20794-2F33-5F4E-B737-F6A5BC08BD05}" type="datetimeFigureOut">
              <a:rPr lang="en-US" smtClean="0"/>
              <a:t>5/30/17</a:t>
            </a:fld>
            <a:endParaRPr lang="en-US"/>
          </a:p>
        </p:txBody>
      </p:sp>
      <p:sp>
        <p:nvSpPr>
          <p:cNvPr id="5" name="Footer Placeholder 4"/>
          <p:cNvSpPr>
            <a:spLocks noGrp="1"/>
          </p:cNvSpPr>
          <p:nvPr>
            <p:ph type="ftr" sz="quarter" idx="3"/>
          </p:nvPr>
        </p:nvSpPr>
        <p:spPr>
          <a:xfrm>
            <a:off x="12496800" y="27120429"/>
            <a:ext cx="11582400" cy="1557866"/>
          </a:xfrm>
          <a:prstGeom prst="rect">
            <a:avLst/>
          </a:prstGeom>
        </p:spPr>
        <p:txBody>
          <a:bodyPr vert="horz" lIns="376202" tIns="188101" rIns="376202" bIns="188101" rtlCol="0" anchor="ctr"/>
          <a:lstStyle>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7120429"/>
            <a:ext cx="8534400" cy="1557866"/>
          </a:xfrm>
          <a:prstGeom prst="rect">
            <a:avLst/>
          </a:prstGeom>
        </p:spPr>
        <p:txBody>
          <a:bodyPr vert="horz" lIns="376202" tIns="188101" rIns="376202" bIns="188101" rtlCol="0" anchor="ctr"/>
          <a:lstStyle>
            <a:lvl1pPr algn="r">
              <a:defRPr sz="4900">
                <a:solidFill>
                  <a:schemeClr val="tx1">
                    <a:tint val="75000"/>
                  </a:schemeClr>
                </a:solidFill>
              </a:defRPr>
            </a:lvl1pPr>
          </a:lstStyle>
          <a:p>
            <a:fld id="{25ED6A18-F106-5440-9F70-18CFAB374F9F}" type="slidenum">
              <a:rPr lang="en-US" smtClean="0"/>
              <a:t>‹#›</a:t>
            </a:fld>
            <a:endParaRPr lang="en-US"/>
          </a:p>
        </p:txBody>
      </p:sp>
    </p:spTree>
    <p:extLst>
      <p:ext uri="{BB962C8B-B14F-4D97-AF65-F5344CB8AC3E}">
        <p14:creationId xmlns:p14="http://schemas.microsoft.com/office/powerpoint/2010/main" val="1044300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81012" rtl="0" eaLnBrk="1" latinLnBrk="0" hangingPunct="1">
        <a:spcBef>
          <a:spcPct val="0"/>
        </a:spcBef>
        <a:buNone/>
        <a:defRPr sz="18100" kern="1200">
          <a:solidFill>
            <a:schemeClr val="tx1"/>
          </a:solidFill>
          <a:latin typeface="+mj-lt"/>
          <a:ea typeface="+mj-ea"/>
          <a:cs typeface="+mj-cs"/>
        </a:defRPr>
      </a:lvl1pPr>
    </p:titleStyle>
    <p:bodyStyle>
      <a:lvl1pPr marL="1410759" indent="-1410759" algn="l" defTabSz="1881012" rtl="0" eaLnBrk="1" latinLnBrk="0" hangingPunct="1">
        <a:spcBef>
          <a:spcPct val="20000"/>
        </a:spcBef>
        <a:buFont typeface="Arial"/>
        <a:buChar char="•"/>
        <a:defRPr sz="13200" kern="1200">
          <a:solidFill>
            <a:schemeClr val="tx1"/>
          </a:solidFill>
          <a:latin typeface="+mn-lt"/>
          <a:ea typeface="+mn-ea"/>
          <a:cs typeface="+mn-cs"/>
        </a:defRPr>
      </a:lvl1pPr>
      <a:lvl2pPr marL="3056645" indent="-1175633" algn="l" defTabSz="1881012" rtl="0" eaLnBrk="1" latinLnBrk="0" hangingPunct="1">
        <a:spcBef>
          <a:spcPct val="20000"/>
        </a:spcBef>
        <a:buFont typeface="Arial"/>
        <a:buChar char="–"/>
        <a:defRPr sz="11500" kern="1200">
          <a:solidFill>
            <a:schemeClr val="tx1"/>
          </a:solidFill>
          <a:latin typeface="+mn-lt"/>
          <a:ea typeface="+mn-ea"/>
          <a:cs typeface="+mn-cs"/>
        </a:defRPr>
      </a:lvl2pPr>
      <a:lvl3pPr marL="4702531" indent="-940506" algn="l" defTabSz="1881012" rtl="0" eaLnBrk="1" latinLnBrk="0" hangingPunct="1">
        <a:spcBef>
          <a:spcPct val="20000"/>
        </a:spcBef>
        <a:buFont typeface="Arial"/>
        <a:buChar char="•"/>
        <a:defRPr sz="9900" kern="1200">
          <a:solidFill>
            <a:schemeClr val="tx1"/>
          </a:solidFill>
          <a:latin typeface="+mn-lt"/>
          <a:ea typeface="+mn-ea"/>
          <a:cs typeface="+mn-cs"/>
        </a:defRPr>
      </a:lvl3pPr>
      <a:lvl4pPr marL="6583543" indent="-940506" algn="l" defTabSz="1881012" rtl="0" eaLnBrk="1" latinLnBrk="0" hangingPunct="1">
        <a:spcBef>
          <a:spcPct val="20000"/>
        </a:spcBef>
        <a:buFont typeface="Arial"/>
        <a:buChar char="–"/>
        <a:defRPr sz="8200" kern="1200">
          <a:solidFill>
            <a:schemeClr val="tx1"/>
          </a:solidFill>
          <a:latin typeface="+mn-lt"/>
          <a:ea typeface="+mn-ea"/>
          <a:cs typeface="+mn-cs"/>
        </a:defRPr>
      </a:lvl4pPr>
      <a:lvl5pPr marL="8464555" indent="-940506" algn="l" defTabSz="1881012" rtl="0" eaLnBrk="1" latinLnBrk="0" hangingPunct="1">
        <a:spcBef>
          <a:spcPct val="20000"/>
        </a:spcBef>
        <a:buFont typeface="Arial"/>
        <a:buChar char="»"/>
        <a:defRPr sz="8200" kern="1200">
          <a:solidFill>
            <a:schemeClr val="tx1"/>
          </a:solidFill>
          <a:latin typeface="+mn-lt"/>
          <a:ea typeface="+mn-ea"/>
          <a:cs typeface="+mn-cs"/>
        </a:defRPr>
      </a:lvl5pPr>
      <a:lvl6pPr marL="10345567" indent="-940506" algn="l" defTabSz="1881012" rtl="0" eaLnBrk="1" latinLnBrk="0" hangingPunct="1">
        <a:spcBef>
          <a:spcPct val="20000"/>
        </a:spcBef>
        <a:buFont typeface="Arial"/>
        <a:buChar char="•"/>
        <a:defRPr sz="8200" kern="1200">
          <a:solidFill>
            <a:schemeClr val="tx1"/>
          </a:solidFill>
          <a:latin typeface="+mn-lt"/>
          <a:ea typeface="+mn-ea"/>
          <a:cs typeface="+mn-cs"/>
        </a:defRPr>
      </a:lvl6pPr>
      <a:lvl7pPr marL="12226580" indent="-940506" algn="l" defTabSz="1881012" rtl="0" eaLnBrk="1" latinLnBrk="0" hangingPunct="1">
        <a:spcBef>
          <a:spcPct val="20000"/>
        </a:spcBef>
        <a:buFont typeface="Arial"/>
        <a:buChar char="•"/>
        <a:defRPr sz="8200" kern="1200">
          <a:solidFill>
            <a:schemeClr val="tx1"/>
          </a:solidFill>
          <a:latin typeface="+mn-lt"/>
          <a:ea typeface="+mn-ea"/>
          <a:cs typeface="+mn-cs"/>
        </a:defRPr>
      </a:lvl7pPr>
      <a:lvl8pPr marL="14107592" indent="-940506" algn="l" defTabSz="1881012" rtl="0" eaLnBrk="1" latinLnBrk="0" hangingPunct="1">
        <a:spcBef>
          <a:spcPct val="20000"/>
        </a:spcBef>
        <a:buFont typeface="Arial"/>
        <a:buChar char="•"/>
        <a:defRPr sz="8200" kern="1200">
          <a:solidFill>
            <a:schemeClr val="tx1"/>
          </a:solidFill>
          <a:latin typeface="+mn-lt"/>
          <a:ea typeface="+mn-ea"/>
          <a:cs typeface="+mn-cs"/>
        </a:defRPr>
      </a:lvl8pPr>
      <a:lvl9pPr marL="15988604" indent="-940506" algn="l" defTabSz="1881012" rtl="0" eaLnBrk="1" latinLnBrk="0" hangingPunct="1">
        <a:spcBef>
          <a:spcPct val="20000"/>
        </a:spcBef>
        <a:buFont typeface="Arial"/>
        <a:buChar char="•"/>
        <a:defRPr sz="8200" kern="1200">
          <a:solidFill>
            <a:schemeClr val="tx1"/>
          </a:solidFill>
          <a:latin typeface="+mn-lt"/>
          <a:ea typeface="+mn-ea"/>
          <a:cs typeface="+mn-cs"/>
        </a:defRPr>
      </a:lvl9pPr>
    </p:bodyStyle>
    <p:otherStyle>
      <a:defPPr>
        <a:defRPr lang="en-US"/>
      </a:defPPr>
      <a:lvl1pPr marL="0" algn="l" defTabSz="1881012" rtl="0" eaLnBrk="1" latinLnBrk="0" hangingPunct="1">
        <a:defRPr sz="7400" kern="1200">
          <a:solidFill>
            <a:schemeClr val="tx1"/>
          </a:solidFill>
          <a:latin typeface="+mn-lt"/>
          <a:ea typeface="+mn-ea"/>
          <a:cs typeface="+mn-cs"/>
        </a:defRPr>
      </a:lvl1pPr>
      <a:lvl2pPr marL="1881012" algn="l" defTabSz="1881012" rtl="0" eaLnBrk="1" latinLnBrk="0" hangingPunct="1">
        <a:defRPr sz="7400" kern="1200">
          <a:solidFill>
            <a:schemeClr val="tx1"/>
          </a:solidFill>
          <a:latin typeface="+mn-lt"/>
          <a:ea typeface="+mn-ea"/>
          <a:cs typeface="+mn-cs"/>
        </a:defRPr>
      </a:lvl2pPr>
      <a:lvl3pPr marL="3762024" algn="l" defTabSz="1881012" rtl="0" eaLnBrk="1" latinLnBrk="0" hangingPunct="1">
        <a:defRPr sz="7400" kern="1200">
          <a:solidFill>
            <a:schemeClr val="tx1"/>
          </a:solidFill>
          <a:latin typeface="+mn-lt"/>
          <a:ea typeface="+mn-ea"/>
          <a:cs typeface="+mn-cs"/>
        </a:defRPr>
      </a:lvl3pPr>
      <a:lvl4pPr marL="5643037" algn="l" defTabSz="1881012" rtl="0" eaLnBrk="1" latinLnBrk="0" hangingPunct="1">
        <a:defRPr sz="7400" kern="1200">
          <a:solidFill>
            <a:schemeClr val="tx1"/>
          </a:solidFill>
          <a:latin typeface="+mn-lt"/>
          <a:ea typeface="+mn-ea"/>
          <a:cs typeface="+mn-cs"/>
        </a:defRPr>
      </a:lvl4pPr>
      <a:lvl5pPr marL="7524049" algn="l" defTabSz="1881012" rtl="0" eaLnBrk="1" latinLnBrk="0" hangingPunct="1">
        <a:defRPr sz="7400" kern="1200">
          <a:solidFill>
            <a:schemeClr val="tx1"/>
          </a:solidFill>
          <a:latin typeface="+mn-lt"/>
          <a:ea typeface="+mn-ea"/>
          <a:cs typeface="+mn-cs"/>
        </a:defRPr>
      </a:lvl5pPr>
      <a:lvl6pPr marL="9405061" algn="l" defTabSz="1881012" rtl="0" eaLnBrk="1" latinLnBrk="0" hangingPunct="1">
        <a:defRPr sz="7400" kern="1200">
          <a:solidFill>
            <a:schemeClr val="tx1"/>
          </a:solidFill>
          <a:latin typeface="+mn-lt"/>
          <a:ea typeface="+mn-ea"/>
          <a:cs typeface="+mn-cs"/>
        </a:defRPr>
      </a:lvl6pPr>
      <a:lvl7pPr marL="11286073" algn="l" defTabSz="1881012" rtl="0" eaLnBrk="1" latinLnBrk="0" hangingPunct="1">
        <a:defRPr sz="7400" kern="1200">
          <a:solidFill>
            <a:schemeClr val="tx1"/>
          </a:solidFill>
          <a:latin typeface="+mn-lt"/>
          <a:ea typeface="+mn-ea"/>
          <a:cs typeface="+mn-cs"/>
        </a:defRPr>
      </a:lvl7pPr>
      <a:lvl8pPr marL="13167086" algn="l" defTabSz="1881012" rtl="0" eaLnBrk="1" latinLnBrk="0" hangingPunct="1">
        <a:defRPr sz="7400" kern="1200">
          <a:solidFill>
            <a:schemeClr val="tx1"/>
          </a:solidFill>
          <a:latin typeface="+mn-lt"/>
          <a:ea typeface="+mn-ea"/>
          <a:cs typeface="+mn-cs"/>
        </a:defRPr>
      </a:lvl8pPr>
      <a:lvl9pPr marL="15048098" algn="l" defTabSz="1881012"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hyperlink" Target="https://cse442-17s.github.io/Police-Killings-In-US/prototype/"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372181"/>
            <a:ext cx="31089600" cy="2485297"/>
          </a:xfrm>
        </p:spPr>
        <p:txBody>
          <a:bodyPr>
            <a:normAutofit fontScale="90000"/>
          </a:bodyPr>
          <a:lstStyle/>
          <a:p>
            <a:r>
              <a:rPr lang="en-US" dirty="0" smtClean="0">
                <a:latin typeface="RopaSans"/>
                <a:cs typeface="RopaSans"/>
              </a:rPr>
              <a:t>Police Killings in the US</a:t>
            </a:r>
            <a:endParaRPr lang="en-US" sz="4400" dirty="0">
              <a:latin typeface="RopaSans"/>
              <a:cs typeface="RopaSans"/>
            </a:endParaRPr>
          </a:p>
        </p:txBody>
      </p:sp>
      <p:sp>
        <p:nvSpPr>
          <p:cNvPr id="4" name="TextBox 3"/>
          <p:cNvSpPr txBox="1"/>
          <p:nvPr/>
        </p:nvSpPr>
        <p:spPr>
          <a:xfrm>
            <a:off x="1016037" y="22557140"/>
            <a:ext cx="7316755" cy="4781081"/>
          </a:xfrm>
          <a:prstGeom prst="rect">
            <a:avLst/>
          </a:prstGeom>
          <a:noFill/>
        </p:spPr>
        <p:txBody>
          <a:bodyPr wrap="square" lIns="376202" tIns="188101" rIns="376202" bIns="188101" rtlCol="0">
            <a:spAutoFit/>
          </a:bodyPr>
          <a:lstStyle/>
          <a:p>
            <a:r>
              <a:rPr lang="en-US" sz="5400" dirty="0" smtClean="0">
                <a:solidFill>
                  <a:srgbClr val="242C3B"/>
                </a:solidFill>
                <a:latin typeface="RopaSans"/>
                <a:cs typeface="RopaSans"/>
              </a:rPr>
              <a:t>Future work</a:t>
            </a:r>
            <a:endParaRPr lang="en-US" sz="4000" dirty="0">
              <a:solidFill>
                <a:srgbClr val="242C3B"/>
              </a:solidFill>
              <a:latin typeface="RopaSans"/>
              <a:cs typeface="RopaSans"/>
            </a:endParaRPr>
          </a:p>
          <a:p>
            <a:endParaRPr lang="en-US" sz="3200" dirty="0" smtClean="0">
              <a:solidFill>
                <a:srgbClr val="242C3B"/>
              </a:solidFill>
            </a:endParaRPr>
          </a:p>
          <a:p>
            <a:r>
              <a:rPr lang="en-US" sz="3200" dirty="0" smtClean="0">
                <a:solidFill>
                  <a:srgbClr val="242C3B"/>
                </a:solidFill>
                <a:latin typeface="Open Sans"/>
                <a:cs typeface="Open Sans"/>
              </a:rPr>
              <a:t>Our work could be extended by adding more visualizations to our narrative.  We would like to include information about recent legislation, and to compare the US with other countries.</a:t>
            </a:r>
          </a:p>
        </p:txBody>
      </p:sp>
      <p:sp>
        <p:nvSpPr>
          <p:cNvPr id="8" name="Rectangle 7"/>
          <p:cNvSpPr/>
          <p:nvPr/>
        </p:nvSpPr>
        <p:spPr>
          <a:xfrm>
            <a:off x="22347661" y="4997748"/>
            <a:ext cx="13258800" cy="923330"/>
          </a:xfrm>
          <a:prstGeom prst="rect">
            <a:avLst/>
          </a:prstGeom>
        </p:spPr>
        <p:txBody>
          <a:bodyPr wrap="square">
            <a:spAutoFit/>
          </a:bodyPr>
          <a:lstStyle/>
          <a:p>
            <a:r>
              <a:rPr lang="en-US" sz="5400" dirty="0" smtClean="0">
                <a:solidFill>
                  <a:srgbClr val="242C3B"/>
                </a:solidFill>
                <a:latin typeface="RopaSans"/>
                <a:cs typeface="RopaSans"/>
              </a:rPr>
              <a:t>Approach</a:t>
            </a:r>
            <a:endParaRPr lang="en-US" sz="4000" dirty="0">
              <a:solidFill>
                <a:srgbClr val="242C3B"/>
              </a:solidFill>
              <a:latin typeface="RopaSans"/>
              <a:cs typeface="RopaSans"/>
            </a:endParaRPr>
          </a:p>
        </p:txBody>
      </p:sp>
      <p:sp>
        <p:nvSpPr>
          <p:cNvPr id="9" name="Rectangle 8"/>
          <p:cNvSpPr/>
          <p:nvPr/>
        </p:nvSpPr>
        <p:spPr>
          <a:xfrm>
            <a:off x="8704515" y="5031766"/>
            <a:ext cx="10058400" cy="923330"/>
          </a:xfrm>
          <a:prstGeom prst="rect">
            <a:avLst/>
          </a:prstGeom>
        </p:spPr>
        <p:txBody>
          <a:bodyPr wrap="square">
            <a:spAutoFit/>
          </a:bodyPr>
          <a:lstStyle/>
          <a:p>
            <a:r>
              <a:rPr lang="en-US" sz="5400" dirty="0" smtClean="0">
                <a:solidFill>
                  <a:srgbClr val="242C3B"/>
                </a:solidFill>
                <a:latin typeface="RopaSans"/>
                <a:cs typeface="RopaSans"/>
              </a:rPr>
              <a:t>Results</a:t>
            </a:r>
            <a:endParaRPr lang="en-US" sz="5400" dirty="0">
              <a:solidFill>
                <a:srgbClr val="242C3B"/>
              </a:solidFill>
              <a:latin typeface="RopaSans"/>
              <a:cs typeface="RopaSans"/>
            </a:endParaRPr>
          </a:p>
        </p:txBody>
      </p:sp>
      <p:sp>
        <p:nvSpPr>
          <p:cNvPr id="11" name="Rectangle 10"/>
          <p:cNvSpPr/>
          <p:nvPr/>
        </p:nvSpPr>
        <p:spPr>
          <a:xfrm>
            <a:off x="1020820" y="5016586"/>
            <a:ext cx="6186418" cy="923330"/>
          </a:xfrm>
          <a:prstGeom prst="rect">
            <a:avLst/>
          </a:prstGeom>
        </p:spPr>
        <p:txBody>
          <a:bodyPr wrap="none">
            <a:spAutoFit/>
          </a:bodyPr>
          <a:lstStyle/>
          <a:p>
            <a:r>
              <a:rPr lang="en-US" sz="5400" dirty="0" smtClean="0">
                <a:latin typeface="RopaSans"/>
                <a:cs typeface="RopaSans"/>
              </a:rPr>
              <a:t>Problem &amp; Motivation</a:t>
            </a:r>
          </a:p>
        </p:txBody>
      </p:sp>
      <p:pic>
        <p:nvPicPr>
          <p:cNvPr id="14" name="Picture 13" descr="Screen Shot 2017-05-30 at 8.59.50 AM.png"/>
          <p:cNvPicPr>
            <a:picLocks noChangeAspect="1"/>
          </p:cNvPicPr>
          <p:nvPr/>
        </p:nvPicPr>
        <p:blipFill rotWithShape="1">
          <a:blip r:embed="rId3">
            <a:extLst>
              <a:ext uri="{28A0092B-C50C-407E-A947-70E740481C1C}">
                <a14:useLocalDpi xmlns:a14="http://schemas.microsoft.com/office/drawing/2010/main" val="0"/>
              </a:ext>
            </a:extLst>
          </a:blip>
          <a:srcRect r="3043"/>
          <a:stretch/>
        </p:blipFill>
        <p:spPr>
          <a:xfrm>
            <a:off x="8332792" y="16641234"/>
            <a:ext cx="13630523" cy="8033269"/>
          </a:xfrm>
          <a:prstGeom prst="rect">
            <a:avLst/>
          </a:prstGeom>
        </p:spPr>
      </p:pic>
      <p:pic>
        <p:nvPicPr>
          <p:cNvPr id="15" name="Picture 14" descr="Screen Shot 2017-05-30 at 9.00.05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00061" y="6198874"/>
            <a:ext cx="13258800" cy="7589843"/>
          </a:xfrm>
          <a:prstGeom prst="rect">
            <a:avLst/>
          </a:prstGeom>
        </p:spPr>
      </p:pic>
      <p:pic>
        <p:nvPicPr>
          <p:cNvPr id="16" name="Picture 15" descr="Screen Shot 2017-05-30 at 9.00.19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500061" y="17415074"/>
            <a:ext cx="13258800" cy="6714879"/>
          </a:xfrm>
          <a:prstGeom prst="rect">
            <a:avLst/>
          </a:prstGeom>
        </p:spPr>
      </p:pic>
      <p:sp>
        <p:nvSpPr>
          <p:cNvPr id="3" name="Rectangle 2"/>
          <p:cNvSpPr/>
          <p:nvPr/>
        </p:nvSpPr>
        <p:spPr>
          <a:xfrm>
            <a:off x="5994400" y="3049816"/>
            <a:ext cx="24434800" cy="1384995"/>
          </a:xfrm>
          <a:prstGeom prst="rect">
            <a:avLst/>
          </a:prstGeom>
        </p:spPr>
        <p:txBody>
          <a:bodyPr wrap="square">
            <a:spAutoFit/>
          </a:bodyPr>
          <a:lstStyle/>
          <a:p>
            <a:pPr algn="ctr"/>
            <a:r>
              <a:rPr lang="en-US" sz="2800" i="1" dirty="0">
                <a:latin typeface="Open Sans"/>
                <a:cs typeface="Open Sans"/>
              </a:rPr>
              <a:t>On my honor, I will never betray my badge, my integrity, my character, or the public trust.</a:t>
            </a:r>
          </a:p>
          <a:p>
            <a:pPr algn="ctr"/>
            <a:r>
              <a:rPr lang="en-US" sz="2800" i="1" dirty="0">
                <a:latin typeface="Open Sans"/>
                <a:cs typeface="Open Sans"/>
              </a:rPr>
              <a:t>I will always have the courage to hold myself and others accountable for our actions.</a:t>
            </a:r>
          </a:p>
          <a:p>
            <a:pPr algn="ctr"/>
            <a:r>
              <a:rPr lang="en-US" sz="2800" i="1" dirty="0">
                <a:latin typeface="Open Sans"/>
                <a:cs typeface="Open Sans"/>
              </a:rPr>
              <a:t>I will always uphold the Constitution, the community, and the agency I serve, so help me </a:t>
            </a:r>
            <a:r>
              <a:rPr lang="en-US" sz="2800" i="1" dirty="0" smtClean="0">
                <a:latin typeface="Open Sans"/>
                <a:cs typeface="Open Sans"/>
              </a:rPr>
              <a:t>God. - Law </a:t>
            </a:r>
            <a:r>
              <a:rPr lang="en-US" sz="2800" i="1" dirty="0">
                <a:latin typeface="Open Sans"/>
                <a:cs typeface="Open Sans"/>
              </a:rPr>
              <a:t>Enforcement Oath of </a:t>
            </a:r>
            <a:r>
              <a:rPr lang="en-US" sz="2800" i="1" dirty="0" smtClean="0">
                <a:latin typeface="Open Sans"/>
                <a:cs typeface="Open Sans"/>
              </a:rPr>
              <a:t>Honor</a:t>
            </a:r>
            <a:endParaRPr lang="en-US" sz="2800" i="1" dirty="0">
              <a:latin typeface="Open Sans"/>
              <a:cs typeface="Open Sans"/>
            </a:endParaRPr>
          </a:p>
        </p:txBody>
      </p:sp>
      <p:sp>
        <p:nvSpPr>
          <p:cNvPr id="17" name="TextBox 16"/>
          <p:cNvSpPr txBox="1"/>
          <p:nvPr/>
        </p:nvSpPr>
        <p:spPr>
          <a:xfrm>
            <a:off x="1016043" y="6215965"/>
            <a:ext cx="7078998" cy="16342942"/>
          </a:xfrm>
          <a:prstGeom prst="rect">
            <a:avLst/>
          </a:prstGeom>
          <a:noFill/>
        </p:spPr>
        <p:txBody>
          <a:bodyPr wrap="square" rtlCol="0">
            <a:spAutoFit/>
          </a:bodyPr>
          <a:lstStyle/>
          <a:p>
            <a:r>
              <a:rPr lang="en-US" sz="3200" dirty="0">
                <a:latin typeface="Open Sans"/>
                <a:cs typeface="Open Sans"/>
              </a:rPr>
              <a:t>The US has one of the highest rates of any country of civilian killings by police officers.  Yet, there is no accurate federal database recording these incidents, no federal law or guideline on how individual departments should investigate these cases, and little movement towards actions that would increase officer accountability. </a:t>
            </a:r>
            <a:endParaRPr lang="en-US" sz="3200" dirty="0" smtClean="0">
              <a:latin typeface="Open Sans"/>
              <a:cs typeface="Open Sans"/>
            </a:endParaRPr>
          </a:p>
          <a:p>
            <a:endParaRPr lang="en-US" sz="3200" dirty="0">
              <a:latin typeface="Open Sans"/>
              <a:cs typeface="Open Sans"/>
            </a:endParaRPr>
          </a:p>
          <a:p>
            <a:r>
              <a:rPr lang="en-US" sz="3200" dirty="0" smtClean="0">
                <a:latin typeface="Open Sans"/>
                <a:cs typeface="Open Sans"/>
              </a:rPr>
              <a:t>Our </a:t>
            </a:r>
            <a:r>
              <a:rPr lang="en-US" sz="3200" dirty="0" smtClean="0">
                <a:latin typeface="Open Sans"/>
                <a:cs typeface="Open Sans"/>
              </a:rPr>
              <a:t>goal was to create an interactive data story about </a:t>
            </a:r>
            <a:r>
              <a:rPr lang="en-US" sz="3200" dirty="0" smtClean="0">
                <a:latin typeface="Open Sans"/>
                <a:cs typeface="Open Sans"/>
              </a:rPr>
              <a:t>fatal police shootings in the United </a:t>
            </a:r>
            <a:r>
              <a:rPr lang="en-US" sz="3200" dirty="0" smtClean="0">
                <a:latin typeface="Open Sans"/>
                <a:cs typeface="Open Sans"/>
              </a:rPr>
              <a:t>States. The Washington Post and the Guardian </a:t>
            </a:r>
            <a:r>
              <a:rPr lang="en-US" sz="2800" dirty="0" smtClean="0">
                <a:latin typeface="Open Sans"/>
                <a:cs typeface="Open Sans"/>
              </a:rPr>
              <a:t>maintain</a:t>
            </a:r>
            <a:r>
              <a:rPr lang="en-US" sz="3200" dirty="0" smtClean="0">
                <a:latin typeface="Open Sans"/>
                <a:cs typeface="Open Sans"/>
              </a:rPr>
              <a:t> detailed records of incidents of civilian fatalities caused by police. We </a:t>
            </a:r>
            <a:r>
              <a:rPr lang="en-US" sz="3200" dirty="0" smtClean="0">
                <a:latin typeface="Open Sans"/>
                <a:cs typeface="Open Sans"/>
              </a:rPr>
              <a:t>used </a:t>
            </a:r>
            <a:r>
              <a:rPr lang="en-US" sz="3200" dirty="0" smtClean="0">
                <a:latin typeface="Open Sans"/>
                <a:cs typeface="Open Sans"/>
              </a:rPr>
              <a:t>this data to </a:t>
            </a:r>
            <a:r>
              <a:rPr lang="en-US" sz="3200" dirty="0" smtClean="0">
                <a:latin typeface="Open Sans"/>
                <a:cs typeface="Open Sans"/>
              </a:rPr>
              <a:t>visualize </a:t>
            </a:r>
            <a:r>
              <a:rPr lang="en-US" sz="3200" dirty="0" smtClean="0">
                <a:latin typeface="Open Sans"/>
                <a:cs typeface="Open Sans"/>
              </a:rPr>
              <a:t>aggregate information about these fatalities and incorporate narrative elements to tell the stories of victims.</a:t>
            </a:r>
          </a:p>
          <a:p>
            <a:endParaRPr lang="en-US" sz="3200" dirty="0" smtClean="0">
              <a:latin typeface="Open Sans"/>
              <a:cs typeface="Open Sans"/>
            </a:endParaRPr>
          </a:p>
          <a:p>
            <a:r>
              <a:rPr lang="en-US" sz="3200" dirty="0" smtClean="0">
                <a:latin typeface="Open Sans"/>
                <a:cs typeface="Open Sans"/>
              </a:rPr>
              <a:t>Envisioned users of our application include citizens, researchers, and others interested </a:t>
            </a:r>
            <a:r>
              <a:rPr lang="en-US" sz="3200" dirty="0" smtClean="0">
                <a:latin typeface="Open Sans"/>
                <a:cs typeface="Open Sans"/>
              </a:rPr>
              <a:t>in learning more about this topic. </a:t>
            </a:r>
            <a:r>
              <a:rPr lang="en-US" sz="3200" dirty="0" smtClean="0">
                <a:latin typeface="Open Sans"/>
                <a:cs typeface="Open Sans"/>
              </a:rPr>
              <a:t>In building our data story, we too would like to learn more about police fatalities, challenge our assumptions and discover insights that we can share with others.</a:t>
            </a:r>
          </a:p>
        </p:txBody>
      </p:sp>
      <p:sp>
        <p:nvSpPr>
          <p:cNvPr id="6" name="Rectangle 5"/>
          <p:cNvSpPr/>
          <p:nvPr/>
        </p:nvSpPr>
        <p:spPr>
          <a:xfrm>
            <a:off x="8704515" y="6202531"/>
            <a:ext cx="13258800" cy="2574166"/>
          </a:xfrm>
          <a:prstGeom prst="rect">
            <a:avLst/>
          </a:prstGeom>
        </p:spPr>
        <p:txBody>
          <a:bodyPr>
            <a:spAutoFit/>
          </a:bodyPr>
          <a:lstStyle/>
          <a:p>
            <a:r>
              <a:rPr lang="en-US" sz="3200" dirty="0">
                <a:solidFill>
                  <a:srgbClr val="242C3B"/>
                </a:solidFill>
                <a:latin typeface="Open Sans"/>
                <a:cs typeface="Open Sans"/>
              </a:rPr>
              <a:t>We decided early on to use a data story, meaning we planned on creating a few different visualizations to work together.  When deciding on the topic of each individual visualization, we framed them with the question we wanted each to answer.  These questions can now be seen as the title of each of our pages.  </a:t>
            </a:r>
          </a:p>
        </p:txBody>
      </p:sp>
      <p:sp>
        <p:nvSpPr>
          <p:cNvPr id="7" name="TextBox 6"/>
          <p:cNvSpPr txBox="1"/>
          <p:nvPr/>
        </p:nvSpPr>
        <p:spPr>
          <a:xfrm>
            <a:off x="8534171" y="15058268"/>
            <a:ext cx="13343972" cy="1077218"/>
          </a:xfrm>
          <a:prstGeom prst="rect">
            <a:avLst/>
          </a:prstGeom>
          <a:noFill/>
        </p:spPr>
        <p:txBody>
          <a:bodyPr wrap="square" rtlCol="0">
            <a:spAutoFit/>
          </a:bodyPr>
          <a:lstStyle/>
          <a:p>
            <a:r>
              <a:rPr lang="en-US" sz="3200" dirty="0" smtClean="0">
                <a:latin typeface="Open Sans"/>
                <a:cs typeface="Open Sans"/>
              </a:rPr>
              <a:t>This section has little data to display, so the goal of the visualization is to increase interest of the page.  </a:t>
            </a:r>
            <a:endParaRPr lang="en-US" sz="3200" dirty="0">
              <a:latin typeface="Open Sans"/>
              <a:cs typeface="Open Sans"/>
            </a:endParaRPr>
          </a:p>
        </p:txBody>
      </p:sp>
      <p:grpSp>
        <p:nvGrpSpPr>
          <p:cNvPr id="12" name="Group 11"/>
          <p:cNvGrpSpPr/>
          <p:nvPr/>
        </p:nvGrpSpPr>
        <p:grpSpPr>
          <a:xfrm>
            <a:off x="8531718" y="8776697"/>
            <a:ext cx="13728318" cy="6281571"/>
            <a:chOff x="8619343" y="8776697"/>
            <a:chExt cx="13343972" cy="6383428"/>
          </a:xfrm>
        </p:grpSpPr>
        <p:pic>
          <p:nvPicPr>
            <p:cNvPr id="13" name="Picture 12" descr="Screen Shot 2017-05-30 at 8.59.35 AM.png"/>
            <p:cNvPicPr>
              <a:picLocks noChangeAspect="1"/>
            </p:cNvPicPr>
            <p:nvPr/>
          </p:nvPicPr>
          <p:blipFill rotWithShape="1">
            <a:blip r:embed="rId6">
              <a:extLst>
                <a:ext uri="{28A0092B-C50C-407E-A947-70E740481C1C}">
                  <a14:useLocalDpi xmlns:a14="http://schemas.microsoft.com/office/drawing/2010/main" val="0"/>
                </a:ext>
              </a:extLst>
            </a:blip>
            <a:srcRect l="2672" t="32012" r="13363" b="10107"/>
            <a:stretch/>
          </p:blipFill>
          <p:spPr>
            <a:xfrm>
              <a:off x="8619343" y="9993796"/>
              <a:ext cx="13258800" cy="5166329"/>
            </a:xfrm>
            <a:prstGeom prst="rect">
              <a:avLst/>
            </a:prstGeom>
          </p:spPr>
        </p:pic>
        <p:pic>
          <p:nvPicPr>
            <p:cNvPr id="18" name="Picture 17" descr="Screen Shot 2017-05-30 at 8.59.35 AM.png"/>
            <p:cNvPicPr>
              <a:picLocks noChangeAspect="1"/>
            </p:cNvPicPr>
            <p:nvPr/>
          </p:nvPicPr>
          <p:blipFill rotWithShape="1">
            <a:blip r:embed="rId6">
              <a:extLst>
                <a:ext uri="{28A0092B-C50C-407E-A947-70E740481C1C}">
                  <a14:useLocalDpi xmlns:a14="http://schemas.microsoft.com/office/drawing/2010/main" val="0"/>
                </a:ext>
              </a:extLst>
            </a:blip>
            <a:srcRect l="2672" t="3415" r="13363" b="82949"/>
            <a:stretch/>
          </p:blipFill>
          <p:spPr>
            <a:xfrm>
              <a:off x="8704515" y="8776697"/>
              <a:ext cx="13258800" cy="1217099"/>
            </a:xfrm>
            <a:prstGeom prst="rect">
              <a:avLst/>
            </a:prstGeom>
          </p:spPr>
        </p:pic>
      </p:grpSp>
      <p:sp>
        <p:nvSpPr>
          <p:cNvPr id="19" name="TextBox 18"/>
          <p:cNvSpPr txBox="1"/>
          <p:nvPr/>
        </p:nvSpPr>
        <p:spPr>
          <a:xfrm>
            <a:off x="8704515" y="24675905"/>
            <a:ext cx="13343972" cy="3046988"/>
          </a:xfrm>
          <a:prstGeom prst="rect">
            <a:avLst/>
          </a:prstGeom>
          <a:noFill/>
        </p:spPr>
        <p:txBody>
          <a:bodyPr wrap="square" rtlCol="0">
            <a:spAutoFit/>
          </a:bodyPr>
          <a:lstStyle/>
          <a:p>
            <a:r>
              <a:rPr lang="en-US" sz="3200" dirty="0" smtClean="0">
                <a:latin typeface="Open Sans"/>
                <a:cs typeface="Open Sans"/>
              </a:rPr>
              <a:t>This section is very data-heavy, especially in comparison to the previous section.  We used nested donut charts because they are visually pleasing and make it easy to compare the distributions of race.  Users can click on any section of the chart to align that race in the inner and outer donut.  We double-encoded this difference to ensure that it is easily understood. </a:t>
            </a:r>
            <a:endParaRPr lang="en-US" sz="3200" dirty="0">
              <a:latin typeface="Open Sans"/>
              <a:cs typeface="Open Sans"/>
            </a:endParaRPr>
          </a:p>
        </p:txBody>
      </p:sp>
      <p:sp>
        <p:nvSpPr>
          <p:cNvPr id="21" name="Rectangle 20"/>
          <p:cNvSpPr/>
          <p:nvPr/>
        </p:nvSpPr>
        <p:spPr>
          <a:xfrm>
            <a:off x="1710915" y="28447043"/>
            <a:ext cx="33045400" cy="584776"/>
          </a:xfrm>
          <a:prstGeom prst="rect">
            <a:avLst/>
          </a:prstGeom>
        </p:spPr>
        <p:txBody>
          <a:bodyPr wrap="square">
            <a:spAutoFit/>
          </a:bodyPr>
          <a:lstStyle/>
          <a:p>
            <a:pPr algn="ctr"/>
            <a:r>
              <a:rPr lang="en-US" sz="3200" dirty="0">
                <a:latin typeface="Open Sans"/>
                <a:cs typeface="Open Sans"/>
              </a:rPr>
              <a:t>UW CSE 442 – June 5, </a:t>
            </a:r>
            <a:r>
              <a:rPr lang="en-US" sz="3200" dirty="0" smtClean="0">
                <a:latin typeface="Open Sans"/>
                <a:cs typeface="Open Sans"/>
              </a:rPr>
              <a:t>2017  -  </a:t>
            </a:r>
            <a:r>
              <a:rPr lang="en-US" sz="3200" dirty="0" smtClean="0">
                <a:latin typeface="Open Sans"/>
                <a:cs typeface="Open Sans"/>
                <a:hlinkClick r:id="rId7"/>
              </a:rPr>
              <a:t>https</a:t>
            </a:r>
            <a:r>
              <a:rPr lang="en-US" sz="3200" dirty="0">
                <a:latin typeface="Open Sans"/>
                <a:cs typeface="Open Sans"/>
                <a:hlinkClick r:id="rId7"/>
              </a:rPr>
              <a:t>://cse442-17s.github.io/Police-Killings-In-US/prototype</a:t>
            </a:r>
            <a:r>
              <a:rPr lang="en-US" sz="3200" dirty="0" smtClean="0">
                <a:latin typeface="Open Sans"/>
                <a:cs typeface="Open Sans"/>
                <a:hlinkClick r:id="rId7"/>
              </a:rPr>
              <a:t>/</a:t>
            </a:r>
            <a:r>
              <a:rPr lang="en-US" sz="3200" dirty="0" smtClean="0">
                <a:latin typeface="Open Sans"/>
                <a:cs typeface="Open Sans"/>
              </a:rPr>
              <a:t>  -  Meredith </a:t>
            </a:r>
            <a:r>
              <a:rPr lang="en-US" sz="3200" dirty="0">
                <a:latin typeface="Open Sans"/>
                <a:cs typeface="Open Sans"/>
              </a:rPr>
              <a:t>Lampe, Nick Mooney, Hunter Schafer, and Erika </a:t>
            </a:r>
            <a:r>
              <a:rPr lang="en-US" sz="3200" dirty="0" smtClean="0">
                <a:latin typeface="Open Sans"/>
                <a:cs typeface="Open Sans"/>
              </a:rPr>
              <a:t>Wolfe</a:t>
            </a:r>
            <a:endParaRPr lang="en-US" sz="3200" dirty="0">
              <a:latin typeface="Open Sans"/>
              <a:cs typeface="Open Sans"/>
            </a:endParaRPr>
          </a:p>
        </p:txBody>
      </p:sp>
      <p:sp>
        <p:nvSpPr>
          <p:cNvPr id="22" name="Rectangle 21"/>
          <p:cNvSpPr/>
          <p:nvPr/>
        </p:nvSpPr>
        <p:spPr>
          <a:xfrm>
            <a:off x="22500061" y="13830551"/>
            <a:ext cx="13258800" cy="3539430"/>
          </a:xfrm>
          <a:prstGeom prst="rect">
            <a:avLst/>
          </a:prstGeom>
        </p:spPr>
        <p:txBody>
          <a:bodyPr wrap="square">
            <a:spAutoFit/>
          </a:bodyPr>
          <a:lstStyle/>
          <a:p>
            <a:r>
              <a:rPr lang="en-US" sz="3200" dirty="0" smtClean="0">
                <a:solidFill>
                  <a:srgbClr val="242C3B"/>
                </a:solidFill>
                <a:latin typeface="Open Sans"/>
                <a:cs typeface="Open Sans"/>
              </a:rPr>
              <a:t>After providing some context for the data, we give users the ability to explore the data themselves.  We chose a map for this section because we wanted to emphasize that this problem is countrywide.  </a:t>
            </a:r>
            <a:r>
              <a:rPr lang="en-US" sz="3200" dirty="0" smtClean="0">
                <a:solidFill>
                  <a:srgbClr val="242C3B"/>
                </a:solidFill>
                <a:latin typeface="Open Sans"/>
                <a:cs typeface="Open Sans"/>
              </a:rPr>
              <a:t>Users can filter the data to show only characteristics they are interested in, and can zoom in to make more detailed comparisons.  It is also possible to search for a specific city, and hovering over cities and states lists the victims who were killed in that location.</a:t>
            </a:r>
            <a:endParaRPr lang="en-US" sz="3200" dirty="0">
              <a:solidFill>
                <a:srgbClr val="242C3B"/>
              </a:solidFill>
              <a:latin typeface="Open Sans"/>
              <a:cs typeface="Open Sans"/>
            </a:endParaRPr>
          </a:p>
        </p:txBody>
      </p:sp>
      <p:sp>
        <p:nvSpPr>
          <p:cNvPr id="23" name="Rectangle 22"/>
          <p:cNvSpPr/>
          <p:nvPr/>
        </p:nvSpPr>
        <p:spPr>
          <a:xfrm>
            <a:off x="22500061" y="23340110"/>
            <a:ext cx="13258800" cy="4524315"/>
          </a:xfrm>
          <a:prstGeom prst="rect">
            <a:avLst/>
          </a:prstGeom>
        </p:spPr>
        <p:txBody>
          <a:bodyPr wrap="square">
            <a:spAutoFit/>
          </a:bodyPr>
          <a:lstStyle/>
          <a:p>
            <a:r>
              <a:rPr lang="en-US" sz="3200" dirty="0" smtClean="0">
                <a:solidFill>
                  <a:srgbClr val="242C3B"/>
                </a:solidFill>
                <a:latin typeface="Open Sans"/>
                <a:cs typeface="Open Sans"/>
              </a:rPr>
              <a:t>This final section provides information about actions that can be done to reduce the number of fatal shootings by police.  The tab layout allows us to provide a lot of information while categorizing it in a meaningful way.</a:t>
            </a:r>
          </a:p>
          <a:p>
            <a:endParaRPr lang="en-US" sz="3200" dirty="0">
              <a:solidFill>
                <a:srgbClr val="242C3B"/>
              </a:solidFill>
              <a:latin typeface="Open Sans"/>
              <a:cs typeface="Open Sans"/>
            </a:endParaRPr>
          </a:p>
          <a:p>
            <a:r>
              <a:rPr lang="en-US" sz="3200" dirty="0" smtClean="0">
                <a:solidFill>
                  <a:srgbClr val="242C3B"/>
                </a:solidFill>
                <a:latin typeface="Open Sans"/>
                <a:cs typeface="Open Sans"/>
              </a:rPr>
              <a:t>We </a:t>
            </a:r>
            <a:r>
              <a:rPr lang="en-US" sz="3200" dirty="0" smtClean="0">
                <a:solidFill>
                  <a:srgbClr val="242C3B"/>
                </a:solidFill>
                <a:latin typeface="Open Sans"/>
                <a:cs typeface="Open Sans"/>
              </a:rPr>
              <a:t>tried to make these visualizations pleasing while also providing access to the underlying information.  We also wanted to make each visualization very different from the others to add interest to the project. </a:t>
            </a:r>
            <a:endParaRPr lang="en-US" sz="3200" dirty="0">
              <a:solidFill>
                <a:srgbClr val="242C3B"/>
              </a:solidFill>
              <a:latin typeface="Open Sans"/>
              <a:cs typeface="Open Sans"/>
            </a:endParaRPr>
          </a:p>
        </p:txBody>
      </p:sp>
    </p:spTree>
    <p:extLst>
      <p:ext uri="{BB962C8B-B14F-4D97-AF65-F5344CB8AC3E}">
        <p14:creationId xmlns:p14="http://schemas.microsoft.com/office/powerpoint/2010/main" val="1648918857"/>
      </p:ext>
    </p:extLst>
  </p:cSld>
  <p:clrMapOvr>
    <a:masterClrMapping/>
  </p:clrMapOvr>
</p:sld>
</file>

<file path=ppt/theme/theme1.xml><?xml version="1.0" encoding="utf-8"?>
<a:theme xmlns:a="http://schemas.openxmlformats.org/drawingml/2006/main" name="Office Theme">
  <a:themeElements>
    <a:clrScheme name="Custom 1">
      <a:dk1>
        <a:srgbClr val="242C3B"/>
      </a:dk1>
      <a:lt1>
        <a:srgbClr val="FBFEF0"/>
      </a:lt1>
      <a:dk2>
        <a:srgbClr val="738DA0"/>
      </a:dk2>
      <a:lt2>
        <a:srgbClr val="83362C"/>
      </a:lt2>
      <a:accent1>
        <a:srgbClr val="242C3B"/>
      </a:accent1>
      <a:accent2>
        <a:srgbClr val="D5D7CE"/>
      </a:accent2>
      <a:accent3>
        <a:srgbClr val="BB7F74"/>
      </a:accent3>
      <a:accent4>
        <a:srgbClr val="5984B9"/>
      </a:accent4>
      <a:accent5>
        <a:srgbClr val="242C3B"/>
      </a:accent5>
      <a:accent6>
        <a:srgbClr val="96989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864</TotalTime>
  <Words>641</Words>
  <Application>Microsoft Macintosh PowerPoint</Application>
  <PresentationFormat>Custom</PresentationFormat>
  <Paragraphs>25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Police Killings in the US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Police Killings in the US </dc:title>
  <dc:creator>Erika Wolfe</dc:creator>
  <cp:lastModifiedBy>Erika Wolfe</cp:lastModifiedBy>
  <cp:revision>22</cp:revision>
  <dcterms:created xsi:type="dcterms:W3CDTF">2017-05-30T04:03:33Z</dcterms:created>
  <dcterms:modified xsi:type="dcterms:W3CDTF">2017-05-30T18:30:45Z</dcterms:modified>
</cp:coreProperties>
</file>