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A618F-1782-4F93-8780-705D08F111EB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AA141-BC12-4A61-B812-728CCC095BC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 to the Data Dictionary for Care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 for the Data Dictionary for Care will be sourced from one of 3 areas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Content – this will include but not be restricted to ; the NHS Data Dictionary, ISB Standards, Content from the National Clinical Content Repository, NHS Message Specifications, Clinical Audit Specifications.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Content – Potentially local NHS organisations could catalogue their own content on the Data Dictionary for Care.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data Definitions when created will be populated into the Data Dictionary for Care.</a:t>
            </a:r>
          </a:p>
          <a:p>
            <a:endParaRPr lang="en-GB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Catalogue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catalogue component of the Data Dictionary for Care will create an organised, searchable repository of care data definitions. This will be made freely available. </a:t>
            </a:r>
          </a:p>
          <a:p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Harmonise and Standardise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Deriving source requirements information from the catalogue, common models for specific artefacts will be produced. E.g. common/harmonised models for smoking, blood pressure, discharge summary.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AA141-BC12-4A61-B812-728CCC095BCD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73B44BD-9DBC-4104-9CBE-EC1D7E134F3A}" type="datetimeFigureOut">
              <a:rPr lang="en-GB" smtClean="0"/>
              <a:pPr/>
              <a:t>01/10/2013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41DE348-1BDA-4691-910E-E4F8836E4B8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Metadata content for the NHS Data Dictionary for Care using ISO 13119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7571184" cy="1752600"/>
          </a:xfrm>
        </p:spPr>
        <p:txBody>
          <a:bodyPr/>
          <a:lstStyle/>
          <a:p>
            <a:r>
              <a:rPr lang="en-GB" dirty="0" smtClean="0"/>
              <a:t>Rahil Qamar Siddiqui</a:t>
            </a:r>
          </a:p>
          <a:p>
            <a:r>
              <a:rPr lang="en-GB" dirty="0" smtClean="0"/>
              <a:t>Clinical Information Architect</a:t>
            </a:r>
          </a:p>
          <a:p>
            <a:r>
              <a:rPr lang="en-GB" dirty="0" smtClean="0"/>
              <a:t>Health and Social Care Information Centre</a:t>
            </a:r>
          </a:p>
          <a:p>
            <a:r>
              <a:rPr lang="en-GB" dirty="0" smtClean="0"/>
              <a:t>NHS, UK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DD4C User Interface with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3144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3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2875"/>
            <a:ext cx="9134475" cy="741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2875"/>
            <a:ext cx="10858500" cy="867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0"/>
            <a:ext cx="10858500" cy="867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4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5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0"/>
            <a:ext cx="12192000" cy="97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229600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What is in it for CIMI?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224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Coverage of </a:t>
            </a:r>
            <a:r>
              <a:rPr lang="en-GB" dirty="0" err="1" smtClean="0"/>
              <a:t>openEHR</a:t>
            </a:r>
            <a:r>
              <a:rPr lang="en-GB" dirty="0" smtClean="0"/>
              <a:t> and DCM </a:t>
            </a:r>
            <a:r>
              <a:rPr lang="en-GB" dirty="0" smtClean="0"/>
              <a:t>metadata. Demo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752" y="2780928"/>
            <a:ext cx="8229600" cy="4325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Thank you</a:t>
            </a:r>
            <a:endParaRPr lang="en-GB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Dictionary for Care (DD4C) – What is it?</a:t>
            </a:r>
          </a:p>
          <a:p>
            <a:r>
              <a:rPr lang="en-GB" dirty="0" smtClean="0"/>
              <a:t>Metadata requirements</a:t>
            </a:r>
          </a:p>
          <a:p>
            <a:r>
              <a:rPr lang="en-GB" dirty="0" smtClean="0"/>
              <a:t>ISO13119 – Health informatics: Clinical knowledge resources – Metadata</a:t>
            </a:r>
          </a:p>
          <a:p>
            <a:r>
              <a:rPr lang="en-GB" dirty="0" smtClean="0"/>
              <a:t>Applying ISO13119 to DD4C</a:t>
            </a:r>
          </a:p>
          <a:p>
            <a:r>
              <a:rPr lang="en-GB" dirty="0" smtClean="0"/>
              <a:t>Pilot user interface for cataloguing data</a:t>
            </a:r>
          </a:p>
          <a:p>
            <a:r>
              <a:rPr lang="en-GB" dirty="0" smtClean="0"/>
              <a:t>What is in it for CIMI – coverage of </a:t>
            </a:r>
            <a:r>
              <a:rPr lang="en-GB" dirty="0" err="1" smtClean="0"/>
              <a:t>openEHR</a:t>
            </a:r>
            <a:r>
              <a:rPr lang="en-GB" dirty="0" smtClean="0"/>
              <a:t>, ISO13606 and DCM metadata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Dictionary for Care – What is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5112"/>
          </a:xfrm>
        </p:spPr>
        <p:txBody>
          <a:bodyPr>
            <a:noAutofit/>
          </a:bodyPr>
          <a:lstStyle/>
          <a:p>
            <a:r>
              <a:rPr lang="en-GB" sz="2200" dirty="0" smtClean="0"/>
              <a:t>The requirement for a data dictionary to underpin care concepts has been identified within Information Standards to meet initiatives outlined in The Power of Information: Putting all of us in control of the health and care information we need published in May 2012 as part of the Information Strategy.</a:t>
            </a:r>
          </a:p>
          <a:p>
            <a:pPr>
              <a:buNone/>
            </a:pPr>
            <a:endParaRPr lang="en-GB" sz="2200" dirty="0" smtClean="0"/>
          </a:p>
          <a:p>
            <a:r>
              <a:rPr lang="en-GB" sz="2200" dirty="0" smtClean="0"/>
              <a:t>The Data Dictionary for Care service plans to catalogue existing published content, harmonise wherever possible (and sensible), and offer a standard representation to support implementation of interoperable patient records.</a:t>
            </a:r>
          </a:p>
          <a:p>
            <a:pPr>
              <a:buNone/>
            </a:pPr>
            <a:endParaRPr lang="en-GB" sz="2200" dirty="0" smtClean="0"/>
          </a:p>
          <a:p>
            <a:r>
              <a:rPr lang="en-GB" sz="2200" dirty="0" smtClean="0"/>
              <a:t>The scope also includes providing a library of definitions to support direct delivery of care and support the representation of care content through application of standards, including SNOMED 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66800"/>
          </a:xfrm>
        </p:spPr>
        <p:txBody>
          <a:bodyPr/>
          <a:lstStyle/>
          <a:p>
            <a:r>
              <a:rPr lang="en-GB" dirty="0" smtClean="0"/>
              <a:t>Components of DD4C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9143999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solution </a:t>
            </a:r>
            <a:r>
              <a:rPr lang="en-GB" b="1" dirty="0" smtClean="0"/>
              <a:t>must</a:t>
            </a:r>
            <a:r>
              <a:rPr lang="en-GB" dirty="0" smtClean="0"/>
              <a:t> support the recording of metadata against artefacts in DD4C.</a:t>
            </a:r>
          </a:p>
          <a:p>
            <a:r>
              <a:rPr lang="en-GB" dirty="0" smtClean="0"/>
              <a:t>The solution </a:t>
            </a:r>
            <a:r>
              <a:rPr lang="en-GB" b="1" dirty="0" smtClean="0"/>
              <a:t>must</a:t>
            </a:r>
            <a:r>
              <a:rPr lang="en-GB" dirty="0" smtClean="0"/>
              <a:t> support a controlled meta data vocabulary that can be extended/modified to suit requirements.</a:t>
            </a:r>
          </a:p>
          <a:p>
            <a:r>
              <a:rPr lang="en-GB" dirty="0" smtClean="0"/>
              <a:t>The solution </a:t>
            </a:r>
            <a:r>
              <a:rPr lang="en-GB" b="1" dirty="0" smtClean="0"/>
              <a:t>must</a:t>
            </a:r>
            <a:r>
              <a:rPr lang="en-GB" dirty="0" smtClean="0"/>
              <a:t> provide a means to identify mandatory elements of metadata. Records with blank mandatory fields can only be saved as work in progress.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066800"/>
          </a:xfrm>
        </p:spPr>
        <p:txBody>
          <a:bodyPr/>
          <a:lstStyle/>
          <a:p>
            <a:r>
              <a:rPr lang="en-GB" dirty="0" smtClean="0"/>
              <a:t>Metadata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25112"/>
          </a:xfrm>
        </p:spPr>
        <p:txBody>
          <a:bodyPr>
            <a:noAutofit/>
          </a:bodyPr>
          <a:lstStyle/>
          <a:p>
            <a:r>
              <a:rPr lang="en-GB" sz="2100" b="1" dirty="0" smtClean="0"/>
              <a:t>Audit - </a:t>
            </a:r>
            <a:r>
              <a:rPr lang="en-GB" sz="2100" dirty="0" smtClean="0"/>
              <a:t>Date of creation/modification, author, etc.  (</a:t>
            </a:r>
            <a:r>
              <a:rPr lang="en-GB" sz="2100" b="1" dirty="0" smtClean="0"/>
              <a:t>Must</a:t>
            </a:r>
            <a:r>
              <a:rPr lang="en-GB" sz="2100" dirty="0" smtClean="0"/>
              <a:t>)</a:t>
            </a:r>
          </a:p>
          <a:p>
            <a:r>
              <a:rPr lang="en-GB" sz="2100" b="1" dirty="0" smtClean="0"/>
              <a:t>Versioning - </a:t>
            </a:r>
            <a:r>
              <a:rPr lang="en-GB" sz="2100" dirty="0" smtClean="0"/>
              <a:t>Version numbers and dates. (</a:t>
            </a:r>
            <a:r>
              <a:rPr lang="en-GB" sz="2100" b="1" dirty="0" smtClean="0"/>
              <a:t>Must</a:t>
            </a:r>
            <a:r>
              <a:rPr lang="en-GB" sz="2100" dirty="0" smtClean="0"/>
              <a:t>). This is the version of the specific artefact as stated by the artefact author.</a:t>
            </a:r>
          </a:p>
          <a:p>
            <a:r>
              <a:rPr lang="en-GB" sz="2100" b="1" dirty="0" smtClean="0"/>
              <a:t>Currency - </a:t>
            </a:r>
            <a:r>
              <a:rPr lang="en-GB" sz="2100" dirty="0" smtClean="0"/>
              <a:t>Whether the artefact is actively being maintained. E.g. Up-to-date/ Not up-to-date/ deprecated, superseded (and by what)</a:t>
            </a:r>
          </a:p>
          <a:p>
            <a:r>
              <a:rPr lang="en-GB" sz="2100" b="1" dirty="0" smtClean="0"/>
              <a:t>Release status - </a:t>
            </a:r>
            <a:r>
              <a:rPr lang="en-GB" sz="2100" dirty="0" smtClean="0"/>
              <a:t>A formal status of the artefact, as defined by the author. E.g. Draft, Informative, review stage, DSTU, normative, etc</a:t>
            </a:r>
          </a:p>
          <a:p>
            <a:r>
              <a:rPr lang="en-GB" sz="2100" b="1" dirty="0" smtClean="0"/>
              <a:t>Assurance  - </a:t>
            </a:r>
            <a:r>
              <a:rPr lang="en-GB" sz="2100" dirty="0" smtClean="0"/>
              <a:t>The level and type of assurance that the artefact has achieved. E.g. approved by the Royal College of Surgeons</a:t>
            </a:r>
          </a:p>
          <a:p>
            <a:r>
              <a:rPr lang="en-GB" sz="2100" b="1" dirty="0" smtClean="0"/>
              <a:t>Information type - </a:t>
            </a:r>
            <a:r>
              <a:rPr lang="en-GB" sz="2100" dirty="0" smtClean="0"/>
              <a:t>Categorise the artefact into high level type. Using adapted 13606 e.g. FOLDER/SUB-FOLDERS, COMPOSITION, SECTION (with more user friendly terms).</a:t>
            </a:r>
          </a:p>
          <a:p>
            <a:r>
              <a:rPr lang="en-GB" sz="2100" dirty="0" smtClean="0"/>
              <a:t>.........</a:t>
            </a:r>
            <a:endParaRPr lang="en-GB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Characteristics of good 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1368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/>
              <a:t>The </a:t>
            </a:r>
            <a:r>
              <a:rPr lang="en-GB" i="1" dirty="0" smtClean="0"/>
              <a:t>Framework of Guidance for Building Good Digital Collections, </a:t>
            </a:r>
            <a:r>
              <a:rPr lang="en-GB" dirty="0" smtClean="0"/>
              <a:t>available on the NISO website, articulates six principles applying to good metadata: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• </a:t>
            </a:r>
            <a:r>
              <a:rPr lang="en-GB" sz="3200" dirty="0" smtClean="0"/>
              <a:t>Good metadata should be appropriate to the materials in the collection, users of the collection, and intended, current and likely use of the digital object.</a:t>
            </a:r>
          </a:p>
          <a:p>
            <a:pPr>
              <a:buNone/>
            </a:pPr>
            <a:r>
              <a:rPr lang="en-GB" sz="3200" dirty="0" smtClean="0"/>
              <a:t>• Good metadata supports interoperability.</a:t>
            </a:r>
          </a:p>
          <a:p>
            <a:pPr>
              <a:buNone/>
            </a:pPr>
            <a:r>
              <a:rPr lang="en-GB" sz="3200" dirty="0" smtClean="0"/>
              <a:t>• Good metadata uses standard controlled vocabularies to reflect the what, where, when and who of the content.</a:t>
            </a:r>
          </a:p>
          <a:p>
            <a:pPr>
              <a:buNone/>
            </a:pPr>
            <a:r>
              <a:rPr lang="en-GB" sz="3200" dirty="0" smtClean="0"/>
              <a:t>• Good metadata includes a clear statement on the conditions and terms of use for the digital object.</a:t>
            </a:r>
          </a:p>
          <a:p>
            <a:pPr>
              <a:buNone/>
            </a:pPr>
            <a:r>
              <a:rPr lang="en-GB" sz="3200" dirty="0" smtClean="0"/>
              <a:t>• Good metadata records are objects themselves and therefore should have the qualities of </a:t>
            </a:r>
            <a:r>
              <a:rPr lang="en-GB" sz="3200" dirty="0" err="1" smtClean="0"/>
              <a:t>archivability</a:t>
            </a:r>
            <a:r>
              <a:rPr lang="en-GB" sz="3200" dirty="0" smtClean="0"/>
              <a:t>, persistence, unique identification, etc. </a:t>
            </a:r>
          </a:p>
          <a:p>
            <a:r>
              <a:rPr lang="en-GB" sz="3200" dirty="0" smtClean="0"/>
              <a:t>Good metadata should be authoritative and verifiable.</a:t>
            </a:r>
          </a:p>
          <a:p>
            <a:pPr>
              <a:buNone/>
            </a:pPr>
            <a:r>
              <a:rPr lang="en-GB" sz="3200" dirty="0" smtClean="0"/>
              <a:t>•  Good metadata supports the long-term management of objects in collections.</a:t>
            </a:r>
            <a:endParaRPr lang="en-GB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996952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DD4C Metadata Model (DSTU) 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140968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DD4C User Interface with metadata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416</TotalTime>
  <Words>746</Words>
  <Application>Microsoft Office PowerPoint</Application>
  <PresentationFormat>On-screen Show (4:3)</PresentationFormat>
  <Paragraphs>60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Metadata content for the NHS Data Dictionary for Care using ISO 13119</vt:lpstr>
      <vt:lpstr>Outline </vt:lpstr>
      <vt:lpstr>Data Dictionary for Care – What is it?</vt:lpstr>
      <vt:lpstr>Components of DD4C</vt:lpstr>
      <vt:lpstr>Metadata requirements</vt:lpstr>
      <vt:lpstr>Metadata requirements</vt:lpstr>
      <vt:lpstr>Characteristics of good metadata</vt:lpstr>
      <vt:lpstr>Demo</vt:lpstr>
      <vt:lpstr>Demo</vt:lpstr>
      <vt:lpstr>DD4C User Interface with metadata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What is in it for CIMI? </vt:lpstr>
      <vt:lpstr>Slide 19</vt:lpstr>
    </vt:vector>
  </TitlesOfParts>
  <Company>NHS Connecting for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content for the NHS Data Dictionary for Care using ISO 13119</dc:title>
  <dc:creator>Rahil Qamar Siddiqui</dc:creator>
  <cp:lastModifiedBy>Rahil Qamar Siddiqui</cp:lastModifiedBy>
  <cp:revision>49</cp:revision>
  <dcterms:created xsi:type="dcterms:W3CDTF">2013-09-23T20:53:46Z</dcterms:created>
  <dcterms:modified xsi:type="dcterms:W3CDTF">2013-10-01T10:20:38Z</dcterms:modified>
</cp:coreProperties>
</file>