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78" autoAdjust="0"/>
    <p:restoredTop sz="94660"/>
  </p:normalViewPr>
  <p:slideViewPr>
    <p:cSldViewPr snapToGrid="0">
      <p:cViewPr varScale="1">
        <p:scale>
          <a:sx n="42" d="100"/>
          <a:sy n="42" d="100"/>
        </p:scale>
        <p:origin x="63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A0B8-55A6-4023-B5B5-119DAF37048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11DC-0359-47A0-8407-E80003BC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A0B8-55A6-4023-B5B5-119DAF37048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11DC-0359-47A0-8407-E80003BC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A0B8-55A6-4023-B5B5-119DAF37048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11DC-0359-47A0-8407-E80003BC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9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A0B8-55A6-4023-B5B5-119DAF37048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11DC-0359-47A0-8407-E80003BC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0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A0B8-55A6-4023-B5B5-119DAF37048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11DC-0359-47A0-8407-E80003BC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1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A0B8-55A6-4023-B5B5-119DAF37048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11DC-0359-47A0-8407-E80003BC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A0B8-55A6-4023-B5B5-119DAF37048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11DC-0359-47A0-8407-E80003BC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A0B8-55A6-4023-B5B5-119DAF37048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11DC-0359-47A0-8407-E80003BC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A0B8-55A6-4023-B5B5-119DAF37048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11DC-0359-47A0-8407-E80003BC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A0B8-55A6-4023-B5B5-119DAF37048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11DC-0359-47A0-8407-E80003BC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A0B8-55A6-4023-B5B5-119DAF37048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11DC-0359-47A0-8407-E80003BC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5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A0B8-55A6-4023-B5B5-119DAF37048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11DC-0359-47A0-8407-E80003BC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Hunter </a:t>
            </a:r>
            <a:r>
              <a:rPr lang="en-US" sz="3200" dirty="0" err="1" smtClean="0"/>
              <a:t>Schilb</a:t>
            </a:r>
            <a:r>
              <a:rPr lang="en-US" sz="3200" dirty="0" smtClean="0"/>
              <a:t>, Harrison Boehm, Kelsey </a:t>
            </a:r>
            <a:r>
              <a:rPr lang="en-US" sz="3200" dirty="0" err="1" smtClean="0"/>
              <a:t>Claflin</a:t>
            </a:r>
            <a:r>
              <a:rPr lang="en-US" sz="3200" dirty="0" smtClean="0"/>
              <a:t>, Joseph Gamer</a:t>
            </a: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b="1" dirty="0" smtClean="0"/>
              <a:t>Database Project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Part I: Relational Database </a:t>
            </a:r>
            <a:r>
              <a:rPr lang="en-US" dirty="0" smtClean="0"/>
              <a:t>Design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company that our group chose to develop a database for is </a:t>
            </a:r>
            <a:r>
              <a:rPr lang="en-US" dirty="0" err="1" smtClean="0"/>
              <a:t>Mcdonalds</a:t>
            </a:r>
            <a:r>
              <a:rPr lang="en-US" dirty="0" smtClean="0"/>
              <a:t>. </a:t>
            </a:r>
            <a:r>
              <a:rPr lang="en-US" dirty="0"/>
              <a:t>Almost every </a:t>
            </a:r>
            <a:r>
              <a:rPr lang="en-US" dirty="0" smtClean="0"/>
              <a:t>weekend our team members make visits to </a:t>
            </a:r>
            <a:r>
              <a:rPr lang="en-US" dirty="0" err="1" smtClean="0"/>
              <a:t>Mcdonalds</a:t>
            </a:r>
            <a:r>
              <a:rPr lang="en-US" dirty="0" smtClean="0"/>
              <a:t> for late night food – so it is a very relevant company to our college diets. </a:t>
            </a:r>
            <a:r>
              <a:rPr lang="en-US" dirty="0" err="1" smtClean="0"/>
              <a:t>Mcdonalds</a:t>
            </a:r>
            <a:r>
              <a:rPr lang="en-US" dirty="0" smtClean="0"/>
              <a:t> was founded in 1940 in San Bernardino, California. Since then, it has grown into one of the worlds largest fast food providers with over $24B in revenue and &gt;36,899 locations.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team members working on this project were Hunter </a:t>
            </a:r>
            <a:r>
              <a:rPr lang="en-US" dirty="0" err="1" smtClean="0"/>
              <a:t>Schilb</a:t>
            </a:r>
            <a:r>
              <a:rPr lang="en-US" dirty="0" smtClean="0"/>
              <a:t>, Joseph Gamer, Kelsey </a:t>
            </a:r>
            <a:r>
              <a:rPr lang="en-US" dirty="0" err="1" smtClean="0"/>
              <a:t>Claflin</a:t>
            </a:r>
            <a:r>
              <a:rPr lang="en-US" dirty="0" smtClean="0"/>
              <a:t>, and Harrison Boehm. We wanted to create a simple database for a company we are all familiar with. This project was a solid way for us to gain an understanding of database creation, table creation, PK/FK linking, data insertion, and query development/execution.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9731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275824" y="3845579"/>
            <a:ext cx="2073021" cy="27392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 smtClean="0"/>
              <a:t>DrinkMenu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400" dirty="0" smtClean="0"/>
              <a:t>   </a:t>
            </a:r>
            <a:r>
              <a:rPr lang="en-US" altLang="en-US" sz="1400" dirty="0" err="1" smtClean="0"/>
              <a:t>DrinkID</a:t>
            </a:r>
            <a:r>
              <a:rPr lang="en-US" altLang="en-US" sz="1400" dirty="0" smtClean="0"/>
              <a:t> (PK)</a:t>
            </a:r>
            <a:br>
              <a:rPr lang="en-US" altLang="en-US" sz="1400" dirty="0" smtClean="0"/>
            </a:br>
            <a:r>
              <a:rPr lang="en-US" altLang="en-US" sz="1400" dirty="0" smtClean="0"/>
              <a:t>   </a:t>
            </a:r>
            <a:r>
              <a:rPr lang="en-US" altLang="en-US" sz="1400" dirty="0" err="1" smtClean="0"/>
              <a:t>MenuItemID</a:t>
            </a:r>
            <a:r>
              <a:rPr lang="en-US" altLang="en-US" sz="1400" dirty="0" smtClean="0"/>
              <a:t>(FK)</a:t>
            </a:r>
            <a:br>
              <a:rPr lang="en-US" altLang="en-US" sz="1400" dirty="0" smtClean="0"/>
            </a:br>
            <a:r>
              <a:rPr lang="en-US" altLang="en-US" sz="1400" dirty="0" smtClean="0"/>
              <a:t>   </a:t>
            </a:r>
            <a:r>
              <a:rPr lang="en-US" altLang="en-US" sz="1400" dirty="0" err="1" smtClean="0"/>
              <a:t>DrinkName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DrinkCalories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DrinkCategory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IsSeasonal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SeasonalCode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IsMadeInStore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/>
              <a:t>SmallPrice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MediumPrice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LargePrice</a:t>
            </a:r>
            <a:endParaRPr lang="en-US" altLang="en-US" sz="14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22896" y="4908147"/>
            <a:ext cx="1940368" cy="1661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smtClean="0"/>
              <a:t>Employee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EmployeeID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(PK</a:t>
            </a:r>
            <a:r>
              <a:rPr lang="en-US" altLang="en-US" sz="1400" dirty="0" smtClean="0"/>
              <a:t>)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FirstName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LastName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StoreID</a:t>
            </a:r>
            <a:r>
              <a:rPr lang="en-US" altLang="en-US" sz="1400" dirty="0" smtClean="0"/>
              <a:t> (FK)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IsStoreManager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smtClean="0"/>
              <a:t>Position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7985" y="2572375"/>
            <a:ext cx="1773877" cy="12311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 smtClean="0"/>
              <a:t>CreditCard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CreditCardID</a:t>
            </a:r>
            <a:r>
              <a:rPr lang="en-US" altLang="en-US" sz="1400" dirty="0" smtClean="0"/>
              <a:t> (PK)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smtClean="0"/>
              <a:t>Provider 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ExpirationDate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LastFour</a:t>
            </a:r>
            <a:endParaRPr lang="en-US" altLang="en-US" sz="1400" dirty="0"/>
          </a:p>
        </p:txBody>
      </p:sp>
      <p:cxnSp>
        <p:nvCxnSpPr>
          <p:cNvPr id="18" name="Straight Arrow Connector 23"/>
          <p:cNvCxnSpPr>
            <a:cxnSpLocks noChangeShapeType="1"/>
            <a:stCxn id="22" idx="2"/>
            <a:endCxn id="4" idx="0"/>
          </p:cNvCxnSpPr>
          <p:nvPr/>
        </p:nvCxnSpPr>
        <p:spPr bwMode="auto">
          <a:xfrm flipH="1">
            <a:off x="8312335" y="3080207"/>
            <a:ext cx="1156845" cy="76537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8586302" y="2064544"/>
            <a:ext cx="1765755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 smtClean="0"/>
              <a:t>MenuItem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400" dirty="0" smtClean="0"/>
              <a:t>   </a:t>
            </a:r>
            <a:r>
              <a:rPr lang="en-US" altLang="en-US" sz="1400" dirty="0" err="1" smtClean="0"/>
              <a:t>MenuItemID</a:t>
            </a:r>
            <a:r>
              <a:rPr lang="en-US" altLang="en-US" sz="1400" dirty="0" smtClean="0"/>
              <a:t> (PK)</a:t>
            </a:r>
            <a:br>
              <a:rPr lang="en-US" altLang="en-US" sz="1400" dirty="0" smtClean="0"/>
            </a:br>
            <a:r>
              <a:rPr lang="en-US" altLang="en-US" sz="1400" dirty="0" smtClean="0"/>
              <a:t>   </a:t>
            </a:r>
            <a:r>
              <a:rPr lang="en-US" altLang="en-US" sz="1400" dirty="0" err="1" smtClean="0"/>
              <a:t>IsDrink</a:t>
            </a:r>
            <a:r>
              <a:rPr lang="en-US" altLang="en-US" sz="1400" dirty="0" smtClean="0"/>
              <a:t/>
            </a:r>
            <a:br>
              <a:rPr lang="en-US" altLang="en-US" sz="1400" dirty="0" smtClean="0"/>
            </a:br>
            <a:r>
              <a:rPr lang="en-US" altLang="en-US" sz="1400" dirty="0" smtClean="0"/>
              <a:t>   </a:t>
            </a:r>
            <a:r>
              <a:rPr lang="en-US" altLang="en-US" sz="1400" dirty="0" err="1" smtClean="0"/>
              <a:t>IsSeasonal</a:t>
            </a:r>
            <a:endParaRPr lang="en-US" altLang="en-US" sz="1400" dirty="0"/>
          </a:p>
        </p:txBody>
      </p:sp>
      <p:cxnSp>
        <p:nvCxnSpPr>
          <p:cNvPr id="25" name="Straight Arrow Connector 24"/>
          <p:cNvCxnSpPr>
            <a:cxnSpLocks noChangeShapeType="1"/>
            <a:stCxn id="29" idx="1"/>
            <a:endCxn id="28" idx="3"/>
          </p:cNvCxnSpPr>
          <p:nvPr/>
        </p:nvCxnSpPr>
        <p:spPr bwMode="auto">
          <a:xfrm flipH="1">
            <a:off x="4722662" y="2864014"/>
            <a:ext cx="92560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22" idx="1"/>
            <a:endCxn id="29" idx="3"/>
          </p:cNvCxnSpPr>
          <p:nvPr/>
        </p:nvCxnSpPr>
        <p:spPr bwMode="auto">
          <a:xfrm flipH="1">
            <a:off x="7660695" y="2572376"/>
            <a:ext cx="925607" cy="291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  <a:stCxn id="5" idx="3"/>
            <a:endCxn id="24" idx="1"/>
          </p:cNvCxnSpPr>
          <p:nvPr/>
        </p:nvCxnSpPr>
        <p:spPr bwMode="auto">
          <a:xfrm flipV="1">
            <a:off x="2963264" y="5683075"/>
            <a:ext cx="990328" cy="5606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593104" y="2875524"/>
            <a:ext cx="343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M</a:t>
            </a:r>
          </a:p>
        </p:txBody>
      </p:sp>
      <p:sp>
        <p:nvSpPr>
          <p:cNvPr id="52" name="Text Box 10"/>
          <p:cNvSpPr txBox="1">
            <a:spLocks noChangeArrowheads="1"/>
          </p:cNvSpPr>
          <p:nvPr/>
        </p:nvSpPr>
        <p:spPr bwMode="auto">
          <a:xfrm>
            <a:off x="729981" y="1895267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1</a:t>
            </a: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718615" y="3939343"/>
            <a:ext cx="343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M</a:t>
            </a:r>
          </a:p>
        </p:txBody>
      </p:sp>
      <p:sp>
        <p:nvSpPr>
          <p:cNvPr id="92" name="Text Box 19"/>
          <p:cNvSpPr txBox="1">
            <a:spLocks noChangeArrowheads="1"/>
          </p:cNvSpPr>
          <p:nvPr/>
        </p:nvSpPr>
        <p:spPr bwMode="auto">
          <a:xfrm>
            <a:off x="716436" y="2278323"/>
            <a:ext cx="343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M</a:t>
            </a:r>
          </a:p>
        </p:txBody>
      </p:sp>
      <p:sp>
        <p:nvSpPr>
          <p:cNvPr id="93" name="Text Box 10"/>
          <p:cNvSpPr txBox="1">
            <a:spLocks noChangeArrowheads="1"/>
          </p:cNvSpPr>
          <p:nvPr/>
        </p:nvSpPr>
        <p:spPr bwMode="auto">
          <a:xfrm>
            <a:off x="1834113" y="3176840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1</a:t>
            </a:r>
          </a:p>
        </p:txBody>
      </p:sp>
      <p:sp>
        <p:nvSpPr>
          <p:cNvPr id="96" name="Text Box 10"/>
          <p:cNvSpPr txBox="1">
            <a:spLocks noChangeArrowheads="1"/>
          </p:cNvSpPr>
          <p:nvPr/>
        </p:nvSpPr>
        <p:spPr bwMode="auto">
          <a:xfrm>
            <a:off x="4297664" y="4259863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1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04082" y="82160"/>
            <a:ext cx="1787780" cy="1877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smtClean="0"/>
              <a:t>Customer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CustomerID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(PK</a:t>
            </a:r>
            <a:r>
              <a:rPr lang="en-US" altLang="en-US" sz="1400" dirty="0" smtClean="0"/>
              <a:t>)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CreditCardID</a:t>
            </a:r>
            <a:r>
              <a:rPr lang="en-US" altLang="en-US" sz="1400" dirty="0" smtClean="0"/>
              <a:t> (FK)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FirstName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LastName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EMail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smtClean="0"/>
              <a:t>Address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ZipCode</a:t>
            </a:r>
            <a:endParaRPr lang="en-US" altLang="en-US" sz="1400" dirty="0" smtClean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953592" y="4528913"/>
            <a:ext cx="1627335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smtClean="0"/>
              <a:t>Store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StoreID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(PK</a:t>
            </a:r>
            <a:r>
              <a:rPr lang="en-US" altLang="en-US" sz="1400" dirty="0" smtClean="0"/>
              <a:t>)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smtClean="0"/>
              <a:t>Name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StoreType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smtClean="0"/>
              <a:t>Country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smtClean="0"/>
              <a:t>State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CityTown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ZipCode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smtClean="0"/>
              <a:t>Phone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YearEstablished</a:t>
            </a:r>
            <a:endParaRPr lang="en-US" altLang="en-US" sz="1400" dirty="0" smtClean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871489" y="1817573"/>
            <a:ext cx="1851173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 smtClean="0"/>
              <a:t>OrderHeader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OrderID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(PK</a:t>
            </a:r>
            <a:r>
              <a:rPr lang="en-US" altLang="en-US" sz="1400" dirty="0" smtClean="0"/>
              <a:t>)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SubTotal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TaxAmt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TotalDue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PaymentType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CreditCardID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>(FK)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StoreID</a:t>
            </a:r>
            <a:r>
              <a:rPr lang="en-US" altLang="en-US" sz="1400" dirty="0" smtClean="0"/>
              <a:t> (FK)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EmployeeID</a:t>
            </a:r>
            <a:r>
              <a:rPr lang="en-US" altLang="en-US" sz="1400" dirty="0" smtClean="0"/>
              <a:t> (FK)</a:t>
            </a: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5648269" y="2140739"/>
            <a:ext cx="2012426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 smtClean="0"/>
              <a:t>OrderDetail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400" dirty="0" smtClean="0"/>
              <a:t>   </a:t>
            </a:r>
            <a:r>
              <a:rPr lang="en-US" altLang="en-US" sz="1400" dirty="0" err="1" smtClean="0"/>
              <a:t>OrderDetailID</a:t>
            </a:r>
            <a:r>
              <a:rPr lang="en-US" altLang="en-US" sz="1400" dirty="0" smtClean="0"/>
              <a:t> (PK)</a:t>
            </a:r>
            <a:br>
              <a:rPr lang="en-US" altLang="en-US" sz="1400" dirty="0" smtClean="0"/>
            </a:br>
            <a:r>
              <a:rPr lang="en-US" altLang="en-US" sz="1400" dirty="0" smtClean="0"/>
              <a:t>   </a:t>
            </a:r>
            <a:r>
              <a:rPr lang="en-US" altLang="en-US" sz="1400" dirty="0" err="1" smtClean="0"/>
              <a:t>OrderID</a:t>
            </a:r>
            <a:r>
              <a:rPr lang="en-US" altLang="en-US" sz="1400" dirty="0" smtClean="0"/>
              <a:t> (FK)</a:t>
            </a:r>
            <a:br>
              <a:rPr lang="en-US" altLang="en-US" sz="1400" dirty="0" smtClean="0"/>
            </a:br>
            <a:r>
              <a:rPr lang="en-US" altLang="en-US" sz="1400" dirty="0" smtClean="0"/>
              <a:t>   </a:t>
            </a:r>
            <a:r>
              <a:rPr lang="en-US" altLang="en-US" sz="1400" dirty="0" err="1" smtClean="0"/>
              <a:t>MenuItemID</a:t>
            </a:r>
            <a:r>
              <a:rPr lang="en-US" altLang="en-US" sz="1400" dirty="0" smtClean="0"/>
              <a:t> (FK)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smtClean="0"/>
              <a:t>Quantity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LineTotal</a:t>
            </a:r>
            <a:endParaRPr lang="en-US" altLang="en-US" sz="1400" dirty="0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586302" y="354420"/>
            <a:ext cx="1765755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 smtClean="0"/>
              <a:t>SeasonalMenu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400" dirty="0" smtClean="0"/>
              <a:t>   </a:t>
            </a:r>
            <a:r>
              <a:rPr lang="en-US" altLang="en-US" sz="1400" dirty="0" err="1" smtClean="0"/>
              <a:t>SeasonalID</a:t>
            </a:r>
            <a:r>
              <a:rPr lang="en-US" altLang="en-US" sz="1400" dirty="0" smtClean="0"/>
              <a:t> (PK)</a:t>
            </a:r>
            <a:br>
              <a:rPr lang="en-US" altLang="en-US" sz="1400" dirty="0" smtClean="0"/>
            </a:br>
            <a:r>
              <a:rPr lang="en-US" altLang="en-US" sz="1400" dirty="0" smtClean="0"/>
              <a:t>   Season</a:t>
            </a:r>
            <a:br>
              <a:rPr lang="en-US" altLang="en-US" sz="1400" dirty="0" smtClean="0"/>
            </a:br>
            <a:r>
              <a:rPr lang="en-US" altLang="en-US" sz="1400" dirty="0" smtClean="0"/>
              <a:t>   </a:t>
            </a:r>
            <a:r>
              <a:rPr lang="en-US" altLang="en-US" sz="1400" dirty="0" err="1" smtClean="0"/>
              <a:t>MenuItemID</a:t>
            </a:r>
            <a:r>
              <a:rPr lang="en-US" altLang="en-US" sz="1400" dirty="0" smtClean="0"/>
              <a:t> (FK)</a:t>
            </a:r>
            <a:endParaRPr lang="en-US" altLang="en-US" sz="1400" dirty="0"/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9615875" y="3845579"/>
            <a:ext cx="2488851" cy="25237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 smtClean="0"/>
              <a:t>FoodMenu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400" dirty="0" smtClean="0"/>
              <a:t>   </a:t>
            </a:r>
            <a:r>
              <a:rPr lang="en-US" altLang="en-US" sz="1400" dirty="0" err="1" smtClean="0"/>
              <a:t>FoodID</a:t>
            </a:r>
            <a:r>
              <a:rPr lang="en-US" altLang="en-US" sz="1400" dirty="0" smtClean="0"/>
              <a:t> (PK)</a:t>
            </a:r>
            <a:br>
              <a:rPr lang="en-US" altLang="en-US" sz="1400" dirty="0" smtClean="0"/>
            </a:br>
            <a:r>
              <a:rPr lang="en-US" altLang="en-US" sz="1400" dirty="0" smtClean="0"/>
              <a:t>   </a:t>
            </a:r>
            <a:r>
              <a:rPr lang="en-US" altLang="en-US" sz="1400" dirty="0" err="1" smtClean="0"/>
              <a:t>MenuItemID</a:t>
            </a:r>
            <a:r>
              <a:rPr lang="en-US" altLang="en-US" sz="1400" dirty="0" smtClean="0"/>
              <a:t> (FK)</a:t>
            </a:r>
            <a:br>
              <a:rPr lang="en-US" altLang="en-US" sz="1400" dirty="0" smtClean="0"/>
            </a:br>
            <a:r>
              <a:rPr lang="en-US" altLang="en-US" sz="1400" dirty="0" smtClean="0"/>
              <a:t>   </a:t>
            </a:r>
            <a:r>
              <a:rPr lang="en-US" altLang="en-US" sz="1400" dirty="0" err="1" smtClean="0"/>
              <a:t>FoodName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FoodCalories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FoodCategory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IsSeasonal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SeasonalCode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IsMadeInStore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</a:t>
            </a:r>
            <a:r>
              <a:rPr lang="en-US" altLang="en-US" sz="1400" dirty="0" err="1" smtClean="0"/>
              <a:t>UnitPrice</a:t>
            </a:r>
            <a:r>
              <a:rPr lang="en-US" altLang="en-US" sz="1400" dirty="0" smtClean="0"/>
              <a:t/>
            </a:r>
            <a:br>
              <a:rPr lang="en-US" altLang="en-US" sz="1400" dirty="0" smtClean="0"/>
            </a:br>
            <a:r>
              <a:rPr lang="en-US" altLang="en-US" sz="1400" dirty="0" smtClean="0"/>
              <a:t> </a:t>
            </a:r>
            <a:endParaRPr lang="en-US" altLang="en-US" sz="1400" dirty="0"/>
          </a:p>
        </p:txBody>
      </p:sp>
      <p:cxnSp>
        <p:nvCxnSpPr>
          <p:cNvPr id="33" name="Straight Arrow Connector 32"/>
          <p:cNvCxnSpPr>
            <a:cxnSpLocks noChangeShapeType="1"/>
            <a:stCxn id="6" idx="0"/>
            <a:endCxn id="23" idx="2"/>
          </p:cNvCxnSpPr>
          <p:nvPr/>
        </p:nvCxnSpPr>
        <p:spPr bwMode="auto">
          <a:xfrm flipH="1" flipV="1">
            <a:off x="997972" y="1959597"/>
            <a:ext cx="6952" cy="61277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/>
          <p:cNvCxnSpPr>
            <a:cxnSpLocks noChangeShapeType="1"/>
            <a:stCxn id="5" idx="0"/>
            <a:endCxn id="28" idx="2"/>
          </p:cNvCxnSpPr>
          <p:nvPr/>
        </p:nvCxnSpPr>
        <p:spPr bwMode="auto">
          <a:xfrm flipV="1">
            <a:off x="1993080" y="3910454"/>
            <a:ext cx="1803996" cy="99769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38"/>
          <p:cNvCxnSpPr>
            <a:cxnSpLocks noChangeShapeType="1"/>
            <a:stCxn id="24" idx="0"/>
            <a:endCxn id="28" idx="2"/>
          </p:cNvCxnSpPr>
          <p:nvPr/>
        </p:nvCxnSpPr>
        <p:spPr bwMode="auto">
          <a:xfrm flipH="1" flipV="1">
            <a:off x="3797076" y="3910454"/>
            <a:ext cx="970184" cy="61845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45"/>
          <p:cNvCxnSpPr>
            <a:cxnSpLocks noChangeShapeType="1"/>
            <a:stCxn id="6" idx="3"/>
            <a:endCxn id="28" idx="1"/>
          </p:cNvCxnSpPr>
          <p:nvPr/>
        </p:nvCxnSpPr>
        <p:spPr bwMode="auto">
          <a:xfrm flipV="1">
            <a:off x="1891862" y="2864014"/>
            <a:ext cx="979627" cy="3239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Arrow Connector 23"/>
          <p:cNvCxnSpPr>
            <a:cxnSpLocks noChangeShapeType="1"/>
            <a:stCxn id="22" idx="2"/>
            <a:endCxn id="32" idx="0"/>
          </p:cNvCxnSpPr>
          <p:nvPr/>
        </p:nvCxnSpPr>
        <p:spPr bwMode="auto">
          <a:xfrm>
            <a:off x="9469180" y="3080207"/>
            <a:ext cx="1391121" cy="76537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Arrow Connector 23"/>
          <p:cNvCxnSpPr>
            <a:cxnSpLocks noChangeShapeType="1"/>
            <a:stCxn id="22" idx="0"/>
            <a:endCxn id="30" idx="2"/>
          </p:cNvCxnSpPr>
          <p:nvPr/>
        </p:nvCxnSpPr>
        <p:spPr bwMode="auto">
          <a:xfrm flipV="1">
            <a:off x="9469180" y="1370083"/>
            <a:ext cx="0" cy="69446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Text Box 19"/>
          <p:cNvSpPr txBox="1">
            <a:spLocks noChangeArrowheads="1"/>
          </p:cNvSpPr>
          <p:nvPr/>
        </p:nvSpPr>
        <p:spPr bwMode="auto">
          <a:xfrm>
            <a:off x="3486766" y="3939895"/>
            <a:ext cx="343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M</a:t>
            </a:r>
          </a:p>
        </p:txBody>
      </p:sp>
      <p:sp>
        <p:nvSpPr>
          <p:cNvPr id="128" name="Text Box 19"/>
          <p:cNvSpPr txBox="1">
            <a:spLocks noChangeArrowheads="1"/>
          </p:cNvSpPr>
          <p:nvPr/>
        </p:nvSpPr>
        <p:spPr bwMode="auto">
          <a:xfrm>
            <a:off x="2907226" y="5739143"/>
            <a:ext cx="343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M</a:t>
            </a:r>
          </a:p>
        </p:txBody>
      </p:sp>
      <p:sp>
        <p:nvSpPr>
          <p:cNvPr id="129" name="Text Box 19"/>
          <p:cNvSpPr txBox="1">
            <a:spLocks noChangeArrowheads="1"/>
          </p:cNvSpPr>
          <p:nvPr/>
        </p:nvSpPr>
        <p:spPr bwMode="auto">
          <a:xfrm>
            <a:off x="5395594" y="2835720"/>
            <a:ext cx="343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M</a:t>
            </a:r>
          </a:p>
        </p:txBody>
      </p:sp>
      <p:sp>
        <p:nvSpPr>
          <p:cNvPr id="130" name="Text Box 19"/>
          <p:cNvSpPr txBox="1">
            <a:spLocks noChangeArrowheads="1"/>
          </p:cNvSpPr>
          <p:nvPr/>
        </p:nvSpPr>
        <p:spPr bwMode="auto">
          <a:xfrm>
            <a:off x="7597728" y="2835720"/>
            <a:ext cx="343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M</a:t>
            </a:r>
          </a:p>
        </p:txBody>
      </p:sp>
      <p:sp>
        <p:nvSpPr>
          <p:cNvPr id="132" name="Text Box 19"/>
          <p:cNvSpPr txBox="1">
            <a:spLocks noChangeArrowheads="1"/>
          </p:cNvSpPr>
          <p:nvPr/>
        </p:nvSpPr>
        <p:spPr bwMode="auto">
          <a:xfrm>
            <a:off x="9177164" y="1309003"/>
            <a:ext cx="343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M</a:t>
            </a:r>
          </a:p>
        </p:txBody>
      </p:sp>
      <p:sp>
        <p:nvSpPr>
          <p:cNvPr id="133" name="Text Box 19"/>
          <p:cNvSpPr txBox="1">
            <a:spLocks noChangeArrowheads="1"/>
          </p:cNvSpPr>
          <p:nvPr/>
        </p:nvSpPr>
        <p:spPr bwMode="auto">
          <a:xfrm>
            <a:off x="10214378" y="3564028"/>
            <a:ext cx="343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M</a:t>
            </a:r>
          </a:p>
        </p:txBody>
      </p:sp>
      <p:sp>
        <p:nvSpPr>
          <p:cNvPr id="134" name="Text Box 19"/>
          <p:cNvSpPr txBox="1">
            <a:spLocks noChangeArrowheads="1"/>
          </p:cNvSpPr>
          <p:nvPr/>
        </p:nvSpPr>
        <p:spPr bwMode="auto">
          <a:xfrm>
            <a:off x="8491784" y="3564028"/>
            <a:ext cx="343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M</a:t>
            </a:r>
          </a:p>
        </p:txBody>
      </p:sp>
      <p:sp>
        <p:nvSpPr>
          <p:cNvPr id="137" name="Text Box 10"/>
          <p:cNvSpPr txBox="1">
            <a:spLocks noChangeArrowheads="1"/>
          </p:cNvSpPr>
          <p:nvPr/>
        </p:nvSpPr>
        <p:spPr bwMode="auto">
          <a:xfrm>
            <a:off x="4679908" y="2835720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1</a:t>
            </a:r>
          </a:p>
        </p:txBody>
      </p:sp>
      <p:sp>
        <p:nvSpPr>
          <p:cNvPr id="138" name="Text Box 10"/>
          <p:cNvSpPr txBox="1">
            <a:spLocks noChangeArrowheads="1"/>
          </p:cNvSpPr>
          <p:nvPr/>
        </p:nvSpPr>
        <p:spPr bwMode="auto">
          <a:xfrm>
            <a:off x="8367805" y="2598051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1</a:t>
            </a:r>
          </a:p>
        </p:txBody>
      </p:sp>
      <p:sp>
        <p:nvSpPr>
          <p:cNvPr id="139" name="Text Box 10"/>
          <p:cNvSpPr txBox="1">
            <a:spLocks noChangeArrowheads="1"/>
          </p:cNvSpPr>
          <p:nvPr/>
        </p:nvSpPr>
        <p:spPr bwMode="auto">
          <a:xfrm>
            <a:off x="9228708" y="3091750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1</a:t>
            </a:r>
          </a:p>
        </p:txBody>
      </p:sp>
      <p:sp>
        <p:nvSpPr>
          <p:cNvPr id="140" name="Text Box 10"/>
          <p:cNvSpPr txBox="1">
            <a:spLocks noChangeArrowheads="1"/>
          </p:cNvSpPr>
          <p:nvPr/>
        </p:nvSpPr>
        <p:spPr bwMode="auto">
          <a:xfrm>
            <a:off x="9444973" y="3091750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1</a:t>
            </a:r>
          </a:p>
        </p:txBody>
      </p:sp>
      <p:sp>
        <p:nvSpPr>
          <p:cNvPr id="141" name="Text Box 10"/>
          <p:cNvSpPr txBox="1">
            <a:spLocks noChangeArrowheads="1"/>
          </p:cNvSpPr>
          <p:nvPr/>
        </p:nvSpPr>
        <p:spPr bwMode="auto">
          <a:xfrm>
            <a:off x="9207697" y="1778263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1</a:t>
            </a:r>
          </a:p>
        </p:txBody>
      </p:sp>
      <p:sp>
        <p:nvSpPr>
          <p:cNvPr id="142" name="Text Box 10"/>
          <p:cNvSpPr txBox="1">
            <a:spLocks noChangeArrowheads="1"/>
          </p:cNvSpPr>
          <p:nvPr/>
        </p:nvSpPr>
        <p:spPr bwMode="auto">
          <a:xfrm>
            <a:off x="2231697" y="4643630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1</a:t>
            </a:r>
          </a:p>
        </p:txBody>
      </p:sp>
      <p:sp>
        <p:nvSpPr>
          <p:cNvPr id="143" name="Text Box 10"/>
          <p:cNvSpPr txBox="1">
            <a:spLocks noChangeArrowheads="1"/>
          </p:cNvSpPr>
          <p:nvPr/>
        </p:nvSpPr>
        <p:spPr bwMode="auto">
          <a:xfrm>
            <a:off x="3726896" y="5683075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47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5996</TotalTime>
  <Words>47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Hunter Schilb, Harrison Boehm, Kelsey Claflin, Joseph Gamer Database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Schilb, Hunter</cp:lastModifiedBy>
  <cp:revision>34</cp:revision>
  <dcterms:created xsi:type="dcterms:W3CDTF">2016-09-10T01:31:43Z</dcterms:created>
  <dcterms:modified xsi:type="dcterms:W3CDTF">2017-03-16T14:34:14Z</dcterms:modified>
</cp:coreProperties>
</file>