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4"/>
    <a:srgbClr val="003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00" autoAdjust="0"/>
    <p:restoredTop sz="82821" autoAdjust="0"/>
  </p:normalViewPr>
  <p:slideViewPr>
    <p:cSldViewPr snapToGrid="0" snapToObjects="1">
      <p:cViewPr varScale="1">
        <p:scale>
          <a:sx n="118" d="100"/>
          <a:sy n="118" d="100"/>
        </p:scale>
        <p:origin x="15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42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4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CCC4A608-6CA2-9B42-9F6F-5275A0CA7868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AE247AC-E0B2-E544-ADB6-D6408A26A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468D1D9-DFE9-5848-A027-301649CFA2F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900113"/>
            <a:ext cx="6264275" cy="469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857" y="5851791"/>
            <a:ext cx="5794514" cy="3615227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F31472A-4361-F047-B153-101B1D8C2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tricentis-id.auc.com/Tricentis_Voice.pdf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135063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9744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49226" y="1136014"/>
            <a:ext cx="3937573" cy="19947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6588" y="1135063"/>
            <a:ext cx="3936011" cy="19957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43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130301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3803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641849" y="1822450"/>
            <a:ext cx="4044949" cy="4002864"/>
          </a:xfrm>
          <a:prstGeom prst="roundRect">
            <a:avLst>
              <a:gd name="adj" fmla="val 743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178423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3762" y="1822448"/>
            <a:ext cx="3904858" cy="4002866"/>
            <a:chOff x="563762" y="1822448"/>
            <a:chExt cx="3904858" cy="4002866"/>
          </a:xfrm>
        </p:grpSpPr>
        <p:sp>
          <p:nvSpPr>
            <p:cNvPr id="10" name="Round Same Side Corner Rectangle 9"/>
            <p:cNvSpPr/>
            <p:nvPr userDrawn="1"/>
          </p:nvSpPr>
          <p:spPr>
            <a:xfrm rot="16200000">
              <a:off x="267809" y="2118402"/>
              <a:ext cx="4002864" cy="3410958"/>
            </a:xfrm>
            <a:prstGeom prst="round2Same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  <p:sp>
          <p:nvSpPr>
            <p:cNvPr id="9" name="Pentagon 8"/>
            <p:cNvSpPr/>
            <p:nvPr userDrawn="1"/>
          </p:nvSpPr>
          <p:spPr>
            <a:xfrm>
              <a:off x="3480821" y="1822448"/>
              <a:ext cx="987799" cy="4002866"/>
            </a:xfrm>
            <a:prstGeom prst="homePlate">
              <a:avLst>
                <a:gd name="adj" fmla="val 49206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30291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30288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178423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3213902" y="2054068"/>
            <a:ext cx="2720464" cy="27204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137400" y="2054068"/>
            <a:ext cx="2720464" cy="27204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12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391145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301838" y="2054068"/>
            <a:ext cx="2720464" cy="27204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55583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5583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6551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39110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1967160" y="563953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3" name="Pentagon 32"/>
          <p:cNvSpPr/>
          <p:nvPr userDrawn="1"/>
        </p:nvSpPr>
        <p:spPr>
          <a:xfrm rot="5400000">
            <a:off x="4387033" y="5387434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967160" y="490984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1" name="Pentagon 30"/>
          <p:cNvSpPr/>
          <p:nvPr userDrawn="1"/>
        </p:nvSpPr>
        <p:spPr>
          <a:xfrm rot="5400000">
            <a:off x="4387033" y="4664468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1967160" y="4186877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9" name="Pentagon 28"/>
          <p:cNvSpPr/>
          <p:nvPr userDrawn="1"/>
        </p:nvSpPr>
        <p:spPr>
          <a:xfrm rot="5400000">
            <a:off x="4387033" y="3924971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967160" y="3447380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7" name="Pentagon 26"/>
          <p:cNvSpPr/>
          <p:nvPr userDrawn="1"/>
        </p:nvSpPr>
        <p:spPr>
          <a:xfrm rot="5400000">
            <a:off x="4387033" y="3189912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967160" y="2712321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5" name="Pentagon 24"/>
          <p:cNvSpPr/>
          <p:nvPr userDrawn="1"/>
        </p:nvSpPr>
        <p:spPr>
          <a:xfrm rot="5400000">
            <a:off x="4387033" y="2466409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67160" y="197605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19" name="Pentagon 18"/>
          <p:cNvSpPr/>
          <p:nvPr userDrawn="1"/>
        </p:nvSpPr>
        <p:spPr>
          <a:xfrm rot="5400000">
            <a:off x="4387033" y="1718586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967160" y="1240995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1967160" y="1241425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61" y="197549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1967161" y="2712784"/>
            <a:ext cx="5209679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1967161" y="3447843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967161" y="418734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967161" y="4910306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967162" y="5639996"/>
            <a:ext cx="5209678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4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 Single Corner Rectangle 4"/>
          <p:cNvSpPr/>
          <p:nvPr userDrawn="1"/>
        </p:nvSpPr>
        <p:spPr>
          <a:xfrm flipH="1">
            <a:off x="1188394" y="1200449"/>
            <a:ext cx="6784608" cy="1565803"/>
          </a:xfrm>
          <a:prstGeom prst="round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88394" y="2766252"/>
            <a:ext cx="6784608" cy="1565803"/>
          </a:xfrm>
          <a:prstGeom prst="rect">
            <a:avLst/>
          </a:prstGeom>
          <a:solidFill>
            <a:srgbClr val="474B5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Single Corner Rectangle 6"/>
          <p:cNvSpPr/>
          <p:nvPr userDrawn="1"/>
        </p:nvSpPr>
        <p:spPr>
          <a:xfrm flipV="1">
            <a:off x="1188394" y="4332055"/>
            <a:ext cx="6784608" cy="1565803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8" name="Down Arrow 7"/>
          <p:cNvSpPr/>
          <p:nvPr userDrawn="1"/>
        </p:nvSpPr>
        <p:spPr>
          <a:xfrm>
            <a:off x="2447208" y="2510275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9" name="Down Arrow 8"/>
          <p:cNvSpPr/>
          <p:nvPr userDrawn="1"/>
        </p:nvSpPr>
        <p:spPr>
          <a:xfrm>
            <a:off x="2447208" y="4076078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957388" y="1730375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957388" y="3257053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57388" y="4822856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1438275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3004078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4588032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ular Callout 14"/>
          <p:cNvSpPr/>
          <p:nvPr userDrawn="1"/>
        </p:nvSpPr>
        <p:spPr>
          <a:xfrm>
            <a:off x="745613" y="1722645"/>
            <a:ext cx="2607187" cy="1635435"/>
          </a:xfrm>
          <a:prstGeom prst="wedgeRoundRectCallout">
            <a:avLst>
              <a:gd name="adj1" fmla="val 94634"/>
              <a:gd name="adj2" fmla="val 226927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ed Rectangular Callout 15"/>
          <p:cNvSpPr/>
          <p:nvPr userDrawn="1"/>
        </p:nvSpPr>
        <p:spPr>
          <a:xfrm>
            <a:off x="5407741" y="1553410"/>
            <a:ext cx="2607187" cy="1635435"/>
          </a:xfrm>
          <a:prstGeom prst="wedgeRoundRectCallout">
            <a:avLst>
              <a:gd name="adj1" fmla="val -78867"/>
              <a:gd name="adj2" fmla="val 239871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9" name="Rounded Rectangular Callout 18"/>
          <p:cNvSpPr/>
          <p:nvPr userDrawn="1"/>
        </p:nvSpPr>
        <p:spPr>
          <a:xfrm>
            <a:off x="3088148" y="2142156"/>
            <a:ext cx="2607187" cy="1635435"/>
          </a:xfrm>
          <a:prstGeom prst="wedgeRoundRectCallout">
            <a:avLst>
              <a:gd name="adj1" fmla="val 6831"/>
              <a:gd name="adj2" fmla="val 204397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0" name="Rounded Rectangular Callout 19"/>
          <p:cNvSpPr/>
          <p:nvPr userDrawn="1"/>
        </p:nvSpPr>
        <p:spPr>
          <a:xfrm>
            <a:off x="1500240" y="3923432"/>
            <a:ext cx="2607187" cy="1635435"/>
          </a:xfrm>
          <a:prstGeom prst="wedgeRoundRectCallout">
            <a:avLst>
              <a:gd name="adj1" fmla="val 65767"/>
              <a:gd name="adj2" fmla="val 99412"/>
              <a:gd name="adj3" fmla="val 16667"/>
            </a:avLst>
          </a:prstGeom>
          <a:solidFill>
            <a:srgbClr val="7175B7"/>
          </a:solidFill>
          <a:ln>
            <a:solidFill>
              <a:srgbClr val="7175B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5006257" y="4210206"/>
            <a:ext cx="2607187" cy="1635435"/>
          </a:xfrm>
          <a:prstGeom prst="wedgeRoundRectCallout">
            <a:avLst>
              <a:gd name="adj1" fmla="val -64133"/>
              <a:gd name="adj2" fmla="val 82155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7242" y="1722438"/>
            <a:ext cx="203831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One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88149" y="2142156"/>
            <a:ext cx="260718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Two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01359" y="1553410"/>
            <a:ext cx="199127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Three</a:t>
            </a:r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00240" y="3923742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Four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06257" y="4210516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2083147" y="3412542"/>
            <a:ext cx="2607187" cy="26071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943448" y="1204414"/>
            <a:ext cx="2607187" cy="26071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4401482" y="3412542"/>
            <a:ext cx="2607187" cy="260718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5504732" y="1204414"/>
            <a:ext cx="2607187" cy="26071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3268405" y="1204414"/>
            <a:ext cx="2607187" cy="260718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312004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Innovate Faster with Peace of Mind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3636961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Boost Revenues &amp; Customer Loyalty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5873288" y="1662664"/>
            <a:ext cx="1870075" cy="1690687"/>
          </a:xfrm>
        </p:spPr>
        <p:txBody>
          <a:bodyPr anchor="ctr">
            <a:normAutofit/>
          </a:bodyPr>
          <a:lstStyle>
            <a:lvl1pPr marL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Meet Regulatory Compliance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451703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Optimize Fiscal &amp; Operational Efficiency 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770038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Smart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94627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 userDrawn="1"/>
        </p:nvSpPr>
        <p:spPr>
          <a:xfrm>
            <a:off x="481780" y="1504610"/>
            <a:ext cx="8229600" cy="2264417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584"/>
            <a:ext cx="6551469" cy="440292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655484" y="1958254"/>
            <a:ext cx="7874000" cy="16878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503083" y="3934817"/>
            <a:ext cx="8229600" cy="2152985"/>
          </a:xfrm>
          <a:prstGeom prst="round2Diag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676787" y="4388462"/>
            <a:ext cx="7874000" cy="15682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33438" y="1587949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5200" y="4025997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2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7200" y="1125538"/>
            <a:ext cx="4129088" cy="2733675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5364163" y="1538288"/>
            <a:ext cx="2714625" cy="3622675"/>
          </a:xfrm>
          <a:effectLst>
            <a:reflection blurRad="6350" stA="25000" endPos="35000" dir="5400000" sy="-100000" algn="bl" rotWithShape="0"/>
          </a:effectLst>
        </p:spPr>
        <p:txBody>
          <a:bodyPr>
            <a:normAutofit/>
          </a:bodyPr>
          <a:lstStyle>
            <a:lvl1pPr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71040" y="4142673"/>
            <a:ext cx="984960" cy="670668"/>
            <a:chOff x="1843310" y="4674243"/>
            <a:chExt cx="984960" cy="670668"/>
          </a:xfrm>
        </p:grpSpPr>
        <p:sp>
          <p:nvSpPr>
            <p:cNvPr id="16" name="Pentagon 15">
              <a:hlinkClick r:id="rId2"/>
            </p:cNvPr>
            <p:cNvSpPr/>
            <p:nvPr/>
          </p:nvSpPr>
          <p:spPr>
            <a:xfrm rot="5400000">
              <a:off x="2000456" y="4517097"/>
              <a:ext cx="670668" cy="984960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3310" y="4699109"/>
              <a:ext cx="9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Download</a:t>
              </a:r>
              <a:b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PDF</a:t>
              </a:r>
              <a:endParaRPr lang="en-US" sz="1200" dirty="0">
                <a:solidFill>
                  <a:schemeClr val="bg1"/>
                </a:solidFill>
                <a:latin typeface="Open Sans Semibold"/>
                <a:cs typeface="Open Sans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271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24824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1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57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157"/>
            <a:ext cx="9144000" cy="990018"/>
          </a:xfrm>
        </p:spPr>
        <p:txBody>
          <a:bodyPr anchor="b"/>
          <a:lstStyle>
            <a:lvl1pPr algn="ctr">
              <a:lnSpc>
                <a:spcPts val="2500"/>
              </a:lnSpc>
              <a:defRPr sz="4000" b="0" i="0" kern="1200" spc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Statement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3044557"/>
            <a:ext cx="9144000" cy="56541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4000" b="0" i="0" kern="1200" spc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Keywords</a:t>
            </a:r>
            <a:r>
              <a:rPr lang="de-DE"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baseline="0" noProof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or Subline</a:t>
            </a:r>
            <a:endParaRPr lang="en-GB" sz="2400" noProof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9557"/>
            <a:ext cx="3008313" cy="990018"/>
          </a:xfrm>
        </p:spPr>
        <p:txBody>
          <a:bodyPr anchor="b"/>
          <a:lstStyle>
            <a:lvl1pPr algn="l">
              <a:lnSpc>
                <a:spcPts val="2500"/>
              </a:lnSpc>
              <a:defRPr sz="2000" b="0" i="0" kern="1200" spc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9557"/>
            <a:ext cx="5111750" cy="4986606"/>
          </a:xfrm>
        </p:spPr>
        <p:txBody>
          <a:bodyPr/>
          <a:lstStyle>
            <a:lvl1pPr marL="342900" indent="-342900"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1307"/>
            <a:ext cx="3008313" cy="379485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9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00373"/>
            <a:ext cx="5486400" cy="37272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72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54600" y="1435100"/>
            <a:ext cx="4089400" cy="46228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6700" y="2947398"/>
            <a:ext cx="3797300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spcAft>
                <a:spcPts val="3000"/>
              </a:spcAft>
              <a:buNone/>
              <a:defRPr lang="en-US" sz="4000" kern="1200" baseline="0" dirty="0">
                <a:solidFill>
                  <a:schemeClr val="bg1"/>
                </a:solidFill>
                <a:effectLst/>
                <a:latin typeface="Open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46700" y="2032000"/>
            <a:ext cx="3797300" cy="821318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Now it’s your turn</a:t>
            </a:r>
          </a:p>
        </p:txBody>
      </p:sp>
      <p:pic>
        <p:nvPicPr>
          <p:cNvPr id="10" name="Picture 9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1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30819" y="3746984"/>
            <a:ext cx="4810125" cy="1317626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20000"/>
                  <a:lumOff val="8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765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318308"/>
            <a:ext cx="3956139" cy="5055576"/>
          </a:xfrm>
          <a:solidFill>
            <a:schemeClr val="tx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marL="182880">
              <a:lnSpc>
                <a:spcPts val="4400"/>
              </a:lnSpc>
              <a:spcBef>
                <a:spcPts val="0"/>
              </a:spcBef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315489"/>
            <a:ext cx="3211769" cy="74771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789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710531" y="1674812"/>
            <a:ext cx="5722937" cy="3706813"/>
          </a:xfrm>
          <a:solidFill>
            <a:srgbClr val="E59203">
              <a:alpha val="85000"/>
            </a:srgb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algn="ctr">
              <a:lnSpc>
                <a:spcPts val="4400"/>
              </a:lnSpc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06" y="3919552"/>
            <a:ext cx="2871787" cy="9906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000">
                <a:solidFill>
                  <a:schemeClr val="bg1"/>
                </a:solidFill>
                <a:latin typeface="Open Sans Light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CMO| Tricentis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6324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57200" y="1704986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Optimize.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2792349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00B5C4"/>
                </a:solidFill>
                <a:latin typeface="Open Sans Light"/>
                <a:cs typeface="Open Sans Light"/>
              </a:rPr>
              <a:t>Manage.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3879712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DF5F1E"/>
                </a:solidFill>
                <a:latin typeface="Open Sans Light"/>
                <a:cs typeface="Open Sans Light"/>
              </a:rPr>
              <a:t>Automate.</a:t>
            </a:r>
            <a:endParaRPr lang="en-US" sz="8800" b="0" i="0" dirty="0">
              <a:solidFill>
                <a:srgbClr val="DF5F1E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633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5063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135790"/>
            <a:ext cx="4114800" cy="3740150"/>
          </a:xfrm>
        </p:spPr>
        <p:txBody>
          <a:bodyPr>
            <a:normAutofit/>
          </a:bodyPr>
          <a:lstStyle>
            <a:lvl1pPr marL="4572" indent="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2pPr>
            <a:lvl3pPr marL="9144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5958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0301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46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0" y="1135790"/>
            <a:ext cx="4114800" cy="3740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467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4" Type="http://schemas.openxmlformats.org/officeDocument/2006/relationships/image" Target="../media/image1.pd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20738"/>
            <a:ext cx="9144000" cy="60372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9000"/>
                </a:schemeClr>
              </a:gs>
              <a:gs pos="24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6799"/>
            <a:ext cx="6686550" cy="4860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563"/>
            <a:ext cx="8229600" cy="5437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8" name="Picture 7" descr="tricentis_logo_blue-pms_100.ai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6" r:id="rId24"/>
    <p:sldLayoutId id="2147483703" r:id="rId25"/>
    <p:sldLayoutId id="2147483704" r:id="rId26"/>
    <p:sldLayoutId id="2147483705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chemeClr val="tx2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868A8F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Tosca Account</a:t>
            </a:r>
            <a:endParaRPr lang="en-GB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Hans-Jörg Schrödl</a:t>
            </a:r>
          </a:p>
          <a:p>
            <a:r>
              <a:rPr lang="en-GB" dirty="0" smtClean="0"/>
              <a:t>27.02.2015</a:t>
            </a:r>
          </a:p>
        </p:txBody>
      </p:sp>
    </p:spTree>
    <p:extLst>
      <p:ext uri="{BB962C8B-B14F-4D97-AF65-F5344CB8AC3E}">
        <p14:creationId xmlns:p14="http://schemas.microsoft.com/office/powerpoint/2010/main" val="2668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8937" y="2718721"/>
            <a:ext cx="8758081" cy="25858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latin typeface="Open Sans"/>
              <a:cs typeface="Open San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26279" y="3361858"/>
            <a:ext cx="1971562" cy="1614453"/>
            <a:chOff x="899908" y="3803121"/>
            <a:chExt cx="1971562" cy="1614453"/>
          </a:xfrm>
        </p:grpSpPr>
        <p:sp>
          <p:nvSpPr>
            <p:cNvPr id="4" name="Rounded Rectangle 3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992" y="4028249"/>
              <a:ext cx="733393" cy="733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936907" y="4979122"/>
              <a:ext cx="18975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bg1"/>
                  </a:solidFill>
                  <a:latin typeface="Open Sans"/>
                  <a:cs typeface="Open Sans"/>
                </a:rPr>
                <a:t>WS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22563" y="3361859"/>
            <a:ext cx="1971562" cy="1614453"/>
            <a:chOff x="899908" y="3803121"/>
            <a:chExt cx="1971562" cy="1614453"/>
          </a:xfrm>
        </p:grpSpPr>
        <p:sp>
          <p:nvSpPr>
            <p:cNvPr id="11" name="Rounded Rectangle 10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992" y="4028249"/>
              <a:ext cx="733393" cy="733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936907" y="4979122"/>
              <a:ext cx="18975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bg1"/>
                  </a:solidFill>
                  <a:latin typeface="Open Sans"/>
                  <a:cs typeface="Open Sans"/>
                </a:rPr>
                <a:t>WS 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98948" y="3388938"/>
            <a:ext cx="1971562" cy="988322"/>
            <a:chOff x="4708897" y="3388938"/>
            <a:chExt cx="1971562" cy="988322"/>
          </a:xfrm>
        </p:grpSpPr>
        <p:sp>
          <p:nvSpPr>
            <p:cNvPr id="15" name="Rounded Rectangle 14"/>
            <p:cNvSpPr/>
            <p:nvPr/>
          </p:nvSpPr>
          <p:spPr>
            <a:xfrm>
              <a:off x="4708897" y="3388938"/>
              <a:ext cx="1971562" cy="9883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9127" y="3580610"/>
              <a:ext cx="120377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tx2"/>
                  </a:solidFill>
                  <a:latin typeface="Open Sans"/>
                  <a:cs typeface="Open Sans"/>
                </a:rPr>
                <a:t>User Settings</a:t>
              </a:r>
            </a:p>
          </p:txBody>
        </p:sp>
      </p:grpSp>
      <p:pic>
        <p:nvPicPr>
          <p:cNvPr id="1026" name="Picture 2" descr="http://www.clker.com/cliparts/a/5/9/7/12071567031590994625kml_Document.svg.hi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08" y="3489404"/>
            <a:ext cx="582153" cy="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795232" y="3361858"/>
            <a:ext cx="1971562" cy="988322"/>
            <a:chOff x="899908" y="3803121"/>
            <a:chExt cx="1971562" cy="1614453"/>
          </a:xfrm>
        </p:grpSpPr>
        <p:sp>
          <p:nvSpPr>
            <p:cNvPr id="22" name="Rounded Rectangle 21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0138" y="4116223"/>
              <a:ext cx="1203771" cy="1005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solidFill>
                    <a:schemeClr val="tx2"/>
                  </a:solidFill>
                  <a:latin typeface="Open Sans"/>
                  <a:cs typeface="Open Sans"/>
                </a:rPr>
                <a:t>Local</a:t>
              </a:r>
              <a:r>
                <a:rPr lang="de-AT" sz="2000" dirty="0" smtClean="0">
                  <a:solidFill>
                    <a:schemeClr val="tx2"/>
                  </a:solidFill>
                  <a:latin typeface="Open Sans"/>
                  <a:cs typeface="Open Sans"/>
                </a:rPr>
                <a:t> Utilities</a:t>
              </a:r>
            </a:p>
          </p:txBody>
        </p:sp>
      </p:grpSp>
      <p:pic>
        <p:nvPicPr>
          <p:cNvPr id="1028" name="Picture 4" descr="http://icons.iconseeker.com/png/fullsize/sticker-system/customize-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21" y="3389711"/>
            <a:ext cx="932615" cy="9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2.iconfinder.com/data/icons/windows-8-metro-style/512/comp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1" y="1111046"/>
            <a:ext cx="1390196" cy="13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11587" y="2185780"/>
            <a:ext cx="20888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AT" sz="2000" dirty="0" smtClean="0">
                <a:latin typeface="Open Sans"/>
                <a:cs typeface="Open Sans"/>
              </a:rPr>
              <a:t>User </a:t>
            </a:r>
            <a:r>
              <a:rPr lang="de-AT" sz="2000" dirty="0" err="1" smtClean="0">
                <a:latin typeface="Open Sans"/>
                <a:cs typeface="Open Sans"/>
              </a:rPr>
              <a:t>Machine</a:t>
            </a:r>
            <a:endParaRPr lang="de-AT" sz="20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30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93802" y="3712410"/>
            <a:ext cx="8758081" cy="25858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latin typeface="Open Sans"/>
              <a:cs typeface="Open Sans"/>
            </a:endParaRPr>
          </a:p>
        </p:txBody>
      </p:sp>
      <p:pic>
        <p:nvPicPr>
          <p:cNvPr id="2054" name="Picture 6" descr="http://homeserverblog.gravityserversll.netdna-cdn.com/wp-content/uploads/2013/09/icon-cloud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" y="10593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708" y="4167403"/>
            <a:ext cx="2769471" cy="1390618"/>
            <a:chOff x="457201" y="4866969"/>
            <a:chExt cx="2769471" cy="1390618"/>
          </a:xfrm>
        </p:grpSpPr>
        <p:pic>
          <p:nvPicPr>
            <p:cNvPr id="1034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92179" y="4166981"/>
            <a:ext cx="2769471" cy="1390618"/>
            <a:chOff x="457201" y="4866969"/>
            <a:chExt cx="2769471" cy="1390618"/>
          </a:xfrm>
        </p:grpSpPr>
        <p:pic>
          <p:nvPicPr>
            <p:cNvPr id="30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51676" y="4163146"/>
            <a:ext cx="2769471" cy="1390618"/>
            <a:chOff x="457201" y="4866969"/>
            <a:chExt cx="2769471" cy="1390618"/>
          </a:xfrm>
        </p:grpSpPr>
        <p:pic>
          <p:nvPicPr>
            <p:cNvPr id="33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3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66118" y="2827548"/>
            <a:ext cx="34936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 smtClean="0">
                <a:latin typeface="Open Sans"/>
                <a:cs typeface="Open Sans"/>
              </a:rPr>
              <a:t>Tosca Account Server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8141" y="3258435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87277" y="3258434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46774" y="3258433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987" y="2605548"/>
            <a:ext cx="28120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  <a:latin typeface="Open Sans"/>
                <a:cs typeface="Open San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03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Comfort for new Users / Users with many workspaces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Central instance for managing access to workspaces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Testers are identifiable across workspaces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Concept can be extended: Notifications, Support-Integration, More things to synchronize 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43418"/>
      </p:ext>
    </p:extLst>
  </p:cSld>
  <p:clrMapOvr>
    <a:masterClrMapping/>
  </p:clrMapOvr>
</p:sld>
</file>

<file path=ppt/theme/theme1.xml><?xml version="1.0" encoding="utf-8"?>
<a:theme xmlns:a="http://schemas.openxmlformats.org/drawingml/2006/main" name="1_Tricentis_Presentation_Template_080813">
  <a:themeElements>
    <a:clrScheme name="TRICENTIS">
      <a:dk1>
        <a:srgbClr val="474B55"/>
      </a:dk1>
      <a:lt1>
        <a:sysClr val="window" lastClr="FFFFFF"/>
      </a:lt1>
      <a:dk2>
        <a:srgbClr val="1D63AF"/>
      </a:dk2>
      <a:lt2>
        <a:srgbClr val="868A8F"/>
      </a:lt2>
      <a:accent1>
        <a:srgbClr val="B5C327"/>
      </a:accent1>
      <a:accent2>
        <a:srgbClr val="DF5F1E"/>
      </a:accent2>
      <a:accent3>
        <a:srgbClr val="FCB53A"/>
      </a:accent3>
      <a:accent4>
        <a:srgbClr val="DFE0DE"/>
      </a:accent4>
      <a:accent5>
        <a:srgbClr val="B1B4B5"/>
      </a:accent5>
      <a:accent6>
        <a:srgbClr val="7175B7"/>
      </a:accent6>
      <a:hlink>
        <a:srgbClr val="DF5F1E"/>
      </a:hlink>
      <a:folHlink>
        <a:srgbClr val="FCB5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1">
                <a:lumMod val="65000"/>
                <a:lumOff val="35000"/>
              </a:schemeClr>
            </a:solidFill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icentis_PPT_Template.pptx" id="{EAD9FFF1-3B6E-4B52-84E8-F44C622506BA}" vid="{7B464D2B-FED2-4816-B9D3-AC87FA61E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Tricentis_PPT_Template</Template>
  <TotalTime>0</TotalTime>
  <Words>69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Grande</vt:lpstr>
      <vt:lpstr>Open Sans</vt:lpstr>
      <vt:lpstr>Open Sans Light</vt:lpstr>
      <vt:lpstr>Open Sans Semibold</vt:lpstr>
      <vt:lpstr>1_Tricentis_Presentation_Template_080813</vt:lpstr>
      <vt:lpstr>Tosca Account</vt:lpstr>
      <vt:lpstr>Problem</vt:lpstr>
      <vt:lpstr>Solution</vt:lpstr>
      <vt:lpstr>PowerPoint Presentation</vt:lpstr>
      <vt:lpstr>Merits</vt:lpstr>
    </vt:vector>
  </TitlesOfParts>
  <Manager>Michael Hentze</Manager>
  <Company>TRICENTIS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TC Api &amp; Add-Ons</dc:title>
  <dc:subject>Positionen</dc:subject>
  <dc:creator>Hans-Jörg Schrödl</dc:creator>
  <cp:lastModifiedBy>Hans-Jörg Schrödl</cp:lastModifiedBy>
  <cp:revision>111</cp:revision>
  <cp:lastPrinted>2014-11-25T10:43:31Z</cp:lastPrinted>
  <dcterms:created xsi:type="dcterms:W3CDTF">2014-11-21T09:18:25Z</dcterms:created>
  <dcterms:modified xsi:type="dcterms:W3CDTF">2015-02-26T14:29:40Z</dcterms:modified>
</cp:coreProperties>
</file>