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5C4"/>
    <a:srgbClr val="003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2821" autoAdjust="0"/>
  </p:normalViewPr>
  <p:slideViewPr>
    <p:cSldViewPr snapToGrid="0" snapToObjects="1">
      <p:cViewPr varScale="1">
        <p:scale>
          <a:sx n="97" d="100"/>
          <a:sy n="97" d="100"/>
        </p:scale>
        <p:origin x="21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71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842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3942" y="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CCC4A608-6CA2-9B42-9F6F-5275A0CA7868}" type="datetimeFigureOut">
              <a:rPr lang="en-US" smtClean="0"/>
              <a:pPr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EAE247AC-E0B2-E544-ADB6-D6408A26A2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754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8468D1D9-DFE9-5848-A027-301649CFA2F9}" type="datetimeFigureOut">
              <a:rPr lang="en-US" smtClean="0"/>
              <a:pPr/>
              <a:t>2/26/2015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0363" y="900113"/>
            <a:ext cx="6264275" cy="469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94857" y="5851791"/>
            <a:ext cx="5794514" cy="3615227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6F31472A-4361-F047-B153-101B1D8C23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087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472A-4361-F047-B153-101B1D8C235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1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472A-4361-F047-B153-101B1D8C235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8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://tricentis-id.auc.com/Tricentis_Voice.pdf" TargetMode="Externa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0" t="7053" r="6479" b="4994"/>
          <a:stretch/>
        </p:blipFill>
        <p:spPr>
          <a:xfrm>
            <a:off x="-8965" y="819150"/>
            <a:ext cx="9152965" cy="60388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62" y="1674812"/>
            <a:ext cx="5722937" cy="3706813"/>
          </a:xfrm>
          <a:solidFill>
            <a:schemeClr val="accent2">
              <a:alpha val="80000"/>
            </a:schemeClr>
          </a:solidFill>
          <a:ln>
            <a:noFill/>
          </a:ln>
        </p:spPr>
        <p:txBody>
          <a:bodyPr lIns="274320" tIns="594360" rIns="274320" anchor="t">
            <a:normAutofit/>
          </a:bodyPr>
          <a:lstStyle>
            <a:lvl1pPr>
              <a:lnSpc>
                <a:spcPts val="4400"/>
              </a:lnSpc>
              <a:defRPr sz="4000" baseline="0">
                <a:solidFill>
                  <a:schemeClr val="bg1"/>
                </a:solidFill>
                <a:effectLst/>
                <a:latin typeface="Open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7641" y="3906439"/>
            <a:ext cx="4810125" cy="131762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820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tricentis_logo_blue-pms_100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54048" y="257487"/>
            <a:ext cx="1828800" cy="33832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6591675" y="387352"/>
            <a:ext cx="20951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Optimize. Manage. Automate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4638502" y="6570420"/>
            <a:ext cx="40482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F8ED797B-F102-4E39-8C0A-36967EEB927C}" type="slidenum">
              <a:rPr lang="en-US" sz="10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pPr algn="r"/>
              <a:t>‹#›</a:t>
            </a:fld>
            <a:endParaRPr lang="en-US" sz="1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457200" y="6570420"/>
            <a:ext cx="4048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© 2014 Tricentis GmbH. All rights reserved.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73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1135063"/>
            <a:ext cx="3831021" cy="3740150"/>
          </a:xfrm>
        </p:spPr>
        <p:txBody>
          <a:bodyPr>
            <a:normAutofit/>
          </a:bodyPr>
          <a:lstStyle>
            <a:lvl1pPr>
              <a:buFontTx/>
              <a:buNone/>
              <a:defRPr lang="de-DE" sz="2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/>
                <a:ea typeface="+mn-ea"/>
                <a:cs typeface="Open San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135063"/>
            <a:ext cx="4114800" cy="3740150"/>
          </a:xfrm>
        </p:spPr>
        <p:txBody>
          <a:bodyPr>
            <a:normAutofit/>
          </a:bodyPr>
          <a:lstStyle>
            <a:lvl1pPr marL="347472">
              <a:spcBef>
                <a:spcPts val="432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sz="22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800100" indent="-342900">
              <a:spcBef>
                <a:spcPts val="0"/>
              </a:spcBef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1257300" indent="-342900">
              <a:spcBef>
                <a:spcPts val="0"/>
              </a:spcBef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097446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749226" y="1136014"/>
            <a:ext cx="3937573" cy="19947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de-DE" sz="2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/>
                <a:ea typeface="+mn-ea"/>
                <a:cs typeface="Open Sans"/>
              </a:defRPr>
            </a:lvl1pPr>
            <a:lvl2pPr>
              <a:spcBef>
                <a:spcPts val="0"/>
              </a:spcBef>
              <a:buFontTx/>
              <a:buNone/>
              <a:defRPr/>
            </a:lvl2pPr>
            <a:lvl3pPr>
              <a:spcBef>
                <a:spcPts val="0"/>
              </a:spcBef>
              <a:buFontTx/>
              <a:buNone/>
              <a:defRPr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marL="342900" lvl="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6588" y="1135063"/>
            <a:ext cx="3936011" cy="199571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de-DE" sz="2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/>
                <a:ea typeface="+mn-ea"/>
                <a:cs typeface="Open Sans"/>
              </a:defRPr>
            </a:lvl1pPr>
            <a:lvl2pPr>
              <a:spcBef>
                <a:spcPts val="0"/>
              </a:spcBef>
              <a:buFontTx/>
              <a:buNone/>
              <a:defRPr/>
            </a:lvl2pPr>
            <a:lvl3pPr>
              <a:spcBef>
                <a:spcPts val="0"/>
              </a:spcBef>
              <a:buFontTx/>
              <a:buNone/>
              <a:defRPr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marL="342900" lvl="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1433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31028"/>
            <a:ext cx="4114800" cy="3740150"/>
          </a:xfrm>
        </p:spPr>
        <p:txBody>
          <a:bodyPr>
            <a:normAutofit/>
          </a:bodyPr>
          <a:lstStyle>
            <a:lvl1pPr marL="347472" indent="-342900">
              <a:spcBef>
                <a:spcPts val="432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2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800100" indent="-342900">
              <a:spcBef>
                <a:spcPts val="0"/>
              </a:spcBef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1257300" indent="-342900">
              <a:spcBef>
                <a:spcPts val="0"/>
              </a:spcBef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130301"/>
            <a:ext cx="4114800" cy="3740150"/>
          </a:xfrm>
        </p:spPr>
        <p:txBody>
          <a:bodyPr>
            <a:normAutofit/>
          </a:bodyPr>
          <a:lstStyle>
            <a:lvl1pPr marL="347472">
              <a:spcBef>
                <a:spcPts val="432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sz="22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800100" indent="-342900">
              <a:spcBef>
                <a:spcPts val="0"/>
              </a:spcBef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1257300" indent="-342900">
              <a:spcBef>
                <a:spcPts val="0"/>
              </a:spcBef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38039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4641849" y="1822450"/>
            <a:ext cx="4044949" cy="4002864"/>
          </a:xfrm>
          <a:prstGeom prst="roundRect">
            <a:avLst>
              <a:gd name="adj" fmla="val 743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178423" y="2297107"/>
            <a:ext cx="2971800" cy="512640"/>
          </a:xfrm>
        </p:spPr>
        <p:txBody>
          <a:bodyPr>
            <a:normAutofit/>
          </a:bodyPr>
          <a:lstStyle>
            <a:lvl1pPr marL="0">
              <a:spcBef>
                <a:spcPts val="0"/>
              </a:spcBef>
              <a:buFontTx/>
              <a:buNone/>
              <a:defRPr sz="2800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FontTx/>
              <a:buNone/>
              <a:defRPr/>
            </a:lvl2pPr>
            <a:lvl3pPr>
              <a:spcBef>
                <a:spcPts val="0"/>
              </a:spcBef>
              <a:buFontTx/>
              <a:buNone/>
              <a:defRPr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smtClean="0"/>
              <a:t>Header</a:t>
            </a:r>
          </a:p>
          <a:p>
            <a:pPr lvl="0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63762" y="1822448"/>
            <a:ext cx="3904858" cy="4002866"/>
            <a:chOff x="563762" y="1822448"/>
            <a:chExt cx="3904858" cy="4002866"/>
          </a:xfrm>
        </p:grpSpPr>
        <p:sp>
          <p:nvSpPr>
            <p:cNvPr id="10" name="Round Same Side Corner Rectangle 9"/>
            <p:cNvSpPr/>
            <p:nvPr userDrawn="1"/>
          </p:nvSpPr>
          <p:spPr>
            <a:xfrm rot="16200000">
              <a:off x="267809" y="2118402"/>
              <a:ext cx="4002864" cy="3410958"/>
            </a:xfrm>
            <a:prstGeom prst="round2Same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Open Sans"/>
                <a:cs typeface="Open Sans"/>
              </a:endParaRPr>
            </a:p>
          </p:txBody>
        </p:sp>
        <p:sp>
          <p:nvSpPr>
            <p:cNvPr id="9" name="Pentagon 8"/>
            <p:cNvSpPr/>
            <p:nvPr userDrawn="1"/>
          </p:nvSpPr>
          <p:spPr>
            <a:xfrm>
              <a:off x="3480821" y="1822448"/>
              <a:ext cx="987799" cy="4002866"/>
            </a:xfrm>
            <a:prstGeom prst="homePlate">
              <a:avLst>
                <a:gd name="adj" fmla="val 49206"/>
              </a:avLst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Open Sans"/>
                <a:cs typeface="Open Sans"/>
              </a:endParaRPr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030291" y="2297107"/>
            <a:ext cx="2971800" cy="512640"/>
          </a:xfrm>
        </p:spPr>
        <p:txBody>
          <a:bodyPr>
            <a:normAutofit/>
          </a:bodyPr>
          <a:lstStyle>
            <a:lvl1pPr marL="0">
              <a:spcBef>
                <a:spcPts val="0"/>
              </a:spcBef>
              <a:buFontTx/>
              <a:buNone/>
              <a:defRPr sz="2800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FontTx/>
              <a:buNone/>
              <a:defRPr/>
            </a:lvl2pPr>
            <a:lvl3pPr>
              <a:spcBef>
                <a:spcPts val="0"/>
              </a:spcBef>
              <a:buFontTx/>
              <a:buNone/>
              <a:defRPr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smtClean="0"/>
              <a:t>Header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1030288" y="2922832"/>
            <a:ext cx="2971800" cy="2444506"/>
          </a:xfrm>
        </p:spPr>
        <p:txBody>
          <a:bodyPr>
            <a:noAutofit/>
          </a:bodyPr>
          <a:lstStyle>
            <a:lvl1pPr>
              <a:buClrTx/>
              <a:defRPr sz="2000" baseline="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Bullet one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  <a:endParaRPr lang="en-US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178423" y="2922832"/>
            <a:ext cx="2971800" cy="2444506"/>
          </a:xfrm>
        </p:spPr>
        <p:txBody>
          <a:bodyPr>
            <a:noAutofit/>
          </a:bodyPr>
          <a:lstStyle>
            <a:lvl1pPr>
              <a:buClrTx/>
              <a:defRPr sz="2000" baseline="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Bullet one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43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3213902" y="2054068"/>
            <a:ext cx="2720464" cy="27204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1800" dirty="0" smtClean="0">
              <a:solidFill>
                <a:schemeClr val="bg1"/>
              </a:solidFill>
              <a:latin typeface="Open Sans" pitchFamily="-106" charset="0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6137400" y="2054068"/>
            <a:ext cx="2720464" cy="27204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1800" dirty="0" smtClean="0">
              <a:solidFill>
                <a:schemeClr val="bg1"/>
              </a:solidFill>
              <a:latin typeface="Open Sans" pitchFamily="-106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12" y="2414401"/>
            <a:ext cx="2212975" cy="377947"/>
          </a:xfrm>
        </p:spPr>
        <p:txBody>
          <a:bodyPr>
            <a:normAutofit/>
          </a:bodyPr>
          <a:lstStyle>
            <a:lvl1pPr marL="0">
              <a:spcBef>
                <a:spcPts val="0"/>
              </a:spcBef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FontTx/>
              <a:buNone/>
              <a:defRPr/>
            </a:lvl2pPr>
            <a:lvl3pPr>
              <a:spcBef>
                <a:spcPts val="0"/>
              </a:spcBef>
              <a:buFontTx/>
              <a:buNone/>
              <a:defRPr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391145" y="2414401"/>
            <a:ext cx="2212975" cy="377947"/>
          </a:xfrm>
        </p:spPr>
        <p:txBody>
          <a:bodyPr>
            <a:normAutofit/>
          </a:bodyPr>
          <a:lstStyle>
            <a:lvl1pPr marL="0">
              <a:spcBef>
                <a:spcPts val="0"/>
              </a:spcBef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FontTx/>
              <a:buNone/>
              <a:defRPr/>
            </a:lvl2pPr>
            <a:lvl3pPr>
              <a:spcBef>
                <a:spcPts val="0"/>
              </a:spcBef>
              <a:buFontTx/>
              <a:buNone/>
              <a:defRPr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301838" y="2054068"/>
            <a:ext cx="2720464" cy="272046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1800" dirty="0" smtClean="0">
              <a:solidFill>
                <a:schemeClr val="bg1"/>
              </a:solidFill>
              <a:latin typeface="Open Sans" pitchFamily="-106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55583" y="2414401"/>
            <a:ext cx="2212975" cy="377947"/>
          </a:xfrm>
        </p:spPr>
        <p:txBody>
          <a:bodyPr>
            <a:normAutofit/>
          </a:bodyPr>
          <a:lstStyle>
            <a:lvl1pPr marL="0">
              <a:spcBef>
                <a:spcPts val="0"/>
              </a:spcBef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FontTx/>
              <a:buNone/>
              <a:defRPr/>
            </a:lvl2pPr>
            <a:lvl3pPr>
              <a:spcBef>
                <a:spcPts val="0"/>
              </a:spcBef>
              <a:buFontTx/>
              <a:buNone/>
              <a:defRPr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55583" y="2852738"/>
            <a:ext cx="2213018" cy="1592262"/>
          </a:xfrm>
        </p:spPr>
        <p:txBody>
          <a:bodyPr>
            <a:noAutofit/>
          </a:bodyPr>
          <a:lstStyle>
            <a:lvl1pPr>
              <a:buClrTx/>
              <a:defRPr sz="1800" baseline="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Bullet one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3465512" y="2852738"/>
            <a:ext cx="2213018" cy="1592262"/>
          </a:xfrm>
        </p:spPr>
        <p:txBody>
          <a:bodyPr>
            <a:noAutofit/>
          </a:bodyPr>
          <a:lstStyle>
            <a:lvl1pPr>
              <a:buClrTx/>
              <a:defRPr sz="1800" baseline="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Bullet one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6391102" y="2852738"/>
            <a:ext cx="2213018" cy="1592262"/>
          </a:xfrm>
        </p:spPr>
        <p:txBody>
          <a:bodyPr>
            <a:noAutofit/>
          </a:bodyPr>
          <a:lstStyle>
            <a:lvl1pPr>
              <a:buClrTx/>
              <a:defRPr sz="1800" baseline="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Bullet one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 Diagonal Corner Rectangle 16"/>
          <p:cNvSpPr/>
          <p:nvPr/>
        </p:nvSpPr>
        <p:spPr>
          <a:xfrm>
            <a:off x="1967160" y="5639533"/>
            <a:ext cx="5209680" cy="548151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200" dirty="0"/>
          </a:p>
        </p:txBody>
      </p:sp>
      <p:sp>
        <p:nvSpPr>
          <p:cNvPr id="33" name="Pentagon 32"/>
          <p:cNvSpPr/>
          <p:nvPr userDrawn="1"/>
        </p:nvSpPr>
        <p:spPr>
          <a:xfrm rot="5400000">
            <a:off x="4387033" y="5387434"/>
            <a:ext cx="369935" cy="413881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1967160" y="4909843"/>
            <a:ext cx="5209680" cy="548151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200" dirty="0"/>
          </a:p>
        </p:txBody>
      </p:sp>
      <p:sp>
        <p:nvSpPr>
          <p:cNvPr id="31" name="Pentagon 30"/>
          <p:cNvSpPr/>
          <p:nvPr userDrawn="1"/>
        </p:nvSpPr>
        <p:spPr>
          <a:xfrm rot="5400000">
            <a:off x="4387033" y="4664468"/>
            <a:ext cx="369935" cy="413881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1967160" y="4186877"/>
            <a:ext cx="5209680" cy="548151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200" dirty="0"/>
          </a:p>
        </p:txBody>
      </p:sp>
      <p:sp>
        <p:nvSpPr>
          <p:cNvPr id="29" name="Pentagon 28"/>
          <p:cNvSpPr/>
          <p:nvPr userDrawn="1"/>
        </p:nvSpPr>
        <p:spPr>
          <a:xfrm rot="5400000">
            <a:off x="4387033" y="3924971"/>
            <a:ext cx="369935" cy="413881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1967160" y="3447380"/>
            <a:ext cx="5209680" cy="548151"/>
          </a:xfrm>
          <a:prstGeom prst="round2Diag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200" dirty="0"/>
          </a:p>
        </p:txBody>
      </p:sp>
      <p:sp>
        <p:nvSpPr>
          <p:cNvPr id="27" name="Pentagon 26"/>
          <p:cNvSpPr/>
          <p:nvPr userDrawn="1"/>
        </p:nvSpPr>
        <p:spPr>
          <a:xfrm rot="5400000">
            <a:off x="4387033" y="3189912"/>
            <a:ext cx="369935" cy="413881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1967160" y="2712321"/>
            <a:ext cx="5209680" cy="548151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200" dirty="0"/>
          </a:p>
        </p:txBody>
      </p:sp>
      <p:sp>
        <p:nvSpPr>
          <p:cNvPr id="25" name="Pentagon 24"/>
          <p:cNvSpPr/>
          <p:nvPr userDrawn="1"/>
        </p:nvSpPr>
        <p:spPr>
          <a:xfrm rot="5400000">
            <a:off x="4387033" y="2466409"/>
            <a:ext cx="369935" cy="413881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1967160" y="1976053"/>
            <a:ext cx="5209680" cy="548151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200" dirty="0"/>
          </a:p>
        </p:txBody>
      </p:sp>
      <p:sp>
        <p:nvSpPr>
          <p:cNvPr id="19" name="Pentagon 18"/>
          <p:cNvSpPr/>
          <p:nvPr userDrawn="1"/>
        </p:nvSpPr>
        <p:spPr>
          <a:xfrm rot="5400000">
            <a:off x="4387033" y="1718586"/>
            <a:ext cx="369935" cy="413881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1967160" y="1240995"/>
            <a:ext cx="5209680" cy="548151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200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1967160" y="1241425"/>
            <a:ext cx="5209680" cy="547688"/>
          </a:xfrm>
        </p:spPr>
        <p:txBody>
          <a:bodyPr anchor="ctr"/>
          <a:lstStyle>
            <a:lvl1pPr algn="ctr">
              <a:buFontTx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3" hasCustomPrompt="1"/>
          </p:nvPr>
        </p:nvSpPr>
        <p:spPr>
          <a:xfrm>
            <a:off x="1967161" y="1975490"/>
            <a:ext cx="5209680" cy="547688"/>
          </a:xfrm>
        </p:spPr>
        <p:txBody>
          <a:bodyPr anchor="ctr"/>
          <a:lstStyle>
            <a:lvl1pPr algn="ctr">
              <a:buFontTx/>
              <a:buNone/>
              <a:defRPr sz="2200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Two</a:t>
            </a:r>
            <a:endParaRPr lang="en-US" dirty="0"/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4" hasCustomPrompt="1"/>
          </p:nvPr>
        </p:nvSpPr>
        <p:spPr>
          <a:xfrm>
            <a:off x="1967161" y="2712784"/>
            <a:ext cx="5209679" cy="547688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Three</a:t>
            </a:r>
            <a:endParaRPr lang="en-US" dirty="0"/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5" hasCustomPrompt="1"/>
          </p:nvPr>
        </p:nvSpPr>
        <p:spPr>
          <a:xfrm>
            <a:off x="1967161" y="3447843"/>
            <a:ext cx="5209679" cy="547688"/>
          </a:xfrm>
        </p:spPr>
        <p:txBody>
          <a:bodyPr anchor="ctr"/>
          <a:lstStyle>
            <a:lvl1pPr algn="ctr">
              <a:buFontTx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Four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6" hasCustomPrompt="1"/>
          </p:nvPr>
        </p:nvSpPr>
        <p:spPr>
          <a:xfrm>
            <a:off x="1967161" y="4187340"/>
            <a:ext cx="5209680" cy="547688"/>
          </a:xfrm>
        </p:spPr>
        <p:txBody>
          <a:bodyPr anchor="ctr"/>
          <a:lstStyle>
            <a:lvl1pPr algn="ctr">
              <a:buFontTx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Five</a:t>
            </a:r>
            <a:endParaRPr lang="en-US" dirty="0"/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7" hasCustomPrompt="1"/>
          </p:nvPr>
        </p:nvSpPr>
        <p:spPr>
          <a:xfrm>
            <a:off x="1967161" y="4910306"/>
            <a:ext cx="5209679" cy="547688"/>
          </a:xfrm>
        </p:spPr>
        <p:txBody>
          <a:bodyPr anchor="ctr"/>
          <a:lstStyle>
            <a:lvl1pPr algn="ctr">
              <a:buFontTx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8" hasCustomPrompt="1"/>
          </p:nvPr>
        </p:nvSpPr>
        <p:spPr>
          <a:xfrm>
            <a:off x="1967162" y="5639996"/>
            <a:ext cx="5209678" cy="547688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Seven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4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ound Single Corner Rectangle 4"/>
          <p:cNvSpPr/>
          <p:nvPr userDrawn="1"/>
        </p:nvSpPr>
        <p:spPr>
          <a:xfrm flipH="1">
            <a:off x="1188394" y="1200449"/>
            <a:ext cx="6784608" cy="1565803"/>
          </a:xfrm>
          <a:prstGeom prst="round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88394" y="2766252"/>
            <a:ext cx="6784608" cy="1565803"/>
          </a:xfrm>
          <a:prstGeom prst="rect">
            <a:avLst/>
          </a:prstGeom>
          <a:solidFill>
            <a:srgbClr val="474B5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7" name="Round Single Corner Rectangle 6"/>
          <p:cNvSpPr/>
          <p:nvPr userDrawn="1"/>
        </p:nvSpPr>
        <p:spPr>
          <a:xfrm flipV="1">
            <a:off x="1188394" y="4332055"/>
            <a:ext cx="6784608" cy="1565803"/>
          </a:xfrm>
          <a:prstGeom prst="round1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8" name="Down Arrow 7"/>
          <p:cNvSpPr/>
          <p:nvPr userDrawn="1"/>
        </p:nvSpPr>
        <p:spPr>
          <a:xfrm>
            <a:off x="2447208" y="2510275"/>
            <a:ext cx="655484" cy="511954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Open Sans"/>
              <a:cs typeface="Open Sans"/>
            </a:endParaRPr>
          </a:p>
        </p:txBody>
      </p:sp>
      <p:sp>
        <p:nvSpPr>
          <p:cNvPr id="9" name="Down Arrow 8"/>
          <p:cNvSpPr/>
          <p:nvPr userDrawn="1"/>
        </p:nvSpPr>
        <p:spPr>
          <a:xfrm>
            <a:off x="2447208" y="4076078"/>
            <a:ext cx="655484" cy="511954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Open Sans"/>
              <a:cs typeface="Open Sans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957388" y="1730375"/>
            <a:ext cx="1635125" cy="584200"/>
          </a:xfrm>
        </p:spPr>
        <p:txBody>
          <a:bodyPr anchor="ctr"/>
          <a:lstStyle>
            <a:lvl1pPr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957388" y="3257053"/>
            <a:ext cx="1635125" cy="584200"/>
          </a:xfrm>
        </p:spPr>
        <p:txBody>
          <a:bodyPr anchor="ctr"/>
          <a:lstStyle>
            <a:lvl1pPr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957388" y="4822856"/>
            <a:ext cx="1635125" cy="584200"/>
          </a:xfrm>
        </p:spPr>
        <p:txBody>
          <a:bodyPr anchor="ctr"/>
          <a:lstStyle>
            <a:lvl1pPr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1438275"/>
            <a:ext cx="2917164" cy="1072000"/>
          </a:xfrm>
        </p:spPr>
        <p:txBody>
          <a:bodyPr anchor="t">
            <a:normAutofit/>
          </a:bodyPr>
          <a:lstStyle>
            <a:lvl1pPr algn="l">
              <a:buClrTx/>
              <a:buFont typeface="Lucida Grande"/>
              <a:buChar char="—"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Bullet one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0" y="3004078"/>
            <a:ext cx="2917164" cy="1072000"/>
          </a:xfrm>
        </p:spPr>
        <p:txBody>
          <a:bodyPr anchor="t">
            <a:normAutofit/>
          </a:bodyPr>
          <a:lstStyle>
            <a:lvl1pPr algn="l">
              <a:buClrTx/>
              <a:buFont typeface="Lucida Grande"/>
              <a:buChar char="—"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Bullet one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0" y="4588032"/>
            <a:ext cx="2917164" cy="1072000"/>
          </a:xfrm>
        </p:spPr>
        <p:txBody>
          <a:bodyPr anchor="t">
            <a:normAutofit/>
          </a:bodyPr>
          <a:lstStyle>
            <a:lvl1pPr algn="l">
              <a:buClrTx/>
              <a:buFont typeface="Lucida Grande"/>
              <a:buChar char="—"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Bullet one</a:t>
            </a:r>
          </a:p>
          <a:p>
            <a:pPr lvl="0"/>
            <a:r>
              <a:rPr lang="en-US" dirty="0" smtClean="0"/>
              <a:t>Bullet two</a:t>
            </a:r>
          </a:p>
          <a:p>
            <a:pPr lvl="0"/>
            <a:r>
              <a:rPr lang="en-US" dirty="0" smtClean="0"/>
              <a:t>Bullet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5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ular Callout 14"/>
          <p:cNvSpPr/>
          <p:nvPr userDrawn="1"/>
        </p:nvSpPr>
        <p:spPr>
          <a:xfrm>
            <a:off x="745613" y="1722645"/>
            <a:ext cx="2607187" cy="1635435"/>
          </a:xfrm>
          <a:prstGeom prst="wedgeRoundRectCallout">
            <a:avLst>
              <a:gd name="adj1" fmla="val 94634"/>
              <a:gd name="adj2" fmla="val 226927"/>
              <a:gd name="adj3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/>
              <a:cs typeface="Open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Rounded Rectangular Callout 15"/>
          <p:cNvSpPr/>
          <p:nvPr userDrawn="1"/>
        </p:nvSpPr>
        <p:spPr>
          <a:xfrm>
            <a:off x="5407741" y="1553410"/>
            <a:ext cx="2607187" cy="1635435"/>
          </a:xfrm>
          <a:prstGeom prst="wedgeRoundRectCallout">
            <a:avLst>
              <a:gd name="adj1" fmla="val -78867"/>
              <a:gd name="adj2" fmla="val 239871"/>
              <a:gd name="adj3" fmla="val 1666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19" name="Rounded Rectangular Callout 18"/>
          <p:cNvSpPr/>
          <p:nvPr userDrawn="1"/>
        </p:nvSpPr>
        <p:spPr>
          <a:xfrm>
            <a:off x="3088148" y="2142156"/>
            <a:ext cx="2607187" cy="1635435"/>
          </a:xfrm>
          <a:prstGeom prst="wedgeRoundRectCallout">
            <a:avLst>
              <a:gd name="adj1" fmla="val 6831"/>
              <a:gd name="adj2" fmla="val 204397"/>
              <a:gd name="adj3" fmla="val 16667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20" name="Rounded Rectangular Callout 19"/>
          <p:cNvSpPr/>
          <p:nvPr userDrawn="1"/>
        </p:nvSpPr>
        <p:spPr>
          <a:xfrm>
            <a:off x="1500240" y="3923432"/>
            <a:ext cx="2607187" cy="1635435"/>
          </a:xfrm>
          <a:prstGeom prst="wedgeRoundRectCallout">
            <a:avLst>
              <a:gd name="adj1" fmla="val 65767"/>
              <a:gd name="adj2" fmla="val 99412"/>
              <a:gd name="adj3" fmla="val 16667"/>
            </a:avLst>
          </a:prstGeom>
          <a:solidFill>
            <a:srgbClr val="7175B7"/>
          </a:solidFill>
          <a:ln>
            <a:solidFill>
              <a:srgbClr val="7175B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/>
              <a:cs typeface="Open Sans"/>
            </a:endParaRPr>
          </a:p>
        </p:txBody>
      </p:sp>
      <p:sp>
        <p:nvSpPr>
          <p:cNvPr id="17" name="Rounded Rectangular Callout 16"/>
          <p:cNvSpPr/>
          <p:nvPr userDrawn="1"/>
        </p:nvSpPr>
        <p:spPr>
          <a:xfrm>
            <a:off x="5006257" y="4210206"/>
            <a:ext cx="2607187" cy="1635435"/>
          </a:xfrm>
          <a:prstGeom prst="wedgeRoundRectCallout">
            <a:avLst>
              <a:gd name="adj1" fmla="val -64133"/>
              <a:gd name="adj2" fmla="val 82155"/>
              <a:gd name="adj3" fmla="val 16667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/>
              <a:cs typeface="Open San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917242" y="1722438"/>
            <a:ext cx="2038316" cy="1635125"/>
          </a:xfrm>
        </p:spPr>
        <p:txBody>
          <a:bodyPr anchor="ctr">
            <a:noAutofit/>
          </a:bodyPr>
          <a:lstStyle>
            <a:lvl1pPr marL="0" algn="ctr">
              <a:buFontTx/>
              <a:buNone/>
              <a:defRPr sz="18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Speech Bubble One</a:t>
            </a:r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088149" y="2142156"/>
            <a:ext cx="2607186" cy="1635125"/>
          </a:xfrm>
        </p:spPr>
        <p:txBody>
          <a:bodyPr anchor="ctr">
            <a:noAutofit/>
          </a:bodyPr>
          <a:lstStyle>
            <a:lvl1pPr marL="0" algn="ctr">
              <a:buFontTx/>
              <a:buNone/>
              <a:defRPr sz="18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Speech Bubble Two</a:t>
            </a:r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5801359" y="1553410"/>
            <a:ext cx="1991277" cy="1635125"/>
          </a:xfrm>
        </p:spPr>
        <p:txBody>
          <a:bodyPr anchor="ctr">
            <a:noAutofit/>
          </a:bodyPr>
          <a:lstStyle>
            <a:lvl1pPr marL="0" algn="ctr">
              <a:buFontTx/>
              <a:buNone/>
              <a:defRPr sz="1800" baseline="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Speech Bubble Three</a:t>
            </a:r>
            <a:endParaRPr lang="en-US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1500240" y="3923742"/>
            <a:ext cx="2607187" cy="1635125"/>
          </a:xfrm>
        </p:spPr>
        <p:txBody>
          <a:bodyPr anchor="ctr">
            <a:noAutofit/>
          </a:bodyPr>
          <a:lstStyle>
            <a:lvl1pPr marL="0" algn="ctr">
              <a:buFontTx/>
              <a:buNone/>
              <a:defRPr sz="18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Speech Bubble Four</a:t>
            </a:r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06257" y="4210516"/>
            <a:ext cx="2607187" cy="1635125"/>
          </a:xfrm>
        </p:spPr>
        <p:txBody>
          <a:bodyPr anchor="ctr">
            <a:noAutofit/>
          </a:bodyPr>
          <a:lstStyle>
            <a:lvl1pPr marL="0" algn="ctr">
              <a:buFontTx/>
              <a:buNone/>
              <a:defRPr sz="1800" baseline="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Speech Bubble Five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6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 userDrawn="1"/>
        </p:nvSpPr>
        <p:spPr>
          <a:xfrm>
            <a:off x="2083147" y="3412542"/>
            <a:ext cx="2607187" cy="26071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943448" y="1204414"/>
            <a:ext cx="2607187" cy="260718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4401482" y="3412542"/>
            <a:ext cx="2607187" cy="260718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5504732" y="1204414"/>
            <a:ext cx="2607187" cy="26071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3268405" y="1204414"/>
            <a:ext cx="2607187" cy="260718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 hasCustomPrompt="1"/>
          </p:nvPr>
        </p:nvSpPr>
        <p:spPr>
          <a:xfrm>
            <a:off x="1312004" y="1662664"/>
            <a:ext cx="1870075" cy="1690687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Innovate Faster with Peace of Mind</a:t>
            </a:r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3" hasCustomPrompt="1"/>
          </p:nvPr>
        </p:nvSpPr>
        <p:spPr>
          <a:xfrm>
            <a:off x="3636961" y="1662664"/>
            <a:ext cx="1870075" cy="1690687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Boost Revenues &amp; Customer Loyalty</a:t>
            </a:r>
          </a:p>
        </p:txBody>
      </p:sp>
      <p:sp>
        <p:nvSpPr>
          <p:cNvPr id="41" name="Text Placeholder 38"/>
          <p:cNvSpPr>
            <a:spLocks noGrp="1"/>
          </p:cNvSpPr>
          <p:nvPr>
            <p:ph type="body" sz="quarter" idx="14" hasCustomPrompt="1"/>
          </p:nvPr>
        </p:nvSpPr>
        <p:spPr>
          <a:xfrm>
            <a:off x="5873288" y="1662664"/>
            <a:ext cx="1870075" cy="1690687"/>
          </a:xfrm>
        </p:spPr>
        <p:txBody>
          <a:bodyPr anchor="ctr">
            <a:normAutofit/>
          </a:bodyPr>
          <a:lstStyle>
            <a:lvl1pPr marL="0" algn="ctr">
              <a:spcBef>
                <a:spcPts val="0"/>
              </a:spcBef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Meet Regulatory Compliance</a:t>
            </a:r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451703" y="3870792"/>
            <a:ext cx="1870075" cy="1690687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Optimize Fiscal &amp; Operational Efficiency </a:t>
            </a:r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4770038" y="3870792"/>
            <a:ext cx="1870075" cy="1690687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Smart 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3946274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 Diagonal Corner Rectangle 36"/>
          <p:cNvSpPr/>
          <p:nvPr userDrawn="1"/>
        </p:nvSpPr>
        <p:spPr>
          <a:xfrm>
            <a:off x="481780" y="1504610"/>
            <a:ext cx="8229600" cy="2264417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584"/>
            <a:ext cx="6551469" cy="440292"/>
          </a:xfrm>
        </p:spPr>
        <p:txBody>
          <a:bodyPr>
            <a:spAutoFit/>
          </a:bodyPr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655484" y="1958254"/>
            <a:ext cx="7874000" cy="16878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 Diagonal Corner Rectangle 23"/>
          <p:cNvSpPr/>
          <p:nvPr userDrawn="1"/>
        </p:nvSpPr>
        <p:spPr>
          <a:xfrm>
            <a:off x="503083" y="3934817"/>
            <a:ext cx="8229600" cy="2152985"/>
          </a:xfrm>
          <a:prstGeom prst="round2Diag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 userDrawn="1"/>
        </p:nvSpPr>
        <p:spPr>
          <a:xfrm>
            <a:off x="676787" y="4388462"/>
            <a:ext cx="7874000" cy="15682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833438" y="1587949"/>
            <a:ext cx="7508875" cy="276225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35200" y="4025997"/>
            <a:ext cx="7508875" cy="276225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820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62" y="1674812"/>
            <a:ext cx="5722937" cy="3706813"/>
          </a:xfrm>
          <a:solidFill>
            <a:schemeClr val="accent2">
              <a:alpha val="80000"/>
            </a:schemeClr>
          </a:solidFill>
          <a:ln>
            <a:noFill/>
          </a:ln>
        </p:spPr>
        <p:txBody>
          <a:bodyPr lIns="274320" tIns="594360" rIns="274320" anchor="t">
            <a:normAutofit/>
          </a:bodyPr>
          <a:lstStyle>
            <a:lvl1pPr>
              <a:lnSpc>
                <a:spcPts val="4400"/>
              </a:lnSpc>
              <a:defRPr sz="4000" baseline="0">
                <a:solidFill>
                  <a:schemeClr val="bg1"/>
                </a:solidFill>
                <a:effectLst/>
                <a:latin typeface="Open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7641" y="3906439"/>
            <a:ext cx="4810125" cy="131762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820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tricentis_logo_blue-pms_100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54048" y="257487"/>
            <a:ext cx="1828800" cy="33832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6591675" y="387352"/>
            <a:ext cx="20951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Optimize. Manage. Automate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4638502" y="6570420"/>
            <a:ext cx="40482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F8ED797B-F102-4E39-8C0A-36967EEB927C}" type="slidenum">
              <a:rPr lang="en-US" sz="10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pPr algn="r"/>
              <a:t>‹#›</a:t>
            </a:fld>
            <a:endParaRPr lang="en-US" sz="1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457200" y="6570420"/>
            <a:ext cx="4048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© 2014 Tricentis GmbH. All rights reserved.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77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457200" y="1125538"/>
            <a:ext cx="4129088" cy="2733675"/>
          </a:xfrm>
        </p:spPr>
        <p:txBody>
          <a:bodyPr>
            <a:normAutofit/>
          </a:bodyPr>
          <a:lstStyle>
            <a:lvl1pPr>
              <a:buFontTx/>
              <a:buNone/>
              <a:defRPr lang="de-DE" sz="2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/>
                <a:ea typeface="+mn-ea"/>
                <a:cs typeface="Open Sans"/>
              </a:defRPr>
            </a:lvl1pPr>
          </a:lstStyle>
          <a:p>
            <a:pPr lvl="0"/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Click to edit Master text styles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5364163" y="1538288"/>
            <a:ext cx="2714625" cy="3622675"/>
          </a:xfrm>
          <a:effectLst>
            <a:reflection blurRad="6350" stA="25000" endPos="35000" dir="5400000" sy="-100000" algn="bl" rotWithShape="0"/>
          </a:effectLst>
        </p:spPr>
        <p:txBody>
          <a:bodyPr>
            <a:normAutofit/>
          </a:bodyPr>
          <a:lstStyle>
            <a:lvl1pPr>
              <a:buFontTx/>
              <a:buNone/>
              <a:defRPr sz="16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4871040" y="4142673"/>
            <a:ext cx="984960" cy="670668"/>
            <a:chOff x="1843310" y="4674243"/>
            <a:chExt cx="984960" cy="670668"/>
          </a:xfrm>
        </p:grpSpPr>
        <p:sp>
          <p:nvSpPr>
            <p:cNvPr id="16" name="Pentagon 15">
              <a:hlinkClick r:id="rId2"/>
            </p:cNvPr>
            <p:cNvSpPr/>
            <p:nvPr/>
          </p:nvSpPr>
          <p:spPr>
            <a:xfrm rot="5400000">
              <a:off x="2000456" y="4517097"/>
              <a:ext cx="670668" cy="984960"/>
            </a:xfrm>
            <a:prstGeom prst="homePlat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43310" y="4699109"/>
              <a:ext cx="984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Open Sans Semibold"/>
                  <a:cs typeface="Open Sans Semibold"/>
                </a:rPr>
                <a:t>Download</a:t>
              </a:r>
              <a:br>
                <a:rPr lang="en-US" sz="1200" dirty="0" smtClean="0">
                  <a:solidFill>
                    <a:schemeClr val="bg1"/>
                  </a:solidFill>
                  <a:latin typeface="Open Sans Semibold"/>
                  <a:cs typeface="Open Sans Semibold"/>
                </a:rPr>
              </a:br>
              <a:r>
                <a:rPr lang="en-US" sz="1200" dirty="0" smtClean="0">
                  <a:solidFill>
                    <a:schemeClr val="bg1"/>
                  </a:solidFill>
                  <a:latin typeface="Open Sans Semibold"/>
                  <a:cs typeface="Open Sans Semibold"/>
                </a:rPr>
                <a:t>PDF</a:t>
              </a:r>
              <a:endParaRPr lang="en-US" sz="1200" dirty="0">
                <a:solidFill>
                  <a:schemeClr val="bg1"/>
                </a:solidFill>
                <a:latin typeface="Open Sans Semibold"/>
                <a:cs typeface="Open Sans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27114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475"/>
            <a:ext cx="8229600" cy="5248248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6161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709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3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57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0157"/>
            <a:ext cx="9144000" cy="990018"/>
          </a:xfrm>
        </p:spPr>
        <p:txBody>
          <a:bodyPr anchor="b"/>
          <a:lstStyle>
            <a:lvl1pPr algn="ctr">
              <a:lnSpc>
                <a:spcPts val="2500"/>
              </a:lnSpc>
              <a:defRPr sz="4000" b="0" i="0" kern="1200" spc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smtClean="0"/>
              <a:t>Statement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0" y="3044557"/>
            <a:ext cx="9144000" cy="56541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4572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4000" b="0" i="0" kern="1200" spc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Keywords</a:t>
            </a:r>
            <a:r>
              <a:rPr lang="de-DE" sz="2400" baseline="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400" baseline="0" noProof="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or Subline</a:t>
            </a:r>
            <a:endParaRPr lang="en-GB" sz="2400" noProof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323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9557"/>
            <a:ext cx="3008313" cy="990018"/>
          </a:xfrm>
        </p:spPr>
        <p:txBody>
          <a:bodyPr anchor="b"/>
          <a:lstStyle>
            <a:lvl1pPr algn="l">
              <a:lnSpc>
                <a:spcPts val="2500"/>
              </a:lnSpc>
              <a:defRPr sz="2000" b="0" i="0" kern="1200" spc="0">
                <a:latin typeface="Open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39557"/>
            <a:ext cx="5111750" cy="4986606"/>
          </a:xfrm>
        </p:spPr>
        <p:txBody>
          <a:bodyPr/>
          <a:lstStyle>
            <a:lvl1pPr marL="342900" indent="-342900"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1307"/>
            <a:ext cx="3008313" cy="379485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192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 i="0">
                <a:latin typeface="Open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00373"/>
            <a:ext cx="5486400" cy="372720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729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0" t="7053" r="6479" b="4994"/>
          <a:stretch/>
        </p:blipFill>
        <p:spPr>
          <a:xfrm>
            <a:off x="-8965" y="819150"/>
            <a:ext cx="9152965" cy="603884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820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054600" y="1435100"/>
            <a:ext cx="4089400" cy="46228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Open Sans"/>
              <a:cs typeface="Open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46700" y="2947398"/>
            <a:ext cx="3797300" cy="1362075"/>
          </a:xfrm>
        </p:spPr>
        <p:txBody>
          <a:bodyPr anchor="t"/>
          <a:lstStyle>
            <a:lvl1pPr algn="l" defTabSz="457200" rtl="0" eaLnBrk="1" latinLnBrk="0" hangingPunct="1">
              <a:lnSpc>
                <a:spcPts val="4400"/>
              </a:lnSpc>
              <a:spcBef>
                <a:spcPct val="0"/>
              </a:spcBef>
              <a:spcAft>
                <a:spcPts val="3000"/>
              </a:spcAft>
              <a:buNone/>
              <a:defRPr lang="en-US" sz="4000" kern="1200" baseline="0" dirty="0">
                <a:solidFill>
                  <a:schemeClr val="bg1"/>
                </a:solidFill>
                <a:effectLst/>
                <a:latin typeface="Open Sans Light"/>
                <a:ea typeface="+mj-ea"/>
                <a:cs typeface="+mj-cs"/>
              </a:defRPr>
            </a:lvl1pPr>
          </a:lstStyle>
          <a:p>
            <a:r>
              <a:rPr lang="en-US" dirty="0" smtClean="0"/>
              <a:t>Questions</a:t>
            </a:r>
            <a:br>
              <a:rPr lang="en-US" dirty="0" smtClean="0"/>
            </a:br>
            <a:r>
              <a:rPr lang="en-US" dirty="0" smtClean="0"/>
              <a:t>&amp;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46700" y="2032000"/>
            <a:ext cx="3797300" cy="821318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Now it’s your turn</a:t>
            </a:r>
          </a:p>
        </p:txBody>
      </p:sp>
      <p:pic>
        <p:nvPicPr>
          <p:cNvPr id="10" name="Picture 9" descr="tricentis_logo_blue-pms_100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7257825" y="294124"/>
            <a:ext cx="1524000" cy="281940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4638502" y="6570420"/>
            <a:ext cx="40482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F8ED797B-F102-4E39-8C0A-36967EEB927C}" type="slidenum">
              <a:rPr lang="en-US" sz="10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pPr algn="r"/>
              <a:t>‹#›</a:t>
            </a:fld>
            <a:endParaRPr lang="en-US" sz="1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57200" y="6570420"/>
            <a:ext cx="4048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© 2014 Tricentis GmbH. All rights reserved.</a:t>
            </a:r>
            <a:endParaRPr lang="en-US" sz="8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10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820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tricentis_logo_blue-pms_100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54048" y="257487"/>
            <a:ext cx="1828800" cy="338328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421062" y="1674812"/>
            <a:ext cx="5722937" cy="3706813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 lIns="274320" tIns="594360" rIns="274320" anchor="t">
            <a:normAutofit/>
          </a:bodyPr>
          <a:lstStyle>
            <a:lvl1pPr>
              <a:lnSpc>
                <a:spcPts val="4400"/>
              </a:lnSpc>
              <a:defRPr sz="4000" baseline="0">
                <a:solidFill>
                  <a:schemeClr val="bg1"/>
                </a:solidFill>
                <a:effectLst/>
                <a:latin typeface="Open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30819" y="3746984"/>
            <a:ext cx="4810125" cy="1317626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4638502" y="6570420"/>
            <a:ext cx="40482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F8ED797B-F102-4E39-8C0A-36967EEB927C}" type="slidenum">
              <a:rPr lang="en-US" sz="10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pPr algn="r"/>
              <a:t>‹#›</a:t>
            </a:fld>
            <a:endParaRPr lang="en-US" sz="1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457200" y="6570420"/>
            <a:ext cx="4048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© 2014 Tricentis GmbH. All rights reserved.</a:t>
            </a:r>
            <a:endParaRPr lang="en-US" sz="800" dirty="0">
              <a:solidFill>
                <a:schemeClr val="tx1">
                  <a:lumMod val="20000"/>
                  <a:lumOff val="8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Rectangle 12"/>
          <p:cNvSpPr/>
          <p:nvPr userDrawn="1"/>
        </p:nvSpPr>
        <p:spPr>
          <a:xfrm>
            <a:off x="6591675" y="387352"/>
            <a:ext cx="20951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Optimize. Manage. Automate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67653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820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tricentis_logo_blue-pms_100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54048" y="257487"/>
            <a:ext cx="1828800" cy="338328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0" y="1318308"/>
            <a:ext cx="3956139" cy="5055576"/>
          </a:xfrm>
          <a:solidFill>
            <a:schemeClr val="tx2">
              <a:alpha val="80000"/>
            </a:schemeClr>
          </a:solidFill>
          <a:ln>
            <a:noFill/>
          </a:ln>
        </p:spPr>
        <p:txBody>
          <a:bodyPr lIns="274320" tIns="594360" rIns="274320" anchor="t">
            <a:normAutofit/>
          </a:bodyPr>
          <a:lstStyle>
            <a:lvl1pPr marL="182880">
              <a:lnSpc>
                <a:spcPts val="4400"/>
              </a:lnSpc>
              <a:spcBef>
                <a:spcPts val="0"/>
              </a:spcBef>
              <a:defRPr sz="4000" baseline="0">
                <a:ln>
                  <a:noFill/>
                </a:ln>
                <a:solidFill>
                  <a:schemeClr val="bg1"/>
                </a:solidFill>
                <a:effectLst/>
                <a:latin typeface="Open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315489"/>
            <a:ext cx="3211769" cy="74771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4638502" y="6570420"/>
            <a:ext cx="40482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F8ED797B-F102-4E39-8C0A-36967EEB927C}" type="slidenum">
              <a:rPr lang="en-US" sz="10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pPr algn="r"/>
              <a:t>‹#›</a:t>
            </a:fld>
            <a:endParaRPr lang="en-US" sz="1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57200" y="6570420"/>
            <a:ext cx="4048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© 2014 Tricentis GmbH. All rights reserved.</a:t>
            </a:r>
            <a:endParaRPr lang="en-US" sz="800" dirty="0">
              <a:solidFill>
                <a:schemeClr val="tx1">
                  <a:lumMod val="40000"/>
                  <a:lumOff val="6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Rectangle 12"/>
          <p:cNvSpPr/>
          <p:nvPr userDrawn="1"/>
        </p:nvSpPr>
        <p:spPr>
          <a:xfrm>
            <a:off x="6591675" y="387352"/>
            <a:ext cx="20951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Optimize. Manage. Automate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37899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820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tricentis_logo_blue-pms_100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54048" y="257487"/>
            <a:ext cx="1828800" cy="338328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710531" y="1674812"/>
            <a:ext cx="5722937" cy="3706813"/>
          </a:xfrm>
          <a:solidFill>
            <a:srgbClr val="E59203">
              <a:alpha val="85000"/>
            </a:srgbClr>
          </a:solidFill>
          <a:ln>
            <a:noFill/>
          </a:ln>
        </p:spPr>
        <p:txBody>
          <a:bodyPr lIns="274320" tIns="594360" rIns="274320" anchor="t">
            <a:normAutofit/>
          </a:bodyPr>
          <a:lstStyle>
            <a:lvl1pPr algn="ctr">
              <a:lnSpc>
                <a:spcPts val="4400"/>
              </a:lnSpc>
              <a:defRPr sz="4000" baseline="0">
                <a:ln>
                  <a:noFill/>
                </a:ln>
                <a:solidFill>
                  <a:schemeClr val="bg1"/>
                </a:solidFill>
                <a:effectLst/>
                <a:latin typeface="Open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136106" y="3919552"/>
            <a:ext cx="2871787" cy="990600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2000">
                <a:solidFill>
                  <a:schemeClr val="bg1"/>
                </a:solidFill>
                <a:latin typeface="Open Sans Light"/>
              </a:defRPr>
            </a:lvl1pPr>
          </a:lstStyle>
          <a:p>
            <a:pPr lvl="0"/>
            <a:r>
              <a:rPr lang="en-US" dirty="0" smtClean="0"/>
              <a:t>Presenter</a:t>
            </a:r>
          </a:p>
          <a:p>
            <a:pPr lvl="0"/>
            <a:r>
              <a:rPr lang="en-US" dirty="0" smtClean="0"/>
              <a:t>CMO| Tricentis</a:t>
            </a:r>
            <a:endParaRPr lang="en-US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4638502" y="6570420"/>
            <a:ext cx="40482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F8ED797B-F102-4E39-8C0A-36967EEB927C}" type="slidenum">
              <a:rPr lang="en-US" sz="10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pPr algn="r"/>
              <a:t>‹#›</a:t>
            </a:fld>
            <a:endParaRPr lang="en-US" sz="1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457200" y="6570420"/>
            <a:ext cx="4048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© 2014 Tricentis GmbH. All rights reserved.</a:t>
            </a:r>
            <a:endParaRPr lang="en-US" sz="800" dirty="0">
              <a:solidFill>
                <a:schemeClr val="tx1">
                  <a:lumMod val="40000"/>
                  <a:lumOff val="6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Rectangle 12"/>
          <p:cNvSpPr/>
          <p:nvPr userDrawn="1"/>
        </p:nvSpPr>
        <p:spPr>
          <a:xfrm>
            <a:off x="6591675" y="387352"/>
            <a:ext cx="20951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Optimize. Manage. Automate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63245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57200" y="1704986"/>
            <a:ext cx="8229600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800" b="0" i="0" dirty="0" smtClean="0">
                <a:solidFill>
                  <a:schemeClr val="accent1"/>
                </a:solidFill>
                <a:latin typeface="Open Sans Light"/>
                <a:cs typeface="Open Sans Light"/>
              </a:rPr>
              <a:t>Optimize.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2792349"/>
            <a:ext cx="8229600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800" b="0" i="0" dirty="0" smtClean="0">
                <a:solidFill>
                  <a:srgbClr val="00B5C4"/>
                </a:solidFill>
                <a:latin typeface="Open Sans Light"/>
                <a:cs typeface="Open Sans Light"/>
              </a:rPr>
              <a:t>Manage.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3879712"/>
            <a:ext cx="8229600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800" b="0" i="0" dirty="0" smtClean="0">
                <a:solidFill>
                  <a:srgbClr val="DF5F1E"/>
                </a:solidFill>
                <a:latin typeface="Open Sans Light"/>
                <a:cs typeface="Open Sans Light"/>
              </a:rPr>
              <a:t>Automate.</a:t>
            </a:r>
            <a:endParaRPr lang="en-US" sz="8800" b="0" i="0" dirty="0">
              <a:solidFill>
                <a:srgbClr val="DF5F1E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633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905794" y="1135063"/>
            <a:ext cx="3781006" cy="3740150"/>
          </a:xfrm>
        </p:spPr>
        <p:txBody>
          <a:bodyPr>
            <a:normAutofit/>
          </a:bodyPr>
          <a:lstStyle>
            <a:lvl1pPr>
              <a:buFontTx/>
              <a:buNone/>
              <a:defRPr lang="de-DE" sz="2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/>
                <a:ea typeface="+mn-ea"/>
                <a:cs typeface="Open San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135790"/>
            <a:ext cx="4114800" cy="3740150"/>
          </a:xfrm>
        </p:spPr>
        <p:txBody>
          <a:bodyPr>
            <a:normAutofit/>
          </a:bodyPr>
          <a:lstStyle>
            <a:lvl1pPr marL="4572" indent="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None/>
              <a:defRPr sz="22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2pPr>
            <a:lvl3pPr marL="91440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4595841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31028"/>
            <a:ext cx="4114800" cy="3740150"/>
          </a:xfrm>
        </p:spPr>
        <p:txBody>
          <a:bodyPr>
            <a:normAutofit/>
          </a:bodyPr>
          <a:lstStyle>
            <a:lvl1pPr marL="347472" indent="-342900">
              <a:spcBef>
                <a:spcPts val="432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2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800100" indent="-342900">
              <a:spcBef>
                <a:spcPts val="0"/>
              </a:spcBef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1257300" indent="-342900">
              <a:spcBef>
                <a:spcPts val="0"/>
              </a:spcBef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3"/>
          </p:nvPr>
        </p:nvSpPr>
        <p:spPr>
          <a:xfrm>
            <a:off x="4905794" y="1130301"/>
            <a:ext cx="3781006" cy="3740150"/>
          </a:xfrm>
        </p:spPr>
        <p:txBody>
          <a:bodyPr>
            <a:normAutofit/>
          </a:bodyPr>
          <a:lstStyle>
            <a:lvl1pPr>
              <a:buFontTx/>
              <a:buNone/>
              <a:defRPr lang="de-DE" sz="2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/>
                <a:ea typeface="+mn-ea"/>
                <a:cs typeface="Open San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4695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1135063"/>
            <a:ext cx="3831021" cy="3740150"/>
          </a:xfrm>
        </p:spPr>
        <p:txBody>
          <a:bodyPr>
            <a:normAutofit/>
          </a:bodyPr>
          <a:lstStyle>
            <a:lvl1pPr>
              <a:buFontTx/>
              <a:buNone/>
              <a:defRPr lang="de-DE" sz="2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/>
                <a:ea typeface="+mn-ea"/>
                <a:cs typeface="Open San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0" y="1135790"/>
            <a:ext cx="4114800" cy="37401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de-DE" sz="2200" kern="12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Open Sans"/>
                <a:ea typeface="+mn-ea"/>
                <a:cs typeface="Open Sans"/>
              </a:defRPr>
            </a:lvl1pPr>
            <a:lvl2pPr>
              <a:spcBef>
                <a:spcPts val="0"/>
              </a:spcBef>
              <a:buFontTx/>
              <a:buNone/>
              <a:defRPr/>
            </a:lvl2pPr>
            <a:lvl3pPr>
              <a:spcBef>
                <a:spcPts val="0"/>
              </a:spcBef>
              <a:buFontTx/>
              <a:buNone/>
              <a:defRPr/>
            </a:lvl3pPr>
            <a:lvl4pPr>
              <a:spcBef>
                <a:spcPts val="0"/>
              </a:spcBef>
              <a:buFontTx/>
              <a:buNone/>
              <a:defRPr/>
            </a:lvl4pPr>
            <a:lvl5pPr>
              <a:spcBef>
                <a:spcPts val="0"/>
              </a:spcBef>
              <a:buFontTx/>
              <a:buNone/>
              <a:defRPr/>
            </a:lvl5pPr>
          </a:lstStyle>
          <a:p>
            <a:pPr marL="342900" lvl="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46719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4" Type="http://schemas.openxmlformats.org/officeDocument/2006/relationships/image" Target="../media/image1.pd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20738"/>
            <a:ext cx="9144000" cy="60372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19000"/>
                </a:schemeClr>
              </a:gs>
              <a:gs pos="24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56799"/>
            <a:ext cx="6686550" cy="4860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563"/>
            <a:ext cx="8229600" cy="54371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pic>
        <p:nvPicPr>
          <p:cNvPr id="8" name="Picture 7" descr="tricentis_logo_blue-pms_100.ai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4"/>
              <a:stretch>
                <a:fillRect/>
              </a:stretch>
            </p:blipFill>
          </mc:Choice>
          <mc:Fallback>
            <p:blipFill>
              <a:blip r:embed="rId45"/>
              <a:stretch>
                <a:fillRect/>
              </a:stretch>
            </p:blipFill>
          </mc:Fallback>
        </mc:AlternateContent>
        <p:spPr>
          <a:xfrm>
            <a:off x="7257825" y="294124"/>
            <a:ext cx="1524000" cy="28194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457200" y="6570420"/>
            <a:ext cx="4048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© 2014 Tricentis GmbH. All rights reserved.</a:t>
            </a:r>
            <a:endParaRPr lang="en-US" sz="8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4638502" y="6570420"/>
            <a:ext cx="40482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F8ED797B-F102-4E39-8C0A-36967EEB927C}" type="slidenum">
              <a:rPr lang="en-US" sz="10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pPr algn="r"/>
              <a:t>‹#›</a:t>
            </a:fld>
            <a:endParaRPr lang="en-US" sz="1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3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8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6" r:id="rId24"/>
    <p:sldLayoutId id="2147483703" r:id="rId25"/>
    <p:sldLayoutId id="2147483704" r:id="rId26"/>
    <p:sldLayoutId id="2147483705" r:id="rId2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3400"/>
        </a:lnSpc>
        <a:spcBef>
          <a:spcPct val="0"/>
        </a:spcBef>
        <a:buNone/>
        <a:defRPr sz="2800" kern="1200">
          <a:solidFill>
            <a:schemeClr val="tx2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2400" kern="1200">
          <a:solidFill>
            <a:srgbClr val="868A8F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rgbClr val="868A8F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868A8F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868A8F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868A8F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Tosca Account</a:t>
            </a:r>
            <a:endParaRPr lang="en-GB" sz="3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Hans-Jörg Schrödl</a:t>
            </a:r>
          </a:p>
          <a:p>
            <a:r>
              <a:rPr lang="en-GB" dirty="0" smtClean="0"/>
              <a:t>27.02.2015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683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07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ricentis_Presentation_Template_080813">
  <a:themeElements>
    <a:clrScheme name="TRICENTIS">
      <a:dk1>
        <a:srgbClr val="474B55"/>
      </a:dk1>
      <a:lt1>
        <a:sysClr val="window" lastClr="FFFFFF"/>
      </a:lt1>
      <a:dk2>
        <a:srgbClr val="1D63AF"/>
      </a:dk2>
      <a:lt2>
        <a:srgbClr val="868A8F"/>
      </a:lt2>
      <a:accent1>
        <a:srgbClr val="B5C327"/>
      </a:accent1>
      <a:accent2>
        <a:srgbClr val="DF5F1E"/>
      </a:accent2>
      <a:accent3>
        <a:srgbClr val="FCB53A"/>
      </a:accent3>
      <a:accent4>
        <a:srgbClr val="DFE0DE"/>
      </a:accent4>
      <a:accent5>
        <a:srgbClr val="B1B4B5"/>
      </a:accent5>
      <a:accent6>
        <a:srgbClr val="7175B7"/>
      </a:accent6>
      <a:hlink>
        <a:srgbClr val="DF5F1E"/>
      </a:hlink>
      <a:folHlink>
        <a:srgbClr val="FCB5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smtClean="0">
            <a:latin typeface="Open Sans"/>
            <a:cs typeface="Open San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smtClean="0">
            <a:solidFill>
              <a:schemeClr val="tx1">
                <a:lumMod val="65000"/>
                <a:lumOff val="35000"/>
              </a:schemeClr>
            </a:solidFill>
            <a:latin typeface="Open Sans"/>
            <a:cs typeface="Open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icentis_PPT_Template.pptx" id="{EAD9FFF1-3B6E-4B52-84E8-F44C622506BA}" vid="{7B464D2B-FED2-4816-B9D3-AC87FA61E1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Tricentis_PPT_Template</Template>
  <TotalTime>0</TotalTime>
  <Words>11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Lucida Grande</vt:lpstr>
      <vt:lpstr>Open Sans</vt:lpstr>
      <vt:lpstr>Open Sans Light</vt:lpstr>
      <vt:lpstr>Open Sans Semibold</vt:lpstr>
      <vt:lpstr>1_Tricentis_Presentation_Template_080813</vt:lpstr>
      <vt:lpstr>Tosca Account</vt:lpstr>
      <vt:lpstr>What is it?</vt:lpstr>
    </vt:vector>
  </TitlesOfParts>
  <Manager>Michael Hentze</Manager>
  <Company>TRICENTIS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TC Api &amp; Add-Ons</dc:title>
  <dc:subject>Positionen</dc:subject>
  <dc:creator>Hans-Jörg Schrödl</dc:creator>
  <cp:lastModifiedBy>Hans-Jörg Schrödl</cp:lastModifiedBy>
  <cp:revision>104</cp:revision>
  <cp:lastPrinted>2014-11-25T10:43:31Z</cp:lastPrinted>
  <dcterms:created xsi:type="dcterms:W3CDTF">2014-11-21T09:18:25Z</dcterms:created>
  <dcterms:modified xsi:type="dcterms:W3CDTF">2015-02-26T11:29:48Z</dcterms:modified>
</cp:coreProperties>
</file>