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charts/chartEx1.xml" ContentType="application/vnd.ms-office.chartex+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
  </p:notesMasterIdLst>
  <p:sldIdLst>
    <p:sldId id="257" r:id="rId2"/>
    <p:sldId id="258" r:id="rId3"/>
  </p:sldIdLst>
  <p:sldSz cx="14173200" cy="9693275"/>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736" userDrawn="1">
          <p15:clr>
            <a:srgbClr val="A4A3A4"/>
          </p15:clr>
        </p15:guide>
        <p15:guide id="2" pos="6192" userDrawn="1">
          <p15:clr>
            <a:srgbClr val="A4A3A4"/>
          </p15:clr>
        </p15:guide>
        <p15:guide id="3" orient="horz" pos="1325" userDrawn="1">
          <p15:clr>
            <a:srgbClr val="A4A3A4"/>
          </p15:clr>
        </p15:guide>
        <p15:guide id="5" pos="1584" userDrawn="1">
          <p15:clr>
            <a:srgbClr val="A4A3A4"/>
          </p15:clr>
        </p15:guide>
        <p15:guide id="6" pos="7344" userDrawn="1">
          <p15:clr>
            <a:srgbClr val="A4A3A4"/>
          </p15:clr>
        </p15:guide>
        <p15:guide id="7" orient="horz" pos="362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933"/>
    <a:srgbClr val="C3BC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027" autoAdjust="0"/>
    <p:restoredTop sz="91521" autoAdjust="0"/>
  </p:normalViewPr>
  <p:slideViewPr>
    <p:cSldViewPr snapToGrid="0">
      <p:cViewPr>
        <p:scale>
          <a:sx n="157" d="100"/>
          <a:sy n="157" d="100"/>
        </p:scale>
        <p:origin x="144" y="168"/>
      </p:cViewPr>
      <p:guideLst>
        <p:guide pos="2736"/>
        <p:guide pos="6192"/>
        <p:guide orient="horz" pos="1325"/>
        <p:guide pos="1584"/>
        <p:guide pos="7344"/>
        <p:guide orient="horz" pos="3629"/>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Microsoft_Excel_Worksheet.xlsx"/></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Firm
Assets</cx:pt>
          <cx:pt idx="1">Financial
Assets</cx:pt>
          <cx:pt idx="2">Operating
Liabilities</cx:pt>
          <cx:pt idx="3">Net Operating
Assets</cx:pt>
          <cx:pt idx="4">Invested Capital
(Entity)</cx:pt>
          <cx:pt idx="5">External
Financing</cx:pt>
          <cx:pt idx="6">Invested Capital
(Equity)</cx:pt>
        </cx:lvl>
      </cx:strDim>
      <cx:numDim type="val">
        <cx:f>Sheet1!$B$2:$B$8</cx:f>
        <cx:lvl ptCount="7" formatCode="General">
          <cx:pt idx="0">100</cx:pt>
          <cx:pt idx="1">-10</cx:pt>
          <cx:pt idx="2">-20</cx:pt>
          <cx:pt idx="3">70</cx:pt>
          <cx:pt idx="4">70</cx:pt>
          <cx:pt idx="5">-30</cx:pt>
          <cx:pt idx="6">40</cx:pt>
        </cx:lvl>
      </cx:numDim>
    </cx:data>
  </cx:chartData>
  <cx:chart>
    <cx:plotArea>
      <cx:plotAreaRegion>
        <cx:plotSurface>
          <cx:spPr>
            <a:noFill/>
            <a:ln>
              <a:noFill/>
            </a:ln>
          </cx:spPr>
        </cx:plotSurface>
        <cx:series layoutId="waterfall" uniqueId="{6D450E68-3413-4D91-B264-0EC271F13538}">
          <cx:tx>
            <cx:txData>
              <cx:f>Sheet1!$B$1</cx:f>
              <cx:v>Series1</cx:v>
            </cx:txData>
          </cx:tx>
          <cx:dataPt idx="0">
            <cx:spPr>
              <a:solidFill>
                <a:srgbClr val="C3BCB2"/>
              </a:solidFill>
            </cx:spPr>
          </cx:dataPt>
          <cx:dataPt idx="3">
            <cx:spPr>
              <a:solidFill>
                <a:srgbClr val="C3BCB2"/>
              </a:solidFill>
            </cx:spPr>
          </cx:dataPt>
          <cx:dataPt idx="4">
            <cx:spPr>
              <a:solidFill>
                <a:srgbClr val="44546A"/>
              </a:solidFill>
            </cx:spPr>
          </cx:dataPt>
          <cx:dataPt idx="6">
            <cx:spPr>
              <a:solidFill>
                <a:srgbClr val="FFC000"/>
              </a:solidFill>
            </cx:spPr>
          </cx:dataPt>
          <cx:dataId val="0"/>
          <cx:layoutPr>
            <cx:subtotals>
              <cx:idx val="0"/>
              <cx:idx val="3"/>
              <cx:idx val="4"/>
              <cx:idx val="6"/>
            </cx:subtotals>
          </cx:layoutPr>
        </cx:series>
      </cx:plotAreaRegion>
      <cx:axis id="0">
        <cx:catScaling gapWidth="0.5"/>
        <cx:tickLabels/>
        <cx:txPr>
          <a:bodyPr spcFirstLastPara="1" vertOverflow="ellipsis" horzOverflow="overflow" wrap="square" lIns="0" tIns="0" rIns="0" bIns="0" anchor="ctr" anchorCtr="1"/>
          <a:lstStyle/>
          <a:p>
            <a:pPr algn="ctr" rtl="0">
              <a:defRPr sz="600" baseline="0"/>
            </a:pPr>
            <a:endParaRPr lang="en-US" sz="600" b="0" i="0" u="none" strike="noStrike" baseline="0">
              <a:solidFill>
                <a:prstClr val="black">
                  <a:lumMod val="65000"/>
                  <a:lumOff val="35000"/>
                </a:prstClr>
              </a:solidFill>
              <a:latin typeface="Calibri" panose="020F0502020204030204"/>
            </a:endParaRPr>
          </a:p>
        </cx:txPr>
      </cx:axis>
      <cx:axis id="1" hidden="1">
        <cx:valScaling/>
        <cx:tickLabels/>
        <cx:txPr>
          <a:bodyPr spcFirstLastPara="1" vertOverflow="ellipsis" horzOverflow="overflow" wrap="square" lIns="0" tIns="0" rIns="0" bIns="0" anchor="ctr" anchorCtr="1"/>
          <a:lstStyle/>
          <a:p>
            <a:pPr algn="ctr" rtl="0">
              <a:defRPr sz="500" baseline="0"/>
            </a:pPr>
            <a:endParaRPr lang="en-US" sz="500" b="0" i="0" u="none" strike="noStrike" baseline="0">
              <a:solidFill>
                <a:prstClr val="black">
                  <a:lumMod val="65000"/>
                  <a:lumOff val="35000"/>
                </a:prstClr>
              </a:solidFill>
              <a:latin typeface="Calibri" panose="020F0502020204030204"/>
            </a:endParaRPr>
          </a:p>
        </cx:txPr>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37C00D-2D72-4802-B09C-F95E6CE7D423}" type="doc">
      <dgm:prSet loTypeId="urn:microsoft.com/office/officeart/2005/8/layout/hierarchy4" loCatId="list" qsTypeId="urn:microsoft.com/office/officeart/2005/8/quickstyle/simple2" qsCatId="simple" csTypeId="urn:microsoft.com/office/officeart/2005/8/colors/accent1_2" csCatId="accent1" phldr="1"/>
      <dgm:spPr/>
      <dgm:t>
        <a:bodyPr/>
        <a:lstStyle/>
        <a:p>
          <a:endParaRPr lang="en-US"/>
        </a:p>
      </dgm:t>
    </dgm:pt>
    <dgm:pt modelId="{7F1504F7-6F5A-4304-8992-507C6BE8E788}">
      <dgm:prSet phldrT="[Text]" custT="1"/>
      <dgm:spPr/>
      <dgm:t>
        <a:bodyPr/>
        <a:lstStyle/>
        <a:p>
          <a:r>
            <a:rPr lang="en-US" sz="600" dirty="0"/>
            <a:t>Revenue</a:t>
          </a:r>
        </a:p>
      </dgm:t>
    </dgm:pt>
    <dgm:pt modelId="{746DE435-116B-43F0-9AD6-B24A6343B2C8}" type="parTrans" cxnId="{8218F63D-F635-4AC8-ADF7-6D1B2E4DA3D2}">
      <dgm:prSet/>
      <dgm:spPr/>
      <dgm:t>
        <a:bodyPr/>
        <a:lstStyle/>
        <a:p>
          <a:endParaRPr lang="en-US" sz="600"/>
        </a:p>
      </dgm:t>
    </dgm:pt>
    <dgm:pt modelId="{6A868FC5-B0E1-4F9E-BF39-8C4E6FDE9E4D}" type="sibTrans" cxnId="{8218F63D-F635-4AC8-ADF7-6D1B2E4DA3D2}">
      <dgm:prSet/>
      <dgm:spPr/>
      <dgm:t>
        <a:bodyPr/>
        <a:lstStyle/>
        <a:p>
          <a:endParaRPr lang="en-US" sz="600"/>
        </a:p>
      </dgm:t>
    </dgm:pt>
    <dgm:pt modelId="{53A4B481-2156-47E3-9B49-B1BE0B4CA17B}">
      <dgm:prSet phldrT="[Text]" custT="1"/>
      <dgm:spPr/>
      <dgm:t>
        <a:bodyPr/>
        <a:lstStyle/>
        <a:p>
          <a:r>
            <a:rPr lang="en-US" sz="600" dirty="0"/>
            <a:t>Gross Profit</a:t>
          </a:r>
        </a:p>
      </dgm:t>
    </dgm:pt>
    <dgm:pt modelId="{3336B58B-1A91-4C36-90DF-D15A444C4DE5}" type="parTrans" cxnId="{752801FF-7EC8-4543-9179-10A515C3CC37}">
      <dgm:prSet/>
      <dgm:spPr/>
      <dgm:t>
        <a:bodyPr/>
        <a:lstStyle/>
        <a:p>
          <a:endParaRPr lang="en-US" sz="600"/>
        </a:p>
      </dgm:t>
    </dgm:pt>
    <dgm:pt modelId="{F32DD68B-FFC1-44FB-854E-B927D4E82813}" type="sibTrans" cxnId="{752801FF-7EC8-4543-9179-10A515C3CC37}">
      <dgm:prSet/>
      <dgm:spPr/>
      <dgm:t>
        <a:bodyPr/>
        <a:lstStyle/>
        <a:p>
          <a:endParaRPr lang="en-US" sz="600"/>
        </a:p>
      </dgm:t>
    </dgm:pt>
    <dgm:pt modelId="{5BF68114-23AA-42BF-A932-C4198C88E8FF}">
      <dgm:prSet phldrT="[Text]" custT="1"/>
      <dgm:spPr/>
      <dgm:t>
        <a:bodyPr/>
        <a:lstStyle/>
        <a:p>
          <a:r>
            <a:rPr lang="en-US" sz="600" dirty="0"/>
            <a:t>Cost of goods sold</a:t>
          </a:r>
        </a:p>
      </dgm:t>
    </dgm:pt>
    <dgm:pt modelId="{0C7A3B6D-D297-43B6-92D1-2691C7B1FD59}" type="parTrans" cxnId="{7B4DE4A2-E93C-41C4-A4AA-20D1EC01CB48}">
      <dgm:prSet/>
      <dgm:spPr/>
      <dgm:t>
        <a:bodyPr/>
        <a:lstStyle/>
        <a:p>
          <a:endParaRPr lang="en-US" sz="600"/>
        </a:p>
      </dgm:t>
    </dgm:pt>
    <dgm:pt modelId="{9959B105-D150-4B01-B24C-0E858DB0891D}" type="sibTrans" cxnId="{7B4DE4A2-E93C-41C4-A4AA-20D1EC01CB48}">
      <dgm:prSet/>
      <dgm:spPr/>
      <dgm:t>
        <a:bodyPr/>
        <a:lstStyle/>
        <a:p>
          <a:endParaRPr lang="en-US" sz="600"/>
        </a:p>
      </dgm:t>
    </dgm:pt>
    <dgm:pt modelId="{8C7A35EE-1185-4CE9-B4D6-50D7E6F10AC5}">
      <dgm:prSet phldrT="[Text]" custT="1"/>
      <dgm:spPr/>
      <dgm:t>
        <a:bodyPr/>
        <a:lstStyle/>
        <a:p>
          <a:r>
            <a:rPr lang="en-US" sz="600" dirty="0"/>
            <a:t>EBITDA</a:t>
          </a:r>
        </a:p>
      </dgm:t>
    </dgm:pt>
    <dgm:pt modelId="{261BBCF8-C8C7-43F7-9B23-1A512F187ECA}" type="parTrans" cxnId="{D9F02438-B131-4CF3-940C-0983A4A76D16}">
      <dgm:prSet/>
      <dgm:spPr/>
      <dgm:t>
        <a:bodyPr/>
        <a:lstStyle/>
        <a:p>
          <a:endParaRPr lang="en-US" sz="600"/>
        </a:p>
      </dgm:t>
    </dgm:pt>
    <dgm:pt modelId="{C77E03E3-0A0A-42DF-BD1E-6044AA6AD336}" type="sibTrans" cxnId="{D9F02438-B131-4CF3-940C-0983A4A76D16}">
      <dgm:prSet/>
      <dgm:spPr/>
      <dgm:t>
        <a:bodyPr/>
        <a:lstStyle/>
        <a:p>
          <a:endParaRPr lang="en-US" sz="600"/>
        </a:p>
      </dgm:t>
    </dgm:pt>
    <dgm:pt modelId="{D8E5595C-FF46-49E2-BBCE-9DCF9453411C}">
      <dgm:prSet phldrT="[Text]" custT="1"/>
      <dgm:spPr/>
      <dgm:t>
        <a:bodyPr/>
        <a:lstStyle/>
        <a:p>
          <a:r>
            <a:rPr lang="en-US" sz="600" dirty="0"/>
            <a:t>Other operating expenses</a:t>
          </a:r>
        </a:p>
      </dgm:t>
    </dgm:pt>
    <dgm:pt modelId="{40B3A512-AF84-43D0-98D3-E7F3A509F404}" type="parTrans" cxnId="{52203133-4B1A-467E-B6F4-64C4CF540721}">
      <dgm:prSet/>
      <dgm:spPr/>
      <dgm:t>
        <a:bodyPr/>
        <a:lstStyle/>
        <a:p>
          <a:endParaRPr lang="en-US" sz="600"/>
        </a:p>
      </dgm:t>
    </dgm:pt>
    <dgm:pt modelId="{99E0B905-9A17-4C70-B7A8-D758B0487AC3}" type="sibTrans" cxnId="{52203133-4B1A-467E-B6F4-64C4CF540721}">
      <dgm:prSet/>
      <dgm:spPr/>
      <dgm:t>
        <a:bodyPr/>
        <a:lstStyle/>
        <a:p>
          <a:endParaRPr lang="en-US" sz="600"/>
        </a:p>
      </dgm:t>
    </dgm:pt>
    <dgm:pt modelId="{6179ECF0-D3DB-461B-B425-81535DDCCDDE}">
      <dgm:prSet phldrT="[Text]" custT="1"/>
      <dgm:spPr/>
      <dgm:t>
        <a:bodyPr/>
        <a:lstStyle/>
        <a:p>
          <a:r>
            <a:rPr lang="en-US" sz="600" dirty="0"/>
            <a:t>EBIT</a:t>
          </a:r>
        </a:p>
      </dgm:t>
    </dgm:pt>
    <dgm:pt modelId="{19B43FB0-CBF7-42AD-B59A-00A07F401084}" type="parTrans" cxnId="{5A293B6F-9470-479F-BB7D-634AE54A8820}">
      <dgm:prSet/>
      <dgm:spPr/>
      <dgm:t>
        <a:bodyPr/>
        <a:lstStyle/>
        <a:p>
          <a:endParaRPr lang="en-US" sz="600"/>
        </a:p>
      </dgm:t>
    </dgm:pt>
    <dgm:pt modelId="{B00FFE17-6387-4126-8E0F-7B8A6BAC9B64}" type="sibTrans" cxnId="{5A293B6F-9470-479F-BB7D-634AE54A8820}">
      <dgm:prSet/>
      <dgm:spPr/>
      <dgm:t>
        <a:bodyPr/>
        <a:lstStyle/>
        <a:p>
          <a:endParaRPr lang="en-US" sz="600"/>
        </a:p>
      </dgm:t>
    </dgm:pt>
    <dgm:pt modelId="{65BE2549-4F1B-4C9A-B96B-5B1840501CB6}">
      <dgm:prSet phldrT="[Text]" custT="1"/>
      <dgm:spPr/>
      <dgm:t>
        <a:bodyPr/>
        <a:lstStyle/>
        <a:p>
          <a:r>
            <a:rPr lang="en-US" sz="600" dirty="0" err="1"/>
            <a:t>Depr</a:t>
          </a:r>
          <a:r>
            <a:rPr lang="en-US" sz="600" dirty="0"/>
            <a:t>. &amp; Amort.</a:t>
          </a:r>
        </a:p>
      </dgm:t>
    </dgm:pt>
    <dgm:pt modelId="{609A4059-5BDE-40C6-9F94-B9F3161FA4D9}" type="parTrans" cxnId="{00521B1A-4285-49FF-90F2-35BD60D7EE79}">
      <dgm:prSet/>
      <dgm:spPr/>
      <dgm:t>
        <a:bodyPr/>
        <a:lstStyle/>
        <a:p>
          <a:endParaRPr lang="en-US" sz="600"/>
        </a:p>
      </dgm:t>
    </dgm:pt>
    <dgm:pt modelId="{EE5A54A0-5633-4AAD-A331-E3F63961D97F}" type="sibTrans" cxnId="{00521B1A-4285-49FF-90F2-35BD60D7EE79}">
      <dgm:prSet/>
      <dgm:spPr/>
      <dgm:t>
        <a:bodyPr/>
        <a:lstStyle/>
        <a:p>
          <a:endParaRPr lang="en-US" sz="600"/>
        </a:p>
      </dgm:t>
    </dgm:pt>
    <dgm:pt modelId="{9BBCF27C-D5B3-4D61-A05C-FD5FF706DE77}">
      <dgm:prSet phldrT="[Text]" custT="1"/>
      <dgm:spPr/>
      <dgm:t>
        <a:bodyPr/>
        <a:lstStyle/>
        <a:p>
          <a:r>
            <a:rPr lang="en-US" sz="600" dirty="0"/>
            <a:t>EBT</a:t>
          </a:r>
        </a:p>
      </dgm:t>
    </dgm:pt>
    <dgm:pt modelId="{E48A3CEB-3034-4194-A37F-C06FDB6C08AD}" type="parTrans" cxnId="{C3D5EFD2-973F-45A1-8F8A-519C4869CD99}">
      <dgm:prSet/>
      <dgm:spPr/>
      <dgm:t>
        <a:bodyPr/>
        <a:lstStyle/>
        <a:p>
          <a:endParaRPr lang="en-US" sz="600"/>
        </a:p>
      </dgm:t>
    </dgm:pt>
    <dgm:pt modelId="{C1FCFEFA-CED3-4E0B-9244-60A6AA6086EF}" type="sibTrans" cxnId="{C3D5EFD2-973F-45A1-8F8A-519C4869CD99}">
      <dgm:prSet/>
      <dgm:spPr/>
      <dgm:t>
        <a:bodyPr/>
        <a:lstStyle/>
        <a:p>
          <a:endParaRPr lang="en-US" sz="600"/>
        </a:p>
      </dgm:t>
    </dgm:pt>
    <dgm:pt modelId="{86B08E67-09E6-49BC-8042-A50B2B12BD8D}">
      <dgm:prSet phldrT="[Text]" custT="1"/>
      <dgm:spPr/>
      <dgm:t>
        <a:bodyPr/>
        <a:lstStyle/>
        <a:p>
          <a:r>
            <a:rPr lang="en-US" sz="600" dirty="0"/>
            <a:t>Interest expenses</a:t>
          </a:r>
        </a:p>
      </dgm:t>
    </dgm:pt>
    <dgm:pt modelId="{43F64471-602F-4082-ABE1-82CDA10ACF85}" type="parTrans" cxnId="{B9951A24-4E83-4CF7-953B-ED25EE3C446E}">
      <dgm:prSet/>
      <dgm:spPr/>
      <dgm:t>
        <a:bodyPr/>
        <a:lstStyle/>
        <a:p>
          <a:endParaRPr lang="en-US" sz="600"/>
        </a:p>
      </dgm:t>
    </dgm:pt>
    <dgm:pt modelId="{CF681593-3237-4B66-9A7C-0227D6FE05EF}" type="sibTrans" cxnId="{B9951A24-4E83-4CF7-953B-ED25EE3C446E}">
      <dgm:prSet/>
      <dgm:spPr/>
      <dgm:t>
        <a:bodyPr/>
        <a:lstStyle/>
        <a:p>
          <a:endParaRPr lang="en-US" sz="600"/>
        </a:p>
      </dgm:t>
    </dgm:pt>
    <dgm:pt modelId="{AC807AEB-6BDC-4346-8BFC-7771D95551A5}">
      <dgm:prSet phldrT="[Text]" custT="1"/>
      <dgm:spPr/>
      <dgm:t>
        <a:bodyPr/>
        <a:lstStyle/>
        <a:p>
          <a:r>
            <a:rPr lang="en-US" sz="600" dirty="0"/>
            <a:t>Net income</a:t>
          </a:r>
        </a:p>
      </dgm:t>
    </dgm:pt>
    <dgm:pt modelId="{FC76AFF6-D2C0-4F48-AC60-CCB7F3EA2397}" type="parTrans" cxnId="{9C0FE5A9-657E-4337-ACD5-4EFD86F6F46B}">
      <dgm:prSet/>
      <dgm:spPr/>
      <dgm:t>
        <a:bodyPr/>
        <a:lstStyle/>
        <a:p>
          <a:endParaRPr lang="en-US" sz="600"/>
        </a:p>
      </dgm:t>
    </dgm:pt>
    <dgm:pt modelId="{4888B32D-00B2-44A0-B4CD-C93A02BC4200}" type="sibTrans" cxnId="{9C0FE5A9-657E-4337-ACD5-4EFD86F6F46B}">
      <dgm:prSet/>
      <dgm:spPr/>
      <dgm:t>
        <a:bodyPr/>
        <a:lstStyle/>
        <a:p>
          <a:endParaRPr lang="en-US" sz="600"/>
        </a:p>
      </dgm:t>
    </dgm:pt>
    <dgm:pt modelId="{B699023A-FCB9-4221-8932-516B145B4B6F}">
      <dgm:prSet phldrT="[Text]" custT="1"/>
      <dgm:spPr/>
      <dgm:t>
        <a:bodyPr/>
        <a:lstStyle/>
        <a:p>
          <a:r>
            <a:rPr lang="en-US" sz="600" dirty="0"/>
            <a:t>Tax expenses</a:t>
          </a:r>
        </a:p>
      </dgm:t>
    </dgm:pt>
    <dgm:pt modelId="{61259FED-C195-4A7D-81B1-D0EF88ABE157}" type="parTrans" cxnId="{E8E3E3AE-405E-485F-B0D9-DDEDA44E7C3A}">
      <dgm:prSet/>
      <dgm:spPr/>
      <dgm:t>
        <a:bodyPr/>
        <a:lstStyle/>
        <a:p>
          <a:endParaRPr lang="en-US" sz="600"/>
        </a:p>
      </dgm:t>
    </dgm:pt>
    <dgm:pt modelId="{867C217A-E030-4605-8FAA-FB78FC604210}" type="sibTrans" cxnId="{E8E3E3AE-405E-485F-B0D9-DDEDA44E7C3A}">
      <dgm:prSet/>
      <dgm:spPr/>
      <dgm:t>
        <a:bodyPr/>
        <a:lstStyle/>
        <a:p>
          <a:endParaRPr lang="en-US" sz="600"/>
        </a:p>
      </dgm:t>
    </dgm:pt>
    <dgm:pt modelId="{C049C9EB-4076-475B-980F-FD8CE3A0B130}" type="pres">
      <dgm:prSet presAssocID="{BD37C00D-2D72-4802-B09C-F95E6CE7D423}" presName="Name0" presStyleCnt="0">
        <dgm:presLayoutVars>
          <dgm:chPref val="1"/>
          <dgm:dir/>
          <dgm:animOne val="branch"/>
          <dgm:animLvl val="lvl"/>
          <dgm:resizeHandles/>
        </dgm:presLayoutVars>
      </dgm:prSet>
      <dgm:spPr/>
    </dgm:pt>
    <dgm:pt modelId="{2A5ED2FA-BBC0-4CD4-BF77-6550DC5117B7}" type="pres">
      <dgm:prSet presAssocID="{7F1504F7-6F5A-4304-8992-507C6BE8E788}" presName="vertOne" presStyleCnt="0"/>
      <dgm:spPr/>
    </dgm:pt>
    <dgm:pt modelId="{4EAD8EA2-E3A4-4DD7-9B70-4B8FD85182C8}" type="pres">
      <dgm:prSet presAssocID="{7F1504F7-6F5A-4304-8992-507C6BE8E788}" presName="txOne" presStyleLbl="node0" presStyleIdx="0" presStyleCnt="1" custLinFactY="-77003" custLinFactNeighborX="76940" custLinFactNeighborY="-100000">
        <dgm:presLayoutVars>
          <dgm:chPref val="3"/>
        </dgm:presLayoutVars>
      </dgm:prSet>
      <dgm:spPr>
        <a:prstGeom prst="rect">
          <a:avLst/>
        </a:prstGeom>
      </dgm:spPr>
    </dgm:pt>
    <dgm:pt modelId="{ECED35B9-FDD9-4700-BDDA-8E536AA867B1}" type="pres">
      <dgm:prSet presAssocID="{7F1504F7-6F5A-4304-8992-507C6BE8E788}" presName="parTransOne" presStyleCnt="0"/>
      <dgm:spPr/>
    </dgm:pt>
    <dgm:pt modelId="{D2F1D852-1E7A-4389-A8AB-44DAF10545D3}" type="pres">
      <dgm:prSet presAssocID="{7F1504F7-6F5A-4304-8992-507C6BE8E788}" presName="horzOne" presStyleCnt="0"/>
      <dgm:spPr/>
    </dgm:pt>
    <dgm:pt modelId="{CD8F21CF-0D10-439F-B8F2-88535F81672A}" type="pres">
      <dgm:prSet presAssocID="{53A4B481-2156-47E3-9B49-B1BE0B4CA17B}" presName="vertTwo" presStyleCnt="0"/>
      <dgm:spPr/>
    </dgm:pt>
    <dgm:pt modelId="{0091B222-C21B-42CB-9D16-8A782052A742}" type="pres">
      <dgm:prSet presAssocID="{53A4B481-2156-47E3-9B49-B1BE0B4CA17B}" presName="txTwo" presStyleLbl="node2" presStyleIdx="0" presStyleCnt="2">
        <dgm:presLayoutVars>
          <dgm:chPref val="3"/>
        </dgm:presLayoutVars>
      </dgm:prSet>
      <dgm:spPr>
        <a:prstGeom prst="rect">
          <a:avLst/>
        </a:prstGeom>
      </dgm:spPr>
    </dgm:pt>
    <dgm:pt modelId="{2E648DEA-5941-450E-B020-B26F89D100DA}" type="pres">
      <dgm:prSet presAssocID="{53A4B481-2156-47E3-9B49-B1BE0B4CA17B}" presName="parTransTwo" presStyleCnt="0"/>
      <dgm:spPr/>
    </dgm:pt>
    <dgm:pt modelId="{8AE67783-5E94-4E6A-B4E0-8F2652AC7C62}" type="pres">
      <dgm:prSet presAssocID="{53A4B481-2156-47E3-9B49-B1BE0B4CA17B}" presName="horzTwo" presStyleCnt="0"/>
      <dgm:spPr/>
    </dgm:pt>
    <dgm:pt modelId="{679B562B-8782-4FAD-AE8D-D71D3E488165}" type="pres">
      <dgm:prSet presAssocID="{8C7A35EE-1185-4CE9-B4D6-50D7E6F10AC5}" presName="vertThree" presStyleCnt="0"/>
      <dgm:spPr/>
    </dgm:pt>
    <dgm:pt modelId="{A6E64053-D55B-43F5-B1CF-9581D0433C22}" type="pres">
      <dgm:prSet presAssocID="{8C7A35EE-1185-4CE9-B4D6-50D7E6F10AC5}" presName="txThree" presStyleLbl="node3" presStyleIdx="0" presStyleCnt="2">
        <dgm:presLayoutVars>
          <dgm:chPref val="3"/>
        </dgm:presLayoutVars>
      </dgm:prSet>
      <dgm:spPr>
        <a:prstGeom prst="rect">
          <a:avLst/>
        </a:prstGeom>
      </dgm:spPr>
    </dgm:pt>
    <dgm:pt modelId="{A1521E16-5AB4-4502-864D-022761527ED9}" type="pres">
      <dgm:prSet presAssocID="{8C7A35EE-1185-4CE9-B4D6-50D7E6F10AC5}" presName="parTransThree" presStyleCnt="0"/>
      <dgm:spPr/>
    </dgm:pt>
    <dgm:pt modelId="{353414F4-DF66-47A1-9CDB-41E264197FD3}" type="pres">
      <dgm:prSet presAssocID="{8C7A35EE-1185-4CE9-B4D6-50D7E6F10AC5}" presName="horzThree" presStyleCnt="0"/>
      <dgm:spPr/>
    </dgm:pt>
    <dgm:pt modelId="{0052B47C-D5C2-489F-9201-D71D1BF0B431}" type="pres">
      <dgm:prSet presAssocID="{6179ECF0-D3DB-461B-B425-81535DDCCDDE}" presName="vertFour" presStyleCnt="0">
        <dgm:presLayoutVars>
          <dgm:chPref val="3"/>
        </dgm:presLayoutVars>
      </dgm:prSet>
      <dgm:spPr/>
    </dgm:pt>
    <dgm:pt modelId="{1B95417E-318F-47BA-847B-DCEAB36CF887}" type="pres">
      <dgm:prSet presAssocID="{6179ECF0-D3DB-461B-B425-81535DDCCDDE}" presName="txFour" presStyleLbl="node4" presStyleIdx="0" presStyleCnt="6">
        <dgm:presLayoutVars>
          <dgm:chPref val="3"/>
        </dgm:presLayoutVars>
      </dgm:prSet>
      <dgm:spPr>
        <a:prstGeom prst="rect">
          <a:avLst/>
        </a:prstGeom>
      </dgm:spPr>
    </dgm:pt>
    <dgm:pt modelId="{BD3CE735-5C8F-4DDF-94DE-470D23C3A033}" type="pres">
      <dgm:prSet presAssocID="{6179ECF0-D3DB-461B-B425-81535DDCCDDE}" presName="parTransFour" presStyleCnt="0"/>
      <dgm:spPr/>
    </dgm:pt>
    <dgm:pt modelId="{288A6FAF-5BAA-43EB-AF8A-82A7448E7932}" type="pres">
      <dgm:prSet presAssocID="{6179ECF0-D3DB-461B-B425-81535DDCCDDE}" presName="horzFour" presStyleCnt="0"/>
      <dgm:spPr/>
    </dgm:pt>
    <dgm:pt modelId="{98031F37-7DF5-4725-9390-076080DC5FDF}" type="pres">
      <dgm:prSet presAssocID="{9BBCF27C-D5B3-4D61-A05C-FD5FF706DE77}" presName="vertFour" presStyleCnt="0">
        <dgm:presLayoutVars>
          <dgm:chPref val="3"/>
        </dgm:presLayoutVars>
      </dgm:prSet>
      <dgm:spPr/>
    </dgm:pt>
    <dgm:pt modelId="{45BC3941-6449-46BE-AF84-FF03C85D597A}" type="pres">
      <dgm:prSet presAssocID="{9BBCF27C-D5B3-4D61-A05C-FD5FF706DE77}" presName="txFour" presStyleLbl="node4" presStyleIdx="1" presStyleCnt="6">
        <dgm:presLayoutVars>
          <dgm:chPref val="3"/>
        </dgm:presLayoutVars>
      </dgm:prSet>
      <dgm:spPr>
        <a:prstGeom prst="rect">
          <a:avLst/>
        </a:prstGeom>
      </dgm:spPr>
    </dgm:pt>
    <dgm:pt modelId="{71937ED1-B5E2-467C-B6DF-5B3712404820}" type="pres">
      <dgm:prSet presAssocID="{9BBCF27C-D5B3-4D61-A05C-FD5FF706DE77}" presName="parTransFour" presStyleCnt="0"/>
      <dgm:spPr/>
    </dgm:pt>
    <dgm:pt modelId="{B4AAB05C-7213-471D-8785-29FEFA1210BE}" type="pres">
      <dgm:prSet presAssocID="{9BBCF27C-D5B3-4D61-A05C-FD5FF706DE77}" presName="horzFour" presStyleCnt="0"/>
      <dgm:spPr/>
    </dgm:pt>
    <dgm:pt modelId="{C0B7A7B8-6B9C-4306-B4B2-0821B1321B71}" type="pres">
      <dgm:prSet presAssocID="{AC807AEB-6BDC-4346-8BFC-7771D95551A5}" presName="vertFour" presStyleCnt="0">
        <dgm:presLayoutVars>
          <dgm:chPref val="3"/>
        </dgm:presLayoutVars>
      </dgm:prSet>
      <dgm:spPr/>
    </dgm:pt>
    <dgm:pt modelId="{88253D1F-8571-4542-A7F6-121E146518BA}" type="pres">
      <dgm:prSet presAssocID="{AC807AEB-6BDC-4346-8BFC-7771D95551A5}" presName="txFour" presStyleLbl="node4" presStyleIdx="2" presStyleCnt="6">
        <dgm:presLayoutVars>
          <dgm:chPref val="3"/>
        </dgm:presLayoutVars>
      </dgm:prSet>
      <dgm:spPr>
        <a:prstGeom prst="rect">
          <a:avLst/>
        </a:prstGeom>
      </dgm:spPr>
    </dgm:pt>
    <dgm:pt modelId="{34BC4A22-75E8-4DD3-872F-7E0D935F7CF5}" type="pres">
      <dgm:prSet presAssocID="{AC807AEB-6BDC-4346-8BFC-7771D95551A5}" presName="horzFour" presStyleCnt="0"/>
      <dgm:spPr/>
    </dgm:pt>
    <dgm:pt modelId="{1E566AAD-F3FC-4114-B32B-94107961362C}" type="pres">
      <dgm:prSet presAssocID="{4888B32D-00B2-44A0-B4CD-C93A02BC4200}" presName="sibSpaceFour" presStyleCnt="0"/>
      <dgm:spPr/>
    </dgm:pt>
    <dgm:pt modelId="{125A075B-02F6-4CA7-A3DE-697494E19B61}" type="pres">
      <dgm:prSet presAssocID="{B699023A-FCB9-4221-8932-516B145B4B6F}" presName="vertFour" presStyleCnt="0">
        <dgm:presLayoutVars>
          <dgm:chPref val="3"/>
        </dgm:presLayoutVars>
      </dgm:prSet>
      <dgm:spPr/>
    </dgm:pt>
    <dgm:pt modelId="{A72CE072-4355-4677-BBE3-5588F2CEC732}" type="pres">
      <dgm:prSet presAssocID="{B699023A-FCB9-4221-8932-516B145B4B6F}" presName="txFour" presStyleLbl="node4" presStyleIdx="3" presStyleCnt="6">
        <dgm:presLayoutVars>
          <dgm:chPref val="3"/>
        </dgm:presLayoutVars>
      </dgm:prSet>
      <dgm:spPr>
        <a:prstGeom prst="rect">
          <a:avLst/>
        </a:prstGeom>
      </dgm:spPr>
    </dgm:pt>
    <dgm:pt modelId="{F7E98883-88D4-49BC-9938-4D7255BE64EC}" type="pres">
      <dgm:prSet presAssocID="{B699023A-FCB9-4221-8932-516B145B4B6F}" presName="horzFour" presStyleCnt="0"/>
      <dgm:spPr/>
    </dgm:pt>
    <dgm:pt modelId="{4A7D7EC7-16F2-4700-8E0D-04DEA4B4A9E2}" type="pres">
      <dgm:prSet presAssocID="{C1FCFEFA-CED3-4E0B-9244-60A6AA6086EF}" presName="sibSpaceFour" presStyleCnt="0"/>
      <dgm:spPr/>
    </dgm:pt>
    <dgm:pt modelId="{02B42026-4F84-49CF-9F4A-A3BC61A39504}" type="pres">
      <dgm:prSet presAssocID="{86B08E67-09E6-49BC-8042-A50B2B12BD8D}" presName="vertFour" presStyleCnt="0">
        <dgm:presLayoutVars>
          <dgm:chPref val="3"/>
        </dgm:presLayoutVars>
      </dgm:prSet>
      <dgm:spPr/>
    </dgm:pt>
    <dgm:pt modelId="{B8604D8A-869C-4E87-A845-4D76BC07E4FB}" type="pres">
      <dgm:prSet presAssocID="{86B08E67-09E6-49BC-8042-A50B2B12BD8D}" presName="txFour" presStyleLbl="node4" presStyleIdx="4" presStyleCnt="6">
        <dgm:presLayoutVars>
          <dgm:chPref val="3"/>
        </dgm:presLayoutVars>
      </dgm:prSet>
      <dgm:spPr>
        <a:prstGeom prst="rect">
          <a:avLst/>
        </a:prstGeom>
      </dgm:spPr>
    </dgm:pt>
    <dgm:pt modelId="{48831582-7EA9-429F-9F41-E4BEAA04F578}" type="pres">
      <dgm:prSet presAssocID="{86B08E67-09E6-49BC-8042-A50B2B12BD8D}" presName="horzFour" presStyleCnt="0"/>
      <dgm:spPr/>
    </dgm:pt>
    <dgm:pt modelId="{CE4FAECD-1163-4E48-BB18-4F79E357A628}" type="pres">
      <dgm:prSet presAssocID="{B00FFE17-6387-4126-8E0F-7B8A6BAC9B64}" presName="sibSpaceFour" presStyleCnt="0"/>
      <dgm:spPr/>
    </dgm:pt>
    <dgm:pt modelId="{A31D2A10-A1C1-4F9E-8A13-3495348DD1AF}" type="pres">
      <dgm:prSet presAssocID="{65BE2549-4F1B-4C9A-B96B-5B1840501CB6}" presName="vertFour" presStyleCnt="0">
        <dgm:presLayoutVars>
          <dgm:chPref val="3"/>
        </dgm:presLayoutVars>
      </dgm:prSet>
      <dgm:spPr/>
    </dgm:pt>
    <dgm:pt modelId="{5EFAD417-E78A-4B32-B0C1-36A5C6889898}" type="pres">
      <dgm:prSet presAssocID="{65BE2549-4F1B-4C9A-B96B-5B1840501CB6}" presName="txFour" presStyleLbl="node4" presStyleIdx="5" presStyleCnt="6">
        <dgm:presLayoutVars>
          <dgm:chPref val="3"/>
        </dgm:presLayoutVars>
      </dgm:prSet>
      <dgm:spPr>
        <a:prstGeom prst="rect">
          <a:avLst/>
        </a:prstGeom>
      </dgm:spPr>
    </dgm:pt>
    <dgm:pt modelId="{6A34E2BD-1296-43D1-8399-A7CC97FA69E3}" type="pres">
      <dgm:prSet presAssocID="{65BE2549-4F1B-4C9A-B96B-5B1840501CB6}" presName="horzFour" presStyleCnt="0"/>
      <dgm:spPr/>
    </dgm:pt>
    <dgm:pt modelId="{8AFD8D6C-94D4-4DFA-9A5D-5FE7039ABE32}" type="pres">
      <dgm:prSet presAssocID="{C77E03E3-0A0A-42DF-BD1E-6044AA6AD336}" presName="sibSpaceThree" presStyleCnt="0"/>
      <dgm:spPr/>
    </dgm:pt>
    <dgm:pt modelId="{B4956091-0BE2-48F9-A7B2-39D08622CA1B}" type="pres">
      <dgm:prSet presAssocID="{D8E5595C-FF46-49E2-BBCE-9DCF9453411C}" presName="vertThree" presStyleCnt="0"/>
      <dgm:spPr/>
    </dgm:pt>
    <dgm:pt modelId="{964A65E3-9B32-40FB-8B72-F39E21C7F647}" type="pres">
      <dgm:prSet presAssocID="{D8E5595C-FF46-49E2-BBCE-9DCF9453411C}" presName="txThree" presStyleLbl="node3" presStyleIdx="1" presStyleCnt="2">
        <dgm:presLayoutVars>
          <dgm:chPref val="3"/>
        </dgm:presLayoutVars>
      </dgm:prSet>
      <dgm:spPr>
        <a:prstGeom prst="rect">
          <a:avLst/>
        </a:prstGeom>
      </dgm:spPr>
    </dgm:pt>
    <dgm:pt modelId="{0B2159B3-CCC2-4F15-A5A6-B2B06D2FB6AB}" type="pres">
      <dgm:prSet presAssocID="{D8E5595C-FF46-49E2-BBCE-9DCF9453411C}" presName="horzThree" presStyleCnt="0"/>
      <dgm:spPr/>
    </dgm:pt>
    <dgm:pt modelId="{6CA8DC63-D9A2-4EBC-AF32-BEC2EA04BD07}" type="pres">
      <dgm:prSet presAssocID="{F32DD68B-FFC1-44FB-854E-B927D4E82813}" presName="sibSpaceTwo" presStyleCnt="0"/>
      <dgm:spPr/>
    </dgm:pt>
    <dgm:pt modelId="{A95267D9-8760-4452-B0D7-538D0E746098}" type="pres">
      <dgm:prSet presAssocID="{5BF68114-23AA-42BF-A932-C4198C88E8FF}" presName="vertTwo" presStyleCnt="0"/>
      <dgm:spPr/>
    </dgm:pt>
    <dgm:pt modelId="{1BBC478E-496E-4255-9487-587897A1500F}" type="pres">
      <dgm:prSet presAssocID="{5BF68114-23AA-42BF-A932-C4198C88E8FF}" presName="txTwo" presStyleLbl="node2" presStyleIdx="1" presStyleCnt="2">
        <dgm:presLayoutVars>
          <dgm:chPref val="3"/>
        </dgm:presLayoutVars>
      </dgm:prSet>
      <dgm:spPr>
        <a:prstGeom prst="rect">
          <a:avLst/>
        </a:prstGeom>
      </dgm:spPr>
    </dgm:pt>
    <dgm:pt modelId="{23930327-5CA0-4C2B-B96D-FC82462DB672}" type="pres">
      <dgm:prSet presAssocID="{5BF68114-23AA-42BF-A932-C4198C88E8FF}" presName="horzTwo" presStyleCnt="0"/>
      <dgm:spPr/>
    </dgm:pt>
  </dgm:ptLst>
  <dgm:cxnLst>
    <dgm:cxn modelId="{671FE50F-FDF7-43E6-A72A-695834E63DEF}" type="presOf" srcId="{53A4B481-2156-47E3-9B49-B1BE0B4CA17B}" destId="{0091B222-C21B-42CB-9D16-8A782052A742}" srcOrd="0" destOrd="0" presId="urn:microsoft.com/office/officeart/2005/8/layout/hierarchy4"/>
    <dgm:cxn modelId="{00521B1A-4285-49FF-90F2-35BD60D7EE79}" srcId="{8C7A35EE-1185-4CE9-B4D6-50D7E6F10AC5}" destId="{65BE2549-4F1B-4C9A-B96B-5B1840501CB6}" srcOrd="1" destOrd="0" parTransId="{609A4059-5BDE-40C6-9F94-B9F3161FA4D9}" sibTransId="{EE5A54A0-5633-4AAD-A331-E3F63961D97F}"/>
    <dgm:cxn modelId="{B9951A24-4E83-4CF7-953B-ED25EE3C446E}" srcId="{6179ECF0-D3DB-461B-B425-81535DDCCDDE}" destId="{86B08E67-09E6-49BC-8042-A50B2B12BD8D}" srcOrd="1" destOrd="0" parTransId="{43F64471-602F-4082-ABE1-82CDA10ACF85}" sibTransId="{CF681593-3237-4B66-9A7C-0227D6FE05EF}"/>
    <dgm:cxn modelId="{EDC7A729-0AF2-4AD8-B44C-3009349B9A0D}" type="presOf" srcId="{B699023A-FCB9-4221-8932-516B145B4B6F}" destId="{A72CE072-4355-4677-BBE3-5588F2CEC732}" srcOrd="0" destOrd="0" presId="urn:microsoft.com/office/officeart/2005/8/layout/hierarchy4"/>
    <dgm:cxn modelId="{52203133-4B1A-467E-B6F4-64C4CF540721}" srcId="{53A4B481-2156-47E3-9B49-B1BE0B4CA17B}" destId="{D8E5595C-FF46-49E2-BBCE-9DCF9453411C}" srcOrd="1" destOrd="0" parTransId="{40B3A512-AF84-43D0-98D3-E7F3A509F404}" sibTransId="{99E0B905-9A17-4C70-B7A8-D758B0487AC3}"/>
    <dgm:cxn modelId="{D9F02438-B131-4CF3-940C-0983A4A76D16}" srcId="{53A4B481-2156-47E3-9B49-B1BE0B4CA17B}" destId="{8C7A35EE-1185-4CE9-B4D6-50D7E6F10AC5}" srcOrd="0" destOrd="0" parTransId="{261BBCF8-C8C7-43F7-9B23-1A512F187ECA}" sibTransId="{C77E03E3-0A0A-42DF-BD1E-6044AA6AD336}"/>
    <dgm:cxn modelId="{8218F63D-F635-4AC8-ADF7-6D1B2E4DA3D2}" srcId="{BD37C00D-2D72-4802-B09C-F95E6CE7D423}" destId="{7F1504F7-6F5A-4304-8992-507C6BE8E788}" srcOrd="0" destOrd="0" parTransId="{746DE435-116B-43F0-9AD6-B24A6343B2C8}" sibTransId="{6A868FC5-B0E1-4F9E-BF39-8C4E6FDE9E4D}"/>
    <dgm:cxn modelId="{92BD2140-D557-4B44-A5AF-A98F75FDFF34}" type="presOf" srcId="{6179ECF0-D3DB-461B-B425-81535DDCCDDE}" destId="{1B95417E-318F-47BA-847B-DCEAB36CF887}" srcOrd="0" destOrd="0" presId="urn:microsoft.com/office/officeart/2005/8/layout/hierarchy4"/>
    <dgm:cxn modelId="{5A293B6F-9470-479F-BB7D-634AE54A8820}" srcId="{8C7A35EE-1185-4CE9-B4D6-50D7E6F10AC5}" destId="{6179ECF0-D3DB-461B-B425-81535DDCCDDE}" srcOrd="0" destOrd="0" parTransId="{19B43FB0-CBF7-42AD-B59A-00A07F401084}" sibTransId="{B00FFE17-6387-4126-8E0F-7B8A6BAC9B64}"/>
    <dgm:cxn modelId="{56952380-B3AF-4D6E-9704-4300DAC8427D}" type="presOf" srcId="{86B08E67-09E6-49BC-8042-A50B2B12BD8D}" destId="{B8604D8A-869C-4E87-A845-4D76BC07E4FB}" srcOrd="0" destOrd="0" presId="urn:microsoft.com/office/officeart/2005/8/layout/hierarchy4"/>
    <dgm:cxn modelId="{7B4DE4A2-E93C-41C4-A4AA-20D1EC01CB48}" srcId="{7F1504F7-6F5A-4304-8992-507C6BE8E788}" destId="{5BF68114-23AA-42BF-A932-C4198C88E8FF}" srcOrd="1" destOrd="0" parTransId="{0C7A3B6D-D297-43B6-92D1-2691C7B1FD59}" sibTransId="{9959B105-D150-4B01-B24C-0E858DB0891D}"/>
    <dgm:cxn modelId="{9C0FE5A9-657E-4337-ACD5-4EFD86F6F46B}" srcId="{9BBCF27C-D5B3-4D61-A05C-FD5FF706DE77}" destId="{AC807AEB-6BDC-4346-8BFC-7771D95551A5}" srcOrd="0" destOrd="0" parTransId="{FC76AFF6-D2C0-4F48-AC60-CCB7F3EA2397}" sibTransId="{4888B32D-00B2-44A0-B4CD-C93A02BC4200}"/>
    <dgm:cxn modelId="{E8E3E3AE-405E-485F-B0D9-DDEDA44E7C3A}" srcId="{9BBCF27C-D5B3-4D61-A05C-FD5FF706DE77}" destId="{B699023A-FCB9-4221-8932-516B145B4B6F}" srcOrd="1" destOrd="0" parTransId="{61259FED-C195-4A7D-81B1-D0EF88ABE157}" sibTransId="{867C217A-E030-4605-8FAA-FB78FC604210}"/>
    <dgm:cxn modelId="{65D58ABF-32F6-4AEC-8682-4417E0721043}" type="presOf" srcId="{9BBCF27C-D5B3-4D61-A05C-FD5FF706DE77}" destId="{45BC3941-6449-46BE-AF84-FF03C85D597A}" srcOrd="0" destOrd="0" presId="urn:microsoft.com/office/officeart/2005/8/layout/hierarchy4"/>
    <dgm:cxn modelId="{499A0BC0-3F58-4EC0-8DDF-B369A8F5E746}" type="presOf" srcId="{D8E5595C-FF46-49E2-BBCE-9DCF9453411C}" destId="{964A65E3-9B32-40FB-8B72-F39E21C7F647}" srcOrd="0" destOrd="0" presId="urn:microsoft.com/office/officeart/2005/8/layout/hierarchy4"/>
    <dgm:cxn modelId="{2296DBC0-7959-4B61-B7D9-0323FA08AD4E}" type="presOf" srcId="{8C7A35EE-1185-4CE9-B4D6-50D7E6F10AC5}" destId="{A6E64053-D55B-43F5-B1CF-9581D0433C22}" srcOrd="0" destOrd="0" presId="urn:microsoft.com/office/officeart/2005/8/layout/hierarchy4"/>
    <dgm:cxn modelId="{B69E4BC4-C246-48F5-92F3-F93A38A00744}" type="presOf" srcId="{5BF68114-23AA-42BF-A932-C4198C88E8FF}" destId="{1BBC478E-496E-4255-9487-587897A1500F}" srcOrd="0" destOrd="0" presId="urn:microsoft.com/office/officeart/2005/8/layout/hierarchy4"/>
    <dgm:cxn modelId="{97F434C5-FDE4-4514-9353-42593CEB1871}" type="presOf" srcId="{AC807AEB-6BDC-4346-8BFC-7771D95551A5}" destId="{88253D1F-8571-4542-A7F6-121E146518BA}" srcOrd="0" destOrd="0" presId="urn:microsoft.com/office/officeart/2005/8/layout/hierarchy4"/>
    <dgm:cxn modelId="{C3D5EFD2-973F-45A1-8F8A-519C4869CD99}" srcId="{6179ECF0-D3DB-461B-B425-81535DDCCDDE}" destId="{9BBCF27C-D5B3-4D61-A05C-FD5FF706DE77}" srcOrd="0" destOrd="0" parTransId="{E48A3CEB-3034-4194-A37F-C06FDB6C08AD}" sibTransId="{C1FCFEFA-CED3-4E0B-9244-60A6AA6086EF}"/>
    <dgm:cxn modelId="{900755D6-FFEE-4CE7-87F0-CDB1A58BF04A}" type="presOf" srcId="{BD37C00D-2D72-4802-B09C-F95E6CE7D423}" destId="{C049C9EB-4076-475B-980F-FD8CE3A0B130}" srcOrd="0" destOrd="0" presId="urn:microsoft.com/office/officeart/2005/8/layout/hierarchy4"/>
    <dgm:cxn modelId="{DBA11FEE-E297-43D1-B125-74A5E61B8D03}" type="presOf" srcId="{65BE2549-4F1B-4C9A-B96B-5B1840501CB6}" destId="{5EFAD417-E78A-4B32-B0C1-36A5C6889898}" srcOrd="0" destOrd="0" presId="urn:microsoft.com/office/officeart/2005/8/layout/hierarchy4"/>
    <dgm:cxn modelId="{BAB6FEEE-3A30-46D0-A54E-6568B4E8C4D3}" type="presOf" srcId="{7F1504F7-6F5A-4304-8992-507C6BE8E788}" destId="{4EAD8EA2-E3A4-4DD7-9B70-4B8FD85182C8}" srcOrd="0" destOrd="0" presId="urn:microsoft.com/office/officeart/2005/8/layout/hierarchy4"/>
    <dgm:cxn modelId="{752801FF-7EC8-4543-9179-10A515C3CC37}" srcId="{7F1504F7-6F5A-4304-8992-507C6BE8E788}" destId="{53A4B481-2156-47E3-9B49-B1BE0B4CA17B}" srcOrd="0" destOrd="0" parTransId="{3336B58B-1A91-4C36-90DF-D15A444C4DE5}" sibTransId="{F32DD68B-FFC1-44FB-854E-B927D4E82813}"/>
    <dgm:cxn modelId="{76B808EB-A3AA-4128-A215-D4B3D8A3DC2C}" type="presParOf" srcId="{C049C9EB-4076-475B-980F-FD8CE3A0B130}" destId="{2A5ED2FA-BBC0-4CD4-BF77-6550DC5117B7}" srcOrd="0" destOrd="0" presId="urn:microsoft.com/office/officeart/2005/8/layout/hierarchy4"/>
    <dgm:cxn modelId="{C4BF1098-9E9E-4018-908C-5C2C5E2F612F}" type="presParOf" srcId="{2A5ED2FA-BBC0-4CD4-BF77-6550DC5117B7}" destId="{4EAD8EA2-E3A4-4DD7-9B70-4B8FD85182C8}" srcOrd="0" destOrd="0" presId="urn:microsoft.com/office/officeart/2005/8/layout/hierarchy4"/>
    <dgm:cxn modelId="{29817AD1-B837-45D4-B454-971E8711BD4F}" type="presParOf" srcId="{2A5ED2FA-BBC0-4CD4-BF77-6550DC5117B7}" destId="{ECED35B9-FDD9-4700-BDDA-8E536AA867B1}" srcOrd="1" destOrd="0" presId="urn:microsoft.com/office/officeart/2005/8/layout/hierarchy4"/>
    <dgm:cxn modelId="{79B9C895-6CF5-48EB-B9F8-E98FF668B07A}" type="presParOf" srcId="{2A5ED2FA-BBC0-4CD4-BF77-6550DC5117B7}" destId="{D2F1D852-1E7A-4389-A8AB-44DAF10545D3}" srcOrd="2" destOrd="0" presId="urn:microsoft.com/office/officeart/2005/8/layout/hierarchy4"/>
    <dgm:cxn modelId="{7E46CCA1-2702-4C6F-864C-F3E613E1CD4F}" type="presParOf" srcId="{D2F1D852-1E7A-4389-A8AB-44DAF10545D3}" destId="{CD8F21CF-0D10-439F-B8F2-88535F81672A}" srcOrd="0" destOrd="0" presId="urn:microsoft.com/office/officeart/2005/8/layout/hierarchy4"/>
    <dgm:cxn modelId="{D7500390-6BBC-4C28-8FAE-390F135953AD}" type="presParOf" srcId="{CD8F21CF-0D10-439F-B8F2-88535F81672A}" destId="{0091B222-C21B-42CB-9D16-8A782052A742}" srcOrd="0" destOrd="0" presId="urn:microsoft.com/office/officeart/2005/8/layout/hierarchy4"/>
    <dgm:cxn modelId="{A5DB1332-B16A-4AC5-9F0F-7E5BD0B4309E}" type="presParOf" srcId="{CD8F21CF-0D10-439F-B8F2-88535F81672A}" destId="{2E648DEA-5941-450E-B020-B26F89D100DA}" srcOrd="1" destOrd="0" presId="urn:microsoft.com/office/officeart/2005/8/layout/hierarchy4"/>
    <dgm:cxn modelId="{DC2DEB4B-4E8F-4C7C-8DDD-CDE024E695D6}" type="presParOf" srcId="{CD8F21CF-0D10-439F-B8F2-88535F81672A}" destId="{8AE67783-5E94-4E6A-B4E0-8F2652AC7C62}" srcOrd="2" destOrd="0" presId="urn:microsoft.com/office/officeart/2005/8/layout/hierarchy4"/>
    <dgm:cxn modelId="{7325AE5A-62B5-4A91-9F2C-748E1CA38022}" type="presParOf" srcId="{8AE67783-5E94-4E6A-B4E0-8F2652AC7C62}" destId="{679B562B-8782-4FAD-AE8D-D71D3E488165}" srcOrd="0" destOrd="0" presId="urn:microsoft.com/office/officeart/2005/8/layout/hierarchy4"/>
    <dgm:cxn modelId="{D997C11E-FA00-4061-99F8-33ACE28245FD}" type="presParOf" srcId="{679B562B-8782-4FAD-AE8D-D71D3E488165}" destId="{A6E64053-D55B-43F5-B1CF-9581D0433C22}" srcOrd="0" destOrd="0" presId="urn:microsoft.com/office/officeart/2005/8/layout/hierarchy4"/>
    <dgm:cxn modelId="{17B825B5-378A-4036-9786-86B3BAB4939F}" type="presParOf" srcId="{679B562B-8782-4FAD-AE8D-D71D3E488165}" destId="{A1521E16-5AB4-4502-864D-022761527ED9}" srcOrd="1" destOrd="0" presId="urn:microsoft.com/office/officeart/2005/8/layout/hierarchy4"/>
    <dgm:cxn modelId="{809EE584-3B23-491E-9EDC-84D0C962A8C7}" type="presParOf" srcId="{679B562B-8782-4FAD-AE8D-D71D3E488165}" destId="{353414F4-DF66-47A1-9CDB-41E264197FD3}" srcOrd="2" destOrd="0" presId="urn:microsoft.com/office/officeart/2005/8/layout/hierarchy4"/>
    <dgm:cxn modelId="{4795133F-F269-4113-934C-35784BD6FB15}" type="presParOf" srcId="{353414F4-DF66-47A1-9CDB-41E264197FD3}" destId="{0052B47C-D5C2-489F-9201-D71D1BF0B431}" srcOrd="0" destOrd="0" presId="urn:microsoft.com/office/officeart/2005/8/layout/hierarchy4"/>
    <dgm:cxn modelId="{116A2E56-9449-41A7-A7E5-A519E51D2EB4}" type="presParOf" srcId="{0052B47C-D5C2-489F-9201-D71D1BF0B431}" destId="{1B95417E-318F-47BA-847B-DCEAB36CF887}" srcOrd="0" destOrd="0" presId="urn:microsoft.com/office/officeart/2005/8/layout/hierarchy4"/>
    <dgm:cxn modelId="{51452BF8-467C-460A-98FF-DDD71FCD5C21}" type="presParOf" srcId="{0052B47C-D5C2-489F-9201-D71D1BF0B431}" destId="{BD3CE735-5C8F-4DDF-94DE-470D23C3A033}" srcOrd="1" destOrd="0" presId="urn:microsoft.com/office/officeart/2005/8/layout/hierarchy4"/>
    <dgm:cxn modelId="{5E1B4641-4258-4BBE-B136-A704EA30946B}" type="presParOf" srcId="{0052B47C-D5C2-489F-9201-D71D1BF0B431}" destId="{288A6FAF-5BAA-43EB-AF8A-82A7448E7932}" srcOrd="2" destOrd="0" presId="urn:microsoft.com/office/officeart/2005/8/layout/hierarchy4"/>
    <dgm:cxn modelId="{1E1E8BA4-8337-43D4-89F2-08DF6E88FB73}" type="presParOf" srcId="{288A6FAF-5BAA-43EB-AF8A-82A7448E7932}" destId="{98031F37-7DF5-4725-9390-076080DC5FDF}" srcOrd="0" destOrd="0" presId="urn:microsoft.com/office/officeart/2005/8/layout/hierarchy4"/>
    <dgm:cxn modelId="{4A25BAA4-505E-4F10-B25D-A8A2E6C39D51}" type="presParOf" srcId="{98031F37-7DF5-4725-9390-076080DC5FDF}" destId="{45BC3941-6449-46BE-AF84-FF03C85D597A}" srcOrd="0" destOrd="0" presId="urn:microsoft.com/office/officeart/2005/8/layout/hierarchy4"/>
    <dgm:cxn modelId="{053AE40C-E703-4CE2-B892-2E391A0FA284}" type="presParOf" srcId="{98031F37-7DF5-4725-9390-076080DC5FDF}" destId="{71937ED1-B5E2-467C-B6DF-5B3712404820}" srcOrd="1" destOrd="0" presId="urn:microsoft.com/office/officeart/2005/8/layout/hierarchy4"/>
    <dgm:cxn modelId="{4F25066B-14CE-4B73-B847-21FFB907DA52}" type="presParOf" srcId="{98031F37-7DF5-4725-9390-076080DC5FDF}" destId="{B4AAB05C-7213-471D-8785-29FEFA1210BE}" srcOrd="2" destOrd="0" presId="urn:microsoft.com/office/officeart/2005/8/layout/hierarchy4"/>
    <dgm:cxn modelId="{DBDDFDF2-EAF7-4959-AB34-CD45B59594A9}" type="presParOf" srcId="{B4AAB05C-7213-471D-8785-29FEFA1210BE}" destId="{C0B7A7B8-6B9C-4306-B4B2-0821B1321B71}" srcOrd="0" destOrd="0" presId="urn:microsoft.com/office/officeart/2005/8/layout/hierarchy4"/>
    <dgm:cxn modelId="{E378FF0D-94D5-47A6-BEE4-020B45D4DBD4}" type="presParOf" srcId="{C0B7A7B8-6B9C-4306-B4B2-0821B1321B71}" destId="{88253D1F-8571-4542-A7F6-121E146518BA}" srcOrd="0" destOrd="0" presId="urn:microsoft.com/office/officeart/2005/8/layout/hierarchy4"/>
    <dgm:cxn modelId="{9A8BC24A-ED24-4951-AD13-40848D00A8E8}" type="presParOf" srcId="{C0B7A7B8-6B9C-4306-B4B2-0821B1321B71}" destId="{34BC4A22-75E8-4DD3-872F-7E0D935F7CF5}" srcOrd="1" destOrd="0" presId="urn:microsoft.com/office/officeart/2005/8/layout/hierarchy4"/>
    <dgm:cxn modelId="{AFA818AB-EB90-4CA6-831D-557E23BD9CC5}" type="presParOf" srcId="{B4AAB05C-7213-471D-8785-29FEFA1210BE}" destId="{1E566AAD-F3FC-4114-B32B-94107961362C}" srcOrd="1" destOrd="0" presId="urn:microsoft.com/office/officeart/2005/8/layout/hierarchy4"/>
    <dgm:cxn modelId="{8281846E-8ADC-4343-A4FF-4E5D83B8069F}" type="presParOf" srcId="{B4AAB05C-7213-471D-8785-29FEFA1210BE}" destId="{125A075B-02F6-4CA7-A3DE-697494E19B61}" srcOrd="2" destOrd="0" presId="urn:microsoft.com/office/officeart/2005/8/layout/hierarchy4"/>
    <dgm:cxn modelId="{47715B39-5304-40D2-8199-30D4F7EC8E77}" type="presParOf" srcId="{125A075B-02F6-4CA7-A3DE-697494E19B61}" destId="{A72CE072-4355-4677-BBE3-5588F2CEC732}" srcOrd="0" destOrd="0" presId="urn:microsoft.com/office/officeart/2005/8/layout/hierarchy4"/>
    <dgm:cxn modelId="{416D745B-A5F4-42F4-9233-08D9AD2EC537}" type="presParOf" srcId="{125A075B-02F6-4CA7-A3DE-697494E19B61}" destId="{F7E98883-88D4-49BC-9938-4D7255BE64EC}" srcOrd="1" destOrd="0" presId="urn:microsoft.com/office/officeart/2005/8/layout/hierarchy4"/>
    <dgm:cxn modelId="{432F393B-674A-488D-9D81-4BBE0CD62CC1}" type="presParOf" srcId="{288A6FAF-5BAA-43EB-AF8A-82A7448E7932}" destId="{4A7D7EC7-16F2-4700-8E0D-04DEA4B4A9E2}" srcOrd="1" destOrd="0" presId="urn:microsoft.com/office/officeart/2005/8/layout/hierarchy4"/>
    <dgm:cxn modelId="{318D9A8F-446E-4D65-AD2D-06EB15507BB2}" type="presParOf" srcId="{288A6FAF-5BAA-43EB-AF8A-82A7448E7932}" destId="{02B42026-4F84-49CF-9F4A-A3BC61A39504}" srcOrd="2" destOrd="0" presId="urn:microsoft.com/office/officeart/2005/8/layout/hierarchy4"/>
    <dgm:cxn modelId="{DADAEC97-0AD4-4A59-BAF7-1CD98F12B540}" type="presParOf" srcId="{02B42026-4F84-49CF-9F4A-A3BC61A39504}" destId="{B8604D8A-869C-4E87-A845-4D76BC07E4FB}" srcOrd="0" destOrd="0" presId="urn:microsoft.com/office/officeart/2005/8/layout/hierarchy4"/>
    <dgm:cxn modelId="{1D36539B-8DEA-443B-88EF-9A7656306375}" type="presParOf" srcId="{02B42026-4F84-49CF-9F4A-A3BC61A39504}" destId="{48831582-7EA9-429F-9F41-E4BEAA04F578}" srcOrd="1" destOrd="0" presId="urn:microsoft.com/office/officeart/2005/8/layout/hierarchy4"/>
    <dgm:cxn modelId="{FD3A9CAB-7663-43DB-AF9C-84F65DD7378C}" type="presParOf" srcId="{353414F4-DF66-47A1-9CDB-41E264197FD3}" destId="{CE4FAECD-1163-4E48-BB18-4F79E357A628}" srcOrd="1" destOrd="0" presId="urn:microsoft.com/office/officeart/2005/8/layout/hierarchy4"/>
    <dgm:cxn modelId="{AAF024BB-B984-44BC-81C6-3AE0A7C4E2F4}" type="presParOf" srcId="{353414F4-DF66-47A1-9CDB-41E264197FD3}" destId="{A31D2A10-A1C1-4F9E-8A13-3495348DD1AF}" srcOrd="2" destOrd="0" presId="urn:microsoft.com/office/officeart/2005/8/layout/hierarchy4"/>
    <dgm:cxn modelId="{32F40F57-7023-4962-9BF2-AAEDB64B5547}" type="presParOf" srcId="{A31D2A10-A1C1-4F9E-8A13-3495348DD1AF}" destId="{5EFAD417-E78A-4B32-B0C1-36A5C6889898}" srcOrd="0" destOrd="0" presId="urn:microsoft.com/office/officeart/2005/8/layout/hierarchy4"/>
    <dgm:cxn modelId="{3D64753B-DDF7-4329-854E-28972A7EE95C}" type="presParOf" srcId="{A31D2A10-A1C1-4F9E-8A13-3495348DD1AF}" destId="{6A34E2BD-1296-43D1-8399-A7CC97FA69E3}" srcOrd="1" destOrd="0" presId="urn:microsoft.com/office/officeart/2005/8/layout/hierarchy4"/>
    <dgm:cxn modelId="{0A31BA3C-869E-420A-B986-54CA7888FB28}" type="presParOf" srcId="{8AE67783-5E94-4E6A-B4E0-8F2652AC7C62}" destId="{8AFD8D6C-94D4-4DFA-9A5D-5FE7039ABE32}" srcOrd="1" destOrd="0" presId="urn:microsoft.com/office/officeart/2005/8/layout/hierarchy4"/>
    <dgm:cxn modelId="{A6EAEB09-7433-429F-B742-1DB0BA691DFE}" type="presParOf" srcId="{8AE67783-5E94-4E6A-B4E0-8F2652AC7C62}" destId="{B4956091-0BE2-48F9-A7B2-39D08622CA1B}" srcOrd="2" destOrd="0" presId="urn:microsoft.com/office/officeart/2005/8/layout/hierarchy4"/>
    <dgm:cxn modelId="{F51BAFBB-3F87-4479-82C1-BC32C741FED5}" type="presParOf" srcId="{B4956091-0BE2-48F9-A7B2-39D08622CA1B}" destId="{964A65E3-9B32-40FB-8B72-F39E21C7F647}" srcOrd="0" destOrd="0" presId="urn:microsoft.com/office/officeart/2005/8/layout/hierarchy4"/>
    <dgm:cxn modelId="{11DA8240-7760-475B-8E4A-A8EB8A68A311}" type="presParOf" srcId="{B4956091-0BE2-48F9-A7B2-39D08622CA1B}" destId="{0B2159B3-CCC2-4F15-A5A6-B2B06D2FB6AB}" srcOrd="1" destOrd="0" presId="urn:microsoft.com/office/officeart/2005/8/layout/hierarchy4"/>
    <dgm:cxn modelId="{2D78A0D6-96AA-4A16-AD92-379869E23C22}" type="presParOf" srcId="{D2F1D852-1E7A-4389-A8AB-44DAF10545D3}" destId="{6CA8DC63-D9A2-4EBC-AF32-BEC2EA04BD07}" srcOrd="1" destOrd="0" presId="urn:microsoft.com/office/officeart/2005/8/layout/hierarchy4"/>
    <dgm:cxn modelId="{53E9F31F-2D55-4FDC-9D32-F59EE875D387}" type="presParOf" srcId="{D2F1D852-1E7A-4389-A8AB-44DAF10545D3}" destId="{A95267D9-8760-4452-B0D7-538D0E746098}" srcOrd="2" destOrd="0" presId="urn:microsoft.com/office/officeart/2005/8/layout/hierarchy4"/>
    <dgm:cxn modelId="{C19A9B02-6723-42F0-B28D-FFDDD2650EDE}" type="presParOf" srcId="{A95267D9-8760-4452-B0D7-538D0E746098}" destId="{1BBC478E-496E-4255-9487-587897A1500F}" srcOrd="0" destOrd="0" presId="urn:microsoft.com/office/officeart/2005/8/layout/hierarchy4"/>
    <dgm:cxn modelId="{F7A5C52F-587B-4742-ACB4-4378488A9AAD}" type="presParOf" srcId="{A95267D9-8760-4452-B0D7-538D0E746098}" destId="{23930327-5CA0-4C2B-B96D-FC82462DB672}" srcOrd="1" destOrd="0" presId="urn:microsoft.com/office/officeart/2005/8/layout/hierarchy4"/>
  </dgm:cxnLst>
  <dgm:bg/>
  <dgm:whole/>
  <dgm:extLst>
    <a:ext uri="http://schemas.microsoft.com/office/drawing/2008/diagram">
      <dsp:dataModelExt xmlns:dsp="http://schemas.microsoft.com/office/drawing/2008/diagram" relId="rId4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D37C00D-2D72-4802-B09C-F95E6CE7D423}" type="doc">
      <dgm:prSet loTypeId="urn:microsoft.com/office/officeart/2005/8/layout/hierarchy4" loCatId="list" qsTypeId="urn:microsoft.com/office/officeart/2005/8/quickstyle/simple2" qsCatId="simple" csTypeId="urn:microsoft.com/office/officeart/2005/8/colors/accent1_2" csCatId="accent1" phldr="1"/>
      <dgm:spPr/>
      <dgm:t>
        <a:bodyPr/>
        <a:lstStyle/>
        <a:p>
          <a:endParaRPr lang="en-US"/>
        </a:p>
      </dgm:t>
    </dgm:pt>
    <dgm:pt modelId="{7F1504F7-6F5A-4304-8992-507C6BE8E788}">
      <dgm:prSet phldrT="[Text]" custT="1"/>
      <dgm:spPr/>
      <dgm:t>
        <a:bodyPr/>
        <a:lstStyle/>
        <a:p>
          <a:r>
            <a:rPr lang="en-US" sz="600" dirty="0"/>
            <a:t>Revenue</a:t>
          </a:r>
        </a:p>
      </dgm:t>
    </dgm:pt>
    <dgm:pt modelId="{746DE435-116B-43F0-9AD6-B24A6343B2C8}" type="parTrans" cxnId="{8218F63D-F635-4AC8-ADF7-6D1B2E4DA3D2}">
      <dgm:prSet/>
      <dgm:spPr/>
      <dgm:t>
        <a:bodyPr/>
        <a:lstStyle/>
        <a:p>
          <a:endParaRPr lang="en-US" sz="600"/>
        </a:p>
      </dgm:t>
    </dgm:pt>
    <dgm:pt modelId="{6A868FC5-B0E1-4F9E-BF39-8C4E6FDE9E4D}" type="sibTrans" cxnId="{8218F63D-F635-4AC8-ADF7-6D1B2E4DA3D2}">
      <dgm:prSet/>
      <dgm:spPr/>
      <dgm:t>
        <a:bodyPr/>
        <a:lstStyle/>
        <a:p>
          <a:endParaRPr lang="en-US" sz="600"/>
        </a:p>
      </dgm:t>
    </dgm:pt>
    <dgm:pt modelId="{53A4B481-2156-47E3-9B49-B1BE0B4CA17B}">
      <dgm:prSet phldrT="[Text]" custT="1"/>
      <dgm:spPr/>
      <dgm:t>
        <a:bodyPr/>
        <a:lstStyle/>
        <a:p>
          <a:r>
            <a:rPr lang="en-US" sz="600" dirty="0"/>
            <a:t>Gross Profit</a:t>
          </a:r>
        </a:p>
      </dgm:t>
    </dgm:pt>
    <dgm:pt modelId="{3336B58B-1A91-4C36-90DF-D15A444C4DE5}" type="parTrans" cxnId="{752801FF-7EC8-4543-9179-10A515C3CC37}">
      <dgm:prSet/>
      <dgm:spPr/>
      <dgm:t>
        <a:bodyPr/>
        <a:lstStyle/>
        <a:p>
          <a:endParaRPr lang="en-US" sz="600"/>
        </a:p>
      </dgm:t>
    </dgm:pt>
    <dgm:pt modelId="{F32DD68B-FFC1-44FB-854E-B927D4E82813}" type="sibTrans" cxnId="{752801FF-7EC8-4543-9179-10A515C3CC37}">
      <dgm:prSet/>
      <dgm:spPr/>
      <dgm:t>
        <a:bodyPr/>
        <a:lstStyle/>
        <a:p>
          <a:endParaRPr lang="en-US" sz="600"/>
        </a:p>
      </dgm:t>
    </dgm:pt>
    <dgm:pt modelId="{5BF68114-23AA-42BF-A932-C4198C88E8FF}">
      <dgm:prSet phldrT="[Text]" custT="1"/>
      <dgm:spPr/>
      <dgm:t>
        <a:bodyPr/>
        <a:lstStyle/>
        <a:p>
          <a:r>
            <a:rPr lang="en-US" sz="600" dirty="0"/>
            <a:t>Cost of goods sold</a:t>
          </a:r>
        </a:p>
      </dgm:t>
    </dgm:pt>
    <dgm:pt modelId="{0C7A3B6D-D297-43B6-92D1-2691C7B1FD59}" type="parTrans" cxnId="{7B4DE4A2-E93C-41C4-A4AA-20D1EC01CB48}">
      <dgm:prSet/>
      <dgm:spPr/>
      <dgm:t>
        <a:bodyPr/>
        <a:lstStyle/>
        <a:p>
          <a:endParaRPr lang="en-US" sz="600"/>
        </a:p>
      </dgm:t>
    </dgm:pt>
    <dgm:pt modelId="{9959B105-D150-4B01-B24C-0E858DB0891D}" type="sibTrans" cxnId="{7B4DE4A2-E93C-41C4-A4AA-20D1EC01CB48}">
      <dgm:prSet/>
      <dgm:spPr/>
      <dgm:t>
        <a:bodyPr/>
        <a:lstStyle/>
        <a:p>
          <a:endParaRPr lang="en-US" sz="600"/>
        </a:p>
      </dgm:t>
    </dgm:pt>
    <dgm:pt modelId="{8C7A35EE-1185-4CE9-B4D6-50D7E6F10AC5}">
      <dgm:prSet phldrT="[Text]" custT="1"/>
      <dgm:spPr/>
      <dgm:t>
        <a:bodyPr/>
        <a:lstStyle/>
        <a:p>
          <a:r>
            <a:rPr lang="en-US" sz="600" dirty="0"/>
            <a:t>EBITDA</a:t>
          </a:r>
        </a:p>
      </dgm:t>
    </dgm:pt>
    <dgm:pt modelId="{261BBCF8-C8C7-43F7-9B23-1A512F187ECA}" type="parTrans" cxnId="{D9F02438-B131-4CF3-940C-0983A4A76D16}">
      <dgm:prSet/>
      <dgm:spPr/>
      <dgm:t>
        <a:bodyPr/>
        <a:lstStyle/>
        <a:p>
          <a:endParaRPr lang="en-US" sz="600"/>
        </a:p>
      </dgm:t>
    </dgm:pt>
    <dgm:pt modelId="{C77E03E3-0A0A-42DF-BD1E-6044AA6AD336}" type="sibTrans" cxnId="{D9F02438-B131-4CF3-940C-0983A4A76D16}">
      <dgm:prSet/>
      <dgm:spPr/>
      <dgm:t>
        <a:bodyPr/>
        <a:lstStyle/>
        <a:p>
          <a:endParaRPr lang="en-US" sz="600"/>
        </a:p>
      </dgm:t>
    </dgm:pt>
    <dgm:pt modelId="{D8E5595C-FF46-49E2-BBCE-9DCF9453411C}">
      <dgm:prSet phldrT="[Text]" custT="1"/>
      <dgm:spPr/>
      <dgm:t>
        <a:bodyPr/>
        <a:lstStyle/>
        <a:p>
          <a:r>
            <a:rPr lang="en-US" sz="600" dirty="0"/>
            <a:t>Other operating expenses</a:t>
          </a:r>
        </a:p>
      </dgm:t>
    </dgm:pt>
    <dgm:pt modelId="{40B3A512-AF84-43D0-98D3-E7F3A509F404}" type="parTrans" cxnId="{52203133-4B1A-467E-B6F4-64C4CF540721}">
      <dgm:prSet/>
      <dgm:spPr/>
      <dgm:t>
        <a:bodyPr/>
        <a:lstStyle/>
        <a:p>
          <a:endParaRPr lang="en-US" sz="600"/>
        </a:p>
      </dgm:t>
    </dgm:pt>
    <dgm:pt modelId="{99E0B905-9A17-4C70-B7A8-D758B0487AC3}" type="sibTrans" cxnId="{52203133-4B1A-467E-B6F4-64C4CF540721}">
      <dgm:prSet/>
      <dgm:spPr/>
      <dgm:t>
        <a:bodyPr/>
        <a:lstStyle/>
        <a:p>
          <a:endParaRPr lang="en-US" sz="600"/>
        </a:p>
      </dgm:t>
    </dgm:pt>
    <dgm:pt modelId="{6179ECF0-D3DB-461B-B425-81535DDCCDDE}">
      <dgm:prSet phldrT="[Text]" custT="1"/>
      <dgm:spPr/>
      <dgm:t>
        <a:bodyPr/>
        <a:lstStyle/>
        <a:p>
          <a:r>
            <a:rPr lang="en-US" sz="600" dirty="0"/>
            <a:t>EBIT</a:t>
          </a:r>
        </a:p>
      </dgm:t>
    </dgm:pt>
    <dgm:pt modelId="{19B43FB0-CBF7-42AD-B59A-00A07F401084}" type="parTrans" cxnId="{5A293B6F-9470-479F-BB7D-634AE54A8820}">
      <dgm:prSet/>
      <dgm:spPr/>
      <dgm:t>
        <a:bodyPr/>
        <a:lstStyle/>
        <a:p>
          <a:endParaRPr lang="en-US" sz="600"/>
        </a:p>
      </dgm:t>
    </dgm:pt>
    <dgm:pt modelId="{B00FFE17-6387-4126-8E0F-7B8A6BAC9B64}" type="sibTrans" cxnId="{5A293B6F-9470-479F-BB7D-634AE54A8820}">
      <dgm:prSet/>
      <dgm:spPr/>
      <dgm:t>
        <a:bodyPr/>
        <a:lstStyle/>
        <a:p>
          <a:endParaRPr lang="en-US" sz="600"/>
        </a:p>
      </dgm:t>
    </dgm:pt>
    <dgm:pt modelId="{65BE2549-4F1B-4C9A-B96B-5B1840501CB6}">
      <dgm:prSet phldrT="[Text]" custT="1"/>
      <dgm:spPr/>
      <dgm:t>
        <a:bodyPr/>
        <a:lstStyle/>
        <a:p>
          <a:r>
            <a:rPr lang="en-US" sz="600" dirty="0" err="1"/>
            <a:t>Depr</a:t>
          </a:r>
          <a:r>
            <a:rPr lang="en-US" sz="600" dirty="0"/>
            <a:t>. &amp; Amort.</a:t>
          </a:r>
        </a:p>
      </dgm:t>
    </dgm:pt>
    <dgm:pt modelId="{609A4059-5BDE-40C6-9F94-B9F3161FA4D9}" type="parTrans" cxnId="{00521B1A-4285-49FF-90F2-35BD60D7EE79}">
      <dgm:prSet/>
      <dgm:spPr/>
      <dgm:t>
        <a:bodyPr/>
        <a:lstStyle/>
        <a:p>
          <a:endParaRPr lang="en-US" sz="600"/>
        </a:p>
      </dgm:t>
    </dgm:pt>
    <dgm:pt modelId="{EE5A54A0-5633-4AAD-A331-E3F63961D97F}" type="sibTrans" cxnId="{00521B1A-4285-49FF-90F2-35BD60D7EE79}">
      <dgm:prSet/>
      <dgm:spPr/>
      <dgm:t>
        <a:bodyPr/>
        <a:lstStyle/>
        <a:p>
          <a:endParaRPr lang="en-US" sz="600"/>
        </a:p>
      </dgm:t>
    </dgm:pt>
    <dgm:pt modelId="{9BBCF27C-D5B3-4D61-A05C-FD5FF706DE77}">
      <dgm:prSet phldrT="[Text]" custT="1"/>
      <dgm:spPr/>
      <dgm:t>
        <a:bodyPr/>
        <a:lstStyle/>
        <a:p>
          <a:r>
            <a:rPr lang="en-US" sz="600" dirty="0"/>
            <a:t>EBT</a:t>
          </a:r>
        </a:p>
      </dgm:t>
    </dgm:pt>
    <dgm:pt modelId="{E48A3CEB-3034-4194-A37F-C06FDB6C08AD}" type="parTrans" cxnId="{C3D5EFD2-973F-45A1-8F8A-519C4869CD99}">
      <dgm:prSet/>
      <dgm:spPr/>
      <dgm:t>
        <a:bodyPr/>
        <a:lstStyle/>
        <a:p>
          <a:endParaRPr lang="en-US" sz="600"/>
        </a:p>
      </dgm:t>
    </dgm:pt>
    <dgm:pt modelId="{C1FCFEFA-CED3-4E0B-9244-60A6AA6086EF}" type="sibTrans" cxnId="{C3D5EFD2-973F-45A1-8F8A-519C4869CD99}">
      <dgm:prSet/>
      <dgm:spPr/>
      <dgm:t>
        <a:bodyPr/>
        <a:lstStyle/>
        <a:p>
          <a:endParaRPr lang="en-US" sz="600"/>
        </a:p>
      </dgm:t>
    </dgm:pt>
    <dgm:pt modelId="{86B08E67-09E6-49BC-8042-A50B2B12BD8D}">
      <dgm:prSet phldrT="[Text]" custT="1"/>
      <dgm:spPr/>
      <dgm:t>
        <a:bodyPr/>
        <a:lstStyle/>
        <a:p>
          <a:r>
            <a:rPr lang="en-US" sz="600" dirty="0"/>
            <a:t>Interest expenses</a:t>
          </a:r>
        </a:p>
      </dgm:t>
    </dgm:pt>
    <dgm:pt modelId="{43F64471-602F-4082-ABE1-82CDA10ACF85}" type="parTrans" cxnId="{B9951A24-4E83-4CF7-953B-ED25EE3C446E}">
      <dgm:prSet/>
      <dgm:spPr/>
      <dgm:t>
        <a:bodyPr/>
        <a:lstStyle/>
        <a:p>
          <a:endParaRPr lang="en-US" sz="600"/>
        </a:p>
      </dgm:t>
    </dgm:pt>
    <dgm:pt modelId="{CF681593-3237-4B66-9A7C-0227D6FE05EF}" type="sibTrans" cxnId="{B9951A24-4E83-4CF7-953B-ED25EE3C446E}">
      <dgm:prSet/>
      <dgm:spPr/>
      <dgm:t>
        <a:bodyPr/>
        <a:lstStyle/>
        <a:p>
          <a:endParaRPr lang="en-US" sz="600"/>
        </a:p>
      </dgm:t>
    </dgm:pt>
    <dgm:pt modelId="{AC807AEB-6BDC-4346-8BFC-7771D95551A5}">
      <dgm:prSet phldrT="[Text]" custT="1"/>
      <dgm:spPr/>
      <dgm:t>
        <a:bodyPr/>
        <a:lstStyle/>
        <a:p>
          <a:r>
            <a:rPr lang="en-US" sz="600" dirty="0"/>
            <a:t>Net income</a:t>
          </a:r>
        </a:p>
      </dgm:t>
    </dgm:pt>
    <dgm:pt modelId="{FC76AFF6-D2C0-4F48-AC60-CCB7F3EA2397}" type="parTrans" cxnId="{9C0FE5A9-657E-4337-ACD5-4EFD86F6F46B}">
      <dgm:prSet/>
      <dgm:spPr/>
      <dgm:t>
        <a:bodyPr/>
        <a:lstStyle/>
        <a:p>
          <a:endParaRPr lang="en-US" sz="600"/>
        </a:p>
      </dgm:t>
    </dgm:pt>
    <dgm:pt modelId="{4888B32D-00B2-44A0-B4CD-C93A02BC4200}" type="sibTrans" cxnId="{9C0FE5A9-657E-4337-ACD5-4EFD86F6F46B}">
      <dgm:prSet/>
      <dgm:spPr/>
      <dgm:t>
        <a:bodyPr/>
        <a:lstStyle/>
        <a:p>
          <a:endParaRPr lang="en-US" sz="600"/>
        </a:p>
      </dgm:t>
    </dgm:pt>
    <dgm:pt modelId="{B699023A-FCB9-4221-8932-516B145B4B6F}">
      <dgm:prSet phldrT="[Text]" custT="1"/>
      <dgm:spPr/>
      <dgm:t>
        <a:bodyPr/>
        <a:lstStyle/>
        <a:p>
          <a:r>
            <a:rPr lang="en-US" sz="600" dirty="0"/>
            <a:t>Tax expenses</a:t>
          </a:r>
        </a:p>
      </dgm:t>
    </dgm:pt>
    <dgm:pt modelId="{61259FED-C195-4A7D-81B1-D0EF88ABE157}" type="parTrans" cxnId="{E8E3E3AE-405E-485F-B0D9-DDEDA44E7C3A}">
      <dgm:prSet/>
      <dgm:spPr/>
      <dgm:t>
        <a:bodyPr/>
        <a:lstStyle/>
        <a:p>
          <a:endParaRPr lang="en-US" sz="600"/>
        </a:p>
      </dgm:t>
    </dgm:pt>
    <dgm:pt modelId="{867C217A-E030-4605-8FAA-FB78FC604210}" type="sibTrans" cxnId="{E8E3E3AE-405E-485F-B0D9-DDEDA44E7C3A}">
      <dgm:prSet/>
      <dgm:spPr/>
      <dgm:t>
        <a:bodyPr/>
        <a:lstStyle/>
        <a:p>
          <a:endParaRPr lang="en-US" sz="600"/>
        </a:p>
      </dgm:t>
    </dgm:pt>
    <dgm:pt modelId="{C049C9EB-4076-475B-980F-FD8CE3A0B130}" type="pres">
      <dgm:prSet presAssocID="{BD37C00D-2D72-4802-B09C-F95E6CE7D423}" presName="Name0" presStyleCnt="0">
        <dgm:presLayoutVars>
          <dgm:chPref val="1"/>
          <dgm:dir/>
          <dgm:animOne val="branch"/>
          <dgm:animLvl val="lvl"/>
          <dgm:resizeHandles/>
        </dgm:presLayoutVars>
      </dgm:prSet>
      <dgm:spPr/>
    </dgm:pt>
    <dgm:pt modelId="{2A5ED2FA-BBC0-4CD4-BF77-6550DC5117B7}" type="pres">
      <dgm:prSet presAssocID="{7F1504F7-6F5A-4304-8992-507C6BE8E788}" presName="vertOne" presStyleCnt="0"/>
      <dgm:spPr/>
    </dgm:pt>
    <dgm:pt modelId="{4EAD8EA2-E3A4-4DD7-9B70-4B8FD85182C8}" type="pres">
      <dgm:prSet presAssocID="{7F1504F7-6F5A-4304-8992-507C6BE8E788}" presName="txOne" presStyleLbl="node0" presStyleIdx="0" presStyleCnt="1" custLinFactY="-77003" custLinFactNeighborX="76940" custLinFactNeighborY="-100000">
        <dgm:presLayoutVars>
          <dgm:chPref val="3"/>
        </dgm:presLayoutVars>
      </dgm:prSet>
      <dgm:spPr>
        <a:prstGeom prst="rect">
          <a:avLst/>
        </a:prstGeom>
      </dgm:spPr>
    </dgm:pt>
    <dgm:pt modelId="{ECED35B9-FDD9-4700-BDDA-8E536AA867B1}" type="pres">
      <dgm:prSet presAssocID="{7F1504F7-6F5A-4304-8992-507C6BE8E788}" presName="parTransOne" presStyleCnt="0"/>
      <dgm:spPr/>
    </dgm:pt>
    <dgm:pt modelId="{D2F1D852-1E7A-4389-A8AB-44DAF10545D3}" type="pres">
      <dgm:prSet presAssocID="{7F1504F7-6F5A-4304-8992-507C6BE8E788}" presName="horzOne" presStyleCnt="0"/>
      <dgm:spPr/>
    </dgm:pt>
    <dgm:pt modelId="{CD8F21CF-0D10-439F-B8F2-88535F81672A}" type="pres">
      <dgm:prSet presAssocID="{53A4B481-2156-47E3-9B49-B1BE0B4CA17B}" presName="vertTwo" presStyleCnt="0"/>
      <dgm:spPr/>
    </dgm:pt>
    <dgm:pt modelId="{0091B222-C21B-42CB-9D16-8A782052A742}" type="pres">
      <dgm:prSet presAssocID="{53A4B481-2156-47E3-9B49-B1BE0B4CA17B}" presName="txTwo" presStyleLbl="node2" presStyleIdx="0" presStyleCnt="2">
        <dgm:presLayoutVars>
          <dgm:chPref val="3"/>
        </dgm:presLayoutVars>
      </dgm:prSet>
      <dgm:spPr>
        <a:prstGeom prst="rect">
          <a:avLst/>
        </a:prstGeom>
      </dgm:spPr>
    </dgm:pt>
    <dgm:pt modelId="{2E648DEA-5941-450E-B020-B26F89D100DA}" type="pres">
      <dgm:prSet presAssocID="{53A4B481-2156-47E3-9B49-B1BE0B4CA17B}" presName="parTransTwo" presStyleCnt="0"/>
      <dgm:spPr/>
    </dgm:pt>
    <dgm:pt modelId="{8AE67783-5E94-4E6A-B4E0-8F2652AC7C62}" type="pres">
      <dgm:prSet presAssocID="{53A4B481-2156-47E3-9B49-B1BE0B4CA17B}" presName="horzTwo" presStyleCnt="0"/>
      <dgm:spPr/>
    </dgm:pt>
    <dgm:pt modelId="{679B562B-8782-4FAD-AE8D-D71D3E488165}" type="pres">
      <dgm:prSet presAssocID="{8C7A35EE-1185-4CE9-B4D6-50D7E6F10AC5}" presName="vertThree" presStyleCnt="0"/>
      <dgm:spPr/>
    </dgm:pt>
    <dgm:pt modelId="{A6E64053-D55B-43F5-B1CF-9581D0433C22}" type="pres">
      <dgm:prSet presAssocID="{8C7A35EE-1185-4CE9-B4D6-50D7E6F10AC5}" presName="txThree" presStyleLbl="node3" presStyleIdx="0" presStyleCnt="2">
        <dgm:presLayoutVars>
          <dgm:chPref val="3"/>
        </dgm:presLayoutVars>
      </dgm:prSet>
      <dgm:spPr>
        <a:prstGeom prst="rect">
          <a:avLst/>
        </a:prstGeom>
      </dgm:spPr>
    </dgm:pt>
    <dgm:pt modelId="{A1521E16-5AB4-4502-864D-022761527ED9}" type="pres">
      <dgm:prSet presAssocID="{8C7A35EE-1185-4CE9-B4D6-50D7E6F10AC5}" presName="parTransThree" presStyleCnt="0"/>
      <dgm:spPr/>
    </dgm:pt>
    <dgm:pt modelId="{353414F4-DF66-47A1-9CDB-41E264197FD3}" type="pres">
      <dgm:prSet presAssocID="{8C7A35EE-1185-4CE9-B4D6-50D7E6F10AC5}" presName="horzThree" presStyleCnt="0"/>
      <dgm:spPr/>
    </dgm:pt>
    <dgm:pt modelId="{0052B47C-D5C2-489F-9201-D71D1BF0B431}" type="pres">
      <dgm:prSet presAssocID="{6179ECF0-D3DB-461B-B425-81535DDCCDDE}" presName="vertFour" presStyleCnt="0">
        <dgm:presLayoutVars>
          <dgm:chPref val="3"/>
        </dgm:presLayoutVars>
      </dgm:prSet>
      <dgm:spPr/>
    </dgm:pt>
    <dgm:pt modelId="{1B95417E-318F-47BA-847B-DCEAB36CF887}" type="pres">
      <dgm:prSet presAssocID="{6179ECF0-D3DB-461B-B425-81535DDCCDDE}" presName="txFour" presStyleLbl="node4" presStyleIdx="0" presStyleCnt="6">
        <dgm:presLayoutVars>
          <dgm:chPref val="3"/>
        </dgm:presLayoutVars>
      </dgm:prSet>
      <dgm:spPr>
        <a:prstGeom prst="rect">
          <a:avLst/>
        </a:prstGeom>
      </dgm:spPr>
    </dgm:pt>
    <dgm:pt modelId="{BD3CE735-5C8F-4DDF-94DE-470D23C3A033}" type="pres">
      <dgm:prSet presAssocID="{6179ECF0-D3DB-461B-B425-81535DDCCDDE}" presName="parTransFour" presStyleCnt="0"/>
      <dgm:spPr/>
    </dgm:pt>
    <dgm:pt modelId="{288A6FAF-5BAA-43EB-AF8A-82A7448E7932}" type="pres">
      <dgm:prSet presAssocID="{6179ECF0-D3DB-461B-B425-81535DDCCDDE}" presName="horzFour" presStyleCnt="0"/>
      <dgm:spPr/>
    </dgm:pt>
    <dgm:pt modelId="{98031F37-7DF5-4725-9390-076080DC5FDF}" type="pres">
      <dgm:prSet presAssocID="{9BBCF27C-D5B3-4D61-A05C-FD5FF706DE77}" presName="vertFour" presStyleCnt="0">
        <dgm:presLayoutVars>
          <dgm:chPref val="3"/>
        </dgm:presLayoutVars>
      </dgm:prSet>
      <dgm:spPr/>
    </dgm:pt>
    <dgm:pt modelId="{45BC3941-6449-46BE-AF84-FF03C85D597A}" type="pres">
      <dgm:prSet presAssocID="{9BBCF27C-D5B3-4D61-A05C-FD5FF706DE77}" presName="txFour" presStyleLbl="node4" presStyleIdx="1" presStyleCnt="6">
        <dgm:presLayoutVars>
          <dgm:chPref val="3"/>
        </dgm:presLayoutVars>
      </dgm:prSet>
      <dgm:spPr>
        <a:prstGeom prst="rect">
          <a:avLst/>
        </a:prstGeom>
      </dgm:spPr>
    </dgm:pt>
    <dgm:pt modelId="{71937ED1-B5E2-467C-B6DF-5B3712404820}" type="pres">
      <dgm:prSet presAssocID="{9BBCF27C-D5B3-4D61-A05C-FD5FF706DE77}" presName="parTransFour" presStyleCnt="0"/>
      <dgm:spPr/>
    </dgm:pt>
    <dgm:pt modelId="{B4AAB05C-7213-471D-8785-29FEFA1210BE}" type="pres">
      <dgm:prSet presAssocID="{9BBCF27C-D5B3-4D61-A05C-FD5FF706DE77}" presName="horzFour" presStyleCnt="0"/>
      <dgm:spPr/>
    </dgm:pt>
    <dgm:pt modelId="{C0B7A7B8-6B9C-4306-B4B2-0821B1321B71}" type="pres">
      <dgm:prSet presAssocID="{AC807AEB-6BDC-4346-8BFC-7771D95551A5}" presName="vertFour" presStyleCnt="0">
        <dgm:presLayoutVars>
          <dgm:chPref val="3"/>
        </dgm:presLayoutVars>
      </dgm:prSet>
      <dgm:spPr/>
    </dgm:pt>
    <dgm:pt modelId="{88253D1F-8571-4542-A7F6-121E146518BA}" type="pres">
      <dgm:prSet presAssocID="{AC807AEB-6BDC-4346-8BFC-7771D95551A5}" presName="txFour" presStyleLbl="node4" presStyleIdx="2" presStyleCnt="6">
        <dgm:presLayoutVars>
          <dgm:chPref val="3"/>
        </dgm:presLayoutVars>
      </dgm:prSet>
      <dgm:spPr>
        <a:prstGeom prst="rect">
          <a:avLst/>
        </a:prstGeom>
      </dgm:spPr>
    </dgm:pt>
    <dgm:pt modelId="{34BC4A22-75E8-4DD3-872F-7E0D935F7CF5}" type="pres">
      <dgm:prSet presAssocID="{AC807AEB-6BDC-4346-8BFC-7771D95551A5}" presName="horzFour" presStyleCnt="0"/>
      <dgm:spPr/>
    </dgm:pt>
    <dgm:pt modelId="{1E566AAD-F3FC-4114-B32B-94107961362C}" type="pres">
      <dgm:prSet presAssocID="{4888B32D-00B2-44A0-B4CD-C93A02BC4200}" presName="sibSpaceFour" presStyleCnt="0"/>
      <dgm:spPr/>
    </dgm:pt>
    <dgm:pt modelId="{125A075B-02F6-4CA7-A3DE-697494E19B61}" type="pres">
      <dgm:prSet presAssocID="{B699023A-FCB9-4221-8932-516B145B4B6F}" presName="vertFour" presStyleCnt="0">
        <dgm:presLayoutVars>
          <dgm:chPref val="3"/>
        </dgm:presLayoutVars>
      </dgm:prSet>
      <dgm:spPr/>
    </dgm:pt>
    <dgm:pt modelId="{A72CE072-4355-4677-BBE3-5588F2CEC732}" type="pres">
      <dgm:prSet presAssocID="{B699023A-FCB9-4221-8932-516B145B4B6F}" presName="txFour" presStyleLbl="node4" presStyleIdx="3" presStyleCnt="6">
        <dgm:presLayoutVars>
          <dgm:chPref val="3"/>
        </dgm:presLayoutVars>
      </dgm:prSet>
      <dgm:spPr>
        <a:prstGeom prst="rect">
          <a:avLst/>
        </a:prstGeom>
      </dgm:spPr>
    </dgm:pt>
    <dgm:pt modelId="{F7E98883-88D4-49BC-9938-4D7255BE64EC}" type="pres">
      <dgm:prSet presAssocID="{B699023A-FCB9-4221-8932-516B145B4B6F}" presName="horzFour" presStyleCnt="0"/>
      <dgm:spPr/>
    </dgm:pt>
    <dgm:pt modelId="{4A7D7EC7-16F2-4700-8E0D-04DEA4B4A9E2}" type="pres">
      <dgm:prSet presAssocID="{C1FCFEFA-CED3-4E0B-9244-60A6AA6086EF}" presName="sibSpaceFour" presStyleCnt="0"/>
      <dgm:spPr/>
    </dgm:pt>
    <dgm:pt modelId="{02B42026-4F84-49CF-9F4A-A3BC61A39504}" type="pres">
      <dgm:prSet presAssocID="{86B08E67-09E6-49BC-8042-A50B2B12BD8D}" presName="vertFour" presStyleCnt="0">
        <dgm:presLayoutVars>
          <dgm:chPref val="3"/>
        </dgm:presLayoutVars>
      </dgm:prSet>
      <dgm:spPr/>
    </dgm:pt>
    <dgm:pt modelId="{B8604D8A-869C-4E87-A845-4D76BC07E4FB}" type="pres">
      <dgm:prSet presAssocID="{86B08E67-09E6-49BC-8042-A50B2B12BD8D}" presName="txFour" presStyleLbl="node4" presStyleIdx="4" presStyleCnt="6">
        <dgm:presLayoutVars>
          <dgm:chPref val="3"/>
        </dgm:presLayoutVars>
      </dgm:prSet>
      <dgm:spPr>
        <a:prstGeom prst="rect">
          <a:avLst/>
        </a:prstGeom>
      </dgm:spPr>
    </dgm:pt>
    <dgm:pt modelId="{48831582-7EA9-429F-9F41-E4BEAA04F578}" type="pres">
      <dgm:prSet presAssocID="{86B08E67-09E6-49BC-8042-A50B2B12BD8D}" presName="horzFour" presStyleCnt="0"/>
      <dgm:spPr/>
    </dgm:pt>
    <dgm:pt modelId="{CE4FAECD-1163-4E48-BB18-4F79E357A628}" type="pres">
      <dgm:prSet presAssocID="{B00FFE17-6387-4126-8E0F-7B8A6BAC9B64}" presName="sibSpaceFour" presStyleCnt="0"/>
      <dgm:spPr/>
    </dgm:pt>
    <dgm:pt modelId="{A31D2A10-A1C1-4F9E-8A13-3495348DD1AF}" type="pres">
      <dgm:prSet presAssocID="{65BE2549-4F1B-4C9A-B96B-5B1840501CB6}" presName="vertFour" presStyleCnt="0">
        <dgm:presLayoutVars>
          <dgm:chPref val="3"/>
        </dgm:presLayoutVars>
      </dgm:prSet>
      <dgm:spPr/>
    </dgm:pt>
    <dgm:pt modelId="{5EFAD417-E78A-4B32-B0C1-36A5C6889898}" type="pres">
      <dgm:prSet presAssocID="{65BE2549-4F1B-4C9A-B96B-5B1840501CB6}" presName="txFour" presStyleLbl="node4" presStyleIdx="5" presStyleCnt="6">
        <dgm:presLayoutVars>
          <dgm:chPref val="3"/>
        </dgm:presLayoutVars>
      </dgm:prSet>
      <dgm:spPr>
        <a:prstGeom prst="rect">
          <a:avLst/>
        </a:prstGeom>
      </dgm:spPr>
    </dgm:pt>
    <dgm:pt modelId="{6A34E2BD-1296-43D1-8399-A7CC97FA69E3}" type="pres">
      <dgm:prSet presAssocID="{65BE2549-4F1B-4C9A-B96B-5B1840501CB6}" presName="horzFour" presStyleCnt="0"/>
      <dgm:spPr/>
    </dgm:pt>
    <dgm:pt modelId="{8AFD8D6C-94D4-4DFA-9A5D-5FE7039ABE32}" type="pres">
      <dgm:prSet presAssocID="{C77E03E3-0A0A-42DF-BD1E-6044AA6AD336}" presName="sibSpaceThree" presStyleCnt="0"/>
      <dgm:spPr/>
    </dgm:pt>
    <dgm:pt modelId="{B4956091-0BE2-48F9-A7B2-39D08622CA1B}" type="pres">
      <dgm:prSet presAssocID="{D8E5595C-FF46-49E2-BBCE-9DCF9453411C}" presName="vertThree" presStyleCnt="0"/>
      <dgm:spPr/>
    </dgm:pt>
    <dgm:pt modelId="{964A65E3-9B32-40FB-8B72-F39E21C7F647}" type="pres">
      <dgm:prSet presAssocID="{D8E5595C-FF46-49E2-BBCE-9DCF9453411C}" presName="txThree" presStyleLbl="node3" presStyleIdx="1" presStyleCnt="2">
        <dgm:presLayoutVars>
          <dgm:chPref val="3"/>
        </dgm:presLayoutVars>
      </dgm:prSet>
      <dgm:spPr>
        <a:prstGeom prst="rect">
          <a:avLst/>
        </a:prstGeom>
      </dgm:spPr>
    </dgm:pt>
    <dgm:pt modelId="{0B2159B3-CCC2-4F15-A5A6-B2B06D2FB6AB}" type="pres">
      <dgm:prSet presAssocID="{D8E5595C-FF46-49E2-BBCE-9DCF9453411C}" presName="horzThree" presStyleCnt="0"/>
      <dgm:spPr/>
    </dgm:pt>
    <dgm:pt modelId="{6CA8DC63-D9A2-4EBC-AF32-BEC2EA04BD07}" type="pres">
      <dgm:prSet presAssocID="{F32DD68B-FFC1-44FB-854E-B927D4E82813}" presName="sibSpaceTwo" presStyleCnt="0"/>
      <dgm:spPr/>
    </dgm:pt>
    <dgm:pt modelId="{A95267D9-8760-4452-B0D7-538D0E746098}" type="pres">
      <dgm:prSet presAssocID="{5BF68114-23AA-42BF-A932-C4198C88E8FF}" presName="vertTwo" presStyleCnt="0"/>
      <dgm:spPr/>
    </dgm:pt>
    <dgm:pt modelId="{1BBC478E-496E-4255-9487-587897A1500F}" type="pres">
      <dgm:prSet presAssocID="{5BF68114-23AA-42BF-A932-C4198C88E8FF}" presName="txTwo" presStyleLbl="node2" presStyleIdx="1" presStyleCnt="2">
        <dgm:presLayoutVars>
          <dgm:chPref val="3"/>
        </dgm:presLayoutVars>
      </dgm:prSet>
      <dgm:spPr>
        <a:prstGeom prst="rect">
          <a:avLst/>
        </a:prstGeom>
      </dgm:spPr>
    </dgm:pt>
    <dgm:pt modelId="{23930327-5CA0-4C2B-B96D-FC82462DB672}" type="pres">
      <dgm:prSet presAssocID="{5BF68114-23AA-42BF-A932-C4198C88E8FF}" presName="horzTwo" presStyleCnt="0"/>
      <dgm:spPr/>
    </dgm:pt>
  </dgm:ptLst>
  <dgm:cxnLst>
    <dgm:cxn modelId="{671FE50F-FDF7-43E6-A72A-695834E63DEF}" type="presOf" srcId="{53A4B481-2156-47E3-9B49-B1BE0B4CA17B}" destId="{0091B222-C21B-42CB-9D16-8A782052A742}" srcOrd="0" destOrd="0" presId="urn:microsoft.com/office/officeart/2005/8/layout/hierarchy4"/>
    <dgm:cxn modelId="{00521B1A-4285-49FF-90F2-35BD60D7EE79}" srcId="{8C7A35EE-1185-4CE9-B4D6-50D7E6F10AC5}" destId="{65BE2549-4F1B-4C9A-B96B-5B1840501CB6}" srcOrd="1" destOrd="0" parTransId="{609A4059-5BDE-40C6-9F94-B9F3161FA4D9}" sibTransId="{EE5A54A0-5633-4AAD-A331-E3F63961D97F}"/>
    <dgm:cxn modelId="{B9951A24-4E83-4CF7-953B-ED25EE3C446E}" srcId="{6179ECF0-D3DB-461B-B425-81535DDCCDDE}" destId="{86B08E67-09E6-49BC-8042-A50B2B12BD8D}" srcOrd="1" destOrd="0" parTransId="{43F64471-602F-4082-ABE1-82CDA10ACF85}" sibTransId="{CF681593-3237-4B66-9A7C-0227D6FE05EF}"/>
    <dgm:cxn modelId="{EDC7A729-0AF2-4AD8-B44C-3009349B9A0D}" type="presOf" srcId="{B699023A-FCB9-4221-8932-516B145B4B6F}" destId="{A72CE072-4355-4677-BBE3-5588F2CEC732}" srcOrd="0" destOrd="0" presId="urn:microsoft.com/office/officeart/2005/8/layout/hierarchy4"/>
    <dgm:cxn modelId="{52203133-4B1A-467E-B6F4-64C4CF540721}" srcId="{53A4B481-2156-47E3-9B49-B1BE0B4CA17B}" destId="{D8E5595C-FF46-49E2-BBCE-9DCF9453411C}" srcOrd="1" destOrd="0" parTransId="{40B3A512-AF84-43D0-98D3-E7F3A509F404}" sibTransId="{99E0B905-9A17-4C70-B7A8-D758B0487AC3}"/>
    <dgm:cxn modelId="{D9F02438-B131-4CF3-940C-0983A4A76D16}" srcId="{53A4B481-2156-47E3-9B49-B1BE0B4CA17B}" destId="{8C7A35EE-1185-4CE9-B4D6-50D7E6F10AC5}" srcOrd="0" destOrd="0" parTransId="{261BBCF8-C8C7-43F7-9B23-1A512F187ECA}" sibTransId="{C77E03E3-0A0A-42DF-BD1E-6044AA6AD336}"/>
    <dgm:cxn modelId="{8218F63D-F635-4AC8-ADF7-6D1B2E4DA3D2}" srcId="{BD37C00D-2D72-4802-B09C-F95E6CE7D423}" destId="{7F1504F7-6F5A-4304-8992-507C6BE8E788}" srcOrd="0" destOrd="0" parTransId="{746DE435-116B-43F0-9AD6-B24A6343B2C8}" sibTransId="{6A868FC5-B0E1-4F9E-BF39-8C4E6FDE9E4D}"/>
    <dgm:cxn modelId="{92BD2140-D557-4B44-A5AF-A98F75FDFF34}" type="presOf" srcId="{6179ECF0-D3DB-461B-B425-81535DDCCDDE}" destId="{1B95417E-318F-47BA-847B-DCEAB36CF887}" srcOrd="0" destOrd="0" presId="urn:microsoft.com/office/officeart/2005/8/layout/hierarchy4"/>
    <dgm:cxn modelId="{5A293B6F-9470-479F-BB7D-634AE54A8820}" srcId="{8C7A35EE-1185-4CE9-B4D6-50D7E6F10AC5}" destId="{6179ECF0-D3DB-461B-B425-81535DDCCDDE}" srcOrd="0" destOrd="0" parTransId="{19B43FB0-CBF7-42AD-B59A-00A07F401084}" sibTransId="{B00FFE17-6387-4126-8E0F-7B8A6BAC9B64}"/>
    <dgm:cxn modelId="{56952380-B3AF-4D6E-9704-4300DAC8427D}" type="presOf" srcId="{86B08E67-09E6-49BC-8042-A50B2B12BD8D}" destId="{B8604D8A-869C-4E87-A845-4D76BC07E4FB}" srcOrd="0" destOrd="0" presId="urn:microsoft.com/office/officeart/2005/8/layout/hierarchy4"/>
    <dgm:cxn modelId="{7B4DE4A2-E93C-41C4-A4AA-20D1EC01CB48}" srcId="{7F1504F7-6F5A-4304-8992-507C6BE8E788}" destId="{5BF68114-23AA-42BF-A932-C4198C88E8FF}" srcOrd="1" destOrd="0" parTransId="{0C7A3B6D-D297-43B6-92D1-2691C7B1FD59}" sibTransId="{9959B105-D150-4B01-B24C-0E858DB0891D}"/>
    <dgm:cxn modelId="{9C0FE5A9-657E-4337-ACD5-4EFD86F6F46B}" srcId="{9BBCF27C-D5B3-4D61-A05C-FD5FF706DE77}" destId="{AC807AEB-6BDC-4346-8BFC-7771D95551A5}" srcOrd="0" destOrd="0" parTransId="{FC76AFF6-D2C0-4F48-AC60-CCB7F3EA2397}" sibTransId="{4888B32D-00B2-44A0-B4CD-C93A02BC4200}"/>
    <dgm:cxn modelId="{E8E3E3AE-405E-485F-B0D9-DDEDA44E7C3A}" srcId="{9BBCF27C-D5B3-4D61-A05C-FD5FF706DE77}" destId="{B699023A-FCB9-4221-8932-516B145B4B6F}" srcOrd="1" destOrd="0" parTransId="{61259FED-C195-4A7D-81B1-D0EF88ABE157}" sibTransId="{867C217A-E030-4605-8FAA-FB78FC604210}"/>
    <dgm:cxn modelId="{65D58ABF-32F6-4AEC-8682-4417E0721043}" type="presOf" srcId="{9BBCF27C-D5B3-4D61-A05C-FD5FF706DE77}" destId="{45BC3941-6449-46BE-AF84-FF03C85D597A}" srcOrd="0" destOrd="0" presId="urn:microsoft.com/office/officeart/2005/8/layout/hierarchy4"/>
    <dgm:cxn modelId="{499A0BC0-3F58-4EC0-8DDF-B369A8F5E746}" type="presOf" srcId="{D8E5595C-FF46-49E2-BBCE-9DCF9453411C}" destId="{964A65E3-9B32-40FB-8B72-F39E21C7F647}" srcOrd="0" destOrd="0" presId="urn:microsoft.com/office/officeart/2005/8/layout/hierarchy4"/>
    <dgm:cxn modelId="{2296DBC0-7959-4B61-B7D9-0323FA08AD4E}" type="presOf" srcId="{8C7A35EE-1185-4CE9-B4D6-50D7E6F10AC5}" destId="{A6E64053-D55B-43F5-B1CF-9581D0433C22}" srcOrd="0" destOrd="0" presId="urn:microsoft.com/office/officeart/2005/8/layout/hierarchy4"/>
    <dgm:cxn modelId="{B69E4BC4-C246-48F5-92F3-F93A38A00744}" type="presOf" srcId="{5BF68114-23AA-42BF-A932-C4198C88E8FF}" destId="{1BBC478E-496E-4255-9487-587897A1500F}" srcOrd="0" destOrd="0" presId="urn:microsoft.com/office/officeart/2005/8/layout/hierarchy4"/>
    <dgm:cxn modelId="{97F434C5-FDE4-4514-9353-42593CEB1871}" type="presOf" srcId="{AC807AEB-6BDC-4346-8BFC-7771D95551A5}" destId="{88253D1F-8571-4542-A7F6-121E146518BA}" srcOrd="0" destOrd="0" presId="urn:microsoft.com/office/officeart/2005/8/layout/hierarchy4"/>
    <dgm:cxn modelId="{C3D5EFD2-973F-45A1-8F8A-519C4869CD99}" srcId="{6179ECF0-D3DB-461B-B425-81535DDCCDDE}" destId="{9BBCF27C-D5B3-4D61-A05C-FD5FF706DE77}" srcOrd="0" destOrd="0" parTransId="{E48A3CEB-3034-4194-A37F-C06FDB6C08AD}" sibTransId="{C1FCFEFA-CED3-4E0B-9244-60A6AA6086EF}"/>
    <dgm:cxn modelId="{900755D6-FFEE-4CE7-87F0-CDB1A58BF04A}" type="presOf" srcId="{BD37C00D-2D72-4802-B09C-F95E6CE7D423}" destId="{C049C9EB-4076-475B-980F-FD8CE3A0B130}" srcOrd="0" destOrd="0" presId="urn:microsoft.com/office/officeart/2005/8/layout/hierarchy4"/>
    <dgm:cxn modelId="{DBA11FEE-E297-43D1-B125-74A5E61B8D03}" type="presOf" srcId="{65BE2549-4F1B-4C9A-B96B-5B1840501CB6}" destId="{5EFAD417-E78A-4B32-B0C1-36A5C6889898}" srcOrd="0" destOrd="0" presId="urn:microsoft.com/office/officeart/2005/8/layout/hierarchy4"/>
    <dgm:cxn modelId="{BAB6FEEE-3A30-46D0-A54E-6568B4E8C4D3}" type="presOf" srcId="{7F1504F7-6F5A-4304-8992-507C6BE8E788}" destId="{4EAD8EA2-E3A4-4DD7-9B70-4B8FD85182C8}" srcOrd="0" destOrd="0" presId="urn:microsoft.com/office/officeart/2005/8/layout/hierarchy4"/>
    <dgm:cxn modelId="{752801FF-7EC8-4543-9179-10A515C3CC37}" srcId="{7F1504F7-6F5A-4304-8992-507C6BE8E788}" destId="{53A4B481-2156-47E3-9B49-B1BE0B4CA17B}" srcOrd="0" destOrd="0" parTransId="{3336B58B-1A91-4C36-90DF-D15A444C4DE5}" sibTransId="{F32DD68B-FFC1-44FB-854E-B927D4E82813}"/>
    <dgm:cxn modelId="{76B808EB-A3AA-4128-A215-D4B3D8A3DC2C}" type="presParOf" srcId="{C049C9EB-4076-475B-980F-FD8CE3A0B130}" destId="{2A5ED2FA-BBC0-4CD4-BF77-6550DC5117B7}" srcOrd="0" destOrd="0" presId="urn:microsoft.com/office/officeart/2005/8/layout/hierarchy4"/>
    <dgm:cxn modelId="{C4BF1098-9E9E-4018-908C-5C2C5E2F612F}" type="presParOf" srcId="{2A5ED2FA-BBC0-4CD4-BF77-6550DC5117B7}" destId="{4EAD8EA2-E3A4-4DD7-9B70-4B8FD85182C8}" srcOrd="0" destOrd="0" presId="urn:microsoft.com/office/officeart/2005/8/layout/hierarchy4"/>
    <dgm:cxn modelId="{29817AD1-B837-45D4-B454-971E8711BD4F}" type="presParOf" srcId="{2A5ED2FA-BBC0-4CD4-BF77-6550DC5117B7}" destId="{ECED35B9-FDD9-4700-BDDA-8E536AA867B1}" srcOrd="1" destOrd="0" presId="urn:microsoft.com/office/officeart/2005/8/layout/hierarchy4"/>
    <dgm:cxn modelId="{79B9C895-6CF5-48EB-B9F8-E98FF668B07A}" type="presParOf" srcId="{2A5ED2FA-BBC0-4CD4-BF77-6550DC5117B7}" destId="{D2F1D852-1E7A-4389-A8AB-44DAF10545D3}" srcOrd="2" destOrd="0" presId="urn:microsoft.com/office/officeart/2005/8/layout/hierarchy4"/>
    <dgm:cxn modelId="{7E46CCA1-2702-4C6F-864C-F3E613E1CD4F}" type="presParOf" srcId="{D2F1D852-1E7A-4389-A8AB-44DAF10545D3}" destId="{CD8F21CF-0D10-439F-B8F2-88535F81672A}" srcOrd="0" destOrd="0" presId="urn:microsoft.com/office/officeart/2005/8/layout/hierarchy4"/>
    <dgm:cxn modelId="{D7500390-6BBC-4C28-8FAE-390F135953AD}" type="presParOf" srcId="{CD8F21CF-0D10-439F-B8F2-88535F81672A}" destId="{0091B222-C21B-42CB-9D16-8A782052A742}" srcOrd="0" destOrd="0" presId="urn:microsoft.com/office/officeart/2005/8/layout/hierarchy4"/>
    <dgm:cxn modelId="{A5DB1332-B16A-4AC5-9F0F-7E5BD0B4309E}" type="presParOf" srcId="{CD8F21CF-0D10-439F-B8F2-88535F81672A}" destId="{2E648DEA-5941-450E-B020-B26F89D100DA}" srcOrd="1" destOrd="0" presId="urn:microsoft.com/office/officeart/2005/8/layout/hierarchy4"/>
    <dgm:cxn modelId="{DC2DEB4B-4E8F-4C7C-8DDD-CDE024E695D6}" type="presParOf" srcId="{CD8F21CF-0D10-439F-B8F2-88535F81672A}" destId="{8AE67783-5E94-4E6A-B4E0-8F2652AC7C62}" srcOrd="2" destOrd="0" presId="urn:microsoft.com/office/officeart/2005/8/layout/hierarchy4"/>
    <dgm:cxn modelId="{7325AE5A-62B5-4A91-9F2C-748E1CA38022}" type="presParOf" srcId="{8AE67783-5E94-4E6A-B4E0-8F2652AC7C62}" destId="{679B562B-8782-4FAD-AE8D-D71D3E488165}" srcOrd="0" destOrd="0" presId="urn:microsoft.com/office/officeart/2005/8/layout/hierarchy4"/>
    <dgm:cxn modelId="{D997C11E-FA00-4061-99F8-33ACE28245FD}" type="presParOf" srcId="{679B562B-8782-4FAD-AE8D-D71D3E488165}" destId="{A6E64053-D55B-43F5-B1CF-9581D0433C22}" srcOrd="0" destOrd="0" presId="urn:microsoft.com/office/officeart/2005/8/layout/hierarchy4"/>
    <dgm:cxn modelId="{17B825B5-378A-4036-9786-86B3BAB4939F}" type="presParOf" srcId="{679B562B-8782-4FAD-AE8D-D71D3E488165}" destId="{A1521E16-5AB4-4502-864D-022761527ED9}" srcOrd="1" destOrd="0" presId="urn:microsoft.com/office/officeart/2005/8/layout/hierarchy4"/>
    <dgm:cxn modelId="{809EE584-3B23-491E-9EDC-84D0C962A8C7}" type="presParOf" srcId="{679B562B-8782-4FAD-AE8D-D71D3E488165}" destId="{353414F4-DF66-47A1-9CDB-41E264197FD3}" srcOrd="2" destOrd="0" presId="urn:microsoft.com/office/officeart/2005/8/layout/hierarchy4"/>
    <dgm:cxn modelId="{4795133F-F269-4113-934C-35784BD6FB15}" type="presParOf" srcId="{353414F4-DF66-47A1-9CDB-41E264197FD3}" destId="{0052B47C-D5C2-489F-9201-D71D1BF0B431}" srcOrd="0" destOrd="0" presId="urn:microsoft.com/office/officeart/2005/8/layout/hierarchy4"/>
    <dgm:cxn modelId="{116A2E56-9449-41A7-A7E5-A519E51D2EB4}" type="presParOf" srcId="{0052B47C-D5C2-489F-9201-D71D1BF0B431}" destId="{1B95417E-318F-47BA-847B-DCEAB36CF887}" srcOrd="0" destOrd="0" presId="urn:microsoft.com/office/officeart/2005/8/layout/hierarchy4"/>
    <dgm:cxn modelId="{51452BF8-467C-460A-98FF-DDD71FCD5C21}" type="presParOf" srcId="{0052B47C-D5C2-489F-9201-D71D1BF0B431}" destId="{BD3CE735-5C8F-4DDF-94DE-470D23C3A033}" srcOrd="1" destOrd="0" presId="urn:microsoft.com/office/officeart/2005/8/layout/hierarchy4"/>
    <dgm:cxn modelId="{5E1B4641-4258-4BBE-B136-A704EA30946B}" type="presParOf" srcId="{0052B47C-D5C2-489F-9201-D71D1BF0B431}" destId="{288A6FAF-5BAA-43EB-AF8A-82A7448E7932}" srcOrd="2" destOrd="0" presId="urn:microsoft.com/office/officeart/2005/8/layout/hierarchy4"/>
    <dgm:cxn modelId="{1E1E8BA4-8337-43D4-89F2-08DF6E88FB73}" type="presParOf" srcId="{288A6FAF-5BAA-43EB-AF8A-82A7448E7932}" destId="{98031F37-7DF5-4725-9390-076080DC5FDF}" srcOrd="0" destOrd="0" presId="urn:microsoft.com/office/officeart/2005/8/layout/hierarchy4"/>
    <dgm:cxn modelId="{4A25BAA4-505E-4F10-B25D-A8A2E6C39D51}" type="presParOf" srcId="{98031F37-7DF5-4725-9390-076080DC5FDF}" destId="{45BC3941-6449-46BE-AF84-FF03C85D597A}" srcOrd="0" destOrd="0" presId="urn:microsoft.com/office/officeart/2005/8/layout/hierarchy4"/>
    <dgm:cxn modelId="{053AE40C-E703-4CE2-B892-2E391A0FA284}" type="presParOf" srcId="{98031F37-7DF5-4725-9390-076080DC5FDF}" destId="{71937ED1-B5E2-467C-B6DF-5B3712404820}" srcOrd="1" destOrd="0" presId="urn:microsoft.com/office/officeart/2005/8/layout/hierarchy4"/>
    <dgm:cxn modelId="{4F25066B-14CE-4B73-B847-21FFB907DA52}" type="presParOf" srcId="{98031F37-7DF5-4725-9390-076080DC5FDF}" destId="{B4AAB05C-7213-471D-8785-29FEFA1210BE}" srcOrd="2" destOrd="0" presId="urn:microsoft.com/office/officeart/2005/8/layout/hierarchy4"/>
    <dgm:cxn modelId="{DBDDFDF2-EAF7-4959-AB34-CD45B59594A9}" type="presParOf" srcId="{B4AAB05C-7213-471D-8785-29FEFA1210BE}" destId="{C0B7A7B8-6B9C-4306-B4B2-0821B1321B71}" srcOrd="0" destOrd="0" presId="urn:microsoft.com/office/officeart/2005/8/layout/hierarchy4"/>
    <dgm:cxn modelId="{E378FF0D-94D5-47A6-BEE4-020B45D4DBD4}" type="presParOf" srcId="{C0B7A7B8-6B9C-4306-B4B2-0821B1321B71}" destId="{88253D1F-8571-4542-A7F6-121E146518BA}" srcOrd="0" destOrd="0" presId="urn:microsoft.com/office/officeart/2005/8/layout/hierarchy4"/>
    <dgm:cxn modelId="{9A8BC24A-ED24-4951-AD13-40848D00A8E8}" type="presParOf" srcId="{C0B7A7B8-6B9C-4306-B4B2-0821B1321B71}" destId="{34BC4A22-75E8-4DD3-872F-7E0D935F7CF5}" srcOrd="1" destOrd="0" presId="urn:microsoft.com/office/officeart/2005/8/layout/hierarchy4"/>
    <dgm:cxn modelId="{AFA818AB-EB90-4CA6-831D-557E23BD9CC5}" type="presParOf" srcId="{B4AAB05C-7213-471D-8785-29FEFA1210BE}" destId="{1E566AAD-F3FC-4114-B32B-94107961362C}" srcOrd="1" destOrd="0" presId="urn:microsoft.com/office/officeart/2005/8/layout/hierarchy4"/>
    <dgm:cxn modelId="{8281846E-8ADC-4343-A4FF-4E5D83B8069F}" type="presParOf" srcId="{B4AAB05C-7213-471D-8785-29FEFA1210BE}" destId="{125A075B-02F6-4CA7-A3DE-697494E19B61}" srcOrd="2" destOrd="0" presId="urn:microsoft.com/office/officeart/2005/8/layout/hierarchy4"/>
    <dgm:cxn modelId="{47715B39-5304-40D2-8199-30D4F7EC8E77}" type="presParOf" srcId="{125A075B-02F6-4CA7-A3DE-697494E19B61}" destId="{A72CE072-4355-4677-BBE3-5588F2CEC732}" srcOrd="0" destOrd="0" presId="urn:microsoft.com/office/officeart/2005/8/layout/hierarchy4"/>
    <dgm:cxn modelId="{416D745B-A5F4-42F4-9233-08D9AD2EC537}" type="presParOf" srcId="{125A075B-02F6-4CA7-A3DE-697494E19B61}" destId="{F7E98883-88D4-49BC-9938-4D7255BE64EC}" srcOrd="1" destOrd="0" presId="urn:microsoft.com/office/officeart/2005/8/layout/hierarchy4"/>
    <dgm:cxn modelId="{432F393B-674A-488D-9D81-4BBE0CD62CC1}" type="presParOf" srcId="{288A6FAF-5BAA-43EB-AF8A-82A7448E7932}" destId="{4A7D7EC7-16F2-4700-8E0D-04DEA4B4A9E2}" srcOrd="1" destOrd="0" presId="urn:microsoft.com/office/officeart/2005/8/layout/hierarchy4"/>
    <dgm:cxn modelId="{318D9A8F-446E-4D65-AD2D-06EB15507BB2}" type="presParOf" srcId="{288A6FAF-5BAA-43EB-AF8A-82A7448E7932}" destId="{02B42026-4F84-49CF-9F4A-A3BC61A39504}" srcOrd="2" destOrd="0" presId="urn:microsoft.com/office/officeart/2005/8/layout/hierarchy4"/>
    <dgm:cxn modelId="{DADAEC97-0AD4-4A59-BAF7-1CD98F12B540}" type="presParOf" srcId="{02B42026-4F84-49CF-9F4A-A3BC61A39504}" destId="{B8604D8A-869C-4E87-A845-4D76BC07E4FB}" srcOrd="0" destOrd="0" presId="urn:microsoft.com/office/officeart/2005/8/layout/hierarchy4"/>
    <dgm:cxn modelId="{1D36539B-8DEA-443B-88EF-9A7656306375}" type="presParOf" srcId="{02B42026-4F84-49CF-9F4A-A3BC61A39504}" destId="{48831582-7EA9-429F-9F41-E4BEAA04F578}" srcOrd="1" destOrd="0" presId="urn:microsoft.com/office/officeart/2005/8/layout/hierarchy4"/>
    <dgm:cxn modelId="{FD3A9CAB-7663-43DB-AF9C-84F65DD7378C}" type="presParOf" srcId="{353414F4-DF66-47A1-9CDB-41E264197FD3}" destId="{CE4FAECD-1163-4E48-BB18-4F79E357A628}" srcOrd="1" destOrd="0" presId="urn:microsoft.com/office/officeart/2005/8/layout/hierarchy4"/>
    <dgm:cxn modelId="{AAF024BB-B984-44BC-81C6-3AE0A7C4E2F4}" type="presParOf" srcId="{353414F4-DF66-47A1-9CDB-41E264197FD3}" destId="{A31D2A10-A1C1-4F9E-8A13-3495348DD1AF}" srcOrd="2" destOrd="0" presId="urn:microsoft.com/office/officeart/2005/8/layout/hierarchy4"/>
    <dgm:cxn modelId="{32F40F57-7023-4962-9BF2-AAEDB64B5547}" type="presParOf" srcId="{A31D2A10-A1C1-4F9E-8A13-3495348DD1AF}" destId="{5EFAD417-E78A-4B32-B0C1-36A5C6889898}" srcOrd="0" destOrd="0" presId="urn:microsoft.com/office/officeart/2005/8/layout/hierarchy4"/>
    <dgm:cxn modelId="{3D64753B-DDF7-4329-854E-28972A7EE95C}" type="presParOf" srcId="{A31D2A10-A1C1-4F9E-8A13-3495348DD1AF}" destId="{6A34E2BD-1296-43D1-8399-A7CC97FA69E3}" srcOrd="1" destOrd="0" presId="urn:microsoft.com/office/officeart/2005/8/layout/hierarchy4"/>
    <dgm:cxn modelId="{0A31BA3C-869E-420A-B986-54CA7888FB28}" type="presParOf" srcId="{8AE67783-5E94-4E6A-B4E0-8F2652AC7C62}" destId="{8AFD8D6C-94D4-4DFA-9A5D-5FE7039ABE32}" srcOrd="1" destOrd="0" presId="urn:microsoft.com/office/officeart/2005/8/layout/hierarchy4"/>
    <dgm:cxn modelId="{A6EAEB09-7433-429F-B742-1DB0BA691DFE}" type="presParOf" srcId="{8AE67783-5E94-4E6A-B4E0-8F2652AC7C62}" destId="{B4956091-0BE2-48F9-A7B2-39D08622CA1B}" srcOrd="2" destOrd="0" presId="urn:microsoft.com/office/officeart/2005/8/layout/hierarchy4"/>
    <dgm:cxn modelId="{F51BAFBB-3F87-4479-82C1-BC32C741FED5}" type="presParOf" srcId="{B4956091-0BE2-48F9-A7B2-39D08622CA1B}" destId="{964A65E3-9B32-40FB-8B72-F39E21C7F647}" srcOrd="0" destOrd="0" presId="urn:microsoft.com/office/officeart/2005/8/layout/hierarchy4"/>
    <dgm:cxn modelId="{11DA8240-7760-475B-8E4A-A8EB8A68A311}" type="presParOf" srcId="{B4956091-0BE2-48F9-A7B2-39D08622CA1B}" destId="{0B2159B3-CCC2-4F15-A5A6-B2B06D2FB6AB}" srcOrd="1" destOrd="0" presId="urn:microsoft.com/office/officeart/2005/8/layout/hierarchy4"/>
    <dgm:cxn modelId="{2D78A0D6-96AA-4A16-AD92-379869E23C22}" type="presParOf" srcId="{D2F1D852-1E7A-4389-A8AB-44DAF10545D3}" destId="{6CA8DC63-D9A2-4EBC-AF32-BEC2EA04BD07}" srcOrd="1" destOrd="0" presId="urn:microsoft.com/office/officeart/2005/8/layout/hierarchy4"/>
    <dgm:cxn modelId="{53E9F31F-2D55-4FDC-9D32-F59EE875D387}" type="presParOf" srcId="{D2F1D852-1E7A-4389-A8AB-44DAF10545D3}" destId="{A95267D9-8760-4452-B0D7-538D0E746098}" srcOrd="2" destOrd="0" presId="urn:microsoft.com/office/officeart/2005/8/layout/hierarchy4"/>
    <dgm:cxn modelId="{C19A9B02-6723-42F0-B28D-FFDDD2650EDE}" type="presParOf" srcId="{A95267D9-8760-4452-B0D7-538D0E746098}" destId="{1BBC478E-496E-4255-9487-587897A1500F}" srcOrd="0" destOrd="0" presId="urn:microsoft.com/office/officeart/2005/8/layout/hierarchy4"/>
    <dgm:cxn modelId="{F7A5C52F-587B-4742-ACB4-4378488A9AAD}" type="presParOf" srcId="{A95267D9-8760-4452-B0D7-538D0E746098}" destId="{23930327-5CA0-4C2B-B96D-FC82462DB672}" srcOrd="1" destOrd="0" presId="urn:microsoft.com/office/officeart/2005/8/layout/hierarchy4"/>
  </dgm:cxnLst>
  <dgm:bg/>
  <dgm:whole/>
  <dgm:extLst>
    <a:ext uri="http://schemas.microsoft.com/office/drawing/2008/diagram">
      <dsp:dataModelExt xmlns:dsp="http://schemas.microsoft.com/office/drawing/2008/diagram" relId="rId4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AD8EA2-E3A4-4DD7-9B70-4B8FD85182C8}">
      <dsp:nvSpPr>
        <dsp:cNvPr id="0" name=""/>
        <dsp:cNvSpPr/>
      </dsp:nvSpPr>
      <dsp:spPr>
        <a:xfrm>
          <a:off x="2960" y="0"/>
          <a:ext cx="2388547" cy="25138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kern="1200" dirty="0"/>
            <a:t>Revenue</a:t>
          </a:r>
        </a:p>
      </dsp:txBody>
      <dsp:txXfrm>
        <a:off x="2960" y="0"/>
        <a:ext cx="2388547" cy="251380"/>
      </dsp:txXfrm>
    </dsp:sp>
    <dsp:sp modelId="{0091B222-C21B-42CB-9D16-8A782052A742}">
      <dsp:nvSpPr>
        <dsp:cNvPr id="0" name=""/>
        <dsp:cNvSpPr/>
      </dsp:nvSpPr>
      <dsp:spPr>
        <a:xfrm>
          <a:off x="1480" y="272887"/>
          <a:ext cx="1970194" cy="25138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kern="1200" dirty="0"/>
            <a:t>Gross Profit</a:t>
          </a:r>
        </a:p>
      </dsp:txBody>
      <dsp:txXfrm>
        <a:off x="1480" y="272887"/>
        <a:ext cx="1970194" cy="251380"/>
      </dsp:txXfrm>
    </dsp:sp>
    <dsp:sp modelId="{A6E64053-D55B-43F5-B1CF-9581D0433C22}">
      <dsp:nvSpPr>
        <dsp:cNvPr id="0" name=""/>
        <dsp:cNvSpPr/>
      </dsp:nvSpPr>
      <dsp:spPr>
        <a:xfrm>
          <a:off x="1480" y="545128"/>
          <a:ext cx="1568050" cy="25138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kern="1200" dirty="0"/>
            <a:t>EBITDA</a:t>
          </a:r>
        </a:p>
      </dsp:txBody>
      <dsp:txXfrm>
        <a:off x="1480" y="545128"/>
        <a:ext cx="1568050" cy="251380"/>
      </dsp:txXfrm>
    </dsp:sp>
    <dsp:sp modelId="{1B95417E-318F-47BA-847B-DCEAB36CF887}">
      <dsp:nvSpPr>
        <dsp:cNvPr id="0" name=""/>
        <dsp:cNvSpPr/>
      </dsp:nvSpPr>
      <dsp:spPr>
        <a:xfrm>
          <a:off x="1480" y="817368"/>
          <a:ext cx="1174012" cy="25138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kern="1200" dirty="0"/>
            <a:t>EBIT</a:t>
          </a:r>
        </a:p>
      </dsp:txBody>
      <dsp:txXfrm>
        <a:off x="1480" y="817368"/>
        <a:ext cx="1174012" cy="251380"/>
      </dsp:txXfrm>
    </dsp:sp>
    <dsp:sp modelId="{45BC3941-6449-46BE-AF84-FF03C85D597A}">
      <dsp:nvSpPr>
        <dsp:cNvPr id="0" name=""/>
        <dsp:cNvSpPr/>
      </dsp:nvSpPr>
      <dsp:spPr>
        <a:xfrm>
          <a:off x="1480" y="1089609"/>
          <a:ext cx="779973" cy="25138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kern="1200" dirty="0"/>
            <a:t>EBT</a:t>
          </a:r>
        </a:p>
      </dsp:txBody>
      <dsp:txXfrm>
        <a:off x="1480" y="1089609"/>
        <a:ext cx="779973" cy="251380"/>
      </dsp:txXfrm>
    </dsp:sp>
    <dsp:sp modelId="{88253D1F-8571-4542-A7F6-121E146518BA}">
      <dsp:nvSpPr>
        <dsp:cNvPr id="0" name=""/>
        <dsp:cNvSpPr/>
      </dsp:nvSpPr>
      <dsp:spPr>
        <a:xfrm>
          <a:off x="1480" y="1361849"/>
          <a:ext cx="385934" cy="25138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kern="1200" dirty="0"/>
            <a:t>Net income</a:t>
          </a:r>
        </a:p>
      </dsp:txBody>
      <dsp:txXfrm>
        <a:off x="1480" y="1361849"/>
        <a:ext cx="385934" cy="251380"/>
      </dsp:txXfrm>
    </dsp:sp>
    <dsp:sp modelId="{A72CE072-4355-4677-BBE3-5588F2CEC732}">
      <dsp:nvSpPr>
        <dsp:cNvPr id="0" name=""/>
        <dsp:cNvSpPr/>
      </dsp:nvSpPr>
      <dsp:spPr>
        <a:xfrm>
          <a:off x="395519" y="1361849"/>
          <a:ext cx="385934" cy="25138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kern="1200" dirty="0"/>
            <a:t>Tax expenses</a:t>
          </a:r>
        </a:p>
      </dsp:txBody>
      <dsp:txXfrm>
        <a:off x="395519" y="1361849"/>
        <a:ext cx="385934" cy="251380"/>
      </dsp:txXfrm>
    </dsp:sp>
    <dsp:sp modelId="{B8604D8A-869C-4E87-A845-4D76BC07E4FB}">
      <dsp:nvSpPr>
        <dsp:cNvPr id="0" name=""/>
        <dsp:cNvSpPr/>
      </dsp:nvSpPr>
      <dsp:spPr>
        <a:xfrm>
          <a:off x="789558" y="1089609"/>
          <a:ext cx="385934" cy="25138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kern="1200" dirty="0"/>
            <a:t>Interest expenses</a:t>
          </a:r>
        </a:p>
      </dsp:txBody>
      <dsp:txXfrm>
        <a:off x="789558" y="1089609"/>
        <a:ext cx="385934" cy="251380"/>
      </dsp:txXfrm>
    </dsp:sp>
    <dsp:sp modelId="{5EFAD417-E78A-4B32-B0C1-36A5C6889898}">
      <dsp:nvSpPr>
        <dsp:cNvPr id="0" name=""/>
        <dsp:cNvSpPr/>
      </dsp:nvSpPr>
      <dsp:spPr>
        <a:xfrm>
          <a:off x="1183597" y="817368"/>
          <a:ext cx="385934" cy="25138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kern="1200" dirty="0" err="1"/>
            <a:t>Depr</a:t>
          </a:r>
          <a:r>
            <a:rPr lang="en-US" sz="600" kern="1200" dirty="0"/>
            <a:t>. &amp; Amort.</a:t>
          </a:r>
        </a:p>
      </dsp:txBody>
      <dsp:txXfrm>
        <a:off x="1183597" y="817368"/>
        <a:ext cx="385934" cy="251380"/>
      </dsp:txXfrm>
    </dsp:sp>
    <dsp:sp modelId="{964A65E3-9B32-40FB-8B72-F39E21C7F647}">
      <dsp:nvSpPr>
        <dsp:cNvPr id="0" name=""/>
        <dsp:cNvSpPr/>
      </dsp:nvSpPr>
      <dsp:spPr>
        <a:xfrm>
          <a:off x="1585740" y="545128"/>
          <a:ext cx="385934" cy="25138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kern="1200" dirty="0"/>
            <a:t>Other operating expenses</a:t>
          </a:r>
        </a:p>
      </dsp:txBody>
      <dsp:txXfrm>
        <a:off x="1585740" y="545128"/>
        <a:ext cx="385934" cy="251380"/>
      </dsp:txXfrm>
    </dsp:sp>
    <dsp:sp modelId="{1BBC478E-496E-4255-9487-587897A1500F}">
      <dsp:nvSpPr>
        <dsp:cNvPr id="0" name=""/>
        <dsp:cNvSpPr/>
      </dsp:nvSpPr>
      <dsp:spPr>
        <a:xfrm>
          <a:off x="2004093" y="272887"/>
          <a:ext cx="385934" cy="25138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kern="1200" dirty="0"/>
            <a:t>Cost of goods sold</a:t>
          </a:r>
        </a:p>
      </dsp:txBody>
      <dsp:txXfrm>
        <a:off x="2004093" y="272887"/>
        <a:ext cx="385934" cy="25138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9D877D05-2506-485F-933C-06843DB74152}" type="datetimeFigureOut">
              <a:rPr lang="en-US" smtClean="0"/>
              <a:t>12/27/21</a:t>
            </a:fld>
            <a:endParaRPr lang="en-US"/>
          </a:p>
        </p:txBody>
      </p:sp>
      <p:sp>
        <p:nvSpPr>
          <p:cNvPr id="4" name="Slide Image Placeholder 3"/>
          <p:cNvSpPr>
            <a:spLocks noGrp="1" noRot="1" noChangeAspect="1"/>
          </p:cNvSpPr>
          <p:nvPr>
            <p:ph type="sldImg" idx="2"/>
          </p:nvPr>
        </p:nvSpPr>
        <p:spPr>
          <a:xfrm>
            <a:off x="2879725" y="857250"/>
            <a:ext cx="338455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5C2FE9E8-0353-47DA-9EB3-E05059DABEFE}" type="slidenum">
              <a:rPr lang="en-US" smtClean="0"/>
              <a:t>‹#›</a:t>
            </a:fld>
            <a:endParaRPr lang="en-US"/>
          </a:p>
        </p:txBody>
      </p:sp>
    </p:spTree>
    <p:extLst>
      <p:ext uri="{BB962C8B-B14F-4D97-AF65-F5344CB8AC3E}">
        <p14:creationId xmlns:p14="http://schemas.microsoft.com/office/powerpoint/2010/main" val="318437710"/>
      </p:ext>
    </p:extLst>
  </p:cSld>
  <p:clrMap bg1="lt1" tx1="dk1" bg2="lt2" tx2="dk2" accent1="accent1" accent2="accent2" accent3="accent3" accent4="accent4" accent5="accent5" accent6="accent6" hlink="hlink" folHlink="folHlink"/>
  <p:notesStyle>
    <a:lvl1pPr marL="0" algn="l" defTabSz="1145553" rtl="0" eaLnBrk="1" latinLnBrk="0" hangingPunct="1">
      <a:defRPr sz="1503" kern="1200">
        <a:solidFill>
          <a:schemeClr val="tx1"/>
        </a:solidFill>
        <a:latin typeface="+mn-lt"/>
        <a:ea typeface="+mn-ea"/>
        <a:cs typeface="+mn-cs"/>
      </a:defRPr>
    </a:lvl1pPr>
    <a:lvl2pPr marL="572777" algn="l" defTabSz="1145553" rtl="0" eaLnBrk="1" latinLnBrk="0" hangingPunct="1">
      <a:defRPr sz="1503" kern="1200">
        <a:solidFill>
          <a:schemeClr val="tx1"/>
        </a:solidFill>
        <a:latin typeface="+mn-lt"/>
        <a:ea typeface="+mn-ea"/>
        <a:cs typeface="+mn-cs"/>
      </a:defRPr>
    </a:lvl2pPr>
    <a:lvl3pPr marL="1145553" algn="l" defTabSz="1145553" rtl="0" eaLnBrk="1" latinLnBrk="0" hangingPunct="1">
      <a:defRPr sz="1503" kern="1200">
        <a:solidFill>
          <a:schemeClr val="tx1"/>
        </a:solidFill>
        <a:latin typeface="+mn-lt"/>
        <a:ea typeface="+mn-ea"/>
        <a:cs typeface="+mn-cs"/>
      </a:defRPr>
    </a:lvl3pPr>
    <a:lvl4pPr marL="1718331" algn="l" defTabSz="1145553" rtl="0" eaLnBrk="1" latinLnBrk="0" hangingPunct="1">
      <a:defRPr sz="1503" kern="1200">
        <a:solidFill>
          <a:schemeClr val="tx1"/>
        </a:solidFill>
        <a:latin typeface="+mn-lt"/>
        <a:ea typeface="+mn-ea"/>
        <a:cs typeface="+mn-cs"/>
      </a:defRPr>
    </a:lvl4pPr>
    <a:lvl5pPr marL="2291108" algn="l" defTabSz="1145553" rtl="0" eaLnBrk="1" latinLnBrk="0" hangingPunct="1">
      <a:defRPr sz="1503" kern="1200">
        <a:solidFill>
          <a:schemeClr val="tx1"/>
        </a:solidFill>
        <a:latin typeface="+mn-lt"/>
        <a:ea typeface="+mn-ea"/>
        <a:cs typeface="+mn-cs"/>
      </a:defRPr>
    </a:lvl5pPr>
    <a:lvl6pPr marL="2863884" algn="l" defTabSz="1145553" rtl="0" eaLnBrk="1" latinLnBrk="0" hangingPunct="1">
      <a:defRPr sz="1503" kern="1200">
        <a:solidFill>
          <a:schemeClr val="tx1"/>
        </a:solidFill>
        <a:latin typeface="+mn-lt"/>
        <a:ea typeface="+mn-ea"/>
        <a:cs typeface="+mn-cs"/>
      </a:defRPr>
    </a:lvl6pPr>
    <a:lvl7pPr marL="3436661" algn="l" defTabSz="1145553" rtl="0" eaLnBrk="1" latinLnBrk="0" hangingPunct="1">
      <a:defRPr sz="1503" kern="1200">
        <a:solidFill>
          <a:schemeClr val="tx1"/>
        </a:solidFill>
        <a:latin typeface="+mn-lt"/>
        <a:ea typeface="+mn-ea"/>
        <a:cs typeface="+mn-cs"/>
      </a:defRPr>
    </a:lvl7pPr>
    <a:lvl8pPr marL="4009438" algn="l" defTabSz="1145553" rtl="0" eaLnBrk="1" latinLnBrk="0" hangingPunct="1">
      <a:defRPr sz="1503" kern="1200">
        <a:solidFill>
          <a:schemeClr val="tx1"/>
        </a:solidFill>
        <a:latin typeface="+mn-lt"/>
        <a:ea typeface="+mn-ea"/>
        <a:cs typeface="+mn-cs"/>
      </a:defRPr>
    </a:lvl8pPr>
    <a:lvl9pPr marL="4582215" algn="l" defTabSz="1145553" rtl="0" eaLnBrk="1" latinLnBrk="0" hangingPunct="1">
      <a:defRPr sz="150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Main headings 10pt</a:t>
            </a:r>
          </a:p>
          <a:p>
            <a:r>
              <a:rPr lang="en-US" dirty="0"/>
              <a:t>Secondary headings 8pt</a:t>
            </a:r>
          </a:p>
          <a:p>
            <a:r>
              <a:rPr lang="en-US" dirty="0"/>
              <a:t>Normal text 6pt</a:t>
            </a:r>
          </a:p>
          <a:p>
            <a:r>
              <a:rPr lang="en-US" dirty="0"/>
              <a:t>Comments 5pt</a:t>
            </a:r>
          </a:p>
        </p:txBody>
      </p:sp>
      <p:sp>
        <p:nvSpPr>
          <p:cNvPr id="4" name="Slide Number Placeholder 3"/>
          <p:cNvSpPr>
            <a:spLocks noGrp="1"/>
          </p:cNvSpPr>
          <p:nvPr>
            <p:ph type="sldNum" sz="quarter" idx="5"/>
          </p:nvPr>
        </p:nvSpPr>
        <p:spPr/>
        <p:txBody>
          <a:bodyPr/>
          <a:lstStyle/>
          <a:p>
            <a:fld id="{5C2FE9E8-0353-47DA-9EB3-E05059DABEFE}" type="slidenum">
              <a:rPr lang="en-US" smtClean="0"/>
              <a:t>1</a:t>
            </a:fld>
            <a:endParaRPr lang="en-US"/>
          </a:p>
        </p:txBody>
      </p:sp>
    </p:spTree>
    <p:extLst>
      <p:ext uri="{BB962C8B-B14F-4D97-AF65-F5344CB8AC3E}">
        <p14:creationId xmlns:p14="http://schemas.microsoft.com/office/powerpoint/2010/main" val="3267712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a:p>
        </p:txBody>
      </p:sp>
      <p:sp>
        <p:nvSpPr>
          <p:cNvPr id="4" name="Slide Number Placeholder 3"/>
          <p:cNvSpPr>
            <a:spLocks noGrp="1"/>
          </p:cNvSpPr>
          <p:nvPr>
            <p:ph type="sldNum" sz="quarter" idx="5"/>
          </p:nvPr>
        </p:nvSpPr>
        <p:spPr/>
        <p:txBody>
          <a:bodyPr/>
          <a:lstStyle/>
          <a:p>
            <a:fld id="{5C2FE9E8-0353-47DA-9EB3-E05059DABEFE}" type="slidenum">
              <a:rPr lang="en-US" smtClean="0"/>
              <a:t>2</a:t>
            </a:fld>
            <a:endParaRPr lang="en-US"/>
          </a:p>
        </p:txBody>
      </p:sp>
    </p:spTree>
    <p:extLst>
      <p:ext uri="{BB962C8B-B14F-4D97-AF65-F5344CB8AC3E}">
        <p14:creationId xmlns:p14="http://schemas.microsoft.com/office/powerpoint/2010/main" val="15055409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3FEFB-51BF-42F9-B619-04AE02D36F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BACC18-F180-494C-893A-2AE6573E04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B63E08-74E2-4225-B688-72A48A2C6E5C}"/>
              </a:ext>
            </a:extLst>
          </p:cNvPr>
          <p:cNvSpPr>
            <a:spLocks noGrp="1"/>
          </p:cNvSpPr>
          <p:nvPr>
            <p:ph type="dt" sz="half" idx="10"/>
          </p:nvPr>
        </p:nvSpPr>
        <p:spPr/>
        <p:txBody>
          <a:bodyPr/>
          <a:lstStyle/>
          <a:p>
            <a:fld id="{1E117187-7136-4A99-A16E-772095E8EF8E}" type="datetimeFigureOut">
              <a:rPr lang="en-US" smtClean="0"/>
              <a:t>12/27/21</a:t>
            </a:fld>
            <a:endParaRPr lang="en-US"/>
          </a:p>
        </p:txBody>
      </p:sp>
      <p:sp>
        <p:nvSpPr>
          <p:cNvPr id="5" name="Footer Placeholder 4">
            <a:extLst>
              <a:ext uri="{FF2B5EF4-FFF2-40B4-BE49-F238E27FC236}">
                <a16:creationId xmlns:a16="http://schemas.microsoft.com/office/drawing/2014/main" id="{4ED63FC7-30D2-4CCD-93ED-F85F9296BD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D8AEA0-0BAC-4285-B93B-C9CA9F4F2716}"/>
              </a:ext>
            </a:extLst>
          </p:cNvPr>
          <p:cNvSpPr>
            <a:spLocks noGrp="1"/>
          </p:cNvSpPr>
          <p:nvPr>
            <p:ph type="sldNum" sz="quarter" idx="12"/>
          </p:nvPr>
        </p:nvSpPr>
        <p:spPr/>
        <p:txBody>
          <a:bodyPr/>
          <a:lstStyle/>
          <a:p>
            <a:fld id="{9458374F-8436-4DFC-8A5F-6D19236556EA}" type="slidenum">
              <a:rPr lang="en-US" smtClean="0"/>
              <a:t>‹#›</a:t>
            </a:fld>
            <a:endParaRPr lang="en-US"/>
          </a:p>
        </p:txBody>
      </p:sp>
    </p:spTree>
    <p:extLst>
      <p:ext uri="{BB962C8B-B14F-4D97-AF65-F5344CB8AC3E}">
        <p14:creationId xmlns:p14="http://schemas.microsoft.com/office/powerpoint/2010/main" val="1507312909"/>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A06E77-AE6D-454F-A88A-D5D13072BD47}"/>
              </a:ext>
            </a:extLst>
          </p:cNvPr>
          <p:cNvSpPr>
            <a:spLocks noGrp="1"/>
          </p:cNvSpPr>
          <p:nvPr>
            <p:ph type="title"/>
          </p:nvPr>
        </p:nvSpPr>
        <p:spPr>
          <a:xfrm>
            <a:off x="974725" y="515938"/>
            <a:ext cx="12223750" cy="1873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4B2AA8EA-2A3E-4E71-94D1-48897B18972C}"/>
              </a:ext>
            </a:extLst>
          </p:cNvPr>
          <p:cNvSpPr>
            <a:spLocks noGrp="1"/>
          </p:cNvSpPr>
          <p:nvPr>
            <p:ph type="body" idx="1"/>
          </p:nvPr>
        </p:nvSpPr>
        <p:spPr>
          <a:xfrm>
            <a:off x="974725" y="2579688"/>
            <a:ext cx="12223750" cy="615156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8C103DC-B4E0-42B9-9F71-5D3BC97A01FB}"/>
              </a:ext>
            </a:extLst>
          </p:cNvPr>
          <p:cNvSpPr>
            <a:spLocks noGrp="1"/>
          </p:cNvSpPr>
          <p:nvPr>
            <p:ph type="dt" sz="half" idx="2"/>
          </p:nvPr>
        </p:nvSpPr>
        <p:spPr>
          <a:xfrm>
            <a:off x="974725" y="8983663"/>
            <a:ext cx="3189288" cy="515937"/>
          </a:xfrm>
          <a:prstGeom prst="rect">
            <a:avLst/>
          </a:prstGeom>
        </p:spPr>
        <p:txBody>
          <a:bodyPr vert="horz" lIns="91440" tIns="45720" rIns="91440" bIns="45720" rtlCol="0" anchor="ctr"/>
          <a:lstStyle>
            <a:lvl1pPr algn="l">
              <a:defRPr sz="1200">
                <a:solidFill>
                  <a:schemeClr val="tx1">
                    <a:tint val="75000"/>
                  </a:schemeClr>
                </a:solidFill>
              </a:defRPr>
            </a:lvl1pPr>
          </a:lstStyle>
          <a:p>
            <a:fld id="{1E117187-7136-4A99-A16E-772095E8EF8E}" type="datetimeFigureOut">
              <a:rPr lang="en-US" smtClean="0"/>
              <a:t>12/27/21</a:t>
            </a:fld>
            <a:endParaRPr lang="en-US"/>
          </a:p>
        </p:txBody>
      </p:sp>
      <p:sp>
        <p:nvSpPr>
          <p:cNvPr id="5" name="Footer Placeholder 4">
            <a:extLst>
              <a:ext uri="{FF2B5EF4-FFF2-40B4-BE49-F238E27FC236}">
                <a16:creationId xmlns:a16="http://schemas.microsoft.com/office/drawing/2014/main" id="{826B856C-2A21-4B40-ABA5-B1CFF6CFE15A}"/>
              </a:ext>
            </a:extLst>
          </p:cNvPr>
          <p:cNvSpPr>
            <a:spLocks noGrp="1"/>
          </p:cNvSpPr>
          <p:nvPr>
            <p:ph type="ftr" sz="quarter" idx="3"/>
          </p:nvPr>
        </p:nvSpPr>
        <p:spPr>
          <a:xfrm>
            <a:off x="4694238" y="8983663"/>
            <a:ext cx="4784725" cy="5159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C702E38-BA83-48E2-B3F8-B7AD8B3B80D4}"/>
              </a:ext>
            </a:extLst>
          </p:cNvPr>
          <p:cNvSpPr>
            <a:spLocks noGrp="1"/>
          </p:cNvSpPr>
          <p:nvPr>
            <p:ph type="sldNum" sz="quarter" idx="4"/>
          </p:nvPr>
        </p:nvSpPr>
        <p:spPr>
          <a:xfrm>
            <a:off x="10009188" y="8983663"/>
            <a:ext cx="3189287" cy="515937"/>
          </a:xfrm>
          <a:prstGeom prst="rect">
            <a:avLst/>
          </a:prstGeom>
        </p:spPr>
        <p:txBody>
          <a:bodyPr vert="horz" lIns="91440" tIns="45720" rIns="91440" bIns="45720" rtlCol="0" anchor="ctr"/>
          <a:lstStyle>
            <a:lvl1pPr algn="r">
              <a:defRPr sz="1200">
                <a:solidFill>
                  <a:schemeClr val="tx1">
                    <a:tint val="75000"/>
                  </a:schemeClr>
                </a:solidFill>
              </a:defRPr>
            </a:lvl1pPr>
          </a:lstStyle>
          <a:p>
            <a:fld id="{9458374F-8436-4DFC-8A5F-6D19236556EA}" type="slidenum">
              <a:rPr lang="en-US" smtClean="0"/>
              <a:t>‹#›</a:t>
            </a:fld>
            <a:endParaRPr lang="en-US"/>
          </a:p>
        </p:txBody>
      </p:sp>
    </p:spTree>
    <p:extLst>
      <p:ext uri="{BB962C8B-B14F-4D97-AF65-F5344CB8AC3E}">
        <p14:creationId xmlns:p14="http://schemas.microsoft.com/office/powerpoint/2010/main" val="1224893639"/>
      </p:ext>
    </p:extLst>
  </p:cSld>
  <p:clrMap bg1="lt1" tx1="dk1" bg2="lt2" tx2="dk2" accent1="accent1" accent2="accent2" accent3="accent3" accent4="accent4" accent5="accent5" accent6="accent6" hlink="hlink" folHlink="folHlink"/>
  <p:sldLayoutIdLst>
    <p:sldLayoutId id="214748367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0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6" Type="http://schemas.openxmlformats.org/officeDocument/2006/relationships/image" Target="../media/image31.png"/><Relationship Id="rId39" Type="http://schemas.openxmlformats.org/officeDocument/2006/relationships/image" Target="../media/image22.png"/><Relationship Id="rId18" Type="http://schemas.openxmlformats.org/officeDocument/2006/relationships/image" Target="../media/image50.png"/><Relationship Id="rId34" Type="http://schemas.openxmlformats.org/officeDocument/2006/relationships/image" Target="../media/image160.png"/><Relationship Id="rId42" Type="http://schemas.openxmlformats.org/officeDocument/2006/relationships/diagramData" Target="../diagrams/data1.xml"/><Relationship Id="rId47" Type="http://schemas.openxmlformats.org/officeDocument/2006/relationships/diagramData" Target="../diagrams/data2.xml"/><Relationship Id="rId21" Type="http://schemas.openxmlformats.org/officeDocument/2006/relationships/image" Target="../media/image8.png"/><Relationship Id="rId25" Type="http://schemas.openxmlformats.org/officeDocument/2006/relationships/image" Target="../media/image12.png"/><Relationship Id="rId33" Type="http://schemas.openxmlformats.org/officeDocument/2006/relationships/image" Target="../media/image150.png"/><Relationship Id="rId38" Type="http://schemas.openxmlformats.org/officeDocument/2006/relationships/image" Target="../media/image21.png"/><Relationship Id="rId46" Type="http://schemas.microsoft.com/office/2007/relationships/diagramDrawing" Target="../diagrams/drawing1.xml"/><Relationship Id="rId17" Type="http://schemas.openxmlformats.org/officeDocument/2006/relationships/image" Target="../media/image40.png"/><Relationship Id="rId2" Type="http://schemas.openxmlformats.org/officeDocument/2006/relationships/notesSlide" Target="../notesSlides/notesSlide1.xml"/><Relationship Id="rId29" Type="http://schemas.openxmlformats.org/officeDocument/2006/relationships/image" Target="../media/image16.png"/><Relationship Id="rId41" Type="http://schemas.openxmlformats.org/officeDocument/2006/relationships/image" Target="../media/image24.png"/><Relationship Id="rId16" Type="http://schemas.openxmlformats.org/officeDocument/2006/relationships/image" Target="../media/image30.png"/><Relationship Id="rId20" Type="http://schemas.openxmlformats.org/officeDocument/2006/relationships/image" Target="../media/image7.png"/><Relationship Id="rId1" Type="http://schemas.openxmlformats.org/officeDocument/2006/relationships/slideLayout" Target="../slideLayouts/slideLayout1.xml"/><Relationship Id="rId24" Type="http://schemas.openxmlformats.org/officeDocument/2006/relationships/image" Target="../media/image11.png"/><Relationship Id="rId32" Type="http://schemas.openxmlformats.org/officeDocument/2006/relationships/image" Target="../media/image5.png"/><Relationship Id="rId37" Type="http://schemas.openxmlformats.org/officeDocument/2006/relationships/image" Target="../media/image20.png"/><Relationship Id="rId40" Type="http://schemas.openxmlformats.org/officeDocument/2006/relationships/image" Target="../media/image23.png"/><Relationship Id="rId45" Type="http://schemas.openxmlformats.org/officeDocument/2006/relationships/diagramColors" Target="../diagrams/colors1.xml"/><Relationship Id="rId23" Type="http://schemas.openxmlformats.org/officeDocument/2006/relationships/image" Target="../media/image3.png"/><Relationship Id="rId28" Type="http://schemas.openxmlformats.org/officeDocument/2006/relationships/image" Target="../media/image15.png"/><Relationship Id="rId36" Type="http://schemas.openxmlformats.org/officeDocument/2006/relationships/image" Target="../media/image180.png"/><Relationship Id="rId49" Type="http://schemas.openxmlformats.org/officeDocument/2006/relationships/image" Target="../media/image10.png"/><Relationship Id="rId31" Type="http://schemas.openxmlformats.org/officeDocument/2006/relationships/image" Target="../media/image4.png"/><Relationship Id="rId44" Type="http://schemas.openxmlformats.org/officeDocument/2006/relationships/diagramQuickStyle" Target="../diagrams/quickStyle1.xml"/><Relationship Id="rId19" Type="http://schemas.openxmlformats.org/officeDocument/2006/relationships/image" Target="../media/image6.png"/><Relationship Id="rId4" Type="http://schemas.openxmlformats.org/officeDocument/2006/relationships/image" Target="../media/image2.png"/><Relationship Id="rId22" Type="http://schemas.openxmlformats.org/officeDocument/2006/relationships/image" Target="../media/image9.png"/><Relationship Id="rId27" Type="http://schemas.openxmlformats.org/officeDocument/2006/relationships/image" Target="../media/image14.png"/><Relationship Id="rId30" Type="http://schemas.openxmlformats.org/officeDocument/2006/relationships/image" Target="../media/image17.png"/><Relationship Id="rId35" Type="http://schemas.openxmlformats.org/officeDocument/2006/relationships/image" Target="../media/image170.png"/><Relationship Id="rId43" Type="http://schemas.openxmlformats.org/officeDocument/2006/relationships/diagramLayout" Target="../diagrams/layout1.xml"/><Relationship Id="rId48" Type="http://schemas.microsoft.com/office/2014/relationships/chartEx" Target="../charts/chartEx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7507020-9DCB-49A9-8378-04D32B7BFB82}"/>
              </a:ext>
            </a:extLst>
          </p:cNvPr>
          <p:cNvPicPr>
            <a:picLocks noChangeAspect="1"/>
          </p:cNvPicPr>
          <p:nvPr/>
        </p:nvPicPr>
        <p:blipFill>
          <a:blip r:embed="rId3"/>
          <a:stretch>
            <a:fillRect/>
          </a:stretch>
        </p:blipFill>
        <p:spPr>
          <a:xfrm>
            <a:off x="7032501" y="2075268"/>
            <a:ext cx="2035617" cy="1318397"/>
          </a:xfrm>
          <a:prstGeom prst="rect">
            <a:avLst/>
          </a:prstGeom>
        </p:spPr>
      </p:pic>
      <p:pic>
        <p:nvPicPr>
          <p:cNvPr id="15" name="Picture 14">
            <a:extLst>
              <a:ext uri="{FF2B5EF4-FFF2-40B4-BE49-F238E27FC236}">
                <a16:creationId xmlns:a16="http://schemas.microsoft.com/office/drawing/2014/main" id="{E22398E6-8FEA-47C8-9338-2C0D98E3A5F3}"/>
              </a:ext>
            </a:extLst>
          </p:cNvPr>
          <p:cNvPicPr>
            <a:picLocks noChangeAspect="1"/>
          </p:cNvPicPr>
          <p:nvPr/>
        </p:nvPicPr>
        <p:blipFill>
          <a:blip r:embed="rId4"/>
          <a:stretch>
            <a:fillRect/>
          </a:stretch>
        </p:blipFill>
        <p:spPr>
          <a:xfrm>
            <a:off x="4925072" y="2099417"/>
            <a:ext cx="2079384" cy="2566627"/>
          </a:xfrm>
          <a:prstGeom prst="rect">
            <a:avLst/>
          </a:prstGeom>
        </p:spPr>
      </p:pic>
      <p:grpSp>
        <p:nvGrpSpPr>
          <p:cNvPr id="42" name="Group 41">
            <a:extLst>
              <a:ext uri="{FF2B5EF4-FFF2-40B4-BE49-F238E27FC236}">
                <a16:creationId xmlns:a16="http://schemas.microsoft.com/office/drawing/2014/main" id="{07D12951-7EBD-4B55-86C2-8E340D00D5BA}"/>
              </a:ext>
            </a:extLst>
          </p:cNvPr>
          <p:cNvGrpSpPr/>
          <p:nvPr/>
        </p:nvGrpSpPr>
        <p:grpSpPr>
          <a:xfrm>
            <a:off x="0" y="105270"/>
            <a:ext cx="2099616" cy="1733689"/>
            <a:chOff x="0" y="105270"/>
            <a:chExt cx="2099616" cy="1733689"/>
          </a:xfrm>
        </p:grpSpPr>
        <mc:AlternateContent xmlns:mc="http://schemas.openxmlformats.org/markup-compatibility/2006" xmlns:a14="http://schemas.microsoft.com/office/drawing/2010/main">
          <mc:Choice Requires="a14">
            <p:sp>
              <p:nvSpPr>
                <p:cNvPr id="74" name="Rectangle 73">
                  <a:extLst>
                    <a:ext uri="{FF2B5EF4-FFF2-40B4-BE49-F238E27FC236}">
                      <a16:creationId xmlns:a16="http://schemas.microsoft.com/office/drawing/2014/main" id="{69AEE8AE-6CCD-456C-B0DA-97DC93E46CFA}"/>
                    </a:ext>
                  </a:extLst>
                </p:cNvPr>
                <p:cNvSpPr/>
                <p:nvPr/>
              </p:nvSpPr>
              <p:spPr>
                <a:xfrm>
                  <a:off x="0" y="341410"/>
                  <a:ext cx="1150983" cy="24942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de-DE" sz="500" i="0">
                            <a:latin typeface="Cambria Math" panose="02040503050406030204" pitchFamily="18" charset="0"/>
                          </a:rPr>
                          <m:t>RoE</m:t>
                        </m:r>
                        <m:r>
                          <a:rPr lang="de-DE" sz="500" i="0">
                            <a:latin typeface="Cambria Math" panose="02040503050406030204" pitchFamily="18" charset="0"/>
                          </a:rPr>
                          <m:t>=</m:t>
                        </m:r>
                        <m:f>
                          <m:fPr>
                            <m:ctrlPr>
                              <a:rPr lang="de-DE" sz="500" i="1">
                                <a:latin typeface="Cambria Math" panose="02040503050406030204" pitchFamily="18" charset="0"/>
                              </a:rPr>
                            </m:ctrlPr>
                          </m:fPr>
                          <m:num>
                            <m:r>
                              <m:rPr>
                                <m:sty m:val="p"/>
                              </m:rPr>
                              <a:rPr lang="de-DE" sz="500" i="0">
                                <a:latin typeface="Cambria Math" panose="02040503050406030204" pitchFamily="18" charset="0"/>
                              </a:rPr>
                              <m:t>net</m:t>
                            </m:r>
                            <m:r>
                              <a:rPr lang="de-DE" sz="500" i="0">
                                <a:latin typeface="Cambria Math" panose="02040503050406030204" pitchFamily="18" charset="0"/>
                              </a:rPr>
                              <m:t> </m:t>
                            </m:r>
                            <m:r>
                              <m:rPr>
                                <m:sty m:val="p"/>
                              </m:rPr>
                              <a:rPr lang="de-DE" sz="500" i="0">
                                <a:latin typeface="Cambria Math" panose="02040503050406030204" pitchFamily="18" charset="0"/>
                              </a:rPr>
                              <m:t>incom</m:t>
                            </m:r>
                            <m:sSub>
                              <m:sSubPr>
                                <m:ctrlPr>
                                  <a:rPr lang="de-DE" sz="500" i="1">
                                    <a:latin typeface="Cambria Math" panose="02040503050406030204" pitchFamily="18" charset="0"/>
                                  </a:rPr>
                                </m:ctrlPr>
                              </m:sSubPr>
                              <m:e>
                                <m:r>
                                  <m:rPr>
                                    <m:sty m:val="p"/>
                                  </m:rPr>
                                  <a:rPr lang="de-DE" sz="500" i="0">
                                    <a:latin typeface="Cambria Math" panose="02040503050406030204" pitchFamily="18" charset="0"/>
                                  </a:rPr>
                                  <m:t>e</m:t>
                                </m:r>
                              </m:e>
                              <m:sub>
                                <m:r>
                                  <m:rPr>
                                    <m:sty m:val="p"/>
                                  </m:rPr>
                                  <a:rPr lang="de-DE" sz="500" i="0">
                                    <a:latin typeface="Cambria Math" panose="02040503050406030204" pitchFamily="18" charset="0"/>
                                  </a:rPr>
                                  <m:t>t</m:t>
                                </m:r>
                              </m:sub>
                            </m:sSub>
                          </m:num>
                          <m:den>
                            <m:r>
                              <a:rPr lang="de-DE" sz="500" i="0">
                                <a:latin typeface="Cambria Math" panose="02040503050406030204" pitchFamily="18" charset="0"/>
                              </a:rPr>
                              <m:t>(</m:t>
                            </m:r>
                            <m:r>
                              <m:rPr>
                                <m:sty m:val="p"/>
                              </m:rPr>
                              <a:rPr lang="de-DE" sz="500" i="0">
                                <a:latin typeface="Cambria Math" panose="02040503050406030204" pitchFamily="18" charset="0"/>
                                <a:ea typeface="Cambria Math" panose="02040503050406030204" pitchFamily="18" charset="0"/>
                              </a:rPr>
                              <m:t>Equit</m:t>
                            </m:r>
                            <m:sSub>
                              <m:sSubPr>
                                <m:ctrlPr>
                                  <a:rPr lang="de-DE" sz="500" i="1">
                                    <a:latin typeface="Cambria Math" panose="02040503050406030204" pitchFamily="18" charset="0"/>
                                    <a:ea typeface="Cambria Math" panose="02040503050406030204" pitchFamily="18" charset="0"/>
                                  </a:rPr>
                                </m:ctrlPr>
                              </m:sSubPr>
                              <m:e>
                                <m:r>
                                  <m:rPr>
                                    <m:sty m:val="p"/>
                                  </m:rPr>
                                  <a:rPr lang="de-DE" sz="500" i="0">
                                    <a:latin typeface="Cambria Math" panose="02040503050406030204" pitchFamily="18" charset="0"/>
                                    <a:ea typeface="Cambria Math" panose="02040503050406030204" pitchFamily="18" charset="0"/>
                                  </a:rPr>
                                  <m:t>y</m:t>
                                </m:r>
                              </m:e>
                              <m:sub>
                                <m:r>
                                  <m:rPr>
                                    <m:sty m:val="p"/>
                                  </m:rPr>
                                  <a:rPr lang="de-DE" sz="500" i="0">
                                    <a:latin typeface="Cambria Math" panose="02040503050406030204" pitchFamily="18" charset="0"/>
                                    <a:ea typeface="Cambria Math" panose="02040503050406030204" pitchFamily="18" charset="0"/>
                                  </a:rPr>
                                  <m:t>t</m:t>
                                </m:r>
                              </m:sub>
                            </m:sSub>
                            <m:r>
                              <a:rPr lang="de-DE" sz="500" i="0">
                                <a:latin typeface="Cambria Math" panose="02040503050406030204" pitchFamily="18" charset="0"/>
                                <a:ea typeface="Cambria Math" panose="02040503050406030204" pitchFamily="18" charset="0"/>
                              </a:rPr>
                              <m:t>+</m:t>
                            </m:r>
                            <m:r>
                              <m:rPr>
                                <m:sty m:val="p"/>
                              </m:rPr>
                              <a:rPr lang="de-DE" sz="500" i="0">
                                <a:latin typeface="Cambria Math" panose="02040503050406030204" pitchFamily="18" charset="0"/>
                                <a:ea typeface="Cambria Math" panose="02040503050406030204" pitchFamily="18" charset="0"/>
                              </a:rPr>
                              <m:t>Equit</m:t>
                            </m:r>
                            <m:sSub>
                              <m:sSubPr>
                                <m:ctrlPr>
                                  <a:rPr lang="de-DE" sz="500" i="1">
                                    <a:latin typeface="Cambria Math" panose="02040503050406030204" pitchFamily="18" charset="0"/>
                                    <a:ea typeface="Cambria Math" panose="02040503050406030204" pitchFamily="18" charset="0"/>
                                  </a:rPr>
                                </m:ctrlPr>
                              </m:sSubPr>
                              <m:e>
                                <m:r>
                                  <m:rPr>
                                    <m:sty m:val="p"/>
                                  </m:rPr>
                                  <a:rPr lang="de-DE" sz="500" i="0">
                                    <a:latin typeface="Cambria Math" panose="02040503050406030204" pitchFamily="18" charset="0"/>
                                    <a:ea typeface="Cambria Math" panose="02040503050406030204" pitchFamily="18" charset="0"/>
                                  </a:rPr>
                                  <m:t>y</m:t>
                                </m:r>
                              </m:e>
                              <m:sub>
                                <m:r>
                                  <m:rPr>
                                    <m:sty m:val="p"/>
                                  </m:rPr>
                                  <a:rPr lang="de-DE" sz="500" i="0">
                                    <a:latin typeface="Cambria Math" panose="02040503050406030204" pitchFamily="18" charset="0"/>
                                    <a:ea typeface="Cambria Math" panose="02040503050406030204" pitchFamily="18" charset="0"/>
                                  </a:rPr>
                                  <m:t>t</m:t>
                                </m:r>
                                <m:r>
                                  <a:rPr lang="de-DE" sz="500" i="0">
                                    <a:latin typeface="Cambria Math" panose="02040503050406030204" pitchFamily="18" charset="0"/>
                                    <a:ea typeface="Cambria Math" panose="02040503050406030204" pitchFamily="18" charset="0"/>
                                  </a:rPr>
                                  <m:t>−1</m:t>
                                </m:r>
                              </m:sub>
                            </m:sSub>
                            <m:r>
                              <a:rPr lang="de-DE" sz="500" i="0">
                                <a:latin typeface="Cambria Math" panose="02040503050406030204" pitchFamily="18" charset="0"/>
                                <a:ea typeface="Cambria Math" panose="02040503050406030204" pitchFamily="18" charset="0"/>
                              </a:rPr>
                              <m:t>)/2</m:t>
                            </m:r>
                          </m:den>
                        </m:f>
                      </m:oMath>
                    </m:oMathPara>
                  </a14:m>
                  <a:endParaRPr lang="en-US" sz="500" dirty="0"/>
                </a:p>
              </p:txBody>
            </p:sp>
          </mc:Choice>
          <mc:Fallback xmlns="">
            <p:sp>
              <p:nvSpPr>
                <p:cNvPr id="74" name="Rectangle 73">
                  <a:extLst>
                    <a:ext uri="{FF2B5EF4-FFF2-40B4-BE49-F238E27FC236}">
                      <a16:creationId xmlns:a16="http://schemas.microsoft.com/office/drawing/2014/main" id="{69AEE8AE-6CCD-456C-B0DA-97DC93E46CFA}"/>
                    </a:ext>
                  </a:extLst>
                </p:cNvPr>
                <p:cNvSpPr>
                  <a:spLocks noRot="1" noChangeAspect="1" noMove="1" noResize="1" noEditPoints="1" noAdjustHandles="1" noChangeArrowheads="1" noChangeShapeType="1" noTextEdit="1"/>
                </p:cNvSpPr>
                <p:nvPr/>
              </p:nvSpPr>
              <p:spPr>
                <a:xfrm>
                  <a:off x="0" y="341410"/>
                  <a:ext cx="1150983" cy="249427"/>
                </a:xfrm>
                <a:prstGeom prst="rect">
                  <a:avLst/>
                </a:prstGeom>
                <a:blipFill>
                  <a:blip r:embed="rId22"/>
                  <a:stretch>
                    <a:fillRect/>
                  </a:stretch>
                </a:blipFill>
              </p:spPr>
              <p:txBody>
                <a:bodyPr/>
                <a:lstStyle/>
                <a:p>
                  <a:r>
                    <a:rPr lang="en-US">
                      <a:noFill/>
                    </a:rPr>
                    <a:t> </a:t>
                  </a:r>
                </a:p>
              </p:txBody>
            </p:sp>
          </mc:Fallback>
        </mc:AlternateContent>
        <p:sp>
          <p:nvSpPr>
            <p:cNvPr id="108" name="TextBox 107">
              <a:extLst>
                <a:ext uri="{FF2B5EF4-FFF2-40B4-BE49-F238E27FC236}">
                  <a16:creationId xmlns:a16="http://schemas.microsoft.com/office/drawing/2014/main" id="{7A740367-4E94-4863-AD2F-50115FA3E400}"/>
                </a:ext>
              </a:extLst>
            </p:cNvPr>
            <p:cNvSpPr txBox="1"/>
            <p:nvPr/>
          </p:nvSpPr>
          <p:spPr>
            <a:xfrm>
              <a:off x="39288" y="552710"/>
              <a:ext cx="672806" cy="553998"/>
            </a:xfrm>
            <a:prstGeom prst="rect">
              <a:avLst/>
            </a:prstGeom>
            <a:noFill/>
          </p:spPr>
          <p:txBody>
            <a:bodyPr wrap="square" rtlCol="0">
              <a:spAutoFit/>
            </a:bodyPr>
            <a:lstStyle/>
            <a:p>
              <a:r>
                <a:rPr lang="en-US" sz="500" dirty="0">
                  <a:solidFill>
                    <a:schemeClr val="tx1">
                      <a:lumMod val="65000"/>
                      <a:lumOff val="35000"/>
                    </a:schemeClr>
                  </a:solidFill>
                </a:rPr>
                <a:t>E.g., want to put net income into perspective to the average amount of invested equity in the </a:t>
              </a:r>
              <a:r>
                <a:rPr lang="en-US" sz="500" dirty="0">
                  <a:solidFill>
                    <a:schemeClr val="accent2"/>
                  </a:solidFill>
                </a:rPr>
                <a:t>period</a:t>
              </a:r>
            </a:p>
          </p:txBody>
        </p:sp>
        <p:grpSp>
          <p:nvGrpSpPr>
            <p:cNvPr id="122" name="Group 121">
              <a:extLst>
                <a:ext uri="{FF2B5EF4-FFF2-40B4-BE49-F238E27FC236}">
                  <a16:creationId xmlns:a16="http://schemas.microsoft.com/office/drawing/2014/main" id="{5C410D39-4382-426B-9C3E-E9AF8182B482}"/>
                </a:ext>
              </a:extLst>
            </p:cNvPr>
            <p:cNvGrpSpPr/>
            <p:nvPr/>
          </p:nvGrpSpPr>
          <p:grpSpPr>
            <a:xfrm>
              <a:off x="101917" y="396379"/>
              <a:ext cx="1997699" cy="1442580"/>
              <a:chOff x="-170511" y="987327"/>
              <a:chExt cx="1997699" cy="1442580"/>
            </a:xfrm>
          </p:grpSpPr>
          <p:grpSp>
            <p:nvGrpSpPr>
              <p:cNvPr id="116" name="Group 115">
                <a:extLst>
                  <a:ext uri="{FF2B5EF4-FFF2-40B4-BE49-F238E27FC236}">
                    <a16:creationId xmlns:a16="http://schemas.microsoft.com/office/drawing/2014/main" id="{7705EA49-D8CC-4F9F-A7EA-E01D7B95A0C9}"/>
                  </a:ext>
                </a:extLst>
              </p:cNvPr>
              <p:cNvGrpSpPr/>
              <p:nvPr/>
            </p:nvGrpSpPr>
            <p:grpSpPr>
              <a:xfrm>
                <a:off x="279816" y="987327"/>
                <a:ext cx="1547372" cy="1442580"/>
                <a:chOff x="805526" y="3422834"/>
                <a:chExt cx="1547372" cy="1442580"/>
              </a:xfrm>
            </p:grpSpPr>
            <p:grpSp>
              <p:nvGrpSpPr>
                <p:cNvPr id="61" name="Group 60">
                  <a:extLst>
                    <a:ext uri="{FF2B5EF4-FFF2-40B4-BE49-F238E27FC236}">
                      <a16:creationId xmlns:a16="http://schemas.microsoft.com/office/drawing/2014/main" id="{7DFDDFF6-5E61-47DF-8F94-DAB63BF86A24}"/>
                    </a:ext>
                  </a:extLst>
                </p:cNvPr>
                <p:cNvGrpSpPr/>
                <p:nvPr/>
              </p:nvGrpSpPr>
              <p:grpSpPr>
                <a:xfrm>
                  <a:off x="1174626" y="3516304"/>
                  <a:ext cx="851676" cy="512687"/>
                  <a:chOff x="553790" y="2132954"/>
                  <a:chExt cx="3183495" cy="1916383"/>
                </a:xfrm>
              </p:grpSpPr>
              <p:cxnSp>
                <p:nvCxnSpPr>
                  <p:cNvPr id="64" name="Straight Connector 63">
                    <a:extLst>
                      <a:ext uri="{FF2B5EF4-FFF2-40B4-BE49-F238E27FC236}">
                        <a16:creationId xmlns:a16="http://schemas.microsoft.com/office/drawing/2014/main" id="{EEFA8A33-B2B6-445D-86F8-E0590FA113DD}"/>
                      </a:ext>
                    </a:extLst>
                  </p:cNvPr>
                  <p:cNvCxnSpPr>
                    <a:cxnSpLocks/>
                  </p:cNvCxnSpPr>
                  <p:nvPr/>
                </p:nvCxnSpPr>
                <p:spPr>
                  <a:xfrm>
                    <a:off x="850006" y="3612524"/>
                    <a:ext cx="2723881" cy="0"/>
                  </a:xfrm>
                  <a:prstGeom prst="line">
                    <a:avLst/>
                  </a:prstGeom>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E1F9BE9F-54A6-42E2-8C2D-EC8DBC1BB592}"/>
                      </a:ext>
                    </a:extLst>
                  </p:cNvPr>
                  <p:cNvSpPr/>
                  <p:nvPr/>
                </p:nvSpPr>
                <p:spPr>
                  <a:xfrm>
                    <a:off x="1139780" y="3148885"/>
                    <a:ext cx="238259" cy="45720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66" name="Rectangle 65">
                    <a:extLst>
                      <a:ext uri="{FF2B5EF4-FFF2-40B4-BE49-F238E27FC236}">
                        <a16:creationId xmlns:a16="http://schemas.microsoft.com/office/drawing/2014/main" id="{68B126C2-9887-47BE-A028-48C3BF830B72}"/>
                      </a:ext>
                    </a:extLst>
                  </p:cNvPr>
                  <p:cNvSpPr/>
                  <p:nvPr/>
                </p:nvSpPr>
                <p:spPr>
                  <a:xfrm>
                    <a:off x="2913038" y="2653059"/>
                    <a:ext cx="238259" cy="953026"/>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p>
                </p:txBody>
              </p:sp>
              <p:sp>
                <p:nvSpPr>
                  <p:cNvPr id="67" name="Rectangle 66">
                    <a:extLst>
                      <a:ext uri="{FF2B5EF4-FFF2-40B4-BE49-F238E27FC236}">
                        <a16:creationId xmlns:a16="http://schemas.microsoft.com/office/drawing/2014/main" id="{1DCE1B00-4350-4AB1-A1E1-57B48AACA7CB}"/>
                      </a:ext>
                    </a:extLst>
                  </p:cNvPr>
                  <p:cNvSpPr/>
                  <p:nvPr/>
                </p:nvSpPr>
                <p:spPr>
                  <a:xfrm>
                    <a:off x="1261320" y="2132954"/>
                    <a:ext cx="1770846" cy="218916"/>
                  </a:xfrm>
                  <a:prstGeom prst="rect">
                    <a:avLst/>
                  </a:prstGeom>
                  <a:solidFill>
                    <a:schemeClr val="accent2"/>
                  </a:solidFill>
                  <a:ln>
                    <a:solidFill>
                      <a:schemeClr val="accent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500"/>
                  </a:p>
                </p:txBody>
              </p:sp>
              <p:sp>
                <p:nvSpPr>
                  <p:cNvPr id="69" name="TextBox 68">
                    <a:extLst>
                      <a:ext uri="{FF2B5EF4-FFF2-40B4-BE49-F238E27FC236}">
                        <a16:creationId xmlns:a16="http://schemas.microsoft.com/office/drawing/2014/main" id="{62A9CCFC-7EE0-42A4-971F-4D44BE5E85DD}"/>
                      </a:ext>
                    </a:extLst>
                  </p:cNvPr>
                  <p:cNvSpPr txBox="1"/>
                  <p:nvPr/>
                </p:nvSpPr>
                <p:spPr>
                  <a:xfrm>
                    <a:off x="553790" y="3736066"/>
                    <a:ext cx="1410238" cy="299116"/>
                  </a:xfrm>
                  <a:prstGeom prst="rect">
                    <a:avLst/>
                  </a:prstGeom>
                  <a:noFill/>
                </p:spPr>
                <p:txBody>
                  <a:bodyPr wrap="square" lIns="9144" tIns="9144" rIns="9144" bIns="9144" rtlCol="0">
                    <a:spAutoFit/>
                  </a:bodyPr>
                  <a:lstStyle/>
                  <a:p>
                    <a:pPr algn="ctr"/>
                    <a:r>
                      <a:rPr lang="en-US" sz="400" dirty="0"/>
                      <a:t>Equity 31.12.X1</a:t>
                    </a:r>
                  </a:p>
                </p:txBody>
              </p:sp>
              <p:sp>
                <p:nvSpPr>
                  <p:cNvPr id="70" name="TextBox 69">
                    <a:extLst>
                      <a:ext uri="{FF2B5EF4-FFF2-40B4-BE49-F238E27FC236}">
                        <a16:creationId xmlns:a16="http://schemas.microsoft.com/office/drawing/2014/main" id="{5C9A2724-3801-4B0D-8C31-7079103C2F5E}"/>
                      </a:ext>
                    </a:extLst>
                  </p:cNvPr>
                  <p:cNvSpPr txBox="1"/>
                  <p:nvPr/>
                </p:nvSpPr>
                <p:spPr>
                  <a:xfrm>
                    <a:off x="2327047" y="3750221"/>
                    <a:ext cx="1410238" cy="299116"/>
                  </a:xfrm>
                  <a:prstGeom prst="rect">
                    <a:avLst/>
                  </a:prstGeom>
                  <a:noFill/>
                </p:spPr>
                <p:txBody>
                  <a:bodyPr wrap="square" lIns="9144" tIns="9144" rIns="9144" bIns="9144" rtlCol="0">
                    <a:spAutoFit/>
                  </a:bodyPr>
                  <a:lstStyle/>
                  <a:p>
                    <a:pPr algn="ctr"/>
                    <a:r>
                      <a:rPr lang="en-US" sz="400" dirty="0"/>
                      <a:t>Equity 31.12.X2</a:t>
                    </a:r>
                  </a:p>
                </p:txBody>
              </p:sp>
              <p:sp>
                <p:nvSpPr>
                  <p:cNvPr id="71" name="Right Brace 70">
                    <a:extLst>
                      <a:ext uri="{FF2B5EF4-FFF2-40B4-BE49-F238E27FC236}">
                        <a16:creationId xmlns:a16="http://schemas.microsoft.com/office/drawing/2014/main" id="{1E85D050-C0FC-49CF-9BA0-FA90A2152ED2}"/>
                      </a:ext>
                    </a:extLst>
                  </p:cNvPr>
                  <p:cNvSpPr/>
                  <p:nvPr/>
                </p:nvSpPr>
                <p:spPr>
                  <a:xfrm rot="16200000">
                    <a:off x="2053851" y="1631470"/>
                    <a:ext cx="185783" cy="177084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500"/>
                  </a:p>
                </p:txBody>
              </p:sp>
              <p:cxnSp>
                <p:nvCxnSpPr>
                  <p:cNvPr id="72" name="Straight Connector 71">
                    <a:extLst>
                      <a:ext uri="{FF2B5EF4-FFF2-40B4-BE49-F238E27FC236}">
                        <a16:creationId xmlns:a16="http://schemas.microsoft.com/office/drawing/2014/main" id="{03AC68F3-B519-4500-9DC2-D04A168D2735}"/>
                      </a:ext>
                    </a:extLst>
                  </p:cNvPr>
                  <p:cNvCxnSpPr>
                    <a:cxnSpLocks/>
                    <a:stCxn id="66" idx="2"/>
                    <a:endCxn id="70" idx="0"/>
                  </p:cNvCxnSpPr>
                  <p:nvPr/>
                </p:nvCxnSpPr>
                <p:spPr>
                  <a:xfrm>
                    <a:off x="3032168" y="3606087"/>
                    <a:ext cx="0" cy="144134"/>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84E262-B9DE-4F40-ACA7-DE23726D8243}"/>
                      </a:ext>
                    </a:extLst>
                  </p:cNvPr>
                  <p:cNvCxnSpPr>
                    <a:cxnSpLocks/>
                  </p:cNvCxnSpPr>
                  <p:nvPr/>
                </p:nvCxnSpPr>
                <p:spPr>
                  <a:xfrm flipH="1">
                    <a:off x="1257360" y="3606085"/>
                    <a:ext cx="1" cy="14413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800BAA97-A2F3-4EFF-B050-52A4150F761A}"/>
                    </a:ext>
                  </a:extLst>
                </p:cNvPr>
                <p:cNvGrpSpPr/>
                <p:nvPr/>
              </p:nvGrpSpPr>
              <p:grpSpPr>
                <a:xfrm>
                  <a:off x="805526" y="4290232"/>
                  <a:ext cx="694649" cy="575182"/>
                  <a:chOff x="553790" y="1763065"/>
                  <a:chExt cx="3183495" cy="2635991"/>
                </a:xfrm>
              </p:grpSpPr>
              <p:cxnSp>
                <p:nvCxnSpPr>
                  <p:cNvPr id="76" name="Straight Connector 75">
                    <a:extLst>
                      <a:ext uri="{FF2B5EF4-FFF2-40B4-BE49-F238E27FC236}">
                        <a16:creationId xmlns:a16="http://schemas.microsoft.com/office/drawing/2014/main" id="{E3274C38-61F8-4AC8-96FD-03299F2B96B0}"/>
                      </a:ext>
                    </a:extLst>
                  </p:cNvPr>
                  <p:cNvCxnSpPr>
                    <a:cxnSpLocks/>
                  </p:cNvCxnSpPr>
                  <p:nvPr/>
                </p:nvCxnSpPr>
                <p:spPr>
                  <a:xfrm>
                    <a:off x="850006" y="3612524"/>
                    <a:ext cx="2723881" cy="0"/>
                  </a:xfrm>
                  <a:prstGeom prst="line">
                    <a:avLst/>
                  </a:prstGeom>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59EAE689-90C1-4A93-8600-5572B596A910}"/>
                      </a:ext>
                    </a:extLst>
                  </p:cNvPr>
                  <p:cNvSpPr/>
                  <p:nvPr/>
                </p:nvSpPr>
                <p:spPr>
                  <a:xfrm>
                    <a:off x="1139780" y="3148885"/>
                    <a:ext cx="238259" cy="45720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78" name="Rectangle 77">
                    <a:extLst>
                      <a:ext uri="{FF2B5EF4-FFF2-40B4-BE49-F238E27FC236}">
                        <a16:creationId xmlns:a16="http://schemas.microsoft.com/office/drawing/2014/main" id="{376DAB60-7C9F-4738-AC44-C10434B364CD}"/>
                      </a:ext>
                    </a:extLst>
                  </p:cNvPr>
                  <p:cNvSpPr/>
                  <p:nvPr/>
                </p:nvSpPr>
                <p:spPr>
                  <a:xfrm>
                    <a:off x="2913038" y="2653059"/>
                    <a:ext cx="238259" cy="953026"/>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p>
                </p:txBody>
              </p:sp>
              <p:sp>
                <p:nvSpPr>
                  <p:cNvPr id="79" name="Rectangle 78">
                    <a:extLst>
                      <a:ext uri="{FF2B5EF4-FFF2-40B4-BE49-F238E27FC236}">
                        <a16:creationId xmlns:a16="http://schemas.microsoft.com/office/drawing/2014/main" id="{5AC8EA1E-E6C2-487E-980C-31B9644324C7}"/>
                      </a:ext>
                    </a:extLst>
                  </p:cNvPr>
                  <p:cNvSpPr/>
                  <p:nvPr/>
                </p:nvSpPr>
                <p:spPr>
                  <a:xfrm>
                    <a:off x="1261320" y="2132954"/>
                    <a:ext cx="1770846" cy="218916"/>
                  </a:xfrm>
                  <a:prstGeom prst="rect">
                    <a:avLst/>
                  </a:prstGeom>
                  <a:solidFill>
                    <a:schemeClr val="accent2"/>
                  </a:solidFill>
                  <a:ln>
                    <a:solidFill>
                      <a:schemeClr val="accent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500"/>
                  </a:p>
                </p:txBody>
              </p:sp>
              <p:sp>
                <p:nvSpPr>
                  <p:cNvPr id="80" name="TextBox 79">
                    <a:extLst>
                      <a:ext uri="{FF2B5EF4-FFF2-40B4-BE49-F238E27FC236}">
                        <a16:creationId xmlns:a16="http://schemas.microsoft.com/office/drawing/2014/main" id="{B45B655F-7912-4689-8B29-404B1B401942}"/>
                      </a:ext>
                    </a:extLst>
                  </p:cNvPr>
                  <p:cNvSpPr txBox="1"/>
                  <p:nvPr/>
                </p:nvSpPr>
                <p:spPr>
                  <a:xfrm>
                    <a:off x="942964" y="1763065"/>
                    <a:ext cx="2514353" cy="366731"/>
                  </a:xfrm>
                  <a:prstGeom prst="rect">
                    <a:avLst/>
                  </a:prstGeom>
                  <a:noFill/>
                </p:spPr>
                <p:txBody>
                  <a:bodyPr wrap="square" lIns="9144" tIns="9144" rIns="9144" bIns="9144" rtlCol="0">
                    <a:spAutoFit/>
                  </a:bodyPr>
                  <a:lstStyle/>
                  <a:p>
                    <a:pPr algn="ctr"/>
                    <a:r>
                      <a:rPr lang="en-US" sz="400" dirty="0"/>
                      <a:t>Net income FY 2020</a:t>
                    </a:r>
                  </a:p>
                </p:txBody>
              </p:sp>
              <p:sp>
                <p:nvSpPr>
                  <p:cNvPr id="81" name="TextBox 80">
                    <a:extLst>
                      <a:ext uri="{FF2B5EF4-FFF2-40B4-BE49-F238E27FC236}">
                        <a16:creationId xmlns:a16="http://schemas.microsoft.com/office/drawing/2014/main" id="{D07B25CE-9B99-4954-AD80-F4E36A76DD5B}"/>
                      </a:ext>
                    </a:extLst>
                  </p:cNvPr>
                  <p:cNvSpPr txBox="1"/>
                  <p:nvPr/>
                </p:nvSpPr>
                <p:spPr>
                  <a:xfrm>
                    <a:off x="553790" y="3736064"/>
                    <a:ext cx="1408677" cy="648831"/>
                  </a:xfrm>
                  <a:prstGeom prst="rect">
                    <a:avLst/>
                  </a:prstGeom>
                  <a:noFill/>
                </p:spPr>
                <p:txBody>
                  <a:bodyPr wrap="square" lIns="9144" tIns="9144" rIns="9144" bIns="9144" rtlCol="0">
                    <a:spAutoFit/>
                  </a:bodyPr>
                  <a:lstStyle/>
                  <a:p>
                    <a:pPr algn="ctr"/>
                    <a:r>
                      <a:rPr lang="en-US" sz="400" dirty="0"/>
                      <a:t>Equity 31.12.X1</a:t>
                    </a:r>
                  </a:p>
                </p:txBody>
              </p:sp>
              <p:sp>
                <p:nvSpPr>
                  <p:cNvPr id="82" name="TextBox 81">
                    <a:extLst>
                      <a:ext uri="{FF2B5EF4-FFF2-40B4-BE49-F238E27FC236}">
                        <a16:creationId xmlns:a16="http://schemas.microsoft.com/office/drawing/2014/main" id="{D68EE80E-C0F8-4F55-958E-65DE90A204FB}"/>
                      </a:ext>
                    </a:extLst>
                  </p:cNvPr>
                  <p:cNvSpPr txBox="1"/>
                  <p:nvPr/>
                </p:nvSpPr>
                <p:spPr>
                  <a:xfrm>
                    <a:off x="2327049" y="3750225"/>
                    <a:ext cx="1410236" cy="648831"/>
                  </a:xfrm>
                  <a:prstGeom prst="rect">
                    <a:avLst/>
                  </a:prstGeom>
                  <a:noFill/>
                </p:spPr>
                <p:txBody>
                  <a:bodyPr wrap="square" lIns="9144" tIns="9144" rIns="9144" bIns="9144" rtlCol="0">
                    <a:spAutoFit/>
                  </a:bodyPr>
                  <a:lstStyle/>
                  <a:p>
                    <a:pPr algn="ctr"/>
                    <a:r>
                      <a:rPr lang="en-US" sz="400" dirty="0"/>
                      <a:t>Equity 31.12.X2</a:t>
                    </a:r>
                  </a:p>
                </p:txBody>
              </p:sp>
              <p:sp>
                <p:nvSpPr>
                  <p:cNvPr id="83" name="Right Brace 82">
                    <a:extLst>
                      <a:ext uri="{FF2B5EF4-FFF2-40B4-BE49-F238E27FC236}">
                        <a16:creationId xmlns:a16="http://schemas.microsoft.com/office/drawing/2014/main" id="{D4920D86-6EA3-44EA-8CAF-E71603C777EB}"/>
                      </a:ext>
                    </a:extLst>
                  </p:cNvPr>
                  <p:cNvSpPr/>
                  <p:nvPr/>
                </p:nvSpPr>
                <p:spPr>
                  <a:xfrm rot="16200000">
                    <a:off x="2053851" y="1631470"/>
                    <a:ext cx="185783" cy="177084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500"/>
                  </a:p>
                </p:txBody>
              </p:sp>
              <p:cxnSp>
                <p:nvCxnSpPr>
                  <p:cNvPr id="84" name="Straight Connector 83">
                    <a:extLst>
                      <a:ext uri="{FF2B5EF4-FFF2-40B4-BE49-F238E27FC236}">
                        <a16:creationId xmlns:a16="http://schemas.microsoft.com/office/drawing/2014/main" id="{867DC080-F38D-41BD-8B5A-CBE7B64DB53B}"/>
                      </a:ext>
                    </a:extLst>
                  </p:cNvPr>
                  <p:cNvCxnSpPr>
                    <a:cxnSpLocks/>
                    <a:stCxn id="78" idx="2"/>
                    <a:endCxn id="82" idx="0"/>
                  </p:cNvCxnSpPr>
                  <p:nvPr/>
                </p:nvCxnSpPr>
                <p:spPr>
                  <a:xfrm flipH="1">
                    <a:off x="3032167" y="3606084"/>
                    <a:ext cx="5" cy="144141"/>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3A25F043-E567-41CF-BA36-014BAF718D6B}"/>
                      </a:ext>
                    </a:extLst>
                  </p:cNvPr>
                  <p:cNvCxnSpPr>
                    <a:cxnSpLocks/>
                  </p:cNvCxnSpPr>
                  <p:nvPr/>
                </p:nvCxnSpPr>
                <p:spPr>
                  <a:xfrm flipH="1">
                    <a:off x="1257360" y="3606085"/>
                    <a:ext cx="1" cy="144138"/>
                  </a:xfrm>
                  <a:prstGeom prst="line">
                    <a:avLst/>
                  </a:prstGeom>
                </p:spPr>
                <p:style>
                  <a:lnRef idx="1">
                    <a:schemeClr val="accent1"/>
                  </a:lnRef>
                  <a:fillRef idx="0">
                    <a:schemeClr val="accent1"/>
                  </a:fillRef>
                  <a:effectRef idx="0">
                    <a:schemeClr val="accent1"/>
                  </a:effectRef>
                  <a:fontRef idx="minor">
                    <a:schemeClr val="tx1"/>
                  </a:fontRef>
                </p:style>
              </p:cxnSp>
              <p:sp>
                <p:nvSpPr>
                  <p:cNvPr id="86" name="Rectangle 85">
                    <a:extLst>
                      <a:ext uri="{FF2B5EF4-FFF2-40B4-BE49-F238E27FC236}">
                        <a16:creationId xmlns:a16="http://schemas.microsoft.com/office/drawing/2014/main" id="{3DFB8B8A-41A2-4FEF-8FA2-B6F5C0AF3E09}"/>
                      </a:ext>
                    </a:extLst>
                  </p:cNvPr>
                  <p:cNvSpPr/>
                  <p:nvPr/>
                </p:nvSpPr>
                <p:spPr>
                  <a:xfrm>
                    <a:off x="1494432" y="3128000"/>
                    <a:ext cx="233965" cy="4824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87" name="Rectangle 86">
                    <a:extLst>
                      <a:ext uri="{FF2B5EF4-FFF2-40B4-BE49-F238E27FC236}">
                        <a16:creationId xmlns:a16="http://schemas.microsoft.com/office/drawing/2014/main" id="{6FAACB0D-0CE9-4ED3-A6A3-F6C38DB92782}"/>
                      </a:ext>
                    </a:extLst>
                  </p:cNvPr>
                  <p:cNvSpPr/>
                  <p:nvPr/>
                </p:nvSpPr>
                <p:spPr>
                  <a:xfrm>
                    <a:off x="1849082" y="3064898"/>
                    <a:ext cx="232522" cy="5476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88" name="Rectangle 87">
                    <a:extLst>
                      <a:ext uri="{FF2B5EF4-FFF2-40B4-BE49-F238E27FC236}">
                        <a16:creationId xmlns:a16="http://schemas.microsoft.com/office/drawing/2014/main" id="{5601AD72-63A6-4CDA-9A38-F30753CE8C22}"/>
                      </a:ext>
                    </a:extLst>
                  </p:cNvPr>
                  <p:cNvSpPr/>
                  <p:nvPr/>
                </p:nvSpPr>
                <p:spPr>
                  <a:xfrm>
                    <a:off x="2203735" y="2971489"/>
                    <a:ext cx="233970" cy="6345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89" name="Rectangle 88">
                    <a:extLst>
                      <a:ext uri="{FF2B5EF4-FFF2-40B4-BE49-F238E27FC236}">
                        <a16:creationId xmlns:a16="http://schemas.microsoft.com/office/drawing/2014/main" id="{A816BA3D-B239-4ED9-8392-26B3CBF9F413}"/>
                      </a:ext>
                    </a:extLst>
                  </p:cNvPr>
                  <p:cNvSpPr/>
                  <p:nvPr/>
                </p:nvSpPr>
                <p:spPr>
                  <a:xfrm>
                    <a:off x="2558386" y="2809070"/>
                    <a:ext cx="233971" cy="8011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grpSp>
            <p:grpSp>
              <p:nvGrpSpPr>
                <p:cNvPr id="90" name="Group 89">
                  <a:extLst>
                    <a:ext uri="{FF2B5EF4-FFF2-40B4-BE49-F238E27FC236}">
                      <a16:creationId xmlns:a16="http://schemas.microsoft.com/office/drawing/2014/main" id="{B7F928F3-B649-461E-BC93-02B3B644CD30}"/>
                    </a:ext>
                  </a:extLst>
                </p:cNvPr>
                <p:cNvGrpSpPr/>
                <p:nvPr/>
              </p:nvGrpSpPr>
              <p:grpSpPr>
                <a:xfrm>
                  <a:off x="1658249" y="4370943"/>
                  <a:ext cx="694649" cy="494471"/>
                  <a:chOff x="553790" y="2132954"/>
                  <a:chExt cx="3183495" cy="2266101"/>
                </a:xfrm>
              </p:grpSpPr>
              <p:cxnSp>
                <p:nvCxnSpPr>
                  <p:cNvPr id="91" name="Straight Connector 90">
                    <a:extLst>
                      <a:ext uri="{FF2B5EF4-FFF2-40B4-BE49-F238E27FC236}">
                        <a16:creationId xmlns:a16="http://schemas.microsoft.com/office/drawing/2014/main" id="{AC1241D7-DB3D-4E86-893C-B01176006114}"/>
                      </a:ext>
                    </a:extLst>
                  </p:cNvPr>
                  <p:cNvCxnSpPr>
                    <a:cxnSpLocks/>
                  </p:cNvCxnSpPr>
                  <p:nvPr/>
                </p:nvCxnSpPr>
                <p:spPr>
                  <a:xfrm>
                    <a:off x="850006" y="3612524"/>
                    <a:ext cx="2723881" cy="0"/>
                  </a:xfrm>
                  <a:prstGeom prst="line">
                    <a:avLst/>
                  </a:prstGeom>
                </p:spPr>
                <p:style>
                  <a:lnRef idx="1">
                    <a:schemeClr val="accent1"/>
                  </a:lnRef>
                  <a:fillRef idx="0">
                    <a:schemeClr val="accent1"/>
                  </a:fillRef>
                  <a:effectRef idx="0">
                    <a:schemeClr val="accent1"/>
                  </a:effectRef>
                  <a:fontRef idx="minor">
                    <a:schemeClr val="tx1"/>
                  </a:fontRef>
                </p:style>
              </p:cxnSp>
              <p:sp>
                <p:nvSpPr>
                  <p:cNvPr id="92" name="Rectangle 91">
                    <a:extLst>
                      <a:ext uri="{FF2B5EF4-FFF2-40B4-BE49-F238E27FC236}">
                        <a16:creationId xmlns:a16="http://schemas.microsoft.com/office/drawing/2014/main" id="{DC3DBF01-4431-40A0-8F85-9C34E1EA840F}"/>
                      </a:ext>
                    </a:extLst>
                  </p:cNvPr>
                  <p:cNvSpPr/>
                  <p:nvPr/>
                </p:nvSpPr>
                <p:spPr>
                  <a:xfrm>
                    <a:off x="1139780" y="3148885"/>
                    <a:ext cx="238259" cy="45720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93" name="Rectangle 92">
                    <a:extLst>
                      <a:ext uri="{FF2B5EF4-FFF2-40B4-BE49-F238E27FC236}">
                        <a16:creationId xmlns:a16="http://schemas.microsoft.com/office/drawing/2014/main" id="{AEC5E468-46FD-47DE-A658-5E531082B802}"/>
                      </a:ext>
                    </a:extLst>
                  </p:cNvPr>
                  <p:cNvSpPr/>
                  <p:nvPr/>
                </p:nvSpPr>
                <p:spPr>
                  <a:xfrm>
                    <a:off x="2913038" y="2653059"/>
                    <a:ext cx="238259" cy="953026"/>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p>
                </p:txBody>
              </p:sp>
              <p:sp>
                <p:nvSpPr>
                  <p:cNvPr id="94" name="Rectangle 93">
                    <a:extLst>
                      <a:ext uri="{FF2B5EF4-FFF2-40B4-BE49-F238E27FC236}">
                        <a16:creationId xmlns:a16="http://schemas.microsoft.com/office/drawing/2014/main" id="{19B7AB8E-F997-43A6-9C0C-A66F13A6EA55}"/>
                      </a:ext>
                    </a:extLst>
                  </p:cNvPr>
                  <p:cNvSpPr/>
                  <p:nvPr/>
                </p:nvSpPr>
                <p:spPr>
                  <a:xfrm>
                    <a:off x="1261320" y="2132954"/>
                    <a:ext cx="1770846" cy="218916"/>
                  </a:xfrm>
                  <a:prstGeom prst="rect">
                    <a:avLst/>
                  </a:prstGeom>
                  <a:solidFill>
                    <a:schemeClr val="accent2"/>
                  </a:solidFill>
                  <a:ln>
                    <a:solidFill>
                      <a:schemeClr val="accent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500"/>
                  </a:p>
                </p:txBody>
              </p:sp>
              <p:sp>
                <p:nvSpPr>
                  <p:cNvPr id="96" name="TextBox 95">
                    <a:extLst>
                      <a:ext uri="{FF2B5EF4-FFF2-40B4-BE49-F238E27FC236}">
                        <a16:creationId xmlns:a16="http://schemas.microsoft.com/office/drawing/2014/main" id="{688EE30C-8E8A-4022-8F7E-6952683AA7A2}"/>
                      </a:ext>
                    </a:extLst>
                  </p:cNvPr>
                  <p:cNvSpPr txBox="1"/>
                  <p:nvPr/>
                </p:nvSpPr>
                <p:spPr>
                  <a:xfrm>
                    <a:off x="553790" y="3736064"/>
                    <a:ext cx="1410236" cy="648831"/>
                  </a:xfrm>
                  <a:prstGeom prst="rect">
                    <a:avLst/>
                  </a:prstGeom>
                  <a:noFill/>
                </p:spPr>
                <p:txBody>
                  <a:bodyPr wrap="square" lIns="9144" tIns="9144" rIns="9144" bIns="9144" rtlCol="0">
                    <a:spAutoFit/>
                  </a:bodyPr>
                  <a:lstStyle/>
                  <a:p>
                    <a:pPr algn="ctr"/>
                    <a:r>
                      <a:rPr lang="en-US" sz="400" dirty="0"/>
                      <a:t>Equity 31.12.X1</a:t>
                    </a:r>
                  </a:p>
                </p:txBody>
              </p:sp>
              <p:sp>
                <p:nvSpPr>
                  <p:cNvPr id="97" name="TextBox 96">
                    <a:extLst>
                      <a:ext uri="{FF2B5EF4-FFF2-40B4-BE49-F238E27FC236}">
                        <a16:creationId xmlns:a16="http://schemas.microsoft.com/office/drawing/2014/main" id="{2291A1BE-C29E-4F34-8602-F8A9BD95D253}"/>
                      </a:ext>
                    </a:extLst>
                  </p:cNvPr>
                  <p:cNvSpPr txBox="1"/>
                  <p:nvPr/>
                </p:nvSpPr>
                <p:spPr>
                  <a:xfrm>
                    <a:off x="2327049" y="3750225"/>
                    <a:ext cx="1410236" cy="648830"/>
                  </a:xfrm>
                  <a:prstGeom prst="rect">
                    <a:avLst/>
                  </a:prstGeom>
                  <a:noFill/>
                </p:spPr>
                <p:txBody>
                  <a:bodyPr wrap="square" lIns="9144" tIns="9144" rIns="9144" bIns="9144" rtlCol="0">
                    <a:spAutoFit/>
                  </a:bodyPr>
                  <a:lstStyle/>
                  <a:p>
                    <a:pPr algn="ctr"/>
                    <a:r>
                      <a:rPr lang="en-US" sz="400" dirty="0"/>
                      <a:t>Equity 31.12.X2</a:t>
                    </a:r>
                  </a:p>
                </p:txBody>
              </p:sp>
              <p:sp>
                <p:nvSpPr>
                  <p:cNvPr id="98" name="Right Brace 97">
                    <a:extLst>
                      <a:ext uri="{FF2B5EF4-FFF2-40B4-BE49-F238E27FC236}">
                        <a16:creationId xmlns:a16="http://schemas.microsoft.com/office/drawing/2014/main" id="{163F4E11-FB8E-4438-B77B-3D1CA616444B}"/>
                      </a:ext>
                    </a:extLst>
                  </p:cNvPr>
                  <p:cNvSpPr/>
                  <p:nvPr/>
                </p:nvSpPr>
                <p:spPr>
                  <a:xfrm rot="16200000">
                    <a:off x="2053851" y="1631470"/>
                    <a:ext cx="185783" cy="177084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500"/>
                  </a:p>
                </p:txBody>
              </p:sp>
              <p:cxnSp>
                <p:nvCxnSpPr>
                  <p:cNvPr id="99" name="Straight Connector 98">
                    <a:extLst>
                      <a:ext uri="{FF2B5EF4-FFF2-40B4-BE49-F238E27FC236}">
                        <a16:creationId xmlns:a16="http://schemas.microsoft.com/office/drawing/2014/main" id="{2A812AAA-D6A1-42F1-B64D-05015C24DC5E}"/>
                      </a:ext>
                    </a:extLst>
                  </p:cNvPr>
                  <p:cNvCxnSpPr>
                    <a:cxnSpLocks/>
                    <a:stCxn id="93" idx="2"/>
                    <a:endCxn id="97" idx="0"/>
                  </p:cNvCxnSpPr>
                  <p:nvPr/>
                </p:nvCxnSpPr>
                <p:spPr>
                  <a:xfrm flipH="1">
                    <a:off x="3032167" y="3606089"/>
                    <a:ext cx="5" cy="1441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6C77071-16E5-4A43-9CAF-CEA11B12F205}"/>
                      </a:ext>
                    </a:extLst>
                  </p:cNvPr>
                  <p:cNvCxnSpPr>
                    <a:cxnSpLocks/>
                  </p:cNvCxnSpPr>
                  <p:nvPr/>
                </p:nvCxnSpPr>
                <p:spPr>
                  <a:xfrm flipH="1">
                    <a:off x="1257360" y="3606085"/>
                    <a:ext cx="1" cy="144138"/>
                  </a:xfrm>
                  <a:prstGeom prst="line">
                    <a:avLst/>
                  </a:prstGeom>
                </p:spPr>
                <p:style>
                  <a:lnRef idx="1">
                    <a:schemeClr val="accent1"/>
                  </a:lnRef>
                  <a:fillRef idx="0">
                    <a:schemeClr val="accent1"/>
                  </a:fillRef>
                  <a:effectRef idx="0">
                    <a:schemeClr val="accent1"/>
                  </a:effectRef>
                  <a:fontRef idx="minor">
                    <a:schemeClr val="tx1"/>
                  </a:fontRef>
                </p:style>
              </p:cxnSp>
              <p:sp>
                <p:nvSpPr>
                  <p:cNvPr id="101" name="Rectangle 100">
                    <a:extLst>
                      <a:ext uri="{FF2B5EF4-FFF2-40B4-BE49-F238E27FC236}">
                        <a16:creationId xmlns:a16="http://schemas.microsoft.com/office/drawing/2014/main" id="{8135F6BF-AEA2-47EA-8542-F08E12C7D1FC}"/>
                      </a:ext>
                    </a:extLst>
                  </p:cNvPr>
                  <p:cNvSpPr/>
                  <p:nvPr/>
                </p:nvSpPr>
                <p:spPr>
                  <a:xfrm>
                    <a:off x="1494432" y="3148885"/>
                    <a:ext cx="238259"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102" name="Rectangle 101">
                    <a:extLst>
                      <a:ext uri="{FF2B5EF4-FFF2-40B4-BE49-F238E27FC236}">
                        <a16:creationId xmlns:a16="http://schemas.microsoft.com/office/drawing/2014/main" id="{41B4AD34-9D5B-4544-8CD6-AF6D196D414D}"/>
                      </a:ext>
                    </a:extLst>
                  </p:cNvPr>
                  <p:cNvSpPr/>
                  <p:nvPr/>
                </p:nvSpPr>
                <p:spPr>
                  <a:xfrm>
                    <a:off x="1849083" y="3148206"/>
                    <a:ext cx="238259"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103" name="Rectangle 102">
                    <a:extLst>
                      <a:ext uri="{FF2B5EF4-FFF2-40B4-BE49-F238E27FC236}">
                        <a16:creationId xmlns:a16="http://schemas.microsoft.com/office/drawing/2014/main" id="{96F75EA5-D0B8-491B-BF4D-CD0FF18E2F68}"/>
                      </a:ext>
                    </a:extLst>
                  </p:cNvPr>
                  <p:cNvSpPr/>
                  <p:nvPr/>
                </p:nvSpPr>
                <p:spPr>
                  <a:xfrm>
                    <a:off x="2203735" y="3151317"/>
                    <a:ext cx="238259"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104" name="Rectangle 103">
                    <a:extLst>
                      <a:ext uri="{FF2B5EF4-FFF2-40B4-BE49-F238E27FC236}">
                        <a16:creationId xmlns:a16="http://schemas.microsoft.com/office/drawing/2014/main" id="{B3817D0A-C52E-46FF-9929-7EEDABA9371D}"/>
                      </a:ext>
                    </a:extLst>
                  </p:cNvPr>
                  <p:cNvSpPr/>
                  <p:nvPr/>
                </p:nvSpPr>
                <p:spPr>
                  <a:xfrm>
                    <a:off x="2558386" y="3145283"/>
                    <a:ext cx="238259"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grpSp>
            <p:cxnSp>
              <p:nvCxnSpPr>
                <p:cNvPr id="105" name="Straight Arrow Connector 104">
                  <a:extLst>
                    <a:ext uri="{FF2B5EF4-FFF2-40B4-BE49-F238E27FC236}">
                      <a16:creationId xmlns:a16="http://schemas.microsoft.com/office/drawing/2014/main" id="{1B1E7B95-5E93-4EF2-A054-E3252F2DB626}"/>
                    </a:ext>
                  </a:extLst>
                </p:cNvPr>
                <p:cNvCxnSpPr>
                  <a:cxnSpLocks/>
                </p:cNvCxnSpPr>
                <p:nvPr/>
              </p:nvCxnSpPr>
              <p:spPr>
                <a:xfrm flipH="1">
                  <a:off x="1268461" y="4043522"/>
                  <a:ext cx="335703" cy="1920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F25997DE-0754-46C0-B898-0404D13E3F56}"/>
                    </a:ext>
                  </a:extLst>
                </p:cNvPr>
                <p:cNvCxnSpPr>
                  <a:cxnSpLocks/>
                </p:cNvCxnSpPr>
                <p:nvPr/>
              </p:nvCxnSpPr>
              <p:spPr>
                <a:xfrm>
                  <a:off x="1604884" y="4041411"/>
                  <a:ext cx="258616" cy="201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CF3F5BBA-A3CA-4E6D-A588-310E49FFEF5B}"/>
                    </a:ext>
                  </a:extLst>
                </p:cNvPr>
                <p:cNvSpPr txBox="1"/>
                <p:nvPr/>
              </p:nvSpPr>
              <p:spPr>
                <a:xfrm>
                  <a:off x="1534628" y="4060962"/>
                  <a:ext cx="118159" cy="200055"/>
                </a:xfrm>
                <a:prstGeom prst="rect">
                  <a:avLst/>
                </a:prstGeom>
                <a:noFill/>
              </p:spPr>
              <p:txBody>
                <a:bodyPr wrap="square" rtlCol="0">
                  <a:spAutoFit/>
                </a:bodyPr>
                <a:lstStyle/>
                <a:p>
                  <a:pPr algn="ctr"/>
                  <a:r>
                    <a:rPr lang="en-US" sz="700" b="1" dirty="0">
                      <a:solidFill>
                        <a:schemeClr val="accent2"/>
                      </a:solidFill>
                    </a:rPr>
                    <a:t>?</a:t>
                  </a:r>
                </a:p>
              </p:txBody>
            </p:sp>
            <p:sp>
              <p:nvSpPr>
                <p:cNvPr id="111" name="TextBox 110">
                  <a:extLst>
                    <a:ext uri="{FF2B5EF4-FFF2-40B4-BE49-F238E27FC236}">
                      <a16:creationId xmlns:a16="http://schemas.microsoft.com/office/drawing/2014/main" id="{9B97A0B3-9D6B-4A77-97DA-1FCD4F4C53B7}"/>
                    </a:ext>
                  </a:extLst>
                </p:cNvPr>
                <p:cNvSpPr txBox="1"/>
                <p:nvPr/>
              </p:nvSpPr>
              <p:spPr>
                <a:xfrm>
                  <a:off x="1331395" y="3422834"/>
                  <a:ext cx="548640" cy="80022"/>
                </a:xfrm>
                <a:prstGeom prst="rect">
                  <a:avLst/>
                </a:prstGeom>
                <a:noFill/>
              </p:spPr>
              <p:txBody>
                <a:bodyPr wrap="square" lIns="9144" tIns="9144" rIns="9144" bIns="9144" rtlCol="0">
                  <a:spAutoFit/>
                </a:bodyPr>
                <a:lstStyle/>
                <a:p>
                  <a:pPr algn="ctr"/>
                  <a:r>
                    <a:rPr lang="en-US" sz="400" dirty="0"/>
                    <a:t>Net income FY 2020</a:t>
                  </a:r>
                </a:p>
              </p:txBody>
            </p:sp>
            <p:sp>
              <p:nvSpPr>
                <p:cNvPr id="112" name="TextBox 111">
                  <a:extLst>
                    <a:ext uri="{FF2B5EF4-FFF2-40B4-BE49-F238E27FC236}">
                      <a16:creationId xmlns:a16="http://schemas.microsoft.com/office/drawing/2014/main" id="{63702737-3732-4510-A169-B245E49EA139}"/>
                    </a:ext>
                  </a:extLst>
                </p:cNvPr>
                <p:cNvSpPr txBox="1"/>
                <p:nvPr/>
              </p:nvSpPr>
              <p:spPr>
                <a:xfrm>
                  <a:off x="1743952" y="4281478"/>
                  <a:ext cx="548640" cy="80022"/>
                </a:xfrm>
                <a:prstGeom prst="rect">
                  <a:avLst/>
                </a:prstGeom>
                <a:noFill/>
              </p:spPr>
              <p:txBody>
                <a:bodyPr wrap="square" lIns="9144" tIns="9144" rIns="9144" bIns="9144" rtlCol="0">
                  <a:spAutoFit/>
                </a:bodyPr>
                <a:lstStyle/>
                <a:p>
                  <a:pPr algn="ctr"/>
                  <a:r>
                    <a:rPr lang="en-US" sz="400" dirty="0"/>
                    <a:t>Net income FY 2020</a:t>
                  </a:r>
                </a:p>
              </p:txBody>
            </p:sp>
          </p:grpSp>
          <p:sp>
            <p:nvSpPr>
              <p:cNvPr id="118" name="TextBox 117">
                <a:extLst>
                  <a:ext uri="{FF2B5EF4-FFF2-40B4-BE49-F238E27FC236}">
                    <a16:creationId xmlns:a16="http://schemas.microsoft.com/office/drawing/2014/main" id="{F9E87D22-E6AF-4D02-9468-62AD1C4C6B0D}"/>
                  </a:ext>
                </a:extLst>
              </p:cNvPr>
              <p:cNvSpPr txBox="1"/>
              <p:nvPr/>
            </p:nvSpPr>
            <p:spPr>
              <a:xfrm>
                <a:off x="-170511" y="1741438"/>
                <a:ext cx="419181" cy="326243"/>
              </a:xfrm>
              <a:prstGeom prst="rect">
                <a:avLst/>
              </a:prstGeom>
              <a:noFill/>
            </p:spPr>
            <p:txBody>
              <a:bodyPr wrap="square" lIns="9144" tIns="9144" rIns="9144" bIns="9144" rtlCol="0">
                <a:spAutoFit/>
              </a:bodyPr>
              <a:lstStyle/>
              <a:p>
                <a:r>
                  <a:rPr lang="en-US" sz="500" dirty="0">
                    <a:solidFill>
                      <a:schemeClr val="tx1">
                        <a:lumMod val="65000"/>
                        <a:lumOff val="35000"/>
                      </a:schemeClr>
                    </a:solidFill>
                  </a:rPr>
                  <a:t>Often true development unknown → use average</a:t>
                </a:r>
              </a:p>
            </p:txBody>
          </p:sp>
        </p:grpSp>
        <p:sp>
          <p:nvSpPr>
            <p:cNvPr id="119" name="TextBox 118">
              <a:extLst>
                <a:ext uri="{FF2B5EF4-FFF2-40B4-BE49-F238E27FC236}">
                  <a16:creationId xmlns:a16="http://schemas.microsoft.com/office/drawing/2014/main" id="{7543DB53-2B79-4B39-967F-8F87AB646476}"/>
                </a:ext>
              </a:extLst>
            </p:cNvPr>
            <p:cNvSpPr txBox="1"/>
            <p:nvPr/>
          </p:nvSpPr>
          <p:spPr>
            <a:xfrm>
              <a:off x="95724" y="105270"/>
              <a:ext cx="1642533" cy="233910"/>
            </a:xfrm>
            <a:prstGeom prst="rect">
              <a:avLst/>
            </a:prstGeom>
            <a:noFill/>
          </p:spPr>
          <p:txBody>
            <a:bodyPr wrap="square" lIns="9144" tIns="9144" rIns="9144" bIns="9144" rtlCol="0">
              <a:spAutoFit/>
            </a:bodyPr>
            <a:lstStyle/>
            <a:p>
              <a:pPr algn="l"/>
              <a:r>
                <a:rPr lang="en-US" sz="800" b="1" dirty="0">
                  <a:latin typeface="+mj-lt"/>
                </a:rPr>
                <a:t>Flow and stock measures. </a:t>
              </a:r>
            </a:p>
            <a:p>
              <a:pPr algn="l"/>
              <a:r>
                <a:rPr lang="en-US" sz="600" dirty="0"/>
                <a:t>Why  do we often divide by average stock values?</a:t>
              </a:r>
            </a:p>
          </p:txBody>
        </p:sp>
      </p:grpSp>
      <p:sp>
        <p:nvSpPr>
          <p:cNvPr id="129" name="TextBox 128">
            <a:extLst>
              <a:ext uri="{FF2B5EF4-FFF2-40B4-BE49-F238E27FC236}">
                <a16:creationId xmlns:a16="http://schemas.microsoft.com/office/drawing/2014/main" id="{032A56D5-596F-4A44-B56A-42C20FEF10EF}"/>
              </a:ext>
            </a:extLst>
          </p:cNvPr>
          <p:cNvSpPr txBox="1"/>
          <p:nvPr/>
        </p:nvSpPr>
        <p:spPr>
          <a:xfrm>
            <a:off x="5484052" y="22905"/>
            <a:ext cx="3282545" cy="233910"/>
          </a:xfrm>
          <a:prstGeom prst="rect">
            <a:avLst/>
          </a:prstGeom>
          <a:noFill/>
        </p:spPr>
        <p:txBody>
          <a:bodyPr wrap="square" lIns="9144" tIns="9144" rIns="9144" bIns="9144" rtlCol="0">
            <a:spAutoFit/>
          </a:bodyPr>
          <a:lstStyle/>
          <a:p>
            <a:pPr algn="ctr"/>
            <a:r>
              <a:rPr lang="en-US" sz="1400" b="1" dirty="0">
                <a:latin typeface="+mj-lt"/>
              </a:rPr>
              <a:t>Analyzing Firm Performance Using Financials</a:t>
            </a:r>
          </a:p>
        </p:txBody>
      </p:sp>
      <p:sp>
        <p:nvSpPr>
          <p:cNvPr id="136" name="TextBox 135">
            <a:extLst>
              <a:ext uri="{FF2B5EF4-FFF2-40B4-BE49-F238E27FC236}">
                <a16:creationId xmlns:a16="http://schemas.microsoft.com/office/drawing/2014/main" id="{70CDBBFA-8D31-455D-BECA-4A3AE8FDCD14}"/>
              </a:ext>
            </a:extLst>
          </p:cNvPr>
          <p:cNvSpPr txBox="1"/>
          <p:nvPr/>
        </p:nvSpPr>
        <p:spPr>
          <a:xfrm>
            <a:off x="13209853" y="9610474"/>
            <a:ext cx="914400" cy="64633"/>
          </a:xfrm>
          <a:prstGeom prst="rect">
            <a:avLst/>
          </a:prstGeom>
          <a:noFill/>
        </p:spPr>
        <p:txBody>
          <a:bodyPr wrap="square" lIns="9144" tIns="9144" rIns="9144" bIns="9144" rtlCol="0">
            <a:spAutoFit/>
          </a:bodyPr>
          <a:lstStyle/>
          <a:p>
            <a:pPr algn="r"/>
            <a:r>
              <a:rPr lang="en-US" sz="300" dirty="0"/>
              <a:t>© Harm H. Schütt, version 01/2022</a:t>
            </a:r>
          </a:p>
        </p:txBody>
      </p:sp>
      <p:sp>
        <p:nvSpPr>
          <p:cNvPr id="137" name="TextBox 136">
            <a:extLst>
              <a:ext uri="{FF2B5EF4-FFF2-40B4-BE49-F238E27FC236}">
                <a16:creationId xmlns:a16="http://schemas.microsoft.com/office/drawing/2014/main" id="{40E22C20-45D3-4F30-9D82-150B7412B49F}"/>
              </a:ext>
            </a:extLst>
          </p:cNvPr>
          <p:cNvSpPr txBox="1"/>
          <p:nvPr/>
        </p:nvSpPr>
        <p:spPr>
          <a:xfrm>
            <a:off x="130552" y="5198302"/>
            <a:ext cx="2566081" cy="541687"/>
          </a:xfrm>
          <a:prstGeom prst="rect">
            <a:avLst/>
          </a:prstGeom>
          <a:noFill/>
        </p:spPr>
        <p:txBody>
          <a:bodyPr wrap="square" lIns="9144" tIns="9144" rIns="9144" bIns="9144" rtlCol="0">
            <a:spAutoFit/>
          </a:bodyPr>
          <a:lstStyle/>
          <a:p>
            <a:pPr algn="l"/>
            <a:r>
              <a:rPr lang="en-US" sz="1000" b="1" dirty="0">
                <a:latin typeface="+mj-lt"/>
              </a:rPr>
              <a:t>Turnovers</a:t>
            </a:r>
          </a:p>
          <a:p>
            <a:pPr marL="58738" indent="-58738" algn="l">
              <a:buFont typeface="Arial" panose="020B0604020202020204" pitchFamily="34" charset="0"/>
              <a:buChar char="•"/>
            </a:pPr>
            <a:r>
              <a:rPr lang="en-US" sz="600" dirty="0"/>
              <a:t>Compares amount of assets/invested capital to the revenues these generate</a:t>
            </a:r>
          </a:p>
          <a:p>
            <a:pPr marL="58738" indent="-58738">
              <a:buFont typeface="Arial" panose="020B0604020202020204" pitchFamily="34" charset="0"/>
              <a:buChar char="•"/>
            </a:pPr>
            <a:r>
              <a:rPr lang="en-US" sz="600" dirty="0"/>
              <a:t>Key aspect of performance: How much sales can the firm generate per deployed dollar of net operating assets?</a:t>
            </a:r>
          </a:p>
          <a:p>
            <a:pPr marL="58738" indent="-58738" algn="l">
              <a:buFont typeface="Arial" panose="020B0604020202020204" pitchFamily="34" charset="0"/>
              <a:buChar char="•"/>
            </a:pPr>
            <a:r>
              <a:rPr lang="en-US" sz="600" dirty="0"/>
              <a:t>Used to analyze “leanness”/ efficiency from an invested capital perspective</a:t>
            </a:r>
          </a:p>
        </p:txBody>
      </p:sp>
      <p:sp>
        <p:nvSpPr>
          <p:cNvPr id="167" name="TextBox 166">
            <a:extLst>
              <a:ext uri="{FF2B5EF4-FFF2-40B4-BE49-F238E27FC236}">
                <a16:creationId xmlns:a16="http://schemas.microsoft.com/office/drawing/2014/main" id="{68559C8A-F4F5-4425-9C1F-B88659E76271}"/>
              </a:ext>
            </a:extLst>
          </p:cNvPr>
          <p:cNvSpPr txBox="1"/>
          <p:nvPr/>
        </p:nvSpPr>
        <p:spPr>
          <a:xfrm>
            <a:off x="2786029" y="105270"/>
            <a:ext cx="1806381" cy="787908"/>
          </a:xfrm>
          <a:prstGeom prst="rect">
            <a:avLst/>
          </a:prstGeom>
          <a:noFill/>
        </p:spPr>
        <p:txBody>
          <a:bodyPr wrap="square" lIns="9144" tIns="9144" rIns="9144" bIns="9144" rtlCol="0">
            <a:spAutoFit/>
          </a:bodyPr>
          <a:lstStyle/>
          <a:p>
            <a:pPr algn="l"/>
            <a:r>
              <a:rPr lang="en-US" sz="800" b="1" dirty="0">
                <a:latin typeface="+mj-lt"/>
              </a:rPr>
              <a:t>Analyzing means comparing </a:t>
            </a:r>
          </a:p>
          <a:p>
            <a:pPr algn="l"/>
            <a:r>
              <a:rPr lang="en-US" sz="600" dirty="0"/>
              <a:t>(In many cases, analyzing is the same as answering a question by making clever comparisons)</a:t>
            </a:r>
          </a:p>
          <a:p>
            <a:pPr marL="57150" indent="-57150" algn="l">
              <a:buFont typeface="Arial" panose="020B0604020202020204" pitchFamily="34" charset="0"/>
              <a:buChar char="•"/>
            </a:pPr>
            <a:r>
              <a:rPr lang="en-US" sz="600" dirty="0"/>
              <a:t>Ratios: compare one number to another</a:t>
            </a:r>
            <a:br>
              <a:rPr lang="en-US" sz="600" dirty="0"/>
            </a:br>
            <a:r>
              <a:rPr lang="en-US" sz="600" dirty="0"/>
              <a:t>-&gt; pick the right comparison for the right question</a:t>
            </a:r>
          </a:p>
          <a:p>
            <a:pPr marL="57150" indent="-57150" algn="l">
              <a:buFont typeface="Arial" panose="020B0604020202020204" pitchFamily="34" charset="0"/>
              <a:buChar char="•"/>
            </a:pPr>
            <a:r>
              <a:rPr lang="en-US" sz="600" dirty="0"/>
              <a:t>Compare ratios/numbers over time</a:t>
            </a:r>
          </a:p>
          <a:p>
            <a:pPr marL="57150" indent="-57150" algn="l">
              <a:buFont typeface="Arial" panose="020B0604020202020204" pitchFamily="34" charset="0"/>
              <a:buChar char="•"/>
            </a:pPr>
            <a:r>
              <a:rPr lang="en-US" sz="600" dirty="0"/>
              <a:t>Compare ratios/numbers to other companies</a:t>
            </a:r>
          </a:p>
          <a:p>
            <a:pPr marL="57150" indent="-57150">
              <a:buFont typeface="Arial" panose="020B0604020202020204" pitchFamily="34" charset="0"/>
              <a:buChar char="•"/>
            </a:pPr>
            <a:r>
              <a:rPr lang="en-US" sz="600" dirty="0"/>
              <a:t>Compare ratios/numbers to theoretical benchmarks</a:t>
            </a:r>
          </a:p>
        </p:txBody>
      </p:sp>
      <p:sp>
        <p:nvSpPr>
          <p:cNvPr id="169" name="Arrow: Down 168">
            <a:extLst>
              <a:ext uri="{FF2B5EF4-FFF2-40B4-BE49-F238E27FC236}">
                <a16:creationId xmlns:a16="http://schemas.microsoft.com/office/drawing/2014/main" id="{9894912E-CA46-4724-9CFD-8BB8DB1DDF1A}"/>
              </a:ext>
            </a:extLst>
          </p:cNvPr>
          <p:cNvSpPr/>
          <p:nvPr/>
        </p:nvSpPr>
        <p:spPr>
          <a:xfrm>
            <a:off x="6626700" y="4738193"/>
            <a:ext cx="689293" cy="100854"/>
          </a:xfrm>
          <a:prstGeom prst="down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7" name="Group 256">
            <a:extLst>
              <a:ext uri="{FF2B5EF4-FFF2-40B4-BE49-F238E27FC236}">
                <a16:creationId xmlns:a16="http://schemas.microsoft.com/office/drawing/2014/main" id="{0D496292-BE82-498D-8B4E-2627BD655BBC}"/>
              </a:ext>
            </a:extLst>
          </p:cNvPr>
          <p:cNvGrpSpPr/>
          <p:nvPr/>
        </p:nvGrpSpPr>
        <p:grpSpPr>
          <a:xfrm>
            <a:off x="5462672" y="586927"/>
            <a:ext cx="3523284" cy="1274237"/>
            <a:chOff x="5044452" y="633936"/>
            <a:chExt cx="3523284" cy="1274237"/>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AF9F422-685E-46C4-902B-9D11E01597E9}"/>
                    </a:ext>
                  </a:extLst>
                </p:cNvPr>
                <p:cNvSpPr txBox="1"/>
                <p:nvPr/>
              </p:nvSpPr>
              <p:spPr>
                <a:xfrm>
                  <a:off x="5057361" y="811281"/>
                  <a:ext cx="3510375" cy="53251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900" i="1" smtClean="0">
                                <a:solidFill>
                                  <a:srgbClr val="836967"/>
                                </a:solidFill>
                                <a:latin typeface="Cambria Math" panose="02040503050406030204" pitchFamily="18" charset="0"/>
                              </a:rPr>
                            </m:ctrlPr>
                          </m:sSubPr>
                          <m:e>
                            <m:r>
                              <m:rPr>
                                <m:sty m:val="p"/>
                              </m:rPr>
                              <a:rPr lang="de-DE" sz="900" b="0" i="0" smtClean="0">
                                <a:solidFill>
                                  <a:srgbClr val="836967"/>
                                </a:solidFill>
                                <a:latin typeface="Cambria Math" panose="02040503050406030204" pitchFamily="18" charset="0"/>
                              </a:rPr>
                              <m:t>Equity</m:t>
                            </m:r>
                            <m:r>
                              <a:rPr lang="de-DE" sz="900" b="0" i="0" smtClean="0">
                                <a:solidFill>
                                  <a:srgbClr val="836967"/>
                                </a:solidFill>
                                <a:latin typeface="Cambria Math" panose="02040503050406030204" pitchFamily="18" charset="0"/>
                              </a:rPr>
                              <m:t> </m:t>
                            </m:r>
                            <m:r>
                              <m:rPr>
                                <m:sty m:val="p"/>
                              </m:rPr>
                              <a:rPr lang="en-US" sz="900" i="0">
                                <a:latin typeface="Cambria Math" panose="02040503050406030204" pitchFamily="18" charset="0"/>
                              </a:rPr>
                              <m:t>Value</m:t>
                            </m:r>
                          </m:e>
                          <m:sub>
                            <m:r>
                              <m:rPr>
                                <m:sty m:val="p"/>
                              </m:rPr>
                              <a:rPr lang="en-US" sz="900" i="0">
                                <a:latin typeface="Cambria Math" panose="02040503050406030204" pitchFamily="18" charset="0"/>
                              </a:rPr>
                              <m:t>t</m:t>
                            </m:r>
                          </m:sub>
                        </m:sSub>
                        <m:r>
                          <a:rPr lang="en-US" sz="900" i="0">
                            <a:latin typeface="Cambria Math" panose="02040503050406030204" pitchFamily="18" charset="0"/>
                          </a:rPr>
                          <m:t>=</m:t>
                        </m:r>
                        <m:r>
                          <m:rPr>
                            <m:sty m:val="p"/>
                          </m:rPr>
                          <a:rPr lang="en-US" sz="900" i="0">
                            <a:latin typeface="Cambria Math" panose="02040503050406030204" pitchFamily="18" charset="0"/>
                          </a:rPr>
                          <m:t>B</m:t>
                        </m:r>
                        <m:sSub>
                          <m:sSubPr>
                            <m:ctrlPr>
                              <a:rPr lang="en-US" sz="900" i="1">
                                <a:solidFill>
                                  <a:srgbClr val="836967"/>
                                </a:solidFill>
                                <a:latin typeface="Cambria Math" panose="02040503050406030204" pitchFamily="18" charset="0"/>
                              </a:rPr>
                            </m:ctrlPr>
                          </m:sSubPr>
                          <m:e>
                            <m:r>
                              <m:rPr>
                                <m:sty m:val="p"/>
                              </m:rPr>
                              <a:rPr lang="en-US" sz="900" i="0">
                                <a:latin typeface="Cambria Math" panose="02040503050406030204" pitchFamily="18" charset="0"/>
                              </a:rPr>
                              <m:t>V</m:t>
                            </m:r>
                          </m:e>
                          <m:sub>
                            <m:r>
                              <m:rPr>
                                <m:sty m:val="p"/>
                              </m:rPr>
                              <a:rPr lang="en-US" sz="900" i="0">
                                <a:latin typeface="Cambria Math" panose="02040503050406030204" pitchFamily="18" charset="0"/>
                              </a:rPr>
                              <m:t>eq</m:t>
                            </m:r>
                            <m:r>
                              <a:rPr lang="en-US" sz="900" i="0">
                                <a:latin typeface="Cambria Math" panose="02040503050406030204" pitchFamily="18" charset="0"/>
                              </a:rPr>
                              <m:t>,</m:t>
                            </m:r>
                            <m:r>
                              <m:rPr>
                                <m:sty m:val="p"/>
                              </m:rPr>
                              <a:rPr lang="en-US" sz="900" i="0">
                                <a:latin typeface="Cambria Math" panose="02040503050406030204" pitchFamily="18" charset="0"/>
                              </a:rPr>
                              <m:t>t</m:t>
                            </m:r>
                          </m:sub>
                        </m:sSub>
                        <m:r>
                          <a:rPr lang="en-US" sz="900" i="0">
                            <a:latin typeface="Cambria Math" panose="02040503050406030204" pitchFamily="18" charset="0"/>
                          </a:rPr>
                          <m:t>+</m:t>
                        </m:r>
                        <m:sSub>
                          <m:sSubPr>
                            <m:ctrlPr>
                              <a:rPr lang="en-US" sz="900" i="1">
                                <a:solidFill>
                                  <a:srgbClr val="836967"/>
                                </a:solidFill>
                                <a:latin typeface="Cambria Math" panose="02040503050406030204" pitchFamily="18" charset="0"/>
                              </a:rPr>
                            </m:ctrlPr>
                          </m:sSubPr>
                          <m:e>
                            <m:r>
                              <a:rPr lang="en-US" sz="900" i="0">
                                <a:latin typeface="Cambria Math" panose="02040503050406030204" pitchFamily="18" charset="0"/>
                              </a:rPr>
                              <m:t>𝔼</m:t>
                            </m:r>
                          </m:e>
                          <m:sub>
                            <m:r>
                              <m:rPr>
                                <m:sty m:val="p"/>
                              </m:rPr>
                              <a:rPr lang="en-US" sz="900" i="0">
                                <a:latin typeface="Cambria Math" panose="02040503050406030204" pitchFamily="18" charset="0"/>
                              </a:rPr>
                              <m:t>t</m:t>
                            </m:r>
                          </m:sub>
                        </m:sSub>
                        <m:d>
                          <m:dPr>
                            <m:begChr m:val="["/>
                            <m:endChr m:val="]"/>
                            <m:ctrlPr>
                              <a:rPr lang="en-US" sz="900" i="1">
                                <a:solidFill>
                                  <a:srgbClr val="836967"/>
                                </a:solidFill>
                                <a:latin typeface="Cambria Math" panose="02040503050406030204" pitchFamily="18" charset="0"/>
                              </a:rPr>
                            </m:ctrlPr>
                          </m:dPr>
                          <m:e>
                            <m:nary>
                              <m:naryPr>
                                <m:chr m:val="∑"/>
                                <m:limLoc m:val="subSup"/>
                                <m:ctrlPr>
                                  <a:rPr lang="en-US" sz="900" i="1">
                                    <a:latin typeface="Cambria Math" panose="02040503050406030204" pitchFamily="18" charset="0"/>
                                  </a:rPr>
                                </m:ctrlPr>
                              </m:naryPr>
                              <m:sub>
                                <m:r>
                                  <m:rPr>
                                    <m:sty m:val="p"/>
                                  </m:rPr>
                                  <a:rPr lang="en-US" sz="900" i="0">
                                    <a:latin typeface="Cambria Math" panose="02040503050406030204" pitchFamily="18" charset="0"/>
                                  </a:rPr>
                                  <m:t>i</m:t>
                                </m:r>
                                <m:r>
                                  <a:rPr lang="en-US" sz="900" i="0">
                                    <a:latin typeface="Cambria Math" panose="02040503050406030204" pitchFamily="18" charset="0"/>
                                  </a:rPr>
                                  <m:t>=1</m:t>
                                </m:r>
                              </m:sub>
                              <m:sup>
                                <m:r>
                                  <a:rPr lang="en-US" sz="900" i="0">
                                    <a:latin typeface="Cambria Math" panose="02040503050406030204" pitchFamily="18" charset="0"/>
                                  </a:rPr>
                                  <m:t>∞</m:t>
                                </m:r>
                              </m:sup>
                              <m:e>
                                <m:f>
                                  <m:fPr>
                                    <m:ctrlPr>
                                      <a:rPr lang="en-US" sz="900" i="1">
                                        <a:solidFill>
                                          <a:srgbClr val="836967"/>
                                        </a:solidFill>
                                        <a:latin typeface="Cambria Math" panose="02040503050406030204" pitchFamily="18" charset="0"/>
                                      </a:rPr>
                                    </m:ctrlPr>
                                  </m:fPr>
                                  <m:num>
                                    <m:d>
                                      <m:dPr>
                                        <m:ctrlPr>
                                          <a:rPr lang="en-US" sz="900" i="1">
                                            <a:solidFill>
                                              <a:srgbClr val="836967"/>
                                            </a:solidFill>
                                            <a:latin typeface="Cambria Math" panose="02040503050406030204" pitchFamily="18" charset="0"/>
                                          </a:rPr>
                                        </m:ctrlPr>
                                      </m:dPr>
                                      <m:e>
                                        <m:r>
                                          <m:rPr>
                                            <m:sty m:val="p"/>
                                          </m:rPr>
                                          <a:rPr lang="en-US" sz="900" i="0">
                                            <a:latin typeface="Cambria Math" panose="02040503050406030204" pitchFamily="18" charset="0"/>
                                          </a:rPr>
                                          <m:t>Ro</m:t>
                                        </m:r>
                                        <m:sSub>
                                          <m:sSubPr>
                                            <m:ctrlPr>
                                              <a:rPr lang="en-US" sz="900" i="1">
                                                <a:solidFill>
                                                  <a:srgbClr val="836967"/>
                                                </a:solidFill>
                                                <a:latin typeface="Cambria Math" panose="02040503050406030204" pitchFamily="18" charset="0"/>
                                              </a:rPr>
                                            </m:ctrlPr>
                                          </m:sSubPr>
                                          <m:e>
                                            <m:r>
                                              <m:rPr>
                                                <m:sty m:val="p"/>
                                              </m:rPr>
                                              <a:rPr lang="en-US" sz="900" i="0">
                                                <a:latin typeface="Cambria Math" panose="02040503050406030204" pitchFamily="18" charset="0"/>
                                              </a:rPr>
                                              <m:t>E</m:t>
                                            </m:r>
                                          </m:e>
                                          <m:sub>
                                            <m:r>
                                              <m:rPr>
                                                <m:sty m:val="p"/>
                                              </m:rPr>
                                              <a:rPr lang="en-US" sz="900" i="0">
                                                <a:latin typeface="Cambria Math" panose="02040503050406030204" pitchFamily="18" charset="0"/>
                                              </a:rPr>
                                              <m:t>t</m:t>
                                            </m:r>
                                            <m:r>
                                              <a:rPr lang="en-US" sz="900" i="0">
                                                <a:latin typeface="Cambria Math" panose="02040503050406030204" pitchFamily="18" charset="0"/>
                                              </a:rPr>
                                              <m:t>+</m:t>
                                            </m:r>
                                            <m:r>
                                              <m:rPr>
                                                <m:sty m:val="p"/>
                                              </m:rPr>
                                              <a:rPr lang="en-US" sz="900" i="0">
                                                <a:latin typeface="Cambria Math" panose="02040503050406030204" pitchFamily="18" charset="0"/>
                                              </a:rPr>
                                              <m:t>i</m:t>
                                            </m:r>
                                          </m:sub>
                                        </m:sSub>
                                        <m:r>
                                          <a:rPr lang="en-US" sz="900" i="0">
                                            <a:latin typeface="Cambria Math" panose="02040503050406030204" pitchFamily="18" charset="0"/>
                                          </a:rPr>
                                          <m:t>−</m:t>
                                        </m:r>
                                        <m:sSub>
                                          <m:sSubPr>
                                            <m:ctrlPr>
                                              <a:rPr lang="en-US" sz="900" i="1">
                                                <a:solidFill>
                                                  <a:srgbClr val="836967"/>
                                                </a:solidFill>
                                                <a:latin typeface="Cambria Math" panose="02040503050406030204" pitchFamily="18" charset="0"/>
                                              </a:rPr>
                                            </m:ctrlPr>
                                          </m:sSubPr>
                                          <m:e>
                                            <m:r>
                                              <m:rPr>
                                                <m:sty m:val="p"/>
                                              </m:rPr>
                                              <a:rPr lang="en-US" sz="900" i="0">
                                                <a:latin typeface="Cambria Math" panose="02040503050406030204" pitchFamily="18" charset="0"/>
                                              </a:rPr>
                                              <m:t>r</m:t>
                                            </m:r>
                                          </m:e>
                                          <m:sub>
                                            <m:r>
                                              <m:rPr>
                                                <m:sty m:val="p"/>
                                              </m:rPr>
                                              <a:rPr lang="en-US" sz="900" i="0">
                                                <a:latin typeface="Cambria Math" panose="02040503050406030204" pitchFamily="18" charset="0"/>
                                              </a:rPr>
                                              <m:t>eq</m:t>
                                            </m:r>
                                          </m:sub>
                                        </m:sSub>
                                      </m:e>
                                    </m:d>
                                    <m:r>
                                      <a:rPr lang="en-US" sz="900" i="0">
                                        <a:latin typeface="Cambria Math" panose="02040503050406030204" pitchFamily="18" charset="0"/>
                                      </a:rPr>
                                      <m:t>∗</m:t>
                                    </m:r>
                                    <m:r>
                                      <m:rPr>
                                        <m:sty m:val="p"/>
                                      </m:rPr>
                                      <a:rPr lang="en-US" sz="900" i="0">
                                        <a:latin typeface="Cambria Math" panose="02040503050406030204" pitchFamily="18" charset="0"/>
                                      </a:rPr>
                                      <m:t>B</m:t>
                                    </m:r>
                                    <m:sSub>
                                      <m:sSubPr>
                                        <m:ctrlPr>
                                          <a:rPr lang="en-US" sz="900" i="1">
                                            <a:solidFill>
                                              <a:srgbClr val="836967"/>
                                            </a:solidFill>
                                            <a:latin typeface="Cambria Math" panose="02040503050406030204" pitchFamily="18" charset="0"/>
                                          </a:rPr>
                                        </m:ctrlPr>
                                      </m:sSubPr>
                                      <m:e>
                                        <m:r>
                                          <m:rPr>
                                            <m:sty m:val="p"/>
                                          </m:rPr>
                                          <a:rPr lang="en-US" sz="900" i="0">
                                            <a:latin typeface="Cambria Math" panose="02040503050406030204" pitchFamily="18" charset="0"/>
                                          </a:rPr>
                                          <m:t>V</m:t>
                                        </m:r>
                                      </m:e>
                                      <m:sub>
                                        <m:r>
                                          <m:rPr>
                                            <m:sty m:val="p"/>
                                          </m:rPr>
                                          <a:rPr lang="en-US" sz="900" i="0">
                                            <a:latin typeface="Cambria Math" panose="02040503050406030204" pitchFamily="18" charset="0"/>
                                          </a:rPr>
                                          <m:t>eq</m:t>
                                        </m:r>
                                        <m:r>
                                          <a:rPr lang="en-US" sz="900" i="0">
                                            <a:latin typeface="Cambria Math" panose="02040503050406030204" pitchFamily="18" charset="0"/>
                                          </a:rPr>
                                          <m:t>,</m:t>
                                        </m:r>
                                        <m:r>
                                          <m:rPr>
                                            <m:sty m:val="p"/>
                                          </m:rPr>
                                          <a:rPr lang="en-US" sz="900" i="0">
                                            <a:latin typeface="Cambria Math" panose="02040503050406030204" pitchFamily="18" charset="0"/>
                                          </a:rPr>
                                          <m:t>t</m:t>
                                        </m:r>
                                        <m:r>
                                          <a:rPr lang="en-US" sz="900" i="0">
                                            <a:latin typeface="Cambria Math" panose="02040503050406030204" pitchFamily="18" charset="0"/>
                                          </a:rPr>
                                          <m:t>+</m:t>
                                        </m:r>
                                        <m:r>
                                          <m:rPr>
                                            <m:sty m:val="p"/>
                                          </m:rPr>
                                          <a:rPr lang="en-US" sz="900" i="0">
                                            <a:latin typeface="Cambria Math" panose="02040503050406030204" pitchFamily="18" charset="0"/>
                                          </a:rPr>
                                          <m:t>i</m:t>
                                        </m:r>
                                        <m:r>
                                          <a:rPr lang="en-US" sz="900" i="0">
                                            <a:latin typeface="Cambria Math" panose="02040503050406030204" pitchFamily="18" charset="0"/>
                                          </a:rPr>
                                          <m:t>−1</m:t>
                                        </m:r>
                                      </m:sub>
                                    </m:sSub>
                                  </m:num>
                                  <m:den>
                                    <m:sSup>
                                      <m:sSupPr>
                                        <m:ctrlPr>
                                          <a:rPr lang="en-US" sz="900" i="1">
                                            <a:solidFill>
                                              <a:srgbClr val="836967"/>
                                            </a:solidFill>
                                            <a:latin typeface="Cambria Math" panose="02040503050406030204" pitchFamily="18" charset="0"/>
                                          </a:rPr>
                                        </m:ctrlPr>
                                      </m:sSupPr>
                                      <m:e>
                                        <m:d>
                                          <m:dPr>
                                            <m:ctrlPr>
                                              <a:rPr lang="en-US" sz="900" i="1">
                                                <a:solidFill>
                                                  <a:srgbClr val="836967"/>
                                                </a:solidFill>
                                                <a:latin typeface="Cambria Math" panose="02040503050406030204" pitchFamily="18" charset="0"/>
                                              </a:rPr>
                                            </m:ctrlPr>
                                          </m:dPr>
                                          <m:e>
                                            <m:r>
                                              <a:rPr lang="en-US" sz="900" i="0">
                                                <a:latin typeface="Cambria Math" panose="02040503050406030204" pitchFamily="18" charset="0"/>
                                              </a:rPr>
                                              <m:t>1+</m:t>
                                            </m:r>
                                            <m:sSub>
                                              <m:sSubPr>
                                                <m:ctrlPr>
                                                  <a:rPr lang="en-US" sz="900" i="1">
                                                    <a:solidFill>
                                                      <a:srgbClr val="836967"/>
                                                    </a:solidFill>
                                                    <a:latin typeface="Cambria Math" panose="02040503050406030204" pitchFamily="18" charset="0"/>
                                                  </a:rPr>
                                                </m:ctrlPr>
                                              </m:sSubPr>
                                              <m:e>
                                                <m:r>
                                                  <m:rPr>
                                                    <m:sty m:val="p"/>
                                                  </m:rPr>
                                                  <a:rPr lang="en-US" sz="900" i="0">
                                                    <a:latin typeface="Cambria Math" panose="02040503050406030204" pitchFamily="18" charset="0"/>
                                                  </a:rPr>
                                                  <m:t>r</m:t>
                                                </m:r>
                                              </m:e>
                                              <m:sub>
                                                <m:r>
                                                  <m:rPr>
                                                    <m:sty m:val="p"/>
                                                  </m:rPr>
                                                  <a:rPr lang="en-US" sz="900" i="0">
                                                    <a:latin typeface="Cambria Math" panose="02040503050406030204" pitchFamily="18" charset="0"/>
                                                  </a:rPr>
                                                  <m:t>eq</m:t>
                                                </m:r>
                                              </m:sub>
                                            </m:sSub>
                                          </m:e>
                                        </m:d>
                                      </m:e>
                                      <m:sup>
                                        <m:r>
                                          <m:rPr>
                                            <m:sty m:val="p"/>
                                          </m:rPr>
                                          <a:rPr lang="en-US" sz="900" i="0">
                                            <a:latin typeface="Cambria Math" panose="02040503050406030204" pitchFamily="18" charset="0"/>
                                          </a:rPr>
                                          <m:t>i</m:t>
                                        </m:r>
                                      </m:sup>
                                    </m:sSup>
                                  </m:den>
                                </m:f>
                              </m:e>
                            </m:nary>
                          </m:e>
                        </m:d>
                      </m:oMath>
                    </m:oMathPara>
                  </a14:m>
                  <a:endParaRPr lang="en-US" sz="900" dirty="0"/>
                </a:p>
              </p:txBody>
            </p:sp>
          </mc:Choice>
          <mc:Fallback xmlns="">
            <p:sp>
              <p:nvSpPr>
                <p:cNvPr id="7" name="TextBox 6">
                  <a:extLst>
                    <a:ext uri="{FF2B5EF4-FFF2-40B4-BE49-F238E27FC236}">
                      <a16:creationId xmlns:a16="http://schemas.microsoft.com/office/drawing/2014/main" id="{8AF9F422-685E-46C4-902B-9D11E01597E9}"/>
                    </a:ext>
                  </a:extLst>
                </p:cNvPr>
                <p:cNvSpPr txBox="1">
                  <a:spLocks noRot="1" noChangeAspect="1" noMove="1" noResize="1" noEditPoints="1" noAdjustHandles="1" noChangeArrowheads="1" noChangeShapeType="1" noTextEdit="1"/>
                </p:cNvSpPr>
                <p:nvPr/>
              </p:nvSpPr>
              <p:spPr>
                <a:xfrm>
                  <a:off x="5057361" y="811281"/>
                  <a:ext cx="3510375" cy="532518"/>
                </a:xfrm>
                <a:prstGeom prst="rect">
                  <a:avLst/>
                </a:prstGeom>
                <a:blipFill>
                  <a:blip r:embed="rId23"/>
                  <a:stretch>
                    <a:fillRect t="-76136" b="-1193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BA351719-6E20-4E4D-A942-13FAC7213C8C}"/>
                    </a:ext>
                  </a:extLst>
                </p:cNvPr>
                <p:cNvSpPr txBox="1"/>
                <p:nvPr/>
              </p:nvSpPr>
              <p:spPr>
                <a:xfrm>
                  <a:off x="5964764" y="1372868"/>
                  <a:ext cx="2243667" cy="482761"/>
                </a:xfrm>
                <a:prstGeom prst="rect">
                  <a:avLst/>
                </a:prstGeom>
                <a:noFill/>
              </p:spPr>
              <p:txBody>
                <a:bodyPr wrap="square" lIns="9144" rIns="9144" rtlCol="0">
                  <a:spAutoFit/>
                </a:bodyPr>
                <a:lstStyle/>
                <a:p>
                  <a:pPr algn="ctr"/>
                  <a:r>
                    <a:rPr lang="en-US" sz="600" dirty="0"/>
                    <a:t>(Oversimplified: </a:t>
                  </a:r>
                  <a14:m>
                    <m:oMath xmlns:m="http://schemas.openxmlformats.org/officeDocument/2006/math">
                      <m:r>
                        <m:rPr>
                          <m:sty m:val="p"/>
                        </m:rPr>
                        <a:rPr lang="en-US" sz="600" i="0" smtClean="0">
                          <a:latin typeface="Cambria Math" panose="02040503050406030204" pitchFamily="18" charset="0"/>
                        </a:rPr>
                        <m:t>Ro</m:t>
                      </m:r>
                      <m:sSub>
                        <m:sSubPr>
                          <m:ctrlPr>
                            <a:rPr lang="en-US" sz="600" i="1">
                              <a:solidFill>
                                <a:srgbClr val="836967"/>
                              </a:solidFill>
                              <a:latin typeface="Cambria Math" panose="02040503050406030204" pitchFamily="18" charset="0"/>
                            </a:rPr>
                          </m:ctrlPr>
                        </m:sSubPr>
                        <m:e>
                          <m:r>
                            <m:rPr>
                              <m:sty m:val="p"/>
                            </m:rPr>
                            <a:rPr lang="en-US" sz="600" i="0">
                              <a:latin typeface="Cambria Math" panose="02040503050406030204" pitchFamily="18" charset="0"/>
                            </a:rPr>
                            <m:t>E</m:t>
                          </m:r>
                        </m:e>
                        <m:sub>
                          <m:r>
                            <m:rPr>
                              <m:sty m:val="p"/>
                            </m:rPr>
                            <a:rPr lang="en-US" sz="600" i="0">
                              <a:latin typeface="Cambria Math" panose="02040503050406030204" pitchFamily="18" charset="0"/>
                            </a:rPr>
                            <m:t>t</m:t>
                          </m:r>
                          <m:r>
                            <a:rPr lang="en-US" sz="600" i="0">
                              <a:latin typeface="Cambria Math" panose="02040503050406030204" pitchFamily="18" charset="0"/>
                            </a:rPr>
                            <m:t>+</m:t>
                          </m:r>
                          <m:r>
                            <m:rPr>
                              <m:sty m:val="p"/>
                            </m:rPr>
                            <a:rPr lang="en-US" sz="600" i="0">
                              <a:latin typeface="Cambria Math" panose="02040503050406030204" pitchFamily="18" charset="0"/>
                            </a:rPr>
                            <m:t>i</m:t>
                          </m:r>
                        </m:sub>
                      </m:sSub>
                      <m:r>
                        <a:rPr lang="de-DE" sz="600" b="0" i="0" smtClean="0">
                          <a:latin typeface="Cambria Math" panose="02040503050406030204" pitchFamily="18" charset="0"/>
                        </a:rPr>
                        <m:t>&gt;</m:t>
                      </m:r>
                      <m:sSub>
                        <m:sSubPr>
                          <m:ctrlPr>
                            <a:rPr lang="en-US" sz="600" i="1">
                              <a:solidFill>
                                <a:srgbClr val="836967"/>
                              </a:solidFill>
                              <a:latin typeface="Cambria Math" panose="02040503050406030204" pitchFamily="18" charset="0"/>
                            </a:rPr>
                          </m:ctrlPr>
                        </m:sSubPr>
                        <m:e>
                          <m:r>
                            <m:rPr>
                              <m:sty m:val="p"/>
                            </m:rPr>
                            <a:rPr lang="en-US" sz="600" i="0">
                              <a:latin typeface="Cambria Math" panose="02040503050406030204" pitchFamily="18" charset="0"/>
                            </a:rPr>
                            <m:t>r</m:t>
                          </m:r>
                        </m:e>
                        <m:sub>
                          <m:r>
                            <m:rPr>
                              <m:sty m:val="p"/>
                            </m:rPr>
                            <a:rPr lang="en-US" sz="600" i="0">
                              <a:latin typeface="Cambria Math" panose="02040503050406030204" pitchFamily="18" charset="0"/>
                            </a:rPr>
                            <m:t>eq</m:t>
                          </m:r>
                        </m:sub>
                      </m:sSub>
                    </m:oMath>
                  </a14:m>
                  <a:r>
                    <a:rPr lang="en-US" sz="600" dirty="0"/>
                    <a:t> key for value generation)</a:t>
                  </a:r>
                </a:p>
                <a:p>
                  <a:pPr algn="ctr"/>
                  <a:endParaRPr lang="en-US" sz="600" dirty="0"/>
                </a:p>
                <a:p>
                  <a:pPr algn="ctr"/>
                  <a14:m>
                    <m:oMathPara xmlns:m="http://schemas.openxmlformats.org/officeDocument/2006/math">
                      <m:oMathParaPr>
                        <m:jc m:val="centerGroup"/>
                      </m:oMathParaPr>
                      <m:oMath xmlns:m="http://schemas.openxmlformats.org/officeDocument/2006/math">
                        <m:r>
                          <m:rPr>
                            <m:sty m:val="p"/>
                          </m:rPr>
                          <a:rPr lang="de-DE" sz="600" b="0" i="0" smtClean="0">
                            <a:latin typeface="Cambria Math" panose="02040503050406030204" pitchFamily="18" charset="0"/>
                          </a:rPr>
                          <m:t>Ro</m:t>
                        </m:r>
                        <m:sSub>
                          <m:sSubPr>
                            <m:ctrlPr>
                              <a:rPr lang="de-DE" sz="600" b="0" i="1" smtClean="0">
                                <a:latin typeface="Cambria Math" panose="02040503050406030204" pitchFamily="18" charset="0"/>
                              </a:rPr>
                            </m:ctrlPr>
                          </m:sSubPr>
                          <m:e>
                            <m:r>
                              <m:rPr>
                                <m:sty m:val="p"/>
                              </m:rPr>
                              <a:rPr lang="de-DE" sz="600" b="0" i="0" smtClean="0">
                                <a:latin typeface="Cambria Math" panose="02040503050406030204" pitchFamily="18" charset="0"/>
                              </a:rPr>
                              <m:t>E</m:t>
                            </m:r>
                          </m:e>
                          <m:sub>
                            <m:r>
                              <m:rPr>
                                <m:sty m:val="p"/>
                              </m:rPr>
                              <a:rPr lang="de-DE" sz="600" b="0" i="0" smtClean="0">
                                <a:latin typeface="Cambria Math" panose="02040503050406030204" pitchFamily="18" charset="0"/>
                              </a:rPr>
                              <m:t>t</m:t>
                            </m:r>
                          </m:sub>
                        </m:sSub>
                        <m:r>
                          <a:rPr lang="de-DE" sz="600" b="0" i="0" smtClean="0">
                            <a:latin typeface="Cambria Math" panose="02040503050406030204" pitchFamily="18" charset="0"/>
                          </a:rPr>
                          <m:t>=</m:t>
                        </m:r>
                        <m:f>
                          <m:fPr>
                            <m:ctrlPr>
                              <a:rPr lang="de-DE" sz="600" b="0" i="1" smtClean="0">
                                <a:latin typeface="Cambria Math" panose="02040503050406030204" pitchFamily="18" charset="0"/>
                              </a:rPr>
                            </m:ctrlPr>
                          </m:fPr>
                          <m:num>
                            <m:r>
                              <m:rPr>
                                <m:sty m:val="p"/>
                              </m:rPr>
                              <a:rPr lang="de-DE" sz="600" b="0" i="0" smtClean="0">
                                <a:latin typeface="Cambria Math" panose="02040503050406030204" pitchFamily="18" charset="0"/>
                              </a:rPr>
                              <m:t>Net</m:t>
                            </m:r>
                            <m:r>
                              <a:rPr lang="de-DE" sz="600" b="0" i="0" smtClean="0">
                                <a:latin typeface="Cambria Math" panose="02040503050406030204" pitchFamily="18" charset="0"/>
                              </a:rPr>
                              <m:t> </m:t>
                            </m:r>
                            <m:r>
                              <m:rPr>
                                <m:sty m:val="p"/>
                              </m:rPr>
                              <a:rPr lang="de-DE" sz="600" b="0" i="0" smtClean="0">
                                <a:latin typeface="Cambria Math" panose="02040503050406030204" pitchFamily="18" charset="0"/>
                              </a:rPr>
                              <m:t>Incom</m:t>
                            </m:r>
                            <m:sSub>
                              <m:sSubPr>
                                <m:ctrlPr>
                                  <a:rPr lang="de-DE" sz="600" b="0" i="1" smtClean="0">
                                    <a:latin typeface="Cambria Math" panose="02040503050406030204" pitchFamily="18" charset="0"/>
                                  </a:rPr>
                                </m:ctrlPr>
                              </m:sSubPr>
                              <m:e>
                                <m:r>
                                  <m:rPr>
                                    <m:sty m:val="p"/>
                                  </m:rPr>
                                  <a:rPr lang="de-DE" sz="600" b="0" i="0" smtClean="0">
                                    <a:latin typeface="Cambria Math" panose="02040503050406030204" pitchFamily="18" charset="0"/>
                                  </a:rPr>
                                  <m:t>e</m:t>
                                </m:r>
                              </m:e>
                              <m:sub>
                                <m:r>
                                  <m:rPr>
                                    <m:sty m:val="p"/>
                                  </m:rPr>
                                  <a:rPr lang="de-DE" sz="600" b="0" i="0" smtClean="0">
                                    <a:latin typeface="Cambria Math" panose="02040503050406030204" pitchFamily="18" charset="0"/>
                                  </a:rPr>
                                  <m:t>t</m:t>
                                </m:r>
                              </m:sub>
                            </m:sSub>
                          </m:num>
                          <m:den>
                            <m:r>
                              <m:rPr>
                                <m:sty m:val="p"/>
                              </m:rPr>
                              <a:rPr lang="de-DE" sz="600" b="0" i="0" smtClean="0">
                                <a:latin typeface="Cambria Math" panose="02040503050406030204" pitchFamily="18" charset="0"/>
                              </a:rPr>
                              <m:t>Avg</m:t>
                            </m:r>
                            <m:r>
                              <a:rPr lang="de-DE" sz="600" b="0" i="0" smtClean="0">
                                <a:latin typeface="Cambria Math" panose="02040503050406030204" pitchFamily="18" charset="0"/>
                              </a:rPr>
                              <m:t>. </m:t>
                            </m:r>
                            <m:r>
                              <m:rPr>
                                <m:sty m:val="p"/>
                              </m:rPr>
                              <a:rPr lang="de-DE" sz="600" b="0" i="0" smtClean="0">
                                <a:latin typeface="Cambria Math" panose="02040503050406030204" pitchFamily="18" charset="0"/>
                              </a:rPr>
                              <m:t>B</m:t>
                            </m:r>
                            <m:sSub>
                              <m:sSubPr>
                                <m:ctrlPr>
                                  <a:rPr lang="de-DE" sz="600" b="0" i="1" smtClean="0">
                                    <a:latin typeface="Cambria Math" panose="02040503050406030204" pitchFamily="18" charset="0"/>
                                  </a:rPr>
                                </m:ctrlPr>
                              </m:sSubPr>
                              <m:e>
                                <m:r>
                                  <m:rPr>
                                    <m:sty m:val="p"/>
                                  </m:rPr>
                                  <a:rPr lang="de-DE" sz="600" b="0" i="0" smtClean="0">
                                    <a:latin typeface="Cambria Math" panose="02040503050406030204" pitchFamily="18" charset="0"/>
                                  </a:rPr>
                                  <m:t>V</m:t>
                                </m:r>
                              </m:e>
                              <m:sub>
                                <m:r>
                                  <m:rPr>
                                    <m:sty m:val="p"/>
                                  </m:rPr>
                                  <a:rPr lang="de-DE" sz="600" b="0" i="0" smtClean="0">
                                    <a:latin typeface="Cambria Math" panose="02040503050406030204" pitchFamily="18" charset="0"/>
                                  </a:rPr>
                                  <m:t>eq</m:t>
                                </m:r>
                                <m:r>
                                  <a:rPr lang="de-DE" sz="600" b="0" i="0" smtClean="0">
                                    <a:latin typeface="Cambria Math" panose="02040503050406030204" pitchFamily="18" charset="0"/>
                                  </a:rPr>
                                  <m:t>.</m:t>
                                </m:r>
                                <m:r>
                                  <m:rPr>
                                    <m:sty m:val="p"/>
                                  </m:rPr>
                                  <a:rPr lang="de-DE" sz="600" b="0" i="0" smtClean="0">
                                    <a:latin typeface="Cambria Math" panose="02040503050406030204" pitchFamily="18" charset="0"/>
                                  </a:rPr>
                                  <m:t>t</m:t>
                                </m:r>
                                <m:r>
                                  <a:rPr lang="de-DE" sz="600" b="0" i="0" smtClean="0">
                                    <a:latin typeface="Cambria Math" panose="02040503050406030204" pitchFamily="18" charset="0"/>
                                  </a:rPr>
                                  <m:t> :</m:t>
                                </m:r>
                                <m:r>
                                  <m:rPr>
                                    <m:sty m:val="p"/>
                                  </m:rPr>
                                  <a:rPr lang="de-DE" sz="600" b="0" i="0" smtClean="0">
                                    <a:latin typeface="Cambria Math" panose="02040503050406030204" pitchFamily="18" charset="0"/>
                                  </a:rPr>
                                  <m:t>t</m:t>
                                </m:r>
                                <m:r>
                                  <a:rPr lang="de-DE" sz="600" b="0" i="0" smtClean="0">
                                    <a:latin typeface="Cambria Math" panose="02040503050406030204" pitchFamily="18" charset="0"/>
                                  </a:rPr>
                                  <m:t>−1 </m:t>
                                </m:r>
                              </m:sub>
                            </m:sSub>
                          </m:den>
                        </m:f>
                      </m:oMath>
                    </m:oMathPara>
                  </a14:m>
                  <a:endParaRPr lang="en-US" sz="600" dirty="0"/>
                </a:p>
              </p:txBody>
            </p:sp>
          </mc:Choice>
          <mc:Fallback xmlns="">
            <p:sp>
              <p:nvSpPr>
                <p:cNvPr id="2" name="TextBox 1">
                  <a:extLst>
                    <a:ext uri="{FF2B5EF4-FFF2-40B4-BE49-F238E27FC236}">
                      <a16:creationId xmlns:a16="http://schemas.microsoft.com/office/drawing/2014/main" id="{BA351719-6E20-4E4D-A942-13FAC7213C8C}"/>
                    </a:ext>
                  </a:extLst>
                </p:cNvPr>
                <p:cNvSpPr txBox="1">
                  <a:spLocks noRot="1" noChangeAspect="1" noMove="1" noResize="1" noEditPoints="1" noAdjustHandles="1" noChangeArrowheads="1" noChangeShapeType="1" noTextEdit="1"/>
                </p:cNvSpPr>
                <p:nvPr/>
              </p:nvSpPr>
              <p:spPr>
                <a:xfrm>
                  <a:off x="5964764" y="1372868"/>
                  <a:ext cx="2243667" cy="482761"/>
                </a:xfrm>
                <a:prstGeom prst="rect">
                  <a:avLst/>
                </a:prstGeom>
                <a:blipFill>
                  <a:blip r:embed="rId24"/>
                  <a:stretch>
                    <a:fillRect/>
                  </a:stretch>
                </a:blipFill>
              </p:spPr>
              <p:txBody>
                <a:bodyPr/>
                <a:lstStyle/>
                <a:p>
                  <a:r>
                    <a:rPr lang="en-US">
                      <a:noFill/>
                    </a:rPr>
                    <a:t> </a:t>
                  </a:r>
                </a:p>
              </p:txBody>
            </p:sp>
          </mc:Fallback>
        </mc:AlternateContent>
        <p:sp>
          <p:nvSpPr>
            <p:cNvPr id="30" name="TextBox 29">
              <a:extLst>
                <a:ext uri="{FF2B5EF4-FFF2-40B4-BE49-F238E27FC236}">
                  <a16:creationId xmlns:a16="http://schemas.microsoft.com/office/drawing/2014/main" id="{0B88CEC6-0352-4218-B72B-6CA79BACF3B7}"/>
                </a:ext>
              </a:extLst>
            </p:cNvPr>
            <p:cNvSpPr txBox="1"/>
            <p:nvPr/>
          </p:nvSpPr>
          <p:spPr>
            <a:xfrm>
              <a:off x="5863166" y="633936"/>
              <a:ext cx="2446867" cy="246221"/>
            </a:xfrm>
            <a:prstGeom prst="rect">
              <a:avLst/>
            </a:prstGeom>
            <a:noFill/>
          </p:spPr>
          <p:txBody>
            <a:bodyPr wrap="square">
              <a:spAutoFit/>
            </a:bodyPr>
            <a:lstStyle/>
            <a:p>
              <a:pPr algn="ctr"/>
              <a:r>
                <a:rPr lang="en-US" sz="1000" b="1" dirty="0">
                  <a:latin typeface="+mj-lt"/>
                </a:rPr>
                <a:t>Central importance of </a:t>
              </a:r>
              <a:r>
                <a:rPr lang="en-US" sz="1000" b="1" dirty="0">
                  <a:solidFill>
                    <a:schemeClr val="accent2"/>
                  </a:solidFill>
                  <a:latin typeface="+mj-lt"/>
                </a:rPr>
                <a:t>Return on equity </a:t>
              </a:r>
            </a:p>
          </p:txBody>
        </p:sp>
        <p:sp>
          <p:nvSpPr>
            <p:cNvPr id="3" name="TextBox 2">
              <a:extLst>
                <a:ext uri="{FF2B5EF4-FFF2-40B4-BE49-F238E27FC236}">
                  <a16:creationId xmlns:a16="http://schemas.microsoft.com/office/drawing/2014/main" id="{98B655EB-C619-4BD4-B3EF-A71615995A19}"/>
                </a:ext>
              </a:extLst>
            </p:cNvPr>
            <p:cNvSpPr txBox="1"/>
            <p:nvPr/>
          </p:nvSpPr>
          <p:spPr>
            <a:xfrm>
              <a:off x="5044452" y="1535763"/>
              <a:ext cx="1436479" cy="372410"/>
            </a:xfrm>
            <a:prstGeom prst="rect">
              <a:avLst/>
            </a:prstGeom>
            <a:noFill/>
          </p:spPr>
          <p:txBody>
            <a:bodyPr wrap="square" lIns="9144" tIns="9144" rIns="9144" bIns="9144" rtlCol="0">
              <a:spAutoFit/>
            </a:bodyPr>
            <a:lstStyle/>
            <a:p>
              <a:pPr algn="l"/>
              <a:r>
                <a:rPr lang="en-US" sz="600" b="1" dirty="0">
                  <a:solidFill>
                    <a:schemeClr val="accent2"/>
                  </a:solidFill>
                  <a:latin typeface="+mj-lt"/>
                </a:rPr>
                <a:t>Return on Equity</a:t>
              </a:r>
            </a:p>
            <a:p>
              <a:pPr algn="l"/>
              <a:r>
                <a:rPr lang="en-US" sz="600" dirty="0"/>
                <a:t>How many $ does a firm earn its owners per $1 of equity put into it?</a:t>
              </a:r>
            </a:p>
            <a:p>
              <a:pPr algn="l"/>
              <a:r>
                <a:rPr lang="en-US" sz="500" i="1" dirty="0">
                  <a:solidFill>
                    <a:schemeClr val="tx1">
                      <a:lumMod val="65000"/>
                      <a:lumOff val="35000"/>
                    </a:schemeClr>
                  </a:solidFill>
                </a:rPr>
                <a:t>Form of periodic return on investment</a:t>
              </a:r>
            </a:p>
          </p:txBody>
        </p:sp>
      </p:grpSp>
      <p:grpSp>
        <p:nvGrpSpPr>
          <p:cNvPr id="262" name="Group 261">
            <a:extLst>
              <a:ext uri="{FF2B5EF4-FFF2-40B4-BE49-F238E27FC236}">
                <a16:creationId xmlns:a16="http://schemas.microsoft.com/office/drawing/2014/main" id="{AE33CDE2-6F44-4119-ADD5-85692E97D699}"/>
              </a:ext>
            </a:extLst>
          </p:cNvPr>
          <p:cNvGrpSpPr/>
          <p:nvPr/>
        </p:nvGrpSpPr>
        <p:grpSpPr>
          <a:xfrm>
            <a:off x="4494607" y="6612020"/>
            <a:ext cx="4102122" cy="654366"/>
            <a:chOff x="4567401" y="6406413"/>
            <a:chExt cx="4102122" cy="654366"/>
          </a:xfrm>
        </p:grpSpPr>
        <p:sp>
          <p:nvSpPr>
            <p:cNvPr id="259" name="Rectangle 258">
              <a:extLst>
                <a:ext uri="{FF2B5EF4-FFF2-40B4-BE49-F238E27FC236}">
                  <a16:creationId xmlns:a16="http://schemas.microsoft.com/office/drawing/2014/main" id="{438D3A98-78E3-43B8-9F99-404C1E6116ED}"/>
                </a:ext>
              </a:extLst>
            </p:cNvPr>
            <p:cNvSpPr/>
            <p:nvPr/>
          </p:nvSpPr>
          <p:spPr>
            <a:xfrm>
              <a:off x="4567401" y="6406413"/>
              <a:ext cx="4102122" cy="654366"/>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nvGrpSpPr>
            <p:cNvPr id="256" name="Group 255">
              <a:extLst>
                <a:ext uri="{FF2B5EF4-FFF2-40B4-BE49-F238E27FC236}">
                  <a16:creationId xmlns:a16="http://schemas.microsoft.com/office/drawing/2014/main" id="{9FD7D100-772B-41F6-BD36-6F6656BF12BC}"/>
                </a:ext>
              </a:extLst>
            </p:cNvPr>
            <p:cNvGrpSpPr/>
            <p:nvPr/>
          </p:nvGrpSpPr>
          <p:grpSpPr>
            <a:xfrm>
              <a:off x="4569355" y="6414383"/>
              <a:ext cx="4073770" cy="615391"/>
              <a:chOff x="4729450" y="6346265"/>
              <a:chExt cx="4073770" cy="615391"/>
            </a:xfrm>
          </p:grpSpPr>
          <mc:AlternateContent xmlns:mc="http://schemas.openxmlformats.org/markup-compatibility/2006" xmlns:a14="http://schemas.microsoft.com/office/drawing/2010/main">
            <mc:Choice Requires="a14">
              <p:sp>
                <p:nvSpPr>
                  <p:cNvPr id="173" name="Object 2">
                    <a:extLst>
                      <a:ext uri="{FF2B5EF4-FFF2-40B4-BE49-F238E27FC236}">
                        <a16:creationId xmlns:a16="http://schemas.microsoft.com/office/drawing/2014/main" id="{BA074BE1-3CC9-4C2F-94E2-E21B7B0892C1}"/>
                      </a:ext>
                    </a:extLst>
                  </p:cNvPr>
                  <p:cNvSpPr txBox="1"/>
                  <p:nvPr/>
                </p:nvSpPr>
                <p:spPr bwMode="auto">
                  <a:xfrm>
                    <a:off x="4823907" y="6460463"/>
                    <a:ext cx="3497174" cy="328601"/>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m:rPr>
                              <m:nor/>
                            </m:rPr>
                            <a:rPr lang="en-US" sz="600" i="0" smtClean="0">
                              <a:solidFill>
                                <a:srgbClr val="000000"/>
                              </a:solidFill>
                              <a:latin typeface="Cambria Math" panose="02040503050406030204" pitchFamily="18" charset="0"/>
                            </a:rPr>
                            <m:t>R</m:t>
                          </m:r>
                          <m:r>
                            <m:rPr>
                              <m:nor/>
                            </m:rPr>
                            <a:rPr lang="de-DE" sz="600" b="0" i="0" smtClean="0">
                              <a:solidFill>
                                <a:srgbClr val="000000"/>
                              </a:solidFill>
                              <a:latin typeface="Cambria Math" panose="02040503050406030204" pitchFamily="18" charset="0"/>
                            </a:rPr>
                            <m:t>o</m:t>
                          </m:r>
                          <m:r>
                            <m:rPr>
                              <m:nor/>
                            </m:rPr>
                            <a:rPr lang="en-US" sz="600" i="0" smtClean="0">
                              <a:solidFill>
                                <a:srgbClr val="000000"/>
                              </a:solidFill>
                              <a:latin typeface="Cambria Math" panose="02040503050406030204" pitchFamily="18" charset="0"/>
                            </a:rPr>
                            <m:t>E</m:t>
                          </m:r>
                          <m:r>
                            <a:rPr lang="en-US" sz="600" i="1">
                              <a:solidFill>
                                <a:srgbClr val="000000"/>
                              </a:solidFill>
                              <a:latin typeface="Cambria Math" panose="02040503050406030204" pitchFamily="18" charset="0"/>
                            </a:rPr>
                            <m:t>=	</m:t>
                          </m:r>
                          <m:f>
                            <m:fPr>
                              <m:ctrlPr>
                                <a:rPr lang="en-US" sz="600" i="1">
                                  <a:solidFill>
                                    <a:srgbClr val="000000"/>
                                  </a:solidFill>
                                  <a:latin typeface="Cambria Math" panose="02040503050406030204" pitchFamily="18" charset="0"/>
                                </a:rPr>
                              </m:ctrlPr>
                            </m:fPr>
                            <m:num>
                              <m:r>
                                <m:rPr>
                                  <m:nor/>
                                </m:rPr>
                                <a:rPr lang="en-US" sz="600" i="0">
                                  <a:solidFill>
                                    <a:srgbClr val="000000"/>
                                  </a:solidFill>
                                  <a:latin typeface="Cambria Math" panose="02040503050406030204" pitchFamily="18" charset="0"/>
                                </a:rPr>
                                <m:t>NOI</m:t>
                              </m:r>
                            </m:num>
                            <m:den>
                              <m:r>
                                <m:rPr>
                                  <m:nor/>
                                </m:rPr>
                                <a:rPr lang="en-US" sz="600" i="0">
                                  <a:solidFill>
                                    <a:srgbClr val="000000"/>
                                  </a:solidFill>
                                  <a:latin typeface="Cambria Math" panose="02040503050406030204" pitchFamily="18" charset="0"/>
                                </a:rPr>
                                <m:t>sales</m:t>
                              </m:r>
                            </m:den>
                          </m:f>
                          <m:r>
                            <a:rPr lang="en-US" sz="600" i="1">
                              <a:solidFill>
                                <a:srgbClr val="000000"/>
                              </a:solidFill>
                              <a:latin typeface="Cambria Math" panose="02040503050406030204" pitchFamily="18" charset="0"/>
                            </a:rPr>
                            <m:t>×</m:t>
                          </m:r>
                          <m:f>
                            <m:fPr>
                              <m:ctrlPr>
                                <a:rPr lang="en-US" sz="600" i="1">
                                  <a:solidFill>
                                    <a:srgbClr val="000000"/>
                                  </a:solidFill>
                                  <a:latin typeface="Cambria Math" panose="02040503050406030204" pitchFamily="18" charset="0"/>
                                </a:rPr>
                              </m:ctrlPr>
                            </m:fPr>
                            <m:num>
                              <m:r>
                                <m:rPr>
                                  <m:nor/>
                                </m:rPr>
                                <a:rPr lang="en-US" sz="600" i="0">
                                  <a:solidFill>
                                    <a:srgbClr val="000000"/>
                                  </a:solidFill>
                                  <a:latin typeface="Cambria Math" panose="02040503050406030204" pitchFamily="18" charset="0"/>
                                </a:rPr>
                                <m:t>sales</m:t>
                              </m:r>
                            </m:num>
                            <m:den>
                              <m:r>
                                <m:rPr>
                                  <m:nor/>
                                </m:rPr>
                                <a:rPr lang="en-US" sz="600" i="0">
                                  <a:solidFill>
                                    <a:srgbClr val="000000"/>
                                  </a:solidFill>
                                  <a:latin typeface="Cambria Math" panose="02040503050406030204" pitchFamily="18" charset="0"/>
                                </a:rPr>
                                <m:t>NOA</m:t>
                              </m:r>
                            </m:den>
                          </m:f>
                          <m:r>
                            <a:rPr lang="en-US" sz="600" i="1">
                              <a:solidFill>
                                <a:srgbClr val="000000"/>
                              </a:solidFill>
                              <a:latin typeface="Cambria Math" panose="02040503050406030204" pitchFamily="18" charset="0"/>
                            </a:rPr>
                            <m:t>+</m:t>
                          </m:r>
                          <m:f>
                            <m:fPr>
                              <m:ctrlPr>
                                <a:rPr lang="en-US" sz="600" i="1">
                                  <a:solidFill>
                                    <a:srgbClr val="000000"/>
                                  </a:solidFill>
                                  <a:latin typeface="Cambria Math" panose="02040503050406030204" pitchFamily="18" charset="0"/>
                                </a:rPr>
                              </m:ctrlPr>
                            </m:fPr>
                            <m:num>
                              <m:r>
                                <m:rPr>
                                  <m:nor/>
                                </m:rPr>
                                <a:rPr lang="en-US" sz="600" i="0">
                                  <a:solidFill>
                                    <a:srgbClr val="000000"/>
                                  </a:solidFill>
                                  <a:latin typeface="Cambria Math" panose="02040503050406030204" pitchFamily="18" charset="0"/>
                                </a:rPr>
                                <m:t>NFO</m:t>
                              </m:r>
                            </m:num>
                            <m:den>
                              <m:r>
                                <m:rPr>
                                  <m:nor/>
                                </m:rPr>
                                <a:rPr lang="en-US" sz="600" i="0">
                                  <a:solidFill>
                                    <a:srgbClr val="000000"/>
                                  </a:solidFill>
                                  <a:latin typeface="Cambria Math" panose="02040503050406030204" pitchFamily="18" charset="0"/>
                                </a:rPr>
                                <m:t>common</m:t>
                              </m:r>
                              <m:r>
                                <m:rPr>
                                  <m:nor/>
                                </m:rPr>
                                <a:rPr lang="de-DE" sz="600" b="0" i="0" smtClean="0">
                                  <a:solidFill>
                                    <a:srgbClr val="000000"/>
                                  </a:solidFill>
                                  <a:latin typeface="Cambria Math" panose="02040503050406030204" pitchFamily="18" charset="0"/>
                                </a:rPr>
                                <m:t> </m:t>
                              </m:r>
                              <m:r>
                                <m:rPr>
                                  <m:nor/>
                                </m:rPr>
                                <a:rPr lang="en-US" sz="600" i="0">
                                  <a:solidFill>
                                    <a:srgbClr val="000000"/>
                                  </a:solidFill>
                                  <a:latin typeface="Cambria Math" panose="02040503050406030204" pitchFamily="18" charset="0"/>
                                </a:rPr>
                                <m:t>equity</m:t>
                              </m:r>
                            </m:den>
                          </m:f>
                          <m:r>
                            <a:rPr lang="en-US" sz="600" i="1">
                              <a:solidFill>
                                <a:srgbClr val="000000"/>
                              </a:solidFill>
                              <a:latin typeface="Cambria Math" panose="02040503050406030204" pitchFamily="18" charset="0"/>
                            </a:rPr>
                            <m:t>×</m:t>
                          </m:r>
                          <m:d>
                            <m:dPr>
                              <m:ctrlPr>
                                <a:rPr lang="en-US" sz="600" i="1">
                                  <a:solidFill>
                                    <a:srgbClr val="000000"/>
                                  </a:solidFill>
                                  <a:latin typeface="Cambria Math" panose="02040503050406030204" pitchFamily="18" charset="0"/>
                                </a:rPr>
                              </m:ctrlPr>
                            </m:dPr>
                            <m:e>
                              <m:f>
                                <m:fPr>
                                  <m:ctrlPr>
                                    <a:rPr lang="en-US" sz="600" i="1">
                                      <a:solidFill>
                                        <a:srgbClr val="000000"/>
                                      </a:solidFill>
                                      <a:latin typeface="Cambria Math" panose="02040503050406030204" pitchFamily="18" charset="0"/>
                                    </a:rPr>
                                  </m:ctrlPr>
                                </m:fPr>
                                <m:num>
                                  <m:r>
                                    <m:rPr>
                                      <m:nor/>
                                    </m:rPr>
                                    <a:rPr lang="en-US" sz="600" i="0">
                                      <a:solidFill>
                                        <a:srgbClr val="000000"/>
                                      </a:solidFill>
                                      <a:latin typeface="Cambria Math" panose="02040503050406030204" pitchFamily="18" charset="0"/>
                                    </a:rPr>
                                    <m:t>NOI</m:t>
                                  </m:r>
                                </m:num>
                                <m:den>
                                  <m:r>
                                    <m:rPr>
                                      <m:nor/>
                                    </m:rPr>
                                    <a:rPr lang="en-US" sz="600" i="0">
                                      <a:solidFill>
                                        <a:srgbClr val="000000"/>
                                      </a:solidFill>
                                      <a:latin typeface="Cambria Math" panose="02040503050406030204" pitchFamily="18" charset="0"/>
                                    </a:rPr>
                                    <m:t>NOA</m:t>
                                  </m:r>
                                </m:den>
                              </m:f>
                              <m:r>
                                <a:rPr lang="en-US" sz="600" i="1">
                                  <a:solidFill>
                                    <a:srgbClr val="000000"/>
                                  </a:solidFill>
                                  <a:latin typeface="Cambria Math" panose="02040503050406030204" pitchFamily="18" charset="0"/>
                                </a:rPr>
                                <m:t>−</m:t>
                              </m:r>
                              <m:f>
                                <m:fPr>
                                  <m:ctrlPr>
                                    <a:rPr lang="en-US" sz="600" i="1">
                                      <a:solidFill>
                                        <a:srgbClr val="000000"/>
                                      </a:solidFill>
                                      <a:latin typeface="Cambria Math" panose="02040503050406030204" pitchFamily="18" charset="0"/>
                                    </a:rPr>
                                  </m:ctrlPr>
                                </m:fPr>
                                <m:num>
                                  <m:r>
                                    <m:rPr>
                                      <m:nor/>
                                    </m:rPr>
                                    <a:rPr lang="en-US" sz="600" i="0">
                                      <a:solidFill>
                                        <a:srgbClr val="000000"/>
                                      </a:solidFill>
                                      <a:latin typeface="Cambria Math" panose="02040503050406030204" pitchFamily="18" charset="0"/>
                                    </a:rPr>
                                    <m:t>NFE</m:t>
                                  </m:r>
                                </m:num>
                                <m:den>
                                  <m:r>
                                    <m:rPr>
                                      <m:nor/>
                                    </m:rPr>
                                    <a:rPr lang="en-US" sz="600" i="0">
                                      <a:solidFill>
                                        <a:srgbClr val="000000"/>
                                      </a:solidFill>
                                      <a:latin typeface="Cambria Math" panose="02040503050406030204" pitchFamily="18" charset="0"/>
                                    </a:rPr>
                                    <m:t>NFO</m:t>
                                  </m:r>
                                </m:den>
                              </m:f>
                            </m:e>
                          </m:d>
                          <m:r>
                            <a:rPr lang="de-DE" sz="600" b="0" i="1" smtClean="0">
                              <a:solidFill>
                                <a:srgbClr val="000000"/>
                              </a:solidFill>
                              <a:latin typeface="Cambria Math" panose="02040503050406030204" pitchFamily="18" charset="0"/>
                            </a:rPr>
                            <m:t>=</m:t>
                          </m:r>
                          <m:r>
                            <a:rPr lang="de-DE" sz="600" b="1" i="1" smtClean="0">
                              <a:solidFill>
                                <a:srgbClr val="000000"/>
                              </a:solidFill>
                              <a:latin typeface="Cambria Math" panose="02040503050406030204" pitchFamily="18" charset="0"/>
                            </a:rPr>
                            <m:t>𝑹𝑵𝑶𝑨</m:t>
                          </m:r>
                          <m:r>
                            <a:rPr lang="de-DE" sz="600" b="1" i="1" smtClean="0">
                              <a:solidFill>
                                <a:srgbClr val="000000"/>
                              </a:solidFill>
                              <a:latin typeface="Cambria Math" panose="02040503050406030204" pitchFamily="18" charset="0"/>
                            </a:rPr>
                            <m:t>+</m:t>
                          </m:r>
                          <m:r>
                            <a:rPr lang="de-DE" sz="600" b="1" i="1" smtClean="0">
                              <a:solidFill>
                                <a:srgbClr val="000000"/>
                              </a:solidFill>
                              <a:latin typeface="Cambria Math" panose="02040503050406030204" pitchFamily="18" charset="0"/>
                            </a:rPr>
                            <m:t>𝒍𝒆𝒗𝒆𝒓𝒂𝒈𝒆</m:t>
                          </m:r>
                          <m:r>
                            <a:rPr lang="en-US" sz="600" b="1" i="1">
                              <a:solidFill>
                                <a:srgbClr val="000000"/>
                              </a:solidFill>
                              <a:latin typeface="Cambria Math" panose="02040503050406030204" pitchFamily="18" charset="0"/>
                            </a:rPr>
                            <m:t>×</m:t>
                          </m:r>
                          <m:r>
                            <a:rPr lang="de-DE" sz="600" b="1" i="1">
                              <a:solidFill>
                                <a:srgbClr val="000000"/>
                              </a:solidFill>
                              <a:latin typeface="Cambria Math" panose="02040503050406030204" pitchFamily="18" charset="0"/>
                            </a:rPr>
                            <m:t>𝒔𝒑𝒓𝒆𝒂𝒅</m:t>
                          </m:r>
                        </m:oMath>
                      </m:oMathPara>
                    </a14:m>
                    <a:endParaRPr lang="en-US" sz="600" b="1" dirty="0"/>
                  </a:p>
                </p:txBody>
              </p:sp>
            </mc:Choice>
            <mc:Fallback xmlns="">
              <p:sp>
                <p:nvSpPr>
                  <p:cNvPr id="173" name="Object 2">
                    <a:extLst>
                      <a:ext uri="{FF2B5EF4-FFF2-40B4-BE49-F238E27FC236}">
                        <a16:creationId xmlns:a16="http://schemas.microsoft.com/office/drawing/2014/main" id="{BA074BE1-3CC9-4C2F-94E2-E21B7B0892C1}"/>
                      </a:ext>
                    </a:extLst>
                  </p:cNvPr>
                  <p:cNvSpPr txBox="1">
                    <a:spLocks noRot="1" noChangeAspect="1" noMove="1" noResize="1" noEditPoints="1" noAdjustHandles="1" noChangeArrowheads="1" noChangeShapeType="1" noTextEdit="1"/>
                  </p:cNvSpPr>
                  <p:nvPr/>
                </p:nvSpPr>
                <p:spPr bwMode="auto">
                  <a:xfrm>
                    <a:off x="4823907" y="6460463"/>
                    <a:ext cx="3497174" cy="328601"/>
                  </a:xfrm>
                  <a:prstGeom prst="rect">
                    <a:avLst/>
                  </a:prstGeom>
                  <a:blipFill>
                    <a:blip r:embed="rId25"/>
                    <a:stretch>
                      <a:fillRect/>
                    </a:stretch>
                  </a:blipFill>
                </p:spPr>
                <p:txBody>
                  <a:bodyPr/>
                  <a:lstStyle/>
                  <a:p>
                    <a:r>
                      <a:rPr lang="en-US">
                        <a:noFill/>
                      </a:rPr>
                      <a:t> </a:t>
                    </a:r>
                  </a:p>
                </p:txBody>
              </p:sp>
            </mc:Fallback>
          </mc:AlternateContent>
          <p:sp>
            <p:nvSpPr>
              <p:cNvPr id="182" name="TextBox 181">
                <a:extLst>
                  <a:ext uri="{FF2B5EF4-FFF2-40B4-BE49-F238E27FC236}">
                    <a16:creationId xmlns:a16="http://schemas.microsoft.com/office/drawing/2014/main" id="{BC84D5A9-A9A1-4DB6-AEF2-86E206B04AB8}"/>
                  </a:ext>
                </a:extLst>
              </p:cNvPr>
              <p:cNvSpPr txBox="1"/>
              <p:nvPr/>
            </p:nvSpPr>
            <p:spPr>
              <a:xfrm>
                <a:off x="4729450" y="6346265"/>
                <a:ext cx="4073770" cy="110800"/>
              </a:xfrm>
              <a:prstGeom prst="rect">
                <a:avLst/>
              </a:prstGeom>
              <a:noFill/>
            </p:spPr>
            <p:txBody>
              <a:bodyPr wrap="square" lIns="9144" tIns="9144" rIns="9144" bIns="9144" rtlCol="0">
                <a:spAutoFit/>
              </a:bodyPr>
              <a:lstStyle/>
              <a:p>
                <a:pPr algn="l"/>
                <a:r>
                  <a:rPr lang="en-US" sz="600" dirty="0"/>
                  <a:t>Equation above does not cleanly separate operating and financing activities of a firm. “Advanced DuPont” decomposition cleaner</a:t>
                </a:r>
              </a:p>
            </p:txBody>
          </p:sp>
          <p:sp>
            <p:nvSpPr>
              <p:cNvPr id="242" name="TextBox 241">
                <a:extLst>
                  <a:ext uri="{FF2B5EF4-FFF2-40B4-BE49-F238E27FC236}">
                    <a16:creationId xmlns:a16="http://schemas.microsoft.com/office/drawing/2014/main" id="{FE20E50E-7C96-421C-9FFF-A2A52227E644}"/>
                  </a:ext>
                </a:extLst>
              </p:cNvPr>
              <p:cNvSpPr txBox="1"/>
              <p:nvPr/>
            </p:nvSpPr>
            <p:spPr>
              <a:xfrm>
                <a:off x="6857105" y="6696968"/>
                <a:ext cx="1905893" cy="264688"/>
              </a:xfrm>
              <a:prstGeom prst="rect">
                <a:avLst/>
              </a:prstGeom>
              <a:noFill/>
            </p:spPr>
            <p:txBody>
              <a:bodyPr wrap="square" lIns="9144" tIns="9144" rIns="9144" bIns="9144" rtlCol="0">
                <a:spAutoFit/>
              </a:bodyPr>
              <a:lstStyle/>
              <a:p>
                <a:pPr algn="l"/>
                <a:r>
                  <a:rPr lang="en-US" sz="600" b="1" dirty="0">
                    <a:solidFill>
                      <a:schemeClr val="accent2"/>
                    </a:solidFill>
                    <a:latin typeface="+mj-lt"/>
                  </a:rPr>
                  <a:t>Return on net operating assets</a:t>
                </a:r>
              </a:p>
              <a:p>
                <a:pPr algn="l"/>
                <a:r>
                  <a:rPr lang="en-US" sz="500" dirty="0">
                    <a:solidFill>
                      <a:schemeClr val="tx1">
                        <a:lumMod val="65000"/>
                        <a:lumOff val="35000"/>
                      </a:schemeClr>
                    </a:solidFill>
                  </a:rPr>
                  <a:t>How many $ does a firm earn per $1 of capital invested in the operations, irrespective of who provided the capital</a:t>
                </a:r>
                <a:endParaRPr lang="en-US" sz="500" i="1" dirty="0">
                  <a:solidFill>
                    <a:schemeClr val="tx1">
                      <a:lumMod val="65000"/>
                      <a:lumOff val="35000"/>
                    </a:schemeClr>
                  </a:solidFill>
                </a:endParaRPr>
              </a:p>
            </p:txBody>
          </p:sp>
        </p:grpSp>
      </p:grpSp>
      <mc:AlternateContent xmlns:mc="http://schemas.openxmlformats.org/markup-compatibility/2006" xmlns:a14="http://schemas.microsoft.com/office/drawing/2010/main">
        <mc:Choice Requires="a14">
          <p:sp>
            <p:nvSpPr>
              <p:cNvPr id="204" name="TextBox 203">
                <a:extLst>
                  <a:ext uri="{FF2B5EF4-FFF2-40B4-BE49-F238E27FC236}">
                    <a16:creationId xmlns:a16="http://schemas.microsoft.com/office/drawing/2014/main" id="{6407B373-4F1C-4904-B701-FB4A42BE9A6C}"/>
                  </a:ext>
                </a:extLst>
              </p:cNvPr>
              <p:cNvSpPr txBox="1"/>
              <p:nvPr/>
            </p:nvSpPr>
            <p:spPr>
              <a:xfrm>
                <a:off x="1389707" y="7242712"/>
                <a:ext cx="961715" cy="468526"/>
              </a:xfrm>
              <a:prstGeom prst="rect">
                <a:avLst/>
              </a:prstGeom>
              <a:noFill/>
            </p:spPr>
            <p:txBody>
              <a:bodyPr wrap="square">
                <a:spAutoFit/>
              </a:bodyPr>
              <a:lstStyle/>
              <a:p>
                <a:pPr algn="ctr"/>
                <a:r>
                  <a:rPr lang="en-US" sz="600" dirty="0">
                    <a:solidFill>
                      <a:srgbClr val="000000"/>
                    </a:solidFill>
                  </a:rPr>
                  <a:t>Net Operating Asset Turnover</a:t>
                </a:r>
              </a:p>
              <a:p>
                <a:pPr algn="ctr"/>
                <a14:m>
                  <m:oMathPara xmlns:m="http://schemas.openxmlformats.org/officeDocument/2006/math">
                    <m:oMathParaPr>
                      <m:jc m:val="center"/>
                    </m:oMathParaPr>
                    <m:oMath xmlns:m="http://schemas.openxmlformats.org/officeDocument/2006/math">
                      <m:r>
                        <a:rPr lang="de-DE" sz="600" b="0" i="0" smtClean="0">
                          <a:solidFill>
                            <a:srgbClr val="000000"/>
                          </a:solidFill>
                          <a:latin typeface="Cambria Math" panose="02040503050406030204" pitchFamily="18" charset="0"/>
                        </a:rPr>
                        <m:t> </m:t>
                      </m:r>
                      <m:f>
                        <m:fPr>
                          <m:ctrlPr>
                            <a:rPr lang="en-US" sz="600" i="1" smtClean="0">
                              <a:solidFill>
                                <a:srgbClr val="000000"/>
                              </a:solidFill>
                              <a:latin typeface="Cambria Math" panose="02040503050406030204" pitchFamily="18" charset="0"/>
                            </a:rPr>
                          </m:ctrlPr>
                        </m:fPr>
                        <m:num>
                          <m:r>
                            <m:rPr>
                              <m:nor/>
                            </m:rPr>
                            <a:rPr lang="en-US" sz="600" i="0">
                              <a:solidFill>
                                <a:srgbClr val="000000"/>
                              </a:solidFill>
                              <a:latin typeface="Cambria Math" panose="02040503050406030204" pitchFamily="18" charset="0"/>
                            </a:rPr>
                            <m:t>sales</m:t>
                          </m:r>
                        </m:num>
                        <m:den>
                          <m:r>
                            <m:rPr>
                              <m:nor/>
                            </m:rPr>
                            <a:rPr lang="de-DE" sz="600" b="0" i="0" smtClean="0">
                              <a:solidFill>
                                <a:srgbClr val="000000"/>
                              </a:solidFill>
                              <a:latin typeface="Cambria Math" panose="02040503050406030204" pitchFamily="18" charset="0"/>
                            </a:rPr>
                            <m:t>avg</m:t>
                          </m:r>
                          <m:r>
                            <m:rPr>
                              <m:nor/>
                            </m:rPr>
                            <a:rPr lang="de-DE" sz="600" b="0" i="0" smtClean="0">
                              <a:solidFill>
                                <a:srgbClr val="000000"/>
                              </a:solidFill>
                              <a:latin typeface="Cambria Math" panose="02040503050406030204" pitchFamily="18" charset="0"/>
                            </a:rPr>
                            <m:t>. </m:t>
                          </m:r>
                          <m:r>
                            <m:rPr>
                              <m:nor/>
                            </m:rPr>
                            <a:rPr lang="de-DE" sz="600" b="0" i="0" smtClean="0">
                              <a:solidFill>
                                <a:srgbClr val="000000"/>
                              </a:solidFill>
                              <a:latin typeface="Cambria Math" panose="02040503050406030204" pitchFamily="18" charset="0"/>
                            </a:rPr>
                            <m:t>net</m:t>
                          </m:r>
                          <m:r>
                            <m:rPr>
                              <m:nor/>
                            </m:rPr>
                            <a:rPr lang="de-DE" sz="600" b="0" i="0" smtClean="0">
                              <a:solidFill>
                                <a:srgbClr val="000000"/>
                              </a:solidFill>
                              <a:latin typeface="Cambria Math" panose="02040503050406030204" pitchFamily="18" charset="0"/>
                            </a:rPr>
                            <m:t> </m:t>
                          </m:r>
                          <m:r>
                            <m:rPr>
                              <m:nor/>
                            </m:rPr>
                            <a:rPr lang="de-DE" sz="600" b="0" i="0" smtClean="0">
                              <a:solidFill>
                                <a:srgbClr val="000000"/>
                              </a:solidFill>
                              <a:latin typeface="Cambria Math" panose="02040503050406030204" pitchFamily="18" charset="0"/>
                            </a:rPr>
                            <m:t>operating</m:t>
                          </m:r>
                          <m:r>
                            <m:rPr>
                              <m:nor/>
                            </m:rPr>
                            <a:rPr lang="de-DE" sz="600" b="0" i="0" smtClean="0">
                              <a:solidFill>
                                <a:srgbClr val="000000"/>
                              </a:solidFill>
                              <a:latin typeface="Cambria Math" panose="02040503050406030204" pitchFamily="18" charset="0"/>
                            </a:rPr>
                            <m:t> </m:t>
                          </m:r>
                          <m:r>
                            <m:rPr>
                              <m:nor/>
                            </m:rPr>
                            <a:rPr lang="de-DE" sz="600" b="0" i="0" smtClean="0">
                              <a:solidFill>
                                <a:srgbClr val="000000"/>
                              </a:solidFill>
                              <a:latin typeface="Cambria Math" panose="02040503050406030204" pitchFamily="18" charset="0"/>
                            </a:rPr>
                            <m:t>assets</m:t>
                          </m:r>
                        </m:den>
                      </m:f>
                    </m:oMath>
                  </m:oMathPara>
                </a14:m>
                <a:endParaRPr lang="en-US" sz="1400" dirty="0"/>
              </a:p>
            </p:txBody>
          </p:sp>
        </mc:Choice>
        <mc:Fallback xmlns="">
          <p:sp>
            <p:nvSpPr>
              <p:cNvPr id="204" name="TextBox 203">
                <a:extLst>
                  <a:ext uri="{FF2B5EF4-FFF2-40B4-BE49-F238E27FC236}">
                    <a16:creationId xmlns:a16="http://schemas.microsoft.com/office/drawing/2014/main" id="{6407B373-4F1C-4904-B701-FB4A42BE9A6C}"/>
                  </a:ext>
                </a:extLst>
              </p:cNvPr>
              <p:cNvSpPr txBox="1">
                <a:spLocks noRot="1" noChangeAspect="1" noMove="1" noResize="1" noEditPoints="1" noAdjustHandles="1" noChangeArrowheads="1" noChangeShapeType="1" noTextEdit="1"/>
              </p:cNvSpPr>
              <p:nvPr/>
            </p:nvSpPr>
            <p:spPr>
              <a:xfrm>
                <a:off x="1389707" y="7242712"/>
                <a:ext cx="961715" cy="468526"/>
              </a:xfrm>
              <a:prstGeom prst="rect">
                <a:avLst/>
              </a:prstGeom>
              <a:blipFill>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5" name="TextBox 204">
                <a:extLst>
                  <a:ext uri="{FF2B5EF4-FFF2-40B4-BE49-F238E27FC236}">
                    <a16:creationId xmlns:a16="http://schemas.microsoft.com/office/drawing/2014/main" id="{4D544027-9097-4CEE-8D8F-955756E93B82}"/>
                  </a:ext>
                </a:extLst>
              </p:cNvPr>
              <p:cNvSpPr txBox="1"/>
              <p:nvPr/>
            </p:nvSpPr>
            <p:spPr>
              <a:xfrm>
                <a:off x="467444" y="8016362"/>
                <a:ext cx="2081597" cy="376193"/>
              </a:xfrm>
              <a:prstGeom prst="rect">
                <a:avLst/>
              </a:prstGeom>
              <a:noFill/>
            </p:spPr>
            <p:txBody>
              <a:bodyPr wrap="square">
                <a:spAutoFit/>
              </a:bodyPr>
              <a:lstStyle/>
              <a:p>
                <a:pPr algn="ctr"/>
                <a:r>
                  <a:rPr lang="en-US" sz="600" dirty="0">
                    <a:solidFill>
                      <a:srgbClr val="000000"/>
                    </a:solidFill>
                  </a:rPr>
                  <a:t>Net Working Capital Turnover</a:t>
                </a:r>
              </a:p>
              <a:p>
                <a:pPr algn="ctr"/>
                <a14:m>
                  <m:oMathPara xmlns:m="http://schemas.openxmlformats.org/officeDocument/2006/math">
                    <m:oMathParaPr>
                      <m:jc m:val="centerGroup"/>
                    </m:oMathParaPr>
                    <m:oMath xmlns:m="http://schemas.openxmlformats.org/officeDocument/2006/math">
                      <m:r>
                        <a:rPr lang="de-DE" sz="600" b="0" i="0" smtClean="0">
                          <a:solidFill>
                            <a:srgbClr val="000000"/>
                          </a:solidFill>
                          <a:latin typeface="Cambria Math" panose="02040503050406030204" pitchFamily="18" charset="0"/>
                        </a:rPr>
                        <m:t> </m:t>
                      </m:r>
                      <m:f>
                        <m:fPr>
                          <m:ctrlPr>
                            <a:rPr lang="en-US" sz="600" i="1" smtClean="0">
                              <a:solidFill>
                                <a:srgbClr val="000000"/>
                              </a:solidFill>
                              <a:latin typeface="Cambria Math" panose="02040503050406030204" pitchFamily="18" charset="0"/>
                            </a:rPr>
                          </m:ctrlPr>
                        </m:fPr>
                        <m:num>
                          <m:r>
                            <m:rPr>
                              <m:nor/>
                            </m:rPr>
                            <a:rPr lang="en-US" sz="600" i="0">
                              <a:solidFill>
                                <a:srgbClr val="000000"/>
                              </a:solidFill>
                              <a:latin typeface="Cambria Math" panose="02040503050406030204" pitchFamily="18" charset="0"/>
                            </a:rPr>
                            <m:t>sales</m:t>
                          </m:r>
                        </m:num>
                        <m:den>
                          <m:r>
                            <m:rPr>
                              <m:nor/>
                            </m:rPr>
                            <a:rPr lang="de-DE" sz="600" b="0" i="0" smtClean="0">
                              <a:solidFill>
                                <a:srgbClr val="000000"/>
                              </a:solidFill>
                              <a:latin typeface="Cambria Math" panose="02040503050406030204" pitchFamily="18" charset="0"/>
                            </a:rPr>
                            <m:t>avg</m:t>
                          </m:r>
                          <m:r>
                            <m:rPr>
                              <m:nor/>
                            </m:rPr>
                            <a:rPr lang="de-DE" sz="600" b="0" i="0" smtClean="0">
                              <a:solidFill>
                                <a:srgbClr val="000000"/>
                              </a:solidFill>
                              <a:latin typeface="Cambria Math" panose="02040503050406030204" pitchFamily="18" charset="0"/>
                            </a:rPr>
                            <m:t>. </m:t>
                          </m:r>
                          <m:r>
                            <m:rPr>
                              <m:nor/>
                            </m:rPr>
                            <a:rPr lang="de-DE" sz="600" b="0" i="0" smtClean="0">
                              <a:solidFill>
                                <a:srgbClr val="000000"/>
                              </a:solidFill>
                              <a:latin typeface="Cambria Math" panose="02040503050406030204" pitchFamily="18" charset="0"/>
                            </a:rPr>
                            <m:t>curr</m:t>
                          </m:r>
                          <m:r>
                            <m:rPr>
                              <m:nor/>
                            </m:rPr>
                            <a:rPr lang="de-DE" sz="600" b="0" i="0" smtClean="0">
                              <a:solidFill>
                                <a:srgbClr val="000000"/>
                              </a:solidFill>
                              <a:latin typeface="Cambria Math" panose="02040503050406030204" pitchFamily="18" charset="0"/>
                            </a:rPr>
                            <m:t>. </m:t>
                          </m:r>
                          <m:r>
                            <m:rPr>
                              <m:nor/>
                            </m:rPr>
                            <a:rPr lang="de-DE" sz="600" b="0" i="0" smtClean="0">
                              <a:solidFill>
                                <a:srgbClr val="000000"/>
                              </a:solidFill>
                              <a:latin typeface="Cambria Math" panose="02040503050406030204" pitchFamily="18" charset="0"/>
                            </a:rPr>
                            <m:t>operating</m:t>
                          </m:r>
                          <m:r>
                            <m:rPr>
                              <m:nor/>
                            </m:rPr>
                            <a:rPr lang="de-DE" sz="600" b="0" i="0" smtClean="0">
                              <a:solidFill>
                                <a:srgbClr val="000000"/>
                              </a:solidFill>
                              <a:latin typeface="Cambria Math" panose="02040503050406030204" pitchFamily="18" charset="0"/>
                            </a:rPr>
                            <m:t> </m:t>
                          </m:r>
                          <m:r>
                            <m:rPr>
                              <m:nor/>
                            </m:rPr>
                            <a:rPr lang="de-DE" sz="600" b="0" i="0" smtClean="0">
                              <a:solidFill>
                                <a:srgbClr val="000000"/>
                              </a:solidFill>
                              <a:latin typeface="Cambria Math" panose="02040503050406030204" pitchFamily="18" charset="0"/>
                            </a:rPr>
                            <m:t>assets</m:t>
                          </m:r>
                          <m:r>
                            <m:rPr>
                              <m:nor/>
                            </m:rPr>
                            <a:rPr lang="de-DE" sz="600" b="0" i="0" smtClean="0">
                              <a:solidFill>
                                <a:srgbClr val="000000"/>
                              </a:solidFill>
                              <a:latin typeface="Cambria Math" panose="02040503050406030204" pitchFamily="18" charset="0"/>
                            </a:rPr>
                            <m:t> − </m:t>
                          </m:r>
                          <m:r>
                            <m:rPr>
                              <m:nor/>
                            </m:rPr>
                            <a:rPr lang="de-DE" sz="600" b="0" i="0" smtClean="0">
                              <a:solidFill>
                                <a:srgbClr val="000000"/>
                              </a:solidFill>
                              <a:latin typeface="Cambria Math" panose="02040503050406030204" pitchFamily="18" charset="0"/>
                            </a:rPr>
                            <m:t>avg</m:t>
                          </m:r>
                          <m:r>
                            <m:rPr>
                              <m:nor/>
                            </m:rPr>
                            <a:rPr lang="de-DE" sz="600" b="0" i="0" smtClean="0">
                              <a:solidFill>
                                <a:srgbClr val="000000"/>
                              </a:solidFill>
                              <a:latin typeface="Cambria Math" panose="02040503050406030204" pitchFamily="18" charset="0"/>
                            </a:rPr>
                            <m:t>. </m:t>
                          </m:r>
                          <m:r>
                            <m:rPr>
                              <m:nor/>
                            </m:rPr>
                            <a:rPr lang="de-DE" sz="600" b="0" i="0" smtClean="0">
                              <a:solidFill>
                                <a:srgbClr val="000000"/>
                              </a:solidFill>
                              <a:latin typeface="Cambria Math" panose="02040503050406030204" pitchFamily="18" charset="0"/>
                            </a:rPr>
                            <m:t>curr</m:t>
                          </m:r>
                          <m:r>
                            <m:rPr>
                              <m:nor/>
                            </m:rPr>
                            <a:rPr lang="de-DE" sz="600" b="0" i="0" smtClean="0">
                              <a:solidFill>
                                <a:srgbClr val="000000"/>
                              </a:solidFill>
                              <a:latin typeface="Cambria Math" panose="02040503050406030204" pitchFamily="18" charset="0"/>
                            </a:rPr>
                            <m:t>. </m:t>
                          </m:r>
                          <m:r>
                            <m:rPr>
                              <m:nor/>
                            </m:rPr>
                            <a:rPr lang="de-DE" sz="600" b="0" i="0" smtClean="0">
                              <a:solidFill>
                                <a:srgbClr val="000000"/>
                              </a:solidFill>
                              <a:latin typeface="Cambria Math" panose="02040503050406030204" pitchFamily="18" charset="0"/>
                            </a:rPr>
                            <m:t>operating</m:t>
                          </m:r>
                          <m:r>
                            <m:rPr>
                              <m:nor/>
                            </m:rPr>
                            <a:rPr lang="de-DE" sz="600" b="0" i="0" smtClean="0">
                              <a:solidFill>
                                <a:srgbClr val="000000"/>
                              </a:solidFill>
                              <a:latin typeface="Cambria Math" panose="02040503050406030204" pitchFamily="18" charset="0"/>
                            </a:rPr>
                            <m:t> </m:t>
                          </m:r>
                          <m:r>
                            <m:rPr>
                              <m:nor/>
                            </m:rPr>
                            <a:rPr lang="de-DE" sz="600" b="0" i="0" smtClean="0">
                              <a:solidFill>
                                <a:srgbClr val="000000"/>
                              </a:solidFill>
                              <a:latin typeface="Cambria Math" panose="02040503050406030204" pitchFamily="18" charset="0"/>
                            </a:rPr>
                            <m:t>liabilities</m:t>
                          </m:r>
                        </m:den>
                      </m:f>
                    </m:oMath>
                  </m:oMathPara>
                </a14:m>
                <a:endParaRPr lang="en-US" sz="1400" dirty="0"/>
              </a:p>
            </p:txBody>
          </p:sp>
        </mc:Choice>
        <mc:Fallback xmlns="">
          <p:sp>
            <p:nvSpPr>
              <p:cNvPr id="205" name="TextBox 204">
                <a:extLst>
                  <a:ext uri="{FF2B5EF4-FFF2-40B4-BE49-F238E27FC236}">
                    <a16:creationId xmlns:a16="http://schemas.microsoft.com/office/drawing/2014/main" id="{4D544027-9097-4CEE-8D8F-955756E93B82}"/>
                  </a:ext>
                </a:extLst>
              </p:cNvPr>
              <p:cNvSpPr txBox="1">
                <a:spLocks noRot="1" noChangeAspect="1" noMove="1" noResize="1" noEditPoints="1" noAdjustHandles="1" noChangeArrowheads="1" noChangeShapeType="1" noTextEdit="1"/>
              </p:cNvSpPr>
              <p:nvPr/>
            </p:nvSpPr>
            <p:spPr>
              <a:xfrm>
                <a:off x="467444" y="8016362"/>
                <a:ext cx="2081597" cy="376193"/>
              </a:xfrm>
              <a:prstGeom prst="rect">
                <a:avLst/>
              </a:prstGeom>
              <a:blipFill>
                <a:blip r:embed="rId27"/>
                <a:stretch>
                  <a:fillRect/>
                </a:stretch>
              </a:blipFill>
            </p:spPr>
            <p:txBody>
              <a:bodyPr/>
              <a:lstStyle/>
              <a:p>
                <a:r>
                  <a:rPr lang="en-US">
                    <a:noFill/>
                  </a:rPr>
                  <a:t> </a:t>
                </a:r>
              </a:p>
            </p:txBody>
          </p:sp>
        </mc:Fallback>
      </mc:AlternateContent>
      <p:grpSp>
        <p:nvGrpSpPr>
          <p:cNvPr id="55" name="Group 54">
            <a:extLst>
              <a:ext uri="{FF2B5EF4-FFF2-40B4-BE49-F238E27FC236}">
                <a16:creationId xmlns:a16="http://schemas.microsoft.com/office/drawing/2014/main" id="{26D8BE52-482F-4E1B-82C8-33AE72F61CA3}"/>
              </a:ext>
            </a:extLst>
          </p:cNvPr>
          <p:cNvGrpSpPr/>
          <p:nvPr/>
        </p:nvGrpSpPr>
        <p:grpSpPr>
          <a:xfrm>
            <a:off x="220273" y="5749211"/>
            <a:ext cx="3624086" cy="1442559"/>
            <a:chOff x="220273" y="5749211"/>
            <a:chExt cx="3624086" cy="1442559"/>
          </a:xfrm>
        </p:grpSpPr>
        <p:sp>
          <p:nvSpPr>
            <p:cNvPr id="220" name="Rectangle 219">
              <a:extLst>
                <a:ext uri="{FF2B5EF4-FFF2-40B4-BE49-F238E27FC236}">
                  <a16:creationId xmlns:a16="http://schemas.microsoft.com/office/drawing/2014/main" id="{D15ECF95-8A90-49F4-9E10-60CA896A55D6}"/>
                </a:ext>
              </a:extLst>
            </p:cNvPr>
            <p:cNvSpPr/>
            <p:nvPr/>
          </p:nvSpPr>
          <p:spPr>
            <a:xfrm>
              <a:off x="3132620" y="6018846"/>
              <a:ext cx="711739" cy="611351"/>
            </a:xfrm>
            <a:prstGeom prst="rect">
              <a:avLst/>
            </a:prstGeom>
            <a:solidFill>
              <a:srgbClr val="C3BCB2"/>
            </a:solidFill>
            <a:ln>
              <a:noFill/>
            </a:ln>
          </p:spPr>
          <p:style>
            <a:lnRef idx="0">
              <a:scrgbClr r="0" g="0" b="0"/>
            </a:lnRef>
            <a:fillRef idx="0">
              <a:scrgbClr r="0" g="0" b="0"/>
            </a:fillRef>
            <a:effectRef idx="0">
              <a:scrgbClr r="0" g="0" b="0"/>
            </a:effectRef>
            <a:fontRef idx="minor">
              <a:schemeClr val="lt1"/>
            </a:fontRef>
          </p:style>
          <p:txBody>
            <a:bodyPr vert="horz" lIns="9144" tIns="18288" rIns="9144" bIns="18288" rtlCol="0" anchor="b"/>
            <a:lstStyle/>
            <a:p>
              <a:pPr algn="ctr"/>
              <a:r>
                <a:rPr lang="en-US" sz="500" dirty="0"/>
                <a:t>Invested Capital (Entity)</a:t>
              </a:r>
            </a:p>
          </p:txBody>
        </p:sp>
        <p:sp>
          <p:nvSpPr>
            <p:cNvPr id="219" name="Rectangle 218">
              <a:extLst>
                <a:ext uri="{FF2B5EF4-FFF2-40B4-BE49-F238E27FC236}">
                  <a16:creationId xmlns:a16="http://schemas.microsoft.com/office/drawing/2014/main" id="{72CAA8CB-0478-4298-B4E5-156991932B67}"/>
                </a:ext>
              </a:extLst>
            </p:cNvPr>
            <p:cNvSpPr/>
            <p:nvPr/>
          </p:nvSpPr>
          <p:spPr>
            <a:xfrm>
              <a:off x="2351422" y="6018846"/>
              <a:ext cx="711739" cy="611351"/>
            </a:xfrm>
            <a:prstGeom prst="rect">
              <a:avLst/>
            </a:prstGeom>
            <a:solidFill>
              <a:srgbClr val="C3BCB2"/>
            </a:solidFill>
            <a:ln>
              <a:noFill/>
            </a:ln>
          </p:spPr>
          <p:style>
            <a:lnRef idx="0">
              <a:scrgbClr r="0" g="0" b="0"/>
            </a:lnRef>
            <a:fillRef idx="0">
              <a:scrgbClr r="0" g="0" b="0"/>
            </a:fillRef>
            <a:effectRef idx="0">
              <a:scrgbClr r="0" g="0" b="0"/>
            </a:effectRef>
            <a:fontRef idx="minor">
              <a:schemeClr val="lt1"/>
            </a:fontRef>
          </p:style>
          <p:txBody>
            <a:bodyPr vert="horz" lIns="9144" tIns="18288" rIns="9144" bIns="18288" rtlCol="0" anchor="b"/>
            <a:lstStyle/>
            <a:p>
              <a:pPr algn="ctr"/>
              <a:r>
                <a:rPr lang="en-US" sz="500" dirty="0"/>
                <a:t>Net Operating Assets</a:t>
              </a:r>
            </a:p>
          </p:txBody>
        </p:sp>
        <p:grpSp>
          <p:nvGrpSpPr>
            <p:cNvPr id="45" name="Group 44">
              <a:extLst>
                <a:ext uri="{FF2B5EF4-FFF2-40B4-BE49-F238E27FC236}">
                  <a16:creationId xmlns:a16="http://schemas.microsoft.com/office/drawing/2014/main" id="{E75C1DDC-31E6-484F-92A6-F5528A1CB1AB}"/>
                </a:ext>
              </a:extLst>
            </p:cNvPr>
            <p:cNvGrpSpPr/>
            <p:nvPr/>
          </p:nvGrpSpPr>
          <p:grpSpPr>
            <a:xfrm>
              <a:off x="220273" y="5848008"/>
              <a:ext cx="1700088" cy="1321453"/>
              <a:chOff x="2033712" y="5891669"/>
              <a:chExt cx="1700088" cy="1321453"/>
            </a:xfrm>
          </p:grpSpPr>
          <p:sp>
            <p:nvSpPr>
              <p:cNvPr id="202" name="Rectangle 201">
                <a:extLst>
                  <a:ext uri="{FF2B5EF4-FFF2-40B4-BE49-F238E27FC236}">
                    <a16:creationId xmlns:a16="http://schemas.microsoft.com/office/drawing/2014/main" id="{662CD859-7C0C-42D9-8DA7-4740304A02DF}"/>
                  </a:ext>
                </a:extLst>
              </p:cNvPr>
              <p:cNvSpPr/>
              <p:nvPr/>
            </p:nvSpPr>
            <p:spPr>
              <a:xfrm>
                <a:off x="2033712" y="6547944"/>
                <a:ext cx="1694490" cy="665178"/>
              </a:xfrm>
              <a:prstGeom prst="rect">
                <a:avLst/>
              </a:prstGeom>
              <a:solidFill>
                <a:srgbClr val="C3BCB2"/>
              </a:solidFill>
              <a:ln>
                <a:noFill/>
              </a:ln>
            </p:spPr>
            <p:style>
              <a:lnRef idx="0">
                <a:scrgbClr r="0" g="0" b="0"/>
              </a:lnRef>
              <a:fillRef idx="0">
                <a:scrgbClr r="0" g="0" b="0"/>
              </a:fillRef>
              <a:effectRef idx="0">
                <a:scrgbClr r="0" g="0" b="0"/>
              </a:effectRef>
              <a:fontRef idx="minor">
                <a:schemeClr val="lt1"/>
              </a:fontRef>
            </p:style>
            <p:txBody>
              <a:bodyPr vert="vert270" lIns="9144" tIns="18288" rIns="9144" bIns="18288" rtlCol="0" anchor="t"/>
              <a:lstStyle/>
              <a:p>
                <a:pPr algn="ctr"/>
                <a:r>
                  <a:rPr lang="en-US" sz="500" dirty="0"/>
                  <a:t>Non-current (&gt; 1 year in firm)</a:t>
                </a:r>
              </a:p>
            </p:txBody>
          </p:sp>
          <p:sp>
            <p:nvSpPr>
              <p:cNvPr id="39" name="Rectangle 38">
                <a:extLst>
                  <a:ext uri="{FF2B5EF4-FFF2-40B4-BE49-F238E27FC236}">
                    <a16:creationId xmlns:a16="http://schemas.microsoft.com/office/drawing/2014/main" id="{180CAB10-1F5A-40D1-962B-F45A1E015B77}"/>
                  </a:ext>
                </a:extLst>
              </p:cNvPr>
              <p:cNvSpPr/>
              <p:nvPr/>
            </p:nvSpPr>
            <p:spPr>
              <a:xfrm>
                <a:off x="2039310" y="6066998"/>
                <a:ext cx="1694490" cy="460086"/>
              </a:xfrm>
              <a:prstGeom prst="rect">
                <a:avLst/>
              </a:prstGeom>
              <a:solidFill>
                <a:srgbClr val="C3BCB2"/>
              </a:solidFill>
              <a:ln>
                <a:noFill/>
              </a:ln>
            </p:spPr>
            <p:style>
              <a:lnRef idx="0">
                <a:scrgbClr r="0" g="0" b="0"/>
              </a:lnRef>
              <a:fillRef idx="0">
                <a:scrgbClr r="0" g="0" b="0"/>
              </a:fillRef>
              <a:effectRef idx="0">
                <a:scrgbClr r="0" g="0" b="0"/>
              </a:effectRef>
              <a:fontRef idx="minor">
                <a:schemeClr val="lt1"/>
              </a:fontRef>
            </p:style>
            <p:txBody>
              <a:bodyPr vert="vert270" lIns="9144" tIns="18288" rIns="9144" bIns="18288" rtlCol="0" anchor="t"/>
              <a:lstStyle/>
              <a:p>
                <a:pPr algn="ctr"/>
                <a:r>
                  <a:rPr lang="en-US" sz="500" dirty="0"/>
                  <a:t>Current (&lt; 1 year in firm)</a:t>
                </a:r>
              </a:p>
            </p:txBody>
          </p:sp>
          <p:sp>
            <p:nvSpPr>
              <p:cNvPr id="13" name="Rectangle 12">
                <a:extLst>
                  <a:ext uri="{FF2B5EF4-FFF2-40B4-BE49-F238E27FC236}">
                    <a16:creationId xmlns:a16="http://schemas.microsoft.com/office/drawing/2014/main" id="{F8D3A64C-597A-4092-81BB-0C42E199B8CC}"/>
                  </a:ext>
                </a:extLst>
              </p:cNvPr>
              <p:cNvSpPr/>
              <p:nvPr/>
            </p:nvSpPr>
            <p:spPr>
              <a:xfrm>
                <a:off x="2279008" y="6098269"/>
                <a:ext cx="640080" cy="10174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Fin. Assets</a:t>
                </a:r>
              </a:p>
            </p:txBody>
          </p:sp>
          <p:sp>
            <p:nvSpPr>
              <p:cNvPr id="153" name="Rectangle 152">
                <a:extLst>
                  <a:ext uri="{FF2B5EF4-FFF2-40B4-BE49-F238E27FC236}">
                    <a16:creationId xmlns:a16="http://schemas.microsoft.com/office/drawing/2014/main" id="{C2F66FAC-67BA-4C19-A38B-DB633197819F}"/>
                  </a:ext>
                </a:extLst>
              </p:cNvPr>
              <p:cNvSpPr/>
              <p:nvPr/>
            </p:nvSpPr>
            <p:spPr>
              <a:xfrm>
                <a:off x="2279008" y="6247607"/>
                <a:ext cx="640080" cy="253106"/>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Op. Assets</a:t>
                </a:r>
              </a:p>
            </p:txBody>
          </p:sp>
          <p:sp>
            <p:nvSpPr>
              <p:cNvPr id="194" name="Rectangle 193">
                <a:extLst>
                  <a:ext uri="{FF2B5EF4-FFF2-40B4-BE49-F238E27FC236}">
                    <a16:creationId xmlns:a16="http://schemas.microsoft.com/office/drawing/2014/main" id="{A9D754B2-1E00-4C79-AC1F-14BE4AFEC23F}"/>
                  </a:ext>
                </a:extLst>
              </p:cNvPr>
              <p:cNvSpPr/>
              <p:nvPr/>
            </p:nvSpPr>
            <p:spPr>
              <a:xfrm>
                <a:off x="2279008" y="6574705"/>
                <a:ext cx="640080" cy="1094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Fin. Assets</a:t>
                </a:r>
              </a:p>
            </p:txBody>
          </p:sp>
          <p:sp>
            <p:nvSpPr>
              <p:cNvPr id="196" name="Rectangle 195">
                <a:extLst>
                  <a:ext uri="{FF2B5EF4-FFF2-40B4-BE49-F238E27FC236}">
                    <a16:creationId xmlns:a16="http://schemas.microsoft.com/office/drawing/2014/main" id="{701F5494-704A-4549-BB91-FD784966C2F2}"/>
                  </a:ext>
                </a:extLst>
              </p:cNvPr>
              <p:cNvSpPr/>
              <p:nvPr/>
            </p:nvSpPr>
            <p:spPr>
              <a:xfrm>
                <a:off x="2279008" y="6731762"/>
                <a:ext cx="640080" cy="4500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Op. Assets</a:t>
                </a:r>
              </a:p>
            </p:txBody>
          </p:sp>
          <p:sp>
            <p:nvSpPr>
              <p:cNvPr id="197" name="Rectangle 196">
                <a:extLst>
                  <a:ext uri="{FF2B5EF4-FFF2-40B4-BE49-F238E27FC236}">
                    <a16:creationId xmlns:a16="http://schemas.microsoft.com/office/drawing/2014/main" id="{82D7574F-E43E-4D85-9E67-4DDDC0A32E28}"/>
                  </a:ext>
                </a:extLst>
              </p:cNvPr>
              <p:cNvSpPr/>
              <p:nvPr/>
            </p:nvSpPr>
            <p:spPr>
              <a:xfrm>
                <a:off x="3060766" y="6098269"/>
                <a:ext cx="640080" cy="18288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Op. Liabilities</a:t>
                </a:r>
              </a:p>
            </p:txBody>
          </p:sp>
          <p:sp>
            <p:nvSpPr>
              <p:cNvPr id="198" name="Rectangle 197">
                <a:extLst>
                  <a:ext uri="{FF2B5EF4-FFF2-40B4-BE49-F238E27FC236}">
                    <a16:creationId xmlns:a16="http://schemas.microsoft.com/office/drawing/2014/main" id="{4ED06D4E-5FB2-425C-8A2B-84F700E0F9E3}"/>
                  </a:ext>
                </a:extLst>
              </p:cNvPr>
              <p:cNvSpPr/>
              <p:nvPr/>
            </p:nvSpPr>
            <p:spPr>
              <a:xfrm>
                <a:off x="3060766" y="6317833"/>
                <a:ext cx="640080" cy="18288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Fin. Liabilities</a:t>
                </a:r>
              </a:p>
            </p:txBody>
          </p:sp>
          <p:sp>
            <p:nvSpPr>
              <p:cNvPr id="199" name="Rectangle 198">
                <a:extLst>
                  <a:ext uri="{FF2B5EF4-FFF2-40B4-BE49-F238E27FC236}">
                    <a16:creationId xmlns:a16="http://schemas.microsoft.com/office/drawing/2014/main" id="{B908C2A4-9E22-4EAB-9BE5-9F2C54BB6AE9}"/>
                  </a:ext>
                </a:extLst>
              </p:cNvPr>
              <p:cNvSpPr/>
              <p:nvPr/>
            </p:nvSpPr>
            <p:spPr>
              <a:xfrm>
                <a:off x="3060766" y="6574705"/>
                <a:ext cx="640080" cy="1828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Op. Liabilities</a:t>
                </a:r>
              </a:p>
            </p:txBody>
          </p:sp>
          <p:sp>
            <p:nvSpPr>
              <p:cNvPr id="200" name="Rectangle 199">
                <a:extLst>
                  <a:ext uri="{FF2B5EF4-FFF2-40B4-BE49-F238E27FC236}">
                    <a16:creationId xmlns:a16="http://schemas.microsoft.com/office/drawing/2014/main" id="{FB92EB34-E524-43ED-B607-3B2CB11817DD}"/>
                  </a:ext>
                </a:extLst>
              </p:cNvPr>
              <p:cNvSpPr/>
              <p:nvPr/>
            </p:nvSpPr>
            <p:spPr>
              <a:xfrm>
                <a:off x="3060766" y="6784969"/>
                <a:ext cx="640080" cy="1828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Fin. Liabilities</a:t>
                </a:r>
              </a:p>
            </p:txBody>
          </p:sp>
          <p:sp>
            <p:nvSpPr>
              <p:cNvPr id="201" name="Rectangle 200">
                <a:extLst>
                  <a:ext uri="{FF2B5EF4-FFF2-40B4-BE49-F238E27FC236}">
                    <a16:creationId xmlns:a16="http://schemas.microsoft.com/office/drawing/2014/main" id="{FAC36725-BE29-42E0-855C-61B9EC1C2F69}"/>
                  </a:ext>
                </a:extLst>
              </p:cNvPr>
              <p:cNvSpPr/>
              <p:nvPr/>
            </p:nvSpPr>
            <p:spPr>
              <a:xfrm>
                <a:off x="3060766" y="7004892"/>
                <a:ext cx="640080" cy="18288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Equity</a:t>
                </a:r>
              </a:p>
            </p:txBody>
          </p:sp>
          <p:grpSp>
            <p:nvGrpSpPr>
              <p:cNvPr id="38" name="Group 37">
                <a:extLst>
                  <a:ext uri="{FF2B5EF4-FFF2-40B4-BE49-F238E27FC236}">
                    <a16:creationId xmlns:a16="http://schemas.microsoft.com/office/drawing/2014/main" id="{771E3E30-5DCF-46B4-8443-FE9BD3438D19}"/>
                  </a:ext>
                </a:extLst>
              </p:cNvPr>
              <p:cNvGrpSpPr/>
              <p:nvPr/>
            </p:nvGrpSpPr>
            <p:grpSpPr>
              <a:xfrm>
                <a:off x="2245519" y="6022180"/>
                <a:ext cx="1488281" cy="1190941"/>
                <a:chOff x="2245519" y="6022181"/>
                <a:chExt cx="1488281" cy="1159670"/>
              </a:xfrm>
            </p:grpSpPr>
            <p:cxnSp>
              <p:nvCxnSpPr>
                <p:cNvPr id="28" name="Straight Connector 27">
                  <a:extLst>
                    <a:ext uri="{FF2B5EF4-FFF2-40B4-BE49-F238E27FC236}">
                      <a16:creationId xmlns:a16="http://schemas.microsoft.com/office/drawing/2014/main" id="{CF644C29-62DE-44C6-88A3-FE83B1B71E13}"/>
                    </a:ext>
                  </a:extLst>
                </p:cNvPr>
                <p:cNvCxnSpPr>
                  <a:cxnSpLocks/>
                </p:cNvCxnSpPr>
                <p:nvPr/>
              </p:nvCxnSpPr>
              <p:spPr>
                <a:xfrm>
                  <a:off x="2989659" y="6022181"/>
                  <a:ext cx="0" cy="115967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396EA38-71D6-4190-9410-90D78ADCED30}"/>
                    </a:ext>
                  </a:extLst>
                </p:cNvPr>
                <p:cNvCxnSpPr>
                  <a:cxnSpLocks/>
                </p:cNvCxnSpPr>
                <p:nvPr/>
              </p:nvCxnSpPr>
              <p:spPr>
                <a:xfrm>
                  <a:off x="2245519" y="6022181"/>
                  <a:ext cx="1488281"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44" name="TextBox 43">
                <a:extLst>
                  <a:ext uri="{FF2B5EF4-FFF2-40B4-BE49-F238E27FC236}">
                    <a16:creationId xmlns:a16="http://schemas.microsoft.com/office/drawing/2014/main" id="{FA2F55C8-3D53-40DF-A7DB-9C2E8B8523D5}"/>
                  </a:ext>
                </a:extLst>
              </p:cNvPr>
              <p:cNvSpPr txBox="1"/>
              <p:nvPr/>
            </p:nvSpPr>
            <p:spPr>
              <a:xfrm>
                <a:off x="2408634" y="5891669"/>
                <a:ext cx="1162050" cy="110800"/>
              </a:xfrm>
              <a:prstGeom prst="rect">
                <a:avLst/>
              </a:prstGeom>
              <a:noFill/>
            </p:spPr>
            <p:txBody>
              <a:bodyPr wrap="square" lIns="9144" tIns="9144" rIns="9144" bIns="9144" rtlCol="0">
                <a:spAutoFit/>
              </a:bodyPr>
              <a:lstStyle/>
              <a:p>
                <a:pPr algn="ctr"/>
                <a:r>
                  <a:rPr lang="en-US" sz="600" b="1" dirty="0"/>
                  <a:t>Standard Balance Sheet Setup</a:t>
                </a:r>
              </a:p>
            </p:txBody>
          </p:sp>
        </p:grpSp>
        <p:grpSp>
          <p:nvGrpSpPr>
            <p:cNvPr id="203" name="Group 202">
              <a:extLst>
                <a:ext uri="{FF2B5EF4-FFF2-40B4-BE49-F238E27FC236}">
                  <a16:creationId xmlns:a16="http://schemas.microsoft.com/office/drawing/2014/main" id="{78B762A8-30C4-45CC-A6FB-214A6325ADE1}"/>
                </a:ext>
              </a:extLst>
            </p:cNvPr>
            <p:cNvGrpSpPr/>
            <p:nvPr/>
          </p:nvGrpSpPr>
          <p:grpSpPr>
            <a:xfrm>
              <a:off x="2351423" y="5870318"/>
              <a:ext cx="1488281" cy="1321452"/>
              <a:chOff x="2245519" y="5891669"/>
              <a:chExt cx="1488281" cy="1321452"/>
            </a:xfrm>
          </p:grpSpPr>
          <p:sp>
            <p:nvSpPr>
              <p:cNvPr id="207" name="Rectangle 206">
                <a:extLst>
                  <a:ext uri="{FF2B5EF4-FFF2-40B4-BE49-F238E27FC236}">
                    <a16:creationId xmlns:a16="http://schemas.microsoft.com/office/drawing/2014/main" id="{FF05F896-014F-4ED1-B081-5A4EE4C3ED67}"/>
                  </a:ext>
                </a:extLst>
              </p:cNvPr>
              <p:cNvSpPr/>
              <p:nvPr/>
            </p:nvSpPr>
            <p:spPr>
              <a:xfrm>
                <a:off x="2275501" y="6061684"/>
                <a:ext cx="640080" cy="7315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Net Op. Assets</a:t>
                </a:r>
              </a:p>
            </p:txBody>
          </p:sp>
          <p:sp>
            <p:nvSpPr>
              <p:cNvPr id="209" name="Rectangle 208">
                <a:extLst>
                  <a:ext uri="{FF2B5EF4-FFF2-40B4-BE49-F238E27FC236}">
                    <a16:creationId xmlns:a16="http://schemas.microsoft.com/office/drawing/2014/main" id="{2BD111CE-1026-49EC-85A4-736C0C133877}"/>
                  </a:ext>
                </a:extLst>
              </p:cNvPr>
              <p:cNvSpPr/>
              <p:nvPr/>
            </p:nvSpPr>
            <p:spPr>
              <a:xfrm>
                <a:off x="2277434" y="6171326"/>
                <a:ext cx="640080" cy="2651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Net Op. Assets</a:t>
                </a:r>
              </a:p>
            </p:txBody>
          </p:sp>
          <p:sp>
            <p:nvSpPr>
              <p:cNvPr id="211" name="Rectangle 210">
                <a:extLst>
                  <a:ext uri="{FF2B5EF4-FFF2-40B4-BE49-F238E27FC236}">
                    <a16:creationId xmlns:a16="http://schemas.microsoft.com/office/drawing/2014/main" id="{830C460D-32F2-4E1A-BD89-07971307F4F0}"/>
                  </a:ext>
                </a:extLst>
              </p:cNvPr>
              <p:cNvSpPr/>
              <p:nvPr/>
            </p:nvSpPr>
            <p:spPr>
              <a:xfrm>
                <a:off x="3059727" y="6064791"/>
                <a:ext cx="640080" cy="82296"/>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Net Fin. </a:t>
                </a:r>
                <a:r>
                  <a:rPr lang="en-US" sz="600" dirty="0" err="1"/>
                  <a:t>Oblig</a:t>
                </a:r>
                <a:r>
                  <a:rPr lang="en-US" sz="600" dirty="0"/>
                  <a:t>.</a:t>
                </a:r>
              </a:p>
            </p:txBody>
          </p:sp>
          <p:sp>
            <p:nvSpPr>
              <p:cNvPr id="213" name="Rectangle 212">
                <a:extLst>
                  <a:ext uri="{FF2B5EF4-FFF2-40B4-BE49-F238E27FC236}">
                    <a16:creationId xmlns:a16="http://schemas.microsoft.com/office/drawing/2014/main" id="{1F9F31F6-1004-4DFD-ACE5-F85C9D35344F}"/>
                  </a:ext>
                </a:extLst>
              </p:cNvPr>
              <p:cNvSpPr/>
              <p:nvPr/>
            </p:nvSpPr>
            <p:spPr>
              <a:xfrm>
                <a:off x="3057259" y="6163042"/>
                <a:ext cx="640080" cy="731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Net Fin. </a:t>
                </a:r>
                <a:r>
                  <a:rPr lang="en-US" sz="600" dirty="0" err="1"/>
                  <a:t>Oblig</a:t>
                </a:r>
                <a:r>
                  <a:rPr lang="en-US" sz="600" dirty="0"/>
                  <a:t>.</a:t>
                </a:r>
              </a:p>
            </p:txBody>
          </p:sp>
          <p:sp>
            <p:nvSpPr>
              <p:cNvPr id="214" name="Rectangle 213">
                <a:extLst>
                  <a:ext uri="{FF2B5EF4-FFF2-40B4-BE49-F238E27FC236}">
                    <a16:creationId xmlns:a16="http://schemas.microsoft.com/office/drawing/2014/main" id="{706E94EA-8F31-4A54-8D5C-0C998CD955C5}"/>
                  </a:ext>
                </a:extLst>
              </p:cNvPr>
              <p:cNvSpPr/>
              <p:nvPr/>
            </p:nvSpPr>
            <p:spPr>
              <a:xfrm>
                <a:off x="3054088" y="6255157"/>
                <a:ext cx="640080" cy="18288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Equity</a:t>
                </a:r>
              </a:p>
            </p:txBody>
          </p:sp>
          <p:grpSp>
            <p:nvGrpSpPr>
              <p:cNvPr id="215" name="Group 214">
                <a:extLst>
                  <a:ext uri="{FF2B5EF4-FFF2-40B4-BE49-F238E27FC236}">
                    <a16:creationId xmlns:a16="http://schemas.microsoft.com/office/drawing/2014/main" id="{EF7435AC-974E-47DB-924A-FF55E2F2CD8A}"/>
                  </a:ext>
                </a:extLst>
              </p:cNvPr>
              <p:cNvGrpSpPr/>
              <p:nvPr/>
            </p:nvGrpSpPr>
            <p:grpSpPr>
              <a:xfrm>
                <a:off x="2245519" y="6022180"/>
                <a:ext cx="1488281" cy="1190941"/>
                <a:chOff x="2245519" y="6022181"/>
                <a:chExt cx="1488281" cy="1159670"/>
              </a:xfrm>
            </p:grpSpPr>
            <p:cxnSp>
              <p:nvCxnSpPr>
                <p:cNvPr id="217" name="Straight Connector 216">
                  <a:extLst>
                    <a:ext uri="{FF2B5EF4-FFF2-40B4-BE49-F238E27FC236}">
                      <a16:creationId xmlns:a16="http://schemas.microsoft.com/office/drawing/2014/main" id="{92992A6E-751E-43C1-8D64-06B959FAD4F9}"/>
                    </a:ext>
                  </a:extLst>
                </p:cNvPr>
                <p:cNvCxnSpPr>
                  <a:cxnSpLocks/>
                </p:cNvCxnSpPr>
                <p:nvPr/>
              </p:nvCxnSpPr>
              <p:spPr>
                <a:xfrm>
                  <a:off x="2989659" y="6022181"/>
                  <a:ext cx="0" cy="115967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6AEB8D49-6DEC-4095-B00F-67759D46565D}"/>
                    </a:ext>
                  </a:extLst>
                </p:cNvPr>
                <p:cNvCxnSpPr>
                  <a:cxnSpLocks/>
                </p:cNvCxnSpPr>
                <p:nvPr/>
              </p:nvCxnSpPr>
              <p:spPr>
                <a:xfrm>
                  <a:off x="2245519" y="6022181"/>
                  <a:ext cx="1488281"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216" name="TextBox 215">
                <a:extLst>
                  <a:ext uri="{FF2B5EF4-FFF2-40B4-BE49-F238E27FC236}">
                    <a16:creationId xmlns:a16="http://schemas.microsoft.com/office/drawing/2014/main" id="{16462735-3281-4507-9A6F-371DC0B973D1}"/>
                  </a:ext>
                </a:extLst>
              </p:cNvPr>
              <p:cNvSpPr txBox="1"/>
              <p:nvPr/>
            </p:nvSpPr>
            <p:spPr>
              <a:xfrm>
                <a:off x="2408634" y="5891669"/>
                <a:ext cx="1162050" cy="110800"/>
              </a:xfrm>
              <a:prstGeom prst="rect">
                <a:avLst/>
              </a:prstGeom>
              <a:noFill/>
            </p:spPr>
            <p:txBody>
              <a:bodyPr wrap="square" lIns="9144" tIns="9144" rIns="9144" bIns="9144" rtlCol="0">
                <a:spAutoFit/>
              </a:bodyPr>
              <a:lstStyle/>
              <a:p>
                <a:pPr algn="ctr"/>
                <a:r>
                  <a:rPr lang="en-US" sz="600" b="1" dirty="0"/>
                  <a:t>DuPont Rearrangement</a:t>
                </a:r>
              </a:p>
            </p:txBody>
          </p:sp>
        </p:grpSp>
        <p:sp>
          <p:nvSpPr>
            <p:cNvPr id="50" name="Arrow: Right 49">
              <a:extLst>
                <a:ext uri="{FF2B5EF4-FFF2-40B4-BE49-F238E27FC236}">
                  <a16:creationId xmlns:a16="http://schemas.microsoft.com/office/drawing/2014/main" id="{E5390E34-58B3-4194-8453-14C1149A765F}"/>
                </a:ext>
              </a:extLst>
            </p:cNvPr>
            <p:cNvSpPr/>
            <p:nvPr/>
          </p:nvSpPr>
          <p:spPr>
            <a:xfrm>
              <a:off x="1971752" y="6253380"/>
              <a:ext cx="316122" cy="2036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TextBox 221">
              <a:extLst>
                <a:ext uri="{FF2B5EF4-FFF2-40B4-BE49-F238E27FC236}">
                  <a16:creationId xmlns:a16="http://schemas.microsoft.com/office/drawing/2014/main" id="{442DF02C-FBED-45E3-8CD0-EC2BF9DA9F87}"/>
                </a:ext>
              </a:extLst>
            </p:cNvPr>
            <p:cNvSpPr txBox="1"/>
            <p:nvPr/>
          </p:nvSpPr>
          <p:spPr>
            <a:xfrm>
              <a:off x="2351422" y="6684537"/>
              <a:ext cx="707071" cy="252458"/>
            </a:xfrm>
            <a:prstGeom prst="rect">
              <a:avLst/>
            </a:prstGeom>
            <a:noFill/>
          </p:spPr>
          <p:txBody>
            <a:bodyPr wrap="square" lIns="9144" tIns="9144" rIns="9144" bIns="9144" rtlCol="0">
              <a:spAutoFit/>
            </a:bodyPr>
            <a:lstStyle/>
            <a:p>
              <a:pPr algn="l"/>
              <a:r>
                <a:rPr lang="en-US" sz="500" dirty="0">
                  <a:solidFill>
                    <a:schemeClr val="tx1">
                      <a:lumMod val="65000"/>
                      <a:lumOff val="35000"/>
                    </a:schemeClr>
                  </a:solidFill>
                </a:rPr>
                <a:t>Net operating assets (NOA) = op. assets (OA) – op. liabilities (OL)</a:t>
              </a:r>
            </a:p>
          </p:txBody>
        </p:sp>
        <p:sp>
          <p:nvSpPr>
            <p:cNvPr id="223" name="TextBox 222">
              <a:extLst>
                <a:ext uri="{FF2B5EF4-FFF2-40B4-BE49-F238E27FC236}">
                  <a16:creationId xmlns:a16="http://schemas.microsoft.com/office/drawing/2014/main" id="{0BD83748-B2CC-45DB-A5E2-057D9ACD5DAD}"/>
                </a:ext>
              </a:extLst>
            </p:cNvPr>
            <p:cNvSpPr txBox="1"/>
            <p:nvPr/>
          </p:nvSpPr>
          <p:spPr>
            <a:xfrm>
              <a:off x="3134023" y="6692428"/>
              <a:ext cx="707071" cy="252458"/>
            </a:xfrm>
            <a:prstGeom prst="rect">
              <a:avLst/>
            </a:prstGeom>
            <a:noFill/>
          </p:spPr>
          <p:txBody>
            <a:bodyPr wrap="square" lIns="9144" tIns="9144" rIns="9144" bIns="9144" rtlCol="0">
              <a:spAutoFit/>
            </a:bodyPr>
            <a:lstStyle/>
            <a:p>
              <a:pPr algn="l"/>
              <a:r>
                <a:rPr lang="en-US" sz="500" dirty="0">
                  <a:solidFill>
                    <a:schemeClr val="tx1">
                      <a:lumMod val="65000"/>
                      <a:lumOff val="35000"/>
                    </a:schemeClr>
                  </a:solidFill>
                </a:rPr>
                <a:t>Net financial obligations (NFO) = fin. liabilities (FL) – fin. Assets (FA)</a:t>
              </a:r>
            </a:p>
          </p:txBody>
        </p:sp>
        <p:sp>
          <p:nvSpPr>
            <p:cNvPr id="17" name="TextBox 16">
              <a:extLst>
                <a:ext uri="{FF2B5EF4-FFF2-40B4-BE49-F238E27FC236}">
                  <a16:creationId xmlns:a16="http://schemas.microsoft.com/office/drawing/2014/main" id="{CA3CDF73-52C3-44EF-853F-57F817F8AECC}"/>
                </a:ext>
              </a:extLst>
            </p:cNvPr>
            <p:cNvSpPr txBox="1"/>
            <p:nvPr/>
          </p:nvSpPr>
          <p:spPr>
            <a:xfrm>
              <a:off x="1970586" y="5749211"/>
              <a:ext cx="914400" cy="110800"/>
            </a:xfrm>
            <a:prstGeom prst="rect">
              <a:avLst/>
            </a:prstGeom>
            <a:noFill/>
          </p:spPr>
          <p:txBody>
            <a:bodyPr wrap="square" lIns="9144" tIns="9144" rIns="9144" bIns="9144" rtlCol="0">
              <a:spAutoFit/>
            </a:bodyPr>
            <a:lstStyle/>
            <a:p>
              <a:pPr algn="ctr"/>
              <a:r>
                <a:rPr lang="en-US" sz="600" dirty="0">
                  <a:solidFill>
                    <a:schemeClr val="accent1">
                      <a:lumMod val="60000"/>
                      <a:lumOff val="40000"/>
                    </a:schemeClr>
                  </a:solidFill>
                </a:rPr>
                <a:t>Net working capital</a:t>
              </a:r>
            </a:p>
          </p:txBody>
        </p:sp>
        <p:cxnSp>
          <p:nvCxnSpPr>
            <p:cNvPr id="36" name="Straight Arrow Connector 35">
              <a:extLst>
                <a:ext uri="{FF2B5EF4-FFF2-40B4-BE49-F238E27FC236}">
                  <a16:creationId xmlns:a16="http://schemas.microsoft.com/office/drawing/2014/main" id="{C4D3F100-694F-4879-8517-D55635D555BD}"/>
                </a:ext>
              </a:extLst>
            </p:cNvPr>
            <p:cNvCxnSpPr>
              <a:stCxn id="17" idx="2"/>
            </p:cNvCxnSpPr>
            <p:nvPr/>
          </p:nvCxnSpPr>
          <p:spPr>
            <a:xfrm>
              <a:off x="2427786" y="5860011"/>
              <a:ext cx="69662" cy="2168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06" name="TextBox 205">
                <a:extLst>
                  <a:ext uri="{FF2B5EF4-FFF2-40B4-BE49-F238E27FC236}">
                    <a16:creationId xmlns:a16="http://schemas.microsoft.com/office/drawing/2014/main" id="{B7261955-668E-4C9A-AA52-BF276A3ADB93}"/>
                  </a:ext>
                </a:extLst>
              </p:cNvPr>
              <p:cNvSpPr txBox="1"/>
              <p:nvPr/>
            </p:nvSpPr>
            <p:spPr>
              <a:xfrm>
                <a:off x="194970" y="8770672"/>
                <a:ext cx="1240121" cy="350802"/>
              </a:xfrm>
              <a:prstGeom prst="rect">
                <a:avLst/>
              </a:prstGeom>
              <a:noFill/>
            </p:spPr>
            <p:txBody>
              <a:bodyPr wrap="square">
                <a:spAutoFit/>
              </a:bodyPr>
              <a:lstStyle/>
              <a:p>
                <a:pPr algn="ctr"/>
                <a:r>
                  <a:rPr lang="en-US" sz="600" dirty="0">
                    <a:solidFill>
                      <a:srgbClr val="000000"/>
                    </a:solidFill>
                  </a:rPr>
                  <a:t>Avg. Days to Collect Receivables</a:t>
                </a:r>
              </a:p>
              <a:p>
                <a:pPr algn="ctr"/>
                <a:r>
                  <a:rPr lang="en-US" sz="600" dirty="0">
                    <a:solidFill>
                      <a:srgbClr val="000000"/>
                    </a:solidFill>
                  </a:rPr>
                  <a:t> </a:t>
                </a:r>
                <a14:m>
                  <m:oMath xmlns:m="http://schemas.openxmlformats.org/officeDocument/2006/math">
                    <m:r>
                      <a:rPr lang="de-DE" sz="600" b="0" i="0" smtClean="0">
                        <a:solidFill>
                          <a:srgbClr val="000000"/>
                        </a:solidFill>
                        <a:latin typeface="Cambria Math" panose="02040503050406030204" pitchFamily="18" charset="0"/>
                      </a:rPr>
                      <m:t> </m:t>
                    </m:r>
                    <m:f>
                      <m:fPr>
                        <m:ctrlPr>
                          <a:rPr lang="en-US" sz="600" i="1" smtClean="0">
                            <a:solidFill>
                              <a:srgbClr val="000000"/>
                            </a:solidFill>
                            <a:latin typeface="Cambria Math" panose="02040503050406030204" pitchFamily="18" charset="0"/>
                          </a:rPr>
                        </m:ctrlPr>
                      </m:fPr>
                      <m:num>
                        <m:r>
                          <m:rPr>
                            <m:nor/>
                          </m:rPr>
                          <a:rPr lang="de-DE" sz="600" b="0" i="0" smtClean="0">
                            <a:solidFill>
                              <a:srgbClr val="000000"/>
                            </a:solidFill>
                            <a:latin typeface="Cambria Math" panose="02040503050406030204" pitchFamily="18" charset="0"/>
                          </a:rPr>
                          <m:t>365</m:t>
                        </m:r>
                      </m:num>
                      <m:den>
                        <m:r>
                          <m:rPr>
                            <m:nor/>
                          </m:rPr>
                          <a:rPr lang="de-DE" sz="600" b="0" i="0" smtClean="0">
                            <a:solidFill>
                              <a:srgbClr val="000000"/>
                            </a:solidFill>
                            <a:latin typeface="Cambria Math" panose="02040503050406030204" pitchFamily="18" charset="0"/>
                          </a:rPr>
                          <m:t>sales</m:t>
                        </m:r>
                        <m:r>
                          <m:rPr>
                            <m:nor/>
                          </m:rPr>
                          <a:rPr lang="de-DE" sz="600" b="0" i="0" smtClean="0">
                            <a:solidFill>
                              <a:srgbClr val="000000"/>
                            </a:solidFill>
                            <a:latin typeface="Cambria Math" panose="02040503050406030204" pitchFamily="18" charset="0"/>
                          </a:rPr>
                          <m:t>/</m:t>
                        </m:r>
                        <m:r>
                          <m:rPr>
                            <m:nor/>
                          </m:rPr>
                          <a:rPr lang="de-DE" sz="600" b="0" i="0" smtClean="0">
                            <a:solidFill>
                              <a:srgbClr val="000000"/>
                            </a:solidFill>
                            <a:latin typeface="Cambria Math" panose="02040503050406030204" pitchFamily="18" charset="0"/>
                          </a:rPr>
                          <m:t>avg</m:t>
                        </m:r>
                        <m:r>
                          <m:rPr>
                            <m:nor/>
                          </m:rPr>
                          <a:rPr lang="de-DE" sz="600" b="0" i="0" smtClean="0">
                            <a:solidFill>
                              <a:srgbClr val="000000"/>
                            </a:solidFill>
                            <a:latin typeface="Cambria Math" panose="02040503050406030204" pitchFamily="18" charset="0"/>
                          </a:rPr>
                          <m:t>. </m:t>
                        </m:r>
                        <m:r>
                          <m:rPr>
                            <m:nor/>
                          </m:rPr>
                          <a:rPr lang="de-DE" sz="600" b="0" i="0" smtClean="0">
                            <a:solidFill>
                              <a:srgbClr val="000000"/>
                            </a:solidFill>
                            <a:latin typeface="Cambria Math" panose="02040503050406030204" pitchFamily="18" charset="0"/>
                          </a:rPr>
                          <m:t>accounts</m:t>
                        </m:r>
                        <m:r>
                          <m:rPr>
                            <m:nor/>
                          </m:rPr>
                          <a:rPr lang="de-DE" sz="600" b="0" i="0" smtClean="0">
                            <a:solidFill>
                              <a:srgbClr val="000000"/>
                            </a:solidFill>
                            <a:latin typeface="Cambria Math" panose="02040503050406030204" pitchFamily="18" charset="0"/>
                          </a:rPr>
                          <m:t> </m:t>
                        </m:r>
                        <m:r>
                          <m:rPr>
                            <m:nor/>
                          </m:rPr>
                          <a:rPr lang="de-DE" sz="600" b="0" i="0" smtClean="0">
                            <a:solidFill>
                              <a:srgbClr val="000000"/>
                            </a:solidFill>
                            <a:latin typeface="Cambria Math" panose="02040503050406030204" pitchFamily="18" charset="0"/>
                          </a:rPr>
                          <m:t>receivable</m:t>
                        </m:r>
                      </m:den>
                    </m:f>
                  </m:oMath>
                </a14:m>
                <a:endParaRPr lang="en-US" sz="1400" dirty="0"/>
              </a:p>
            </p:txBody>
          </p:sp>
        </mc:Choice>
        <mc:Fallback xmlns="">
          <p:sp>
            <p:nvSpPr>
              <p:cNvPr id="206" name="TextBox 205">
                <a:extLst>
                  <a:ext uri="{FF2B5EF4-FFF2-40B4-BE49-F238E27FC236}">
                    <a16:creationId xmlns:a16="http://schemas.microsoft.com/office/drawing/2014/main" id="{B7261955-668E-4C9A-AA52-BF276A3ADB93}"/>
                  </a:ext>
                </a:extLst>
              </p:cNvPr>
              <p:cNvSpPr txBox="1">
                <a:spLocks noRot="1" noChangeAspect="1" noMove="1" noResize="1" noEditPoints="1" noAdjustHandles="1" noChangeArrowheads="1" noChangeShapeType="1" noTextEdit="1"/>
              </p:cNvSpPr>
              <p:nvPr/>
            </p:nvSpPr>
            <p:spPr>
              <a:xfrm>
                <a:off x="194970" y="8770672"/>
                <a:ext cx="1240121" cy="350802"/>
              </a:xfrm>
              <a:prstGeom prst="rect">
                <a:avLst/>
              </a:prstGeom>
              <a:blipFill>
                <a:blip r:embed="rId2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6" name="TextBox 225">
                <a:extLst>
                  <a:ext uri="{FF2B5EF4-FFF2-40B4-BE49-F238E27FC236}">
                    <a16:creationId xmlns:a16="http://schemas.microsoft.com/office/drawing/2014/main" id="{1D48CBC7-43F5-48B2-BA6A-4501CA5A1E28}"/>
                  </a:ext>
                </a:extLst>
              </p:cNvPr>
              <p:cNvSpPr txBox="1"/>
              <p:nvPr/>
            </p:nvSpPr>
            <p:spPr>
              <a:xfrm>
                <a:off x="1409110" y="8770672"/>
                <a:ext cx="1020628" cy="350802"/>
              </a:xfrm>
              <a:prstGeom prst="rect">
                <a:avLst/>
              </a:prstGeom>
              <a:noFill/>
            </p:spPr>
            <p:txBody>
              <a:bodyPr wrap="square">
                <a:spAutoFit/>
              </a:bodyPr>
              <a:lstStyle/>
              <a:p>
                <a:pPr algn="ctr"/>
                <a:r>
                  <a:rPr lang="en-US" sz="600" dirty="0">
                    <a:solidFill>
                      <a:srgbClr val="000000"/>
                    </a:solidFill>
                  </a:rPr>
                  <a:t>Avg. Days to Sell Inventory</a:t>
                </a:r>
              </a:p>
              <a:p>
                <a:pPr algn="ctr"/>
                <a:r>
                  <a:rPr lang="en-US" sz="600" dirty="0">
                    <a:solidFill>
                      <a:srgbClr val="000000"/>
                    </a:solidFill>
                  </a:rPr>
                  <a:t> </a:t>
                </a:r>
                <a14:m>
                  <m:oMath xmlns:m="http://schemas.openxmlformats.org/officeDocument/2006/math">
                    <m:r>
                      <a:rPr lang="de-DE" sz="600" b="0" i="0" smtClean="0">
                        <a:solidFill>
                          <a:srgbClr val="000000"/>
                        </a:solidFill>
                        <a:latin typeface="Cambria Math" panose="02040503050406030204" pitchFamily="18" charset="0"/>
                      </a:rPr>
                      <m:t> </m:t>
                    </m:r>
                    <m:f>
                      <m:fPr>
                        <m:ctrlPr>
                          <a:rPr lang="en-US" sz="600" i="1" smtClean="0">
                            <a:solidFill>
                              <a:srgbClr val="000000"/>
                            </a:solidFill>
                            <a:latin typeface="Cambria Math" panose="02040503050406030204" pitchFamily="18" charset="0"/>
                          </a:rPr>
                        </m:ctrlPr>
                      </m:fPr>
                      <m:num>
                        <m:r>
                          <m:rPr>
                            <m:nor/>
                          </m:rPr>
                          <a:rPr lang="de-DE" sz="600" b="0" i="0" smtClean="0">
                            <a:solidFill>
                              <a:srgbClr val="000000"/>
                            </a:solidFill>
                            <a:latin typeface="Cambria Math" panose="02040503050406030204" pitchFamily="18" charset="0"/>
                          </a:rPr>
                          <m:t>365</m:t>
                        </m:r>
                      </m:num>
                      <m:den>
                        <m:r>
                          <m:rPr>
                            <m:nor/>
                          </m:rPr>
                          <a:rPr lang="de-DE" sz="600" b="0" i="0" smtClean="0">
                            <a:solidFill>
                              <a:srgbClr val="000000"/>
                            </a:solidFill>
                            <a:latin typeface="Cambria Math" panose="02040503050406030204" pitchFamily="18" charset="0"/>
                          </a:rPr>
                          <m:t>cogs</m:t>
                        </m:r>
                        <m:r>
                          <m:rPr>
                            <m:nor/>
                          </m:rPr>
                          <a:rPr lang="de-DE" sz="600" b="0" i="0" smtClean="0">
                            <a:solidFill>
                              <a:srgbClr val="000000"/>
                            </a:solidFill>
                            <a:latin typeface="Cambria Math" panose="02040503050406030204" pitchFamily="18" charset="0"/>
                          </a:rPr>
                          <m:t>/</m:t>
                        </m:r>
                        <m:r>
                          <m:rPr>
                            <m:nor/>
                          </m:rPr>
                          <a:rPr lang="de-DE" sz="600" b="0" i="0" smtClean="0">
                            <a:solidFill>
                              <a:srgbClr val="000000"/>
                            </a:solidFill>
                            <a:latin typeface="Cambria Math" panose="02040503050406030204" pitchFamily="18" charset="0"/>
                          </a:rPr>
                          <m:t>avg</m:t>
                        </m:r>
                        <m:r>
                          <m:rPr>
                            <m:nor/>
                          </m:rPr>
                          <a:rPr lang="de-DE" sz="600" b="0" i="0" smtClean="0">
                            <a:solidFill>
                              <a:srgbClr val="000000"/>
                            </a:solidFill>
                            <a:latin typeface="Cambria Math" panose="02040503050406030204" pitchFamily="18" charset="0"/>
                          </a:rPr>
                          <m:t>. </m:t>
                        </m:r>
                        <m:r>
                          <m:rPr>
                            <m:nor/>
                          </m:rPr>
                          <a:rPr lang="de-DE" sz="600" b="0" i="0" smtClean="0">
                            <a:solidFill>
                              <a:srgbClr val="000000"/>
                            </a:solidFill>
                            <a:latin typeface="Cambria Math" panose="02040503050406030204" pitchFamily="18" charset="0"/>
                          </a:rPr>
                          <m:t>inventory</m:t>
                        </m:r>
                      </m:den>
                    </m:f>
                  </m:oMath>
                </a14:m>
                <a:endParaRPr lang="en-US" sz="1400" dirty="0"/>
              </a:p>
            </p:txBody>
          </p:sp>
        </mc:Choice>
        <mc:Fallback xmlns="">
          <p:sp>
            <p:nvSpPr>
              <p:cNvPr id="226" name="TextBox 225">
                <a:extLst>
                  <a:ext uri="{FF2B5EF4-FFF2-40B4-BE49-F238E27FC236}">
                    <a16:creationId xmlns:a16="http://schemas.microsoft.com/office/drawing/2014/main" id="{1D48CBC7-43F5-48B2-BA6A-4501CA5A1E28}"/>
                  </a:ext>
                </a:extLst>
              </p:cNvPr>
              <p:cNvSpPr txBox="1">
                <a:spLocks noRot="1" noChangeAspect="1" noMove="1" noResize="1" noEditPoints="1" noAdjustHandles="1" noChangeArrowheads="1" noChangeShapeType="1" noTextEdit="1"/>
              </p:cNvSpPr>
              <p:nvPr/>
            </p:nvSpPr>
            <p:spPr>
              <a:xfrm>
                <a:off x="1409110" y="8770672"/>
                <a:ext cx="1020628" cy="350802"/>
              </a:xfrm>
              <a:prstGeom prst="rect">
                <a:avLst/>
              </a:prstGeom>
              <a:blipFill>
                <a:blip r:embed="rId2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7" name="TextBox 226">
                <a:extLst>
                  <a:ext uri="{FF2B5EF4-FFF2-40B4-BE49-F238E27FC236}">
                    <a16:creationId xmlns:a16="http://schemas.microsoft.com/office/drawing/2014/main" id="{525DB274-8628-48B6-BF58-E732ECDA71B2}"/>
                  </a:ext>
                </a:extLst>
              </p:cNvPr>
              <p:cNvSpPr txBox="1"/>
              <p:nvPr/>
            </p:nvSpPr>
            <p:spPr>
              <a:xfrm>
                <a:off x="2426173" y="8770672"/>
                <a:ext cx="1327794" cy="443135"/>
              </a:xfrm>
              <a:prstGeom prst="rect">
                <a:avLst/>
              </a:prstGeom>
              <a:noFill/>
            </p:spPr>
            <p:txBody>
              <a:bodyPr wrap="square">
                <a:spAutoFit/>
              </a:bodyPr>
              <a:lstStyle/>
              <a:p>
                <a:pPr algn="ctr"/>
                <a:r>
                  <a:rPr lang="en-US" sz="600" dirty="0">
                    <a:solidFill>
                      <a:srgbClr val="000000"/>
                    </a:solidFill>
                  </a:rPr>
                  <a:t>Avg. Days to Pay Payables</a:t>
                </a:r>
              </a:p>
              <a:p>
                <a:pPr algn="ctr"/>
                <a:r>
                  <a:rPr lang="en-US" sz="600" dirty="0">
                    <a:solidFill>
                      <a:srgbClr val="000000"/>
                    </a:solidFill>
                  </a:rPr>
                  <a:t> </a:t>
                </a:r>
                <a14:m>
                  <m:oMath xmlns:m="http://schemas.openxmlformats.org/officeDocument/2006/math">
                    <m:r>
                      <a:rPr lang="de-DE" sz="600" b="0" i="0" smtClean="0">
                        <a:solidFill>
                          <a:srgbClr val="000000"/>
                        </a:solidFill>
                        <a:latin typeface="Cambria Math" panose="02040503050406030204" pitchFamily="18" charset="0"/>
                      </a:rPr>
                      <m:t> </m:t>
                    </m:r>
                    <m:f>
                      <m:fPr>
                        <m:ctrlPr>
                          <a:rPr lang="en-US" sz="600" i="1" smtClean="0">
                            <a:solidFill>
                              <a:srgbClr val="000000"/>
                            </a:solidFill>
                            <a:latin typeface="Cambria Math" panose="02040503050406030204" pitchFamily="18" charset="0"/>
                          </a:rPr>
                        </m:ctrlPr>
                      </m:fPr>
                      <m:num>
                        <m:r>
                          <m:rPr>
                            <m:nor/>
                          </m:rPr>
                          <a:rPr lang="de-DE" sz="600" b="0" i="0" smtClean="0">
                            <a:solidFill>
                              <a:srgbClr val="000000"/>
                            </a:solidFill>
                            <a:latin typeface="Cambria Math" panose="02040503050406030204" pitchFamily="18" charset="0"/>
                          </a:rPr>
                          <m:t>365</m:t>
                        </m:r>
                      </m:num>
                      <m:den>
                        <m:r>
                          <m:rPr>
                            <m:nor/>
                          </m:rPr>
                          <a:rPr lang="de-DE" sz="600" b="0" i="0" smtClean="0">
                            <a:solidFill>
                              <a:srgbClr val="000000"/>
                            </a:solidFill>
                            <a:latin typeface="Cambria Math" panose="02040503050406030204" pitchFamily="18" charset="0"/>
                          </a:rPr>
                          <m:t>purchases</m:t>
                        </m:r>
                        <m:r>
                          <m:rPr>
                            <m:nor/>
                          </m:rPr>
                          <a:rPr lang="de-DE" sz="600" b="0" i="0" smtClean="0">
                            <a:solidFill>
                              <a:srgbClr val="000000"/>
                            </a:solidFill>
                            <a:latin typeface="Cambria Math" panose="02040503050406030204" pitchFamily="18" charset="0"/>
                          </a:rPr>
                          <m:t>/</m:t>
                        </m:r>
                        <m:r>
                          <m:rPr>
                            <m:nor/>
                          </m:rPr>
                          <a:rPr lang="de-DE" sz="600" b="0" i="0" smtClean="0">
                            <a:solidFill>
                              <a:srgbClr val="000000"/>
                            </a:solidFill>
                            <a:latin typeface="Cambria Math" panose="02040503050406030204" pitchFamily="18" charset="0"/>
                          </a:rPr>
                          <m:t>avg</m:t>
                        </m:r>
                        <m:r>
                          <m:rPr>
                            <m:nor/>
                          </m:rPr>
                          <a:rPr lang="de-DE" sz="600" b="0" i="0" smtClean="0">
                            <a:solidFill>
                              <a:srgbClr val="000000"/>
                            </a:solidFill>
                            <a:latin typeface="Cambria Math" panose="02040503050406030204" pitchFamily="18" charset="0"/>
                          </a:rPr>
                          <m:t>. </m:t>
                        </m:r>
                        <m:r>
                          <m:rPr>
                            <m:nor/>
                          </m:rPr>
                          <a:rPr lang="de-DE" sz="600" b="0" i="0" smtClean="0">
                            <a:solidFill>
                              <a:srgbClr val="000000"/>
                            </a:solidFill>
                            <a:latin typeface="Cambria Math" panose="02040503050406030204" pitchFamily="18" charset="0"/>
                          </a:rPr>
                          <m:t>accounts</m:t>
                        </m:r>
                        <m:r>
                          <m:rPr>
                            <m:nor/>
                          </m:rPr>
                          <a:rPr lang="de-DE" sz="600" b="0" i="0" smtClean="0">
                            <a:solidFill>
                              <a:srgbClr val="000000"/>
                            </a:solidFill>
                            <a:latin typeface="Cambria Math" panose="02040503050406030204" pitchFamily="18" charset="0"/>
                          </a:rPr>
                          <m:t> </m:t>
                        </m:r>
                        <m:r>
                          <m:rPr>
                            <m:nor/>
                          </m:rPr>
                          <a:rPr lang="de-DE" sz="600" b="0" i="0" smtClean="0">
                            <a:solidFill>
                              <a:srgbClr val="000000"/>
                            </a:solidFill>
                            <a:latin typeface="Cambria Math" panose="02040503050406030204" pitchFamily="18" charset="0"/>
                          </a:rPr>
                          <m:t>payables</m:t>
                        </m:r>
                      </m:den>
                    </m:f>
                  </m:oMath>
                </a14:m>
                <a:r>
                  <a:rPr lang="de-DE" sz="600" dirty="0">
                    <a:solidFill>
                      <a:srgbClr val="000000"/>
                    </a:solidFill>
                  </a:rPr>
                  <a:t>  </a:t>
                </a:r>
              </a:p>
              <a:p>
                <a:pPr algn="ctr"/>
                <a:r>
                  <a:rPr lang="de-DE" sz="500" dirty="0">
                    <a:solidFill>
                      <a:schemeClr val="tx1">
                        <a:lumMod val="65000"/>
                        <a:lumOff val="35000"/>
                      </a:schemeClr>
                    </a:solidFill>
                  </a:rPr>
                  <a:t>*(purchases = cogs + </a:t>
                </a:r>
                <a:r>
                  <a:rPr lang="el-GR" sz="500" dirty="0">
                    <a:solidFill>
                      <a:schemeClr val="tx1">
                        <a:lumMod val="65000"/>
                        <a:lumOff val="35000"/>
                      </a:schemeClr>
                    </a:solidFill>
                  </a:rPr>
                  <a:t>Δ</a:t>
                </a:r>
                <a:r>
                  <a:rPr lang="de-DE" sz="500" dirty="0" err="1">
                    <a:solidFill>
                      <a:schemeClr val="tx1">
                        <a:lumMod val="65000"/>
                        <a:lumOff val="35000"/>
                      </a:schemeClr>
                    </a:solidFill>
                  </a:rPr>
                  <a:t>inventory</a:t>
                </a:r>
                <a:r>
                  <a:rPr lang="de-DE" sz="500" dirty="0">
                    <a:solidFill>
                      <a:schemeClr val="tx1">
                        <a:lumMod val="65000"/>
                        <a:lumOff val="35000"/>
                      </a:schemeClr>
                    </a:solidFill>
                  </a:rPr>
                  <a:t>)</a:t>
                </a:r>
                <a:endParaRPr lang="en-US" sz="1200" dirty="0">
                  <a:solidFill>
                    <a:schemeClr val="tx1">
                      <a:lumMod val="65000"/>
                      <a:lumOff val="35000"/>
                    </a:schemeClr>
                  </a:solidFill>
                </a:endParaRPr>
              </a:p>
            </p:txBody>
          </p:sp>
        </mc:Choice>
        <mc:Fallback xmlns="">
          <p:sp>
            <p:nvSpPr>
              <p:cNvPr id="227" name="TextBox 226">
                <a:extLst>
                  <a:ext uri="{FF2B5EF4-FFF2-40B4-BE49-F238E27FC236}">
                    <a16:creationId xmlns:a16="http://schemas.microsoft.com/office/drawing/2014/main" id="{525DB274-8628-48B6-BF58-E732ECDA71B2}"/>
                  </a:ext>
                </a:extLst>
              </p:cNvPr>
              <p:cNvSpPr txBox="1">
                <a:spLocks noRot="1" noChangeAspect="1" noMove="1" noResize="1" noEditPoints="1" noAdjustHandles="1" noChangeArrowheads="1" noChangeShapeType="1" noTextEdit="1"/>
              </p:cNvSpPr>
              <p:nvPr/>
            </p:nvSpPr>
            <p:spPr>
              <a:xfrm>
                <a:off x="2426173" y="8770672"/>
                <a:ext cx="1327794" cy="443135"/>
              </a:xfrm>
              <a:prstGeom prst="rect">
                <a:avLst/>
              </a:prstGeom>
              <a:blipFill>
                <a:blip r:embed="rId30"/>
                <a:stretch>
                  <a:fillRect/>
                </a:stretch>
              </a:blipFill>
            </p:spPr>
            <p:txBody>
              <a:bodyPr/>
              <a:lstStyle/>
              <a:p>
                <a:r>
                  <a:rPr lang="en-US">
                    <a:noFill/>
                  </a:rPr>
                  <a:t> </a:t>
                </a:r>
              </a:p>
            </p:txBody>
          </p:sp>
        </mc:Fallback>
      </mc:AlternateContent>
      <p:cxnSp>
        <p:nvCxnSpPr>
          <p:cNvPr id="68" name="Connector: Elbow 67">
            <a:extLst>
              <a:ext uri="{FF2B5EF4-FFF2-40B4-BE49-F238E27FC236}">
                <a16:creationId xmlns:a16="http://schemas.microsoft.com/office/drawing/2014/main" id="{377ED52D-815B-4D9B-AF31-B6DEBBE61E05}"/>
              </a:ext>
            </a:extLst>
          </p:cNvPr>
          <p:cNvCxnSpPr>
            <a:stCxn id="228" idx="3"/>
            <a:endCxn id="25" idx="1"/>
          </p:cNvCxnSpPr>
          <p:nvPr/>
        </p:nvCxnSpPr>
        <p:spPr>
          <a:xfrm flipV="1">
            <a:off x="6652088" y="5516119"/>
            <a:ext cx="3177712" cy="488407"/>
          </a:xfrm>
          <a:prstGeom prst="bentConnector3">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Connector: Elbow 126">
            <a:extLst>
              <a:ext uri="{FF2B5EF4-FFF2-40B4-BE49-F238E27FC236}">
                <a16:creationId xmlns:a16="http://schemas.microsoft.com/office/drawing/2014/main" id="{49D196C3-00A8-49C6-81B2-28A9EECC2E75}"/>
              </a:ext>
            </a:extLst>
          </p:cNvPr>
          <p:cNvCxnSpPr>
            <a:cxnSpLocks/>
            <a:stCxn id="229" idx="1"/>
            <a:endCxn id="137" idx="3"/>
          </p:cNvCxnSpPr>
          <p:nvPr/>
        </p:nvCxnSpPr>
        <p:spPr>
          <a:xfrm rot="10800000">
            <a:off x="2696634" y="5469146"/>
            <a:ext cx="3674551" cy="656130"/>
          </a:xfrm>
          <a:prstGeom prst="bentConnector3">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Connector: Elbow 130">
            <a:extLst>
              <a:ext uri="{FF2B5EF4-FFF2-40B4-BE49-F238E27FC236}">
                <a16:creationId xmlns:a16="http://schemas.microsoft.com/office/drawing/2014/main" id="{DE38497C-E426-47EB-A48A-FE92E1C30AD8}"/>
              </a:ext>
            </a:extLst>
          </p:cNvPr>
          <p:cNvCxnSpPr>
            <a:cxnSpLocks/>
            <a:stCxn id="230" idx="3"/>
          </p:cNvCxnSpPr>
          <p:nvPr/>
        </p:nvCxnSpPr>
        <p:spPr>
          <a:xfrm>
            <a:off x="7971082" y="6236381"/>
            <a:ext cx="867543" cy="1634171"/>
          </a:xfrm>
          <a:prstGeom prst="bentConnector2">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255" name="Group 254">
            <a:extLst>
              <a:ext uri="{FF2B5EF4-FFF2-40B4-BE49-F238E27FC236}">
                <a16:creationId xmlns:a16="http://schemas.microsoft.com/office/drawing/2014/main" id="{98B70C73-DE05-4EFF-A2F3-E2CCB7884EC3}"/>
              </a:ext>
            </a:extLst>
          </p:cNvPr>
          <p:cNvGrpSpPr/>
          <p:nvPr/>
        </p:nvGrpSpPr>
        <p:grpSpPr>
          <a:xfrm>
            <a:off x="4775650" y="4887669"/>
            <a:ext cx="4622207" cy="1404112"/>
            <a:chOff x="4775650" y="4887669"/>
            <a:chExt cx="4622207" cy="1404112"/>
          </a:xfrm>
        </p:grpSpPr>
        <mc:AlternateContent xmlns:mc="http://schemas.openxmlformats.org/markup-compatibility/2006">
          <mc:Choice xmlns:a14="http://schemas.microsoft.com/office/drawing/2010/main" Requires="a14">
            <p:sp>
              <p:nvSpPr>
                <p:cNvPr id="156" name="Object 2">
                  <a:extLst>
                    <a:ext uri="{FF2B5EF4-FFF2-40B4-BE49-F238E27FC236}">
                      <a16:creationId xmlns:a16="http://schemas.microsoft.com/office/drawing/2014/main" id="{997C1F89-88A5-4CDB-8B74-31DC55DFA5AE}"/>
                    </a:ext>
                  </a:extLst>
                </p:cNvPr>
                <p:cNvSpPr txBox="1"/>
                <p:nvPr/>
              </p:nvSpPr>
              <p:spPr bwMode="auto">
                <a:xfrm>
                  <a:off x="5007687" y="5495051"/>
                  <a:ext cx="3457382" cy="215524"/>
                </a:xfrm>
                <a:prstGeom prst="rect">
                  <a:avLst/>
                </a:prstGeom>
                <a:noFill/>
              </p:spPr>
              <p:txBody>
                <a:bodyPr lIns="9144" tIns="9144" rIns="9144" bIns="9144">
                  <a:noAutofit/>
                </a:bodyPr>
                <a:lstStyle/>
                <a:p>
                  <a:pPr algn="ctr"/>
                  <a14:m>
                    <m:oMathPara xmlns:m="http://schemas.openxmlformats.org/officeDocument/2006/math">
                      <m:oMathParaPr>
                        <m:jc m:val="left"/>
                      </m:oMathParaPr>
                      <m:oMath xmlns:m="http://schemas.openxmlformats.org/officeDocument/2006/math">
                        <m:r>
                          <m:rPr>
                            <m:sty m:val="p"/>
                          </m:rPr>
                          <a:rPr lang="en-US" sz="600" i="0" smtClean="0">
                            <a:solidFill>
                              <a:srgbClr val="000000"/>
                            </a:solidFill>
                            <a:latin typeface="Cambria Math" panose="02040503050406030204" pitchFamily="18" charset="0"/>
                          </a:rPr>
                          <m:t>R</m:t>
                        </m:r>
                        <m:r>
                          <m:rPr>
                            <m:sty m:val="p"/>
                          </m:rPr>
                          <a:rPr lang="de-DE" sz="600" b="0" i="0" smtClean="0">
                            <a:solidFill>
                              <a:srgbClr val="000000"/>
                            </a:solidFill>
                            <a:latin typeface="Cambria Math" panose="02040503050406030204" pitchFamily="18" charset="0"/>
                          </a:rPr>
                          <m:t>o</m:t>
                        </m:r>
                        <m:r>
                          <m:rPr>
                            <m:sty m:val="p"/>
                          </m:rPr>
                          <a:rPr lang="en-US" sz="600" i="0" smtClean="0">
                            <a:solidFill>
                              <a:srgbClr val="000000"/>
                            </a:solidFill>
                            <a:latin typeface="Cambria Math" panose="02040503050406030204" pitchFamily="18" charset="0"/>
                          </a:rPr>
                          <m:t>E</m:t>
                        </m:r>
                        <m:r>
                          <a:rPr lang="en-US" sz="600" i="0" smtClean="0">
                            <a:solidFill>
                              <a:srgbClr val="000000"/>
                            </a:solidFill>
                            <a:latin typeface="Cambria Math" panose="02040503050406030204" pitchFamily="18" charset="0"/>
                          </a:rPr>
                          <m:t>=</m:t>
                        </m:r>
                        <m:f>
                          <m:fPr>
                            <m:ctrlPr>
                              <a:rPr lang="en-US" sz="600" i="1">
                                <a:solidFill>
                                  <a:srgbClr val="000000"/>
                                </a:solidFill>
                                <a:latin typeface="Cambria Math" panose="02040503050406030204" pitchFamily="18" charset="0"/>
                              </a:rPr>
                            </m:ctrlPr>
                          </m:fPr>
                          <m:num>
                            <m:r>
                              <m:rPr>
                                <m:sty m:val="p"/>
                              </m:rPr>
                              <a:rPr lang="de-DE" sz="600" b="0" i="0" smtClean="0">
                                <a:solidFill>
                                  <a:srgbClr val="000000"/>
                                </a:solidFill>
                                <a:latin typeface="Cambria Math" panose="02040503050406030204" pitchFamily="18" charset="0"/>
                              </a:rPr>
                              <m:t>net</m:t>
                            </m:r>
                            <m:r>
                              <a:rPr lang="de-DE" sz="600" b="0" i="0" smtClean="0">
                                <a:solidFill>
                                  <a:srgbClr val="000000"/>
                                </a:solidFill>
                                <a:latin typeface="Cambria Math" panose="02040503050406030204" pitchFamily="18" charset="0"/>
                              </a:rPr>
                              <m:t> </m:t>
                            </m:r>
                            <m:r>
                              <m:rPr>
                                <m:sty m:val="p"/>
                              </m:rPr>
                              <a:rPr lang="de-DE" sz="600" b="0" i="0" smtClean="0">
                                <a:solidFill>
                                  <a:srgbClr val="000000"/>
                                </a:solidFill>
                                <a:latin typeface="Cambria Math" panose="02040503050406030204" pitchFamily="18" charset="0"/>
                              </a:rPr>
                              <m:t>income</m:t>
                            </m:r>
                          </m:num>
                          <m:den>
                            <m:r>
                              <m:rPr>
                                <m:sty m:val="p"/>
                              </m:rPr>
                              <a:rPr lang="en-US" sz="600" i="0">
                                <a:solidFill>
                                  <a:srgbClr val="000000"/>
                                </a:solidFill>
                                <a:latin typeface="Cambria Math" panose="02040503050406030204" pitchFamily="18" charset="0"/>
                              </a:rPr>
                              <m:t>average</m:t>
                            </m:r>
                            <m:r>
                              <a:rPr lang="de-DE" sz="600" b="0" i="0" smtClean="0">
                                <a:solidFill>
                                  <a:srgbClr val="000000"/>
                                </a:solidFill>
                                <a:latin typeface="Cambria Math" panose="02040503050406030204" pitchFamily="18" charset="0"/>
                              </a:rPr>
                              <m:t> </m:t>
                            </m:r>
                            <m:r>
                              <m:rPr>
                                <m:sty m:val="p"/>
                              </m:rPr>
                              <a:rPr lang="en-US" sz="600" i="0">
                                <a:solidFill>
                                  <a:srgbClr val="000000"/>
                                </a:solidFill>
                                <a:latin typeface="Cambria Math" panose="02040503050406030204" pitchFamily="18" charset="0"/>
                              </a:rPr>
                              <m:t>common</m:t>
                            </m:r>
                            <m:r>
                              <a:rPr lang="de-DE" sz="600" b="0" i="0" smtClean="0">
                                <a:solidFill>
                                  <a:srgbClr val="000000"/>
                                </a:solidFill>
                                <a:latin typeface="Cambria Math" panose="02040503050406030204" pitchFamily="18" charset="0"/>
                              </a:rPr>
                              <m:t> </m:t>
                            </m:r>
                            <m:r>
                              <m:rPr>
                                <m:sty m:val="p"/>
                              </m:rPr>
                              <a:rPr lang="en-US" sz="600" i="0">
                                <a:solidFill>
                                  <a:srgbClr val="000000"/>
                                </a:solidFill>
                                <a:latin typeface="Cambria Math" panose="02040503050406030204" pitchFamily="18" charset="0"/>
                              </a:rPr>
                              <m:t>equity</m:t>
                            </m:r>
                          </m:den>
                        </m:f>
                        <m:r>
                          <a:rPr lang="en-US" sz="600" i="0">
                            <a:solidFill>
                              <a:srgbClr val="000000"/>
                            </a:solidFill>
                            <a:latin typeface="Cambria Math" panose="02040503050406030204" pitchFamily="18" charset="0"/>
                          </a:rPr>
                          <m:t>=</m:t>
                        </m:r>
                        <m:f>
                          <m:fPr>
                            <m:ctrlPr>
                              <a:rPr lang="en-US" sz="600" i="1">
                                <a:solidFill>
                                  <a:srgbClr val="000000"/>
                                </a:solidFill>
                                <a:latin typeface="Cambria Math" panose="02040503050406030204" pitchFamily="18" charset="0"/>
                              </a:rPr>
                            </m:ctrlPr>
                          </m:fPr>
                          <m:num>
                            <m:r>
                              <m:rPr>
                                <m:sty m:val="p"/>
                              </m:rPr>
                              <a:rPr lang="de-DE" sz="600" i="0">
                                <a:solidFill>
                                  <a:srgbClr val="000000"/>
                                </a:solidFill>
                                <a:latin typeface="Cambria Math" panose="02040503050406030204" pitchFamily="18" charset="0"/>
                              </a:rPr>
                              <m:t>net</m:t>
                            </m:r>
                            <m:r>
                              <a:rPr lang="de-DE" sz="600" i="0">
                                <a:solidFill>
                                  <a:srgbClr val="000000"/>
                                </a:solidFill>
                                <a:latin typeface="Cambria Math" panose="02040503050406030204" pitchFamily="18" charset="0"/>
                              </a:rPr>
                              <m:t> </m:t>
                            </m:r>
                            <m:r>
                              <m:rPr>
                                <m:sty m:val="p"/>
                              </m:rPr>
                              <a:rPr lang="de-DE" sz="600" i="0">
                                <a:solidFill>
                                  <a:srgbClr val="000000"/>
                                </a:solidFill>
                                <a:latin typeface="Cambria Math" panose="02040503050406030204" pitchFamily="18" charset="0"/>
                              </a:rPr>
                              <m:t>income</m:t>
                            </m:r>
                          </m:num>
                          <m:den>
                            <m:r>
                              <m:rPr>
                                <m:sty m:val="p"/>
                              </m:rPr>
                              <a:rPr lang="en-US" sz="600" i="0">
                                <a:solidFill>
                                  <a:srgbClr val="000000"/>
                                </a:solidFill>
                                <a:latin typeface="Cambria Math" panose="02040503050406030204" pitchFamily="18" charset="0"/>
                              </a:rPr>
                              <m:t>sales</m:t>
                            </m:r>
                          </m:den>
                        </m:f>
                        <m:r>
                          <a:rPr lang="en-US" sz="600" i="0">
                            <a:solidFill>
                              <a:srgbClr val="000000"/>
                            </a:solidFill>
                            <a:latin typeface="Cambria Math" panose="02040503050406030204" pitchFamily="18" charset="0"/>
                          </a:rPr>
                          <m:t>×</m:t>
                        </m:r>
                        <m:f>
                          <m:fPr>
                            <m:ctrlPr>
                              <a:rPr lang="en-US" sz="600" i="1">
                                <a:solidFill>
                                  <a:srgbClr val="000000"/>
                                </a:solidFill>
                                <a:latin typeface="Cambria Math" panose="02040503050406030204" pitchFamily="18" charset="0"/>
                              </a:rPr>
                            </m:ctrlPr>
                          </m:fPr>
                          <m:num>
                            <m:r>
                              <m:rPr>
                                <m:sty m:val="p"/>
                              </m:rPr>
                              <a:rPr lang="en-US" sz="600" i="0">
                                <a:solidFill>
                                  <a:srgbClr val="000000"/>
                                </a:solidFill>
                                <a:latin typeface="Cambria Math" panose="02040503050406030204" pitchFamily="18" charset="0"/>
                              </a:rPr>
                              <m:t>sales</m:t>
                            </m:r>
                          </m:num>
                          <m:den>
                            <m:r>
                              <m:rPr>
                                <m:sty m:val="p"/>
                              </m:rPr>
                              <a:rPr lang="en-US" sz="600" i="0">
                                <a:solidFill>
                                  <a:srgbClr val="000000"/>
                                </a:solidFill>
                                <a:latin typeface="Cambria Math" panose="02040503050406030204" pitchFamily="18" charset="0"/>
                              </a:rPr>
                              <m:t>average</m:t>
                            </m:r>
                            <m:r>
                              <a:rPr lang="de-DE" sz="600" i="0">
                                <a:solidFill>
                                  <a:srgbClr val="000000"/>
                                </a:solidFill>
                                <a:latin typeface="Cambria Math" panose="02040503050406030204" pitchFamily="18" charset="0"/>
                              </a:rPr>
                              <m:t> </m:t>
                            </m:r>
                            <m:r>
                              <m:rPr>
                                <m:sty m:val="p"/>
                              </m:rPr>
                              <a:rPr lang="en-US" sz="600" i="0">
                                <a:solidFill>
                                  <a:srgbClr val="000000"/>
                                </a:solidFill>
                                <a:latin typeface="Cambria Math" panose="02040503050406030204" pitchFamily="18" charset="0"/>
                              </a:rPr>
                              <m:t>total</m:t>
                            </m:r>
                            <m:r>
                              <a:rPr lang="de-DE" sz="600" i="0">
                                <a:solidFill>
                                  <a:srgbClr val="000000"/>
                                </a:solidFill>
                                <a:latin typeface="Cambria Math" panose="02040503050406030204" pitchFamily="18" charset="0"/>
                              </a:rPr>
                              <m:t> </m:t>
                            </m:r>
                            <m:r>
                              <m:rPr>
                                <m:sty m:val="p"/>
                              </m:rPr>
                              <a:rPr lang="en-US" sz="600" i="0">
                                <a:solidFill>
                                  <a:srgbClr val="000000"/>
                                </a:solidFill>
                                <a:latin typeface="Cambria Math" panose="02040503050406030204" pitchFamily="18" charset="0"/>
                              </a:rPr>
                              <m:t>assets</m:t>
                            </m:r>
                          </m:den>
                        </m:f>
                        <m:r>
                          <a:rPr lang="en-US" sz="600" i="0">
                            <a:solidFill>
                              <a:srgbClr val="000000"/>
                            </a:solidFill>
                            <a:latin typeface="Cambria Math" panose="02040503050406030204" pitchFamily="18" charset="0"/>
                          </a:rPr>
                          <m:t>×</m:t>
                        </m:r>
                        <m:f>
                          <m:fPr>
                            <m:ctrlPr>
                              <a:rPr lang="en-US" sz="600" i="1">
                                <a:solidFill>
                                  <a:srgbClr val="000000"/>
                                </a:solidFill>
                                <a:latin typeface="Cambria Math" panose="02040503050406030204" pitchFamily="18" charset="0"/>
                              </a:rPr>
                            </m:ctrlPr>
                          </m:fPr>
                          <m:num>
                            <m:r>
                              <m:rPr>
                                <m:sty m:val="p"/>
                              </m:rPr>
                              <a:rPr lang="en-US" sz="600" i="0">
                                <a:solidFill>
                                  <a:srgbClr val="000000"/>
                                </a:solidFill>
                                <a:latin typeface="Cambria Math" panose="02040503050406030204" pitchFamily="18" charset="0"/>
                              </a:rPr>
                              <m:t>average</m:t>
                            </m:r>
                            <m:r>
                              <a:rPr lang="de-DE" sz="600" i="0">
                                <a:solidFill>
                                  <a:srgbClr val="000000"/>
                                </a:solidFill>
                                <a:latin typeface="Cambria Math" panose="02040503050406030204" pitchFamily="18" charset="0"/>
                              </a:rPr>
                              <m:t> </m:t>
                            </m:r>
                            <m:r>
                              <m:rPr>
                                <m:sty m:val="p"/>
                              </m:rPr>
                              <a:rPr lang="en-US" sz="600" i="0">
                                <a:solidFill>
                                  <a:srgbClr val="000000"/>
                                </a:solidFill>
                                <a:latin typeface="Cambria Math" panose="02040503050406030204" pitchFamily="18" charset="0"/>
                              </a:rPr>
                              <m:t>total</m:t>
                            </m:r>
                            <m:r>
                              <a:rPr lang="de-DE" sz="600" i="0">
                                <a:solidFill>
                                  <a:srgbClr val="000000"/>
                                </a:solidFill>
                                <a:latin typeface="Cambria Math" panose="02040503050406030204" pitchFamily="18" charset="0"/>
                              </a:rPr>
                              <m:t> </m:t>
                            </m:r>
                            <m:r>
                              <m:rPr>
                                <m:sty m:val="p"/>
                              </m:rPr>
                              <a:rPr lang="en-US" sz="600" i="0">
                                <a:solidFill>
                                  <a:srgbClr val="000000"/>
                                </a:solidFill>
                                <a:latin typeface="Cambria Math" panose="02040503050406030204" pitchFamily="18" charset="0"/>
                              </a:rPr>
                              <m:t>assets</m:t>
                            </m:r>
                          </m:num>
                          <m:den>
                            <m:r>
                              <m:rPr>
                                <m:sty m:val="p"/>
                              </m:rPr>
                              <a:rPr lang="en-US" sz="600" i="0">
                                <a:solidFill>
                                  <a:srgbClr val="000000"/>
                                </a:solidFill>
                                <a:latin typeface="Cambria Math" panose="02040503050406030204" pitchFamily="18" charset="0"/>
                              </a:rPr>
                              <m:t>average</m:t>
                            </m:r>
                            <m:r>
                              <a:rPr lang="de-DE" sz="600" i="0">
                                <a:solidFill>
                                  <a:srgbClr val="000000"/>
                                </a:solidFill>
                                <a:latin typeface="Cambria Math" panose="02040503050406030204" pitchFamily="18" charset="0"/>
                              </a:rPr>
                              <m:t> </m:t>
                            </m:r>
                            <m:r>
                              <m:rPr>
                                <m:sty m:val="p"/>
                              </m:rPr>
                              <a:rPr lang="en-US" sz="600" i="0">
                                <a:solidFill>
                                  <a:srgbClr val="000000"/>
                                </a:solidFill>
                                <a:latin typeface="Cambria Math" panose="02040503050406030204" pitchFamily="18" charset="0"/>
                              </a:rPr>
                              <m:t>common</m:t>
                            </m:r>
                            <m:r>
                              <a:rPr lang="de-DE" sz="600" i="0">
                                <a:solidFill>
                                  <a:srgbClr val="000000"/>
                                </a:solidFill>
                                <a:latin typeface="Cambria Math" panose="02040503050406030204" pitchFamily="18" charset="0"/>
                              </a:rPr>
                              <m:t> </m:t>
                            </m:r>
                            <m:r>
                              <m:rPr>
                                <m:sty m:val="p"/>
                              </m:rPr>
                              <a:rPr lang="en-US" sz="600" i="0">
                                <a:solidFill>
                                  <a:srgbClr val="000000"/>
                                </a:solidFill>
                                <a:latin typeface="Cambria Math" panose="02040503050406030204" pitchFamily="18" charset="0"/>
                              </a:rPr>
                              <m:t>equity</m:t>
                            </m:r>
                          </m:den>
                        </m:f>
                      </m:oMath>
                    </m:oMathPara>
                  </a14:m>
                  <a:endParaRPr lang="en-US" sz="600" dirty="0"/>
                </a:p>
              </p:txBody>
            </p:sp>
          </mc:Choice>
          <mc:Fallback>
            <p:sp>
              <p:nvSpPr>
                <p:cNvPr id="156" name="Object 2">
                  <a:extLst>
                    <a:ext uri="{FF2B5EF4-FFF2-40B4-BE49-F238E27FC236}">
                      <a16:creationId xmlns:a16="http://schemas.microsoft.com/office/drawing/2014/main" id="{997C1F89-88A5-4CDB-8B74-31DC55DFA5AE}"/>
                    </a:ext>
                  </a:extLst>
                </p:cNvPr>
                <p:cNvSpPr txBox="1">
                  <a:spLocks noRot="1" noChangeAspect="1" noMove="1" noResize="1" noEditPoints="1" noAdjustHandles="1" noChangeArrowheads="1" noChangeShapeType="1" noTextEdit="1"/>
                </p:cNvSpPr>
                <p:nvPr/>
              </p:nvSpPr>
              <p:spPr bwMode="auto">
                <a:xfrm>
                  <a:off x="5007687" y="5495051"/>
                  <a:ext cx="3457382" cy="215524"/>
                </a:xfrm>
                <a:prstGeom prst="rect">
                  <a:avLst/>
                </a:prstGeom>
                <a:blipFill>
                  <a:blip r:embed="rId31"/>
                  <a:stretch>
                    <a:fillRect l="-733" b="-16667"/>
                  </a:stretch>
                </a:blipFill>
              </p:spPr>
              <p:txBody>
                <a:bodyPr/>
                <a:lstStyle/>
                <a:p>
                  <a:r>
                    <a:rPr lang="en-DE">
                      <a:noFill/>
                    </a:rPr>
                    <a:t> </a:t>
                  </a:r>
                </a:p>
              </p:txBody>
            </p:sp>
          </mc:Fallback>
        </mc:AlternateContent>
        <mc:AlternateContent xmlns:mc="http://schemas.openxmlformats.org/markup-compatibility/2006">
          <mc:Choice xmlns:a14="http://schemas.microsoft.com/office/drawing/2010/main" Requires="a14">
            <p:sp>
              <p:nvSpPr>
                <p:cNvPr id="158" name="Object 4">
                  <a:extLst>
                    <a:ext uri="{FF2B5EF4-FFF2-40B4-BE49-F238E27FC236}">
                      <a16:creationId xmlns:a16="http://schemas.microsoft.com/office/drawing/2014/main" id="{3181C211-01FF-40C0-AAA7-80E95E322DE6}"/>
                    </a:ext>
                  </a:extLst>
                </p:cNvPr>
                <p:cNvSpPr txBox="1"/>
                <p:nvPr/>
              </p:nvSpPr>
              <p:spPr bwMode="auto">
                <a:xfrm>
                  <a:off x="6028027" y="5746689"/>
                  <a:ext cx="3017520" cy="181428"/>
                </a:xfrm>
                <a:prstGeom prst="rect">
                  <a:avLst/>
                </a:prstGeom>
                <a:noFill/>
              </p:spPr>
              <p:txBody>
                <a:bodyPr lIns="9144" tIns="9144" rIns="9144" bIns="9144">
                  <a:normAutofit/>
                </a:bodyPr>
                <a:lstStyle/>
                <a:p>
                  <a:pPr algn="ctr"/>
                  <a14:m>
                    <m:oMathPara xmlns:m="http://schemas.openxmlformats.org/officeDocument/2006/math">
                      <m:oMathParaPr>
                        <m:jc m:val="left"/>
                      </m:oMathParaPr>
                      <m:oMath xmlns:m="http://schemas.openxmlformats.org/officeDocument/2006/math">
                        <m:r>
                          <a:rPr lang="en-US" sz="600" i="0" smtClean="0">
                            <a:solidFill>
                              <a:srgbClr val="000000"/>
                            </a:solidFill>
                            <a:latin typeface="Cambria Math" panose="02040503050406030204" pitchFamily="18" charset="0"/>
                          </a:rPr>
                          <m:t>=</m:t>
                        </m:r>
                        <m:r>
                          <m:rPr>
                            <m:sty m:val="p"/>
                          </m:rPr>
                          <a:rPr lang="en-US" sz="600" i="0" smtClean="0">
                            <a:solidFill>
                              <a:srgbClr val="000000"/>
                            </a:solidFill>
                            <a:latin typeface="Cambria Math" panose="02040503050406030204" pitchFamily="18" charset="0"/>
                          </a:rPr>
                          <m:t>net</m:t>
                        </m:r>
                        <m:r>
                          <a:rPr lang="de-DE" sz="600" b="0" i="0" smtClean="0">
                            <a:solidFill>
                              <a:srgbClr val="000000"/>
                            </a:solidFill>
                            <a:latin typeface="Cambria Math" panose="02040503050406030204" pitchFamily="18" charset="0"/>
                          </a:rPr>
                          <m:t> </m:t>
                        </m:r>
                        <m:r>
                          <m:rPr>
                            <m:sty m:val="p"/>
                          </m:rPr>
                          <a:rPr lang="en-US" sz="600" i="0">
                            <a:solidFill>
                              <a:srgbClr val="000000"/>
                            </a:solidFill>
                            <a:latin typeface="Cambria Math" panose="02040503050406030204" pitchFamily="18" charset="0"/>
                          </a:rPr>
                          <m:t>margin</m:t>
                        </m:r>
                        <m:r>
                          <a:rPr lang="de-DE" sz="600" b="0" i="0" smtClean="0">
                            <a:solidFill>
                              <a:srgbClr val="000000"/>
                            </a:solidFill>
                            <a:latin typeface="Cambria Math" panose="02040503050406030204" pitchFamily="18" charset="0"/>
                          </a:rPr>
                          <m:t> </m:t>
                        </m:r>
                        <m:r>
                          <a:rPr lang="en-US" sz="600" i="0">
                            <a:solidFill>
                              <a:srgbClr val="000000"/>
                            </a:solidFill>
                            <a:latin typeface="Cambria Math" panose="02040503050406030204" pitchFamily="18" charset="0"/>
                          </a:rPr>
                          <m:t>×</m:t>
                        </m:r>
                        <m:r>
                          <a:rPr lang="de-DE" sz="600" b="0" i="0" smtClean="0">
                            <a:solidFill>
                              <a:srgbClr val="000000"/>
                            </a:solidFill>
                            <a:latin typeface="Cambria Math" panose="02040503050406030204" pitchFamily="18" charset="0"/>
                          </a:rPr>
                          <m:t> </m:t>
                        </m:r>
                        <m:r>
                          <m:rPr>
                            <m:sty m:val="p"/>
                          </m:rPr>
                          <a:rPr lang="en-US" sz="600" i="0">
                            <a:solidFill>
                              <a:srgbClr val="000000"/>
                            </a:solidFill>
                            <a:latin typeface="Cambria Math" panose="02040503050406030204" pitchFamily="18" charset="0"/>
                          </a:rPr>
                          <m:t>asset</m:t>
                        </m:r>
                        <m:r>
                          <a:rPr lang="de-DE" sz="600" b="0" i="0" smtClean="0">
                            <a:solidFill>
                              <a:srgbClr val="000000"/>
                            </a:solidFill>
                            <a:latin typeface="Cambria Math" panose="02040503050406030204" pitchFamily="18" charset="0"/>
                          </a:rPr>
                          <m:t> </m:t>
                        </m:r>
                        <m:r>
                          <m:rPr>
                            <m:sty m:val="p"/>
                          </m:rPr>
                          <a:rPr lang="en-US" sz="600" i="0">
                            <a:solidFill>
                              <a:srgbClr val="000000"/>
                            </a:solidFill>
                            <a:latin typeface="Cambria Math" panose="02040503050406030204" pitchFamily="18" charset="0"/>
                          </a:rPr>
                          <m:t>turnover</m:t>
                        </m:r>
                        <m:r>
                          <a:rPr lang="de-DE" sz="600" b="0" i="0" smtClean="0">
                            <a:solidFill>
                              <a:srgbClr val="000000"/>
                            </a:solidFill>
                            <a:latin typeface="Cambria Math" panose="02040503050406030204" pitchFamily="18" charset="0"/>
                          </a:rPr>
                          <m:t>          </m:t>
                        </m:r>
                        <m:r>
                          <a:rPr lang="en-US" sz="600" i="0">
                            <a:solidFill>
                              <a:srgbClr val="000000"/>
                            </a:solidFill>
                            <a:latin typeface="Cambria Math" panose="02040503050406030204" pitchFamily="18" charset="0"/>
                          </a:rPr>
                          <m:t>×</m:t>
                        </m:r>
                        <m:r>
                          <a:rPr lang="de-DE" sz="600" b="0" i="0" smtClean="0">
                            <a:solidFill>
                              <a:srgbClr val="000000"/>
                            </a:solidFill>
                            <a:latin typeface="Cambria Math" panose="02040503050406030204" pitchFamily="18" charset="0"/>
                          </a:rPr>
                          <m:t> </m:t>
                        </m:r>
                        <m:r>
                          <m:rPr>
                            <m:sty m:val="p"/>
                          </m:rPr>
                          <a:rPr lang="en-US" sz="600" i="0">
                            <a:solidFill>
                              <a:srgbClr val="000000"/>
                            </a:solidFill>
                            <a:latin typeface="Cambria Math" panose="02040503050406030204" pitchFamily="18" charset="0"/>
                          </a:rPr>
                          <m:t>leverage</m:t>
                        </m:r>
                      </m:oMath>
                    </m:oMathPara>
                  </a14:m>
                  <a:endParaRPr lang="en-US" sz="600" dirty="0"/>
                </a:p>
              </p:txBody>
            </p:sp>
          </mc:Choice>
          <mc:Fallback>
            <p:sp>
              <p:nvSpPr>
                <p:cNvPr id="158" name="Object 4">
                  <a:extLst>
                    <a:ext uri="{FF2B5EF4-FFF2-40B4-BE49-F238E27FC236}">
                      <a16:creationId xmlns:a16="http://schemas.microsoft.com/office/drawing/2014/main" id="{3181C211-01FF-40C0-AAA7-80E95E322DE6}"/>
                    </a:ext>
                  </a:extLst>
                </p:cNvPr>
                <p:cNvSpPr txBox="1">
                  <a:spLocks noRot="1" noChangeAspect="1" noMove="1" noResize="1" noEditPoints="1" noAdjustHandles="1" noChangeArrowheads="1" noChangeShapeType="1" noTextEdit="1"/>
                </p:cNvSpPr>
                <p:nvPr/>
              </p:nvSpPr>
              <p:spPr bwMode="auto">
                <a:xfrm>
                  <a:off x="6028027" y="5746689"/>
                  <a:ext cx="3017520" cy="181428"/>
                </a:xfrm>
                <a:prstGeom prst="rect">
                  <a:avLst/>
                </a:prstGeom>
                <a:blipFill>
                  <a:blip r:embed="rId32"/>
                  <a:stretch>
                    <a:fillRect l="-418"/>
                  </a:stretch>
                </a:blipFill>
              </p:spPr>
              <p:txBody>
                <a:bodyPr/>
                <a:lstStyle/>
                <a:p>
                  <a:r>
                    <a:rPr lang="en-DE">
                      <a:noFill/>
                    </a:rPr>
                    <a:t> </a:t>
                  </a:r>
                </a:p>
              </p:txBody>
            </p:sp>
          </mc:Fallback>
        </mc:AlternateContent>
        <p:sp>
          <p:nvSpPr>
            <p:cNvPr id="168" name="TextBox 167">
              <a:extLst>
                <a:ext uri="{FF2B5EF4-FFF2-40B4-BE49-F238E27FC236}">
                  <a16:creationId xmlns:a16="http://schemas.microsoft.com/office/drawing/2014/main" id="{112EFA11-7435-4EDC-815E-F7261DBC94FC}"/>
                </a:ext>
              </a:extLst>
            </p:cNvPr>
            <p:cNvSpPr txBox="1"/>
            <p:nvPr/>
          </p:nvSpPr>
          <p:spPr>
            <a:xfrm>
              <a:off x="4775650" y="4887669"/>
              <a:ext cx="4622207" cy="449354"/>
            </a:xfrm>
            <a:prstGeom prst="rect">
              <a:avLst/>
            </a:prstGeom>
            <a:noFill/>
          </p:spPr>
          <p:txBody>
            <a:bodyPr wrap="square" lIns="9144" tIns="9144" rIns="9144" bIns="9144" rtlCol="0">
              <a:spAutoFit/>
            </a:bodyPr>
            <a:lstStyle/>
            <a:p>
              <a:pPr algn="l"/>
              <a:r>
                <a:rPr lang="en-US" sz="1000" b="1" dirty="0">
                  <a:latin typeface="+mj-lt"/>
                </a:rPr>
                <a:t>Framework for Financial Analysis: What determines high return on investment for owners?</a:t>
              </a:r>
            </a:p>
            <a:p>
              <a:pPr marL="58738" indent="-58738">
                <a:buFont typeface="Arial" panose="020B0604020202020204" pitchFamily="34" charset="0"/>
                <a:buChar char="•"/>
              </a:pPr>
              <a:r>
                <a:rPr lang="en-US" sz="600" dirty="0"/>
                <a:t>If RoE is key, what are its determinants?</a:t>
              </a:r>
            </a:p>
            <a:p>
              <a:pPr marL="58738" indent="-58738" algn="l">
                <a:buFont typeface="Arial" panose="020B0604020202020204" pitchFamily="34" charset="0"/>
                <a:buChar char="•"/>
              </a:pPr>
              <a:r>
                <a:rPr lang="en-US" sz="600" dirty="0"/>
                <a:t>Margins, Turnover, Leverage as subcomponents</a:t>
              </a:r>
            </a:p>
            <a:p>
              <a:pPr marL="58738" indent="-58738" algn="l">
                <a:buFont typeface="Arial" panose="020B0604020202020204" pitchFamily="34" charset="0"/>
                <a:buChar char="•"/>
              </a:pPr>
              <a:r>
                <a:rPr lang="en-US" sz="600" dirty="0"/>
                <a:t>Analyzing subcomponents to understand how the firm generates returns for its owners</a:t>
              </a:r>
            </a:p>
          </p:txBody>
        </p:sp>
        <p:sp>
          <p:nvSpPr>
            <p:cNvPr id="228" name="TextBox 227">
              <a:extLst>
                <a:ext uri="{FF2B5EF4-FFF2-40B4-BE49-F238E27FC236}">
                  <a16:creationId xmlns:a16="http://schemas.microsoft.com/office/drawing/2014/main" id="{615EE7B1-7EB8-4DAC-AF58-F9A20AF5D77C}"/>
                </a:ext>
              </a:extLst>
            </p:cNvPr>
            <p:cNvSpPr txBox="1"/>
            <p:nvPr/>
          </p:nvSpPr>
          <p:spPr>
            <a:xfrm>
              <a:off x="5815484" y="5949126"/>
              <a:ext cx="836604" cy="110800"/>
            </a:xfrm>
            <a:prstGeom prst="rect">
              <a:avLst/>
            </a:prstGeom>
            <a:noFill/>
          </p:spPr>
          <p:txBody>
            <a:bodyPr wrap="square" lIns="9144" tIns="9144" rIns="9144" bIns="9144" rtlCol="0">
              <a:spAutoFit/>
            </a:bodyPr>
            <a:lstStyle/>
            <a:p>
              <a:pPr algn="l"/>
              <a:r>
                <a:rPr lang="en-US" sz="600" b="1" dirty="0"/>
                <a:t>Detailed margin analysis</a:t>
              </a:r>
              <a:endParaRPr lang="en-US" sz="600" dirty="0"/>
            </a:p>
          </p:txBody>
        </p:sp>
        <p:sp>
          <p:nvSpPr>
            <p:cNvPr id="229" name="TextBox 228">
              <a:extLst>
                <a:ext uri="{FF2B5EF4-FFF2-40B4-BE49-F238E27FC236}">
                  <a16:creationId xmlns:a16="http://schemas.microsoft.com/office/drawing/2014/main" id="{E4824544-CA87-4F18-89C9-4E89ABD1A43D}"/>
                </a:ext>
              </a:extLst>
            </p:cNvPr>
            <p:cNvSpPr txBox="1"/>
            <p:nvPr/>
          </p:nvSpPr>
          <p:spPr>
            <a:xfrm>
              <a:off x="6371184" y="6069876"/>
              <a:ext cx="944809" cy="110800"/>
            </a:xfrm>
            <a:prstGeom prst="rect">
              <a:avLst/>
            </a:prstGeom>
            <a:noFill/>
          </p:spPr>
          <p:txBody>
            <a:bodyPr wrap="square" lIns="9144" tIns="9144" rIns="9144" bIns="9144" rtlCol="0">
              <a:spAutoFit/>
            </a:bodyPr>
            <a:lstStyle/>
            <a:p>
              <a:pPr algn="l"/>
              <a:r>
                <a:rPr lang="en-US" sz="600" b="1" dirty="0"/>
                <a:t>Detailed turnover analysis</a:t>
              </a:r>
              <a:endParaRPr lang="en-US" sz="600" dirty="0"/>
            </a:p>
          </p:txBody>
        </p:sp>
        <p:sp>
          <p:nvSpPr>
            <p:cNvPr id="230" name="TextBox 229">
              <a:extLst>
                <a:ext uri="{FF2B5EF4-FFF2-40B4-BE49-F238E27FC236}">
                  <a16:creationId xmlns:a16="http://schemas.microsoft.com/office/drawing/2014/main" id="{A84922EC-4962-4F77-8E80-2931C920355B}"/>
                </a:ext>
              </a:extLst>
            </p:cNvPr>
            <p:cNvSpPr txBox="1"/>
            <p:nvPr/>
          </p:nvSpPr>
          <p:spPr>
            <a:xfrm>
              <a:off x="7048823" y="6180981"/>
              <a:ext cx="922259" cy="110800"/>
            </a:xfrm>
            <a:prstGeom prst="rect">
              <a:avLst/>
            </a:prstGeom>
            <a:noFill/>
          </p:spPr>
          <p:txBody>
            <a:bodyPr wrap="square" lIns="9144" tIns="9144" rIns="9144" bIns="9144" rtlCol="0">
              <a:spAutoFit/>
            </a:bodyPr>
            <a:lstStyle/>
            <a:p>
              <a:pPr algn="l"/>
              <a:r>
                <a:rPr lang="en-US" sz="600" b="1" dirty="0"/>
                <a:t>Detailed financing analysis</a:t>
              </a:r>
              <a:endParaRPr lang="en-US" sz="600" dirty="0"/>
            </a:p>
          </p:txBody>
        </p:sp>
        <p:cxnSp>
          <p:nvCxnSpPr>
            <p:cNvPr id="138" name="Straight Connector 137">
              <a:extLst>
                <a:ext uri="{FF2B5EF4-FFF2-40B4-BE49-F238E27FC236}">
                  <a16:creationId xmlns:a16="http://schemas.microsoft.com/office/drawing/2014/main" id="{C25E9F4E-4B00-463D-860E-2CA1A753F1C0}"/>
                </a:ext>
              </a:extLst>
            </p:cNvPr>
            <p:cNvCxnSpPr>
              <a:cxnSpLocks/>
              <a:stCxn id="228" idx="0"/>
            </p:cNvCxnSpPr>
            <p:nvPr/>
          </p:nvCxnSpPr>
          <p:spPr>
            <a:xfrm flipV="1">
              <a:off x="6233786" y="5860011"/>
              <a:ext cx="0" cy="89115"/>
            </a:xfrm>
            <a:prstGeom prst="line">
              <a:avLst/>
            </a:prstGeom>
            <a:ln w="28575">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F8F99CE4-07FB-46D4-9EA7-0E1F2D551906}"/>
                </a:ext>
              </a:extLst>
            </p:cNvPr>
            <p:cNvCxnSpPr>
              <a:cxnSpLocks/>
              <a:stCxn id="229" idx="0"/>
            </p:cNvCxnSpPr>
            <p:nvPr/>
          </p:nvCxnSpPr>
          <p:spPr>
            <a:xfrm flipV="1">
              <a:off x="6843589" y="5852383"/>
              <a:ext cx="0" cy="217493"/>
            </a:xfrm>
            <a:prstGeom prst="line">
              <a:avLst/>
            </a:prstGeom>
            <a:ln w="28575">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C70051B0-80A6-40ED-980A-B6846CC25179}"/>
                </a:ext>
              </a:extLst>
            </p:cNvPr>
            <p:cNvCxnSpPr>
              <a:cxnSpLocks/>
              <a:stCxn id="230" idx="0"/>
            </p:cNvCxnSpPr>
            <p:nvPr/>
          </p:nvCxnSpPr>
          <p:spPr>
            <a:xfrm flipV="1">
              <a:off x="7509953" y="5857681"/>
              <a:ext cx="2692" cy="323300"/>
            </a:xfrm>
            <a:prstGeom prst="line">
              <a:avLst/>
            </a:prstGeom>
            <a:ln w="28575">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60" name="Group 259">
            <a:extLst>
              <a:ext uri="{FF2B5EF4-FFF2-40B4-BE49-F238E27FC236}">
                <a16:creationId xmlns:a16="http://schemas.microsoft.com/office/drawing/2014/main" id="{AC172D1A-9995-4610-BFB4-0FFFDD6CC90B}"/>
              </a:ext>
            </a:extLst>
          </p:cNvPr>
          <p:cNvGrpSpPr/>
          <p:nvPr/>
        </p:nvGrpSpPr>
        <p:grpSpPr>
          <a:xfrm>
            <a:off x="4503275" y="7513531"/>
            <a:ext cx="5227606" cy="1900920"/>
            <a:chOff x="4497703" y="7166410"/>
            <a:chExt cx="5227606" cy="1900920"/>
          </a:xfrm>
        </p:grpSpPr>
        <p:grpSp>
          <p:nvGrpSpPr>
            <p:cNvPr id="12" name="Group 11">
              <a:extLst>
                <a:ext uri="{FF2B5EF4-FFF2-40B4-BE49-F238E27FC236}">
                  <a16:creationId xmlns:a16="http://schemas.microsoft.com/office/drawing/2014/main" id="{CE741263-520A-48BB-9981-D8A70DA54D1F}"/>
                </a:ext>
              </a:extLst>
            </p:cNvPr>
            <p:cNvGrpSpPr/>
            <p:nvPr/>
          </p:nvGrpSpPr>
          <p:grpSpPr>
            <a:xfrm>
              <a:off x="4497703" y="7166410"/>
              <a:ext cx="2845142" cy="1818910"/>
              <a:chOff x="4384333" y="7712363"/>
              <a:chExt cx="2845142" cy="1818910"/>
            </a:xfrm>
          </p:grpSpPr>
          <p:sp>
            <p:nvSpPr>
              <p:cNvPr id="6" name="TextBox 5">
                <a:extLst>
                  <a:ext uri="{FF2B5EF4-FFF2-40B4-BE49-F238E27FC236}">
                    <a16:creationId xmlns:a16="http://schemas.microsoft.com/office/drawing/2014/main" id="{67AAB8FF-95E1-4B6D-B21A-A3C7DF43BF19}"/>
                  </a:ext>
                </a:extLst>
              </p:cNvPr>
              <p:cNvSpPr txBox="1"/>
              <p:nvPr/>
            </p:nvSpPr>
            <p:spPr>
              <a:xfrm>
                <a:off x="6497853" y="8125089"/>
                <a:ext cx="219080" cy="95411"/>
              </a:xfrm>
              <a:prstGeom prst="rect">
                <a:avLst/>
              </a:prstGeom>
              <a:noFill/>
            </p:spPr>
            <p:txBody>
              <a:bodyPr wrap="square" lIns="9144" tIns="9144" rIns="9144" bIns="9144" rtlCol="0">
                <a:spAutoFit/>
              </a:bodyPr>
              <a:lstStyle/>
              <a:p>
                <a:pPr algn="ctr"/>
                <a:r>
                  <a:rPr lang="en-US" sz="500" dirty="0"/>
                  <a:t>RoE</a:t>
                </a:r>
              </a:p>
            </p:txBody>
          </p:sp>
          <p:sp>
            <p:nvSpPr>
              <p:cNvPr id="154" name="TextBox 153">
                <a:extLst>
                  <a:ext uri="{FF2B5EF4-FFF2-40B4-BE49-F238E27FC236}">
                    <a16:creationId xmlns:a16="http://schemas.microsoft.com/office/drawing/2014/main" id="{3886EBA4-9434-417B-AB02-F725A6273224}"/>
                  </a:ext>
                </a:extLst>
              </p:cNvPr>
              <p:cNvSpPr txBox="1"/>
              <p:nvPr/>
            </p:nvSpPr>
            <p:spPr>
              <a:xfrm>
                <a:off x="6891860" y="8131566"/>
                <a:ext cx="219080" cy="95411"/>
              </a:xfrm>
              <a:prstGeom prst="rect">
                <a:avLst/>
              </a:prstGeom>
              <a:noFill/>
            </p:spPr>
            <p:txBody>
              <a:bodyPr wrap="square" lIns="9144" tIns="9144" rIns="9144" bIns="9144" rtlCol="0">
                <a:spAutoFit/>
              </a:bodyPr>
              <a:lstStyle/>
              <a:p>
                <a:pPr algn="ctr"/>
                <a:r>
                  <a:rPr lang="en-US" sz="500" dirty="0" err="1"/>
                  <a:t>RoA</a:t>
                </a:r>
                <a:endParaRPr lang="en-US" sz="500" dirty="0"/>
              </a:p>
            </p:txBody>
          </p:sp>
          <mc:AlternateContent xmlns:mc="http://schemas.openxmlformats.org/markup-compatibility/2006" xmlns:a14="http://schemas.microsoft.com/office/drawing/2010/main">
            <mc:Choice Requires="a14">
              <p:sp>
                <p:nvSpPr>
                  <p:cNvPr id="155" name="TextBox 154">
                    <a:extLst>
                      <a:ext uri="{FF2B5EF4-FFF2-40B4-BE49-F238E27FC236}">
                        <a16:creationId xmlns:a16="http://schemas.microsoft.com/office/drawing/2014/main" id="{9CE4A376-8A11-4810-A85C-A6B633DA2247}"/>
                      </a:ext>
                    </a:extLst>
                  </p:cNvPr>
                  <p:cNvSpPr txBox="1"/>
                  <p:nvPr/>
                </p:nvSpPr>
                <p:spPr>
                  <a:xfrm>
                    <a:off x="6497853" y="8318767"/>
                    <a:ext cx="219080" cy="316882"/>
                  </a:xfrm>
                  <a:prstGeom prst="rect">
                    <a:avLst/>
                  </a:prstGeom>
                  <a:noFill/>
                </p:spPr>
                <p:txBody>
                  <a:bodyPr wrap="square" lIns="9144" tIns="9144" rIns="9144" bIns="9144" rtlCol="0">
                    <a:spAutoFit/>
                  </a:bodyPr>
                  <a:lstStyle/>
                  <a:p>
                    <a:pPr algn="ctr"/>
                    <a14:m>
                      <m:oMathPara xmlns:m="http://schemas.openxmlformats.org/officeDocument/2006/math">
                        <m:oMathParaPr>
                          <m:jc m:val="centerGroup"/>
                        </m:oMathParaPr>
                        <m:oMath xmlns:m="http://schemas.openxmlformats.org/officeDocument/2006/math">
                          <m:f>
                            <m:fPr>
                              <m:ctrlPr>
                                <a:rPr lang="de-DE" sz="500" b="0" i="1" smtClean="0">
                                  <a:latin typeface="Cambria Math" panose="02040503050406030204" pitchFamily="18" charset="0"/>
                                </a:rPr>
                              </m:ctrlPr>
                            </m:fPr>
                            <m:num>
                              <m:r>
                                <a:rPr lang="de-DE" sz="500" b="0" i="1" smtClean="0">
                                  <a:latin typeface="Cambria Math" panose="02040503050406030204" pitchFamily="18" charset="0"/>
                                </a:rPr>
                                <m:t>16</m:t>
                              </m:r>
                            </m:num>
                            <m:den>
                              <m:r>
                                <a:rPr lang="de-DE" sz="500" b="0" i="1" smtClean="0">
                                  <a:latin typeface="Cambria Math" panose="02040503050406030204" pitchFamily="18" charset="0"/>
                                </a:rPr>
                                <m:t>80</m:t>
                              </m:r>
                            </m:den>
                          </m:f>
                        </m:oMath>
                      </m:oMathPara>
                    </a14:m>
                    <a:endParaRPr lang="de-DE" sz="500" b="0" dirty="0"/>
                  </a:p>
                  <a:p>
                    <a:pPr algn="ctr"/>
                    <a:endParaRPr lang="en-US" sz="500" dirty="0"/>
                  </a:p>
                  <a:p>
                    <a:pPr algn="ctr"/>
                    <a14:m>
                      <m:oMathPara xmlns:m="http://schemas.openxmlformats.org/officeDocument/2006/math">
                        <m:oMathParaPr>
                          <m:jc m:val="centerGroup"/>
                        </m:oMathParaPr>
                        <m:oMath xmlns:m="http://schemas.openxmlformats.org/officeDocument/2006/math">
                          <m:r>
                            <a:rPr lang="de-DE" sz="500" b="0" i="1" smtClean="0">
                              <a:latin typeface="Cambria Math" panose="02040503050406030204" pitchFamily="18" charset="0"/>
                            </a:rPr>
                            <m:t>=20%</m:t>
                          </m:r>
                        </m:oMath>
                      </m:oMathPara>
                    </a14:m>
                    <a:endParaRPr lang="en-US" sz="500" dirty="0"/>
                  </a:p>
                </p:txBody>
              </p:sp>
            </mc:Choice>
            <mc:Fallback xmlns="">
              <p:sp>
                <p:nvSpPr>
                  <p:cNvPr id="155" name="TextBox 154">
                    <a:extLst>
                      <a:ext uri="{FF2B5EF4-FFF2-40B4-BE49-F238E27FC236}">
                        <a16:creationId xmlns:a16="http://schemas.microsoft.com/office/drawing/2014/main" id="{9CE4A376-8A11-4810-A85C-A6B633DA2247}"/>
                      </a:ext>
                    </a:extLst>
                  </p:cNvPr>
                  <p:cNvSpPr txBox="1">
                    <a:spLocks noRot="1" noChangeAspect="1" noMove="1" noResize="1" noEditPoints="1" noAdjustHandles="1" noChangeArrowheads="1" noChangeShapeType="1" noTextEdit="1"/>
                  </p:cNvSpPr>
                  <p:nvPr/>
                </p:nvSpPr>
                <p:spPr>
                  <a:xfrm>
                    <a:off x="6497853" y="8318767"/>
                    <a:ext cx="219080" cy="316882"/>
                  </a:xfrm>
                  <a:prstGeom prst="rect">
                    <a:avLst/>
                  </a:prstGeom>
                  <a:blipFill>
                    <a:blip r:embed="rId33"/>
                    <a:stretch>
                      <a:fillRect l="-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7" name="TextBox 156">
                    <a:extLst>
                      <a:ext uri="{FF2B5EF4-FFF2-40B4-BE49-F238E27FC236}">
                        <a16:creationId xmlns:a16="http://schemas.microsoft.com/office/drawing/2014/main" id="{426D49D2-459E-4B18-8453-D0762E987869}"/>
                      </a:ext>
                    </a:extLst>
                  </p:cNvPr>
                  <p:cNvSpPr txBox="1"/>
                  <p:nvPr/>
                </p:nvSpPr>
                <p:spPr>
                  <a:xfrm>
                    <a:off x="6896843" y="8317305"/>
                    <a:ext cx="219080" cy="316882"/>
                  </a:xfrm>
                  <a:prstGeom prst="rect">
                    <a:avLst/>
                  </a:prstGeom>
                  <a:noFill/>
                </p:spPr>
                <p:txBody>
                  <a:bodyPr wrap="square" lIns="9144" tIns="9144" rIns="9144" bIns="9144" rtlCol="0">
                    <a:spAutoFit/>
                  </a:bodyPr>
                  <a:lstStyle/>
                  <a:p>
                    <a:pPr algn="ctr"/>
                    <a14:m>
                      <m:oMathPara xmlns:m="http://schemas.openxmlformats.org/officeDocument/2006/math">
                        <m:oMathParaPr>
                          <m:jc m:val="centerGroup"/>
                        </m:oMathParaPr>
                        <m:oMath xmlns:m="http://schemas.openxmlformats.org/officeDocument/2006/math">
                          <m:f>
                            <m:fPr>
                              <m:ctrlPr>
                                <a:rPr lang="de-DE" sz="500" b="0" i="1" smtClean="0">
                                  <a:latin typeface="Cambria Math" panose="02040503050406030204" pitchFamily="18" charset="0"/>
                                </a:rPr>
                              </m:ctrlPr>
                            </m:fPr>
                            <m:num>
                              <m:r>
                                <a:rPr lang="de-DE" sz="500" b="0" i="1" smtClean="0">
                                  <a:latin typeface="Cambria Math" panose="02040503050406030204" pitchFamily="18" charset="0"/>
                                </a:rPr>
                                <m:t>24</m:t>
                              </m:r>
                            </m:num>
                            <m:den>
                              <m:r>
                                <a:rPr lang="de-DE" sz="500" b="0" i="1" smtClean="0">
                                  <a:latin typeface="Cambria Math" panose="02040503050406030204" pitchFamily="18" charset="0"/>
                                </a:rPr>
                                <m:t>160</m:t>
                              </m:r>
                            </m:den>
                          </m:f>
                        </m:oMath>
                      </m:oMathPara>
                    </a14:m>
                    <a:endParaRPr lang="de-DE" sz="500" b="0" dirty="0"/>
                  </a:p>
                  <a:p>
                    <a:pPr algn="ctr"/>
                    <a:endParaRPr lang="en-US" sz="500" dirty="0"/>
                  </a:p>
                  <a:p>
                    <a:pPr algn="ctr"/>
                    <a14:m>
                      <m:oMathPara xmlns:m="http://schemas.openxmlformats.org/officeDocument/2006/math">
                        <m:oMathParaPr>
                          <m:jc m:val="centerGroup"/>
                        </m:oMathParaPr>
                        <m:oMath xmlns:m="http://schemas.openxmlformats.org/officeDocument/2006/math">
                          <m:r>
                            <a:rPr lang="de-DE" sz="500" b="0" i="1" smtClean="0">
                              <a:latin typeface="Cambria Math" panose="02040503050406030204" pitchFamily="18" charset="0"/>
                            </a:rPr>
                            <m:t>=15%</m:t>
                          </m:r>
                        </m:oMath>
                      </m:oMathPara>
                    </a14:m>
                    <a:endParaRPr lang="en-US" sz="500" dirty="0"/>
                  </a:p>
                </p:txBody>
              </p:sp>
            </mc:Choice>
            <mc:Fallback xmlns="">
              <p:sp>
                <p:nvSpPr>
                  <p:cNvPr id="157" name="TextBox 156">
                    <a:extLst>
                      <a:ext uri="{FF2B5EF4-FFF2-40B4-BE49-F238E27FC236}">
                        <a16:creationId xmlns:a16="http://schemas.microsoft.com/office/drawing/2014/main" id="{426D49D2-459E-4B18-8453-D0762E987869}"/>
                      </a:ext>
                    </a:extLst>
                  </p:cNvPr>
                  <p:cNvSpPr txBox="1">
                    <a:spLocks noRot="1" noChangeAspect="1" noMove="1" noResize="1" noEditPoints="1" noAdjustHandles="1" noChangeArrowheads="1" noChangeShapeType="1" noTextEdit="1"/>
                  </p:cNvSpPr>
                  <p:nvPr/>
                </p:nvSpPr>
                <p:spPr>
                  <a:xfrm>
                    <a:off x="6896843" y="8317305"/>
                    <a:ext cx="219080" cy="316882"/>
                  </a:xfrm>
                  <a:prstGeom prst="rect">
                    <a:avLst/>
                  </a:prstGeom>
                  <a:blipFill>
                    <a:blip r:embed="rId34"/>
                    <a:stretch>
                      <a:fillRect l="-2778" r="-2778"/>
                    </a:stretch>
                  </a:blipFill>
                </p:spPr>
                <p:txBody>
                  <a:bodyPr/>
                  <a:lstStyle/>
                  <a:p>
                    <a:r>
                      <a:rPr lang="en-US">
                        <a:noFill/>
                      </a:rPr>
                      <a:t> </a:t>
                    </a:r>
                  </a:p>
                </p:txBody>
              </p:sp>
            </mc:Fallback>
          </mc:AlternateContent>
          <p:sp>
            <p:nvSpPr>
              <p:cNvPr id="159" name="TextBox 158">
                <a:extLst>
                  <a:ext uri="{FF2B5EF4-FFF2-40B4-BE49-F238E27FC236}">
                    <a16:creationId xmlns:a16="http://schemas.microsoft.com/office/drawing/2014/main" id="{4D0AA60F-25B3-461B-A915-D34077DFD874}"/>
                  </a:ext>
                </a:extLst>
              </p:cNvPr>
              <p:cNvSpPr txBox="1"/>
              <p:nvPr/>
            </p:nvSpPr>
            <p:spPr>
              <a:xfrm>
                <a:off x="6492870" y="8994109"/>
                <a:ext cx="219080" cy="95411"/>
              </a:xfrm>
              <a:prstGeom prst="rect">
                <a:avLst/>
              </a:prstGeom>
              <a:noFill/>
            </p:spPr>
            <p:txBody>
              <a:bodyPr wrap="square" lIns="9144" tIns="9144" rIns="9144" bIns="9144" rtlCol="0">
                <a:spAutoFit/>
              </a:bodyPr>
              <a:lstStyle/>
              <a:p>
                <a:pPr algn="ctr"/>
                <a:r>
                  <a:rPr lang="en-US" sz="500" dirty="0"/>
                  <a:t>RoE</a:t>
                </a:r>
              </a:p>
            </p:txBody>
          </p:sp>
          <p:sp>
            <p:nvSpPr>
              <p:cNvPr id="161" name="TextBox 160">
                <a:extLst>
                  <a:ext uri="{FF2B5EF4-FFF2-40B4-BE49-F238E27FC236}">
                    <a16:creationId xmlns:a16="http://schemas.microsoft.com/office/drawing/2014/main" id="{6476C0FF-39A4-4B88-884A-AC53D071E19E}"/>
                  </a:ext>
                </a:extLst>
              </p:cNvPr>
              <p:cNvSpPr txBox="1"/>
              <p:nvPr/>
            </p:nvSpPr>
            <p:spPr>
              <a:xfrm>
                <a:off x="6886877" y="9000586"/>
                <a:ext cx="219080" cy="95411"/>
              </a:xfrm>
              <a:prstGeom prst="rect">
                <a:avLst/>
              </a:prstGeom>
              <a:noFill/>
            </p:spPr>
            <p:txBody>
              <a:bodyPr wrap="square" lIns="9144" tIns="9144" rIns="9144" bIns="9144" rtlCol="0">
                <a:spAutoFit/>
              </a:bodyPr>
              <a:lstStyle/>
              <a:p>
                <a:pPr algn="ctr"/>
                <a:r>
                  <a:rPr lang="en-US" sz="500" dirty="0" err="1"/>
                  <a:t>RoA</a:t>
                </a:r>
                <a:endParaRPr lang="en-US" sz="500" dirty="0"/>
              </a:p>
            </p:txBody>
          </p:sp>
          <mc:AlternateContent xmlns:mc="http://schemas.openxmlformats.org/markup-compatibility/2006" xmlns:a14="http://schemas.microsoft.com/office/drawing/2010/main">
            <mc:Choice Requires="a14">
              <p:sp>
                <p:nvSpPr>
                  <p:cNvPr id="162" name="TextBox 161">
                    <a:extLst>
                      <a:ext uri="{FF2B5EF4-FFF2-40B4-BE49-F238E27FC236}">
                        <a16:creationId xmlns:a16="http://schemas.microsoft.com/office/drawing/2014/main" id="{0C8AD4BF-CD3D-4B85-9080-C358D19061F3}"/>
                      </a:ext>
                    </a:extLst>
                  </p:cNvPr>
                  <p:cNvSpPr txBox="1"/>
                  <p:nvPr/>
                </p:nvSpPr>
                <p:spPr>
                  <a:xfrm>
                    <a:off x="6492870" y="9187787"/>
                    <a:ext cx="219080" cy="316882"/>
                  </a:xfrm>
                  <a:prstGeom prst="rect">
                    <a:avLst/>
                  </a:prstGeom>
                  <a:noFill/>
                </p:spPr>
                <p:txBody>
                  <a:bodyPr wrap="square" lIns="9144" tIns="9144" rIns="9144" bIns="9144" rtlCol="0">
                    <a:spAutoFit/>
                  </a:bodyPr>
                  <a:lstStyle/>
                  <a:p>
                    <a:pPr algn="ctr"/>
                    <a14:m>
                      <m:oMathPara xmlns:m="http://schemas.openxmlformats.org/officeDocument/2006/math">
                        <m:oMathParaPr>
                          <m:jc m:val="centerGroup"/>
                        </m:oMathParaPr>
                        <m:oMath xmlns:m="http://schemas.openxmlformats.org/officeDocument/2006/math">
                          <m:f>
                            <m:fPr>
                              <m:ctrlPr>
                                <a:rPr lang="de-DE" sz="500" b="0" i="1" smtClean="0">
                                  <a:latin typeface="Cambria Math" panose="02040503050406030204" pitchFamily="18" charset="0"/>
                                </a:rPr>
                              </m:ctrlPr>
                            </m:fPr>
                            <m:num>
                              <m:r>
                                <a:rPr lang="de-DE" sz="500" b="0" i="1" smtClean="0">
                                  <a:latin typeface="Cambria Math" panose="02040503050406030204" pitchFamily="18" charset="0"/>
                                </a:rPr>
                                <m:t>24</m:t>
                              </m:r>
                            </m:num>
                            <m:den>
                              <m:r>
                                <a:rPr lang="de-DE" sz="500" b="0" i="1" smtClean="0">
                                  <a:latin typeface="Cambria Math" panose="02040503050406030204" pitchFamily="18" charset="0"/>
                                </a:rPr>
                                <m:t>80</m:t>
                              </m:r>
                            </m:den>
                          </m:f>
                        </m:oMath>
                      </m:oMathPara>
                    </a14:m>
                    <a:endParaRPr lang="de-DE" sz="500" b="0" dirty="0"/>
                  </a:p>
                  <a:p>
                    <a:pPr algn="ctr"/>
                    <a:endParaRPr lang="en-US" sz="500" dirty="0"/>
                  </a:p>
                  <a:p>
                    <a:pPr algn="ctr"/>
                    <a14:m>
                      <m:oMathPara xmlns:m="http://schemas.openxmlformats.org/officeDocument/2006/math">
                        <m:oMathParaPr>
                          <m:jc m:val="centerGroup"/>
                        </m:oMathParaPr>
                        <m:oMath xmlns:m="http://schemas.openxmlformats.org/officeDocument/2006/math">
                          <m:r>
                            <a:rPr lang="de-DE" sz="500" b="0" i="1" smtClean="0">
                              <a:latin typeface="Cambria Math" panose="02040503050406030204" pitchFamily="18" charset="0"/>
                            </a:rPr>
                            <m:t>=30%</m:t>
                          </m:r>
                        </m:oMath>
                      </m:oMathPara>
                    </a14:m>
                    <a:endParaRPr lang="en-US" sz="500" dirty="0"/>
                  </a:p>
                </p:txBody>
              </p:sp>
            </mc:Choice>
            <mc:Fallback xmlns="">
              <p:sp>
                <p:nvSpPr>
                  <p:cNvPr id="162" name="TextBox 161">
                    <a:extLst>
                      <a:ext uri="{FF2B5EF4-FFF2-40B4-BE49-F238E27FC236}">
                        <a16:creationId xmlns:a16="http://schemas.microsoft.com/office/drawing/2014/main" id="{0C8AD4BF-CD3D-4B85-9080-C358D19061F3}"/>
                      </a:ext>
                    </a:extLst>
                  </p:cNvPr>
                  <p:cNvSpPr txBox="1">
                    <a:spLocks noRot="1" noChangeAspect="1" noMove="1" noResize="1" noEditPoints="1" noAdjustHandles="1" noChangeArrowheads="1" noChangeShapeType="1" noTextEdit="1"/>
                  </p:cNvSpPr>
                  <p:nvPr/>
                </p:nvSpPr>
                <p:spPr>
                  <a:xfrm>
                    <a:off x="6492870" y="9187787"/>
                    <a:ext cx="219080" cy="316882"/>
                  </a:xfrm>
                  <a:prstGeom prst="rect">
                    <a:avLst/>
                  </a:prstGeom>
                  <a:blipFill>
                    <a:blip r:embed="rId35"/>
                    <a:stretch>
                      <a:fillRect l="-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4" name="TextBox 163">
                    <a:extLst>
                      <a:ext uri="{FF2B5EF4-FFF2-40B4-BE49-F238E27FC236}">
                        <a16:creationId xmlns:a16="http://schemas.microsoft.com/office/drawing/2014/main" id="{6390A41B-31EE-471A-8144-D94E86943900}"/>
                      </a:ext>
                    </a:extLst>
                  </p:cNvPr>
                  <p:cNvSpPr txBox="1"/>
                  <p:nvPr/>
                </p:nvSpPr>
                <p:spPr>
                  <a:xfrm>
                    <a:off x="6891860" y="9186325"/>
                    <a:ext cx="219080" cy="316882"/>
                  </a:xfrm>
                  <a:prstGeom prst="rect">
                    <a:avLst/>
                  </a:prstGeom>
                  <a:noFill/>
                </p:spPr>
                <p:txBody>
                  <a:bodyPr wrap="square" lIns="9144" tIns="9144" rIns="9144" bIns="9144" rtlCol="0">
                    <a:spAutoFit/>
                  </a:bodyPr>
                  <a:lstStyle/>
                  <a:p>
                    <a:pPr algn="ctr"/>
                    <a14:m>
                      <m:oMathPara xmlns:m="http://schemas.openxmlformats.org/officeDocument/2006/math">
                        <m:oMathParaPr>
                          <m:jc m:val="centerGroup"/>
                        </m:oMathParaPr>
                        <m:oMath xmlns:m="http://schemas.openxmlformats.org/officeDocument/2006/math">
                          <m:f>
                            <m:fPr>
                              <m:ctrlPr>
                                <a:rPr lang="de-DE" sz="500" b="0" i="1" smtClean="0">
                                  <a:latin typeface="Cambria Math" panose="02040503050406030204" pitchFamily="18" charset="0"/>
                                </a:rPr>
                              </m:ctrlPr>
                            </m:fPr>
                            <m:num>
                              <m:r>
                                <a:rPr lang="de-DE" sz="500" b="0" i="1" smtClean="0">
                                  <a:latin typeface="Cambria Math" panose="02040503050406030204" pitchFamily="18" charset="0"/>
                                </a:rPr>
                                <m:t>48</m:t>
                              </m:r>
                            </m:num>
                            <m:den>
                              <m:r>
                                <a:rPr lang="de-DE" sz="500" b="0" i="1" smtClean="0">
                                  <a:latin typeface="Cambria Math" panose="02040503050406030204" pitchFamily="18" charset="0"/>
                                </a:rPr>
                                <m:t>320</m:t>
                              </m:r>
                            </m:den>
                          </m:f>
                        </m:oMath>
                      </m:oMathPara>
                    </a14:m>
                    <a:endParaRPr lang="de-DE" sz="500" b="0" dirty="0"/>
                  </a:p>
                  <a:p>
                    <a:pPr algn="ctr"/>
                    <a:endParaRPr lang="en-US" sz="500" dirty="0"/>
                  </a:p>
                  <a:p>
                    <a:pPr algn="ctr"/>
                    <a14:m>
                      <m:oMathPara xmlns:m="http://schemas.openxmlformats.org/officeDocument/2006/math">
                        <m:oMathParaPr>
                          <m:jc m:val="centerGroup"/>
                        </m:oMathParaPr>
                        <m:oMath xmlns:m="http://schemas.openxmlformats.org/officeDocument/2006/math">
                          <m:r>
                            <a:rPr lang="de-DE" sz="500" b="0" i="1" smtClean="0">
                              <a:latin typeface="Cambria Math" panose="02040503050406030204" pitchFamily="18" charset="0"/>
                            </a:rPr>
                            <m:t>=15%</m:t>
                          </m:r>
                        </m:oMath>
                      </m:oMathPara>
                    </a14:m>
                    <a:endParaRPr lang="en-US" sz="500" dirty="0"/>
                  </a:p>
                </p:txBody>
              </p:sp>
            </mc:Choice>
            <mc:Fallback xmlns="">
              <p:sp>
                <p:nvSpPr>
                  <p:cNvPr id="164" name="TextBox 163">
                    <a:extLst>
                      <a:ext uri="{FF2B5EF4-FFF2-40B4-BE49-F238E27FC236}">
                        <a16:creationId xmlns:a16="http://schemas.microsoft.com/office/drawing/2014/main" id="{6390A41B-31EE-471A-8144-D94E86943900}"/>
                      </a:ext>
                    </a:extLst>
                  </p:cNvPr>
                  <p:cNvSpPr txBox="1">
                    <a:spLocks noRot="1" noChangeAspect="1" noMove="1" noResize="1" noEditPoints="1" noAdjustHandles="1" noChangeArrowheads="1" noChangeShapeType="1" noTextEdit="1"/>
                  </p:cNvSpPr>
                  <p:nvPr/>
                </p:nvSpPr>
                <p:spPr>
                  <a:xfrm>
                    <a:off x="6891860" y="9186325"/>
                    <a:ext cx="219080" cy="316882"/>
                  </a:xfrm>
                  <a:prstGeom prst="rect">
                    <a:avLst/>
                  </a:prstGeom>
                  <a:blipFill>
                    <a:blip r:embed="rId36"/>
                    <a:stretch>
                      <a:fillRect l="-2778" r="-2778"/>
                    </a:stretch>
                  </a:blipFill>
                </p:spPr>
                <p:txBody>
                  <a:bodyPr/>
                  <a:lstStyle/>
                  <a:p>
                    <a:r>
                      <a:rPr lang="en-US">
                        <a:noFill/>
                      </a:rPr>
                      <a:t> </a:t>
                    </a:r>
                  </a:p>
                </p:txBody>
              </p:sp>
            </mc:Fallback>
          </mc:AlternateContent>
          <p:grpSp>
            <p:nvGrpSpPr>
              <p:cNvPr id="9" name="Group 8">
                <a:extLst>
                  <a:ext uri="{FF2B5EF4-FFF2-40B4-BE49-F238E27FC236}">
                    <a16:creationId xmlns:a16="http://schemas.microsoft.com/office/drawing/2014/main" id="{0598C74A-4F9C-472F-A2F8-90A5236B361D}"/>
                  </a:ext>
                </a:extLst>
              </p:cNvPr>
              <p:cNvGrpSpPr/>
              <p:nvPr/>
            </p:nvGrpSpPr>
            <p:grpSpPr>
              <a:xfrm>
                <a:off x="4384333" y="7712363"/>
                <a:ext cx="2845142" cy="1818910"/>
                <a:chOff x="4384333" y="7712363"/>
                <a:chExt cx="2845142" cy="1818910"/>
              </a:xfrm>
            </p:grpSpPr>
            <p:sp>
              <p:nvSpPr>
                <p:cNvPr id="183" name="TextBox 182">
                  <a:extLst>
                    <a:ext uri="{FF2B5EF4-FFF2-40B4-BE49-F238E27FC236}">
                      <a16:creationId xmlns:a16="http://schemas.microsoft.com/office/drawing/2014/main" id="{70CAC057-B290-4855-BC55-A3617B19C123}"/>
                    </a:ext>
                  </a:extLst>
                </p:cNvPr>
                <p:cNvSpPr txBox="1"/>
                <p:nvPr/>
              </p:nvSpPr>
              <p:spPr>
                <a:xfrm>
                  <a:off x="4384333" y="7712363"/>
                  <a:ext cx="2845142" cy="357021"/>
                </a:xfrm>
                <a:prstGeom prst="rect">
                  <a:avLst/>
                </a:prstGeom>
                <a:noFill/>
              </p:spPr>
              <p:txBody>
                <a:bodyPr wrap="square" lIns="9144" tIns="9144" rIns="9144" bIns="9144" rtlCol="0">
                  <a:spAutoFit/>
                </a:bodyPr>
                <a:lstStyle/>
                <a:p>
                  <a:pPr algn="l"/>
                  <a:r>
                    <a:rPr lang="en-US" sz="1000" b="1" dirty="0">
                      <a:latin typeface="+mj-lt"/>
                    </a:rPr>
                    <a:t>Leverage</a:t>
                  </a:r>
                </a:p>
                <a:p>
                  <a:pPr algn="l"/>
                  <a:r>
                    <a:rPr lang="en-US" sz="600" dirty="0"/>
                    <a:t>Leverage increases return to owners by increasing operations using external capital (and paying the external capital less: Spread &gt; 0)</a:t>
                  </a:r>
                </a:p>
              </p:txBody>
            </p:sp>
            <p:grpSp>
              <p:nvGrpSpPr>
                <p:cNvPr id="4" name="Group 3">
                  <a:extLst>
                    <a:ext uri="{FF2B5EF4-FFF2-40B4-BE49-F238E27FC236}">
                      <a16:creationId xmlns:a16="http://schemas.microsoft.com/office/drawing/2014/main" id="{BD85E392-963F-4409-B040-8721CB6AD016}"/>
                    </a:ext>
                  </a:extLst>
                </p:cNvPr>
                <p:cNvGrpSpPr/>
                <p:nvPr/>
              </p:nvGrpSpPr>
              <p:grpSpPr>
                <a:xfrm>
                  <a:off x="4556731" y="8160052"/>
                  <a:ext cx="2626694" cy="1371221"/>
                  <a:chOff x="711599" y="1756260"/>
                  <a:chExt cx="7485183" cy="3907514"/>
                </a:xfrm>
              </p:grpSpPr>
              <p:sp>
                <p:nvSpPr>
                  <p:cNvPr id="109" name="Line 25">
                    <a:extLst>
                      <a:ext uri="{FF2B5EF4-FFF2-40B4-BE49-F238E27FC236}">
                        <a16:creationId xmlns:a16="http://schemas.microsoft.com/office/drawing/2014/main" id="{DB6E7503-6A47-4EF1-9EEF-7A74BA56C54D}"/>
                      </a:ext>
                    </a:extLst>
                  </p:cNvPr>
                  <p:cNvSpPr>
                    <a:spLocks noChangeShapeType="1"/>
                  </p:cNvSpPr>
                  <p:nvPr/>
                </p:nvSpPr>
                <p:spPr bwMode="auto">
                  <a:xfrm>
                    <a:off x="7083697" y="1859762"/>
                    <a:ext cx="0" cy="1478520"/>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de-DE" sz="500">
                      <a:solidFill>
                        <a:srgbClr val="000000"/>
                      </a:solidFill>
                      <a:latin typeface="+mn-lt"/>
                    </a:endParaRPr>
                  </a:p>
                </p:txBody>
              </p:sp>
              <p:sp>
                <p:nvSpPr>
                  <p:cNvPr id="110" name="Rectangle 4">
                    <a:extLst>
                      <a:ext uri="{FF2B5EF4-FFF2-40B4-BE49-F238E27FC236}">
                        <a16:creationId xmlns:a16="http://schemas.microsoft.com/office/drawing/2014/main" id="{46E983BC-838A-4D8A-BEBC-0AAF77B3F8BA}"/>
                      </a:ext>
                    </a:extLst>
                  </p:cNvPr>
                  <p:cNvSpPr>
                    <a:spLocks noChangeArrowheads="1"/>
                  </p:cNvSpPr>
                  <p:nvPr/>
                </p:nvSpPr>
                <p:spPr bwMode="auto">
                  <a:xfrm>
                    <a:off x="2525868" y="4230741"/>
                    <a:ext cx="727507" cy="1433033"/>
                  </a:xfrm>
                  <a:prstGeom prst="rect">
                    <a:avLst/>
                  </a:prstGeom>
                  <a:solidFill>
                    <a:srgbClr val="C3BCB2"/>
                  </a:solidFill>
                  <a:ln w="12700">
                    <a:solidFill>
                      <a:schemeClr val="bg1"/>
                    </a:solidFill>
                    <a:miter lim="800000"/>
                    <a:headEnd type="none" w="sm" len="sm"/>
                    <a:tailEnd type="none" w="sm" len="sm"/>
                  </a:ln>
                </p:spPr>
                <p:txBody>
                  <a:bodyPr wrap="none" anchor="ctr"/>
                  <a:lstStyle/>
                  <a:p>
                    <a:pPr algn="ctr" fontAlgn="base">
                      <a:spcBef>
                        <a:spcPct val="0"/>
                      </a:spcBef>
                      <a:spcAft>
                        <a:spcPct val="0"/>
                      </a:spcAft>
                    </a:pPr>
                    <a:r>
                      <a:rPr lang="en-US" sz="500">
                        <a:solidFill>
                          <a:srgbClr val="000000"/>
                        </a:solidFill>
                        <a:latin typeface="+mn-lt"/>
                      </a:rPr>
                      <a:t>Total</a:t>
                    </a:r>
                    <a:br>
                      <a:rPr lang="en-US" sz="500">
                        <a:solidFill>
                          <a:srgbClr val="000000"/>
                        </a:solidFill>
                        <a:latin typeface="+mn-lt"/>
                      </a:rPr>
                    </a:br>
                    <a:r>
                      <a:rPr lang="en-US" sz="500">
                        <a:solidFill>
                          <a:srgbClr val="000000"/>
                        </a:solidFill>
                        <a:latin typeface="+mn-lt"/>
                      </a:rPr>
                      <a:t>assets</a:t>
                    </a:r>
                  </a:p>
                  <a:p>
                    <a:pPr algn="ctr" fontAlgn="base">
                      <a:spcBef>
                        <a:spcPct val="0"/>
                      </a:spcBef>
                      <a:spcAft>
                        <a:spcPct val="0"/>
                      </a:spcAft>
                    </a:pPr>
                    <a:endParaRPr lang="en-US" sz="500">
                      <a:solidFill>
                        <a:srgbClr val="000000"/>
                      </a:solidFill>
                      <a:latin typeface="+mn-lt"/>
                    </a:endParaRPr>
                  </a:p>
                  <a:p>
                    <a:pPr algn="ctr" fontAlgn="base">
                      <a:spcBef>
                        <a:spcPct val="0"/>
                      </a:spcBef>
                      <a:spcAft>
                        <a:spcPct val="0"/>
                      </a:spcAft>
                    </a:pPr>
                    <a:r>
                      <a:rPr lang="en-US" sz="500">
                        <a:solidFill>
                          <a:srgbClr val="000000"/>
                        </a:solidFill>
                        <a:latin typeface="+mn-lt"/>
                      </a:rPr>
                      <a:t>320</a:t>
                    </a:r>
                  </a:p>
                </p:txBody>
              </p:sp>
              <p:sp>
                <p:nvSpPr>
                  <p:cNvPr id="113" name="Rectangle 5">
                    <a:extLst>
                      <a:ext uri="{FF2B5EF4-FFF2-40B4-BE49-F238E27FC236}">
                        <a16:creationId xmlns:a16="http://schemas.microsoft.com/office/drawing/2014/main" id="{8ADEC7A1-2286-4E80-B931-84C0ABDAD0B7}"/>
                      </a:ext>
                    </a:extLst>
                  </p:cNvPr>
                  <p:cNvSpPr>
                    <a:spLocks noChangeArrowheads="1"/>
                  </p:cNvSpPr>
                  <p:nvPr/>
                </p:nvSpPr>
                <p:spPr bwMode="auto">
                  <a:xfrm>
                    <a:off x="2525868" y="1756260"/>
                    <a:ext cx="727507" cy="1433033"/>
                  </a:xfrm>
                  <a:prstGeom prst="rect">
                    <a:avLst/>
                  </a:prstGeom>
                  <a:solidFill>
                    <a:srgbClr val="C3BCB2"/>
                  </a:solidFill>
                  <a:ln w="12700">
                    <a:solidFill>
                      <a:schemeClr val="bg1"/>
                    </a:solidFill>
                    <a:miter lim="800000"/>
                    <a:headEnd type="none" w="sm" len="sm"/>
                    <a:tailEnd type="none" w="sm" len="sm"/>
                  </a:ln>
                </p:spPr>
                <p:txBody>
                  <a:bodyPr wrap="none" anchor="ctr"/>
                  <a:lstStyle/>
                  <a:p>
                    <a:pPr algn="ctr" fontAlgn="base">
                      <a:spcBef>
                        <a:spcPct val="0"/>
                      </a:spcBef>
                      <a:spcAft>
                        <a:spcPct val="0"/>
                      </a:spcAft>
                    </a:pPr>
                    <a:r>
                      <a:rPr lang="en-US" sz="500">
                        <a:solidFill>
                          <a:srgbClr val="000000"/>
                        </a:solidFill>
                        <a:latin typeface="+mn-lt"/>
                      </a:rPr>
                      <a:t>Total</a:t>
                    </a:r>
                    <a:br>
                      <a:rPr lang="en-US" sz="500">
                        <a:solidFill>
                          <a:srgbClr val="000000"/>
                        </a:solidFill>
                        <a:latin typeface="+mn-lt"/>
                      </a:rPr>
                    </a:br>
                    <a:r>
                      <a:rPr lang="en-US" sz="500">
                        <a:solidFill>
                          <a:srgbClr val="000000"/>
                        </a:solidFill>
                        <a:latin typeface="+mn-lt"/>
                      </a:rPr>
                      <a:t>assets</a:t>
                    </a:r>
                  </a:p>
                  <a:p>
                    <a:pPr algn="ctr" fontAlgn="base">
                      <a:spcBef>
                        <a:spcPct val="0"/>
                      </a:spcBef>
                      <a:spcAft>
                        <a:spcPct val="0"/>
                      </a:spcAft>
                    </a:pPr>
                    <a:endParaRPr lang="en-US" sz="500">
                      <a:solidFill>
                        <a:srgbClr val="000000"/>
                      </a:solidFill>
                      <a:latin typeface="+mn-lt"/>
                    </a:endParaRPr>
                  </a:p>
                  <a:p>
                    <a:pPr algn="ctr" fontAlgn="base">
                      <a:spcBef>
                        <a:spcPct val="0"/>
                      </a:spcBef>
                      <a:spcAft>
                        <a:spcPct val="0"/>
                      </a:spcAft>
                    </a:pPr>
                    <a:r>
                      <a:rPr lang="en-US" sz="500">
                        <a:solidFill>
                          <a:srgbClr val="000000"/>
                        </a:solidFill>
                        <a:latin typeface="+mn-lt"/>
                      </a:rPr>
                      <a:t>160</a:t>
                    </a:r>
                  </a:p>
                </p:txBody>
              </p:sp>
              <p:sp>
                <p:nvSpPr>
                  <p:cNvPr id="114" name="Rectangle 6">
                    <a:extLst>
                      <a:ext uri="{FF2B5EF4-FFF2-40B4-BE49-F238E27FC236}">
                        <a16:creationId xmlns:a16="http://schemas.microsoft.com/office/drawing/2014/main" id="{1E834B28-431B-4FF6-A58C-456BA6EFA746}"/>
                      </a:ext>
                    </a:extLst>
                  </p:cNvPr>
                  <p:cNvSpPr>
                    <a:spLocks noChangeArrowheads="1"/>
                  </p:cNvSpPr>
                  <p:nvPr/>
                </p:nvSpPr>
                <p:spPr bwMode="auto">
                  <a:xfrm>
                    <a:off x="3253375" y="1756261"/>
                    <a:ext cx="727507" cy="727629"/>
                  </a:xfrm>
                  <a:prstGeom prst="rect">
                    <a:avLst/>
                  </a:prstGeom>
                  <a:solidFill>
                    <a:srgbClr val="C3BCB2"/>
                  </a:solidFill>
                  <a:ln w="12700">
                    <a:solidFill>
                      <a:schemeClr val="bg1"/>
                    </a:solidFill>
                    <a:miter lim="800000"/>
                    <a:headEnd type="none" w="sm" len="sm"/>
                    <a:tailEnd type="none" w="sm" len="sm"/>
                  </a:ln>
                </p:spPr>
                <p:txBody>
                  <a:bodyPr wrap="none" anchor="ctr"/>
                  <a:lstStyle/>
                  <a:p>
                    <a:pPr algn="ctr" fontAlgn="base">
                      <a:spcBef>
                        <a:spcPct val="0"/>
                      </a:spcBef>
                      <a:spcAft>
                        <a:spcPct val="0"/>
                      </a:spcAft>
                    </a:pPr>
                    <a:r>
                      <a:rPr lang="en-US" sz="500" dirty="0">
                        <a:solidFill>
                          <a:srgbClr val="000000"/>
                        </a:solidFill>
                        <a:latin typeface="+mn-lt"/>
                      </a:rPr>
                      <a:t>Equity</a:t>
                    </a:r>
                  </a:p>
                  <a:p>
                    <a:pPr algn="ctr" fontAlgn="base">
                      <a:spcBef>
                        <a:spcPct val="0"/>
                      </a:spcBef>
                      <a:spcAft>
                        <a:spcPct val="0"/>
                      </a:spcAft>
                    </a:pPr>
                    <a:r>
                      <a:rPr lang="en-US" sz="500" dirty="0">
                        <a:solidFill>
                          <a:srgbClr val="000000"/>
                        </a:solidFill>
                        <a:latin typeface="+mn-lt"/>
                      </a:rPr>
                      <a:t>80</a:t>
                    </a:r>
                  </a:p>
                </p:txBody>
              </p:sp>
              <p:sp>
                <p:nvSpPr>
                  <p:cNvPr id="115" name="Rectangle 7">
                    <a:extLst>
                      <a:ext uri="{FF2B5EF4-FFF2-40B4-BE49-F238E27FC236}">
                        <a16:creationId xmlns:a16="http://schemas.microsoft.com/office/drawing/2014/main" id="{4A5E651E-FA44-4164-AA78-81D77421A6E2}"/>
                      </a:ext>
                    </a:extLst>
                  </p:cNvPr>
                  <p:cNvSpPr>
                    <a:spLocks noChangeArrowheads="1"/>
                  </p:cNvSpPr>
                  <p:nvPr/>
                </p:nvSpPr>
                <p:spPr bwMode="auto">
                  <a:xfrm>
                    <a:off x="3253375" y="2483889"/>
                    <a:ext cx="727507" cy="705402"/>
                  </a:xfrm>
                  <a:prstGeom prst="rect">
                    <a:avLst/>
                  </a:prstGeom>
                  <a:solidFill>
                    <a:srgbClr val="C3BCB2"/>
                  </a:solidFill>
                  <a:ln w="12700">
                    <a:solidFill>
                      <a:schemeClr val="bg1"/>
                    </a:solidFill>
                    <a:miter lim="800000"/>
                    <a:headEnd type="none" w="sm" len="sm"/>
                    <a:tailEnd type="none" w="sm" len="sm"/>
                  </a:ln>
                </p:spPr>
                <p:txBody>
                  <a:bodyPr wrap="none" anchor="ctr"/>
                  <a:lstStyle/>
                  <a:p>
                    <a:pPr algn="ctr" fontAlgn="base">
                      <a:spcBef>
                        <a:spcPct val="0"/>
                      </a:spcBef>
                      <a:spcAft>
                        <a:spcPct val="0"/>
                      </a:spcAft>
                    </a:pPr>
                    <a:r>
                      <a:rPr lang="en-US" sz="500">
                        <a:solidFill>
                          <a:srgbClr val="000000"/>
                        </a:solidFill>
                        <a:latin typeface="+mn-lt"/>
                      </a:rPr>
                      <a:t>Debt</a:t>
                    </a:r>
                  </a:p>
                  <a:p>
                    <a:pPr algn="ctr" fontAlgn="base">
                      <a:spcBef>
                        <a:spcPct val="0"/>
                      </a:spcBef>
                      <a:spcAft>
                        <a:spcPct val="0"/>
                      </a:spcAft>
                    </a:pPr>
                    <a:r>
                      <a:rPr lang="en-US" sz="500">
                        <a:solidFill>
                          <a:srgbClr val="000000"/>
                        </a:solidFill>
                        <a:latin typeface="+mn-lt"/>
                      </a:rPr>
                      <a:t>80</a:t>
                    </a:r>
                  </a:p>
                </p:txBody>
              </p:sp>
              <p:sp>
                <p:nvSpPr>
                  <p:cNvPr id="117" name="AutoShape 9">
                    <a:extLst>
                      <a:ext uri="{FF2B5EF4-FFF2-40B4-BE49-F238E27FC236}">
                        <a16:creationId xmlns:a16="http://schemas.microsoft.com/office/drawing/2014/main" id="{FAEB41AE-B1F0-4B56-98CE-DF1224125E24}"/>
                      </a:ext>
                    </a:extLst>
                  </p:cNvPr>
                  <p:cNvSpPr>
                    <a:spLocks noChangeArrowheads="1"/>
                  </p:cNvSpPr>
                  <p:nvPr/>
                </p:nvSpPr>
                <p:spPr bwMode="auto">
                  <a:xfrm>
                    <a:off x="711599" y="2055795"/>
                    <a:ext cx="1570099" cy="741978"/>
                  </a:xfrm>
                  <a:prstGeom prst="rightArrow">
                    <a:avLst>
                      <a:gd name="adj1" fmla="val 71556"/>
                      <a:gd name="adj2" fmla="val 60721"/>
                    </a:avLst>
                  </a:prstGeom>
                  <a:solidFill>
                    <a:srgbClr val="064490"/>
                  </a:solidFill>
                  <a:ln w="12700">
                    <a:noFill/>
                    <a:miter lim="800000"/>
                    <a:headEnd type="none" w="sm" len="sm"/>
                    <a:tailEnd type="none" w="sm" len="sm"/>
                  </a:ln>
                </p:spPr>
                <p:txBody>
                  <a:bodyPr wrap="none" anchor="ctr"/>
                  <a:lstStyle/>
                  <a:p>
                    <a:pPr algn="ctr" fontAlgn="base">
                      <a:spcBef>
                        <a:spcPct val="0"/>
                      </a:spcBef>
                      <a:spcAft>
                        <a:spcPct val="0"/>
                      </a:spcAft>
                    </a:pPr>
                    <a:r>
                      <a:rPr lang="en-US" sz="500" dirty="0">
                        <a:solidFill>
                          <a:schemeClr val="bg1"/>
                        </a:solidFill>
                        <a:latin typeface="+mn-lt"/>
                      </a:rPr>
                      <a:t>Operating</a:t>
                    </a:r>
                  </a:p>
                  <a:p>
                    <a:pPr algn="ctr" fontAlgn="base">
                      <a:spcBef>
                        <a:spcPct val="0"/>
                      </a:spcBef>
                      <a:spcAft>
                        <a:spcPct val="0"/>
                      </a:spcAft>
                    </a:pPr>
                    <a:r>
                      <a:rPr lang="en-US" sz="500" dirty="0">
                        <a:solidFill>
                          <a:schemeClr val="bg1"/>
                        </a:solidFill>
                        <a:latin typeface="+mn-lt"/>
                      </a:rPr>
                      <a:t>   profit (EBIT) = 24</a:t>
                    </a:r>
                  </a:p>
                </p:txBody>
              </p:sp>
              <p:sp>
                <p:nvSpPr>
                  <p:cNvPr id="120" name="AutoShape 11">
                    <a:extLst>
                      <a:ext uri="{FF2B5EF4-FFF2-40B4-BE49-F238E27FC236}">
                        <a16:creationId xmlns:a16="http://schemas.microsoft.com/office/drawing/2014/main" id="{0FE80FE9-253B-4EB4-A382-0AEC79ABFDB5}"/>
                      </a:ext>
                    </a:extLst>
                  </p:cNvPr>
                  <p:cNvSpPr>
                    <a:spLocks noChangeArrowheads="1"/>
                  </p:cNvSpPr>
                  <p:nvPr/>
                </p:nvSpPr>
                <p:spPr bwMode="auto">
                  <a:xfrm>
                    <a:off x="4052677" y="4392357"/>
                    <a:ext cx="1491335" cy="366341"/>
                  </a:xfrm>
                  <a:prstGeom prst="rightArrow">
                    <a:avLst>
                      <a:gd name="adj1" fmla="val 71556"/>
                      <a:gd name="adj2" fmla="val 105194"/>
                    </a:avLst>
                  </a:prstGeom>
                  <a:solidFill>
                    <a:srgbClr val="CC9933"/>
                  </a:solidFill>
                  <a:ln>
                    <a:noFill/>
                  </a:ln>
                </p:spPr>
                <p:style>
                  <a:lnRef idx="0">
                    <a:scrgbClr r="0" g="0" b="0"/>
                  </a:lnRef>
                  <a:fillRef idx="0">
                    <a:scrgbClr r="0" g="0" b="0"/>
                  </a:fillRef>
                  <a:effectRef idx="0">
                    <a:scrgbClr r="0" g="0" b="0"/>
                  </a:effectRef>
                  <a:fontRef idx="minor">
                    <a:schemeClr val="lt1"/>
                  </a:fontRef>
                </p:style>
                <p:txBody>
                  <a:bodyPr wrap="none" anchor="ctr"/>
                  <a:lstStyle/>
                  <a:p>
                    <a:pPr algn="ctr" fontAlgn="base">
                      <a:spcBef>
                        <a:spcPct val="0"/>
                      </a:spcBef>
                      <a:spcAft>
                        <a:spcPct val="0"/>
                      </a:spcAft>
                    </a:pPr>
                    <a:r>
                      <a:rPr lang="en-US" sz="500" dirty="0">
                        <a:solidFill>
                          <a:srgbClr val="054794"/>
                        </a:solidFill>
                        <a:latin typeface="+mn-lt"/>
                      </a:rPr>
                      <a:t>Net Income = 24</a:t>
                    </a:r>
                  </a:p>
                </p:txBody>
              </p:sp>
              <p:sp>
                <p:nvSpPr>
                  <p:cNvPr id="121" name="AutoShape 12">
                    <a:extLst>
                      <a:ext uri="{FF2B5EF4-FFF2-40B4-BE49-F238E27FC236}">
                        <a16:creationId xmlns:a16="http://schemas.microsoft.com/office/drawing/2014/main" id="{21E8AC9B-ACEE-4BC3-9B58-9E768617AA85}"/>
                      </a:ext>
                    </a:extLst>
                  </p:cNvPr>
                  <p:cNvSpPr>
                    <a:spLocks noChangeArrowheads="1"/>
                  </p:cNvSpPr>
                  <p:nvPr/>
                </p:nvSpPr>
                <p:spPr bwMode="auto">
                  <a:xfrm>
                    <a:off x="4052677" y="1910335"/>
                    <a:ext cx="1504546" cy="366341"/>
                  </a:xfrm>
                  <a:prstGeom prst="rightArrow">
                    <a:avLst>
                      <a:gd name="adj1" fmla="val 71556"/>
                      <a:gd name="adj2" fmla="val 105194"/>
                    </a:avLst>
                  </a:prstGeom>
                  <a:solidFill>
                    <a:srgbClr val="064490"/>
                  </a:solidFill>
                  <a:ln w="12700">
                    <a:noFill/>
                    <a:miter lim="800000"/>
                    <a:headEnd type="none" w="sm" len="sm"/>
                    <a:tailEnd type="none" w="sm" len="sm"/>
                  </a:ln>
                </p:spPr>
                <p:txBody>
                  <a:bodyPr wrap="none" anchor="ctr"/>
                  <a:lstStyle/>
                  <a:p>
                    <a:pPr algn="ctr" fontAlgn="base">
                      <a:spcBef>
                        <a:spcPct val="0"/>
                      </a:spcBef>
                      <a:spcAft>
                        <a:spcPct val="0"/>
                      </a:spcAft>
                    </a:pPr>
                    <a:r>
                      <a:rPr lang="en-US" sz="500" dirty="0">
                        <a:solidFill>
                          <a:schemeClr val="bg1"/>
                        </a:solidFill>
                      </a:rPr>
                      <a:t>Net income</a:t>
                    </a:r>
                    <a:r>
                      <a:rPr lang="en-US" sz="500" dirty="0">
                        <a:solidFill>
                          <a:schemeClr val="bg1"/>
                        </a:solidFill>
                        <a:latin typeface="+mn-lt"/>
                      </a:rPr>
                      <a:t> = 16</a:t>
                    </a:r>
                  </a:p>
                </p:txBody>
              </p:sp>
              <p:sp>
                <p:nvSpPr>
                  <p:cNvPr id="123" name="AutoShape 13">
                    <a:extLst>
                      <a:ext uri="{FF2B5EF4-FFF2-40B4-BE49-F238E27FC236}">
                        <a16:creationId xmlns:a16="http://schemas.microsoft.com/office/drawing/2014/main" id="{5DA63E9F-AB2F-4813-B7DD-9386BD1B22A1}"/>
                      </a:ext>
                    </a:extLst>
                  </p:cNvPr>
                  <p:cNvSpPr>
                    <a:spLocks noChangeArrowheads="1"/>
                  </p:cNvSpPr>
                  <p:nvPr/>
                </p:nvSpPr>
                <p:spPr bwMode="auto">
                  <a:xfrm>
                    <a:off x="4052677" y="2611767"/>
                    <a:ext cx="1479968" cy="366341"/>
                  </a:xfrm>
                  <a:prstGeom prst="rightArrow">
                    <a:avLst>
                      <a:gd name="adj1" fmla="val 71556"/>
                      <a:gd name="adj2" fmla="val 105194"/>
                    </a:avLst>
                  </a:prstGeom>
                  <a:solidFill>
                    <a:srgbClr val="064490"/>
                  </a:solidFill>
                  <a:ln w="12700">
                    <a:noFill/>
                    <a:miter lim="800000"/>
                    <a:headEnd type="none" w="sm" len="sm"/>
                    <a:tailEnd type="none" w="sm" len="sm"/>
                  </a:ln>
                </p:spPr>
                <p:txBody>
                  <a:bodyPr wrap="none" anchor="ctr"/>
                  <a:lstStyle/>
                  <a:p>
                    <a:pPr algn="ctr" fontAlgn="base">
                      <a:spcBef>
                        <a:spcPct val="0"/>
                      </a:spcBef>
                      <a:spcAft>
                        <a:spcPct val="0"/>
                      </a:spcAft>
                    </a:pPr>
                    <a:r>
                      <a:rPr lang="en-US" sz="500" dirty="0">
                        <a:solidFill>
                          <a:schemeClr val="bg1"/>
                        </a:solidFill>
                        <a:latin typeface="+mn-lt"/>
                      </a:rPr>
                      <a:t>Interest = 8</a:t>
                    </a:r>
                  </a:p>
                </p:txBody>
              </p:sp>
              <p:sp>
                <p:nvSpPr>
                  <p:cNvPr id="124" name="AutoShape 14">
                    <a:extLst>
                      <a:ext uri="{FF2B5EF4-FFF2-40B4-BE49-F238E27FC236}">
                        <a16:creationId xmlns:a16="http://schemas.microsoft.com/office/drawing/2014/main" id="{1D619083-C4C0-4253-8F65-19F9B050AFCA}"/>
                      </a:ext>
                    </a:extLst>
                  </p:cNvPr>
                  <p:cNvSpPr>
                    <a:spLocks noChangeArrowheads="1"/>
                  </p:cNvSpPr>
                  <p:nvPr/>
                </p:nvSpPr>
                <p:spPr bwMode="auto">
                  <a:xfrm>
                    <a:off x="4052677" y="5094878"/>
                    <a:ext cx="1479968" cy="365261"/>
                  </a:xfrm>
                  <a:prstGeom prst="rightArrow">
                    <a:avLst>
                      <a:gd name="adj1" fmla="val 71556"/>
                      <a:gd name="adj2" fmla="val 105505"/>
                    </a:avLst>
                  </a:prstGeom>
                  <a:solidFill>
                    <a:srgbClr val="064490"/>
                  </a:solidFill>
                  <a:ln w="12700">
                    <a:noFill/>
                    <a:miter lim="800000"/>
                    <a:headEnd type="none" w="sm" len="sm"/>
                    <a:tailEnd type="none" w="sm" len="sm"/>
                  </a:ln>
                </p:spPr>
                <p:txBody>
                  <a:bodyPr wrap="none" anchor="ctr"/>
                  <a:lstStyle/>
                  <a:p>
                    <a:pPr algn="ctr" fontAlgn="base">
                      <a:spcBef>
                        <a:spcPct val="0"/>
                      </a:spcBef>
                      <a:spcAft>
                        <a:spcPct val="0"/>
                      </a:spcAft>
                    </a:pPr>
                    <a:r>
                      <a:rPr lang="en-US" sz="500" dirty="0">
                        <a:solidFill>
                          <a:schemeClr val="bg1"/>
                        </a:solidFill>
                        <a:latin typeface="+mn-lt"/>
                      </a:rPr>
                      <a:t>Interest = 24</a:t>
                    </a:r>
                  </a:p>
                </p:txBody>
              </p:sp>
              <p:sp>
                <p:nvSpPr>
                  <p:cNvPr id="134" name="Line 26">
                    <a:extLst>
                      <a:ext uri="{FF2B5EF4-FFF2-40B4-BE49-F238E27FC236}">
                        <a16:creationId xmlns:a16="http://schemas.microsoft.com/office/drawing/2014/main" id="{14930AE1-8451-4FFF-89FF-7042CCBF0A75}"/>
                      </a:ext>
                    </a:extLst>
                  </p:cNvPr>
                  <p:cNvSpPr>
                    <a:spLocks noChangeShapeType="1"/>
                  </p:cNvSpPr>
                  <p:nvPr/>
                </p:nvSpPr>
                <p:spPr bwMode="auto">
                  <a:xfrm>
                    <a:off x="5960910" y="1985759"/>
                    <a:ext cx="2235872" cy="0"/>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de-DE" sz="500">
                      <a:solidFill>
                        <a:srgbClr val="000000"/>
                      </a:solidFill>
                    </a:endParaRPr>
                  </a:p>
                </p:txBody>
              </p:sp>
              <p:sp>
                <p:nvSpPr>
                  <p:cNvPr id="144" name="Rectangle 6">
                    <a:extLst>
                      <a:ext uri="{FF2B5EF4-FFF2-40B4-BE49-F238E27FC236}">
                        <a16:creationId xmlns:a16="http://schemas.microsoft.com/office/drawing/2014/main" id="{E030E8E7-8FEB-42C3-BFB5-C3AD8939D68B}"/>
                      </a:ext>
                    </a:extLst>
                  </p:cNvPr>
                  <p:cNvSpPr>
                    <a:spLocks noChangeArrowheads="1"/>
                  </p:cNvSpPr>
                  <p:nvPr/>
                </p:nvSpPr>
                <p:spPr bwMode="auto">
                  <a:xfrm>
                    <a:off x="3253375" y="4230739"/>
                    <a:ext cx="727507" cy="366438"/>
                  </a:xfrm>
                  <a:prstGeom prst="rect">
                    <a:avLst/>
                  </a:prstGeom>
                  <a:solidFill>
                    <a:srgbClr val="C3BCB2"/>
                  </a:solidFill>
                  <a:ln w="12700">
                    <a:solidFill>
                      <a:schemeClr val="bg1"/>
                    </a:solidFill>
                    <a:miter lim="800000"/>
                    <a:headEnd type="none" w="sm" len="sm"/>
                    <a:tailEnd type="none" w="sm" len="sm"/>
                  </a:ln>
                </p:spPr>
                <p:txBody>
                  <a:bodyPr wrap="none" anchor="ctr"/>
                  <a:lstStyle/>
                  <a:p>
                    <a:pPr algn="ctr" fontAlgn="base">
                      <a:spcBef>
                        <a:spcPct val="0"/>
                      </a:spcBef>
                      <a:spcAft>
                        <a:spcPct val="0"/>
                      </a:spcAft>
                    </a:pPr>
                    <a:r>
                      <a:rPr lang="en-US" sz="500" dirty="0">
                        <a:solidFill>
                          <a:srgbClr val="000000"/>
                        </a:solidFill>
                        <a:latin typeface="+mn-lt"/>
                      </a:rPr>
                      <a:t>Equity 80</a:t>
                    </a:r>
                  </a:p>
                </p:txBody>
              </p:sp>
              <p:sp>
                <p:nvSpPr>
                  <p:cNvPr id="145" name="Rectangle 7">
                    <a:extLst>
                      <a:ext uri="{FF2B5EF4-FFF2-40B4-BE49-F238E27FC236}">
                        <a16:creationId xmlns:a16="http://schemas.microsoft.com/office/drawing/2014/main" id="{11AAAE48-F477-43D2-A868-0DEBD77D7373}"/>
                      </a:ext>
                    </a:extLst>
                  </p:cNvPr>
                  <p:cNvSpPr>
                    <a:spLocks noChangeArrowheads="1"/>
                  </p:cNvSpPr>
                  <p:nvPr/>
                </p:nvSpPr>
                <p:spPr bwMode="auto">
                  <a:xfrm>
                    <a:off x="3253375" y="4599335"/>
                    <a:ext cx="727507" cy="1062282"/>
                  </a:xfrm>
                  <a:prstGeom prst="rect">
                    <a:avLst/>
                  </a:prstGeom>
                  <a:solidFill>
                    <a:srgbClr val="C3BCB2"/>
                  </a:solidFill>
                  <a:ln w="12700">
                    <a:solidFill>
                      <a:schemeClr val="bg1"/>
                    </a:solidFill>
                    <a:miter lim="800000"/>
                    <a:headEnd type="none" w="sm" len="sm"/>
                    <a:tailEnd type="none" w="sm" len="sm"/>
                  </a:ln>
                </p:spPr>
                <p:txBody>
                  <a:bodyPr wrap="none" anchor="ctr"/>
                  <a:lstStyle/>
                  <a:p>
                    <a:pPr algn="ctr" fontAlgn="base">
                      <a:spcBef>
                        <a:spcPct val="0"/>
                      </a:spcBef>
                      <a:spcAft>
                        <a:spcPct val="0"/>
                      </a:spcAft>
                    </a:pPr>
                    <a:r>
                      <a:rPr lang="en-US" sz="500">
                        <a:solidFill>
                          <a:srgbClr val="000000"/>
                        </a:solidFill>
                        <a:latin typeface="+mn-lt"/>
                      </a:rPr>
                      <a:t>Debt</a:t>
                    </a:r>
                  </a:p>
                  <a:p>
                    <a:pPr algn="ctr" fontAlgn="base">
                      <a:spcBef>
                        <a:spcPct val="0"/>
                      </a:spcBef>
                      <a:spcAft>
                        <a:spcPct val="0"/>
                      </a:spcAft>
                    </a:pPr>
                    <a:r>
                      <a:rPr lang="en-US" sz="500">
                        <a:solidFill>
                          <a:srgbClr val="000000"/>
                        </a:solidFill>
                        <a:latin typeface="+mn-lt"/>
                      </a:rPr>
                      <a:t>240</a:t>
                    </a:r>
                  </a:p>
                </p:txBody>
              </p:sp>
              <p:sp>
                <p:nvSpPr>
                  <p:cNvPr id="146" name="AutoShape 9">
                    <a:extLst>
                      <a:ext uri="{FF2B5EF4-FFF2-40B4-BE49-F238E27FC236}">
                        <a16:creationId xmlns:a16="http://schemas.microsoft.com/office/drawing/2014/main" id="{FD4DF645-0558-4FDC-8BEC-597E7B1C3F3E}"/>
                      </a:ext>
                    </a:extLst>
                  </p:cNvPr>
                  <p:cNvSpPr>
                    <a:spLocks noChangeArrowheads="1"/>
                  </p:cNvSpPr>
                  <p:nvPr/>
                </p:nvSpPr>
                <p:spPr bwMode="auto">
                  <a:xfrm>
                    <a:off x="711672" y="4599335"/>
                    <a:ext cx="1569162" cy="739798"/>
                  </a:xfrm>
                  <a:prstGeom prst="rightArrow">
                    <a:avLst>
                      <a:gd name="adj1" fmla="val 71556"/>
                      <a:gd name="adj2" fmla="val 60721"/>
                    </a:avLst>
                  </a:prstGeom>
                  <a:solidFill>
                    <a:srgbClr val="064490"/>
                  </a:solidFill>
                  <a:ln w="12700">
                    <a:noFill/>
                    <a:miter lim="800000"/>
                    <a:headEnd type="none" w="sm" len="sm"/>
                    <a:tailEnd type="none" w="sm" len="sm"/>
                  </a:ln>
                </p:spPr>
                <p:txBody>
                  <a:bodyPr wrap="none" anchor="ctr"/>
                  <a:lstStyle/>
                  <a:p>
                    <a:pPr algn="ctr" fontAlgn="base">
                      <a:spcBef>
                        <a:spcPct val="0"/>
                      </a:spcBef>
                      <a:spcAft>
                        <a:spcPct val="0"/>
                      </a:spcAft>
                    </a:pPr>
                    <a:r>
                      <a:rPr lang="en-US" sz="500" dirty="0">
                        <a:solidFill>
                          <a:schemeClr val="bg1"/>
                        </a:solidFill>
                        <a:latin typeface="+mn-lt"/>
                      </a:rPr>
                      <a:t>Operating</a:t>
                    </a:r>
                  </a:p>
                  <a:p>
                    <a:pPr algn="ctr" fontAlgn="base">
                      <a:spcBef>
                        <a:spcPct val="0"/>
                      </a:spcBef>
                      <a:spcAft>
                        <a:spcPct val="0"/>
                      </a:spcAft>
                    </a:pPr>
                    <a:r>
                      <a:rPr lang="en-US" sz="500" dirty="0">
                        <a:solidFill>
                          <a:schemeClr val="bg1"/>
                        </a:solidFill>
                        <a:latin typeface="+mn-lt"/>
                      </a:rPr>
                      <a:t>   profit (EBIT) = 48</a:t>
                    </a:r>
                  </a:p>
                </p:txBody>
              </p:sp>
              <p:sp>
                <p:nvSpPr>
                  <p:cNvPr id="150" name="Line 25">
                    <a:extLst>
                      <a:ext uri="{FF2B5EF4-FFF2-40B4-BE49-F238E27FC236}">
                        <a16:creationId xmlns:a16="http://schemas.microsoft.com/office/drawing/2014/main" id="{AAF4A3AB-2BCC-4307-A48C-4DCDE932AF9B}"/>
                      </a:ext>
                    </a:extLst>
                  </p:cNvPr>
                  <p:cNvSpPr>
                    <a:spLocks noChangeShapeType="1"/>
                  </p:cNvSpPr>
                  <p:nvPr/>
                </p:nvSpPr>
                <p:spPr bwMode="auto">
                  <a:xfrm>
                    <a:off x="7083696" y="4021926"/>
                    <a:ext cx="0" cy="1639691"/>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de-DE" sz="500">
                      <a:solidFill>
                        <a:srgbClr val="000000"/>
                      </a:solidFill>
                    </a:endParaRPr>
                  </a:p>
                </p:txBody>
              </p:sp>
              <p:sp>
                <p:nvSpPr>
                  <p:cNvPr id="152" name="Line 26">
                    <a:extLst>
                      <a:ext uri="{FF2B5EF4-FFF2-40B4-BE49-F238E27FC236}">
                        <a16:creationId xmlns:a16="http://schemas.microsoft.com/office/drawing/2014/main" id="{4214900C-9C75-4C84-8182-ACA7F1D8DDA1}"/>
                      </a:ext>
                    </a:extLst>
                  </p:cNvPr>
                  <p:cNvSpPr>
                    <a:spLocks noChangeShapeType="1"/>
                  </p:cNvSpPr>
                  <p:nvPr/>
                </p:nvSpPr>
                <p:spPr bwMode="auto">
                  <a:xfrm>
                    <a:off x="5960910" y="4453658"/>
                    <a:ext cx="2235872" cy="0"/>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de-DE" sz="500">
                      <a:solidFill>
                        <a:srgbClr val="000000"/>
                      </a:solidFill>
                    </a:endParaRPr>
                  </a:p>
                </p:txBody>
              </p:sp>
            </p:grpSp>
            <p:sp>
              <p:nvSpPr>
                <p:cNvPr id="8" name="TextBox 7">
                  <a:extLst>
                    <a:ext uri="{FF2B5EF4-FFF2-40B4-BE49-F238E27FC236}">
                      <a16:creationId xmlns:a16="http://schemas.microsoft.com/office/drawing/2014/main" id="{B02ED5B4-A915-408E-A4C1-3A27C9A739BB}"/>
                    </a:ext>
                  </a:extLst>
                </p:cNvPr>
                <p:cNvSpPr txBox="1"/>
                <p:nvPr/>
              </p:nvSpPr>
              <p:spPr>
                <a:xfrm>
                  <a:off x="4384333" y="8883309"/>
                  <a:ext cx="914400" cy="110800"/>
                </a:xfrm>
                <a:prstGeom prst="rect">
                  <a:avLst/>
                </a:prstGeom>
                <a:noFill/>
              </p:spPr>
              <p:txBody>
                <a:bodyPr wrap="square" lIns="9144" tIns="9144" rIns="9144" bIns="9144" rtlCol="0">
                  <a:spAutoFit/>
                </a:bodyPr>
                <a:lstStyle/>
                <a:p>
                  <a:pPr algn="l"/>
                  <a:r>
                    <a:rPr lang="en-US" sz="600" dirty="0"/>
                    <a:t>Leveraging up</a:t>
                  </a:r>
                </a:p>
              </p:txBody>
            </p:sp>
          </p:grpSp>
        </p:grpSp>
        <mc:AlternateContent xmlns:mc="http://schemas.openxmlformats.org/markup-compatibility/2006" xmlns:a14="http://schemas.microsoft.com/office/drawing/2010/main">
          <mc:Choice Requires="a14">
            <p:sp>
              <p:nvSpPr>
                <p:cNvPr id="210" name="Textfeld 11">
                  <a:extLst>
                    <a:ext uri="{FF2B5EF4-FFF2-40B4-BE49-F238E27FC236}">
                      <a16:creationId xmlns:a16="http://schemas.microsoft.com/office/drawing/2014/main" id="{C1B38A2E-6322-4E94-9810-AD29A54D7402}"/>
                    </a:ext>
                  </a:extLst>
                </p:cNvPr>
                <p:cNvSpPr txBox="1"/>
                <p:nvPr/>
              </p:nvSpPr>
              <p:spPr bwMode="auto">
                <a:xfrm>
                  <a:off x="7660420" y="8023881"/>
                  <a:ext cx="1448949" cy="146963"/>
                </a:xfrm>
                <a:prstGeom prst="rect">
                  <a:avLst/>
                </a:prstGeom>
                <a:noFill/>
                <a:ln w="9525">
                  <a:noFill/>
                  <a:miter lim="800000"/>
                  <a:headEnd/>
                  <a:tailEnd/>
                </a:ln>
              </p:spPr>
              <p:txBody>
                <a:bodyPr wrap="square" lIns="0" tIns="0" rIns="0" bIns="0" rtlCol="0">
                  <a:spAutoFit/>
                </a:bodyPr>
                <a:lstStyle/>
                <a:p>
                  <a:pPr eaLnBrk="0" hangingPunct="0">
                    <a:spcBef>
                      <a:spcPct val="50000"/>
                    </a:spcBef>
                  </a:pPr>
                  <a:r>
                    <a:rPr lang="de-DE" sz="600" b="0" dirty="0" err="1"/>
                    <a:t>Debt</a:t>
                  </a:r>
                  <a:r>
                    <a:rPr lang="de-DE" sz="600" b="0" dirty="0"/>
                    <a:t> to Equity </a:t>
                  </a:r>
                  <a14:m>
                    <m:oMath xmlns:m="http://schemas.openxmlformats.org/officeDocument/2006/math">
                      <m:f>
                        <m:fPr>
                          <m:ctrlPr>
                            <a:rPr lang="de-DE" sz="600" b="0" i="1" smtClean="0">
                              <a:latin typeface="Cambria Math" panose="02040503050406030204" pitchFamily="18" charset="0"/>
                            </a:rPr>
                          </m:ctrlPr>
                        </m:fPr>
                        <m:num>
                          <m:r>
                            <m:rPr>
                              <m:sty m:val="p"/>
                            </m:rPr>
                            <a:rPr lang="de-DE" sz="600" b="0" i="0" smtClean="0">
                              <a:latin typeface="Cambria Math" panose="02040503050406030204" pitchFamily="18" charset="0"/>
                            </a:rPr>
                            <m:t>Total</m:t>
                          </m:r>
                          <m:r>
                            <a:rPr lang="de-DE" sz="600" b="0" i="0" smtClean="0">
                              <a:latin typeface="Cambria Math" panose="02040503050406030204" pitchFamily="18" charset="0"/>
                            </a:rPr>
                            <m:t> </m:t>
                          </m:r>
                          <m:r>
                            <m:rPr>
                              <m:sty m:val="p"/>
                            </m:rPr>
                            <a:rPr lang="de-DE" sz="600" b="0" i="0" smtClean="0">
                              <a:latin typeface="Cambria Math" panose="02040503050406030204" pitchFamily="18" charset="0"/>
                            </a:rPr>
                            <m:t>Debt</m:t>
                          </m:r>
                        </m:num>
                        <m:den>
                          <m:r>
                            <m:rPr>
                              <m:sty m:val="p"/>
                            </m:rPr>
                            <a:rPr lang="de-DE" sz="600" b="0" i="0" smtClean="0">
                              <a:latin typeface="Cambria Math" panose="02040503050406030204" pitchFamily="18" charset="0"/>
                            </a:rPr>
                            <m:t>Common</m:t>
                          </m:r>
                          <m:r>
                            <a:rPr lang="de-DE" sz="600" b="0" i="0" smtClean="0">
                              <a:latin typeface="Cambria Math" panose="02040503050406030204" pitchFamily="18" charset="0"/>
                            </a:rPr>
                            <m:t> </m:t>
                          </m:r>
                          <m:r>
                            <m:rPr>
                              <m:sty m:val="p"/>
                            </m:rPr>
                            <a:rPr lang="de-DE" sz="600" b="0" i="0" smtClean="0">
                              <a:latin typeface="Cambria Math" panose="02040503050406030204" pitchFamily="18" charset="0"/>
                            </a:rPr>
                            <m:t>Equity</m:t>
                          </m:r>
                        </m:den>
                      </m:f>
                    </m:oMath>
                  </a14:m>
                  <a:endParaRPr lang="en-DE" sz="600" dirty="0"/>
                </a:p>
              </p:txBody>
            </p:sp>
          </mc:Choice>
          <mc:Fallback xmlns="">
            <p:sp>
              <p:nvSpPr>
                <p:cNvPr id="210" name="Textfeld 11">
                  <a:extLst>
                    <a:ext uri="{FF2B5EF4-FFF2-40B4-BE49-F238E27FC236}">
                      <a16:creationId xmlns:a16="http://schemas.microsoft.com/office/drawing/2014/main" id="{C1B38A2E-6322-4E94-9810-AD29A54D7402}"/>
                    </a:ext>
                  </a:extLst>
                </p:cNvPr>
                <p:cNvSpPr txBox="1">
                  <a:spLocks noRot="1" noChangeAspect="1" noMove="1" noResize="1" noEditPoints="1" noAdjustHandles="1" noChangeArrowheads="1" noChangeShapeType="1" noTextEdit="1"/>
                </p:cNvSpPr>
                <p:nvPr/>
              </p:nvSpPr>
              <p:spPr bwMode="auto">
                <a:xfrm>
                  <a:off x="7660420" y="8023881"/>
                  <a:ext cx="1448949" cy="146963"/>
                </a:xfrm>
                <a:prstGeom prst="rect">
                  <a:avLst/>
                </a:prstGeom>
                <a:blipFill>
                  <a:blip r:embed="rId37"/>
                  <a:stretch>
                    <a:fillRect l="-3797" t="-4167" b="-25000"/>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2" name="Textfeld 12">
                  <a:extLst>
                    <a:ext uri="{FF2B5EF4-FFF2-40B4-BE49-F238E27FC236}">
                      <a16:creationId xmlns:a16="http://schemas.microsoft.com/office/drawing/2014/main" id="{DC1FFEB4-3C2A-4E62-AC9F-0F4DF2E367D3}"/>
                    </a:ext>
                  </a:extLst>
                </p:cNvPr>
                <p:cNvSpPr txBox="1"/>
                <p:nvPr/>
              </p:nvSpPr>
              <p:spPr bwMode="auto">
                <a:xfrm>
                  <a:off x="7660420" y="7838881"/>
                  <a:ext cx="1321321" cy="133563"/>
                </a:xfrm>
                <a:prstGeom prst="rect">
                  <a:avLst/>
                </a:prstGeom>
                <a:noFill/>
                <a:ln w="9525">
                  <a:noFill/>
                  <a:miter lim="800000"/>
                  <a:headEnd/>
                  <a:tailEnd/>
                </a:ln>
              </p:spPr>
              <p:txBody>
                <a:bodyPr wrap="square" lIns="0" tIns="0" rIns="0" bIns="0" rtlCol="0">
                  <a:spAutoFit/>
                </a:bodyPr>
                <a:lstStyle/>
                <a:p>
                  <a:pPr eaLnBrk="0" hangingPunct="0">
                    <a:spcBef>
                      <a:spcPct val="50000"/>
                    </a:spcBef>
                  </a:pPr>
                  <a:r>
                    <a:rPr lang="de-DE" sz="600" b="0" dirty="0"/>
                    <a:t>Op. CF to </a:t>
                  </a:r>
                  <a:r>
                    <a:rPr lang="de-DE" sz="600" b="0" dirty="0" err="1"/>
                    <a:t>Debt</a:t>
                  </a:r>
                  <a:r>
                    <a:rPr lang="de-DE" sz="600" b="0" dirty="0"/>
                    <a:t>  </a:t>
                  </a:r>
                  <a14:m>
                    <m:oMath xmlns:m="http://schemas.openxmlformats.org/officeDocument/2006/math">
                      <m:f>
                        <m:fPr>
                          <m:ctrlPr>
                            <a:rPr lang="de-DE" sz="600" b="0" i="1" smtClean="0">
                              <a:latin typeface="Cambria Math" panose="02040503050406030204" pitchFamily="18" charset="0"/>
                            </a:rPr>
                          </m:ctrlPr>
                        </m:fPr>
                        <m:num>
                          <m:r>
                            <m:rPr>
                              <m:sty m:val="p"/>
                            </m:rPr>
                            <a:rPr lang="de-DE" sz="600" b="0" i="0" smtClean="0">
                              <a:latin typeface="Cambria Math" panose="02040503050406030204" pitchFamily="18" charset="0"/>
                            </a:rPr>
                            <m:t>Op</m:t>
                          </m:r>
                          <m:r>
                            <a:rPr lang="de-DE" sz="600" b="0" i="0" smtClean="0">
                              <a:latin typeface="Cambria Math" panose="02040503050406030204" pitchFamily="18" charset="0"/>
                            </a:rPr>
                            <m:t> </m:t>
                          </m:r>
                          <m:r>
                            <m:rPr>
                              <m:sty m:val="p"/>
                            </m:rPr>
                            <a:rPr lang="de-DE" sz="600" b="0" i="0" smtClean="0">
                              <a:latin typeface="Cambria Math" panose="02040503050406030204" pitchFamily="18" charset="0"/>
                            </a:rPr>
                            <m:t>CF</m:t>
                          </m:r>
                        </m:num>
                        <m:den>
                          <m:r>
                            <m:rPr>
                              <m:sty m:val="p"/>
                            </m:rPr>
                            <a:rPr lang="de-DE" sz="600" b="0" i="0" smtClean="0">
                              <a:latin typeface="Cambria Math" panose="02040503050406030204" pitchFamily="18" charset="0"/>
                            </a:rPr>
                            <m:t>Total</m:t>
                          </m:r>
                          <m:r>
                            <a:rPr lang="de-DE" sz="600" b="0" i="0" smtClean="0">
                              <a:latin typeface="Cambria Math" panose="02040503050406030204" pitchFamily="18" charset="0"/>
                            </a:rPr>
                            <m:t> </m:t>
                          </m:r>
                          <m:r>
                            <m:rPr>
                              <m:sty m:val="p"/>
                            </m:rPr>
                            <a:rPr lang="de-DE" sz="600" b="0" i="0" smtClean="0">
                              <a:latin typeface="Cambria Math" panose="02040503050406030204" pitchFamily="18" charset="0"/>
                            </a:rPr>
                            <m:t>Debt</m:t>
                          </m:r>
                        </m:den>
                      </m:f>
                    </m:oMath>
                  </a14:m>
                  <a:endParaRPr lang="en-DE" sz="600" dirty="0"/>
                </a:p>
              </p:txBody>
            </p:sp>
          </mc:Choice>
          <mc:Fallback xmlns="">
            <p:sp>
              <p:nvSpPr>
                <p:cNvPr id="212" name="Textfeld 12">
                  <a:extLst>
                    <a:ext uri="{FF2B5EF4-FFF2-40B4-BE49-F238E27FC236}">
                      <a16:creationId xmlns:a16="http://schemas.microsoft.com/office/drawing/2014/main" id="{DC1FFEB4-3C2A-4E62-AC9F-0F4DF2E367D3}"/>
                    </a:ext>
                  </a:extLst>
                </p:cNvPr>
                <p:cNvSpPr txBox="1">
                  <a:spLocks noRot="1" noChangeAspect="1" noMove="1" noResize="1" noEditPoints="1" noAdjustHandles="1" noChangeArrowheads="1" noChangeShapeType="1" noTextEdit="1"/>
                </p:cNvSpPr>
                <p:nvPr/>
              </p:nvSpPr>
              <p:spPr bwMode="auto">
                <a:xfrm>
                  <a:off x="7660420" y="7838881"/>
                  <a:ext cx="1321321" cy="133563"/>
                </a:xfrm>
                <a:prstGeom prst="rect">
                  <a:avLst/>
                </a:prstGeom>
                <a:blipFill>
                  <a:blip r:embed="rId38"/>
                  <a:stretch>
                    <a:fillRect l="-4167" t="-13636" b="-18182"/>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1" name="Textfeld 18">
                  <a:extLst>
                    <a:ext uri="{FF2B5EF4-FFF2-40B4-BE49-F238E27FC236}">
                      <a16:creationId xmlns:a16="http://schemas.microsoft.com/office/drawing/2014/main" id="{993E24FF-6278-432D-9CE5-5367384F0A74}"/>
                    </a:ext>
                  </a:extLst>
                </p:cNvPr>
                <p:cNvSpPr txBox="1"/>
                <p:nvPr/>
              </p:nvSpPr>
              <p:spPr bwMode="auto">
                <a:xfrm>
                  <a:off x="7657094" y="8558978"/>
                  <a:ext cx="1486244" cy="133691"/>
                </a:xfrm>
                <a:prstGeom prst="rect">
                  <a:avLst/>
                </a:prstGeom>
                <a:noFill/>
                <a:ln w="9525">
                  <a:noFill/>
                  <a:miter lim="800000"/>
                  <a:headEnd/>
                  <a:tailEnd/>
                </a:ln>
              </p:spPr>
              <p:txBody>
                <a:bodyPr wrap="square" lIns="0" tIns="0" rIns="0" bIns="0" rtlCol="0">
                  <a:spAutoFit/>
                </a:bodyPr>
                <a:lstStyle/>
                <a:p>
                  <a:pPr eaLnBrk="0" hangingPunct="0">
                    <a:spcBef>
                      <a:spcPct val="50000"/>
                    </a:spcBef>
                  </a:pPr>
                  <a:r>
                    <a:rPr lang="de-DE" sz="600" b="0" dirty="0" err="1"/>
                    <a:t>Current</a:t>
                  </a:r>
                  <a:r>
                    <a:rPr lang="de-DE" sz="600" b="0" dirty="0"/>
                    <a:t> Ratio  </a:t>
                  </a:r>
                  <a14:m>
                    <m:oMath xmlns:m="http://schemas.openxmlformats.org/officeDocument/2006/math">
                      <m:f>
                        <m:fPr>
                          <m:ctrlPr>
                            <a:rPr lang="de-DE" sz="600" b="0" i="1" smtClean="0">
                              <a:latin typeface="Cambria Math" panose="02040503050406030204" pitchFamily="18" charset="0"/>
                            </a:rPr>
                          </m:ctrlPr>
                        </m:fPr>
                        <m:num>
                          <m:r>
                            <m:rPr>
                              <m:sty m:val="p"/>
                            </m:rPr>
                            <a:rPr lang="de-DE" sz="600" b="0" i="0" smtClean="0">
                              <a:latin typeface="Cambria Math" panose="02040503050406030204" pitchFamily="18" charset="0"/>
                            </a:rPr>
                            <m:t>Current</m:t>
                          </m:r>
                          <m:r>
                            <a:rPr lang="de-DE" sz="600" b="0" i="0" smtClean="0">
                              <a:latin typeface="Cambria Math" panose="02040503050406030204" pitchFamily="18" charset="0"/>
                            </a:rPr>
                            <m:t> </m:t>
                          </m:r>
                          <m:r>
                            <m:rPr>
                              <m:sty m:val="p"/>
                            </m:rPr>
                            <a:rPr lang="de-DE" sz="600" b="0" i="0" smtClean="0">
                              <a:latin typeface="Cambria Math" panose="02040503050406030204" pitchFamily="18" charset="0"/>
                            </a:rPr>
                            <m:t>Assets</m:t>
                          </m:r>
                        </m:num>
                        <m:den>
                          <m:r>
                            <m:rPr>
                              <m:sty m:val="p"/>
                            </m:rPr>
                            <a:rPr lang="de-DE" sz="600" b="0" i="0" smtClean="0">
                              <a:latin typeface="Cambria Math" panose="02040503050406030204" pitchFamily="18" charset="0"/>
                            </a:rPr>
                            <m:t>Current</m:t>
                          </m:r>
                          <m:r>
                            <a:rPr lang="de-DE" sz="600" b="0" i="0" smtClean="0">
                              <a:latin typeface="Cambria Math" panose="02040503050406030204" pitchFamily="18" charset="0"/>
                            </a:rPr>
                            <m:t> </m:t>
                          </m:r>
                          <m:r>
                            <m:rPr>
                              <m:sty m:val="p"/>
                            </m:rPr>
                            <a:rPr lang="de-DE" sz="600" b="0" i="0" smtClean="0">
                              <a:latin typeface="Cambria Math" panose="02040503050406030204" pitchFamily="18" charset="0"/>
                            </a:rPr>
                            <m:t>Liabilities</m:t>
                          </m:r>
                        </m:den>
                      </m:f>
                    </m:oMath>
                  </a14:m>
                  <a:endParaRPr lang="en-DE" sz="600" dirty="0"/>
                </a:p>
              </p:txBody>
            </p:sp>
          </mc:Choice>
          <mc:Fallback xmlns="">
            <p:sp>
              <p:nvSpPr>
                <p:cNvPr id="221" name="Textfeld 18">
                  <a:extLst>
                    <a:ext uri="{FF2B5EF4-FFF2-40B4-BE49-F238E27FC236}">
                      <a16:creationId xmlns:a16="http://schemas.microsoft.com/office/drawing/2014/main" id="{993E24FF-6278-432D-9CE5-5367384F0A74}"/>
                    </a:ext>
                  </a:extLst>
                </p:cNvPr>
                <p:cNvSpPr txBox="1">
                  <a:spLocks noRot="1" noChangeAspect="1" noMove="1" noResize="1" noEditPoints="1" noAdjustHandles="1" noChangeArrowheads="1" noChangeShapeType="1" noTextEdit="1"/>
                </p:cNvSpPr>
                <p:nvPr/>
              </p:nvSpPr>
              <p:spPr bwMode="auto">
                <a:xfrm>
                  <a:off x="7657094" y="8558978"/>
                  <a:ext cx="1486244" cy="133691"/>
                </a:xfrm>
                <a:prstGeom prst="rect">
                  <a:avLst/>
                </a:prstGeom>
                <a:blipFill>
                  <a:blip r:embed="rId39"/>
                  <a:stretch>
                    <a:fillRect l="-3689" t="-13636" b="-18182"/>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4" name="Textfeld 19">
                  <a:extLst>
                    <a:ext uri="{FF2B5EF4-FFF2-40B4-BE49-F238E27FC236}">
                      <a16:creationId xmlns:a16="http://schemas.microsoft.com/office/drawing/2014/main" id="{3CD54BFB-5E20-4EBF-9A91-67E792798B24}"/>
                    </a:ext>
                  </a:extLst>
                </p:cNvPr>
                <p:cNvSpPr txBox="1"/>
                <p:nvPr/>
              </p:nvSpPr>
              <p:spPr bwMode="auto">
                <a:xfrm>
                  <a:off x="7655737" y="8741592"/>
                  <a:ext cx="2069572" cy="135615"/>
                </a:xfrm>
                <a:prstGeom prst="rect">
                  <a:avLst/>
                </a:prstGeom>
                <a:noFill/>
                <a:ln w="9525">
                  <a:noFill/>
                  <a:miter lim="800000"/>
                  <a:headEnd/>
                  <a:tailEnd/>
                </a:ln>
              </p:spPr>
              <p:txBody>
                <a:bodyPr wrap="square" lIns="0" tIns="0" rIns="0" bIns="0" rtlCol="0">
                  <a:spAutoFit/>
                </a:bodyPr>
                <a:lstStyle/>
                <a:p>
                  <a:pPr eaLnBrk="0" hangingPunct="0">
                    <a:spcBef>
                      <a:spcPct val="50000"/>
                    </a:spcBef>
                  </a:pPr>
                  <a:r>
                    <a:rPr lang="de-DE" sz="600" b="0" dirty="0"/>
                    <a:t>Quick Ratio </a:t>
                  </a:r>
                  <a14:m>
                    <m:oMath xmlns:m="http://schemas.openxmlformats.org/officeDocument/2006/math">
                      <m:f>
                        <m:fPr>
                          <m:ctrlPr>
                            <a:rPr lang="de-DE" sz="600" b="0" i="1" smtClean="0">
                              <a:latin typeface="Cambria Math" panose="02040503050406030204" pitchFamily="18" charset="0"/>
                            </a:rPr>
                          </m:ctrlPr>
                        </m:fPr>
                        <m:num>
                          <m:r>
                            <m:rPr>
                              <m:sty m:val="p"/>
                            </m:rPr>
                            <a:rPr lang="de-DE" sz="600" b="0" i="0" smtClean="0">
                              <a:latin typeface="Cambria Math" panose="02040503050406030204" pitchFamily="18" charset="0"/>
                            </a:rPr>
                            <m:t>Cash</m:t>
                          </m:r>
                          <m:r>
                            <a:rPr lang="de-DE" sz="600" b="0" i="0" smtClean="0">
                              <a:latin typeface="Cambria Math" panose="02040503050406030204" pitchFamily="18" charset="0"/>
                            </a:rPr>
                            <m:t> </m:t>
                          </m:r>
                          <m:r>
                            <m:rPr>
                              <m:sty m:val="p"/>
                            </m:rPr>
                            <a:rPr lang="de-DE" sz="600" b="0" i="0" smtClean="0">
                              <a:latin typeface="Cambria Math" panose="02040503050406030204" pitchFamily="18" charset="0"/>
                            </a:rPr>
                            <m:t>and</m:t>
                          </m:r>
                          <m:r>
                            <a:rPr lang="de-DE" sz="600" b="0" i="0" smtClean="0">
                              <a:latin typeface="Cambria Math" panose="02040503050406030204" pitchFamily="18" charset="0"/>
                            </a:rPr>
                            <m:t> </m:t>
                          </m:r>
                          <m:r>
                            <m:rPr>
                              <m:sty m:val="p"/>
                            </m:rPr>
                            <a:rPr lang="de-DE" sz="600" b="0" i="0" smtClean="0">
                              <a:latin typeface="Cambria Math" panose="02040503050406030204" pitchFamily="18" charset="0"/>
                            </a:rPr>
                            <m:t>Equivalent</m:t>
                          </m:r>
                          <m:r>
                            <a:rPr lang="de-DE" sz="600" b="0" i="0" smtClean="0">
                              <a:latin typeface="Cambria Math" panose="02040503050406030204" pitchFamily="18" charset="0"/>
                            </a:rPr>
                            <m:t>+</m:t>
                          </m:r>
                          <m:r>
                            <m:rPr>
                              <m:sty m:val="p"/>
                            </m:rPr>
                            <a:rPr lang="de-DE" sz="600" b="0" i="0" smtClean="0">
                              <a:latin typeface="Cambria Math" panose="02040503050406030204" pitchFamily="18" charset="0"/>
                            </a:rPr>
                            <m:t>Receivables</m:t>
                          </m:r>
                        </m:num>
                        <m:den>
                          <m:r>
                            <m:rPr>
                              <m:sty m:val="p"/>
                            </m:rPr>
                            <a:rPr lang="de-DE" sz="600" b="0" i="0" smtClean="0">
                              <a:latin typeface="Cambria Math" panose="02040503050406030204" pitchFamily="18" charset="0"/>
                            </a:rPr>
                            <m:t>Current</m:t>
                          </m:r>
                          <m:r>
                            <a:rPr lang="de-DE" sz="600" b="0" i="0" smtClean="0">
                              <a:latin typeface="Cambria Math" panose="02040503050406030204" pitchFamily="18" charset="0"/>
                            </a:rPr>
                            <m:t> </m:t>
                          </m:r>
                          <m:r>
                            <m:rPr>
                              <m:sty m:val="p"/>
                            </m:rPr>
                            <a:rPr lang="de-DE" sz="600" b="0" i="0" smtClean="0">
                              <a:latin typeface="Cambria Math" panose="02040503050406030204" pitchFamily="18" charset="0"/>
                            </a:rPr>
                            <m:t>Liabilities</m:t>
                          </m:r>
                        </m:den>
                      </m:f>
                    </m:oMath>
                  </a14:m>
                  <a:endParaRPr lang="en-DE" sz="600" dirty="0"/>
                </a:p>
              </p:txBody>
            </p:sp>
          </mc:Choice>
          <mc:Fallback xmlns="">
            <p:sp>
              <p:nvSpPr>
                <p:cNvPr id="224" name="Textfeld 19">
                  <a:extLst>
                    <a:ext uri="{FF2B5EF4-FFF2-40B4-BE49-F238E27FC236}">
                      <a16:creationId xmlns:a16="http://schemas.microsoft.com/office/drawing/2014/main" id="{3CD54BFB-5E20-4EBF-9A91-67E792798B24}"/>
                    </a:ext>
                  </a:extLst>
                </p:cNvPr>
                <p:cNvSpPr txBox="1">
                  <a:spLocks noRot="1" noChangeAspect="1" noMove="1" noResize="1" noEditPoints="1" noAdjustHandles="1" noChangeArrowheads="1" noChangeShapeType="1" noTextEdit="1"/>
                </p:cNvSpPr>
                <p:nvPr/>
              </p:nvSpPr>
              <p:spPr bwMode="auto">
                <a:xfrm>
                  <a:off x="7655737" y="8741592"/>
                  <a:ext cx="2069572" cy="135615"/>
                </a:xfrm>
                <a:prstGeom prst="rect">
                  <a:avLst/>
                </a:prstGeom>
                <a:blipFill>
                  <a:blip r:embed="rId40"/>
                  <a:stretch>
                    <a:fillRect l="-2655" t="-9091" b="-22727"/>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5" name="Textfeld 20">
                  <a:extLst>
                    <a:ext uri="{FF2B5EF4-FFF2-40B4-BE49-F238E27FC236}">
                      <a16:creationId xmlns:a16="http://schemas.microsoft.com/office/drawing/2014/main" id="{43B82701-E859-4C0B-9D51-20576DECF0B7}"/>
                    </a:ext>
                  </a:extLst>
                </p:cNvPr>
                <p:cNvSpPr txBox="1"/>
                <p:nvPr/>
              </p:nvSpPr>
              <p:spPr bwMode="auto">
                <a:xfrm>
                  <a:off x="7657094" y="8923060"/>
                  <a:ext cx="1821283" cy="144270"/>
                </a:xfrm>
                <a:prstGeom prst="rect">
                  <a:avLst/>
                </a:prstGeom>
                <a:noFill/>
                <a:ln w="9525">
                  <a:noFill/>
                  <a:miter lim="800000"/>
                  <a:headEnd/>
                  <a:tailEnd/>
                </a:ln>
              </p:spPr>
              <p:txBody>
                <a:bodyPr wrap="square" lIns="0" tIns="0" rIns="0" bIns="0" rtlCol="0">
                  <a:spAutoFit/>
                </a:bodyPr>
                <a:lstStyle/>
                <a:p>
                  <a:pPr eaLnBrk="0" hangingPunct="0">
                    <a:spcBef>
                      <a:spcPct val="50000"/>
                    </a:spcBef>
                  </a:pPr>
                  <a:r>
                    <a:rPr lang="de-DE" sz="600" b="0" dirty="0" err="1"/>
                    <a:t>E</a:t>
                  </a:r>
                  <a:r>
                    <a:rPr lang="de-DE" sz="600" b="0" dirty="0"/>
                    <a:t>BIT interest coverage  </a:t>
                  </a:r>
                  <a14:m>
                    <m:oMath xmlns:m="http://schemas.openxmlformats.org/officeDocument/2006/math">
                      <m:f>
                        <m:fPr>
                          <m:ctrlPr>
                            <a:rPr lang="de-DE" sz="600" b="0" i="1" smtClean="0">
                              <a:latin typeface="Cambria Math" panose="02040503050406030204" pitchFamily="18" charset="0"/>
                            </a:rPr>
                          </m:ctrlPr>
                        </m:fPr>
                        <m:num>
                          <m:r>
                            <m:rPr>
                              <m:sty m:val="p"/>
                            </m:rPr>
                            <a:rPr lang="de-DE" sz="600" b="0" i="0" smtClean="0">
                              <a:latin typeface="Cambria Math" panose="02040503050406030204" pitchFamily="18" charset="0"/>
                            </a:rPr>
                            <m:t>EBIT</m:t>
                          </m:r>
                        </m:num>
                        <m:den>
                          <m:r>
                            <m:rPr>
                              <m:sty m:val="p"/>
                            </m:rPr>
                            <a:rPr lang="de-DE" sz="600" b="0" i="0" smtClean="0">
                              <a:latin typeface="Cambria Math" panose="02040503050406030204" pitchFamily="18" charset="0"/>
                            </a:rPr>
                            <m:t>Interest</m:t>
                          </m:r>
                          <m:r>
                            <a:rPr lang="de-DE" sz="600" b="0" i="0" smtClean="0">
                              <a:latin typeface="Cambria Math" panose="02040503050406030204" pitchFamily="18" charset="0"/>
                            </a:rPr>
                            <m:t> </m:t>
                          </m:r>
                          <m:r>
                            <m:rPr>
                              <m:sty m:val="p"/>
                            </m:rPr>
                            <a:rPr lang="de-DE" sz="600" b="0" i="0" smtClean="0">
                              <a:latin typeface="Cambria Math" panose="02040503050406030204" pitchFamily="18" charset="0"/>
                            </a:rPr>
                            <m:t>Expense</m:t>
                          </m:r>
                        </m:den>
                      </m:f>
                    </m:oMath>
                  </a14:m>
                  <a:endParaRPr lang="en-DE" sz="600" dirty="0"/>
                </a:p>
              </p:txBody>
            </p:sp>
          </mc:Choice>
          <mc:Fallback xmlns="">
            <p:sp>
              <p:nvSpPr>
                <p:cNvPr id="225" name="Textfeld 20">
                  <a:extLst>
                    <a:ext uri="{FF2B5EF4-FFF2-40B4-BE49-F238E27FC236}">
                      <a16:creationId xmlns:a16="http://schemas.microsoft.com/office/drawing/2014/main" id="{43B82701-E859-4C0B-9D51-20576DECF0B7}"/>
                    </a:ext>
                  </a:extLst>
                </p:cNvPr>
                <p:cNvSpPr txBox="1">
                  <a:spLocks noRot="1" noChangeAspect="1" noMove="1" noResize="1" noEditPoints="1" noAdjustHandles="1" noChangeArrowheads="1" noChangeShapeType="1" noTextEdit="1"/>
                </p:cNvSpPr>
                <p:nvPr/>
              </p:nvSpPr>
              <p:spPr bwMode="auto">
                <a:xfrm>
                  <a:off x="7657094" y="8923060"/>
                  <a:ext cx="1821283" cy="144270"/>
                </a:xfrm>
                <a:prstGeom prst="rect">
                  <a:avLst/>
                </a:prstGeom>
                <a:blipFill>
                  <a:blip r:embed="rId41"/>
                  <a:stretch>
                    <a:fillRect l="-3010" t="-13043" b="-26087"/>
                  </a:stretch>
                </a:blipFill>
                <a:ln w="9525">
                  <a:noFill/>
                  <a:miter lim="800000"/>
                  <a:headEnd/>
                  <a:tailEnd/>
                </a:ln>
              </p:spPr>
              <p:txBody>
                <a:bodyPr/>
                <a:lstStyle/>
                <a:p>
                  <a:r>
                    <a:rPr lang="en-US">
                      <a:noFill/>
                    </a:rPr>
                    <a:t> </a:t>
                  </a:r>
                </a:p>
              </p:txBody>
            </p:sp>
          </mc:Fallback>
        </mc:AlternateContent>
        <p:sp>
          <p:nvSpPr>
            <p:cNvPr id="236" name="TextBox 235">
              <a:extLst>
                <a:ext uri="{FF2B5EF4-FFF2-40B4-BE49-F238E27FC236}">
                  <a16:creationId xmlns:a16="http://schemas.microsoft.com/office/drawing/2014/main" id="{B4E5669F-616A-4DC6-B49C-778F4DA16972}"/>
                </a:ext>
              </a:extLst>
            </p:cNvPr>
            <p:cNvSpPr txBox="1"/>
            <p:nvPr/>
          </p:nvSpPr>
          <p:spPr>
            <a:xfrm>
              <a:off x="7655737" y="7557066"/>
              <a:ext cx="1792435" cy="233910"/>
            </a:xfrm>
            <a:prstGeom prst="rect">
              <a:avLst/>
            </a:prstGeom>
            <a:noFill/>
          </p:spPr>
          <p:txBody>
            <a:bodyPr wrap="square" lIns="9144" tIns="9144" rIns="9144" bIns="9144" rtlCol="0">
              <a:spAutoFit/>
            </a:bodyPr>
            <a:lstStyle/>
            <a:p>
              <a:pPr algn="l"/>
              <a:r>
                <a:rPr lang="en-US" sz="800" b="1" dirty="0">
                  <a:latin typeface="+mj-lt"/>
                </a:rPr>
                <a:t>Long-term capital structure / Solvency</a:t>
              </a:r>
            </a:p>
            <a:p>
              <a:pPr algn="l"/>
              <a:r>
                <a:rPr lang="en-US" sz="600" dirty="0"/>
                <a:t>Extent of firm‘s long-term credit commitments</a:t>
              </a:r>
            </a:p>
          </p:txBody>
        </p:sp>
        <p:sp>
          <p:nvSpPr>
            <p:cNvPr id="238" name="TextBox 237">
              <a:extLst>
                <a:ext uri="{FF2B5EF4-FFF2-40B4-BE49-F238E27FC236}">
                  <a16:creationId xmlns:a16="http://schemas.microsoft.com/office/drawing/2014/main" id="{1332067D-610C-4760-A344-92AADA245D1F}"/>
                </a:ext>
              </a:extLst>
            </p:cNvPr>
            <p:cNvSpPr txBox="1"/>
            <p:nvPr/>
          </p:nvSpPr>
          <p:spPr>
            <a:xfrm>
              <a:off x="7655737" y="8281672"/>
              <a:ext cx="1792435" cy="233910"/>
            </a:xfrm>
            <a:prstGeom prst="rect">
              <a:avLst/>
            </a:prstGeom>
            <a:noFill/>
          </p:spPr>
          <p:txBody>
            <a:bodyPr wrap="square" lIns="9144" tIns="9144" rIns="9144" bIns="9144" rtlCol="0">
              <a:spAutoFit/>
            </a:bodyPr>
            <a:lstStyle/>
            <a:p>
              <a:pPr algn="l"/>
              <a:r>
                <a:rPr lang="en-US" sz="800" b="1" dirty="0">
                  <a:latin typeface="+mj-lt"/>
                </a:rPr>
                <a:t>Short-term liquidity</a:t>
              </a:r>
            </a:p>
            <a:p>
              <a:pPr algn="l"/>
              <a:r>
                <a:rPr lang="en-US" sz="600" dirty="0"/>
                <a:t>Extent of firm‘s long-term credit commitments</a:t>
              </a:r>
            </a:p>
          </p:txBody>
        </p:sp>
      </p:grpSp>
      <p:cxnSp>
        <p:nvCxnSpPr>
          <p:cNvPr id="244" name="Straight Arrow Connector 243">
            <a:extLst>
              <a:ext uri="{FF2B5EF4-FFF2-40B4-BE49-F238E27FC236}">
                <a16:creationId xmlns:a16="http://schemas.microsoft.com/office/drawing/2014/main" id="{E2EC897F-389F-481F-8E3C-18B72E1EA8E7}"/>
              </a:ext>
            </a:extLst>
          </p:cNvPr>
          <p:cNvCxnSpPr>
            <a:stCxn id="205" idx="2"/>
            <a:endCxn id="206" idx="0"/>
          </p:cNvCxnSpPr>
          <p:nvPr/>
        </p:nvCxnSpPr>
        <p:spPr>
          <a:xfrm flipH="1">
            <a:off x="815031" y="8392555"/>
            <a:ext cx="693212" cy="3781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6" name="Straight Arrow Connector 245">
            <a:extLst>
              <a:ext uri="{FF2B5EF4-FFF2-40B4-BE49-F238E27FC236}">
                <a16:creationId xmlns:a16="http://schemas.microsoft.com/office/drawing/2014/main" id="{E538615F-EF04-4F0C-9018-89463DDA24C2}"/>
              </a:ext>
            </a:extLst>
          </p:cNvPr>
          <p:cNvCxnSpPr>
            <a:stCxn id="205" idx="2"/>
            <a:endCxn id="226" idx="0"/>
          </p:cNvCxnSpPr>
          <p:nvPr/>
        </p:nvCxnSpPr>
        <p:spPr>
          <a:xfrm>
            <a:off x="1508243" y="8392555"/>
            <a:ext cx="411181" cy="3781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8" name="Straight Arrow Connector 247">
            <a:extLst>
              <a:ext uri="{FF2B5EF4-FFF2-40B4-BE49-F238E27FC236}">
                <a16:creationId xmlns:a16="http://schemas.microsoft.com/office/drawing/2014/main" id="{DA9FAD2B-8B35-40E5-B9BB-B9AB2B7E39A0}"/>
              </a:ext>
            </a:extLst>
          </p:cNvPr>
          <p:cNvCxnSpPr>
            <a:stCxn id="205" idx="2"/>
            <a:endCxn id="227" idx="0"/>
          </p:cNvCxnSpPr>
          <p:nvPr/>
        </p:nvCxnSpPr>
        <p:spPr>
          <a:xfrm>
            <a:off x="1508243" y="8392555"/>
            <a:ext cx="1581827" cy="3781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0" name="Straight Arrow Connector 249">
            <a:extLst>
              <a:ext uri="{FF2B5EF4-FFF2-40B4-BE49-F238E27FC236}">
                <a16:creationId xmlns:a16="http://schemas.microsoft.com/office/drawing/2014/main" id="{3F81DD4F-AB2B-443B-AEFF-EA4DE8DC9C4C}"/>
              </a:ext>
            </a:extLst>
          </p:cNvPr>
          <p:cNvCxnSpPr>
            <a:cxnSpLocks/>
            <a:stCxn id="204" idx="2"/>
            <a:endCxn id="205" idx="0"/>
          </p:cNvCxnSpPr>
          <p:nvPr/>
        </p:nvCxnSpPr>
        <p:spPr>
          <a:xfrm flipH="1">
            <a:off x="1508243" y="7711238"/>
            <a:ext cx="362322" cy="3051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EEED20EA-DB1F-4BEC-A860-55799C144C71}"/>
              </a:ext>
            </a:extLst>
          </p:cNvPr>
          <p:cNvCxnSpPr>
            <a:cxnSpLocks/>
            <a:stCxn id="204" idx="2"/>
          </p:cNvCxnSpPr>
          <p:nvPr/>
        </p:nvCxnSpPr>
        <p:spPr>
          <a:xfrm>
            <a:off x="1870565" y="7711238"/>
            <a:ext cx="740555" cy="261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3" name="Arrow: Down 262">
            <a:extLst>
              <a:ext uri="{FF2B5EF4-FFF2-40B4-BE49-F238E27FC236}">
                <a16:creationId xmlns:a16="http://schemas.microsoft.com/office/drawing/2014/main" id="{0ECCAF03-A833-4D2B-9B69-769A9C467952}"/>
              </a:ext>
            </a:extLst>
          </p:cNvPr>
          <p:cNvSpPr/>
          <p:nvPr/>
        </p:nvSpPr>
        <p:spPr>
          <a:xfrm>
            <a:off x="6741949" y="1911896"/>
            <a:ext cx="689293" cy="100854"/>
          </a:xfrm>
          <a:prstGeom prst="down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62E49EC-747C-45B6-95FC-83478035BEB7}"/>
              </a:ext>
            </a:extLst>
          </p:cNvPr>
          <p:cNvSpPr txBox="1"/>
          <p:nvPr/>
        </p:nvSpPr>
        <p:spPr>
          <a:xfrm>
            <a:off x="2607799" y="7423263"/>
            <a:ext cx="964542" cy="172355"/>
          </a:xfrm>
          <a:prstGeom prst="rect">
            <a:avLst/>
          </a:prstGeom>
          <a:noFill/>
        </p:spPr>
        <p:txBody>
          <a:bodyPr wrap="square" lIns="9144" tIns="9144" rIns="9144" bIns="9144" rtlCol="0">
            <a:spAutoFit/>
          </a:bodyPr>
          <a:lstStyle/>
          <a:p>
            <a:pPr algn="l"/>
            <a:r>
              <a:rPr lang="en-US" sz="500" dirty="0">
                <a:solidFill>
                  <a:schemeClr val="tx1">
                    <a:lumMod val="65000"/>
                    <a:lumOff val="35000"/>
                  </a:schemeClr>
                </a:solidFill>
              </a:rPr>
              <a:t>How much sales can be generated with $1 of  invested capital</a:t>
            </a:r>
          </a:p>
        </p:txBody>
      </p:sp>
      <p:sp>
        <p:nvSpPr>
          <p:cNvPr id="231" name="TextBox 230">
            <a:extLst>
              <a:ext uri="{FF2B5EF4-FFF2-40B4-BE49-F238E27FC236}">
                <a16:creationId xmlns:a16="http://schemas.microsoft.com/office/drawing/2014/main" id="{F47887A7-DC16-4B3B-86FC-319550507CCD}"/>
              </a:ext>
            </a:extLst>
          </p:cNvPr>
          <p:cNvSpPr txBox="1"/>
          <p:nvPr/>
        </p:nvSpPr>
        <p:spPr>
          <a:xfrm>
            <a:off x="2806723" y="8246352"/>
            <a:ext cx="1012252" cy="249299"/>
          </a:xfrm>
          <a:prstGeom prst="rect">
            <a:avLst/>
          </a:prstGeom>
          <a:noFill/>
        </p:spPr>
        <p:txBody>
          <a:bodyPr wrap="square" lIns="9144" tIns="9144" rIns="9144" bIns="9144" rtlCol="0">
            <a:spAutoFit/>
          </a:bodyPr>
          <a:lstStyle/>
          <a:p>
            <a:pPr algn="l"/>
            <a:r>
              <a:rPr lang="en-US" sz="500" dirty="0">
                <a:solidFill>
                  <a:schemeClr val="tx1">
                    <a:lumMod val="65000"/>
                    <a:lumOff val="35000"/>
                  </a:schemeClr>
                </a:solidFill>
              </a:rPr>
              <a:t>Working capital efficiency</a:t>
            </a:r>
          </a:p>
          <a:p>
            <a:pPr algn="l"/>
            <a:r>
              <a:rPr lang="en-US" sz="500" dirty="0">
                <a:solidFill>
                  <a:schemeClr val="tx1">
                    <a:lumMod val="65000"/>
                    <a:lumOff val="35000"/>
                  </a:schemeClr>
                </a:solidFill>
              </a:rPr>
              <a:t>How much sales can be generated per $1 of net working capital</a:t>
            </a:r>
          </a:p>
        </p:txBody>
      </p:sp>
      <p:sp>
        <p:nvSpPr>
          <p:cNvPr id="232" name="TextBox 231">
            <a:extLst>
              <a:ext uri="{FF2B5EF4-FFF2-40B4-BE49-F238E27FC236}">
                <a16:creationId xmlns:a16="http://schemas.microsoft.com/office/drawing/2014/main" id="{449C9FAD-97CB-4FA7-B164-30D55C51AF35}"/>
              </a:ext>
            </a:extLst>
          </p:cNvPr>
          <p:cNvSpPr txBox="1"/>
          <p:nvPr/>
        </p:nvSpPr>
        <p:spPr>
          <a:xfrm>
            <a:off x="2422276" y="8004949"/>
            <a:ext cx="1699391" cy="184666"/>
          </a:xfrm>
          <a:prstGeom prst="rect">
            <a:avLst/>
          </a:prstGeom>
          <a:noFill/>
        </p:spPr>
        <p:txBody>
          <a:bodyPr wrap="square">
            <a:spAutoFit/>
          </a:bodyPr>
          <a:lstStyle/>
          <a:p>
            <a:pPr algn="ctr"/>
            <a:r>
              <a:rPr lang="en-US" sz="600" dirty="0"/>
              <a:t>… any non-current sensible non-current turnover</a:t>
            </a:r>
          </a:p>
        </p:txBody>
      </p:sp>
      <p:sp>
        <p:nvSpPr>
          <p:cNvPr id="233" name="TextBox 232">
            <a:extLst>
              <a:ext uri="{FF2B5EF4-FFF2-40B4-BE49-F238E27FC236}">
                <a16:creationId xmlns:a16="http://schemas.microsoft.com/office/drawing/2014/main" id="{66BE22C6-E7DB-42F9-8F60-71ADAC5BBFD2}"/>
              </a:ext>
            </a:extLst>
          </p:cNvPr>
          <p:cNvSpPr txBox="1"/>
          <p:nvPr/>
        </p:nvSpPr>
        <p:spPr>
          <a:xfrm>
            <a:off x="603928" y="9328096"/>
            <a:ext cx="736497" cy="249299"/>
          </a:xfrm>
          <a:prstGeom prst="rect">
            <a:avLst/>
          </a:prstGeom>
          <a:noFill/>
        </p:spPr>
        <p:txBody>
          <a:bodyPr wrap="square" lIns="9144" tIns="9144" rIns="9144" bIns="9144" rtlCol="0">
            <a:spAutoFit/>
          </a:bodyPr>
          <a:lstStyle/>
          <a:p>
            <a:pPr algn="l"/>
            <a:r>
              <a:rPr lang="en-US" sz="500" dirty="0">
                <a:solidFill>
                  <a:schemeClr val="tx1">
                    <a:lumMod val="65000"/>
                    <a:lumOff val="35000"/>
                  </a:schemeClr>
                </a:solidFill>
              </a:rPr>
              <a:t>Lower receivable  collection period implies higher efficiency</a:t>
            </a:r>
          </a:p>
        </p:txBody>
      </p:sp>
      <p:sp>
        <p:nvSpPr>
          <p:cNvPr id="234" name="TextBox 233">
            <a:extLst>
              <a:ext uri="{FF2B5EF4-FFF2-40B4-BE49-F238E27FC236}">
                <a16:creationId xmlns:a16="http://schemas.microsoft.com/office/drawing/2014/main" id="{E2B7ABC2-014C-41FE-9C5D-F0966643F863}"/>
              </a:ext>
            </a:extLst>
          </p:cNvPr>
          <p:cNvSpPr txBox="1"/>
          <p:nvPr/>
        </p:nvSpPr>
        <p:spPr>
          <a:xfrm>
            <a:off x="1765367" y="9304375"/>
            <a:ext cx="635348" cy="249299"/>
          </a:xfrm>
          <a:prstGeom prst="rect">
            <a:avLst/>
          </a:prstGeom>
          <a:noFill/>
        </p:spPr>
        <p:txBody>
          <a:bodyPr wrap="square" lIns="9144" tIns="9144" rIns="9144" bIns="9144" rtlCol="0">
            <a:spAutoFit/>
          </a:bodyPr>
          <a:lstStyle/>
          <a:p>
            <a:pPr algn="l"/>
            <a:r>
              <a:rPr lang="en-US" sz="500" dirty="0">
                <a:solidFill>
                  <a:schemeClr val="tx1">
                    <a:lumMod val="65000"/>
                    <a:lumOff val="35000"/>
                  </a:schemeClr>
                </a:solidFill>
              </a:rPr>
              <a:t>Lower inventory holding period implies higher efficiency</a:t>
            </a:r>
          </a:p>
        </p:txBody>
      </p:sp>
      <p:sp>
        <p:nvSpPr>
          <p:cNvPr id="235" name="TextBox 234">
            <a:extLst>
              <a:ext uri="{FF2B5EF4-FFF2-40B4-BE49-F238E27FC236}">
                <a16:creationId xmlns:a16="http://schemas.microsoft.com/office/drawing/2014/main" id="{7E4F6ACB-7A38-4594-B347-8744C58F6A51}"/>
              </a:ext>
            </a:extLst>
          </p:cNvPr>
          <p:cNvSpPr txBox="1"/>
          <p:nvPr/>
        </p:nvSpPr>
        <p:spPr>
          <a:xfrm>
            <a:off x="3251317" y="9303696"/>
            <a:ext cx="1043149" cy="249299"/>
          </a:xfrm>
          <a:prstGeom prst="rect">
            <a:avLst/>
          </a:prstGeom>
          <a:noFill/>
        </p:spPr>
        <p:txBody>
          <a:bodyPr wrap="square" lIns="9144" tIns="9144" rIns="9144" bIns="9144" rtlCol="0">
            <a:spAutoFit/>
          </a:bodyPr>
          <a:lstStyle/>
          <a:p>
            <a:pPr algn="l"/>
            <a:r>
              <a:rPr lang="en-US" sz="500" dirty="0">
                <a:solidFill>
                  <a:schemeClr val="tx1">
                    <a:lumMod val="65000"/>
                    <a:lumOff val="35000"/>
                  </a:schemeClr>
                </a:solidFill>
              </a:rPr>
              <a:t>How long can  you stretch to pay payables. Longer payback time increases working capital  efficiency</a:t>
            </a:r>
          </a:p>
        </p:txBody>
      </p:sp>
      <p:cxnSp>
        <p:nvCxnSpPr>
          <p:cNvPr id="43" name="Connector: Elbow 42">
            <a:extLst>
              <a:ext uri="{FF2B5EF4-FFF2-40B4-BE49-F238E27FC236}">
                <a16:creationId xmlns:a16="http://schemas.microsoft.com/office/drawing/2014/main" id="{2DE0711F-C9F2-4DAD-8D08-87C3F78E1E2E}"/>
              </a:ext>
            </a:extLst>
          </p:cNvPr>
          <p:cNvCxnSpPr>
            <a:stCxn id="231" idx="1"/>
            <a:endCxn id="205" idx="3"/>
          </p:cNvCxnSpPr>
          <p:nvPr/>
        </p:nvCxnSpPr>
        <p:spPr>
          <a:xfrm rot="10800000">
            <a:off x="2549041" y="8204460"/>
            <a:ext cx="257682" cy="166543"/>
          </a:xfrm>
          <a:prstGeom prst="bentConnector3">
            <a:avLst/>
          </a:prstGeom>
        </p:spPr>
        <p:style>
          <a:lnRef idx="1">
            <a:schemeClr val="accent3"/>
          </a:lnRef>
          <a:fillRef idx="0">
            <a:schemeClr val="accent3"/>
          </a:fillRef>
          <a:effectRef idx="0">
            <a:schemeClr val="accent3"/>
          </a:effectRef>
          <a:fontRef idx="minor">
            <a:schemeClr val="tx1"/>
          </a:fontRef>
        </p:style>
      </p:cxnSp>
      <p:cxnSp>
        <p:nvCxnSpPr>
          <p:cNvPr id="52" name="Connector: Elbow 51">
            <a:extLst>
              <a:ext uri="{FF2B5EF4-FFF2-40B4-BE49-F238E27FC236}">
                <a16:creationId xmlns:a16="http://schemas.microsoft.com/office/drawing/2014/main" id="{FEE4EEAD-AE1D-4C4F-9C62-FF9EA8C5556C}"/>
              </a:ext>
            </a:extLst>
          </p:cNvPr>
          <p:cNvCxnSpPr>
            <a:cxnSpLocks/>
            <a:stCxn id="5" idx="1"/>
            <a:endCxn id="204" idx="3"/>
          </p:cNvCxnSpPr>
          <p:nvPr/>
        </p:nvCxnSpPr>
        <p:spPr>
          <a:xfrm rot="10800000">
            <a:off x="2351423" y="7476975"/>
            <a:ext cx="256377" cy="3246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B7C68ABA-9C4F-4A79-BCEF-1761ED7FBEDF}"/>
              </a:ext>
            </a:extLst>
          </p:cNvPr>
          <p:cNvCxnSpPr>
            <a:stCxn id="235" idx="1"/>
            <a:endCxn id="227" idx="2"/>
          </p:cNvCxnSpPr>
          <p:nvPr/>
        </p:nvCxnSpPr>
        <p:spPr>
          <a:xfrm rot="10800000">
            <a:off x="3090071" y="9213808"/>
            <a:ext cx="161247" cy="214539"/>
          </a:xfrm>
          <a:prstGeom prst="bentConnector2">
            <a:avLst/>
          </a:prstGeom>
        </p:spPr>
        <p:style>
          <a:lnRef idx="1">
            <a:schemeClr val="accent3"/>
          </a:lnRef>
          <a:fillRef idx="0">
            <a:schemeClr val="accent3"/>
          </a:fillRef>
          <a:effectRef idx="0">
            <a:schemeClr val="accent3"/>
          </a:effectRef>
          <a:fontRef idx="minor">
            <a:schemeClr val="tx1"/>
          </a:fontRef>
        </p:style>
      </p:cxnSp>
      <p:cxnSp>
        <p:nvCxnSpPr>
          <p:cNvPr id="57" name="Connector: Elbow 56">
            <a:extLst>
              <a:ext uri="{FF2B5EF4-FFF2-40B4-BE49-F238E27FC236}">
                <a16:creationId xmlns:a16="http://schemas.microsoft.com/office/drawing/2014/main" id="{14FD64DC-BC3B-438D-940C-A634E54E743F}"/>
              </a:ext>
            </a:extLst>
          </p:cNvPr>
          <p:cNvCxnSpPr>
            <a:stCxn id="234" idx="1"/>
            <a:endCxn id="226" idx="2"/>
          </p:cNvCxnSpPr>
          <p:nvPr/>
        </p:nvCxnSpPr>
        <p:spPr>
          <a:xfrm rot="10800000" flipH="1">
            <a:off x="1765366" y="9121475"/>
            <a:ext cx="154057" cy="307551"/>
          </a:xfrm>
          <a:prstGeom prst="bentConnector4">
            <a:avLst>
              <a:gd name="adj1" fmla="val -148387"/>
              <a:gd name="adj2" fmla="val 70265"/>
            </a:avLst>
          </a:prstGeom>
        </p:spPr>
        <p:style>
          <a:lnRef idx="1">
            <a:schemeClr val="accent3"/>
          </a:lnRef>
          <a:fillRef idx="0">
            <a:schemeClr val="accent3"/>
          </a:fillRef>
          <a:effectRef idx="0">
            <a:schemeClr val="accent3"/>
          </a:effectRef>
          <a:fontRef idx="minor">
            <a:schemeClr val="tx1"/>
          </a:fontRef>
        </p:style>
      </p:cxnSp>
      <p:cxnSp>
        <p:nvCxnSpPr>
          <p:cNvPr id="59" name="Connector: Elbow 58">
            <a:extLst>
              <a:ext uri="{FF2B5EF4-FFF2-40B4-BE49-F238E27FC236}">
                <a16:creationId xmlns:a16="http://schemas.microsoft.com/office/drawing/2014/main" id="{6B807A21-4253-4F4D-B90A-14395F0D6943}"/>
              </a:ext>
            </a:extLst>
          </p:cNvPr>
          <p:cNvCxnSpPr>
            <a:stCxn id="233" idx="1"/>
            <a:endCxn id="206" idx="2"/>
          </p:cNvCxnSpPr>
          <p:nvPr/>
        </p:nvCxnSpPr>
        <p:spPr>
          <a:xfrm rot="10800000" flipH="1">
            <a:off x="603927" y="9121474"/>
            <a:ext cx="211103" cy="331272"/>
          </a:xfrm>
          <a:prstGeom prst="bentConnector4">
            <a:avLst>
              <a:gd name="adj1" fmla="val -108288"/>
              <a:gd name="adj2" fmla="val 68814"/>
            </a:avLst>
          </a:prstGeom>
        </p:spPr>
        <p:style>
          <a:lnRef idx="1">
            <a:schemeClr val="accent3"/>
          </a:lnRef>
          <a:fillRef idx="0">
            <a:schemeClr val="accent3"/>
          </a:fillRef>
          <a:effectRef idx="0">
            <a:schemeClr val="accent3"/>
          </a:effectRef>
          <a:fontRef idx="minor">
            <a:schemeClr val="tx1"/>
          </a:fontRef>
        </p:style>
      </p:cxnSp>
      <p:grpSp>
        <p:nvGrpSpPr>
          <p:cNvPr id="133" name="Group 132">
            <a:extLst>
              <a:ext uri="{FF2B5EF4-FFF2-40B4-BE49-F238E27FC236}">
                <a16:creationId xmlns:a16="http://schemas.microsoft.com/office/drawing/2014/main" id="{0E17FDBC-7927-4013-827D-D1C973EA49C5}"/>
              </a:ext>
            </a:extLst>
          </p:cNvPr>
          <p:cNvGrpSpPr/>
          <p:nvPr/>
        </p:nvGrpSpPr>
        <p:grpSpPr>
          <a:xfrm>
            <a:off x="9829800" y="5291442"/>
            <a:ext cx="4294453" cy="3645128"/>
            <a:chOff x="9829800" y="5291442"/>
            <a:chExt cx="4294453" cy="3645128"/>
          </a:xfrm>
        </p:grpSpPr>
        <p:grpSp>
          <p:nvGrpSpPr>
            <p:cNvPr id="40" name="Group 39">
              <a:extLst>
                <a:ext uri="{FF2B5EF4-FFF2-40B4-BE49-F238E27FC236}">
                  <a16:creationId xmlns:a16="http://schemas.microsoft.com/office/drawing/2014/main" id="{476D8CE2-3520-4940-AB6E-2600DEF40805}"/>
                </a:ext>
              </a:extLst>
            </p:cNvPr>
            <p:cNvGrpSpPr/>
            <p:nvPr/>
          </p:nvGrpSpPr>
          <p:grpSpPr>
            <a:xfrm>
              <a:off x="9829800" y="5291442"/>
              <a:ext cx="4294453" cy="3603936"/>
              <a:chOff x="9829800" y="5291442"/>
              <a:chExt cx="4294453" cy="3603936"/>
            </a:xfrm>
          </p:grpSpPr>
          <mc:AlternateContent xmlns:mc="http://schemas.openxmlformats.org/markup-compatibility/2006">
            <mc:Choice xmlns:a14="http://schemas.microsoft.com/office/drawing/2010/main" Requires="a14">
              <p:graphicFrame>
                <p:nvGraphicFramePr>
                  <p:cNvPr id="16" name="Diagram 15">
                    <a:extLst>
                      <a:ext uri="{FF2B5EF4-FFF2-40B4-BE49-F238E27FC236}">
                        <a16:creationId xmlns:a16="http://schemas.microsoft.com/office/drawing/2014/main" id="{C7860FF0-AA3D-493C-B573-C26A4ACCAAA8}"/>
                      </a:ext>
                    </a:extLst>
                  </p:cNvPr>
                  <p:cNvGraphicFramePr/>
                  <p:nvPr>
                    <p:extLst>
                      <p:ext uri="{D42A27DB-BD31-4B8C-83A1-F6EECF244321}">
                        <p14:modId xmlns:p14="http://schemas.microsoft.com/office/powerpoint/2010/main" val="3147452813"/>
                      </p:ext>
                    </p:extLst>
                  </p:nvPr>
                </p:nvGraphicFramePr>
                <p:xfrm>
                  <a:off x="9829800" y="5789233"/>
                  <a:ext cx="2391508" cy="1613877"/>
                </p:xfrm>
                <a:graphic>
                  <a:graphicData uri="http://schemas.openxmlformats.org/drawingml/2006/diagram">
                    <dgm:relIds xmlns:dgm="http://schemas.openxmlformats.org/drawingml/2006/diagram" xmlns:r="http://schemas.openxmlformats.org/officeDocument/2006/relationships" r:dm="rId42" r:lo="rId43" r:qs="rId44" r:cs="rId45"/>
                  </a:graphicData>
                </a:graphic>
              </p:graphicFrame>
            </mc:Choice>
            <mc:Fallback>
              <p:graphicFrame>
                <p:nvGraphicFramePr>
                  <p:cNvPr id="16" name="Diagram 15">
                    <a:extLst>
                      <a:ext uri="{FF2B5EF4-FFF2-40B4-BE49-F238E27FC236}">
                        <a16:creationId xmlns:a16="http://schemas.microsoft.com/office/drawing/2014/main" id="{C7860FF0-AA3D-493C-B573-C26A4ACCAAA8}"/>
                      </a:ext>
                    </a:extLst>
                  </p:cNvPr>
                  <p:cNvGraphicFramePr/>
                  <p:nvPr>
                    <p:extLst>
                      <p:ext uri="{D42A27DB-BD31-4B8C-83A1-F6EECF244321}">
                        <p14:modId xmlns:p14="http://schemas.microsoft.com/office/powerpoint/2010/main" val="3147452813"/>
                      </p:ext>
                    </p:extLst>
                  </p:nvPr>
                </p:nvGraphicFramePr>
                <p:xfrm>
                  <a:off x="9829800" y="5789233"/>
                  <a:ext cx="2391508" cy="1613877"/>
                </p:xfrm>
                <a:graphic>
                  <a:graphicData uri="http://schemas.openxmlformats.org/drawingml/2006/diagram">
                    <dgm:relIds xmlns:dgm="http://schemas.openxmlformats.org/drawingml/2006/diagram" xmlns:r="http://schemas.openxmlformats.org/officeDocument/2006/relationships" r:dm="rId47" r:lo="rId43" r:qs="rId44" r:cs="rId45"/>
                  </a:graphicData>
                </a:graphic>
              </p:graphicFrame>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4CE89BC-F002-4EC0-9ED0-3103F3E837AB}"/>
                      </a:ext>
                    </a:extLst>
                  </p:cNvPr>
                  <p:cNvSpPr txBox="1"/>
                  <p:nvPr/>
                </p:nvSpPr>
                <p:spPr>
                  <a:xfrm>
                    <a:off x="12297507" y="6066998"/>
                    <a:ext cx="1295400" cy="226665"/>
                  </a:xfrm>
                  <a:prstGeom prst="rect">
                    <a:avLst/>
                  </a:prstGeom>
                  <a:noFill/>
                </p:spPr>
                <p:txBody>
                  <a:bodyPr wrap="square" rtlCol="0">
                    <a:spAutoFit/>
                  </a:bodyPr>
                  <a:lstStyle/>
                  <a:p>
                    <a:pPr algn="l"/>
                    <a:r>
                      <a:rPr lang="en-US" sz="600" dirty="0"/>
                      <a:t>Gross Margin</a:t>
                    </a:r>
                    <a14:m>
                      <m:oMath xmlns:m="http://schemas.openxmlformats.org/officeDocument/2006/math">
                        <m:r>
                          <a:rPr lang="de-DE" sz="600" b="0" i="0" smtClean="0">
                            <a:latin typeface="Cambria Math" panose="02040503050406030204" pitchFamily="18" charset="0"/>
                          </a:rPr>
                          <m:t> </m:t>
                        </m:r>
                        <m:f>
                          <m:fPr>
                            <m:ctrlPr>
                              <a:rPr lang="de-DE" sz="600" b="0" i="1" smtClean="0">
                                <a:latin typeface="Cambria Math" panose="02040503050406030204" pitchFamily="18" charset="0"/>
                              </a:rPr>
                            </m:ctrlPr>
                          </m:fPr>
                          <m:num>
                            <m:r>
                              <m:rPr>
                                <m:sty m:val="p"/>
                              </m:rPr>
                              <a:rPr lang="de-DE" sz="600" b="0" i="0" smtClean="0">
                                <a:latin typeface="Cambria Math" panose="02040503050406030204" pitchFamily="18" charset="0"/>
                              </a:rPr>
                              <m:t>Gross</m:t>
                            </m:r>
                            <m:r>
                              <a:rPr lang="de-DE" sz="600" b="0" i="0" smtClean="0">
                                <a:latin typeface="Cambria Math" panose="02040503050406030204" pitchFamily="18" charset="0"/>
                              </a:rPr>
                              <m:t> </m:t>
                            </m:r>
                            <m:r>
                              <m:rPr>
                                <m:sty m:val="p"/>
                              </m:rPr>
                              <a:rPr lang="de-DE" sz="600" b="0" i="0" smtClean="0">
                                <a:latin typeface="Cambria Math" panose="02040503050406030204" pitchFamily="18" charset="0"/>
                              </a:rPr>
                              <m:t>Profit</m:t>
                            </m:r>
                          </m:num>
                          <m:den>
                            <m:r>
                              <m:rPr>
                                <m:sty m:val="p"/>
                              </m:rPr>
                              <a:rPr lang="de-DE" sz="600" b="0" i="0" smtClean="0">
                                <a:latin typeface="Cambria Math" panose="02040503050406030204" pitchFamily="18" charset="0"/>
                              </a:rPr>
                              <m:t>Revenue</m:t>
                            </m:r>
                          </m:den>
                        </m:f>
                      </m:oMath>
                    </a14:m>
                    <a:endParaRPr lang="en-US" sz="600" dirty="0"/>
                  </a:p>
                </p:txBody>
              </p:sp>
            </mc:Choice>
            <mc:Fallback xmlns="">
              <p:sp>
                <p:nvSpPr>
                  <p:cNvPr id="18" name="TextBox 17">
                    <a:extLst>
                      <a:ext uri="{FF2B5EF4-FFF2-40B4-BE49-F238E27FC236}">
                        <a16:creationId xmlns:a16="http://schemas.microsoft.com/office/drawing/2014/main" id="{94CE89BC-F002-4EC0-9ED0-3103F3E837AB}"/>
                      </a:ext>
                    </a:extLst>
                  </p:cNvPr>
                  <p:cNvSpPr txBox="1">
                    <a:spLocks noRot="1" noChangeAspect="1" noMove="1" noResize="1" noEditPoints="1" noAdjustHandles="1" noChangeArrowheads="1" noChangeShapeType="1" noTextEdit="1"/>
                  </p:cNvSpPr>
                  <p:nvPr/>
                </p:nvSpPr>
                <p:spPr>
                  <a:xfrm>
                    <a:off x="12297507" y="6066998"/>
                    <a:ext cx="1295400" cy="226665"/>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F1038471-91CB-4399-8CCA-C9ECE982EB12}"/>
                      </a:ext>
                    </a:extLst>
                  </p:cNvPr>
                  <p:cNvSpPr txBox="1"/>
                  <p:nvPr/>
                </p:nvSpPr>
                <p:spPr>
                  <a:xfrm>
                    <a:off x="11895992" y="6347962"/>
                    <a:ext cx="1295400" cy="223907"/>
                  </a:xfrm>
                  <a:prstGeom prst="rect">
                    <a:avLst/>
                  </a:prstGeom>
                  <a:noFill/>
                </p:spPr>
                <p:txBody>
                  <a:bodyPr wrap="square" rtlCol="0">
                    <a:spAutoFit/>
                  </a:bodyPr>
                  <a:lstStyle/>
                  <a:p>
                    <a:pPr algn="l"/>
                    <a:r>
                      <a:rPr lang="en-US" sz="600" dirty="0"/>
                      <a:t>EBITDA Margin</a:t>
                    </a:r>
                    <a14:m>
                      <m:oMath xmlns:m="http://schemas.openxmlformats.org/officeDocument/2006/math">
                        <m:r>
                          <a:rPr lang="de-DE" sz="600" b="0" i="0" smtClean="0">
                            <a:latin typeface="Cambria Math" panose="02040503050406030204" pitchFamily="18" charset="0"/>
                          </a:rPr>
                          <m:t> </m:t>
                        </m:r>
                        <m:f>
                          <m:fPr>
                            <m:ctrlPr>
                              <a:rPr lang="de-DE" sz="600" b="0" i="1" smtClean="0">
                                <a:latin typeface="Cambria Math" panose="02040503050406030204" pitchFamily="18" charset="0"/>
                              </a:rPr>
                            </m:ctrlPr>
                          </m:fPr>
                          <m:num>
                            <m:r>
                              <m:rPr>
                                <m:sty m:val="p"/>
                              </m:rPr>
                              <a:rPr lang="de-DE" sz="600" b="0" i="0" smtClean="0">
                                <a:latin typeface="Cambria Math" panose="02040503050406030204" pitchFamily="18" charset="0"/>
                              </a:rPr>
                              <m:t>EBITDA</m:t>
                            </m:r>
                          </m:num>
                          <m:den>
                            <m:r>
                              <m:rPr>
                                <m:sty m:val="p"/>
                              </m:rPr>
                              <a:rPr lang="de-DE" sz="600" b="0" i="0" smtClean="0">
                                <a:latin typeface="Cambria Math" panose="02040503050406030204" pitchFamily="18" charset="0"/>
                              </a:rPr>
                              <m:t>Revenue</m:t>
                            </m:r>
                          </m:den>
                        </m:f>
                      </m:oMath>
                    </a14:m>
                    <a:endParaRPr lang="en-US" sz="600" dirty="0"/>
                  </a:p>
                </p:txBody>
              </p:sp>
            </mc:Choice>
            <mc:Fallback xmlns="">
              <p:sp>
                <p:nvSpPr>
                  <p:cNvPr id="19" name="TextBox 18">
                    <a:extLst>
                      <a:ext uri="{FF2B5EF4-FFF2-40B4-BE49-F238E27FC236}">
                        <a16:creationId xmlns:a16="http://schemas.microsoft.com/office/drawing/2014/main" id="{F1038471-91CB-4399-8CCA-C9ECE982EB12}"/>
                      </a:ext>
                    </a:extLst>
                  </p:cNvPr>
                  <p:cNvSpPr txBox="1">
                    <a:spLocks noRot="1" noChangeAspect="1" noMove="1" noResize="1" noEditPoints="1" noAdjustHandles="1" noChangeArrowheads="1" noChangeShapeType="1" noTextEdit="1"/>
                  </p:cNvSpPr>
                  <p:nvPr/>
                </p:nvSpPr>
                <p:spPr>
                  <a:xfrm>
                    <a:off x="11895992" y="6347962"/>
                    <a:ext cx="1295400" cy="223907"/>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4FF869FA-FF84-4AEB-8673-AD3236B9B86B}"/>
                      </a:ext>
                    </a:extLst>
                  </p:cNvPr>
                  <p:cNvSpPr txBox="1"/>
                  <p:nvPr/>
                </p:nvSpPr>
                <p:spPr>
                  <a:xfrm>
                    <a:off x="11427070" y="6630200"/>
                    <a:ext cx="1295400" cy="223459"/>
                  </a:xfrm>
                  <a:prstGeom prst="rect">
                    <a:avLst/>
                  </a:prstGeom>
                  <a:noFill/>
                </p:spPr>
                <p:txBody>
                  <a:bodyPr wrap="square" rtlCol="0">
                    <a:spAutoFit/>
                  </a:bodyPr>
                  <a:lstStyle/>
                  <a:p>
                    <a:pPr algn="l"/>
                    <a:r>
                      <a:rPr lang="en-US" sz="600" dirty="0"/>
                      <a:t>EBIT Margin</a:t>
                    </a:r>
                    <a14:m>
                      <m:oMath xmlns:m="http://schemas.openxmlformats.org/officeDocument/2006/math">
                        <m:r>
                          <a:rPr lang="de-DE" sz="600" b="0" i="0" smtClean="0">
                            <a:latin typeface="Cambria Math" panose="02040503050406030204" pitchFamily="18" charset="0"/>
                          </a:rPr>
                          <m:t> </m:t>
                        </m:r>
                        <m:f>
                          <m:fPr>
                            <m:ctrlPr>
                              <a:rPr lang="de-DE" sz="600" b="0" i="1" smtClean="0">
                                <a:latin typeface="Cambria Math" panose="02040503050406030204" pitchFamily="18" charset="0"/>
                              </a:rPr>
                            </m:ctrlPr>
                          </m:fPr>
                          <m:num>
                            <m:r>
                              <m:rPr>
                                <m:sty m:val="p"/>
                              </m:rPr>
                              <a:rPr lang="de-DE" sz="600" b="0" i="0" smtClean="0">
                                <a:latin typeface="Cambria Math" panose="02040503050406030204" pitchFamily="18" charset="0"/>
                              </a:rPr>
                              <m:t>EBIT</m:t>
                            </m:r>
                          </m:num>
                          <m:den>
                            <m:r>
                              <m:rPr>
                                <m:sty m:val="p"/>
                              </m:rPr>
                              <a:rPr lang="de-DE" sz="600" b="0" i="0" smtClean="0">
                                <a:latin typeface="Cambria Math" panose="02040503050406030204" pitchFamily="18" charset="0"/>
                              </a:rPr>
                              <m:t>Revenue</m:t>
                            </m:r>
                          </m:den>
                        </m:f>
                      </m:oMath>
                    </a14:m>
                    <a:endParaRPr lang="en-US" sz="600" dirty="0"/>
                  </a:p>
                </p:txBody>
              </p:sp>
            </mc:Choice>
            <mc:Fallback xmlns="">
              <p:sp>
                <p:nvSpPr>
                  <p:cNvPr id="20" name="TextBox 19">
                    <a:extLst>
                      <a:ext uri="{FF2B5EF4-FFF2-40B4-BE49-F238E27FC236}">
                        <a16:creationId xmlns:a16="http://schemas.microsoft.com/office/drawing/2014/main" id="{4FF869FA-FF84-4AEB-8673-AD3236B9B86B}"/>
                      </a:ext>
                    </a:extLst>
                  </p:cNvPr>
                  <p:cNvSpPr txBox="1">
                    <a:spLocks noRot="1" noChangeAspect="1" noMove="1" noResize="1" noEditPoints="1" noAdjustHandles="1" noChangeArrowheads="1" noChangeShapeType="1" noTextEdit="1"/>
                  </p:cNvSpPr>
                  <p:nvPr/>
                </p:nvSpPr>
                <p:spPr>
                  <a:xfrm>
                    <a:off x="11427070" y="6630200"/>
                    <a:ext cx="1295400" cy="223459"/>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67B06207-F243-4DCF-90DD-13DB85332F91}"/>
                      </a:ext>
                    </a:extLst>
                  </p:cNvPr>
                  <p:cNvSpPr txBox="1"/>
                  <p:nvPr/>
                </p:nvSpPr>
                <p:spPr>
                  <a:xfrm>
                    <a:off x="10703169" y="7169461"/>
                    <a:ext cx="1295400" cy="223459"/>
                  </a:xfrm>
                  <a:prstGeom prst="rect">
                    <a:avLst/>
                  </a:prstGeom>
                  <a:noFill/>
                </p:spPr>
                <p:txBody>
                  <a:bodyPr wrap="square" rtlCol="0">
                    <a:spAutoFit/>
                  </a:bodyPr>
                  <a:lstStyle/>
                  <a:p>
                    <a:pPr algn="l"/>
                    <a:r>
                      <a:rPr lang="en-US" sz="600" dirty="0"/>
                      <a:t>Net Margin</a:t>
                    </a:r>
                    <a14:m>
                      <m:oMath xmlns:m="http://schemas.openxmlformats.org/officeDocument/2006/math">
                        <m:r>
                          <a:rPr lang="de-DE" sz="600" b="0" i="0" smtClean="0">
                            <a:latin typeface="Cambria Math" panose="02040503050406030204" pitchFamily="18" charset="0"/>
                          </a:rPr>
                          <m:t> </m:t>
                        </m:r>
                        <m:f>
                          <m:fPr>
                            <m:ctrlPr>
                              <a:rPr lang="de-DE" sz="600" b="0" i="1" smtClean="0">
                                <a:latin typeface="Cambria Math" panose="02040503050406030204" pitchFamily="18" charset="0"/>
                              </a:rPr>
                            </m:ctrlPr>
                          </m:fPr>
                          <m:num>
                            <m:r>
                              <m:rPr>
                                <m:sty m:val="p"/>
                              </m:rPr>
                              <a:rPr lang="de-DE" sz="600" b="0" i="0" smtClean="0">
                                <a:latin typeface="Cambria Math" panose="02040503050406030204" pitchFamily="18" charset="0"/>
                              </a:rPr>
                              <m:t>Net</m:t>
                            </m:r>
                            <m:r>
                              <a:rPr lang="de-DE" sz="600" b="0" i="0" smtClean="0">
                                <a:latin typeface="Cambria Math" panose="02040503050406030204" pitchFamily="18" charset="0"/>
                              </a:rPr>
                              <m:t> </m:t>
                            </m:r>
                            <m:r>
                              <m:rPr>
                                <m:sty m:val="p"/>
                              </m:rPr>
                              <a:rPr lang="de-DE" sz="600" b="0" i="0" smtClean="0">
                                <a:latin typeface="Cambria Math" panose="02040503050406030204" pitchFamily="18" charset="0"/>
                              </a:rPr>
                              <m:t>Income</m:t>
                            </m:r>
                          </m:num>
                          <m:den>
                            <m:r>
                              <m:rPr>
                                <m:sty m:val="p"/>
                              </m:rPr>
                              <a:rPr lang="de-DE" sz="600" b="0" i="0" smtClean="0">
                                <a:latin typeface="Cambria Math" panose="02040503050406030204" pitchFamily="18" charset="0"/>
                              </a:rPr>
                              <m:t>Revenue</m:t>
                            </m:r>
                          </m:den>
                        </m:f>
                      </m:oMath>
                    </a14:m>
                    <a:endParaRPr lang="en-US" sz="600" dirty="0"/>
                  </a:p>
                </p:txBody>
              </p:sp>
            </mc:Choice>
            <mc:Fallback xmlns="">
              <p:sp>
                <p:nvSpPr>
                  <p:cNvPr id="21" name="TextBox 20">
                    <a:extLst>
                      <a:ext uri="{FF2B5EF4-FFF2-40B4-BE49-F238E27FC236}">
                        <a16:creationId xmlns:a16="http://schemas.microsoft.com/office/drawing/2014/main" id="{67B06207-F243-4DCF-90DD-13DB85332F91}"/>
                      </a:ext>
                    </a:extLst>
                  </p:cNvPr>
                  <p:cNvSpPr txBox="1">
                    <a:spLocks noRot="1" noChangeAspect="1" noMove="1" noResize="1" noEditPoints="1" noAdjustHandles="1" noChangeArrowheads="1" noChangeShapeType="1" noTextEdit="1"/>
                  </p:cNvSpPr>
                  <p:nvPr/>
                </p:nvSpPr>
                <p:spPr>
                  <a:xfrm>
                    <a:off x="10703169" y="7169461"/>
                    <a:ext cx="1295400" cy="223459"/>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0AD709CD-42DC-494D-8B10-CA0E77548F18}"/>
                      </a:ext>
                    </a:extLst>
                  </p:cNvPr>
                  <p:cNvSpPr txBox="1"/>
                  <p:nvPr/>
                </p:nvSpPr>
                <p:spPr>
                  <a:xfrm>
                    <a:off x="9991783" y="8584075"/>
                    <a:ext cx="1216214" cy="226665"/>
                  </a:xfrm>
                  <a:prstGeom prst="rect">
                    <a:avLst/>
                  </a:prstGeom>
                  <a:noFill/>
                </p:spPr>
                <p:txBody>
                  <a:bodyPr wrap="square" lIns="9144" rIns="9144" rtlCol="0">
                    <a:spAutoFit/>
                  </a:bodyPr>
                  <a:lstStyle/>
                  <a:p>
                    <a:pPr algn="l"/>
                    <a:r>
                      <a:rPr lang="en-US" sz="600" dirty="0"/>
                      <a:t>Sales Margin</a:t>
                    </a:r>
                    <a14:m>
                      <m:oMath xmlns:m="http://schemas.openxmlformats.org/officeDocument/2006/math">
                        <m:r>
                          <a:rPr lang="de-DE" sz="600" b="0" i="0" smtClean="0">
                            <a:latin typeface="Cambria Math" panose="02040503050406030204" pitchFamily="18" charset="0"/>
                          </a:rPr>
                          <m:t> </m:t>
                        </m:r>
                        <m:f>
                          <m:fPr>
                            <m:ctrlPr>
                              <a:rPr lang="de-DE" sz="600" b="0" i="1" smtClean="0">
                                <a:latin typeface="Cambria Math" panose="02040503050406030204" pitchFamily="18" charset="0"/>
                              </a:rPr>
                            </m:ctrlPr>
                          </m:fPr>
                          <m:num>
                            <m:r>
                              <m:rPr>
                                <m:sty m:val="p"/>
                              </m:rPr>
                              <a:rPr lang="de-DE" sz="600" b="0" i="0" smtClean="0">
                                <a:latin typeface="Cambria Math" panose="02040503050406030204" pitchFamily="18" charset="0"/>
                              </a:rPr>
                              <m:t>Gross</m:t>
                            </m:r>
                            <m:r>
                              <a:rPr lang="de-DE" sz="600" b="0" i="0" smtClean="0">
                                <a:latin typeface="Cambria Math" panose="02040503050406030204" pitchFamily="18" charset="0"/>
                              </a:rPr>
                              <m:t> </m:t>
                            </m:r>
                            <m:r>
                              <m:rPr>
                                <m:sty m:val="p"/>
                              </m:rPr>
                              <a:rPr lang="de-DE" sz="600" b="0" i="0" smtClean="0">
                                <a:latin typeface="Cambria Math" panose="02040503050406030204" pitchFamily="18" charset="0"/>
                              </a:rPr>
                              <m:t>Profit</m:t>
                            </m:r>
                            <m:r>
                              <a:rPr lang="de-DE" sz="600" b="0" i="0" smtClean="0">
                                <a:latin typeface="Cambria Math" panose="02040503050406030204" pitchFamily="18" charset="0"/>
                              </a:rPr>
                              <m:t> −</m:t>
                            </m:r>
                            <m:r>
                              <m:rPr>
                                <m:sty m:val="p"/>
                              </m:rPr>
                              <a:rPr lang="de-DE" sz="600" b="0" i="0" smtClean="0">
                                <a:latin typeface="Cambria Math" panose="02040503050406030204" pitchFamily="18" charset="0"/>
                              </a:rPr>
                              <m:t>sales</m:t>
                            </m:r>
                            <m:r>
                              <a:rPr lang="de-DE" sz="600" b="0" i="0" smtClean="0">
                                <a:latin typeface="Cambria Math" panose="02040503050406030204" pitchFamily="18" charset="0"/>
                              </a:rPr>
                              <m:t> </m:t>
                            </m:r>
                            <m:r>
                              <m:rPr>
                                <m:sty m:val="p"/>
                              </m:rPr>
                              <a:rPr lang="de-DE" sz="600" b="0" i="0" smtClean="0">
                                <a:latin typeface="Cambria Math" panose="02040503050406030204" pitchFamily="18" charset="0"/>
                              </a:rPr>
                              <m:t>expense</m:t>
                            </m:r>
                          </m:num>
                          <m:den>
                            <m:r>
                              <m:rPr>
                                <m:sty m:val="p"/>
                              </m:rPr>
                              <a:rPr lang="de-DE" sz="600" b="0" i="0" smtClean="0">
                                <a:latin typeface="Cambria Math" panose="02040503050406030204" pitchFamily="18" charset="0"/>
                              </a:rPr>
                              <m:t>Revenue</m:t>
                            </m:r>
                          </m:den>
                        </m:f>
                      </m:oMath>
                    </a14:m>
                    <a:endParaRPr lang="en-US" sz="600" dirty="0"/>
                  </a:p>
                </p:txBody>
              </p:sp>
            </mc:Choice>
            <mc:Fallback xmlns="">
              <p:sp>
                <p:nvSpPr>
                  <p:cNvPr id="22" name="TextBox 21">
                    <a:extLst>
                      <a:ext uri="{FF2B5EF4-FFF2-40B4-BE49-F238E27FC236}">
                        <a16:creationId xmlns:a16="http://schemas.microsoft.com/office/drawing/2014/main" id="{0AD709CD-42DC-494D-8B10-CA0E77548F18}"/>
                      </a:ext>
                    </a:extLst>
                  </p:cNvPr>
                  <p:cNvSpPr txBox="1">
                    <a:spLocks noRot="1" noChangeAspect="1" noMove="1" noResize="1" noEditPoints="1" noAdjustHandles="1" noChangeArrowheads="1" noChangeShapeType="1" noTextEdit="1"/>
                  </p:cNvSpPr>
                  <p:nvPr/>
                </p:nvSpPr>
                <p:spPr>
                  <a:xfrm>
                    <a:off x="9991783" y="8584075"/>
                    <a:ext cx="1216214" cy="226665"/>
                  </a:xfrm>
                  <a:prstGeom prst="rect">
                    <a:avLst/>
                  </a:prstGeom>
                  <a:blipFill>
                    <a:blip r:embed="rId20"/>
                    <a:stretch>
                      <a:fillRect l="-3500"/>
                    </a:stretch>
                  </a:blipFill>
                </p:spPr>
                <p:txBody>
                  <a:bodyPr/>
                  <a:lstStyle/>
                  <a:p>
                    <a:r>
                      <a:rPr lang="en-US">
                        <a:noFill/>
                      </a:rPr>
                      <a:t> </a:t>
                    </a:r>
                  </a:p>
                </p:txBody>
              </p:sp>
            </mc:Fallback>
          </mc:AlternateContent>
          <p:sp>
            <p:nvSpPr>
              <p:cNvPr id="23" name="TextBox 22">
                <a:extLst>
                  <a:ext uri="{FF2B5EF4-FFF2-40B4-BE49-F238E27FC236}">
                    <a16:creationId xmlns:a16="http://schemas.microsoft.com/office/drawing/2014/main" id="{8DF9E665-D1B8-4761-836E-2EE456A252C8}"/>
                  </a:ext>
                </a:extLst>
              </p:cNvPr>
              <p:cNvSpPr txBox="1"/>
              <p:nvPr/>
            </p:nvSpPr>
            <p:spPr>
              <a:xfrm>
                <a:off x="13301293" y="6229288"/>
                <a:ext cx="822960" cy="323165"/>
              </a:xfrm>
              <a:prstGeom prst="rect">
                <a:avLst/>
              </a:prstGeom>
              <a:noFill/>
            </p:spPr>
            <p:txBody>
              <a:bodyPr wrap="square" lIns="18288" rIns="9144" rtlCol="0">
                <a:spAutoFit/>
              </a:bodyPr>
              <a:lstStyle/>
              <a:p>
                <a:pPr algn="l"/>
                <a:r>
                  <a:rPr lang="en-US" sz="500" dirty="0">
                    <a:solidFill>
                      <a:schemeClr val="tx1">
                        <a:lumMod val="65000"/>
                        <a:lumOff val="35000"/>
                      </a:schemeClr>
                    </a:solidFill>
                  </a:rPr>
                  <a:t>“Price premium”  How much can firm charge over cost of making/buying product?</a:t>
                </a:r>
                <a:endParaRPr lang="en-US" sz="500" i="1" dirty="0">
                  <a:solidFill>
                    <a:schemeClr val="tx1">
                      <a:lumMod val="65000"/>
                      <a:lumOff val="35000"/>
                    </a:schemeClr>
                  </a:solidFill>
                </a:endParaRPr>
              </a:p>
            </p:txBody>
          </p:sp>
          <p:sp>
            <p:nvSpPr>
              <p:cNvPr id="24" name="TextBox 23">
                <a:extLst>
                  <a:ext uri="{FF2B5EF4-FFF2-40B4-BE49-F238E27FC236}">
                    <a16:creationId xmlns:a16="http://schemas.microsoft.com/office/drawing/2014/main" id="{A5844291-7CC1-4CAB-BCED-C4AE77720C47}"/>
                  </a:ext>
                </a:extLst>
              </p:cNvPr>
              <p:cNvSpPr txBox="1"/>
              <p:nvPr/>
            </p:nvSpPr>
            <p:spPr>
              <a:xfrm>
                <a:off x="12795655" y="6609133"/>
                <a:ext cx="1295400" cy="246221"/>
              </a:xfrm>
              <a:prstGeom prst="rect">
                <a:avLst/>
              </a:prstGeom>
              <a:noFill/>
            </p:spPr>
            <p:txBody>
              <a:bodyPr wrap="square" lIns="18288" rIns="9144" rtlCol="0">
                <a:spAutoFit/>
              </a:bodyPr>
              <a:lstStyle/>
              <a:p>
                <a:pPr algn="l"/>
                <a:r>
                  <a:rPr lang="en-US" sz="500" dirty="0">
                    <a:solidFill>
                      <a:schemeClr val="tx1">
                        <a:lumMod val="65000"/>
                        <a:lumOff val="35000"/>
                      </a:schemeClr>
                    </a:solidFill>
                  </a:rPr>
                  <a:t>How much Is left per dollar of sales after cost of operations?—ignoring wear and tear</a:t>
                </a:r>
                <a:endParaRPr lang="en-US" sz="500" i="1" dirty="0">
                  <a:solidFill>
                    <a:schemeClr val="tx1">
                      <a:lumMod val="65000"/>
                      <a:lumOff val="35000"/>
                    </a:schemeClr>
                  </a:solidFill>
                </a:endParaRPr>
              </a:p>
            </p:txBody>
          </p:sp>
          <p:sp>
            <p:nvSpPr>
              <p:cNvPr id="25" name="TextBox 24">
                <a:extLst>
                  <a:ext uri="{FF2B5EF4-FFF2-40B4-BE49-F238E27FC236}">
                    <a16:creationId xmlns:a16="http://schemas.microsoft.com/office/drawing/2014/main" id="{D52F08A0-E464-40C7-9B2C-6F5C0C466B7A}"/>
                  </a:ext>
                </a:extLst>
              </p:cNvPr>
              <p:cNvSpPr txBox="1"/>
              <p:nvPr/>
            </p:nvSpPr>
            <p:spPr>
              <a:xfrm>
                <a:off x="9829800" y="5291442"/>
                <a:ext cx="3763107" cy="449354"/>
              </a:xfrm>
              <a:prstGeom prst="rect">
                <a:avLst/>
              </a:prstGeom>
              <a:noFill/>
            </p:spPr>
            <p:txBody>
              <a:bodyPr wrap="square" lIns="9144" tIns="9144" rIns="9144" bIns="9144" rtlCol="0">
                <a:spAutoFit/>
              </a:bodyPr>
              <a:lstStyle/>
              <a:p>
                <a:pPr algn="l"/>
                <a:r>
                  <a:rPr lang="en-US" sz="1000" b="1" dirty="0">
                    <a:latin typeface="+mj-lt"/>
                  </a:rPr>
                  <a:t>Margins</a:t>
                </a:r>
              </a:p>
              <a:p>
                <a:pPr marL="58738" indent="-58738" algn="l">
                  <a:buFont typeface="Arial" panose="020B0604020202020204" pitchFamily="34" charset="0"/>
                  <a:buChar char="•"/>
                </a:pPr>
                <a:r>
                  <a:rPr lang="en-US" sz="600" dirty="0"/>
                  <a:t>Compares (sub) profits versus revenues</a:t>
                </a:r>
              </a:p>
              <a:p>
                <a:pPr marL="58738" indent="-58738">
                  <a:buFont typeface="Arial" panose="020B0604020202020204" pitchFamily="34" charset="0"/>
                  <a:buChar char="•"/>
                </a:pPr>
                <a:r>
                  <a:rPr lang="en-US" sz="600" dirty="0"/>
                  <a:t>Key aspect of profitability: How much does the firm earn on a dollar of revenues generated?</a:t>
                </a:r>
              </a:p>
              <a:p>
                <a:pPr marL="58738" indent="-58738" algn="l">
                  <a:buFont typeface="Arial" panose="020B0604020202020204" pitchFamily="34" charset="0"/>
                  <a:buChar char="•"/>
                </a:pPr>
                <a:r>
                  <a:rPr lang="en-US" sz="600" dirty="0"/>
                  <a:t>Used to analyze “which costs eat up most of revenues?” by walking down the income statement</a:t>
                </a:r>
              </a:p>
            </p:txBody>
          </p:sp>
          <p:sp>
            <p:nvSpPr>
              <p:cNvPr id="26" name="TextBox 25">
                <a:extLst>
                  <a:ext uri="{FF2B5EF4-FFF2-40B4-BE49-F238E27FC236}">
                    <a16:creationId xmlns:a16="http://schemas.microsoft.com/office/drawing/2014/main" id="{851C1475-C7F4-47EB-9A49-BCDFDC903B87}"/>
                  </a:ext>
                </a:extLst>
              </p:cNvPr>
              <p:cNvSpPr txBox="1"/>
              <p:nvPr/>
            </p:nvSpPr>
            <p:spPr>
              <a:xfrm>
                <a:off x="12109327" y="6936995"/>
                <a:ext cx="1970699" cy="323165"/>
              </a:xfrm>
              <a:prstGeom prst="rect">
                <a:avLst/>
              </a:prstGeom>
              <a:noFill/>
            </p:spPr>
            <p:txBody>
              <a:bodyPr wrap="square" lIns="18288" rIns="9144" rtlCol="0">
                <a:spAutoFit/>
              </a:bodyPr>
              <a:lstStyle/>
              <a:p>
                <a:pPr algn="l"/>
                <a:r>
                  <a:rPr lang="en-US" sz="500" dirty="0">
                    <a:solidFill>
                      <a:schemeClr val="tx1">
                        <a:lumMod val="65000"/>
                        <a:lumOff val="35000"/>
                      </a:schemeClr>
                    </a:solidFill>
                  </a:rPr>
                  <a:t>How much Is left per dollar of sales after cost of operations?</a:t>
                </a:r>
              </a:p>
              <a:p>
                <a:pPr algn="l"/>
                <a:r>
                  <a:rPr lang="en-US" sz="500" i="1" dirty="0">
                    <a:solidFill>
                      <a:schemeClr val="tx1">
                        <a:lumMod val="65000"/>
                        <a:lumOff val="35000"/>
                      </a:schemeClr>
                    </a:solidFill>
                  </a:rPr>
                  <a:t>(Note: less direct relation with sales depending on variable to fixed costs ratio)</a:t>
                </a:r>
              </a:p>
            </p:txBody>
          </p:sp>
          <p:sp>
            <p:nvSpPr>
              <p:cNvPr id="27" name="TextBox 26">
                <a:extLst>
                  <a:ext uri="{FF2B5EF4-FFF2-40B4-BE49-F238E27FC236}">
                    <a16:creationId xmlns:a16="http://schemas.microsoft.com/office/drawing/2014/main" id="{9845CE83-FFC1-48B2-8508-B3BDAD5FD8CF}"/>
                  </a:ext>
                </a:extLst>
              </p:cNvPr>
              <p:cNvSpPr txBox="1"/>
              <p:nvPr/>
            </p:nvSpPr>
            <p:spPr>
              <a:xfrm>
                <a:off x="11144087" y="8361304"/>
                <a:ext cx="933352" cy="169277"/>
              </a:xfrm>
              <a:prstGeom prst="rect">
                <a:avLst/>
              </a:prstGeom>
              <a:noFill/>
            </p:spPr>
            <p:txBody>
              <a:bodyPr wrap="square" lIns="18288" rIns="9144" rtlCol="0">
                <a:spAutoFit/>
              </a:bodyPr>
              <a:lstStyle/>
              <a:p>
                <a:pPr algn="l"/>
                <a:r>
                  <a:rPr lang="en-US" sz="500" dirty="0">
                    <a:solidFill>
                      <a:schemeClr val="tx1">
                        <a:lumMod val="65000"/>
                        <a:lumOff val="35000"/>
                      </a:schemeClr>
                    </a:solidFill>
                  </a:rPr>
                  <a:t>“Cleaner” version of EBI margin</a:t>
                </a:r>
                <a:endParaRPr lang="en-US" sz="500" i="1" dirty="0">
                  <a:solidFill>
                    <a:schemeClr val="tx1">
                      <a:lumMod val="65000"/>
                      <a:lumOff val="35000"/>
                    </a:schemeClr>
                  </a:solidFill>
                </a:endParaRPr>
              </a:p>
            </p:txBody>
          </p:sp>
          <p:cxnSp>
            <p:nvCxnSpPr>
              <p:cNvPr id="29" name="Connector: Elbow 28">
                <a:extLst>
                  <a:ext uri="{FF2B5EF4-FFF2-40B4-BE49-F238E27FC236}">
                    <a16:creationId xmlns:a16="http://schemas.microsoft.com/office/drawing/2014/main" id="{3DB1C91C-BB6D-4C1E-B96A-5D7E0CE3AA09}"/>
                  </a:ext>
                </a:extLst>
              </p:cNvPr>
              <p:cNvCxnSpPr>
                <a:cxnSpLocks/>
                <a:stCxn id="20" idx="2"/>
                <a:endCxn id="26" idx="1"/>
              </p:cNvCxnSpPr>
              <p:nvPr/>
            </p:nvCxnSpPr>
            <p:spPr>
              <a:xfrm rot="16200000" flipH="1">
                <a:off x="11969589" y="6958839"/>
                <a:ext cx="244919" cy="34557"/>
              </a:xfrm>
              <a:prstGeom prst="bentConnector2">
                <a:avLst/>
              </a:prstGeom>
              <a:ln/>
            </p:spPr>
            <p:style>
              <a:lnRef idx="1">
                <a:schemeClr val="accent3"/>
              </a:lnRef>
              <a:fillRef idx="0">
                <a:schemeClr val="accent3"/>
              </a:fillRef>
              <a:effectRef idx="0">
                <a:schemeClr val="accent3"/>
              </a:effectRef>
              <a:fontRef idx="minor">
                <a:schemeClr val="tx1"/>
              </a:fontRef>
            </p:style>
          </p:cxnSp>
          <p:cxnSp>
            <p:nvCxnSpPr>
              <p:cNvPr id="33" name="Connector: Elbow 32">
                <a:extLst>
                  <a:ext uri="{FF2B5EF4-FFF2-40B4-BE49-F238E27FC236}">
                    <a16:creationId xmlns:a16="http://schemas.microsoft.com/office/drawing/2014/main" id="{9CE8480F-799A-4418-BF76-627A25D73C31}"/>
                  </a:ext>
                </a:extLst>
              </p:cNvPr>
              <p:cNvCxnSpPr>
                <a:cxnSpLocks/>
                <a:stCxn id="46" idx="3"/>
                <a:endCxn id="27" idx="1"/>
              </p:cNvCxnSpPr>
              <p:nvPr/>
            </p:nvCxnSpPr>
            <p:spPr>
              <a:xfrm>
                <a:off x="11002433" y="8357410"/>
                <a:ext cx="141654" cy="88533"/>
              </a:xfrm>
              <a:prstGeom prst="bentConnector3">
                <a:avLst>
                  <a:gd name="adj1" fmla="val 50000"/>
                </a:avLst>
              </a:prstGeom>
              <a:ln/>
            </p:spPr>
            <p:style>
              <a:lnRef idx="1">
                <a:schemeClr val="accent3"/>
              </a:lnRef>
              <a:fillRef idx="0">
                <a:schemeClr val="accent3"/>
              </a:fillRef>
              <a:effectRef idx="0">
                <a:schemeClr val="accent3"/>
              </a:effectRef>
              <a:fontRef idx="minor">
                <a:schemeClr val="tx1"/>
              </a:fontRef>
            </p:style>
          </p:cxnSp>
          <p:cxnSp>
            <p:nvCxnSpPr>
              <p:cNvPr id="35" name="Connector: Elbow 34">
                <a:extLst>
                  <a:ext uri="{FF2B5EF4-FFF2-40B4-BE49-F238E27FC236}">
                    <a16:creationId xmlns:a16="http://schemas.microsoft.com/office/drawing/2014/main" id="{BFC69C74-96BD-4735-A380-0A0102D3F659}"/>
                  </a:ext>
                </a:extLst>
              </p:cNvPr>
              <p:cNvCxnSpPr>
                <a:cxnSpLocks/>
                <a:stCxn id="19" idx="2"/>
                <a:endCxn id="24" idx="1"/>
              </p:cNvCxnSpPr>
              <p:nvPr/>
            </p:nvCxnSpPr>
            <p:spPr>
              <a:xfrm rot="16200000" flipH="1">
                <a:off x="12589486" y="6526074"/>
                <a:ext cx="160375" cy="251963"/>
              </a:xfrm>
              <a:prstGeom prst="bentConnector2">
                <a:avLst/>
              </a:prstGeom>
              <a:ln/>
            </p:spPr>
            <p:style>
              <a:lnRef idx="1">
                <a:schemeClr val="accent3"/>
              </a:lnRef>
              <a:fillRef idx="0">
                <a:schemeClr val="accent3"/>
              </a:fillRef>
              <a:effectRef idx="0">
                <a:schemeClr val="accent3"/>
              </a:effectRef>
              <a:fontRef idx="minor">
                <a:schemeClr val="tx1"/>
              </a:fontRef>
            </p:style>
          </p:cxnSp>
          <p:cxnSp>
            <p:nvCxnSpPr>
              <p:cNvPr id="37" name="Connector: Elbow 36">
                <a:extLst>
                  <a:ext uri="{FF2B5EF4-FFF2-40B4-BE49-F238E27FC236}">
                    <a16:creationId xmlns:a16="http://schemas.microsoft.com/office/drawing/2014/main" id="{BE955B4D-0EA2-4A0D-8BCA-E682F085D44D}"/>
                  </a:ext>
                </a:extLst>
              </p:cNvPr>
              <p:cNvCxnSpPr>
                <a:stCxn id="18" idx="2"/>
                <a:endCxn id="23" idx="1"/>
              </p:cNvCxnSpPr>
              <p:nvPr/>
            </p:nvCxnSpPr>
            <p:spPr>
              <a:xfrm rot="16200000" flipH="1">
                <a:off x="13074646" y="6164224"/>
                <a:ext cx="97208" cy="356086"/>
              </a:xfrm>
              <a:prstGeom prst="bentConnector2">
                <a:avLst/>
              </a:prstGeom>
              <a:ln/>
            </p:spPr>
            <p:style>
              <a:lnRef idx="1">
                <a:schemeClr val="accent3"/>
              </a:lnRef>
              <a:fillRef idx="0">
                <a:schemeClr val="accent3"/>
              </a:fillRef>
              <a:effectRef idx="0">
                <a:schemeClr val="accent3"/>
              </a:effectRef>
              <a:fontRef idx="minor">
                <a:schemeClr val="tx1"/>
              </a:fontRef>
            </p:style>
          </p:cxn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70126309-B100-4274-80EB-1DAF92FF4974}"/>
                      </a:ext>
                    </a:extLst>
                  </p:cNvPr>
                  <p:cNvSpPr txBox="1"/>
                  <p:nvPr/>
                </p:nvSpPr>
                <p:spPr>
                  <a:xfrm>
                    <a:off x="9982808" y="8244077"/>
                    <a:ext cx="1019625" cy="226665"/>
                  </a:xfrm>
                  <a:prstGeom prst="rect">
                    <a:avLst/>
                  </a:prstGeom>
                  <a:noFill/>
                </p:spPr>
                <p:txBody>
                  <a:bodyPr wrap="square" lIns="9144" rIns="9144" rtlCol="0">
                    <a:spAutoFit/>
                  </a:bodyPr>
                  <a:lstStyle/>
                  <a:p>
                    <a:pPr algn="l"/>
                    <a:r>
                      <a:rPr lang="en-US" sz="600" dirty="0"/>
                      <a:t>NOI Margin</a:t>
                    </a:r>
                    <a14:m>
                      <m:oMath xmlns:m="http://schemas.openxmlformats.org/officeDocument/2006/math">
                        <m:r>
                          <a:rPr lang="de-DE" sz="600" b="0" i="0" smtClean="0">
                            <a:latin typeface="Cambria Math" panose="02040503050406030204" pitchFamily="18" charset="0"/>
                          </a:rPr>
                          <m:t> </m:t>
                        </m:r>
                        <m:f>
                          <m:fPr>
                            <m:ctrlPr>
                              <a:rPr lang="de-DE" sz="600" b="0" i="1" smtClean="0">
                                <a:latin typeface="Cambria Math" panose="02040503050406030204" pitchFamily="18" charset="0"/>
                              </a:rPr>
                            </m:ctrlPr>
                          </m:fPr>
                          <m:num>
                            <m:r>
                              <m:rPr>
                                <m:sty m:val="p"/>
                              </m:rPr>
                              <a:rPr lang="de-DE" sz="600" b="0" i="0" smtClean="0">
                                <a:latin typeface="Cambria Math" panose="02040503050406030204" pitchFamily="18" charset="0"/>
                              </a:rPr>
                              <m:t>Net</m:t>
                            </m:r>
                            <m:r>
                              <a:rPr lang="de-DE" sz="600" b="0" i="0" smtClean="0">
                                <a:latin typeface="Cambria Math" panose="02040503050406030204" pitchFamily="18" charset="0"/>
                              </a:rPr>
                              <m:t> </m:t>
                            </m:r>
                            <m:r>
                              <m:rPr>
                                <m:sty m:val="p"/>
                              </m:rPr>
                              <a:rPr lang="de-DE" sz="600" b="0" i="0" smtClean="0">
                                <a:latin typeface="Cambria Math" panose="02040503050406030204" pitchFamily="18" charset="0"/>
                              </a:rPr>
                              <m:t>operating</m:t>
                            </m:r>
                            <m:r>
                              <a:rPr lang="de-DE" sz="600" b="0" i="0" smtClean="0">
                                <a:latin typeface="Cambria Math" panose="02040503050406030204" pitchFamily="18" charset="0"/>
                              </a:rPr>
                              <m:t> </m:t>
                            </m:r>
                            <m:r>
                              <m:rPr>
                                <m:sty m:val="p"/>
                              </m:rPr>
                              <a:rPr lang="de-DE" sz="600" b="0" i="0" smtClean="0">
                                <a:latin typeface="Cambria Math" panose="02040503050406030204" pitchFamily="18" charset="0"/>
                              </a:rPr>
                              <m:t>income</m:t>
                            </m:r>
                          </m:num>
                          <m:den>
                            <m:r>
                              <m:rPr>
                                <m:sty m:val="p"/>
                              </m:rPr>
                              <a:rPr lang="de-DE" sz="600" b="0" i="0" smtClean="0">
                                <a:latin typeface="Cambria Math" panose="02040503050406030204" pitchFamily="18" charset="0"/>
                              </a:rPr>
                              <m:t>Revenue</m:t>
                            </m:r>
                          </m:den>
                        </m:f>
                      </m:oMath>
                    </a14:m>
                    <a:endParaRPr lang="en-US" sz="600" dirty="0"/>
                  </a:p>
                </p:txBody>
              </p:sp>
            </mc:Choice>
            <mc:Fallback xmlns="">
              <p:sp>
                <p:nvSpPr>
                  <p:cNvPr id="46" name="TextBox 45">
                    <a:extLst>
                      <a:ext uri="{FF2B5EF4-FFF2-40B4-BE49-F238E27FC236}">
                        <a16:creationId xmlns:a16="http://schemas.microsoft.com/office/drawing/2014/main" id="{70126309-B100-4274-80EB-1DAF92FF4974}"/>
                      </a:ext>
                    </a:extLst>
                  </p:cNvPr>
                  <p:cNvSpPr txBox="1">
                    <a:spLocks noRot="1" noChangeAspect="1" noMove="1" noResize="1" noEditPoints="1" noAdjustHandles="1" noChangeArrowheads="1" noChangeShapeType="1" noTextEdit="1"/>
                  </p:cNvSpPr>
                  <p:nvPr/>
                </p:nvSpPr>
                <p:spPr>
                  <a:xfrm>
                    <a:off x="9982808" y="8244077"/>
                    <a:ext cx="1019625" cy="226665"/>
                  </a:xfrm>
                  <a:prstGeom prst="rect">
                    <a:avLst/>
                  </a:prstGeom>
                  <a:blipFill>
                    <a:blip r:embed="rId21"/>
                    <a:stretch>
                      <a:fillRect l="-4192"/>
                    </a:stretch>
                  </a:blipFill>
                </p:spPr>
                <p:txBody>
                  <a:bodyPr/>
                  <a:lstStyle/>
                  <a:p>
                    <a:r>
                      <a:rPr lang="en-US">
                        <a:noFill/>
                      </a:rPr>
                      <a:t> </a:t>
                    </a:r>
                  </a:p>
                </p:txBody>
              </p:sp>
            </mc:Fallback>
          </mc:AlternateContent>
          <p:sp>
            <p:nvSpPr>
              <p:cNvPr id="47" name="TextBox 46">
                <a:extLst>
                  <a:ext uri="{FF2B5EF4-FFF2-40B4-BE49-F238E27FC236}">
                    <a16:creationId xmlns:a16="http://schemas.microsoft.com/office/drawing/2014/main" id="{325995A9-C302-4F99-AA88-16C4EABC4B9B}"/>
                  </a:ext>
                </a:extLst>
              </p:cNvPr>
              <p:cNvSpPr txBox="1"/>
              <p:nvPr/>
            </p:nvSpPr>
            <p:spPr>
              <a:xfrm>
                <a:off x="9829800" y="7772156"/>
                <a:ext cx="3763107" cy="492443"/>
              </a:xfrm>
              <a:prstGeom prst="rect">
                <a:avLst/>
              </a:prstGeom>
              <a:noFill/>
            </p:spPr>
            <p:txBody>
              <a:bodyPr wrap="square" rtlCol="0">
                <a:spAutoFit/>
              </a:bodyPr>
              <a:lstStyle/>
              <a:p>
                <a:pPr algn="l"/>
                <a:r>
                  <a:rPr lang="en-US" sz="800" b="1" dirty="0">
                    <a:latin typeface="+mj-lt"/>
                  </a:rPr>
                  <a:t>Other margins</a:t>
                </a:r>
              </a:p>
              <a:p>
                <a:pPr marL="58738" indent="-58738" algn="l">
                  <a:buFont typeface="Arial" panose="020B0604020202020204" pitchFamily="34" charset="0"/>
                  <a:buChar char="•"/>
                </a:pPr>
                <a:r>
                  <a:rPr lang="en-US" sz="600" dirty="0"/>
                  <a:t>For specific cost combinations (e.g., cogs + marketing) </a:t>
                </a:r>
              </a:p>
              <a:p>
                <a:pPr marL="58738" indent="-58738" algn="l">
                  <a:buFont typeface="Arial" panose="020B0604020202020204" pitchFamily="34" charset="0"/>
                  <a:buChar char="•"/>
                </a:pPr>
                <a:r>
                  <a:rPr lang="en-US" sz="600" dirty="0"/>
                  <a:t>For cleaner separation of (core) operations vs. financing or non-recurring items</a:t>
                </a:r>
              </a:p>
              <a:p>
                <a:pPr marL="58738" indent="-58738" algn="l">
                  <a:buFont typeface="Arial" panose="020B0604020202020204" pitchFamily="34" charset="0"/>
                  <a:buChar char="•"/>
                </a:pPr>
                <a:r>
                  <a:rPr lang="en-US" sz="600" dirty="0"/>
                  <a:t>Often industry or business model specific</a:t>
                </a:r>
              </a:p>
            </p:txBody>
          </p:sp>
          <p:sp>
            <p:nvSpPr>
              <p:cNvPr id="48" name="TextBox 47">
                <a:extLst>
                  <a:ext uri="{FF2B5EF4-FFF2-40B4-BE49-F238E27FC236}">
                    <a16:creationId xmlns:a16="http://schemas.microsoft.com/office/drawing/2014/main" id="{6EF791FC-18B6-4BD2-BCB0-B7F1678A8FBB}"/>
                  </a:ext>
                </a:extLst>
              </p:cNvPr>
              <p:cNvSpPr txBox="1"/>
              <p:nvPr/>
            </p:nvSpPr>
            <p:spPr>
              <a:xfrm>
                <a:off x="11350869" y="8726101"/>
                <a:ext cx="1059068" cy="169277"/>
              </a:xfrm>
              <a:prstGeom prst="rect">
                <a:avLst/>
              </a:prstGeom>
              <a:noFill/>
            </p:spPr>
            <p:txBody>
              <a:bodyPr wrap="square" lIns="18288" rIns="9144" rtlCol="0">
                <a:spAutoFit/>
              </a:bodyPr>
              <a:lstStyle/>
              <a:p>
                <a:pPr algn="l"/>
                <a:r>
                  <a:rPr lang="en-US" sz="500" dirty="0">
                    <a:solidFill>
                      <a:schemeClr val="tx1">
                        <a:lumMod val="65000"/>
                        <a:lumOff val="35000"/>
                      </a:schemeClr>
                    </a:solidFill>
                  </a:rPr>
                  <a:t>Example of an industry-specific margin</a:t>
                </a:r>
                <a:endParaRPr lang="en-US" sz="500" i="1" dirty="0">
                  <a:solidFill>
                    <a:schemeClr val="tx1">
                      <a:lumMod val="65000"/>
                      <a:lumOff val="35000"/>
                    </a:schemeClr>
                  </a:solidFill>
                </a:endParaRPr>
              </a:p>
            </p:txBody>
          </p:sp>
          <p:cxnSp>
            <p:nvCxnSpPr>
              <p:cNvPr id="49" name="Connector: Elbow 48">
                <a:extLst>
                  <a:ext uri="{FF2B5EF4-FFF2-40B4-BE49-F238E27FC236}">
                    <a16:creationId xmlns:a16="http://schemas.microsoft.com/office/drawing/2014/main" id="{D982AEF3-13EC-44EA-B0C1-30A302F72F19}"/>
                  </a:ext>
                </a:extLst>
              </p:cNvPr>
              <p:cNvCxnSpPr>
                <a:cxnSpLocks/>
                <a:stCxn id="22" idx="3"/>
                <a:endCxn id="48" idx="1"/>
              </p:cNvCxnSpPr>
              <p:nvPr/>
            </p:nvCxnSpPr>
            <p:spPr>
              <a:xfrm>
                <a:off x="11207997" y="8697408"/>
                <a:ext cx="142872" cy="113332"/>
              </a:xfrm>
              <a:prstGeom prst="bentConnector3">
                <a:avLst>
                  <a:gd name="adj1" fmla="val 50000"/>
                </a:avLst>
              </a:prstGeom>
              <a:ln/>
            </p:spPr>
            <p:style>
              <a:lnRef idx="1">
                <a:schemeClr val="accent3"/>
              </a:lnRef>
              <a:fillRef idx="0">
                <a:schemeClr val="accent3"/>
              </a:fillRef>
              <a:effectRef idx="0">
                <a:schemeClr val="accent3"/>
              </a:effectRef>
              <a:fontRef idx="minor">
                <a:schemeClr val="tx1"/>
              </a:fontRef>
            </p:style>
          </p:cxnSp>
          <p:sp>
            <p:nvSpPr>
              <p:cNvPr id="62" name="TextBox 61">
                <a:extLst>
                  <a:ext uri="{FF2B5EF4-FFF2-40B4-BE49-F238E27FC236}">
                    <a16:creationId xmlns:a16="http://schemas.microsoft.com/office/drawing/2014/main" id="{C4AE3B7F-DB6B-4619-BDA6-F6CDBB41C520}"/>
                  </a:ext>
                </a:extLst>
              </p:cNvPr>
              <p:cNvSpPr txBox="1"/>
              <p:nvPr/>
            </p:nvSpPr>
            <p:spPr>
              <a:xfrm>
                <a:off x="11599302" y="7320172"/>
                <a:ext cx="1466752" cy="169277"/>
              </a:xfrm>
              <a:prstGeom prst="rect">
                <a:avLst/>
              </a:prstGeom>
              <a:noFill/>
            </p:spPr>
            <p:txBody>
              <a:bodyPr wrap="square" lIns="18288" rIns="9144" rtlCol="0">
                <a:spAutoFit/>
              </a:bodyPr>
              <a:lstStyle/>
              <a:p>
                <a:pPr algn="l"/>
                <a:r>
                  <a:rPr lang="en-US" sz="500" dirty="0">
                    <a:solidFill>
                      <a:schemeClr val="tx1">
                        <a:lumMod val="65000"/>
                        <a:lumOff val="35000"/>
                      </a:schemeClr>
                    </a:solidFill>
                  </a:rPr>
                  <a:t>How much is left per dollar of sales all costs?</a:t>
                </a:r>
                <a:endParaRPr lang="en-US" sz="500" i="1" dirty="0">
                  <a:solidFill>
                    <a:schemeClr val="tx1">
                      <a:lumMod val="65000"/>
                      <a:lumOff val="35000"/>
                    </a:schemeClr>
                  </a:solidFill>
                </a:endParaRPr>
              </a:p>
            </p:txBody>
          </p:sp>
          <p:cxnSp>
            <p:nvCxnSpPr>
              <p:cNvPr id="63" name="Connector: Elbow 62">
                <a:extLst>
                  <a:ext uri="{FF2B5EF4-FFF2-40B4-BE49-F238E27FC236}">
                    <a16:creationId xmlns:a16="http://schemas.microsoft.com/office/drawing/2014/main" id="{14E19DF7-D961-442E-A6D0-7004AC8D3EC1}"/>
                  </a:ext>
                </a:extLst>
              </p:cNvPr>
              <p:cNvCxnSpPr>
                <a:cxnSpLocks/>
                <a:stCxn id="21" idx="2"/>
                <a:endCxn id="62" idx="1"/>
              </p:cNvCxnSpPr>
              <p:nvPr/>
            </p:nvCxnSpPr>
            <p:spPr>
              <a:xfrm rot="16200000" flipH="1">
                <a:off x="11469140" y="7274648"/>
                <a:ext cx="11891" cy="248433"/>
              </a:xfrm>
              <a:prstGeom prst="bentConnector2">
                <a:avLst/>
              </a:prstGeom>
              <a:ln/>
            </p:spPr>
            <p:style>
              <a:lnRef idx="1">
                <a:schemeClr val="accent3"/>
              </a:lnRef>
              <a:fillRef idx="0">
                <a:schemeClr val="accent3"/>
              </a:fillRef>
              <a:effectRef idx="0">
                <a:schemeClr val="accent3"/>
              </a:effectRef>
              <a:fontRef idx="minor">
                <a:schemeClr val="tx1"/>
              </a:fontRef>
            </p:style>
          </p:cxnSp>
        </p:grpSp>
        <p:sp>
          <p:nvSpPr>
            <p:cNvPr id="132" name="TextBox 131">
              <a:extLst>
                <a:ext uri="{FF2B5EF4-FFF2-40B4-BE49-F238E27FC236}">
                  <a16:creationId xmlns:a16="http://schemas.microsoft.com/office/drawing/2014/main" id="{848F3A77-A455-4FD5-867E-F2F6DFC56182}"/>
                </a:ext>
              </a:extLst>
            </p:cNvPr>
            <p:cNvSpPr txBox="1"/>
            <p:nvPr/>
          </p:nvSpPr>
          <p:spPr>
            <a:xfrm>
              <a:off x="12963757" y="7610053"/>
              <a:ext cx="1159771" cy="1326517"/>
            </a:xfrm>
            <a:prstGeom prst="rect">
              <a:avLst/>
            </a:prstGeom>
            <a:noFill/>
          </p:spPr>
          <p:txBody>
            <a:bodyPr wrap="square" lIns="9144" tIns="9144" rIns="9144" bIns="9144" rtlCol="0">
              <a:spAutoFit/>
            </a:bodyPr>
            <a:lstStyle/>
            <a:p>
              <a:pPr algn="l"/>
              <a:r>
                <a:rPr lang="en-US" sz="500" dirty="0">
                  <a:solidFill>
                    <a:schemeClr val="tx1">
                      <a:lumMod val="65000"/>
                      <a:lumOff val="35000"/>
                    </a:schemeClr>
                  </a:solidFill>
                </a:rPr>
                <a:t>Note on EBITDA as a performance measure:</a:t>
              </a:r>
            </a:p>
            <a:p>
              <a:pPr algn="l"/>
              <a:r>
                <a:rPr lang="en-US" sz="400" dirty="0">
                  <a:solidFill>
                    <a:schemeClr val="tx1">
                      <a:lumMod val="65000"/>
                      <a:lumOff val="35000"/>
                    </a:schemeClr>
                  </a:solidFill>
                </a:rPr>
                <a:t>Some accounting experts don’t like it, but it’s very prevalent (e.g., private equity, M&amp;A, etc.)  Common arguments for EBITDA make it sound like “a generalizable (one-size fits all) number that summarizes (1) the firm’s  profitability, (2) cash flow, and (3) credit quality (ability to service debt)”. (</a:t>
              </a:r>
              <a:r>
                <a:rPr lang="en-US" sz="400" dirty="0" err="1">
                  <a:solidFill>
                    <a:schemeClr val="tx1">
                      <a:lumMod val="65000"/>
                      <a:lumOff val="35000"/>
                    </a:schemeClr>
                  </a:solidFill>
                </a:rPr>
                <a:t>Bouwens</a:t>
              </a:r>
              <a:r>
                <a:rPr lang="en-US" sz="400" dirty="0">
                  <a:solidFill>
                    <a:schemeClr val="tx1">
                      <a:lumMod val="65000"/>
                      <a:lumOff val="35000"/>
                    </a:schemeClr>
                  </a:solidFill>
                </a:rPr>
                <a:t>, Jan, Ties De Kok, and Arnt Verriest. "The prevalence and validity of EBITDA as a performance measure." </a:t>
              </a:r>
              <a:r>
                <a:rPr lang="en-US" sz="400" dirty="0" err="1">
                  <a:solidFill>
                    <a:schemeClr val="tx1">
                      <a:lumMod val="65000"/>
                      <a:lumOff val="35000"/>
                    </a:schemeClr>
                  </a:solidFill>
                </a:rPr>
                <a:t>Comptabilité</a:t>
              </a:r>
              <a:r>
                <a:rPr lang="en-US" sz="400" dirty="0">
                  <a:solidFill>
                    <a:schemeClr val="tx1">
                      <a:lumMod val="65000"/>
                      <a:lumOff val="35000"/>
                    </a:schemeClr>
                  </a:solidFill>
                </a:rPr>
                <a:t>-</a:t>
              </a:r>
              <a:r>
                <a:rPr lang="en-US" sz="400" dirty="0" err="1">
                  <a:solidFill>
                    <a:schemeClr val="tx1">
                      <a:lumMod val="65000"/>
                      <a:lumOff val="35000"/>
                    </a:schemeClr>
                  </a:solidFill>
                </a:rPr>
                <a:t>Contrôle</a:t>
              </a:r>
              <a:r>
                <a:rPr lang="en-US" sz="400" dirty="0">
                  <a:solidFill>
                    <a:schemeClr val="tx1">
                      <a:lumMod val="65000"/>
                      <a:lumOff val="35000"/>
                    </a:schemeClr>
                  </a:solidFill>
                </a:rPr>
                <a:t>-Audit 25.1 (2019): 55-105. ) That obviously cannot all be true at once. </a:t>
              </a:r>
              <a:r>
                <a:rPr lang="en-US" sz="400" dirty="0" err="1">
                  <a:solidFill>
                    <a:schemeClr val="tx1">
                      <a:lumMod val="65000"/>
                      <a:lumOff val="35000"/>
                    </a:schemeClr>
                  </a:solidFill>
                </a:rPr>
                <a:t>Bouwens</a:t>
              </a:r>
              <a:r>
                <a:rPr lang="en-US" sz="400" dirty="0">
                  <a:solidFill>
                    <a:schemeClr val="tx1">
                      <a:lumMod val="65000"/>
                      <a:lumOff val="35000"/>
                    </a:schemeClr>
                  </a:solidFill>
                </a:rPr>
                <a:t> et al.  have a good discussion. It’s a hybrid, often used for strategic reasons.</a:t>
              </a:r>
            </a:p>
            <a:p>
              <a:r>
                <a:rPr lang="en-US" sz="400" dirty="0">
                  <a:solidFill>
                    <a:schemeClr val="tx1">
                      <a:lumMod val="65000"/>
                      <a:lumOff val="35000"/>
                    </a:schemeClr>
                  </a:solidFill>
                </a:rPr>
                <a:t>The sensible use case seems to be if you are interested in the operating performance before important investment and financing outlays. (e.g., as private equity often is because they often change investment and financing policies.) It is also often advocated as being ”closer to cash flow”. That’s fine. But remember, we do not view cash flow generally good </a:t>
              </a:r>
              <a:r>
                <a:rPr lang="en-US" sz="400" i="1" dirty="0">
                  <a:solidFill>
                    <a:schemeClr val="tx1">
                      <a:lumMod val="65000"/>
                      <a:lumOff val="35000"/>
                    </a:schemeClr>
                  </a:solidFill>
                </a:rPr>
                <a:t>periodic performance</a:t>
              </a:r>
              <a:r>
                <a:rPr lang="en-US" sz="400" dirty="0">
                  <a:solidFill>
                    <a:schemeClr val="tx1">
                      <a:lumMod val="65000"/>
                      <a:lumOff val="35000"/>
                    </a:schemeClr>
                  </a:solidFill>
                </a:rPr>
                <a:t> measure. </a:t>
              </a:r>
            </a:p>
          </p:txBody>
        </p:sp>
      </p:grpSp>
      <p:grpSp>
        <p:nvGrpSpPr>
          <p:cNvPr id="160" name="Group 159">
            <a:extLst>
              <a:ext uri="{FF2B5EF4-FFF2-40B4-BE49-F238E27FC236}">
                <a16:creationId xmlns:a16="http://schemas.microsoft.com/office/drawing/2014/main" id="{7AD55D3B-CA71-485F-89F4-BDF75406D455}"/>
              </a:ext>
            </a:extLst>
          </p:cNvPr>
          <p:cNvGrpSpPr/>
          <p:nvPr/>
        </p:nvGrpSpPr>
        <p:grpSpPr>
          <a:xfrm>
            <a:off x="10354910" y="72313"/>
            <a:ext cx="3773611" cy="2331201"/>
            <a:chOff x="10046666" y="1105133"/>
            <a:chExt cx="3773611" cy="2331201"/>
          </a:xfrm>
        </p:grpSpPr>
        <mc:AlternateContent xmlns:mc="http://schemas.openxmlformats.org/markup-compatibility/2006">
          <mc:Choice xmlns:cx1="http://schemas.microsoft.com/office/drawing/2015/9/8/chartex" Requires="cx1">
            <p:graphicFrame>
              <p:nvGraphicFramePr>
                <p:cNvPr id="31" name="Chart 30">
                  <a:extLst>
                    <a:ext uri="{FF2B5EF4-FFF2-40B4-BE49-F238E27FC236}">
                      <a16:creationId xmlns:a16="http://schemas.microsoft.com/office/drawing/2014/main" id="{77E3E2C5-1F17-4860-8F0A-457AE20FFFF9}"/>
                    </a:ext>
                  </a:extLst>
                </p:cNvPr>
                <p:cNvGraphicFramePr/>
                <p:nvPr>
                  <p:extLst>
                    <p:ext uri="{D42A27DB-BD31-4B8C-83A1-F6EECF244321}">
                      <p14:modId xmlns:p14="http://schemas.microsoft.com/office/powerpoint/2010/main" val="63869467"/>
                    </p:ext>
                  </p:extLst>
                </p:nvPr>
              </p:nvGraphicFramePr>
              <p:xfrm>
                <a:off x="10046666" y="1519532"/>
                <a:ext cx="3763107" cy="1524932"/>
              </p:xfrm>
              <a:graphic>
                <a:graphicData uri="http://schemas.microsoft.com/office/drawing/2014/chartex">
                  <cx:chart xmlns:cx="http://schemas.microsoft.com/office/drawing/2014/chartex" xmlns:r="http://schemas.openxmlformats.org/officeDocument/2006/relationships" r:id="rId48"/>
                </a:graphicData>
              </a:graphic>
            </p:graphicFrame>
          </mc:Choice>
          <mc:Fallback>
            <p:pic>
              <p:nvPicPr>
                <p:cNvPr id="31" name="Chart 30">
                  <a:extLst>
                    <a:ext uri="{FF2B5EF4-FFF2-40B4-BE49-F238E27FC236}">
                      <a16:creationId xmlns:a16="http://schemas.microsoft.com/office/drawing/2014/main" id="{77E3E2C5-1F17-4860-8F0A-457AE20FFFF9}"/>
                    </a:ext>
                  </a:extLst>
                </p:cNvPr>
                <p:cNvPicPr>
                  <a:picLocks noGrp="1" noRot="1" noChangeAspect="1" noMove="1" noResize="1" noEditPoints="1" noAdjustHandles="1" noChangeArrowheads="1" noChangeShapeType="1"/>
                </p:cNvPicPr>
                <p:nvPr/>
              </p:nvPicPr>
              <p:blipFill>
                <a:blip r:embed="rId49"/>
                <a:stretch>
                  <a:fillRect/>
                </a:stretch>
              </p:blipFill>
              <p:spPr>
                <a:xfrm>
                  <a:off x="10354910" y="486712"/>
                  <a:ext cx="3763107" cy="1524932"/>
                </a:xfrm>
                <a:prstGeom prst="rect">
                  <a:avLst/>
                </a:prstGeom>
              </p:spPr>
            </p:pic>
          </mc:Fallback>
        </mc:AlternateContent>
        <p:sp>
          <p:nvSpPr>
            <p:cNvPr id="32" name="TextBox 31">
              <a:extLst>
                <a:ext uri="{FF2B5EF4-FFF2-40B4-BE49-F238E27FC236}">
                  <a16:creationId xmlns:a16="http://schemas.microsoft.com/office/drawing/2014/main" id="{06A396D3-D208-47BD-98FD-456CC32AFECC}"/>
                </a:ext>
              </a:extLst>
            </p:cNvPr>
            <p:cNvSpPr txBox="1"/>
            <p:nvPr/>
          </p:nvSpPr>
          <p:spPr>
            <a:xfrm>
              <a:off x="10138384" y="1105133"/>
              <a:ext cx="3681893" cy="541687"/>
            </a:xfrm>
            <a:prstGeom prst="rect">
              <a:avLst/>
            </a:prstGeom>
            <a:noFill/>
          </p:spPr>
          <p:txBody>
            <a:bodyPr wrap="square" lIns="9144" tIns="9144" rIns="9144" bIns="9144" rtlCol="0">
              <a:spAutoFit/>
            </a:bodyPr>
            <a:lstStyle/>
            <a:p>
              <a:pPr algn="l"/>
              <a:r>
                <a:rPr lang="en-US" sz="1000" b="1" dirty="0">
                  <a:latin typeface="+mj-lt"/>
                </a:rPr>
                <a:t>Entity and Equity Perspective of a Firm</a:t>
              </a:r>
            </a:p>
            <a:p>
              <a:pPr marL="58738" indent="-58738" algn="l">
                <a:buFont typeface="Arial" panose="020B0604020202020204" pitchFamily="34" charset="0"/>
                <a:buChar char="•"/>
              </a:pPr>
              <a:r>
                <a:rPr lang="en-US" sz="600" dirty="0"/>
                <a:t>Firm is a combination of assets that are cleverly combined to create value</a:t>
              </a:r>
            </a:p>
            <a:p>
              <a:pPr marL="58738" indent="-58738">
                <a:buFont typeface="Arial" panose="020B0604020202020204" pitchFamily="34" charset="0"/>
                <a:buChar char="•"/>
              </a:pPr>
              <a:r>
                <a:rPr lang="en-US" sz="600" dirty="0"/>
                <a:t>How are these assets financed? -&gt; Who has how much claim on the return on the (net) operating assets?</a:t>
              </a:r>
            </a:p>
            <a:p>
              <a:pPr marL="58738" indent="-58738">
                <a:buFont typeface="Arial" panose="020B0604020202020204" pitchFamily="34" charset="0"/>
                <a:buChar char="•"/>
              </a:pPr>
              <a:r>
                <a:rPr lang="en-US" sz="600" dirty="0"/>
                <a:t>Crucial for understanding different return on invested capital viewpoints</a:t>
              </a:r>
            </a:p>
            <a:p>
              <a:pPr algn="l"/>
              <a:endParaRPr lang="en-US" sz="600" dirty="0"/>
            </a:p>
          </p:txBody>
        </p:sp>
        <p:sp>
          <p:nvSpPr>
            <p:cNvPr id="41" name="TextBox 40">
              <a:extLst>
                <a:ext uri="{FF2B5EF4-FFF2-40B4-BE49-F238E27FC236}">
                  <a16:creationId xmlns:a16="http://schemas.microsoft.com/office/drawing/2014/main" id="{00D80170-C76A-4FA7-A917-1A585F2DEF88}"/>
                </a:ext>
              </a:extLst>
            </p:cNvPr>
            <p:cNvSpPr txBox="1"/>
            <p:nvPr/>
          </p:nvSpPr>
          <p:spPr>
            <a:xfrm>
              <a:off x="10139421" y="3110091"/>
              <a:ext cx="784702" cy="95411"/>
            </a:xfrm>
            <a:prstGeom prst="rect">
              <a:avLst/>
            </a:prstGeom>
            <a:noFill/>
          </p:spPr>
          <p:txBody>
            <a:bodyPr wrap="none" lIns="9144" tIns="9144" rIns="9144" bIns="9144" rtlCol="0">
              <a:spAutoFit/>
            </a:bodyPr>
            <a:lstStyle/>
            <a:p>
              <a:pPr algn="l"/>
              <a:r>
                <a:rPr lang="en-US" sz="500" dirty="0">
                  <a:solidFill>
                    <a:schemeClr val="tx1">
                      <a:lumMod val="65000"/>
                      <a:lumOff val="35000"/>
                    </a:schemeClr>
                  </a:solidFill>
                </a:rPr>
                <a:t>Assets not used in operations</a:t>
              </a:r>
            </a:p>
          </p:txBody>
        </p:sp>
        <p:sp>
          <p:nvSpPr>
            <p:cNvPr id="239" name="TextBox 238">
              <a:extLst>
                <a:ext uri="{FF2B5EF4-FFF2-40B4-BE49-F238E27FC236}">
                  <a16:creationId xmlns:a16="http://schemas.microsoft.com/office/drawing/2014/main" id="{763E3EFA-29D1-4684-954C-7D6B75E35D0F}"/>
                </a:ext>
              </a:extLst>
            </p:cNvPr>
            <p:cNvSpPr txBox="1"/>
            <p:nvPr/>
          </p:nvSpPr>
          <p:spPr>
            <a:xfrm>
              <a:off x="11133379" y="3110091"/>
              <a:ext cx="514513" cy="172355"/>
            </a:xfrm>
            <a:prstGeom prst="rect">
              <a:avLst/>
            </a:prstGeom>
            <a:noFill/>
          </p:spPr>
          <p:txBody>
            <a:bodyPr wrap="square" lIns="9144" tIns="9144" rIns="9144" bIns="9144" rtlCol="0">
              <a:spAutoFit/>
            </a:bodyPr>
            <a:lstStyle/>
            <a:p>
              <a:pPr algn="l"/>
              <a:r>
                <a:rPr lang="en-US" sz="500" dirty="0">
                  <a:solidFill>
                    <a:schemeClr val="tx1">
                      <a:lumMod val="65000"/>
                      <a:lumOff val="35000"/>
                    </a:schemeClr>
                  </a:solidFill>
                </a:rPr>
                <a:t>Operation’s “built-in”  financing</a:t>
              </a:r>
            </a:p>
          </p:txBody>
        </p:sp>
        <p:sp>
          <p:nvSpPr>
            <p:cNvPr id="241" name="TextBox 240">
              <a:extLst>
                <a:ext uri="{FF2B5EF4-FFF2-40B4-BE49-F238E27FC236}">
                  <a16:creationId xmlns:a16="http://schemas.microsoft.com/office/drawing/2014/main" id="{2FD2FD6B-DC9E-40D9-9A7C-192DA3303EB7}"/>
                </a:ext>
              </a:extLst>
            </p:cNvPr>
            <p:cNvSpPr txBox="1"/>
            <p:nvPr/>
          </p:nvSpPr>
          <p:spPr>
            <a:xfrm>
              <a:off x="11724502" y="3110091"/>
              <a:ext cx="919350" cy="326243"/>
            </a:xfrm>
            <a:prstGeom prst="rect">
              <a:avLst/>
            </a:prstGeom>
            <a:noFill/>
          </p:spPr>
          <p:txBody>
            <a:bodyPr wrap="square" lIns="9144" tIns="9144" rIns="9144" bIns="9144" rtlCol="0">
              <a:spAutoFit/>
            </a:bodyPr>
            <a:lstStyle/>
            <a:p>
              <a:pPr algn="l"/>
              <a:r>
                <a:rPr lang="en-US" sz="500" dirty="0">
                  <a:solidFill>
                    <a:schemeClr val="tx1">
                      <a:lumMod val="65000"/>
                      <a:lumOff val="35000"/>
                    </a:schemeClr>
                  </a:solidFill>
                </a:rPr>
                <a:t>Two sides of the same coin: net operating assets vs the amount of capital needed to run the firm’s operations</a:t>
              </a:r>
            </a:p>
          </p:txBody>
        </p:sp>
        <p:sp>
          <p:nvSpPr>
            <p:cNvPr id="261" name="TextBox 260">
              <a:extLst>
                <a:ext uri="{FF2B5EF4-FFF2-40B4-BE49-F238E27FC236}">
                  <a16:creationId xmlns:a16="http://schemas.microsoft.com/office/drawing/2014/main" id="{98D16A88-F54B-42EB-8C9C-277326D44572}"/>
                </a:ext>
              </a:extLst>
            </p:cNvPr>
            <p:cNvSpPr txBox="1"/>
            <p:nvPr/>
          </p:nvSpPr>
          <p:spPr>
            <a:xfrm>
              <a:off x="12740668" y="3110091"/>
              <a:ext cx="440016" cy="326243"/>
            </a:xfrm>
            <a:prstGeom prst="rect">
              <a:avLst/>
            </a:prstGeom>
            <a:noFill/>
          </p:spPr>
          <p:txBody>
            <a:bodyPr wrap="square" lIns="9144" tIns="9144" rIns="9144" bIns="9144" rtlCol="0">
              <a:spAutoFit/>
            </a:bodyPr>
            <a:lstStyle/>
            <a:p>
              <a:pPr algn="l"/>
              <a:r>
                <a:rPr lang="en-US" sz="500" dirty="0">
                  <a:solidFill>
                    <a:schemeClr val="tx1">
                      <a:lumMod val="65000"/>
                      <a:lumOff val="35000"/>
                    </a:schemeClr>
                  </a:solidFill>
                </a:rPr>
                <a:t>Capital provided  by external parties (e.g., bank debt)</a:t>
              </a:r>
            </a:p>
          </p:txBody>
        </p:sp>
        <p:sp>
          <p:nvSpPr>
            <p:cNvPr id="264" name="TextBox 263">
              <a:extLst>
                <a:ext uri="{FF2B5EF4-FFF2-40B4-BE49-F238E27FC236}">
                  <a16:creationId xmlns:a16="http://schemas.microsoft.com/office/drawing/2014/main" id="{A9BD9C88-3176-4AA0-A467-17E1C85435E9}"/>
                </a:ext>
              </a:extLst>
            </p:cNvPr>
            <p:cNvSpPr txBox="1"/>
            <p:nvPr/>
          </p:nvSpPr>
          <p:spPr>
            <a:xfrm>
              <a:off x="13290585" y="3110091"/>
              <a:ext cx="440016" cy="249299"/>
            </a:xfrm>
            <a:prstGeom prst="rect">
              <a:avLst/>
            </a:prstGeom>
            <a:noFill/>
          </p:spPr>
          <p:txBody>
            <a:bodyPr wrap="square" lIns="9144" tIns="9144" rIns="9144" bIns="9144" rtlCol="0">
              <a:spAutoFit/>
            </a:bodyPr>
            <a:lstStyle/>
            <a:p>
              <a:pPr algn="l"/>
              <a:r>
                <a:rPr lang="en-US" sz="500" dirty="0">
                  <a:solidFill>
                    <a:schemeClr val="tx1">
                      <a:lumMod val="65000"/>
                      <a:lumOff val="35000"/>
                    </a:schemeClr>
                  </a:solidFill>
                </a:rPr>
                <a:t>Capital provided  by the firm owners</a:t>
              </a:r>
            </a:p>
          </p:txBody>
        </p:sp>
        <p:cxnSp>
          <p:nvCxnSpPr>
            <p:cNvPr id="53" name="Connector: Elbow 52">
              <a:extLst>
                <a:ext uri="{FF2B5EF4-FFF2-40B4-BE49-F238E27FC236}">
                  <a16:creationId xmlns:a16="http://schemas.microsoft.com/office/drawing/2014/main" id="{F113E6D0-749F-4C57-8811-8FBADABBF625}"/>
                </a:ext>
              </a:extLst>
            </p:cNvPr>
            <p:cNvCxnSpPr>
              <a:cxnSpLocks/>
              <a:stCxn id="41" idx="0"/>
            </p:cNvCxnSpPr>
            <p:nvPr/>
          </p:nvCxnSpPr>
          <p:spPr>
            <a:xfrm rot="5400000" flipH="1" flipV="1">
              <a:off x="10701485" y="2874754"/>
              <a:ext cx="65625" cy="405050"/>
            </a:xfrm>
            <a:prstGeom prst="bentConnector2">
              <a:avLst/>
            </a:prstGeom>
          </p:spPr>
          <p:style>
            <a:lnRef idx="1">
              <a:schemeClr val="accent3"/>
            </a:lnRef>
            <a:fillRef idx="0">
              <a:schemeClr val="accent3"/>
            </a:fillRef>
            <a:effectRef idx="0">
              <a:schemeClr val="accent3"/>
            </a:effectRef>
            <a:fontRef idx="minor">
              <a:schemeClr val="tx1"/>
            </a:fontRef>
          </p:style>
        </p:cxnSp>
        <p:cxnSp>
          <p:nvCxnSpPr>
            <p:cNvPr id="60" name="Connector: Elbow 59">
              <a:extLst>
                <a:ext uri="{FF2B5EF4-FFF2-40B4-BE49-F238E27FC236}">
                  <a16:creationId xmlns:a16="http://schemas.microsoft.com/office/drawing/2014/main" id="{95B7E682-9182-42DA-8BA9-BB11E745880F}"/>
                </a:ext>
              </a:extLst>
            </p:cNvPr>
            <p:cNvCxnSpPr>
              <a:stCxn id="239" idx="0"/>
            </p:cNvCxnSpPr>
            <p:nvPr/>
          </p:nvCxnSpPr>
          <p:spPr>
            <a:xfrm rot="5400000" flipH="1" flipV="1">
              <a:off x="11342901" y="3043764"/>
              <a:ext cx="114062" cy="18593"/>
            </a:xfrm>
            <a:prstGeom prst="bentConnector3">
              <a:avLst/>
            </a:prstGeom>
          </p:spPr>
          <p:style>
            <a:lnRef idx="1">
              <a:schemeClr val="accent3"/>
            </a:lnRef>
            <a:fillRef idx="0">
              <a:schemeClr val="accent3"/>
            </a:fillRef>
            <a:effectRef idx="0">
              <a:schemeClr val="accent3"/>
            </a:effectRef>
            <a:fontRef idx="minor">
              <a:schemeClr val="tx1"/>
            </a:fontRef>
          </p:style>
        </p:cxnSp>
        <p:cxnSp>
          <p:nvCxnSpPr>
            <p:cNvPr id="125" name="Connector: Elbow 124">
              <a:extLst>
                <a:ext uri="{FF2B5EF4-FFF2-40B4-BE49-F238E27FC236}">
                  <a16:creationId xmlns:a16="http://schemas.microsoft.com/office/drawing/2014/main" id="{B5C611A8-8AED-4513-AD64-C493B7D94E76}"/>
                </a:ext>
              </a:extLst>
            </p:cNvPr>
            <p:cNvCxnSpPr>
              <a:stCxn id="241" idx="0"/>
              <a:endCxn id="31" idx="2"/>
            </p:cNvCxnSpPr>
            <p:nvPr/>
          </p:nvCxnSpPr>
          <p:spPr>
            <a:xfrm rot="16200000" flipV="1">
              <a:off x="12023385" y="2949299"/>
              <a:ext cx="65627" cy="255958"/>
            </a:xfrm>
            <a:prstGeom prst="bentConnector3">
              <a:avLst/>
            </a:prstGeom>
          </p:spPr>
          <p:style>
            <a:lnRef idx="1">
              <a:schemeClr val="accent3"/>
            </a:lnRef>
            <a:fillRef idx="0">
              <a:schemeClr val="accent3"/>
            </a:fillRef>
            <a:effectRef idx="0">
              <a:schemeClr val="accent3"/>
            </a:effectRef>
            <a:fontRef idx="minor">
              <a:schemeClr val="tx1"/>
            </a:fontRef>
          </p:style>
        </p:cxnSp>
        <p:cxnSp>
          <p:nvCxnSpPr>
            <p:cNvPr id="128" name="Connector: Elbow 127">
              <a:extLst>
                <a:ext uri="{FF2B5EF4-FFF2-40B4-BE49-F238E27FC236}">
                  <a16:creationId xmlns:a16="http://schemas.microsoft.com/office/drawing/2014/main" id="{806B024F-36B6-4964-9858-2AF140A734E2}"/>
                </a:ext>
              </a:extLst>
            </p:cNvPr>
            <p:cNvCxnSpPr>
              <a:stCxn id="241" idx="0"/>
            </p:cNvCxnSpPr>
            <p:nvPr/>
          </p:nvCxnSpPr>
          <p:spPr>
            <a:xfrm rot="5400000" flipH="1" flipV="1">
              <a:off x="12248287" y="2931917"/>
              <a:ext cx="114064" cy="242284"/>
            </a:xfrm>
            <a:prstGeom prst="bentConnector2">
              <a:avLst/>
            </a:prstGeom>
          </p:spPr>
          <p:style>
            <a:lnRef idx="1">
              <a:schemeClr val="accent3"/>
            </a:lnRef>
            <a:fillRef idx="0">
              <a:schemeClr val="accent3"/>
            </a:fillRef>
            <a:effectRef idx="0">
              <a:schemeClr val="accent3"/>
            </a:effectRef>
            <a:fontRef idx="minor">
              <a:schemeClr val="tx1"/>
            </a:fontRef>
          </p:style>
        </p:cxnSp>
        <p:cxnSp>
          <p:nvCxnSpPr>
            <p:cNvPr id="135" name="Straight Connector 134">
              <a:extLst>
                <a:ext uri="{FF2B5EF4-FFF2-40B4-BE49-F238E27FC236}">
                  <a16:creationId xmlns:a16="http://schemas.microsoft.com/office/drawing/2014/main" id="{AB8F896F-BAEB-4573-892F-68FA183B5ACB}"/>
                </a:ext>
              </a:extLst>
            </p:cNvPr>
            <p:cNvCxnSpPr>
              <a:cxnSpLocks/>
              <a:stCxn id="261" idx="0"/>
            </p:cNvCxnSpPr>
            <p:nvPr/>
          </p:nvCxnSpPr>
          <p:spPr>
            <a:xfrm flipV="1">
              <a:off x="12960676" y="3009629"/>
              <a:ext cx="0" cy="100462"/>
            </a:xfrm>
            <a:prstGeom prst="line">
              <a:avLst/>
            </a:prstGeom>
          </p:spPr>
          <p:style>
            <a:lnRef idx="1">
              <a:schemeClr val="accent3"/>
            </a:lnRef>
            <a:fillRef idx="0">
              <a:schemeClr val="accent3"/>
            </a:fillRef>
            <a:effectRef idx="0">
              <a:schemeClr val="accent3"/>
            </a:effectRef>
            <a:fontRef idx="minor">
              <a:schemeClr val="tx1"/>
            </a:fontRef>
          </p:style>
        </p:cxnSp>
        <p:cxnSp>
          <p:nvCxnSpPr>
            <p:cNvPr id="265" name="Straight Connector 264">
              <a:extLst>
                <a:ext uri="{FF2B5EF4-FFF2-40B4-BE49-F238E27FC236}">
                  <a16:creationId xmlns:a16="http://schemas.microsoft.com/office/drawing/2014/main" id="{4AD4DE58-D40D-45A9-8137-6AEEDD3CF832}"/>
                </a:ext>
              </a:extLst>
            </p:cNvPr>
            <p:cNvCxnSpPr>
              <a:cxnSpLocks/>
            </p:cNvCxnSpPr>
            <p:nvPr/>
          </p:nvCxnSpPr>
          <p:spPr>
            <a:xfrm flipV="1">
              <a:off x="13456622" y="3009629"/>
              <a:ext cx="0" cy="100462"/>
            </a:xfrm>
            <a:prstGeom prst="line">
              <a:avLst/>
            </a:prstGeom>
          </p:spPr>
          <p:style>
            <a:lnRef idx="1">
              <a:schemeClr val="accent3"/>
            </a:lnRef>
            <a:fillRef idx="0">
              <a:schemeClr val="accent3"/>
            </a:fillRef>
            <a:effectRef idx="0">
              <a:schemeClr val="accent3"/>
            </a:effectRef>
            <a:fontRef idx="minor">
              <a:schemeClr val="tx1"/>
            </a:fontRef>
          </p:style>
        </p:cxnSp>
        <p:sp>
          <p:nvSpPr>
            <p:cNvPr id="266" name="TextBox 265">
              <a:extLst>
                <a:ext uri="{FF2B5EF4-FFF2-40B4-BE49-F238E27FC236}">
                  <a16:creationId xmlns:a16="http://schemas.microsoft.com/office/drawing/2014/main" id="{444581E5-328C-4480-A32A-78BA531D4511}"/>
                </a:ext>
              </a:extLst>
            </p:cNvPr>
            <p:cNvSpPr txBox="1"/>
            <p:nvPr/>
          </p:nvSpPr>
          <p:spPr>
            <a:xfrm>
              <a:off x="12262361" y="1879445"/>
              <a:ext cx="412873" cy="95411"/>
            </a:xfrm>
            <a:prstGeom prst="rect">
              <a:avLst/>
            </a:prstGeom>
            <a:noFill/>
          </p:spPr>
          <p:txBody>
            <a:bodyPr wrap="square" lIns="9144" tIns="9144" rIns="9144" bIns="9144" rtlCol="0">
              <a:spAutoFit/>
            </a:bodyPr>
            <a:lstStyle/>
            <a:p>
              <a:pPr algn="l"/>
              <a:r>
                <a:rPr lang="en-US" sz="500" dirty="0">
                  <a:solidFill>
                    <a:schemeClr val="tx1">
                      <a:lumMod val="65000"/>
                      <a:lumOff val="35000"/>
                    </a:schemeClr>
                  </a:solidFill>
                </a:rPr>
                <a:t>RNOA vs </a:t>
              </a:r>
              <a:r>
                <a:rPr lang="en-US" sz="500" dirty="0" err="1">
                  <a:solidFill>
                    <a:schemeClr val="tx1">
                      <a:lumMod val="65000"/>
                      <a:lumOff val="35000"/>
                    </a:schemeClr>
                  </a:solidFill>
                </a:rPr>
                <a:t>r</a:t>
              </a:r>
              <a:r>
                <a:rPr lang="en-US" sz="500" baseline="-25000" dirty="0" err="1">
                  <a:solidFill>
                    <a:schemeClr val="tx1">
                      <a:lumMod val="65000"/>
                      <a:lumOff val="35000"/>
                    </a:schemeClr>
                  </a:solidFill>
                </a:rPr>
                <a:t>WACC</a:t>
              </a:r>
              <a:endParaRPr lang="en-US" sz="500" baseline="-25000" dirty="0">
                <a:solidFill>
                  <a:schemeClr val="tx1">
                    <a:lumMod val="65000"/>
                    <a:lumOff val="35000"/>
                  </a:schemeClr>
                </a:solidFill>
              </a:endParaRPr>
            </a:p>
          </p:txBody>
        </p:sp>
        <p:sp>
          <p:nvSpPr>
            <p:cNvPr id="267" name="TextBox 266">
              <a:extLst>
                <a:ext uri="{FF2B5EF4-FFF2-40B4-BE49-F238E27FC236}">
                  <a16:creationId xmlns:a16="http://schemas.microsoft.com/office/drawing/2014/main" id="{BED40807-7964-4FB0-BAD8-2C0CBAE04251}"/>
                </a:ext>
              </a:extLst>
            </p:cNvPr>
            <p:cNvSpPr txBox="1"/>
            <p:nvPr/>
          </p:nvSpPr>
          <p:spPr>
            <a:xfrm>
              <a:off x="13341738" y="2171692"/>
              <a:ext cx="325315" cy="95411"/>
            </a:xfrm>
            <a:prstGeom prst="rect">
              <a:avLst/>
            </a:prstGeom>
            <a:noFill/>
          </p:spPr>
          <p:txBody>
            <a:bodyPr wrap="square" lIns="9144" tIns="9144" rIns="9144" bIns="9144" rtlCol="0">
              <a:spAutoFit/>
            </a:bodyPr>
            <a:lstStyle/>
            <a:p>
              <a:pPr algn="l"/>
              <a:r>
                <a:rPr lang="en-US" sz="500" dirty="0">
                  <a:solidFill>
                    <a:schemeClr val="tx1">
                      <a:lumMod val="65000"/>
                      <a:lumOff val="35000"/>
                    </a:schemeClr>
                  </a:solidFill>
                </a:rPr>
                <a:t>RoE vs </a:t>
              </a:r>
              <a:r>
                <a:rPr lang="en-US" sz="500" dirty="0" err="1">
                  <a:solidFill>
                    <a:schemeClr val="tx1">
                      <a:lumMod val="65000"/>
                      <a:lumOff val="35000"/>
                    </a:schemeClr>
                  </a:solidFill>
                </a:rPr>
                <a:t>r</a:t>
              </a:r>
              <a:r>
                <a:rPr lang="en-US" sz="500" baseline="-25000" dirty="0" err="1">
                  <a:solidFill>
                    <a:schemeClr val="tx1">
                      <a:lumMod val="65000"/>
                      <a:lumOff val="35000"/>
                    </a:schemeClr>
                  </a:solidFill>
                </a:rPr>
                <a:t>EQ</a:t>
              </a:r>
              <a:endParaRPr lang="en-US" sz="500" baseline="-25000" dirty="0">
                <a:solidFill>
                  <a:schemeClr val="tx1">
                    <a:lumMod val="65000"/>
                    <a:lumOff val="35000"/>
                  </a:schemeClr>
                </a:solidFill>
              </a:endParaRPr>
            </a:p>
          </p:txBody>
        </p:sp>
        <p:sp>
          <p:nvSpPr>
            <p:cNvPr id="268" name="TextBox 267">
              <a:extLst>
                <a:ext uri="{FF2B5EF4-FFF2-40B4-BE49-F238E27FC236}">
                  <a16:creationId xmlns:a16="http://schemas.microsoft.com/office/drawing/2014/main" id="{86EEB568-123B-4CC5-B414-06A32FA53318}"/>
                </a:ext>
              </a:extLst>
            </p:cNvPr>
            <p:cNvSpPr txBox="1"/>
            <p:nvPr/>
          </p:nvSpPr>
          <p:spPr>
            <a:xfrm>
              <a:off x="12491264" y="1633953"/>
              <a:ext cx="1065057" cy="95411"/>
            </a:xfrm>
            <a:prstGeom prst="rect">
              <a:avLst/>
            </a:prstGeom>
            <a:noFill/>
          </p:spPr>
          <p:txBody>
            <a:bodyPr wrap="square" lIns="9144" tIns="9144" rIns="9144" bIns="9144" rtlCol="0">
              <a:spAutoFit/>
            </a:bodyPr>
            <a:lstStyle/>
            <a:p>
              <a:pPr algn="l"/>
              <a:r>
                <a:rPr lang="en-US" sz="500" dirty="0">
                  <a:solidFill>
                    <a:schemeClr val="tx1">
                      <a:lumMod val="65000"/>
                      <a:lumOff val="35000"/>
                    </a:schemeClr>
                  </a:solidFill>
                </a:rPr>
                <a:t>Return measure vs </a:t>
              </a:r>
              <a:r>
                <a:rPr lang="en-US" sz="500" dirty="0" err="1">
                  <a:solidFill>
                    <a:schemeClr val="tx1">
                      <a:lumMod val="65000"/>
                      <a:lumOff val="35000"/>
                    </a:schemeClr>
                  </a:solidFill>
                </a:rPr>
                <a:t>corresp</a:t>
              </a:r>
              <a:r>
                <a:rPr lang="en-US" sz="500" dirty="0">
                  <a:solidFill>
                    <a:schemeClr val="tx1">
                      <a:lumMod val="65000"/>
                      <a:lumOff val="35000"/>
                    </a:schemeClr>
                  </a:solidFill>
                </a:rPr>
                <a:t>. hurdle rate</a:t>
              </a:r>
              <a:endParaRPr lang="en-US" sz="500" baseline="-25000" dirty="0">
                <a:solidFill>
                  <a:schemeClr val="tx1">
                    <a:lumMod val="65000"/>
                    <a:lumOff val="35000"/>
                  </a:schemeClr>
                </a:solidFill>
              </a:endParaRPr>
            </a:p>
          </p:txBody>
        </p:sp>
        <p:cxnSp>
          <p:nvCxnSpPr>
            <p:cNvPr id="148" name="Straight Arrow Connector 147">
              <a:extLst>
                <a:ext uri="{FF2B5EF4-FFF2-40B4-BE49-F238E27FC236}">
                  <a16:creationId xmlns:a16="http://schemas.microsoft.com/office/drawing/2014/main" id="{745246D8-DA8E-43CE-B902-26B86EB9BDDA}"/>
                </a:ext>
              </a:extLst>
            </p:cNvPr>
            <p:cNvCxnSpPr>
              <a:endCxn id="266" idx="0"/>
            </p:cNvCxnSpPr>
            <p:nvPr/>
          </p:nvCxnSpPr>
          <p:spPr>
            <a:xfrm flipH="1">
              <a:off x="12468798" y="1738575"/>
              <a:ext cx="551417" cy="14087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51" name="Straight Arrow Connector 150">
              <a:extLst>
                <a:ext uri="{FF2B5EF4-FFF2-40B4-BE49-F238E27FC236}">
                  <a16:creationId xmlns:a16="http://schemas.microsoft.com/office/drawing/2014/main" id="{A76AA33C-F10E-4666-AA67-A4C5095D7137}"/>
                </a:ext>
              </a:extLst>
            </p:cNvPr>
            <p:cNvCxnSpPr>
              <a:endCxn id="267" idx="0"/>
            </p:cNvCxnSpPr>
            <p:nvPr/>
          </p:nvCxnSpPr>
          <p:spPr>
            <a:xfrm>
              <a:off x="13023792" y="1736765"/>
              <a:ext cx="480604" cy="434927"/>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grpSp>
      <p:sp>
        <p:nvSpPr>
          <p:cNvPr id="163" name="TextBox 162">
            <a:extLst>
              <a:ext uri="{FF2B5EF4-FFF2-40B4-BE49-F238E27FC236}">
                <a16:creationId xmlns:a16="http://schemas.microsoft.com/office/drawing/2014/main" id="{B14B945F-8222-4A15-9579-C30609CA2028}"/>
              </a:ext>
            </a:extLst>
          </p:cNvPr>
          <p:cNvSpPr txBox="1"/>
          <p:nvPr/>
        </p:nvSpPr>
        <p:spPr>
          <a:xfrm>
            <a:off x="5566654" y="280550"/>
            <a:ext cx="3199943" cy="295466"/>
          </a:xfrm>
          <a:prstGeom prst="rect">
            <a:avLst/>
          </a:prstGeom>
          <a:noFill/>
        </p:spPr>
        <p:txBody>
          <a:bodyPr wrap="square" lIns="9144" tIns="9144" rIns="9144" bIns="9144" rtlCol="0">
            <a:spAutoFit/>
          </a:bodyPr>
          <a:lstStyle/>
          <a:p>
            <a:pPr algn="l"/>
            <a:r>
              <a:rPr lang="en-US" sz="600" dirty="0"/>
              <a:t>Assume the goal is to analyze how the firm creates value. This sheet focuses on two things:</a:t>
            </a:r>
          </a:p>
          <a:p>
            <a:pPr marL="58738" indent="-58738" algn="l">
              <a:buFont typeface="Arial" panose="020B0604020202020204" pitchFamily="34" charset="0"/>
              <a:buChar char="•"/>
            </a:pPr>
            <a:r>
              <a:rPr lang="en-US" sz="600" dirty="0"/>
              <a:t>Reading financial statements to understand a firm’s business model</a:t>
            </a:r>
          </a:p>
          <a:p>
            <a:pPr marL="58738" indent="-58738" algn="l">
              <a:buFont typeface="Arial" panose="020B0604020202020204" pitchFamily="34" charset="0"/>
              <a:buChar char="•"/>
            </a:pPr>
            <a:r>
              <a:rPr lang="en-US" sz="600" dirty="0"/>
              <a:t>Identifying drivers of return on invested capital from various perspectives via ratio analysis</a:t>
            </a:r>
          </a:p>
        </p:txBody>
      </p:sp>
      <p:sp>
        <p:nvSpPr>
          <p:cNvPr id="269" name="TextBox 268">
            <a:extLst>
              <a:ext uri="{FF2B5EF4-FFF2-40B4-BE49-F238E27FC236}">
                <a16:creationId xmlns:a16="http://schemas.microsoft.com/office/drawing/2014/main" id="{40E21FE9-CACA-46B4-898C-6FE9CD43B169}"/>
              </a:ext>
            </a:extLst>
          </p:cNvPr>
          <p:cNvSpPr txBox="1"/>
          <p:nvPr/>
        </p:nvSpPr>
        <p:spPr>
          <a:xfrm>
            <a:off x="7242137" y="3514062"/>
            <a:ext cx="1806381" cy="1003352"/>
          </a:xfrm>
          <a:prstGeom prst="rect">
            <a:avLst/>
          </a:prstGeom>
          <a:noFill/>
        </p:spPr>
        <p:txBody>
          <a:bodyPr wrap="square" lIns="9144" tIns="9144" rIns="9144" bIns="9144" rtlCol="0">
            <a:spAutoFit/>
          </a:bodyPr>
          <a:lstStyle/>
          <a:p>
            <a:pPr algn="l"/>
            <a:r>
              <a:rPr lang="en-US" sz="800" b="1" dirty="0">
                <a:latin typeface="+mj-lt"/>
              </a:rPr>
              <a:t>Reading Financials to Understand a Business</a:t>
            </a:r>
          </a:p>
          <a:p>
            <a:pPr marL="57150" indent="-57150" algn="l">
              <a:buFont typeface="Arial" panose="020B0604020202020204" pitchFamily="34" charset="0"/>
              <a:buChar char="•"/>
            </a:pPr>
            <a:r>
              <a:rPr lang="en-US" sz="600" dirty="0"/>
              <a:t>What are the big items on the BS? Indicators of material investments, risks, sources of finance, etc.</a:t>
            </a:r>
          </a:p>
          <a:p>
            <a:pPr marL="57150" indent="-57150" algn="l">
              <a:buFont typeface="Arial" panose="020B0604020202020204" pitchFamily="34" charset="0"/>
              <a:buChar char="•"/>
            </a:pPr>
            <a:r>
              <a:rPr lang="en-US" sz="600" dirty="0"/>
              <a:t>What are the big items in the IS? Major sources of revenues, major cost sources</a:t>
            </a:r>
          </a:p>
          <a:p>
            <a:pPr marL="57150" indent="-57150" algn="l">
              <a:buFont typeface="Arial" panose="020B0604020202020204" pitchFamily="34" charset="0"/>
              <a:buChar char="•"/>
            </a:pPr>
            <a:r>
              <a:rPr lang="en-US" sz="600" dirty="0"/>
              <a:t>Compare and put different positions into perspective</a:t>
            </a:r>
          </a:p>
          <a:p>
            <a:pPr marL="57150" indent="-57150" algn="l">
              <a:buFont typeface="Arial" panose="020B0604020202020204" pitchFamily="34" charset="0"/>
              <a:buChar char="•"/>
            </a:pPr>
            <a:r>
              <a:rPr lang="en-US" sz="600" dirty="0"/>
              <a:t>Conduct a detailed ratio analysis</a:t>
            </a:r>
          </a:p>
          <a:p>
            <a:pPr marL="57150" indent="-57150" algn="l">
              <a:buFont typeface="Arial" panose="020B0604020202020204" pitchFamily="34" charset="0"/>
              <a:buChar char="•"/>
            </a:pPr>
            <a:endParaRPr lang="en-US" sz="600" dirty="0"/>
          </a:p>
          <a:p>
            <a:pPr algn="l"/>
            <a:endParaRPr lang="en-US" sz="600" dirty="0"/>
          </a:p>
        </p:txBody>
      </p:sp>
    </p:spTree>
    <p:extLst>
      <p:ext uri="{BB962C8B-B14F-4D97-AF65-F5344CB8AC3E}">
        <p14:creationId xmlns:p14="http://schemas.microsoft.com/office/powerpoint/2010/main" val="724605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FD43435-B15D-154E-AFDD-C790EF4186DB}"/>
              </a:ext>
            </a:extLst>
          </p:cNvPr>
          <p:cNvSpPr txBox="1"/>
          <p:nvPr/>
        </p:nvSpPr>
        <p:spPr>
          <a:xfrm>
            <a:off x="1180286" y="2760863"/>
            <a:ext cx="2118360" cy="187744"/>
          </a:xfrm>
          <a:prstGeom prst="rect">
            <a:avLst/>
          </a:prstGeom>
          <a:noFill/>
        </p:spPr>
        <p:txBody>
          <a:bodyPr wrap="square" lIns="9144" tIns="9144" rIns="9144" bIns="9144" rtlCol="0">
            <a:spAutoFit/>
          </a:bodyPr>
          <a:lstStyle/>
          <a:p>
            <a:pPr algn="l"/>
            <a:r>
              <a:rPr lang="en-US" sz="600" dirty="0"/>
              <a:t>Accounts Receivables</a:t>
            </a:r>
          </a:p>
          <a:p>
            <a:pPr marL="55563" indent="-55563" algn="l">
              <a:buFont typeface="Arial" panose="020B0604020202020204" pitchFamily="34" charset="0"/>
              <a:buChar char="•"/>
            </a:pPr>
            <a:r>
              <a:rPr lang="en-US" sz="500" dirty="0"/>
              <a:t>Money due for goods/services delivered but not yet paid for by customers</a:t>
            </a:r>
          </a:p>
        </p:txBody>
      </p:sp>
      <p:sp>
        <p:nvSpPr>
          <p:cNvPr id="7" name="TextBox 6">
            <a:extLst>
              <a:ext uri="{FF2B5EF4-FFF2-40B4-BE49-F238E27FC236}">
                <a16:creationId xmlns:a16="http://schemas.microsoft.com/office/drawing/2014/main" id="{2D514754-EDC8-1440-87EF-EE57FBA6E122}"/>
              </a:ext>
            </a:extLst>
          </p:cNvPr>
          <p:cNvSpPr txBox="1"/>
          <p:nvPr/>
        </p:nvSpPr>
        <p:spPr>
          <a:xfrm>
            <a:off x="698331" y="2921895"/>
            <a:ext cx="2118360" cy="187744"/>
          </a:xfrm>
          <a:prstGeom prst="rect">
            <a:avLst/>
          </a:prstGeom>
          <a:noFill/>
        </p:spPr>
        <p:txBody>
          <a:bodyPr wrap="square" lIns="9144" tIns="9144" rIns="9144" bIns="9144" rtlCol="0">
            <a:spAutoFit/>
          </a:bodyPr>
          <a:lstStyle/>
          <a:p>
            <a:pPr algn="l"/>
            <a:r>
              <a:rPr lang="en-US" sz="600" dirty="0"/>
              <a:t>Inventory</a:t>
            </a:r>
          </a:p>
          <a:p>
            <a:pPr marL="55563" indent="-55563" algn="l">
              <a:buFont typeface="Arial" panose="020B0604020202020204" pitchFamily="34" charset="0"/>
              <a:buChar char="•"/>
            </a:pPr>
            <a:r>
              <a:rPr lang="en-US" sz="500" dirty="0"/>
              <a:t>Goods (produced, in-production, bought) not yet sold</a:t>
            </a:r>
          </a:p>
        </p:txBody>
      </p:sp>
      <p:sp>
        <p:nvSpPr>
          <p:cNvPr id="8" name="TextBox 7">
            <a:extLst>
              <a:ext uri="{FF2B5EF4-FFF2-40B4-BE49-F238E27FC236}">
                <a16:creationId xmlns:a16="http://schemas.microsoft.com/office/drawing/2014/main" id="{D94F18CF-69EB-4E41-92DC-86F445AD776E}"/>
              </a:ext>
            </a:extLst>
          </p:cNvPr>
          <p:cNvSpPr txBox="1"/>
          <p:nvPr/>
        </p:nvSpPr>
        <p:spPr>
          <a:xfrm>
            <a:off x="351258" y="3096529"/>
            <a:ext cx="2118360" cy="187744"/>
          </a:xfrm>
          <a:prstGeom prst="rect">
            <a:avLst/>
          </a:prstGeom>
          <a:noFill/>
        </p:spPr>
        <p:txBody>
          <a:bodyPr wrap="square" lIns="9144" tIns="9144" rIns="9144" bIns="9144" rtlCol="0">
            <a:spAutoFit/>
          </a:bodyPr>
          <a:lstStyle/>
          <a:p>
            <a:pPr algn="l"/>
            <a:r>
              <a:rPr lang="en-US" sz="600" dirty="0"/>
              <a:t>PPE</a:t>
            </a:r>
          </a:p>
          <a:p>
            <a:pPr marL="55563" indent="-55563" algn="l">
              <a:buFont typeface="Arial" panose="020B0604020202020204" pitchFamily="34" charset="0"/>
              <a:buChar char="•"/>
            </a:pPr>
            <a:r>
              <a:rPr lang="en-US" sz="500" dirty="0"/>
              <a:t>How profitably can the firm convert sales into profits?</a:t>
            </a:r>
          </a:p>
        </p:txBody>
      </p:sp>
      <p:sp>
        <p:nvSpPr>
          <p:cNvPr id="9" name="TextBox 8">
            <a:extLst>
              <a:ext uri="{FF2B5EF4-FFF2-40B4-BE49-F238E27FC236}">
                <a16:creationId xmlns:a16="http://schemas.microsoft.com/office/drawing/2014/main" id="{8D6E3A20-A3E2-8E40-B11E-1E4888ACC9F9}"/>
              </a:ext>
            </a:extLst>
          </p:cNvPr>
          <p:cNvSpPr txBox="1"/>
          <p:nvPr/>
        </p:nvSpPr>
        <p:spPr>
          <a:xfrm>
            <a:off x="2194505" y="3302289"/>
            <a:ext cx="2118360" cy="187744"/>
          </a:xfrm>
          <a:prstGeom prst="rect">
            <a:avLst/>
          </a:prstGeom>
          <a:noFill/>
        </p:spPr>
        <p:txBody>
          <a:bodyPr wrap="square" lIns="9144" tIns="9144" rIns="9144" bIns="9144" rtlCol="0">
            <a:spAutoFit/>
          </a:bodyPr>
          <a:lstStyle/>
          <a:p>
            <a:pPr algn="l"/>
            <a:r>
              <a:rPr lang="en-US" sz="600" dirty="0"/>
              <a:t>Equity-method Investments / other financial assets</a:t>
            </a:r>
          </a:p>
          <a:p>
            <a:pPr marL="55563" indent="-55563" algn="l">
              <a:buFont typeface="Arial" panose="020B0604020202020204" pitchFamily="34" charset="0"/>
              <a:buChar char="•"/>
            </a:pPr>
            <a:r>
              <a:rPr lang="en-US" sz="500" dirty="0"/>
              <a:t>How profitably can the firm convert sales into profits?</a:t>
            </a:r>
          </a:p>
        </p:txBody>
      </p:sp>
      <p:sp>
        <p:nvSpPr>
          <p:cNvPr id="10" name="TextBox 9">
            <a:extLst>
              <a:ext uri="{FF2B5EF4-FFF2-40B4-BE49-F238E27FC236}">
                <a16:creationId xmlns:a16="http://schemas.microsoft.com/office/drawing/2014/main" id="{A0F1A785-CF4B-BE4A-9026-CF2F743CF56A}"/>
              </a:ext>
            </a:extLst>
          </p:cNvPr>
          <p:cNvSpPr txBox="1"/>
          <p:nvPr/>
        </p:nvSpPr>
        <p:spPr>
          <a:xfrm>
            <a:off x="1653521" y="3435466"/>
            <a:ext cx="2118360" cy="187744"/>
          </a:xfrm>
          <a:prstGeom prst="rect">
            <a:avLst/>
          </a:prstGeom>
          <a:noFill/>
        </p:spPr>
        <p:txBody>
          <a:bodyPr wrap="square" lIns="9144" tIns="9144" rIns="9144" bIns="9144" rtlCol="0">
            <a:spAutoFit/>
          </a:bodyPr>
          <a:lstStyle/>
          <a:p>
            <a:pPr algn="l"/>
            <a:r>
              <a:rPr lang="en-US" sz="600" dirty="0"/>
              <a:t>Intangibles</a:t>
            </a:r>
          </a:p>
          <a:p>
            <a:pPr marL="55563" indent="-55563" algn="l">
              <a:buFont typeface="Arial" panose="020B0604020202020204" pitchFamily="34" charset="0"/>
              <a:buChar char="•"/>
            </a:pPr>
            <a:r>
              <a:rPr lang="en-US" sz="500" dirty="0"/>
              <a:t>How profitably can the firm convert sales into profits?</a:t>
            </a:r>
          </a:p>
        </p:txBody>
      </p:sp>
      <p:sp>
        <p:nvSpPr>
          <p:cNvPr id="11" name="TextBox 10">
            <a:extLst>
              <a:ext uri="{FF2B5EF4-FFF2-40B4-BE49-F238E27FC236}">
                <a16:creationId xmlns:a16="http://schemas.microsoft.com/office/drawing/2014/main" id="{B3FD79E7-1D89-5C4B-9204-4671BC5055AF}"/>
              </a:ext>
            </a:extLst>
          </p:cNvPr>
          <p:cNvSpPr txBox="1"/>
          <p:nvPr/>
        </p:nvSpPr>
        <p:spPr>
          <a:xfrm>
            <a:off x="1161637" y="2494891"/>
            <a:ext cx="2118360" cy="187744"/>
          </a:xfrm>
          <a:prstGeom prst="rect">
            <a:avLst/>
          </a:prstGeom>
          <a:noFill/>
        </p:spPr>
        <p:txBody>
          <a:bodyPr wrap="square" lIns="9144" tIns="9144" rIns="9144" bIns="9144" rtlCol="0">
            <a:spAutoFit/>
          </a:bodyPr>
          <a:lstStyle/>
          <a:p>
            <a:pPr algn="l"/>
            <a:r>
              <a:rPr lang="en-US" sz="600" dirty="0"/>
              <a:t>Cash and cash equivalents/ marketable securities</a:t>
            </a:r>
          </a:p>
          <a:p>
            <a:pPr marL="55563" indent="-55563" algn="l">
              <a:buFont typeface="Arial" panose="020B0604020202020204" pitchFamily="34" charset="0"/>
              <a:buChar char="•"/>
            </a:pPr>
            <a:r>
              <a:rPr lang="en-US" sz="500" dirty="0"/>
              <a:t>Money due for goods/services delivered but not yet paid for by customers</a:t>
            </a:r>
          </a:p>
        </p:txBody>
      </p:sp>
      <p:sp>
        <p:nvSpPr>
          <p:cNvPr id="12" name="TextBox 11">
            <a:extLst>
              <a:ext uri="{FF2B5EF4-FFF2-40B4-BE49-F238E27FC236}">
                <a16:creationId xmlns:a16="http://schemas.microsoft.com/office/drawing/2014/main" id="{7E659236-6693-6F42-BA26-2B0C3318EA55}"/>
              </a:ext>
            </a:extLst>
          </p:cNvPr>
          <p:cNvSpPr txBox="1"/>
          <p:nvPr/>
        </p:nvSpPr>
        <p:spPr>
          <a:xfrm>
            <a:off x="880969" y="3575049"/>
            <a:ext cx="2118360" cy="187744"/>
          </a:xfrm>
          <a:prstGeom prst="rect">
            <a:avLst/>
          </a:prstGeom>
          <a:noFill/>
        </p:spPr>
        <p:txBody>
          <a:bodyPr wrap="square" lIns="9144" tIns="9144" rIns="9144" bIns="9144" rtlCol="0">
            <a:spAutoFit/>
          </a:bodyPr>
          <a:lstStyle/>
          <a:p>
            <a:pPr algn="l"/>
            <a:r>
              <a:rPr lang="en-US" sz="600" dirty="0"/>
              <a:t>Deferred tax assets</a:t>
            </a:r>
          </a:p>
          <a:p>
            <a:pPr marL="55563" indent="-55563" algn="l">
              <a:buFont typeface="Arial" panose="020B0604020202020204" pitchFamily="34" charset="0"/>
              <a:buChar char="•"/>
            </a:pPr>
            <a:r>
              <a:rPr lang="en-US" sz="500" dirty="0"/>
              <a:t>How profitably can the firm convert sales into profits?</a:t>
            </a:r>
          </a:p>
        </p:txBody>
      </p:sp>
      <p:sp>
        <p:nvSpPr>
          <p:cNvPr id="13" name="TextBox 12">
            <a:extLst>
              <a:ext uri="{FF2B5EF4-FFF2-40B4-BE49-F238E27FC236}">
                <a16:creationId xmlns:a16="http://schemas.microsoft.com/office/drawing/2014/main" id="{05FC2B5C-7E9A-2D43-9957-A4498F5A7863}"/>
              </a:ext>
            </a:extLst>
          </p:cNvPr>
          <p:cNvSpPr txBox="1"/>
          <p:nvPr/>
        </p:nvSpPr>
        <p:spPr>
          <a:xfrm>
            <a:off x="320360" y="3722084"/>
            <a:ext cx="2118360" cy="187744"/>
          </a:xfrm>
          <a:prstGeom prst="rect">
            <a:avLst/>
          </a:prstGeom>
          <a:noFill/>
        </p:spPr>
        <p:txBody>
          <a:bodyPr wrap="square" lIns="9144" tIns="9144" rIns="9144" bIns="9144" rtlCol="0">
            <a:spAutoFit/>
          </a:bodyPr>
          <a:lstStyle/>
          <a:p>
            <a:pPr algn="l"/>
            <a:r>
              <a:rPr lang="en-US" sz="600" dirty="0"/>
              <a:t>Other Assets</a:t>
            </a:r>
          </a:p>
          <a:p>
            <a:pPr marL="55563" indent="-55563" algn="l">
              <a:buFont typeface="Arial" panose="020B0604020202020204" pitchFamily="34" charset="0"/>
              <a:buChar char="•"/>
            </a:pPr>
            <a:r>
              <a:rPr lang="en-US" sz="500" dirty="0"/>
              <a:t>How profitably can the firm convert sales into profits?</a:t>
            </a:r>
          </a:p>
        </p:txBody>
      </p:sp>
      <p:sp>
        <p:nvSpPr>
          <p:cNvPr id="14" name="TextBox 13">
            <a:extLst>
              <a:ext uri="{FF2B5EF4-FFF2-40B4-BE49-F238E27FC236}">
                <a16:creationId xmlns:a16="http://schemas.microsoft.com/office/drawing/2014/main" id="{F8341737-E7ED-314C-93C9-F4F26BE3ECD8}"/>
              </a:ext>
            </a:extLst>
          </p:cNvPr>
          <p:cNvSpPr txBox="1"/>
          <p:nvPr/>
        </p:nvSpPr>
        <p:spPr>
          <a:xfrm>
            <a:off x="2242612" y="3911351"/>
            <a:ext cx="2118360" cy="187744"/>
          </a:xfrm>
          <a:prstGeom prst="rect">
            <a:avLst/>
          </a:prstGeom>
          <a:noFill/>
        </p:spPr>
        <p:txBody>
          <a:bodyPr wrap="square" lIns="9144" tIns="9144" rIns="9144" bIns="9144" rtlCol="0">
            <a:spAutoFit/>
          </a:bodyPr>
          <a:lstStyle/>
          <a:p>
            <a:pPr algn="l"/>
            <a:r>
              <a:rPr lang="en-US" sz="600" dirty="0"/>
              <a:t>Operating lease assets</a:t>
            </a:r>
          </a:p>
          <a:p>
            <a:pPr marL="55563" indent="-55563" algn="l">
              <a:buFont typeface="Arial" panose="020B0604020202020204" pitchFamily="34" charset="0"/>
              <a:buChar char="•"/>
            </a:pPr>
            <a:r>
              <a:rPr lang="en-US" sz="500" dirty="0"/>
              <a:t>How profitably can the firm convert sales into profits?</a:t>
            </a:r>
          </a:p>
        </p:txBody>
      </p:sp>
    </p:spTree>
    <p:extLst>
      <p:ext uri="{BB962C8B-B14F-4D97-AF65-F5344CB8AC3E}">
        <p14:creationId xmlns:p14="http://schemas.microsoft.com/office/powerpoint/2010/main" val="473156255"/>
      </p:ext>
    </p:extLst>
  </p:cSld>
  <p:clrMapOvr>
    <a:masterClrMapping/>
  </p:clrMapOvr>
</p:sld>
</file>

<file path=ppt/theme/theme1.xml><?xml version="1.0" encoding="utf-8"?>
<a:theme xmlns:a="http://schemas.openxmlformats.org/drawingml/2006/main" name="Custom Design">
  <a:themeElements>
    <a:clrScheme name="TiU">
      <a:dk1>
        <a:sysClr val="windowText" lastClr="000000"/>
      </a:dk1>
      <a:lt1>
        <a:sysClr val="window" lastClr="FFFFFF"/>
      </a:lt1>
      <a:dk2>
        <a:srgbClr val="44546A"/>
      </a:dk2>
      <a:lt2>
        <a:srgbClr val="E7E6E6"/>
      </a:lt2>
      <a:accent1>
        <a:srgbClr val="003366"/>
      </a:accent1>
      <a:accent2>
        <a:srgbClr val="CC9933"/>
      </a:accent2>
      <a:accent3>
        <a:srgbClr val="008EC6"/>
      </a:accent3>
      <a:accent4>
        <a:srgbClr val="C3BCB2"/>
      </a:accent4>
      <a:accent5>
        <a:srgbClr val="D9BC74"/>
      </a:accent5>
      <a:accent6>
        <a:srgbClr val="66CC33"/>
      </a:accent6>
      <a:hlink>
        <a:srgbClr val="3C9900"/>
      </a:hlink>
      <a:folHlink>
        <a:srgbClr val="C3BC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9144" tIns="9144" rIns="9144" bIns="9144" rtlCol="0">
        <a:spAutoFit/>
      </a:bodyPr>
      <a:lstStyle>
        <a:defPPr algn="l">
          <a:defRPr sz="6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760</TotalTime>
  <Words>1518</Words>
  <Application>Microsoft Macintosh PowerPoint</Application>
  <PresentationFormat>Custom</PresentationFormat>
  <Paragraphs>217</Paragraphs>
  <Slides>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Cambria Math</vt:lpstr>
      <vt:lpstr>Custom Design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Harm Schuett</dc:creator>
  <cp:lastModifiedBy>Harm Schuett</cp:lastModifiedBy>
  <cp:revision>199</cp:revision>
  <dcterms:created xsi:type="dcterms:W3CDTF">2021-04-14T09:00:35Z</dcterms:created>
  <dcterms:modified xsi:type="dcterms:W3CDTF">2021-12-27T12:07:12Z</dcterms:modified>
</cp:coreProperties>
</file>