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164"/>
        <p:guide pos="3840"/>
        <p:guide pos="7469"/>
        <p:guide pos="211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2FCE-D1DA-83C3-609E-9475D340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06C5B-E32C-0D2A-13C5-0E959142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33C1-85E4-5E8A-5546-172F3E18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6607-F134-9EFD-E3CA-BCA8032F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F47C-BD59-65D8-9598-4BEE815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398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C8E-FE98-9A4A-32C0-5C39094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BDCB7-B7EE-2A57-D0F6-94E40451A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FF5D-0B65-8B4F-D6EB-78C58D9E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E7CC-A648-E9C9-B52C-37DD0272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810C-65E9-3802-B908-0BB00501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27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9FDEB-9F0A-6EC5-DA70-2D0884932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B22AD-F0ED-1417-8C4F-1333566D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9EE2-A866-90E0-551A-70135DD8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E158-289D-3B0D-9F88-1DD5E12C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6B9A-C7F1-01BD-A79F-35A150F3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75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113E-E4AC-9FB4-0C9A-E0AEBF3E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2ED2-20A3-3515-5313-B439587F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C4D0-1A26-23E4-19F2-727BA0D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9895-D72E-A073-15BF-488F2135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BFDA-DD95-4A34-AA55-9E73D602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48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54FF-9EEF-0EDD-2488-1BDE90CF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901B-7298-6F16-32A1-4DCA084F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703B-4154-3740-B9D3-ACFF6148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BE39-F0BA-66DE-BAA0-57B74D5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4651-994F-2A66-67A7-7789F7E1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96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3686-193E-2AEE-B094-23EDF50C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3BE8-99CB-E394-B997-D2D99379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61CF-3BF1-28C4-E11C-E2A17502F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E325C-06DE-7740-AC22-9C00D506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61D2-0A55-2CEA-3948-FDE9647E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FFF2D-200E-7604-52B5-B444107C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709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5F42-7209-EE0C-DDF4-64724386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55C35-361E-6331-22B7-143BE6EA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7803-38F1-E8AA-E71E-0868B9018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90F81-8D50-D1EB-BE4D-AE09D9985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AF518-E3DF-D4A1-4899-CF31D08E9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9D7F7-772C-B141-A4A3-427AAEF1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1251B-6A2B-9AE6-FF87-3C88C4B4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4CC76-EF6D-4ADF-F56E-E6E721D8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59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3049-E410-8417-DF60-D45DA873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EFD34-DABE-23C9-7E5A-F243A2B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5EE5C-1002-BC50-0D70-F76E4247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E140-1AEB-3390-D916-A161E468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69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982D6-D258-58F0-DFF0-14C003F2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84194-F498-6533-EE12-A56F0830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19540-AA54-4935-5AD3-0BA35797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55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F5B2-FEB2-BCCC-F51B-8E0CA409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4027-2140-494D-3F90-B7B4ECEC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A54E5-F78E-4FA7-29E3-512D92EF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1F9F-BF88-5EEA-D18B-FBD609B7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179F-EC9D-4FB6-976B-C21AB06D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FAA7-E2B3-FD2C-7D40-1FABCEED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577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0F74-5273-564C-0C6B-7D4DB3A9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FF2C3-391F-EC0F-76DD-991E97F48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5F62-4434-3D96-8DB0-2B32F055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A5D2-5EE9-0123-D04C-E57BD3D3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52FA-DA3A-A9BA-D216-1BB0BEC8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46EC-3B8F-D5B0-49FE-1AF86CAE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2944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DE95-0D28-8466-40EE-C78DC1F8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FE99D-F0B9-2DDE-1998-6719E4AC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2D33-47D0-C362-49B5-6A2EAB49E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C15C3-3745-4A31-80EC-C2B2E98E9FF9}" type="datetimeFigureOut">
              <a:rPr lang="en-NG" smtClean="0"/>
              <a:t>30/09/2025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9CDF-2968-CF0E-D58B-F48B936F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F24C-F207-9BCC-ED4B-655D83408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E2CB3-242E-4FE0-AC77-B031C85C7F3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95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849A-2779-EDE4-1140-A23EB0059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23DC1-AA6C-A6AF-52F4-28E7D9EFE500}"/>
              </a:ext>
            </a:extLst>
          </p:cNvPr>
          <p:cNvSpPr txBox="1"/>
          <p:nvPr/>
        </p:nvSpPr>
        <p:spPr>
          <a:xfrm>
            <a:off x="4373412" y="193935"/>
            <a:ext cx="3445174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200" b="1" spc="300" dirty="0">
                <a:solidFill>
                  <a:srgbClr val="002060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EF9ADA-7C9D-F5CB-1FE8-652848E41AFF}"/>
              </a:ext>
            </a:extLst>
          </p:cNvPr>
          <p:cNvSpPr/>
          <p:nvPr/>
        </p:nvSpPr>
        <p:spPr>
          <a:xfrm flipV="1">
            <a:off x="5743748" y="609882"/>
            <a:ext cx="70450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A7D83-856A-2932-3434-657C78206B5D}"/>
              </a:ext>
            </a:extLst>
          </p:cNvPr>
          <p:cNvCxnSpPr/>
          <p:nvPr/>
        </p:nvCxnSpPr>
        <p:spPr>
          <a:xfrm>
            <a:off x="334963" y="1558208"/>
            <a:ext cx="11522075" cy="0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FDE872-FC13-91C3-BA66-93713B48375F}"/>
              </a:ext>
            </a:extLst>
          </p:cNvPr>
          <p:cNvGrpSpPr/>
          <p:nvPr/>
        </p:nvGrpSpPr>
        <p:grpSpPr>
          <a:xfrm>
            <a:off x="572758" y="971480"/>
            <a:ext cx="10859216" cy="590147"/>
            <a:chOff x="572758" y="971480"/>
            <a:chExt cx="10859216" cy="5901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A04DB8-EAFC-1B93-959A-07023D2AE23E}"/>
                </a:ext>
              </a:extLst>
            </p:cNvPr>
            <p:cNvGrpSpPr/>
            <p:nvPr/>
          </p:nvGrpSpPr>
          <p:grpSpPr>
            <a:xfrm>
              <a:off x="572758" y="971480"/>
              <a:ext cx="1074333" cy="586728"/>
              <a:chOff x="572758" y="971480"/>
              <a:chExt cx="1074333" cy="58672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481A5D-C582-687D-6E56-5A4121C74AC3}"/>
                  </a:ext>
                </a:extLst>
              </p:cNvPr>
              <p:cNvSpPr txBox="1"/>
              <p:nvPr/>
            </p:nvSpPr>
            <p:spPr>
              <a:xfrm>
                <a:off x="932633" y="971480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rgbClr val="002060"/>
                    </a:solidFill>
                    <a:latin typeface="Oswald" panose="02000503000000000000" pitchFamily="2" charset="77"/>
                  </a:rPr>
                  <a:t>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A56D7C-CC9C-EE08-29B8-C02C976EB59D}"/>
                  </a:ext>
                </a:extLst>
              </p:cNvPr>
              <p:cNvSpPr txBox="1"/>
              <p:nvPr/>
            </p:nvSpPr>
            <p:spPr>
              <a:xfrm>
                <a:off x="572758" y="1281209"/>
                <a:ext cx="107433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just"/>
                <a:r>
                  <a:rPr lang="en-US" sz="1200" spc="300" dirty="0">
                    <a:latin typeface="Oswald" panose="02000503000000000000" pitchFamily="2" charset="77"/>
                  </a:rPr>
                  <a:t>Strengths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4FAC34-3EAD-DBD4-2696-59FCCFD9A8E1}"/>
                </a:ext>
              </a:extLst>
            </p:cNvPr>
            <p:cNvGrpSpPr/>
            <p:nvPr/>
          </p:nvGrpSpPr>
          <p:grpSpPr>
            <a:xfrm>
              <a:off x="3786830" y="971480"/>
              <a:ext cx="1245854" cy="586727"/>
              <a:chOff x="3786830" y="971480"/>
              <a:chExt cx="1245854" cy="58672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A4659-DA68-243C-8196-50803DFCBFE3}"/>
                  </a:ext>
                </a:extLst>
              </p:cNvPr>
              <p:cNvSpPr txBox="1"/>
              <p:nvPr/>
            </p:nvSpPr>
            <p:spPr>
              <a:xfrm>
                <a:off x="4208420" y="971480"/>
                <a:ext cx="402674" cy="40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rgbClr val="002060"/>
                    </a:solidFill>
                    <a:latin typeface="Oswald" panose="02000503000000000000" pitchFamily="2" charset="77"/>
                  </a:rPr>
                  <a:t>W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DBA511-7A50-FA70-E608-C6D2F4745ABE}"/>
                  </a:ext>
                </a:extLst>
              </p:cNvPr>
              <p:cNvSpPr txBox="1"/>
              <p:nvPr/>
            </p:nvSpPr>
            <p:spPr>
              <a:xfrm>
                <a:off x="3786830" y="1281208"/>
                <a:ext cx="1245854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just"/>
                <a:r>
                  <a:rPr lang="en-US" sz="1200" spc="300" dirty="0">
                    <a:latin typeface="Oswald" panose="02000503000000000000" pitchFamily="2" charset="77"/>
                  </a:rPr>
                  <a:t>Weaknesses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1A4E6F7-DBE3-63DD-AD1C-AD697CA266EE}"/>
                </a:ext>
              </a:extLst>
            </p:cNvPr>
            <p:cNvGrpSpPr/>
            <p:nvPr/>
          </p:nvGrpSpPr>
          <p:grpSpPr>
            <a:xfrm>
              <a:off x="6996894" y="971480"/>
              <a:ext cx="1444626" cy="583310"/>
              <a:chOff x="6996894" y="971480"/>
              <a:chExt cx="1444626" cy="5833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BC4909-FCF4-A9E0-5F10-085CB16892A0}"/>
                  </a:ext>
                </a:extLst>
              </p:cNvPr>
              <p:cNvSpPr txBox="1"/>
              <p:nvPr/>
            </p:nvSpPr>
            <p:spPr>
              <a:xfrm>
                <a:off x="7532297" y="971480"/>
                <a:ext cx="373820" cy="40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rgbClr val="002060"/>
                    </a:solidFill>
                    <a:latin typeface="Oswald" panose="02000503000000000000" pitchFamily="2" charset="77"/>
                  </a:rPr>
                  <a:t>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466E27-4051-C6C0-296D-A773BC2066A8}"/>
                  </a:ext>
                </a:extLst>
              </p:cNvPr>
              <p:cNvSpPr txBox="1"/>
              <p:nvPr/>
            </p:nvSpPr>
            <p:spPr>
              <a:xfrm>
                <a:off x="6996894" y="1277791"/>
                <a:ext cx="1444626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just"/>
                <a:r>
                  <a:rPr lang="en-US" sz="1200" spc="300" dirty="0">
                    <a:latin typeface="Oswald" panose="02000503000000000000" pitchFamily="2" charset="77"/>
                  </a:rPr>
                  <a:t>Opportunities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FD797FC-FB75-E96D-8DDE-5F5839DDC296}"/>
                </a:ext>
              </a:extLst>
            </p:cNvPr>
            <p:cNvGrpSpPr/>
            <p:nvPr/>
          </p:nvGrpSpPr>
          <p:grpSpPr>
            <a:xfrm>
              <a:off x="10559619" y="971480"/>
              <a:ext cx="872355" cy="590147"/>
              <a:chOff x="10559619" y="971480"/>
              <a:chExt cx="872355" cy="5901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01D2E2-EC35-792A-8514-1B29CC017C66}"/>
                  </a:ext>
                </a:extLst>
              </p:cNvPr>
              <p:cNvSpPr txBox="1"/>
              <p:nvPr/>
            </p:nvSpPr>
            <p:spPr>
              <a:xfrm>
                <a:off x="10827321" y="971480"/>
                <a:ext cx="336952" cy="40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2000" b="1" spc="300" dirty="0">
                    <a:solidFill>
                      <a:srgbClr val="002060"/>
                    </a:solidFill>
                    <a:latin typeface="Oswald" panose="02000503000000000000" pitchFamily="2" charset="77"/>
                  </a:rPr>
                  <a:t>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702E21-1C43-0FC3-FE58-FE83AE99D926}"/>
                  </a:ext>
                </a:extLst>
              </p:cNvPr>
              <p:cNvSpPr txBox="1"/>
              <p:nvPr/>
            </p:nvSpPr>
            <p:spPr>
              <a:xfrm>
                <a:off x="10559619" y="1284628"/>
                <a:ext cx="872355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just"/>
                <a:r>
                  <a:rPr lang="en-US" sz="1200" spc="300" dirty="0">
                    <a:latin typeface="Oswald" panose="02000503000000000000" pitchFamily="2" charset="77"/>
                  </a:rPr>
                  <a:t>Threats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7AC1E-42F0-AD9D-A116-6FA44A82CFBE}"/>
              </a:ext>
            </a:extLst>
          </p:cNvPr>
          <p:cNvCxnSpPr/>
          <p:nvPr/>
        </p:nvCxnSpPr>
        <p:spPr>
          <a:xfrm>
            <a:off x="2621906" y="1171535"/>
            <a:ext cx="0" cy="5426115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84683-8D34-BA12-8611-41C7E887C726}"/>
              </a:ext>
            </a:extLst>
          </p:cNvPr>
          <p:cNvCxnSpPr/>
          <p:nvPr/>
        </p:nvCxnSpPr>
        <p:spPr>
          <a:xfrm>
            <a:off x="5917162" y="1171535"/>
            <a:ext cx="0" cy="5426115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D74EB-3E43-69C9-FEA7-1B53BD800B1C}"/>
              </a:ext>
            </a:extLst>
          </p:cNvPr>
          <p:cNvCxnSpPr/>
          <p:nvPr/>
        </p:nvCxnSpPr>
        <p:spPr>
          <a:xfrm>
            <a:off x="9212419" y="1171535"/>
            <a:ext cx="0" cy="5426115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hand with a gear&#10;&#10;AI-generated content may be incorrect.">
            <a:extLst>
              <a:ext uri="{FF2B5EF4-FFF2-40B4-BE49-F238E27FC236}">
                <a16:creationId xmlns:a16="http://schemas.microsoft.com/office/drawing/2014/main" id="{98522EF9-C51B-5CFE-03D1-9052D1CDD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5" y="6120883"/>
            <a:ext cx="501543" cy="501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8E35A0-8CAD-B7EB-64BD-EED19D8A9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4822" y="6120883"/>
            <a:ext cx="501543" cy="501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31ECD7-BF39-B595-3B7B-1E986296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2209" y="6120883"/>
            <a:ext cx="501543" cy="5015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FA6F66-1922-2EDB-1C22-B1CB4B538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9596" y="6120883"/>
            <a:ext cx="501543" cy="50154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46A90B-E675-53E9-EF13-CDBED457272F}"/>
              </a:ext>
            </a:extLst>
          </p:cNvPr>
          <p:cNvCxnSpPr/>
          <p:nvPr/>
        </p:nvCxnSpPr>
        <p:spPr>
          <a:xfrm>
            <a:off x="334963" y="6055563"/>
            <a:ext cx="11522075" cy="0"/>
          </a:xfrm>
          <a:prstGeom prst="line">
            <a:avLst/>
          </a:prstGeom>
          <a:ln w="12700">
            <a:solidFill>
              <a:srgbClr val="002060">
                <a:alpha val="1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7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5C91-7A7C-000F-412F-121F3814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1DBAD-EE9E-D957-307B-FBACB60F3870}"/>
              </a:ext>
            </a:extLst>
          </p:cNvPr>
          <p:cNvSpPr txBox="1"/>
          <p:nvPr/>
        </p:nvSpPr>
        <p:spPr>
          <a:xfrm>
            <a:off x="4373412" y="193935"/>
            <a:ext cx="3445174" cy="4308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200" b="1" spc="300" dirty="0">
                <a:solidFill>
                  <a:srgbClr val="002060"/>
                </a:solidFill>
                <a:latin typeface="Oswald" panose="02000503000000000000" pitchFamily="2" charset="77"/>
              </a:rPr>
              <a:t>SWOT ANALYSIS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20F2C-89F7-2DDC-83D6-00FF0B4DC17B}"/>
              </a:ext>
            </a:extLst>
          </p:cNvPr>
          <p:cNvSpPr/>
          <p:nvPr/>
        </p:nvSpPr>
        <p:spPr>
          <a:xfrm flipV="1">
            <a:off x="5743748" y="609882"/>
            <a:ext cx="70450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B8F1F4-55C1-9025-98C5-46C1C44B4791}"/>
              </a:ext>
            </a:extLst>
          </p:cNvPr>
          <p:cNvCxnSpPr/>
          <p:nvPr/>
        </p:nvCxnSpPr>
        <p:spPr>
          <a:xfrm>
            <a:off x="334963" y="1558208"/>
            <a:ext cx="11522075" cy="0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095316-0792-3B2A-DA20-93A55C7DEDE0}"/>
              </a:ext>
            </a:extLst>
          </p:cNvPr>
          <p:cNvSpPr txBox="1"/>
          <p:nvPr/>
        </p:nvSpPr>
        <p:spPr>
          <a:xfrm>
            <a:off x="3778276" y="1243885"/>
            <a:ext cx="123463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1200" spc="300" dirty="0">
                <a:latin typeface="Oswald" panose="02000503000000000000" pitchFamily="2" charset="77"/>
              </a:rPr>
              <a:t>Mitigations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44EF18-FED1-0C11-55D2-F44FF952DEE2}"/>
              </a:ext>
            </a:extLst>
          </p:cNvPr>
          <p:cNvGrpSpPr/>
          <p:nvPr/>
        </p:nvGrpSpPr>
        <p:grpSpPr>
          <a:xfrm>
            <a:off x="722901" y="971480"/>
            <a:ext cx="1245854" cy="586727"/>
            <a:chOff x="3786830" y="971480"/>
            <a:chExt cx="1245854" cy="5867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F4D59B-BD98-BDE8-E4D3-E231037F9344}"/>
                </a:ext>
              </a:extLst>
            </p:cNvPr>
            <p:cNvSpPr txBox="1"/>
            <p:nvPr/>
          </p:nvSpPr>
          <p:spPr>
            <a:xfrm>
              <a:off x="4208420" y="971480"/>
              <a:ext cx="402674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2060"/>
                  </a:solidFill>
                  <a:latin typeface="Oswald" panose="02000503000000000000" pitchFamily="2" charset="77"/>
                </a:rPr>
                <a:t>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B781F4-2DD2-9448-5984-6F00124E8B2A}"/>
                </a:ext>
              </a:extLst>
            </p:cNvPr>
            <p:cNvSpPr txBox="1"/>
            <p:nvPr/>
          </p:nvSpPr>
          <p:spPr>
            <a:xfrm>
              <a:off x="3786830" y="1281208"/>
              <a:ext cx="1245854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just"/>
              <a:r>
                <a:rPr lang="en-US" sz="1200" spc="300" dirty="0">
                  <a:latin typeface="Oswald" panose="02000503000000000000" pitchFamily="2" charset="77"/>
                </a:rPr>
                <a:t>Weaknesses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C54662-F05C-C940-793B-84A769DB577D}"/>
              </a:ext>
            </a:extLst>
          </p:cNvPr>
          <p:cNvCxnSpPr/>
          <p:nvPr/>
        </p:nvCxnSpPr>
        <p:spPr>
          <a:xfrm>
            <a:off x="2621906" y="1171535"/>
            <a:ext cx="0" cy="5426115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2D53F4-3C9B-59B9-6C51-F8978A5A2A34}"/>
              </a:ext>
            </a:extLst>
          </p:cNvPr>
          <p:cNvCxnSpPr/>
          <p:nvPr/>
        </p:nvCxnSpPr>
        <p:spPr>
          <a:xfrm>
            <a:off x="5917162" y="1171535"/>
            <a:ext cx="0" cy="5426115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3FF0E6-A22F-F1E1-D801-69BD0F0164F6}"/>
              </a:ext>
            </a:extLst>
          </p:cNvPr>
          <p:cNvCxnSpPr/>
          <p:nvPr/>
        </p:nvCxnSpPr>
        <p:spPr>
          <a:xfrm>
            <a:off x="9212419" y="1171535"/>
            <a:ext cx="0" cy="5426115"/>
          </a:xfrm>
          <a:prstGeom prst="line">
            <a:avLst/>
          </a:prstGeom>
          <a:ln w="12700">
            <a:solidFill>
              <a:srgbClr val="002060">
                <a:alpha val="3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D9FA106-4CFA-1135-5748-7002918F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35" y="6120883"/>
            <a:ext cx="501543" cy="501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423DD3-838F-06D5-4CC2-2C7213BAF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2209" y="6120883"/>
            <a:ext cx="501543" cy="50154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87E44E-7900-9112-F4BF-F9604BC0FEC1}"/>
              </a:ext>
            </a:extLst>
          </p:cNvPr>
          <p:cNvCxnSpPr/>
          <p:nvPr/>
        </p:nvCxnSpPr>
        <p:spPr>
          <a:xfrm>
            <a:off x="334963" y="6055563"/>
            <a:ext cx="11522075" cy="0"/>
          </a:xfrm>
          <a:prstGeom prst="line">
            <a:avLst/>
          </a:prstGeom>
          <a:ln w="12700">
            <a:solidFill>
              <a:srgbClr val="002060">
                <a:alpha val="1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688171-6696-B246-6B1B-D7D625DEB2D7}"/>
              </a:ext>
            </a:extLst>
          </p:cNvPr>
          <p:cNvGrpSpPr/>
          <p:nvPr/>
        </p:nvGrpSpPr>
        <p:grpSpPr>
          <a:xfrm>
            <a:off x="7236802" y="971480"/>
            <a:ext cx="872355" cy="590147"/>
            <a:chOff x="10559619" y="971480"/>
            <a:chExt cx="872355" cy="5901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B07D14-FBF2-4F4C-58CD-F50849F8762F}"/>
                </a:ext>
              </a:extLst>
            </p:cNvPr>
            <p:cNvSpPr txBox="1"/>
            <p:nvPr/>
          </p:nvSpPr>
          <p:spPr>
            <a:xfrm>
              <a:off x="10827321" y="971480"/>
              <a:ext cx="336952" cy="4001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2060"/>
                  </a:solidFill>
                  <a:latin typeface="Oswald" panose="02000503000000000000" pitchFamily="2" charset="77"/>
                </a:rPr>
                <a:t>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E0C54A-A633-93E9-118B-7B6551DBE793}"/>
                </a:ext>
              </a:extLst>
            </p:cNvPr>
            <p:cNvSpPr txBox="1"/>
            <p:nvPr/>
          </p:nvSpPr>
          <p:spPr>
            <a:xfrm>
              <a:off x="10559619" y="1284628"/>
              <a:ext cx="872355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just"/>
              <a:r>
                <a:rPr lang="en-US" sz="1200" spc="300" dirty="0">
                  <a:latin typeface="Oswald" panose="02000503000000000000" pitchFamily="2" charset="77"/>
                </a:rPr>
                <a:t>Threats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3A005E-22BA-80A0-3FA3-FBD2B55189E1}"/>
              </a:ext>
            </a:extLst>
          </p:cNvPr>
          <p:cNvSpPr txBox="1"/>
          <p:nvPr/>
        </p:nvSpPr>
        <p:spPr>
          <a:xfrm>
            <a:off x="10095101" y="1243885"/>
            <a:ext cx="123463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1200" spc="300" dirty="0">
                <a:latin typeface="Oswald" panose="02000503000000000000" pitchFamily="2" charset="77"/>
              </a:rPr>
              <a:t>Mitigations</a:t>
            </a:r>
          </a:p>
        </p:txBody>
      </p:sp>
    </p:spTree>
    <p:extLst>
      <p:ext uri="{BB962C8B-B14F-4D97-AF65-F5344CB8AC3E}">
        <p14:creationId xmlns:p14="http://schemas.microsoft.com/office/powerpoint/2010/main" val="238866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Oswald</vt:lpstr>
      <vt:lpstr>Roboto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Azu-Okeke</dc:creator>
  <cp:lastModifiedBy>Prince Azu-Okeke</cp:lastModifiedBy>
  <cp:revision>1</cp:revision>
  <dcterms:created xsi:type="dcterms:W3CDTF">2025-09-30T13:49:09Z</dcterms:created>
  <dcterms:modified xsi:type="dcterms:W3CDTF">2025-09-30T19:14:15Z</dcterms:modified>
</cp:coreProperties>
</file>