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49960d8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49960d8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49960d89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49960d89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2700000">
            <a:off x="4686370" y="1230414"/>
            <a:ext cx="2789536" cy="2725472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769500" y="2231175"/>
            <a:ext cx="1372200" cy="756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 Preprocessing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718600" y="3265913"/>
            <a:ext cx="1077000" cy="79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 Source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61200" y="1185350"/>
            <a:ext cx="1578000" cy="51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unsupervised Machine Learning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61200" y="3646725"/>
            <a:ext cx="1578000" cy="51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study &amp; target population</a:t>
            </a:r>
            <a:endParaRPr sz="1000"/>
          </a:p>
        </p:txBody>
      </p:sp>
      <p:sp>
        <p:nvSpPr>
          <p:cNvPr id="59" name="Google Shape;59;p13"/>
          <p:cNvSpPr/>
          <p:nvPr/>
        </p:nvSpPr>
        <p:spPr>
          <a:xfrm>
            <a:off x="2548000" y="481713"/>
            <a:ext cx="1002300" cy="79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 Type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1388700" y="146313"/>
            <a:ext cx="1077000" cy="3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numerical</a:t>
            </a:r>
            <a:endParaRPr sz="1000"/>
          </a:p>
        </p:txBody>
      </p:sp>
      <p:sp>
        <p:nvSpPr>
          <p:cNvPr id="61" name="Google Shape;61;p13"/>
          <p:cNvSpPr/>
          <p:nvPr/>
        </p:nvSpPr>
        <p:spPr>
          <a:xfrm>
            <a:off x="51800" y="288225"/>
            <a:ext cx="1254600" cy="3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categorical</a:t>
            </a:r>
            <a:endParaRPr sz="1000"/>
          </a:p>
        </p:txBody>
      </p:sp>
      <p:sp>
        <p:nvSpPr>
          <p:cNvPr id="62" name="Google Shape;62;p13"/>
          <p:cNvSpPr/>
          <p:nvPr/>
        </p:nvSpPr>
        <p:spPr>
          <a:xfrm>
            <a:off x="140600" y="710325"/>
            <a:ext cx="1077000" cy="3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spatial</a:t>
            </a:r>
            <a:endParaRPr sz="1000"/>
          </a:p>
        </p:txBody>
      </p:sp>
      <p:sp>
        <p:nvSpPr>
          <p:cNvPr id="63" name="Google Shape;63;p13"/>
          <p:cNvSpPr/>
          <p:nvPr/>
        </p:nvSpPr>
        <p:spPr>
          <a:xfrm>
            <a:off x="19075" y="3071913"/>
            <a:ext cx="1670700" cy="40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measurement</a:t>
            </a:r>
            <a:endParaRPr sz="1000"/>
          </a:p>
        </p:txBody>
      </p:sp>
      <p:sp>
        <p:nvSpPr>
          <p:cNvPr id="64" name="Google Shape;64;p13"/>
          <p:cNvSpPr/>
          <p:nvPr/>
        </p:nvSpPr>
        <p:spPr>
          <a:xfrm>
            <a:off x="1894050" y="1438575"/>
            <a:ext cx="1254600" cy="79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Analysis Model</a:t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140600" y="1838275"/>
            <a:ext cx="1578000" cy="51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longitudinal analysis</a:t>
            </a:r>
            <a:endParaRPr sz="1000"/>
          </a:p>
        </p:txBody>
      </p:sp>
      <p:sp>
        <p:nvSpPr>
          <p:cNvPr id="66" name="Google Shape;66;p13"/>
          <p:cNvSpPr/>
          <p:nvPr/>
        </p:nvSpPr>
        <p:spPr>
          <a:xfrm>
            <a:off x="5380325" y="271600"/>
            <a:ext cx="3595500" cy="464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" name="Google Shape;67;p13"/>
          <p:cNvCxnSpPr>
            <a:stCxn id="59" idx="5"/>
            <a:endCxn id="55" idx="1"/>
          </p:cNvCxnSpPr>
          <p:nvPr/>
        </p:nvCxnSpPr>
        <p:spPr>
          <a:xfrm>
            <a:off x="3403517" y="1158239"/>
            <a:ext cx="366000" cy="14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3"/>
          <p:cNvCxnSpPr>
            <a:stCxn id="64" idx="6"/>
            <a:endCxn id="55" idx="1"/>
          </p:cNvCxnSpPr>
          <p:nvPr/>
        </p:nvCxnSpPr>
        <p:spPr>
          <a:xfrm>
            <a:off x="3148650" y="1834875"/>
            <a:ext cx="621000" cy="7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3"/>
          <p:cNvCxnSpPr>
            <a:stCxn id="56" idx="7"/>
            <a:endCxn id="55" idx="1"/>
          </p:cNvCxnSpPr>
          <p:nvPr/>
        </p:nvCxnSpPr>
        <p:spPr>
          <a:xfrm flipH="1" rot="10800000">
            <a:off x="2637877" y="2609186"/>
            <a:ext cx="1131600" cy="7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3"/>
          <p:cNvCxnSpPr>
            <a:stCxn id="60" idx="6"/>
            <a:endCxn id="59" idx="1"/>
          </p:cNvCxnSpPr>
          <p:nvPr/>
        </p:nvCxnSpPr>
        <p:spPr>
          <a:xfrm>
            <a:off x="2465700" y="314013"/>
            <a:ext cx="229200" cy="2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>
            <a:endCxn id="59" idx="2"/>
          </p:cNvCxnSpPr>
          <p:nvPr/>
        </p:nvCxnSpPr>
        <p:spPr>
          <a:xfrm>
            <a:off x="1306300" y="455913"/>
            <a:ext cx="1241700" cy="42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3"/>
          <p:cNvCxnSpPr>
            <a:endCxn id="59" idx="2"/>
          </p:cNvCxnSpPr>
          <p:nvPr/>
        </p:nvCxnSpPr>
        <p:spPr>
          <a:xfrm>
            <a:off x="1217500" y="878013"/>
            <a:ext cx="133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3"/>
          <p:cNvCxnSpPr>
            <a:endCxn id="64" idx="2"/>
          </p:cNvCxnSpPr>
          <p:nvPr/>
        </p:nvCxnSpPr>
        <p:spPr>
          <a:xfrm>
            <a:off x="1639050" y="1441875"/>
            <a:ext cx="255000" cy="3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3"/>
          <p:cNvCxnSpPr>
            <a:stCxn id="65" idx="6"/>
            <a:endCxn id="64" idx="2"/>
          </p:cNvCxnSpPr>
          <p:nvPr/>
        </p:nvCxnSpPr>
        <p:spPr>
          <a:xfrm flipH="1" rot="10800000">
            <a:off x="1718600" y="1834825"/>
            <a:ext cx="175500" cy="2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>
            <a:stCxn id="63" idx="5"/>
            <a:endCxn id="56" idx="2"/>
          </p:cNvCxnSpPr>
          <p:nvPr/>
        </p:nvCxnSpPr>
        <p:spPr>
          <a:xfrm>
            <a:off x="1445107" y="3417089"/>
            <a:ext cx="273600" cy="24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3"/>
          <p:cNvCxnSpPr>
            <a:stCxn id="58" idx="6"/>
            <a:endCxn id="56" idx="2"/>
          </p:cNvCxnSpPr>
          <p:nvPr/>
        </p:nvCxnSpPr>
        <p:spPr>
          <a:xfrm flipH="1" rot="10800000">
            <a:off x="1639200" y="3662175"/>
            <a:ext cx="79500" cy="24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3"/>
          <p:cNvSpPr/>
          <p:nvPr/>
        </p:nvSpPr>
        <p:spPr>
          <a:xfrm>
            <a:off x="3867125" y="3466175"/>
            <a:ext cx="944100" cy="79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2637875" y="4192800"/>
            <a:ext cx="1330500" cy="3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3550300" y="4579300"/>
            <a:ext cx="1330500" cy="3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850250" y="2420350"/>
            <a:ext cx="1330500" cy="26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2073025" y="4662475"/>
            <a:ext cx="1330500" cy="3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/>
        </p:nvSpPr>
        <p:spPr>
          <a:xfrm>
            <a:off x="5483825" y="388000"/>
            <a:ext cx="3413100" cy="44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>
                <a:solidFill>
                  <a:schemeClr val="dk1"/>
                </a:solidFill>
              </a:rPr>
              <a:t>Questions for audience: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de" sz="1200">
                <a:solidFill>
                  <a:schemeClr val="dk2"/>
                </a:solidFill>
              </a:rPr>
              <a:t>Collect experiences: What data analysis methods have you been using on what type of data? What data preprocessing was needed for this data analysis?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de" sz="1200">
                <a:solidFill>
                  <a:schemeClr val="dk2"/>
                </a:solidFill>
              </a:rPr>
              <a:t>Mark the preprocessing steps that are common across data sets &amp; tasks.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de" sz="1200">
                <a:solidFill>
                  <a:schemeClr val="dk2"/>
                </a:solidFill>
              </a:rPr>
              <a:t>Select one person that can write down the discussion.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de" sz="1200">
                <a:solidFill>
                  <a:schemeClr val="dk2"/>
                </a:solidFill>
              </a:rPr>
              <a:t>Select one person to present the results.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de" sz="1200">
                <a:solidFill>
                  <a:schemeClr val="dk2"/>
                </a:solidFill>
              </a:rPr>
              <a:t>Share findings as PDF or PNG within the chat.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dk2"/>
                </a:solidFill>
              </a:rPr>
              <a:t>Enjoy the discussion!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8012400" y="-5925"/>
            <a:ext cx="1131600" cy="923700"/>
          </a:xfrm>
          <a:prstGeom prst="flowChartPunchedTap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Audience Experience</a:t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6663538" y="4579300"/>
            <a:ext cx="2571000" cy="629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names:                                   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 rot="2700000">
            <a:off x="4686370" y="1230414"/>
            <a:ext cx="2789536" cy="2725472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3769500" y="2231175"/>
            <a:ext cx="1372200" cy="756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 Preprocessing</a:t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1718600" y="3265913"/>
            <a:ext cx="1077000" cy="79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 Source</a:t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61200" y="1185350"/>
            <a:ext cx="1578000" cy="51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unsupervised Machine Learning</a:t>
            </a:r>
            <a:endParaRPr sz="1000"/>
          </a:p>
        </p:txBody>
      </p:sp>
      <p:sp>
        <p:nvSpPr>
          <p:cNvPr id="93" name="Google Shape;93;p14"/>
          <p:cNvSpPr/>
          <p:nvPr/>
        </p:nvSpPr>
        <p:spPr>
          <a:xfrm>
            <a:off x="61200" y="3646725"/>
            <a:ext cx="1578000" cy="51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study &amp; target population</a:t>
            </a:r>
            <a:endParaRPr sz="1000"/>
          </a:p>
        </p:txBody>
      </p:sp>
      <p:sp>
        <p:nvSpPr>
          <p:cNvPr id="94" name="Google Shape;94;p14"/>
          <p:cNvSpPr/>
          <p:nvPr/>
        </p:nvSpPr>
        <p:spPr>
          <a:xfrm>
            <a:off x="2548000" y="481713"/>
            <a:ext cx="1002300" cy="79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 Type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1388700" y="146313"/>
            <a:ext cx="1077000" cy="3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numerical</a:t>
            </a:r>
            <a:endParaRPr sz="1000"/>
          </a:p>
        </p:txBody>
      </p:sp>
      <p:sp>
        <p:nvSpPr>
          <p:cNvPr id="96" name="Google Shape;96;p14"/>
          <p:cNvSpPr/>
          <p:nvPr/>
        </p:nvSpPr>
        <p:spPr>
          <a:xfrm>
            <a:off x="51800" y="288225"/>
            <a:ext cx="1254600" cy="3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categorical</a:t>
            </a:r>
            <a:endParaRPr sz="1000"/>
          </a:p>
        </p:txBody>
      </p:sp>
      <p:sp>
        <p:nvSpPr>
          <p:cNvPr id="97" name="Google Shape;97;p14"/>
          <p:cNvSpPr/>
          <p:nvPr/>
        </p:nvSpPr>
        <p:spPr>
          <a:xfrm>
            <a:off x="140600" y="710325"/>
            <a:ext cx="1077000" cy="3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spatial</a:t>
            </a:r>
            <a:endParaRPr sz="1000"/>
          </a:p>
        </p:txBody>
      </p:sp>
      <p:sp>
        <p:nvSpPr>
          <p:cNvPr id="98" name="Google Shape;98;p14"/>
          <p:cNvSpPr/>
          <p:nvPr/>
        </p:nvSpPr>
        <p:spPr>
          <a:xfrm>
            <a:off x="19075" y="3071913"/>
            <a:ext cx="1670700" cy="40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measurement</a:t>
            </a:r>
            <a:endParaRPr sz="1000"/>
          </a:p>
        </p:txBody>
      </p:sp>
      <p:sp>
        <p:nvSpPr>
          <p:cNvPr id="99" name="Google Shape;99;p14"/>
          <p:cNvSpPr/>
          <p:nvPr/>
        </p:nvSpPr>
        <p:spPr>
          <a:xfrm>
            <a:off x="1894050" y="1438575"/>
            <a:ext cx="1254600" cy="79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Analysis Model</a:t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40600" y="1838275"/>
            <a:ext cx="1578000" cy="51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longitudinal analysis</a:t>
            </a:r>
            <a:endParaRPr sz="1000"/>
          </a:p>
        </p:txBody>
      </p:sp>
      <p:sp>
        <p:nvSpPr>
          <p:cNvPr id="101" name="Google Shape;101;p14"/>
          <p:cNvSpPr/>
          <p:nvPr/>
        </p:nvSpPr>
        <p:spPr>
          <a:xfrm>
            <a:off x="5380325" y="271600"/>
            <a:ext cx="3595500" cy="464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" name="Google Shape;102;p14"/>
          <p:cNvCxnSpPr>
            <a:stCxn id="94" idx="5"/>
            <a:endCxn id="90" idx="1"/>
          </p:cNvCxnSpPr>
          <p:nvPr/>
        </p:nvCxnSpPr>
        <p:spPr>
          <a:xfrm>
            <a:off x="3403517" y="1158239"/>
            <a:ext cx="366000" cy="14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4"/>
          <p:cNvCxnSpPr>
            <a:stCxn id="99" idx="6"/>
            <a:endCxn id="90" idx="1"/>
          </p:cNvCxnSpPr>
          <p:nvPr/>
        </p:nvCxnSpPr>
        <p:spPr>
          <a:xfrm>
            <a:off x="3148650" y="1834875"/>
            <a:ext cx="621000" cy="7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4"/>
          <p:cNvCxnSpPr>
            <a:stCxn id="91" idx="7"/>
            <a:endCxn id="90" idx="1"/>
          </p:cNvCxnSpPr>
          <p:nvPr/>
        </p:nvCxnSpPr>
        <p:spPr>
          <a:xfrm flipH="1" rot="10800000">
            <a:off x="2637877" y="2609186"/>
            <a:ext cx="1131600" cy="7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4"/>
          <p:cNvCxnSpPr>
            <a:stCxn id="95" idx="6"/>
            <a:endCxn id="94" idx="1"/>
          </p:cNvCxnSpPr>
          <p:nvPr/>
        </p:nvCxnSpPr>
        <p:spPr>
          <a:xfrm>
            <a:off x="2465700" y="314013"/>
            <a:ext cx="229200" cy="2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4"/>
          <p:cNvCxnSpPr>
            <a:endCxn id="94" idx="2"/>
          </p:cNvCxnSpPr>
          <p:nvPr/>
        </p:nvCxnSpPr>
        <p:spPr>
          <a:xfrm>
            <a:off x="1306300" y="455913"/>
            <a:ext cx="1241700" cy="42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4"/>
          <p:cNvCxnSpPr>
            <a:endCxn id="94" idx="2"/>
          </p:cNvCxnSpPr>
          <p:nvPr/>
        </p:nvCxnSpPr>
        <p:spPr>
          <a:xfrm>
            <a:off x="1217500" y="878013"/>
            <a:ext cx="133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4"/>
          <p:cNvCxnSpPr>
            <a:endCxn id="99" idx="2"/>
          </p:cNvCxnSpPr>
          <p:nvPr/>
        </p:nvCxnSpPr>
        <p:spPr>
          <a:xfrm>
            <a:off x="1639050" y="1441875"/>
            <a:ext cx="255000" cy="3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4"/>
          <p:cNvCxnSpPr>
            <a:stCxn id="100" idx="6"/>
            <a:endCxn id="99" idx="2"/>
          </p:cNvCxnSpPr>
          <p:nvPr/>
        </p:nvCxnSpPr>
        <p:spPr>
          <a:xfrm flipH="1" rot="10800000">
            <a:off x="1718600" y="1834825"/>
            <a:ext cx="175500" cy="2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>
            <a:stCxn id="98" idx="5"/>
            <a:endCxn id="91" idx="2"/>
          </p:cNvCxnSpPr>
          <p:nvPr/>
        </p:nvCxnSpPr>
        <p:spPr>
          <a:xfrm>
            <a:off x="1445107" y="3417089"/>
            <a:ext cx="273600" cy="24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>
            <a:stCxn id="93" idx="6"/>
            <a:endCxn id="91" idx="2"/>
          </p:cNvCxnSpPr>
          <p:nvPr/>
        </p:nvCxnSpPr>
        <p:spPr>
          <a:xfrm flipH="1" rot="10800000">
            <a:off x="1639200" y="3662175"/>
            <a:ext cx="79500" cy="24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4"/>
          <p:cNvSpPr/>
          <p:nvPr/>
        </p:nvSpPr>
        <p:spPr>
          <a:xfrm>
            <a:off x="3867125" y="3466175"/>
            <a:ext cx="944100" cy="79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2637875" y="4192800"/>
            <a:ext cx="1330500" cy="3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3550300" y="4579300"/>
            <a:ext cx="1330500" cy="3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850250" y="2420350"/>
            <a:ext cx="1330500" cy="26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2073025" y="4662475"/>
            <a:ext cx="1330500" cy="3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/>
          <p:cNvSpPr txBox="1"/>
          <p:nvPr/>
        </p:nvSpPr>
        <p:spPr>
          <a:xfrm>
            <a:off x="5483825" y="388000"/>
            <a:ext cx="3413100" cy="44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de" sz="1200">
                <a:solidFill>
                  <a:schemeClr val="dk2"/>
                </a:solidFill>
              </a:rPr>
              <a:t>…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de" sz="1200">
                <a:solidFill>
                  <a:schemeClr val="dk2"/>
                </a:solidFill>
              </a:rPr>
              <a:t>…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de" sz="1200">
                <a:solidFill>
                  <a:schemeClr val="dk2"/>
                </a:solidFill>
              </a:rPr>
              <a:t>…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8012400" y="-5925"/>
            <a:ext cx="1131600" cy="923700"/>
          </a:xfrm>
          <a:prstGeom prst="flowChartPunchedTap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Audience Experience</a:t>
            </a: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6663538" y="4579300"/>
            <a:ext cx="2571000" cy="629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names:                                   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