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9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71" r:id="rId11"/>
    <p:sldId id="270" r:id="rId12"/>
    <p:sldId id="274" r:id="rId13"/>
    <p:sldId id="272" r:id="rId14"/>
    <p:sldId id="269" r:id="rId15"/>
    <p:sldId id="276" r:id="rId16"/>
    <p:sldId id="275" r:id="rId17"/>
    <p:sldId id="277" r:id="rId18"/>
    <p:sldId id="281" r:id="rId19"/>
    <p:sldId id="284" r:id="rId20"/>
    <p:sldId id="280" r:id="rId21"/>
    <p:sldId id="282" r:id="rId22"/>
    <p:sldId id="278" r:id="rId23"/>
    <p:sldId id="283" r:id="rId24"/>
    <p:sldId id="285" r:id="rId25"/>
    <p:sldId id="297" r:id="rId26"/>
    <p:sldId id="298" r:id="rId27"/>
    <p:sldId id="290" r:id="rId28"/>
    <p:sldId id="291" r:id="rId29"/>
    <p:sldId id="292" r:id="rId30"/>
    <p:sldId id="293" r:id="rId31"/>
    <p:sldId id="294" r:id="rId32"/>
    <p:sldId id="295" r:id="rId33"/>
    <p:sldId id="299" r:id="rId34"/>
    <p:sldId id="300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0"/>
      </p:cViewPr>
      <p:guideLst>
        <p:guide orient="horz" pos="222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527C8-901D-4659-853D-2ED559E7BF0F}" type="doc">
      <dgm:prSet loTypeId="urn:microsoft.com/office/officeart/2005/8/layout/funnel1" loCatId="relationship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34D4CF-396D-4C87-B4A1-0FAB23F813DD}">
      <dgm:prSet phldrT="[Text]"/>
      <dgm:spPr/>
      <dgm:t>
        <a:bodyPr/>
        <a:lstStyle/>
        <a:p>
          <a:r>
            <a:rPr lang="en-US"/>
            <a:t>Objek A</a:t>
          </a:r>
        </a:p>
      </dgm:t>
    </dgm:pt>
    <dgm:pt modelId="{2D8C780B-0889-4C0F-9390-6D61ADF20AFE}" type="parTrans" cxnId="{25247A1D-5FA3-4353-99DB-7D0400481BBE}">
      <dgm:prSet/>
      <dgm:spPr/>
      <dgm:t>
        <a:bodyPr/>
        <a:lstStyle/>
        <a:p>
          <a:endParaRPr lang="en-US"/>
        </a:p>
      </dgm:t>
    </dgm:pt>
    <dgm:pt modelId="{F2FC9F32-C17A-451B-AB3F-857543668880}" type="sibTrans" cxnId="{25247A1D-5FA3-4353-99DB-7D0400481BBE}">
      <dgm:prSet/>
      <dgm:spPr/>
      <dgm:t>
        <a:bodyPr/>
        <a:lstStyle/>
        <a:p>
          <a:endParaRPr lang="en-US"/>
        </a:p>
      </dgm:t>
    </dgm:pt>
    <dgm:pt modelId="{11C60BC1-1605-4324-96E1-2E7C0E39DA18}">
      <dgm:prSet phldrT="[Text]"/>
      <dgm:spPr/>
      <dgm:t>
        <a:bodyPr/>
        <a:lstStyle/>
        <a:p>
          <a:r>
            <a:rPr lang="en-US"/>
            <a:t>Objek B</a:t>
          </a:r>
        </a:p>
      </dgm:t>
    </dgm:pt>
    <dgm:pt modelId="{9FCAE408-C217-46D7-8C51-32AA4167A6D3}" type="parTrans" cxnId="{BE924DE4-2318-45AA-9B39-8502C02BE922}">
      <dgm:prSet/>
      <dgm:spPr/>
      <dgm:t>
        <a:bodyPr/>
        <a:lstStyle/>
        <a:p>
          <a:endParaRPr lang="en-US"/>
        </a:p>
      </dgm:t>
    </dgm:pt>
    <dgm:pt modelId="{5E83AE79-76FD-43B0-AD39-0894256241E4}" type="sibTrans" cxnId="{BE924DE4-2318-45AA-9B39-8502C02BE922}">
      <dgm:prSet/>
      <dgm:spPr/>
      <dgm:t>
        <a:bodyPr/>
        <a:lstStyle/>
        <a:p>
          <a:endParaRPr lang="en-US"/>
        </a:p>
      </dgm:t>
    </dgm:pt>
    <dgm:pt modelId="{A58681B8-9792-4058-9509-B16478856B61}">
      <dgm:prSet phldrT="[Text]"/>
      <dgm:spPr/>
      <dgm:t>
        <a:bodyPr/>
        <a:lstStyle/>
        <a:p>
          <a:r>
            <a:rPr lang="en-US"/>
            <a:t>Objek C</a:t>
          </a:r>
        </a:p>
      </dgm:t>
    </dgm:pt>
    <dgm:pt modelId="{EF667570-1627-4D2C-9C12-19737FCA36CC}" type="parTrans" cxnId="{59F3D05D-A59E-4402-A349-5BCA0DD4B765}">
      <dgm:prSet/>
      <dgm:spPr/>
      <dgm:t>
        <a:bodyPr/>
        <a:lstStyle/>
        <a:p>
          <a:endParaRPr lang="en-US"/>
        </a:p>
      </dgm:t>
    </dgm:pt>
    <dgm:pt modelId="{16B5257B-1923-47C3-B725-6EC8F553DC73}" type="sibTrans" cxnId="{59F3D05D-A59E-4402-A349-5BCA0DD4B765}">
      <dgm:prSet/>
      <dgm:spPr/>
      <dgm:t>
        <a:bodyPr/>
        <a:lstStyle/>
        <a:p>
          <a:endParaRPr lang="en-US"/>
        </a:p>
      </dgm:t>
    </dgm:pt>
    <dgm:pt modelId="{27B436D9-7B7E-4B52-AE92-8EFBAC882771}">
      <dgm:prSet phldrT="[Text]"/>
      <dgm:spPr/>
      <dgm:t>
        <a:bodyPr/>
        <a:lstStyle/>
        <a:p>
          <a:r>
            <a:rPr lang="en-US"/>
            <a:t>Aplikasi</a:t>
          </a:r>
        </a:p>
      </dgm:t>
    </dgm:pt>
    <dgm:pt modelId="{93858129-6C52-4ED7-8BE5-176D0AA41294}" type="parTrans" cxnId="{864D60F6-A4AA-45CA-B326-1DAB23BACD9D}">
      <dgm:prSet/>
      <dgm:spPr/>
      <dgm:t>
        <a:bodyPr/>
        <a:lstStyle/>
        <a:p>
          <a:endParaRPr lang="en-US"/>
        </a:p>
      </dgm:t>
    </dgm:pt>
    <dgm:pt modelId="{8BA462BD-5822-4680-98EF-15D4D2DCB14A}" type="sibTrans" cxnId="{864D60F6-A4AA-45CA-B326-1DAB23BACD9D}">
      <dgm:prSet/>
      <dgm:spPr/>
      <dgm:t>
        <a:bodyPr/>
        <a:lstStyle/>
        <a:p>
          <a:endParaRPr lang="en-US"/>
        </a:p>
      </dgm:t>
    </dgm:pt>
    <dgm:pt modelId="{EE0A2505-DA27-4744-AA54-79C53A438556}" type="pres">
      <dgm:prSet presAssocID="{C3C527C8-901D-4659-853D-2ED559E7BF0F}" presName="Name0" presStyleCnt="0">
        <dgm:presLayoutVars>
          <dgm:chMax val="4"/>
          <dgm:resizeHandles val="exact"/>
        </dgm:presLayoutVars>
      </dgm:prSet>
      <dgm:spPr/>
    </dgm:pt>
    <dgm:pt modelId="{2031A2A5-127D-4080-AB99-B166DDE76FD3}" type="pres">
      <dgm:prSet presAssocID="{C3C527C8-901D-4659-853D-2ED559E7BF0F}" presName="ellipse" presStyleLbl="trBgShp" presStyleIdx="0" presStyleCnt="1"/>
      <dgm:spPr/>
    </dgm:pt>
    <dgm:pt modelId="{4ED6001B-80EB-4F1D-AF4C-599772276176}" type="pres">
      <dgm:prSet presAssocID="{C3C527C8-901D-4659-853D-2ED559E7BF0F}" presName="arrow1" presStyleLbl="fgShp" presStyleIdx="0" presStyleCnt="1"/>
      <dgm:spPr/>
    </dgm:pt>
    <dgm:pt modelId="{2F53D4EB-64A4-4DE7-9B09-32B76DB5CCC5}" type="pres">
      <dgm:prSet presAssocID="{C3C527C8-901D-4659-853D-2ED559E7BF0F}" presName="rectangle" presStyleLbl="revTx" presStyleIdx="0" presStyleCnt="1">
        <dgm:presLayoutVars>
          <dgm:bulletEnabled val="1"/>
        </dgm:presLayoutVars>
      </dgm:prSet>
      <dgm:spPr/>
    </dgm:pt>
    <dgm:pt modelId="{DBE35F35-210B-4586-9E50-A62883A7AE9B}" type="pres">
      <dgm:prSet presAssocID="{11C60BC1-1605-4324-96E1-2E7C0E39DA18}" presName="item1" presStyleLbl="node1" presStyleIdx="0" presStyleCnt="3">
        <dgm:presLayoutVars>
          <dgm:bulletEnabled val="1"/>
        </dgm:presLayoutVars>
      </dgm:prSet>
      <dgm:spPr/>
    </dgm:pt>
    <dgm:pt modelId="{F7D23BB1-FCF3-43C1-9703-D6E06F028ECC}" type="pres">
      <dgm:prSet presAssocID="{A58681B8-9792-4058-9509-B16478856B61}" presName="item2" presStyleLbl="node1" presStyleIdx="1" presStyleCnt="3">
        <dgm:presLayoutVars>
          <dgm:bulletEnabled val="1"/>
        </dgm:presLayoutVars>
      </dgm:prSet>
      <dgm:spPr/>
    </dgm:pt>
    <dgm:pt modelId="{5E3C8FD5-E874-47D6-A172-A272FCC64D62}" type="pres">
      <dgm:prSet presAssocID="{27B436D9-7B7E-4B52-AE92-8EFBAC882771}" presName="item3" presStyleLbl="node1" presStyleIdx="2" presStyleCnt="3">
        <dgm:presLayoutVars>
          <dgm:bulletEnabled val="1"/>
        </dgm:presLayoutVars>
      </dgm:prSet>
      <dgm:spPr/>
    </dgm:pt>
    <dgm:pt modelId="{26B56C20-8E45-4AD9-9A94-DA3DEE040C1F}" type="pres">
      <dgm:prSet presAssocID="{C3C527C8-901D-4659-853D-2ED559E7BF0F}" presName="funnel" presStyleLbl="trAlignAcc1" presStyleIdx="0" presStyleCnt="1"/>
      <dgm:spPr/>
    </dgm:pt>
  </dgm:ptLst>
  <dgm:cxnLst>
    <dgm:cxn modelId="{25247A1D-5FA3-4353-99DB-7D0400481BBE}" srcId="{C3C527C8-901D-4659-853D-2ED559E7BF0F}" destId="{3E34D4CF-396D-4C87-B4A1-0FAB23F813DD}" srcOrd="0" destOrd="0" parTransId="{2D8C780B-0889-4C0F-9390-6D61ADF20AFE}" sibTransId="{F2FC9F32-C17A-451B-AB3F-857543668880}"/>
    <dgm:cxn modelId="{69E5A637-A56B-4AE5-83DE-564589EA6364}" type="presOf" srcId="{C3C527C8-901D-4659-853D-2ED559E7BF0F}" destId="{EE0A2505-DA27-4744-AA54-79C53A438556}" srcOrd="0" destOrd="0" presId="urn:microsoft.com/office/officeart/2005/8/layout/funnel1"/>
    <dgm:cxn modelId="{59F3D05D-A59E-4402-A349-5BCA0DD4B765}" srcId="{C3C527C8-901D-4659-853D-2ED559E7BF0F}" destId="{A58681B8-9792-4058-9509-B16478856B61}" srcOrd="2" destOrd="0" parTransId="{EF667570-1627-4D2C-9C12-19737FCA36CC}" sibTransId="{16B5257B-1923-47C3-B725-6EC8F553DC73}"/>
    <dgm:cxn modelId="{D30AC94E-D63E-4623-85E5-11A7D73A0811}" type="presOf" srcId="{A58681B8-9792-4058-9509-B16478856B61}" destId="{DBE35F35-210B-4586-9E50-A62883A7AE9B}" srcOrd="0" destOrd="0" presId="urn:microsoft.com/office/officeart/2005/8/layout/funnel1"/>
    <dgm:cxn modelId="{1E382594-75BA-4A4D-A40A-DFDF0E57C4E2}" type="presOf" srcId="{27B436D9-7B7E-4B52-AE92-8EFBAC882771}" destId="{2F53D4EB-64A4-4DE7-9B09-32B76DB5CCC5}" srcOrd="0" destOrd="0" presId="urn:microsoft.com/office/officeart/2005/8/layout/funnel1"/>
    <dgm:cxn modelId="{8F0ABCBC-32DC-4913-BF62-ED718F8F877D}" type="presOf" srcId="{3E34D4CF-396D-4C87-B4A1-0FAB23F813DD}" destId="{5E3C8FD5-E874-47D6-A172-A272FCC64D62}" srcOrd="0" destOrd="0" presId="urn:microsoft.com/office/officeart/2005/8/layout/funnel1"/>
    <dgm:cxn modelId="{BE924DE4-2318-45AA-9B39-8502C02BE922}" srcId="{C3C527C8-901D-4659-853D-2ED559E7BF0F}" destId="{11C60BC1-1605-4324-96E1-2E7C0E39DA18}" srcOrd="1" destOrd="0" parTransId="{9FCAE408-C217-46D7-8C51-32AA4167A6D3}" sibTransId="{5E83AE79-76FD-43B0-AD39-0894256241E4}"/>
    <dgm:cxn modelId="{864D60F6-A4AA-45CA-B326-1DAB23BACD9D}" srcId="{C3C527C8-901D-4659-853D-2ED559E7BF0F}" destId="{27B436D9-7B7E-4B52-AE92-8EFBAC882771}" srcOrd="3" destOrd="0" parTransId="{93858129-6C52-4ED7-8BE5-176D0AA41294}" sibTransId="{8BA462BD-5822-4680-98EF-15D4D2DCB14A}"/>
    <dgm:cxn modelId="{268E6AFB-CE7B-4DAB-8DFB-970FFAB63180}" type="presOf" srcId="{11C60BC1-1605-4324-96E1-2E7C0E39DA18}" destId="{F7D23BB1-FCF3-43C1-9703-D6E06F028ECC}" srcOrd="0" destOrd="0" presId="urn:microsoft.com/office/officeart/2005/8/layout/funnel1"/>
    <dgm:cxn modelId="{8470AD4A-C75C-40F2-89EB-BC38763F87EB}" type="presParOf" srcId="{EE0A2505-DA27-4744-AA54-79C53A438556}" destId="{2031A2A5-127D-4080-AB99-B166DDE76FD3}" srcOrd="0" destOrd="0" presId="urn:microsoft.com/office/officeart/2005/8/layout/funnel1"/>
    <dgm:cxn modelId="{F6D319E3-0DC6-4077-910B-C95425F19989}" type="presParOf" srcId="{EE0A2505-DA27-4744-AA54-79C53A438556}" destId="{4ED6001B-80EB-4F1D-AF4C-599772276176}" srcOrd="1" destOrd="0" presId="urn:microsoft.com/office/officeart/2005/8/layout/funnel1"/>
    <dgm:cxn modelId="{B414C7C0-D19F-4826-8BBE-4EA1708DC03E}" type="presParOf" srcId="{EE0A2505-DA27-4744-AA54-79C53A438556}" destId="{2F53D4EB-64A4-4DE7-9B09-32B76DB5CCC5}" srcOrd="2" destOrd="0" presId="urn:microsoft.com/office/officeart/2005/8/layout/funnel1"/>
    <dgm:cxn modelId="{C1B45649-F6CB-491E-A3D5-6AAD70154F17}" type="presParOf" srcId="{EE0A2505-DA27-4744-AA54-79C53A438556}" destId="{DBE35F35-210B-4586-9E50-A62883A7AE9B}" srcOrd="3" destOrd="0" presId="urn:microsoft.com/office/officeart/2005/8/layout/funnel1"/>
    <dgm:cxn modelId="{12FAAB41-D760-4D18-9272-AB1295487E0A}" type="presParOf" srcId="{EE0A2505-DA27-4744-AA54-79C53A438556}" destId="{F7D23BB1-FCF3-43C1-9703-D6E06F028ECC}" srcOrd="4" destOrd="0" presId="urn:microsoft.com/office/officeart/2005/8/layout/funnel1"/>
    <dgm:cxn modelId="{23BC9D05-E2C6-46A7-8F8E-B4923A373885}" type="presParOf" srcId="{EE0A2505-DA27-4744-AA54-79C53A438556}" destId="{5E3C8FD5-E874-47D6-A172-A272FCC64D62}" srcOrd="5" destOrd="0" presId="urn:microsoft.com/office/officeart/2005/8/layout/funnel1"/>
    <dgm:cxn modelId="{C7A7821C-B930-45F6-8757-AD12235E38FC}" type="presParOf" srcId="{EE0A2505-DA27-4744-AA54-79C53A438556}" destId="{26B56C20-8E45-4AD9-9A94-DA3DEE040C1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1A2A5-127D-4080-AB99-B166DDE76FD3}">
      <dsp:nvSpPr>
        <dsp:cNvPr id="0" name=""/>
        <dsp:cNvSpPr/>
      </dsp:nvSpPr>
      <dsp:spPr>
        <a:xfrm>
          <a:off x="1824108" y="167761"/>
          <a:ext cx="3329413" cy="1156261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6001B-80EB-4F1D-AF4C-599772276176}">
      <dsp:nvSpPr>
        <dsp:cNvPr id="0" name=""/>
        <dsp:cNvSpPr/>
      </dsp:nvSpPr>
      <dsp:spPr>
        <a:xfrm>
          <a:off x="3171359" y="2999053"/>
          <a:ext cx="645235" cy="412950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3D4EB-64A4-4DE7-9B09-32B76DB5CCC5}">
      <dsp:nvSpPr>
        <dsp:cNvPr id="0" name=""/>
        <dsp:cNvSpPr/>
      </dsp:nvSpPr>
      <dsp:spPr>
        <a:xfrm>
          <a:off x="1945412" y="3329413"/>
          <a:ext cx="3097128" cy="774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  <a:sp3d extrusionH="28000" prstMaterial="matte"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Aplikasi</a:t>
          </a:r>
        </a:p>
      </dsp:txBody>
      <dsp:txXfrm>
        <a:off x="1945412" y="3329413"/>
        <a:ext cx="3097128" cy="774282"/>
      </dsp:txXfrm>
    </dsp:sp>
    <dsp:sp modelId="{DBE35F35-210B-4586-9E50-A62883A7AE9B}">
      <dsp:nvSpPr>
        <dsp:cNvPr id="0" name=""/>
        <dsp:cNvSpPr/>
      </dsp:nvSpPr>
      <dsp:spPr>
        <a:xfrm>
          <a:off x="3034569" y="1413323"/>
          <a:ext cx="1161423" cy="11614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Objek C</a:t>
          </a:r>
        </a:p>
      </dsp:txBody>
      <dsp:txXfrm>
        <a:off x="3204655" y="1583409"/>
        <a:ext cx="821251" cy="821251"/>
      </dsp:txXfrm>
    </dsp:sp>
    <dsp:sp modelId="{F7D23BB1-FCF3-43C1-9703-D6E06F028ECC}">
      <dsp:nvSpPr>
        <dsp:cNvPr id="0" name=""/>
        <dsp:cNvSpPr/>
      </dsp:nvSpPr>
      <dsp:spPr>
        <a:xfrm>
          <a:off x="2203506" y="541997"/>
          <a:ext cx="1161423" cy="1161423"/>
        </a:xfrm>
        <a:prstGeom prst="ellipse">
          <a:avLst/>
        </a:prstGeom>
        <a:solidFill>
          <a:schemeClr val="accent4">
            <a:hueOff val="-7361661"/>
            <a:satOff val="8429"/>
            <a:lumOff val="-480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Objek B</a:t>
          </a:r>
        </a:p>
      </dsp:txBody>
      <dsp:txXfrm>
        <a:off x="2373592" y="712083"/>
        <a:ext cx="821251" cy="821251"/>
      </dsp:txXfrm>
    </dsp:sp>
    <dsp:sp modelId="{5E3C8FD5-E874-47D6-A172-A272FCC64D62}">
      <dsp:nvSpPr>
        <dsp:cNvPr id="0" name=""/>
        <dsp:cNvSpPr/>
      </dsp:nvSpPr>
      <dsp:spPr>
        <a:xfrm>
          <a:off x="3390739" y="261191"/>
          <a:ext cx="1161423" cy="1161423"/>
        </a:xfrm>
        <a:prstGeom prst="ellipse">
          <a:avLst/>
        </a:prstGeom>
        <a:solidFill>
          <a:schemeClr val="accent4">
            <a:hueOff val="-14723321"/>
            <a:satOff val="16858"/>
            <a:lumOff val="-960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Objek A</a:t>
          </a:r>
        </a:p>
      </dsp:txBody>
      <dsp:txXfrm>
        <a:off x="3560825" y="431277"/>
        <a:ext cx="821251" cy="821251"/>
      </dsp:txXfrm>
    </dsp:sp>
    <dsp:sp modelId="{26B56C20-8E45-4AD9-9A94-DA3DEE040C1F}">
      <dsp:nvSpPr>
        <dsp:cNvPr id="0" name=""/>
        <dsp:cNvSpPr/>
      </dsp:nvSpPr>
      <dsp:spPr>
        <a:xfrm>
          <a:off x="1687318" y="25809"/>
          <a:ext cx="3613316" cy="28906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DDB1-2564-4FB1-8524-8B2A9D58D0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1ECE-27FD-4F3E-8A50-EE3182C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41ECE-27FD-4F3E-8A50-EE3182C1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41ECE-27FD-4F3E-8A50-EE3182C18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41ECE-27FD-4F3E-8A50-EE3182C18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16DD-A8FF-4E94-927A-D1CBAF6D36E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45E4A-D6CC-443A-9D24-2ADD0BB8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Konsep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2C70-84D9-476D-98CF-334740F14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16637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AC15E-A64A-45E4-AF29-18C5C1FF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944"/>
          </a:xfrm>
        </p:spPr>
        <p:txBody>
          <a:bodyPr/>
          <a:lstStyle/>
          <a:p>
            <a:r>
              <a:rPr lang="en-US"/>
              <a:t>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2F6A8D-BF44-4B54-B3F5-D64B7583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3721"/>
            <a:ext cx="9144000" cy="587191"/>
          </a:xfrm>
        </p:spPr>
        <p:txBody>
          <a:bodyPr>
            <a:normAutofit/>
          </a:bodyPr>
          <a:lstStyle/>
          <a:p>
            <a:r>
              <a:rPr lang="en-US"/>
              <a:t>Blue print atau desain atau rancangan dari suatu object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D4962-41B8-4BD4-A91F-30E092E2AB20}"/>
              </a:ext>
            </a:extLst>
          </p:cNvPr>
          <p:cNvSpPr txBox="1">
            <a:spLocks/>
          </p:cNvSpPr>
          <p:nvPr/>
        </p:nvSpPr>
        <p:spPr>
          <a:xfrm>
            <a:off x="4426689" y="3304326"/>
            <a:ext cx="3338623" cy="243131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>
              <a:latin typeface="Berlin Sans FB" panose="020E0602020502020306" pitchFamily="34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 panose="020B0609020204030204" pitchFamily="49" charset="0"/>
              </a:rPr>
              <a:t>NamaKelas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kode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(Static)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71021E-9168-461B-980C-3323A977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0" y="1573618"/>
            <a:ext cx="4116574" cy="4603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/>
              <a:t>Member class yang dapat dipanggil tanpa meng-</a:t>
            </a:r>
            <a:r>
              <a:rPr lang="en-US" sz="2000" i="1"/>
              <a:t>instance</a:t>
            </a:r>
            <a:r>
              <a:rPr lang="en-US" sz="2000"/>
              <a:t> class menjadi object</a:t>
            </a:r>
          </a:p>
          <a:p>
            <a:pPr marL="0" indent="0" algn="ctr">
              <a:buNone/>
            </a:pPr>
            <a:endParaRPr lang="en-US" sz="200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/>
              <a:t>Method: money()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/>
          </a:p>
          <a:p>
            <a:pPr marL="0" indent="0" algn="l">
              <a:buNone/>
            </a:pPr>
            <a:r>
              <a:rPr lang="en-US" sz="2000"/>
              <a:t>:: akses static property&amp;method</a:t>
            </a:r>
          </a:p>
          <a:p>
            <a:pPr marL="0" indent="0" algn="l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77FA0-7511-4D44-996B-265E815117B4}"/>
              </a:ext>
            </a:extLst>
          </p:cNvPr>
          <p:cNvSpPr/>
          <p:nvPr/>
        </p:nvSpPr>
        <p:spPr>
          <a:xfrm>
            <a:off x="4603898" y="1690688"/>
            <a:ext cx="6889897" cy="258532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Helper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money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"Rp.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number_format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Helper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money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7500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Rp. 7,500.00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83ACD-EC9A-4B21-9C62-95EF3DD5FA47}"/>
              </a:ext>
            </a:extLst>
          </p:cNvPr>
          <p:cNvSpPr txBox="1"/>
          <p:nvPr/>
        </p:nvSpPr>
        <p:spPr>
          <a:xfrm>
            <a:off x="9835969" y="169068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Helper.php</a:t>
            </a:r>
          </a:p>
        </p:txBody>
      </p:sp>
    </p:spTree>
    <p:extLst>
      <p:ext uri="{BB962C8B-B14F-4D97-AF65-F5344CB8AC3E}">
        <p14:creationId xmlns:p14="http://schemas.microsoft.com/office/powerpoint/2010/main" val="233673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(Non Static)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71021E-9168-461B-980C-3323A977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0" y="1573618"/>
            <a:ext cx="3756838" cy="4603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/>
              <a:t>Kumpulan dari function (method) dan variable (property)</a:t>
            </a:r>
          </a:p>
          <a:p>
            <a:pPr marL="0" indent="0" algn="l">
              <a:buNone/>
            </a:pPr>
            <a:endParaRPr lang="en-US" sz="200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/>
              <a:t>Property: phi, $radius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/>
              <a:t>Method: lebar(), luas()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/>
          </a:p>
          <a:p>
            <a:pPr marL="0" indent="0" algn="l">
              <a:buNone/>
            </a:pPr>
            <a:r>
              <a:rPr lang="en-US" sz="2000"/>
              <a:t>self:: akses constant (static)</a:t>
            </a:r>
          </a:p>
          <a:p>
            <a:pPr marL="0" indent="0" algn="l">
              <a:buNone/>
            </a:pPr>
            <a:r>
              <a:rPr lang="en-US" sz="2000"/>
              <a:t>$this-&gt; akses property&amp;method</a:t>
            </a:r>
          </a:p>
          <a:p>
            <a:pPr marL="0" indent="0" algn="l">
              <a:buNone/>
            </a:pP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3DE8A-1775-4AB0-BFFE-15159144E859}"/>
              </a:ext>
            </a:extLst>
          </p:cNvPr>
          <p:cNvSpPr txBox="1">
            <a:spLocks/>
          </p:cNvSpPr>
          <p:nvPr/>
        </p:nvSpPr>
        <p:spPr>
          <a:xfrm>
            <a:off x="4189228" y="1573618"/>
            <a:ext cx="7676699" cy="4688959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Lingkaran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phi =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lebar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::phi *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luas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::phi *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DB6B9-B5B0-4781-AAC2-636796AF2E89}"/>
              </a:ext>
            </a:extLst>
          </p:cNvPr>
          <p:cNvSpPr txBox="1"/>
          <p:nvPr/>
        </p:nvSpPr>
        <p:spPr>
          <a:xfrm>
            <a:off x="10208101" y="157361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Lingkaran.php</a:t>
            </a:r>
          </a:p>
        </p:txBody>
      </p:sp>
    </p:spTree>
    <p:extLst>
      <p:ext uri="{BB962C8B-B14F-4D97-AF65-F5344CB8AC3E}">
        <p14:creationId xmlns:p14="http://schemas.microsoft.com/office/powerpoint/2010/main" val="336660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AC15E-A64A-45E4-AF29-18C5C1FF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944"/>
          </a:xfrm>
        </p:spPr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2F6A8D-BF44-4B54-B3F5-D64B7583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3721"/>
            <a:ext cx="9144000" cy="587191"/>
          </a:xfrm>
        </p:spPr>
        <p:txBody>
          <a:bodyPr>
            <a:normAutofit/>
          </a:bodyPr>
          <a:lstStyle/>
          <a:p>
            <a:r>
              <a:rPr lang="en-US"/>
              <a:t>Instance dari suatu class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D4962-41B8-4BD4-A91F-30E092E2AB20}"/>
              </a:ext>
            </a:extLst>
          </p:cNvPr>
          <p:cNvSpPr txBox="1">
            <a:spLocks/>
          </p:cNvSpPr>
          <p:nvPr/>
        </p:nvSpPr>
        <p:spPr>
          <a:xfrm>
            <a:off x="4224670" y="3304327"/>
            <a:ext cx="3893170" cy="1044154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$kelas1 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 new NamaKelas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$kelas2 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 new NamaKelas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286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Object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71021E-9168-461B-980C-3323A977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28" y="1573618"/>
            <a:ext cx="11476074" cy="499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Include / require file class Lingkaran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3DE8A-1775-4AB0-BFFE-15159144E859}"/>
              </a:ext>
            </a:extLst>
          </p:cNvPr>
          <p:cNvSpPr txBox="1">
            <a:spLocks/>
          </p:cNvSpPr>
          <p:nvPr/>
        </p:nvSpPr>
        <p:spPr>
          <a:xfrm>
            <a:off x="1798675" y="2202042"/>
            <a:ext cx="8594651" cy="4290834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"../class/Lingkaran.php"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 panose="020B0609020204030204" pitchFamily="49" charset="0"/>
              </a:rPr>
              <a:t>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"Lebar: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lebar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hasilnya 44 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"Luas: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luas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hasilnya 154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 panose="020B0609020204030204" pitchFamily="49" charset="0"/>
              </a:rPr>
              <a:t>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lebar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hasilnya 88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$lingkaran02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luas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FEDB8-E44C-467E-BE8E-71C5D5ED2A1A}"/>
              </a:ext>
            </a:extLst>
          </p:cNvPr>
          <p:cNvSpPr txBox="1"/>
          <p:nvPr/>
        </p:nvSpPr>
        <p:spPr>
          <a:xfrm>
            <a:off x="9027887" y="220204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object.php</a:t>
            </a:r>
          </a:p>
        </p:txBody>
      </p:sp>
    </p:spTree>
    <p:extLst>
      <p:ext uri="{BB962C8B-B14F-4D97-AF65-F5344CB8AC3E}">
        <p14:creationId xmlns:p14="http://schemas.microsoft.com/office/powerpoint/2010/main" val="57151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AC15E-A64A-45E4-AF29-18C5C1FF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944"/>
          </a:xfrm>
        </p:spPr>
        <p:txBody>
          <a:bodyPr/>
          <a:lstStyle/>
          <a:p>
            <a:r>
              <a:rPr lang="en-US"/>
              <a:t>Class Constuctor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2F6A8D-BF44-4B54-B3F5-D64B7583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623" y="2453721"/>
            <a:ext cx="10069033" cy="1067944"/>
          </a:xfrm>
        </p:spPr>
        <p:txBody>
          <a:bodyPr>
            <a:normAutofit/>
          </a:bodyPr>
          <a:lstStyle/>
          <a:p>
            <a:r>
              <a:rPr lang="en-US"/>
              <a:t>Method yang pertama kali dijalankan ketika class di-instance / dibuat, biasannya digunakan untuk menginisialisasi property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D4962-41B8-4BD4-A91F-30E092E2AB20}"/>
              </a:ext>
            </a:extLst>
          </p:cNvPr>
          <p:cNvSpPr txBox="1">
            <a:spLocks/>
          </p:cNvSpPr>
          <p:nvPr/>
        </p:nvSpPr>
        <p:spPr>
          <a:xfrm>
            <a:off x="3042905" y="3521665"/>
            <a:ext cx="6106190" cy="2932298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 panose="020B0609020204030204" pitchFamily="49" charset="0"/>
              </a:rPr>
              <a:t>Test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"class test dibuat"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$test1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 panose="020B0609020204030204" pitchFamily="49" charset="0"/>
              </a:rPr>
              <a:t>Test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class test dibuat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2C862-F669-4E6E-97CC-D38F9A241822}"/>
              </a:ext>
            </a:extLst>
          </p:cNvPr>
          <p:cNvSpPr txBox="1"/>
          <p:nvPr/>
        </p:nvSpPr>
        <p:spPr>
          <a:xfrm>
            <a:off x="7880799" y="35794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Test.php</a:t>
            </a:r>
          </a:p>
        </p:txBody>
      </p:sp>
    </p:spTree>
    <p:extLst>
      <p:ext uri="{BB962C8B-B14F-4D97-AF65-F5344CB8AC3E}">
        <p14:creationId xmlns:p14="http://schemas.microsoft.com/office/powerpoint/2010/main" val="110344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Constructor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3DE8A-1775-4AB0-BFFE-15159144E859}"/>
              </a:ext>
            </a:extLst>
          </p:cNvPr>
          <p:cNvSpPr txBox="1">
            <a:spLocks/>
          </p:cNvSpPr>
          <p:nvPr/>
        </p:nvSpPr>
        <p:spPr>
          <a:xfrm>
            <a:off x="382773" y="1690688"/>
            <a:ext cx="5676716" cy="4603345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Lingkaran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phi =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44C74E-DC7C-4951-A88F-DE632D0B2AB9}"/>
              </a:ext>
            </a:extLst>
          </p:cNvPr>
          <p:cNvSpPr txBox="1">
            <a:spLocks/>
          </p:cNvSpPr>
          <p:nvPr/>
        </p:nvSpPr>
        <p:spPr>
          <a:xfrm>
            <a:off x="6599274" y="1690687"/>
            <a:ext cx="5000847" cy="2352993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"Lingkaran.php"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Lingkaran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"Lebar: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lebar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"Luas: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$lingkaran01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luas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B2BC8-A4B8-4209-98DC-882BDE01AB8C}"/>
              </a:ext>
            </a:extLst>
          </p:cNvPr>
          <p:cNvSpPr txBox="1"/>
          <p:nvPr/>
        </p:nvSpPr>
        <p:spPr>
          <a:xfrm>
            <a:off x="4401662" y="169068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Lingkaran.php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782B-B0D1-4CF3-9EFE-6E6241168953}"/>
              </a:ext>
            </a:extLst>
          </p:cNvPr>
          <p:cNvSpPr txBox="1"/>
          <p:nvPr/>
        </p:nvSpPr>
        <p:spPr>
          <a:xfrm>
            <a:off x="10331825" y="169068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object.php</a:t>
            </a:r>
          </a:p>
        </p:txBody>
      </p:sp>
    </p:spTree>
    <p:extLst>
      <p:ext uri="{BB962C8B-B14F-4D97-AF65-F5344CB8AC3E}">
        <p14:creationId xmlns:p14="http://schemas.microsoft.com/office/powerpoint/2010/main" val="423056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9B03B-5AE2-490F-9CD2-3CADA1D6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Inheritance / Pewarisan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406FC-7DA3-4B7B-9035-0FF2BD1F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623" y="3602037"/>
            <a:ext cx="10058400" cy="27455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Inheritance = class child memiliki sifat yang sama dengan parent (baik property maupun method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keyword = extends</a:t>
            </a:r>
            <a:br>
              <a:rPr lang="en-US"/>
            </a:br>
            <a:endParaRPr lang="en-US">
              <a:latin typeface="Berlin Sans FB" panose="020E0602020502020306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5742D2DB-55DE-4D61-BBE8-5D7CC4046F90}"/>
              </a:ext>
            </a:extLst>
          </p:cNvPr>
          <p:cNvSpPr/>
          <p:nvPr/>
        </p:nvSpPr>
        <p:spPr>
          <a:xfrm>
            <a:off x="6059488" y="4352674"/>
            <a:ext cx="4859078" cy="1736646"/>
          </a:xfrm>
          <a:prstGeom prst="round2Diag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child extends parent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08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BaseAccount &amp; Account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3DE8A-1775-4AB0-BFFE-15159144E859}"/>
              </a:ext>
            </a:extLst>
          </p:cNvPr>
          <p:cNvSpPr txBox="1">
            <a:spLocks/>
          </p:cNvSpPr>
          <p:nvPr/>
        </p:nvSpPr>
        <p:spPr>
          <a:xfrm>
            <a:off x="662752" y="2275478"/>
            <a:ext cx="4972503" cy="2796252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>
                <a:latin typeface="Berlin Sans FB" panose="020E0602020502020306" pitchFamily="34" charset="0"/>
              </a:rPr>
              <a:t>BaseAccount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>
              <a:latin typeface="Berlin Sans FB" panose="020E0602020502020306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$number;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$balance;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__construct($number, $balance)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deposit($amount) 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withdraw($amount)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print()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74BB8-9525-40E2-B86A-48C45EBC2212}"/>
              </a:ext>
            </a:extLst>
          </p:cNvPr>
          <p:cNvSpPr txBox="1">
            <a:spLocks/>
          </p:cNvSpPr>
          <p:nvPr/>
        </p:nvSpPr>
        <p:spPr>
          <a:xfrm>
            <a:off x="6556746" y="2275477"/>
            <a:ext cx="4972502" cy="279625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>
                <a:latin typeface="Berlin Sans FB" panose="020E0602020502020306" pitchFamily="34" charset="0"/>
              </a:rPr>
              <a:t>Class Account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>
              <a:latin typeface="Berlin Sans FB" panose="020E0602020502020306" pitchFamily="34" charset="0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>
                <a:latin typeface="Berlin Sans FB" panose="020E0602020502020306" pitchFamily="34" charset="0"/>
              </a:rPr>
              <a:t>transfer()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E336A-6472-4045-B4D7-A84EAF19AFCD}"/>
              </a:ext>
            </a:extLst>
          </p:cNvPr>
          <p:cNvSpPr txBox="1"/>
          <p:nvPr/>
        </p:nvSpPr>
        <p:spPr>
          <a:xfrm>
            <a:off x="2191048" y="175225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Parent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EC857-9414-4626-A31F-862EC5BC6A2D}"/>
              </a:ext>
            </a:extLst>
          </p:cNvPr>
          <p:cNvSpPr txBox="1"/>
          <p:nvPr/>
        </p:nvSpPr>
        <p:spPr>
          <a:xfrm>
            <a:off x="8085045" y="1752249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Child Class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CF099-701D-453A-A0A4-5068DF3E30A1}"/>
              </a:ext>
            </a:extLst>
          </p:cNvPr>
          <p:cNvSpPr/>
          <p:nvPr/>
        </p:nvSpPr>
        <p:spPr>
          <a:xfrm>
            <a:off x="4933507" y="3673602"/>
            <a:ext cx="1967024" cy="86123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ADFBB-3FCE-401C-824B-962C5AFF62E6}"/>
              </a:ext>
            </a:extLst>
          </p:cNvPr>
          <p:cNvSpPr txBox="1"/>
          <p:nvPr/>
        </p:nvSpPr>
        <p:spPr>
          <a:xfrm>
            <a:off x="662752" y="5433232"/>
            <a:ext cx="108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Semua property dan method yang dimiliki oleh parent class (BaseAccount) akan diwariskan atau akan juga dimiliki  oleh child class (Account)</a:t>
            </a:r>
          </a:p>
        </p:txBody>
      </p:sp>
    </p:spTree>
    <p:extLst>
      <p:ext uri="{BB962C8B-B14F-4D97-AF65-F5344CB8AC3E}">
        <p14:creationId xmlns:p14="http://schemas.microsoft.com/office/powerpoint/2010/main" val="160273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BaseAccount &amp; Account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374BB8-9525-40E2-B86A-48C45EBC2212}"/>
              </a:ext>
            </a:extLst>
          </p:cNvPr>
          <p:cNvSpPr txBox="1">
            <a:spLocks/>
          </p:cNvSpPr>
          <p:nvPr/>
        </p:nvSpPr>
        <p:spPr>
          <a:xfrm>
            <a:off x="6494723" y="1690688"/>
            <a:ext cx="5473993" cy="15899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"BaseAccount.php"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E3C5-468A-46CB-BA60-8B6CC932317E}"/>
              </a:ext>
            </a:extLst>
          </p:cNvPr>
          <p:cNvSpPr txBox="1">
            <a:spLocks/>
          </p:cNvSpPr>
          <p:nvPr/>
        </p:nvSpPr>
        <p:spPr>
          <a:xfrm>
            <a:off x="6494723" y="3429000"/>
            <a:ext cx="5473993" cy="29137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25000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"Saldo1: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"A002"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"50000"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"Saldo2: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6835A-3916-4CCD-B6A3-37B45DA68CF2}"/>
              </a:ext>
            </a:extLst>
          </p:cNvPr>
          <p:cNvSpPr/>
          <p:nvPr/>
        </p:nvSpPr>
        <p:spPr>
          <a:xfrm>
            <a:off x="354420" y="1690688"/>
            <a:ext cx="5975497" cy="477053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 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AE757-E64D-4464-B0C1-D5DF24F59FEA}"/>
              </a:ext>
            </a:extLst>
          </p:cNvPr>
          <p:cNvSpPr txBox="1"/>
          <p:nvPr/>
        </p:nvSpPr>
        <p:spPr>
          <a:xfrm>
            <a:off x="4331952" y="169068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BaseAccount.php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C4AFC-2F15-4CAB-9C5C-DF33FEA994D0}"/>
              </a:ext>
            </a:extLst>
          </p:cNvPr>
          <p:cNvSpPr txBox="1"/>
          <p:nvPr/>
        </p:nvSpPr>
        <p:spPr>
          <a:xfrm>
            <a:off x="10310890" y="169068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Account.php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D8837-D3F2-401A-8599-E088DCF3654E}"/>
              </a:ext>
            </a:extLst>
          </p:cNvPr>
          <p:cNvSpPr txBox="1"/>
          <p:nvPr/>
        </p:nvSpPr>
        <p:spPr>
          <a:xfrm>
            <a:off x="10310890" y="353695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object.php</a:t>
            </a:r>
          </a:p>
        </p:txBody>
      </p:sp>
    </p:spTree>
    <p:extLst>
      <p:ext uri="{BB962C8B-B14F-4D97-AF65-F5344CB8AC3E}">
        <p14:creationId xmlns:p14="http://schemas.microsoft.com/office/powerpoint/2010/main" val="105513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 itu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281F-9BEF-4C97-9BAC-5DE85039C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Paradigma dalam mengembangkan aplikasi dengan berorientasi pada objek   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9B03B-5AE2-490F-9CD2-3CADA1D6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Polymorphisme / Method Overriding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406FC-7DA3-4B7B-9035-0FF2BD1F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623" y="3602038"/>
            <a:ext cx="10058400" cy="1655762"/>
          </a:xfrm>
        </p:spPr>
        <p:txBody>
          <a:bodyPr/>
          <a:lstStyle/>
          <a:p>
            <a:r>
              <a:rPr lang="en-US"/>
              <a:t>Method yang sama pada class child bisa memiliki implementasi yang berbeda dengan method pada class parent</a:t>
            </a:r>
          </a:p>
        </p:txBody>
      </p:sp>
    </p:spTree>
    <p:extLst>
      <p:ext uri="{BB962C8B-B14F-4D97-AF65-F5344CB8AC3E}">
        <p14:creationId xmlns:p14="http://schemas.microsoft.com/office/powerpoint/2010/main" val="108168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Class BaseAccount &amp; Account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3DE8A-1775-4AB0-BFFE-15159144E859}"/>
              </a:ext>
            </a:extLst>
          </p:cNvPr>
          <p:cNvSpPr txBox="1">
            <a:spLocks/>
          </p:cNvSpPr>
          <p:nvPr/>
        </p:nvSpPr>
        <p:spPr>
          <a:xfrm>
            <a:off x="350876" y="1648157"/>
            <a:ext cx="5220584" cy="23284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E3C5-468A-46CB-BA60-8B6CC932317E}"/>
              </a:ext>
            </a:extLst>
          </p:cNvPr>
          <p:cNvSpPr txBox="1">
            <a:spLocks/>
          </p:cNvSpPr>
          <p:nvPr/>
        </p:nvSpPr>
        <p:spPr>
          <a:xfrm>
            <a:off x="5838509" y="1648157"/>
            <a:ext cx="6143144" cy="3753293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25000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"Saldo1: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"A002"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"50000"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78FEC-9307-4ABE-A8CC-C92BA66C144A}"/>
              </a:ext>
            </a:extLst>
          </p:cNvPr>
          <p:cNvSpPr txBox="1">
            <a:spLocks/>
          </p:cNvSpPr>
          <p:nvPr/>
        </p:nvSpPr>
        <p:spPr>
          <a:xfrm>
            <a:off x="350875" y="4174965"/>
            <a:ext cx="5220585" cy="24493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"BaseAccount.php"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5DEAF6-BB5E-4A98-94BC-8ED57B548741}"/>
              </a:ext>
            </a:extLst>
          </p:cNvPr>
          <p:cNvCxnSpPr>
            <a:cxnSpLocks/>
          </p:cNvCxnSpPr>
          <p:nvPr/>
        </p:nvCxnSpPr>
        <p:spPr>
          <a:xfrm flipH="1">
            <a:off x="3688079" y="4962543"/>
            <a:ext cx="2225042" cy="554337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0267DD-6D13-4DA1-897C-646A28FB8016}"/>
              </a:ext>
            </a:extLst>
          </p:cNvPr>
          <p:cNvCxnSpPr>
            <a:cxnSpLocks/>
          </p:cNvCxnSpPr>
          <p:nvPr/>
        </p:nvCxnSpPr>
        <p:spPr>
          <a:xfrm flipH="1" flipV="1">
            <a:off x="3789680" y="2875280"/>
            <a:ext cx="2225041" cy="78232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7C26C3-9FDD-4B5A-9E9E-157462A4656C}"/>
              </a:ext>
            </a:extLst>
          </p:cNvPr>
          <p:cNvSpPr txBox="1"/>
          <p:nvPr/>
        </p:nvSpPr>
        <p:spPr>
          <a:xfrm>
            <a:off x="3578607" y="171879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BaseAccount.php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5336F-3EC8-4732-AC60-3DD5CA5D8A8E}"/>
              </a:ext>
            </a:extLst>
          </p:cNvPr>
          <p:cNvSpPr txBox="1"/>
          <p:nvPr/>
        </p:nvSpPr>
        <p:spPr>
          <a:xfrm>
            <a:off x="10713357" y="171285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823DF-939B-4921-A0DF-2EA442A0BBBD}"/>
              </a:ext>
            </a:extLst>
          </p:cNvPr>
          <p:cNvSpPr txBox="1"/>
          <p:nvPr/>
        </p:nvSpPr>
        <p:spPr>
          <a:xfrm>
            <a:off x="4083552" y="418134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Account.php</a:t>
            </a:r>
          </a:p>
        </p:txBody>
      </p:sp>
    </p:spTree>
    <p:extLst>
      <p:ext uri="{BB962C8B-B14F-4D97-AF65-F5344CB8AC3E}">
        <p14:creationId xmlns:p14="http://schemas.microsoft.com/office/powerpoint/2010/main" val="392401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Visibility / Ruang Lingkup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3742661"/>
            <a:ext cx="10111562" cy="946298"/>
          </a:xfrm>
        </p:spPr>
        <p:txBody>
          <a:bodyPr>
            <a:normAutofit/>
          </a:bodyPr>
          <a:lstStyle/>
          <a:p>
            <a:r>
              <a:rPr lang="en-US"/>
              <a:t>Visibility = keteraksesan method dan property pada suatu class dan childnya</a:t>
            </a:r>
          </a:p>
        </p:txBody>
      </p:sp>
    </p:spTree>
    <p:extLst>
      <p:ext uri="{BB962C8B-B14F-4D97-AF65-F5344CB8AC3E}">
        <p14:creationId xmlns:p14="http://schemas.microsoft.com/office/powerpoint/2010/main" val="352538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251"/>
          </a:xfrm>
        </p:spPr>
        <p:txBody>
          <a:bodyPr>
            <a:normAutofit/>
          </a:bodyPr>
          <a:lstStyle/>
          <a:p>
            <a:r>
              <a:rPr lang="en-US"/>
              <a:t>3 Jenis Visibility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2317898"/>
            <a:ext cx="10111562" cy="358317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/>
              <a:t>Public = method &amp; property bisa diakses secara global baik dari dalam class, object, maupun dari class childnya (default)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/>
              <a:t>Private = method &amp; property HANYA bisa diakses dari class tersebut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/>
              <a:t>Protected = method &amp; property bisa diakses dari class tersebut dan child-nya, TIDAK BISA diakses dari object</a:t>
            </a:r>
          </a:p>
        </p:txBody>
      </p:sp>
    </p:spTree>
    <p:extLst>
      <p:ext uri="{BB962C8B-B14F-4D97-AF65-F5344CB8AC3E}">
        <p14:creationId xmlns:p14="http://schemas.microsoft.com/office/powerpoint/2010/main" val="140883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Implementasi Visibility Public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E3C5-468A-46CB-BA60-8B6CC932317E}"/>
              </a:ext>
            </a:extLst>
          </p:cNvPr>
          <p:cNvSpPr txBox="1">
            <a:spLocks/>
          </p:cNvSpPr>
          <p:nvPr/>
        </p:nvSpPr>
        <p:spPr>
          <a:xfrm>
            <a:off x="6217923" y="1690689"/>
            <a:ext cx="5547356" cy="1325564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5000000000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355601" y="1690688"/>
            <a:ext cx="5547358" cy="216893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lainnya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0DF28-0125-4942-9CAF-430E98BBD4A7}"/>
              </a:ext>
            </a:extLst>
          </p:cNvPr>
          <p:cNvSpPr txBox="1">
            <a:spLocks/>
          </p:cNvSpPr>
          <p:nvPr/>
        </p:nvSpPr>
        <p:spPr>
          <a:xfrm>
            <a:off x="355600" y="4094481"/>
            <a:ext cx="5547359" cy="2501250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40F29-DDD2-4D75-9D75-F1917D6A6D86}"/>
              </a:ext>
            </a:extLst>
          </p:cNvPr>
          <p:cNvSpPr txBox="1"/>
          <p:nvPr/>
        </p:nvSpPr>
        <p:spPr>
          <a:xfrm>
            <a:off x="6289043" y="4069969"/>
            <a:ext cx="5476236" cy="132802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Catatan: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Property </a:t>
            </a:r>
            <a:r>
              <a:rPr lang="en-US" b="1">
                <a:solidFill>
                  <a:schemeClr val="tx1"/>
                </a:solidFill>
              </a:rPr>
              <a:t>balance</a:t>
            </a:r>
            <a:r>
              <a:rPr lang="en-US">
                <a:solidFill>
                  <a:schemeClr val="tx1"/>
                </a:solidFill>
              </a:rPr>
              <a:t> dan method </a:t>
            </a:r>
            <a:r>
              <a:rPr lang="en-US" b="1">
                <a:solidFill>
                  <a:schemeClr val="tx1"/>
                </a:solidFill>
              </a:rPr>
              <a:t>print</a:t>
            </a:r>
            <a:r>
              <a:rPr lang="en-US">
                <a:solidFill>
                  <a:schemeClr val="tx1"/>
                </a:solidFill>
              </a:rPr>
              <a:t>() dapat diakses baik dari class child maupun dari object, hal ini karena visibilitynya public</a:t>
            </a:r>
          </a:p>
        </p:txBody>
      </p:sp>
    </p:spTree>
    <p:extLst>
      <p:ext uri="{BB962C8B-B14F-4D97-AF65-F5344CB8AC3E}">
        <p14:creationId xmlns:p14="http://schemas.microsoft.com/office/powerpoint/2010/main" val="290077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Implementasi Visibility Protected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E3C5-468A-46CB-BA60-8B6CC932317E}"/>
              </a:ext>
            </a:extLst>
          </p:cNvPr>
          <p:cNvSpPr txBox="1">
            <a:spLocks/>
          </p:cNvSpPr>
          <p:nvPr/>
        </p:nvSpPr>
        <p:spPr>
          <a:xfrm>
            <a:off x="6217923" y="1690689"/>
            <a:ext cx="5547356" cy="1325564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"100000"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5000000000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355601" y="1690688"/>
            <a:ext cx="5547358" cy="216893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lainnya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0DF28-0125-4942-9CAF-430E98BBD4A7}"/>
              </a:ext>
            </a:extLst>
          </p:cNvPr>
          <p:cNvSpPr txBox="1">
            <a:spLocks/>
          </p:cNvSpPr>
          <p:nvPr/>
        </p:nvSpPr>
        <p:spPr>
          <a:xfrm>
            <a:off x="355600" y="4094481"/>
            <a:ext cx="5547359" cy="2501250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40F29-DDD2-4D75-9D75-F1917D6A6D86}"/>
              </a:ext>
            </a:extLst>
          </p:cNvPr>
          <p:cNvSpPr txBox="1"/>
          <p:nvPr/>
        </p:nvSpPr>
        <p:spPr>
          <a:xfrm>
            <a:off x="6217923" y="4961241"/>
            <a:ext cx="5476236" cy="163449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Catatan: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Akan terjadi error saat pemanggilan property balance pada object, hal ini dikarenakan visibility protected tidak mengizinkan property / method diakses dari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47078-C8FF-408F-9C93-C70CBA2323F4}"/>
              </a:ext>
            </a:extLst>
          </p:cNvPr>
          <p:cNvSpPr/>
          <p:nvPr/>
        </p:nvSpPr>
        <p:spPr>
          <a:xfrm>
            <a:off x="6289043" y="2062481"/>
            <a:ext cx="2357117" cy="3251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C795EA-2666-4C61-B038-683EE1A5B77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67602" y="2387600"/>
            <a:ext cx="0" cy="11728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757E5-F7E8-48A7-B5D8-E084A25E63C5}"/>
              </a:ext>
            </a:extLst>
          </p:cNvPr>
          <p:cNvSpPr/>
          <p:nvPr/>
        </p:nvSpPr>
        <p:spPr>
          <a:xfrm>
            <a:off x="6217923" y="3560490"/>
            <a:ext cx="5618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PHP Fatal error:  Uncaught Error: Cannot access protected property Account::$balance in C:\xampp\htdocs\example\oop\visibility\protected.php:18</a:t>
            </a:r>
          </a:p>
        </p:txBody>
      </p:sp>
    </p:spTree>
    <p:extLst>
      <p:ext uri="{BB962C8B-B14F-4D97-AF65-F5344CB8AC3E}">
        <p14:creationId xmlns:p14="http://schemas.microsoft.com/office/powerpoint/2010/main" val="8387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Implementasi Visibility Private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E3C5-468A-46CB-BA60-8B6CC932317E}"/>
              </a:ext>
            </a:extLst>
          </p:cNvPr>
          <p:cNvSpPr txBox="1">
            <a:spLocks/>
          </p:cNvSpPr>
          <p:nvPr/>
        </p:nvSpPr>
        <p:spPr>
          <a:xfrm>
            <a:off x="6217923" y="1690688"/>
            <a:ext cx="5720078" cy="216893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"A002"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"100"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355601" y="1690688"/>
            <a:ext cx="5547358" cy="2168931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lainnya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0DF28-0125-4942-9CAF-430E98BBD4A7}"/>
              </a:ext>
            </a:extLst>
          </p:cNvPr>
          <p:cNvSpPr txBox="1">
            <a:spLocks/>
          </p:cNvSpPr>
          <p:nvPr/>
        </p:nvSpPr>
        <p:spPr>
          <a:xfrm>
            <a:off x="355600" y="4094481"/>
            <a:ext cx="5547359" cy="2501250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method &amp; property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40F29-DDD2-4D75-9D75-F1917D6A6D86}"/>
              </a:ext>
            </a:extLst>
          </p:cNvPr>
          <p:cNvSpPr txBox="1"/>
          <p:nvPr/>
        </p:nvSpPr>
        <p:spPr>
          <a:xfrm>
            <a:off x="6289042" y="4925682"/>
            <a:ext cx="5814057" cy="1940957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Catatan:</a:t>
            </a:r>
          </a:p>
          <a:p>
            <a:pPr algn="just"/>
            <a:r>
              <a:rPr lang="en-US">
                <a:solidFill>
                  <a:schemeClr val="tx1"/>
                </a:solidFill>
              </a:rPr>
              <a:t>Akan terjadi error saat pemanggilan property balance pada class child, hal ini dikarenakan visibility private tidak akan mewariskan property atau method ke child serta tidak mengizinkan property / method diakses dari luar class tersebut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47078-C8FF-408F-9C93-C70CBA2323F4}"/>
              </a:ext>
            </a:extLst>
          </p:cNvPr>
          <p:cNvSpPr/>
          <p:nvPr/>
        </p:nvSpPr>
        <p:spPr>
          <a:xfrm>
            <a:off x="6289043" y="2050732"/>
            <a:ext cx="2377437" cy="4267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C795EA-2666-4C61-B038-683EE1A5B77E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477762" y="2477453"/>
            <a:ext cx="2961482" cy="146623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85754-2727-4E5C-B55B-E6BE1419070C}"/>
              </a:ext>
            </a:extLst>
          </p:cNvPr>
          <p:cNvSpPr/>
          <p:nvPr/>
        </p:nvSpPr>
        <p:spPr>
          <a:xfrm>
            <a:off x="3810005" y="5436546"/>
            <a:ext cx="1991355" cy="4267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ACBF9D-4501-4959-9D63-AA7633D0DD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805683" y="4325339"/>
            <a:ext cx="1584959" cy="11112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57E1B-5C7C-478F-8B72-60981B159628}"/>
              </a:ext>
            </a:extLst>
          </p:cNvPr>
          <p:cNvSpPr/>
          <p:nvPr/>
        </p:nvSpPr>
        <p:spPr>
          <a:xfrm>
            <a:off x="6502400" y="3956006"/>
            <a:ext cx="2362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Undefined property: Account::$balance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630C27-5340-422E-BFF4-1EDF64D3A1C9}"/>
              </a:ext>
            </a:extLst>
          </p:cNvPr>
          <p:cNvSpPr/>
          <p:nvPr/>
        </p:nvSpPr>
        <p:spPr>
          <a:xfrm>
            <a:off x="8956999" y="3943685"/>
            <a:ext cx="2964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Uncaught Error: Cannot access private property BaseAccount::$balance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3A5A04-ED43-4AD5-BDED-55F685CC8930}"/>
              </a:ext>
            </a:extLst>
          </p:cNvPr>
          <p:cNvCxnSpPr>
            <a:cxnSpLocks/>
          </p:cNvCxnSpPr>
          <p:nvPr/>
        </p:nvCxnSpPr>
        <p:spPr>
          <a:xfrm flipV="1">
            <a:off x="3235002" y="2311400"/>
            <a:ext cx="2961482" cy="59059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3742660"/>
            <a:ext cx="10111562" cy="1637413"/>
          </a:xfrm>
        </p:spPr>
        <p:txBody>
          <a:bodyPr>
            <a:normAutofit/>
          </a:bodyPr>
          <a:lstStyle/>
          <a:p>
            <a:r>
              <a:rPr lang="en-US"/>
              <a:t>Interface = class yang semua method parent harus dideklarasikan atau</a:t>
            </a:r>
          </a:p>
          <a:p>
            <a:r>
              <a:rPr lang="en-US"/>
              <a:t>diimplementasikan di class child</a:t>
            </a:r>
          </a:p>
          <a:p>
            <a:r>
              <a:rPr lang="en-US"/>
              <a:t>Keyword: implements</a:t>
            </a:r>
          </a:p>
        </p:txBody>
      </p:sp>
    </p:spTree>
    <p:extLst>
      <p:ext uri="{BB962C8B-B14F-4D97-AF65-F5344CB8AC3E}">
        <p14:creationId xmlns:p14="http://schemas.microsoft.com/office/powerpoint/2010/main" val="85566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667193" y="2020298"/>
            <a:ext cx="4114800" cy="2310402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BaseFunction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transfer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0DF28-0125-4942-9CAF-430E98BBD4A7}"/>
              </a:ext>
            </a:extLst>
          </p:cNvPr>
          <p:cNvSpPr txBox="1">
            <a:spLocks/>
          </p:cNvSpPr>
          <p:nvPr/>
        </p:nvSpPr>
        <p:spPr>
          <a:xfrm>
            <a:off x="5168900" y="2020298"/>
            <a:ext cx="6184900" cy="3770902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"BaseAccount.php"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"BaseFeature.php"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BaseFeature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transfer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"not yet"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E332EA-215A-4B71-93C9-629166A99775}"/>
              </a:ext>
            </a:extLst>
          </p:cNvPr>
          <p:cNvCxnSpPr>
            <a:cxnSpLocks/>
          </p:cNvCxnSpPr>
          <p:nvPr/>
        </p:nvCxnSpPr>
        <p:spPr>
          <a:xfrm>
            <a:off x="3848100" y="3530600"/>
            <a:ext cx="1790700" cy="90170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E2CE962-A790-444D-A1E8-A07871562F9D}"/>
              </a:ext>
            </a:extLst>
          </p:cNvPr>
          <p:cNvSpPr/>
          <p:nvPr/>
        </p:nvSpPr>
        <p:spPr>
          <a:xfrm>
            <a:off x="571500" y="4584110"/>
            <a:ext cx="4457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Catatan:</a:t>
            </a:r>
            <a:br>
              <a:rPr lang="en-US"/>
            </a:br>
            <a:r>
              <a:rPr lang="en-US"/>
              <a:t>Jika tidak dideklarasikan pada class Account maka akan muncul "Fatal error: Class Account contains 1 abstract method and must therefore be declared abstract or implement the remaining methods (BaseFeature::transfer)"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DDAD2-6ED2-4E43-ACEB-1B4C50078DE9}"/>
              </a:ext>
            </a:extLst>
          </p:cNvPr>
          <p:cNvSpPr txBox="1"/>
          <p:nvPr/>
        </p:nvSpPr>
        <p:spPr>
          <a:xfrm>
            <a:off x="3074491" y="20591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BaseFeature.php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C4A6C-AF83-4E68-A1EA-3A8EC4AF7BDA}"/>
              </a:ext>
            </a:extLst>
          </p:cNvPr>
          <p:cNvSpPr txBox="1"/>
          <p:nvPr/>
        </p:nvSpPr>
        <p:spPr>
          <a:xfrm>
            <a:off x="10065657" y="205932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Account.php</a:t>
            </a:r>
          </a:p>
        </p:txBody>
      </p:sp>
    </p:spTree>
    <p:extLst>
      <p:ext uri="{BB962C8B-B14F-4D97-AF65-F5344CB8AC3E}">
        <p14:creationId xmlns:p14="http://schemas.microsoft.com/office/powerpoint/2010/main" val="6401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Namespace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3742660"/>
            <a:ext cx="10111562" cy="2115880"/>
          </a:xfrm>
        </p:spPr>
        <p:txBody>
          <a:bodyPr>
            <a:normAutofit/>
          </a:bodyPr>
          <a:lstStyle/>
          <a:p>
            <a:r>
              <a:rPr lang="en-US"/>
              <a:t>Namespace = identifier sebuah class yang umumnya diasosiasikan dengan lokasi file class tersebut berada, digunakan untuk membedakan class satu dengan yang lainnya meskipun Namanya sama</a:t>
            </a:r>
          </a:p>
          <a:p>
            <a:endParaRPr lang="en-US"/>
          </a:p>
          <a:p>
            <a:r>
              <a:rPr lang="en-US"/>
              <a:t>Keyword: namespace &amp; use</a:t>
            </a:r>
          </a:p>
        </p:txBody>
      </p:sp>
    </p:spTree>
    <p:extLst>
      <p:ext uri="{BB962C8B-B14F-4D97-AF65-F5344CB8AC3E}">
        <p14:creationId xmlns:p14="http://schemas.microsoft.com/office/powerpoint/2010/main" val="7119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031" y="1122363"/>
            <a:ext cx="7910623" cy="2387600"/>
          </a:xfrm>
        </p:spPr>
        <p:txBody>
          <a:bodyPr/>
          <a:lstStyle/>
          <a:p>
            <a:pPr algn="r"/>
            <a:r>
              <a:rPr lang="en-US"/>
              <a:t>Bagaimana Caranya?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281F-9BEF-4C97-9BAC-5DE85039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032" y="3602038"/>
            <a:ext cx="7910623" cy="1655762"/>
          </a:xfrm>
        </p:spPr>
        <p:txBody>
          <a:bodyPr>
            <a:normAutofit fontScale="92500"/>
          </a:bodyPr>
          <a:lstStyle/>
          <a:p>
            <a:pPr algn="r"/>
            <a:r>
              <a:rPr lang="en-US"/>
              <a:t>Caranya dengan memecah suatu aplikasi menjadi beberapa bagian (yang kemudian disebut dengan objek) di mana masing-masingnya dapat berdiri sendiri</a:t>
            </a:r>
          </a:p>
          <a:p>
            <a:r>
              <a:rPr lang="en-US"/>
              <a:t>   </a:t>
            </a:r>
          </a:p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CCE499-CE11-47CC-98E3-D81062DD0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35422"/>
              </p:ext>
            </p:extLst>
          </p:nvPr>
        </p:nvGraphicFramePr>
        <p:xfrm>
          <a:off x="-891954" y="1509823"/>
          <a:ext cx="6987954" cy="412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745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Penggunaan Namespace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5778500" y="1690688"/>
            <a:ext cx="6105157" cy="3459500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library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"base/BaseAccount.php"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base\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A1D6A-72FA-4556-9D44-FC51D77CF30B}"/>
              </a:ext>
            </a:extLst>
          </p:cNvPr>
          <p:cNvSpPr txBox="1"/>
          <p:nvPr/>
        </p:nvSpPr>
        <p:spPr>
          <a:xfrm>
            <a:off x="308344" y="1690688"/>
            <a:ext cx="2670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Structure Directory App</a:t>
            </a:r>
          </a:p>
          <a:p>
            <a:endParaRPr lang="en-US"/>
          </a:p>
          <a:p>
            <a:r>
              <a:rPr lang="en-US"/>
              <a:t>index.php</a:t>
            </a:r>
          </a:p>
          <a:p>
            <a:r>
              <a:rPr lang="en-US" b="1"/>
              <a:t>+ base</a:t>
            </a:r>
          </a:p>
          <a:p>
            <a:r>
              <a:rPr lang="en-US"/>
              <a:t>    BaseAccount.php    </a:t>
            </a:r>
          </a:p>
          <a:p>
            <a:r>
              <a:rPr lang="en-US" b="1"/>
              <a:t>+ library</a:t>
            </a:r>
          </a:p>
          <a:p>
            <a:r>
              <a:rPr lang="en-US"/>
              <a:t>    Account.php</a:t>
            </a:r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EAAD32-A148-47E1-82ED-95DDAA1AA862}"/>
              </a:ext>
            </a:extLst>
          </p:cNvPr>
          <p:cNvSpPr txBox="1">
            <a:spLocks/>
          </p:cNvSpPr>
          <p:nvPr/>
        </p:nvSpPr>
        <p:spPr>
          <a:xfrm>
            <a:off x="8202514" y="4365819"/>
            <a:ext cx="3698852" cy="2158954"/>
          </a:xfrm>
          <a:prstGeom prst="round2DiagRect">
            <a:avLst>
              <a:gd name="adj1" fmla="val 4595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    // property atau method lain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600"/>
              </a:spcBef>
            </a:pP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05CA22-FFB7-46EF-8497-38561EE35BF5}"/>
              </a:ext>
            </a:extLst>
          </p:cNvPr>
          <p:cNvSpPr txBox="1">
            <a:spLocks/>
          </p:cNvSpPr>
          <p:nvPr/>
        </p:nvSpPr>
        <p:spPr>
          <a:xfrm>
            <a:off x="488402" y="4365819"/>
            <a:ext cx="4934498" cy="2158954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"library/Account.php"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library\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1AF79-10C4-4F35-A4D1-7D148748AECE}"/>
              </a:ext>
            </a:extLst>
          </p:cNvPr>
          <p:cNvSpPr txBox="1"/>
          <p:nvPr/>
        </p:nvSpPr>
        <p:spPr>
          <a:xfrm>
            <a:off x="4439557" y="436581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index.php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42009-1254-4E1B-B36A-54D8431F5023}"/>
              </a:ext>
            </a:extLst>
          </p:cNvPr>
          <p:cNvSpPr txBox="1"/>
          <p:nvPr/>
        </p:nvSpPr>
        <p:spPr>
          <a:xfrm>
            <a:off x="10310866" y="4376279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BaseAccount.php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5A7AE-CC2A-42F0-91CF-5DA6CB8F9FD7}"/>
              </a:ext>
            </a:extLst>
          </p:cNvPr>
          <p:cNvSpPr txBox="1"/>
          <p:nvPr/>
        </p:nvSpPr>
        <p:spPr>
          <a:xfrm>
            <a:off x="10703602" y="170114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Account.php</a:t>
            </a:r>
          </a:p>
        </p:txBody>
      </p:sp>
    </p:spTree>
    <p:extLst>
      <p:ext uri="{BB962C8B-B14F-4D97-AF65-F5344CB8AC3E}">
        <p14:creationId xmlns:p14="http://schemas.microsoft.com/office/powerpoint/2010/main" val="196536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Autoloading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3742660"/>
            <a:ext cx="10111562" cy="691117"/>
          </a:xfrm>
        </p:spPr>
        <p:txBody>
          <a:bodyPr>
            <a:normAutofit/>
          </a:bodyPr>
          <a:lstStyle/>
          <a:p>
            <a:r>
              <a:rPr lang="en-US"/>
              <a:t>Autoloading = Include class otomatis ketika class diciptakan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BA3C086-0086-4BC8-AEF9-C0CBFC2671C4}"/>
              </a:ext>
            </a:extLst>
          </p:cNvPr>
          <p:cNvSpPr/>
          <p:nvPr/>
        </p:nvSpPr>
        <p:spPr>
          <a:xfrm>
            <a:off x="1968500" y="4360202"/>
            <a:ext cx="8255000" cy="1634490"/>
          </a:xfrm>
          <a:prstGeom prst="round2Diag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spl_autoload_register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$class_name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$class_name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".php"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require str_replace('\\', '/', $ class_name) . ".php"; 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});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3EE72-3EA0-47FC-946C-2819AEA413FF}"/>
              </a:ext>
            </a:extLst>
          </p:cNvPr>
          <p:cNvSpPr txBox="1"/>
          <p:nvPr/>
        </p:nvSpPr>
        <p:spPr>
          <a:xfrm>
            <a:off x="8825360" y="4360202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autoloader.php</a:t>
            </a:r>
          </a:p>
        </p:txBody>
      </p:sp>
    </p:spTree>
    <p:extLst>
      <p:ext uri="{BB962C8B-B14F-4D97-AF65-F5344CB8AC3E}">
        <p14:creationId xmlns:p14="http://schemas.microsoft.com/office/powerpoint/2010/main" val="282197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Penggunaan Autoloading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6312689" y="1690688"/>
            <a:ext cx="5570967" cy="2901159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library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base\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"balance: 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</a:p>
          <a:p>
            <a:pPr algn="l">
              <a:spcBef>
                <a:spcPts val="600"/>
              </a:spcBef>
            </a:pP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A1D6A-72FA-4556-9D44-FC51D77CF30B}"/>
              </a:ext>
            </a:extLst>
          </p:cNvPr>
          <p:cNvSpPr txBox="1"/>
          <p:nvPr/>
        </p:nvSpPr>
        <p:spPr>
          <a:xfrm>
            <a:off x="308344" y="1690688"/>
            <a:ext cx="2674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Structure Directory App</a:t>
            </a:r>
          </a:p>
          <a:p>
            <a:endParaRPr lang="en-US"/>
          </a:p>
          <a:p>
            <a:r>
              <a:rPr lang="en-US"/>
              <a:t>index.php</a:t>
            </a:r>
          </a:p>
          <a:p>
            <a:r>
              <a:rPr lang="en-US"/>
              <a:t>autoloader.php</a:t>
            </a:r>
          </a:p>
          <a:p>
            <a:r>
              <a:rPr lang="en-US" b="1"/>
              <a:t>+ base</a:t>
            </a:r>
          </a:p>
          <a:p>
            <a:r>
              <a:rPr lang="en-US"/>
              <a:t>    BaseAccount.php    </a:t>
            </a:r>
          </a:p>
          <a:p>
            <a:r>
              <a:rPr lang="en-US" b="1"/>
              <a:t>+ library</a:t>
            </a:r>
          </a:p>
          <a:p>
            <a:r>
              <a:rPr lang="en-US"/>
              <a:t>    Account.php</a:t>
            </a:r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EAAD32-A148-47E1-82ED-95DDAA1AA862}"/>
              </a:ext>
            </a:extLst>
          </p:cNvPr>
          <p:cNvSpPr txBox="1">
            <a:spLocks/>
          </p:cNvSpPr>
          <p:nvPr/>
        </p:nvSpPr>
        <p:spPr>
          <a:xfrm>
            <a:off x="7520831" y="4241132"/>
            <a:ext cx="4000609" cy="2616868"/>
          </a:xfrm>
          <a:prstGeom prst="round2DiagRect">
            <a:avLst>
              <a:gd name="adj1" fmla="val 4595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   // property atau method lain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l" defTabSz="457200">
              <a:lnSpc>
                <a:spcPct val="100000"/>
              </a:lnSpc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05CA22-FFB7-46EF-8497-38561EE35BF5}"/>
              </a:ext>
            </a:extLst>
          </p:cNvPr>
          <p:cNvSpPr txBox="1">
            <a:spLocks/>
          </p:cNvSpPr>
          <p:nvPr/>
        </p:nvSpPr>
        <p:spPr>
          <a:xfrm>
            <a:off x="488402" y="4241132"/>
            <a:ext cx="4794798" cy="2130379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"autoloader.php"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library\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0314C-1A5F-4A81-8C1D-4F6FD32B3367}"/>
              </a:ext>
            </a:extLst>
          </p:cNvPr>
          <p:cNvSpPr txBox="1"/>
          <p:nvPr/>
        </p:nvSpPr>
        <p:spPr>
          <a:xfrm>
            <a:off x="4300523" y="428407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index.php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7CAC8-6B77-43F5-9FA3-EE02691F1C54}"/>
              </a:ext>
            </a:extLst>
          </p:cNvPr>
          <p:cNvSpPr txBox="1"/>
          <p:nvPr/>
        </p:nvSpPr>
        <p:spPr>
          <a:xfrm>
            <a:off x="9908352" y="440548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BaseAccount.php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5773E-5F70-4301-A2EC-44BE987831BD}"/>
              </a:ext>
            </a:extLst>
          </p:cNvPr>
          <p:cNvSpPr txBox="1"/>
          <p:nvPr/>
        </p:nvSpPr>
        <p:spPr>
          <a:xfrm>
            <a:off x="10703602" y="170114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Account.php</a:t>
            </a:r>
          </a:p>
        </p:txBody>
      </p:sp>
    </p:spTree>
    <p:extLst>
      <p:ext uri="{BB962C8B-B14F-4D97-AF65-F5344CB8AC3E}">
        <p14:creationId xmlns:p14="http://schemas.microsoft.com/office/powerpoint/2010/main" val="176351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F75C5-2440-4496-B4CD-05AEECD8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/>
              <a:t>Method Chaining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A4A17F-FCCC-4B11-B684-DBCE099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91" y="3742660"/>
            <a:ext cx="10111562" cy="691117"/>
          </a:xfrm>
        </p:spPr>
        <p:txBody>
          <a:bodyPr>
            <a:normAutofit/>
          </a:bodyPr>
          <a:lstStyle/>
          <a:p>
            <a:r>
              <a:rPr lang="en-US"/>
              <a:t>Mengakses beberapa method dalam satu baris perintah</a:t>
            </a: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BA3C086-0086-4BC8-AEF9-C0CBFC2671C4}"/>
              </a:ext>
            </a:extLst>
          </p:cNvPr>
          <p:cNvSpPr/>
          <p:nvPr/>
        </p:nvSpPr>
        <p:spPr>
          <a:xfrm>
            <a:off x="2564130" y="4360202"/>
            <a:ext cx="7063740" cy="715089"/>
          </a:xfrm>
          <a:prstGeom prst="round2Diag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'B001'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25000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</p:txBody>
      </p:sp>
    </p:spTree>
    <p:extLst>
      <p:ext uri="{BB962C8B-B14F-4D97-AF65-F5344CB8AC3E}">
        <p14:creationId xmlns:p14="http://schemas.microsoft.com/office/powerpoint/2010/main" val="2043190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Contoh Method Chaining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2782ED-8436-433A-9F8A-AB7D91AAA0CB}"/>
              </a:ext>
            </a:extLst>
          </p:cNvPr>
          <p:cNvSpPr txBox="1">
            <a:spLocks/>
          </p:cNvSpPr>
          <p:nvPr/>
        </p:nvSpPr>
        <p:spPr>
          <a:xfrm>
            <a:off x="667192" y="1595121"/>
            <a:ext cx="5593080" cy="5262880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__construct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 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$amount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"saldo :"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pPr algn="l"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0DF28-0125-4942-9CAF-430E98BBD4A7}"/>
              </a:ext>
            </a:extLst>
          </p:cNvPr>
          <p:cNvSpPr txBox="1">
            <a:spLocks/>
          </p:cNvSpPr>
          <p:nvPr/>
        </p:nvSpPr>
        <p:spPr>
          <a:xfrm>
            <a:off x="6431280" y="1595120"/>
            <a:ext cx="5593080" cy="4521199"/>
          </a:xfrm>
          <a:prstGeom prst="round2DiagRect">
            <a:avLst>
              <a:gd name="adj1" fmla="val 4595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"BaseAccount.php"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nabung awal 100.000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"A001"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nabung kemudian 25.000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25000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diambil 50.000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 cetak buku tabungan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$account1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b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srgbClr val="001080"/>
                </a:solidFill>
                <a:latin typeface="Consolas" panose="020B0609020204030204" pitchFamily="49" charset="0"/>
              </a:rPr>
              <a:t>$account2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>
                <a:solidFill>
                  <a:srgbClr val="267F99"/>
                </a:solidFill>
                <a:latin typeface="Consolas" panose="020B0609020204030204" pitchFamily="49" charset="0"/>
              </a:rPr>
              <a:t>BaseAccount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'B001'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100000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))-&gt;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25000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withdraw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DDAD2-6ED2-4E43-ACEB-1B4C50078DE9}"/>
              </a:ext>
            </a:extLst>
          </p:cNvPr>
          <p:cNvSpPr txBox="1"/>
          <p:nvPr/>
        </p:nvSpPr>
        <p:spPr>
          <a:xfrm>
            <a:off x="4669772" y="159512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BaseAccount.php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C4A6C-AF83-4E68-A1EA-3A8EC4AF7BDA}"/>
              </a:ext>
            </a:extLst>
          </p:cNvPr>
          <p:cNvSpPr txBox="1"/>
          <p:nvPr/>
        </p:nvSpPr>
        <p:spPr>
          <a:xfrm>
            <a:off x="10754918" y="164290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object.php</a:t>
            </a:r>
          </a:p>
        </p:txBody>
      </p:sp>
    </p:spTree>
    <p:extLst>
      <p:ext uri="{BB962C8B-B14F-4D97-AF65-F5344CB8AC3E}">
        <p14:creationId xmlns:p14="http://schemas.microsoft.com/office/powerpoint/2010/main" val="123740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015A2-0523-460F-815E-0B78B8DD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4969"/>
            <a:ext cx="9144000" cy="1008063"/>
          </a:xfrm>
        </p:spPr>
        <p:txBody>
          <a:bodyPr/>
          <a:lstStyle/>
          <a:p>
            <a:r>
              <a:rPr lang="en-US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476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6679"/>
          </a:xfrm>
        </p:spPr>
        <p:txBody>
          <a:bodyPr/>
          <a:lstStyle/>
          <a:p>
            <a:r>
              <a:rPr lang="en-US"/>
              <a:t>Contoh Objek Pada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281F-9BEF-4C97-9BAC-5DE85039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7898"/>
            <a:ext cx="9144000" cy="39659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Tampilan (menangani user interface),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Helper (menangani fungsi-fungsi umum),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Database (menangani interaksi dengan database),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Security (menangani keamanan, otorisasi),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File (menangani operasi dengan file),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Objek Error Handling (menangani error pada aplikasi)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/>
              <a:t>dsb </a:t>
            </a:r>
          </a:p>
        </p:txBody>
      </p:sp>
    </p:spTree>
    <p:extLst>
      <p:ext uri="{BB962C8B-B14F-4D97-AF65-F5344CB8AC3E}">
        <p14:creationId xmlns:p14="http://schemas.microsoft.com/office/powerpoint/2010/main" val="70596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67DB51-5FCC-4AF5-BAB5-62DF3B20E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Mengapa OOP?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57B68B-5038-4EBB-A98A-4B52D3577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Keuntungan vs Kekurangan</a:t>
            </a:r>
          </a:p>
        </p:txBody>
      </p:sp>
    </p:spTree>
    <p:extLst>
      <p:ext uri="{BB962C8B-B14F-4D97-AF65-F5344CB8AC3E}">
        <p14:creationId xmlns:p14="http://schemas.microsoft.com/office/powerpoint/2010/main" val="268589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67DB51-5FCC-4AF5-BAB5-62DF3B20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Keuntungan vs Kekurangan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57B68B-5038-4EBB-A98A-4B52D357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86" y="1825625"/>
            <a:ext cx="5371214" cy="4351338"/>
          </a:xfrm>
          <a:noFill/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Menyederhanakan problem </a:t>
            </a:r>
            <a:br>
              <a:rPr lang="en-US"/>
            </a:br>
            <a:r>
              <a:rPr lang="en-US"/>
              <a:t>yang kompleks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Efisien karena suatu objek </a:t>
            </a:r>
            <a:br>
              <a:rPr lang="en-US"/>
            </a:br>
            <a:r>
              <a:rPr lang="en-US"/>
              <a:t>dapat digunakan kembali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Memudahkan mengelola kode &amp; menemukan bug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Mempercepat pengembangan aplikasi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6EDA9-ECA7-497D-BE91-FFDEA576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2470" cy="4351338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Lebih kompleks untuk </a:t>
            </a:r>
            <a:br>
              <a:rPr lang="en-US"/>
            </a:br>
            <a:r>
              <a:rPr lang="en-US"/>
              <a:t>dipelajari (karena banyak </a:t>
            </a:r>
            <a:br>
              <a:rPr lang="en-US"/>
            </a:br>
            <a:r>
              <a:rPr lang="en-US"/>
              <a:t>konsep-konsep baru)</a:t>
            </a:r>
          </a:p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Ukuran kode aplikasi relative lebih besar</a:t>
            </a:r>
          </a:p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Waktu eksekusi program lebih lambat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8EE7A-EB6D-48AD-8EEF-9ACCF7CC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1122363"/>
            <a:ext cx="10143460" cy="2387600"/>
          </a:xfrm>
        </p:spPr>
        <p:txBody>
          <a:bodyPr/>
          <a:lstStyle/>
          <a:p>
            <a:r>
              <a:rPr lang="en-US"/>
              <a:t>Paradigma Sebelum OOP?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5DA434-B761-4A14-B6EF-C4A31B0FA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Procedural atau functional yaitu menggunakan fungsi</a:t>
            </a:r>
          </a:p>
        </p:txBody>
      </p:sp>
    </p:spTree>
    <p:extLst>
      <p:ext uri="{BB962C8B-B14F-4D97-AF65-F5344CB8AC3E}">
        <p14:creationId xmlns:p14="http://schemas.microsoft.com/office/powerpoint/2010/main" val="245730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6679"/>
          </a:xfrm>
        </p:spPr>
        <p:txBody>
          <a:bodyPr/>
          <a:lstStyle/>
          <a:p>
            <a:r>
              <a:rPr lang="en-US"/>
              <a:t>Coding Procedural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281F-9BEF-4C97-9BAC-5DE85039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880" y="2317898"/>
            <a:ext cx="7198241" cy="4274288"/>
          </a:xfrm>
          <a:prstGeom prst="round2DiagRect">
            <a:avLst>
              <a:gd name="adj1" fmla="val 8458"/>
              <a:gd name="adj2" fmla="val 0"/>
            </a:avLst>
          </a:prstGeom>
          <a:ln w="381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define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"phi"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lebarLingkaran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*phi*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luasLingkaran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phi *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000">
                <a:solidFill>
                  <a:srgbClr val="001080"/>
                </a:solidFill>
                <a:latin typeface="Consolas" panose="020B0609020204030204" pitchFamily="49" charset="0"/>
              </a:rPr>
              <a:t>$radius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"Lebar: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lebarLingkaran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hasilnya 44  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"Luas: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luasLingkaran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 hasilnya 154 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3516"/>
          </a:xfrm>
        </p:spPr>
        <p:txBody>
          <a:bodyPr/>
          <a:lstStyle/>
          <a:p>
            <a:r>
              <a:rPr lang="en-US"/>
              <a:t>Class vs Object</a:t>
            </a:r>
          </a:p>
        </p:txBody>
      </p:sp>
      <p:sp>
        <p:nvSpPr>
          <p:cNvPr id="9" name="AutoShape 2" descr="Image result for object vs class">
            <a:extLst>
              <a:ext uri="{FF2B5EF4-FFF2-40B4-BE49-F238E27FC236}">
                <a16:creationId xmlns:a16="http://schemas.microsoft.com/office/drawing/2014/main" id="{D3BB6E75-F1FA-4F4B-8646-5146BB708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AFF54B-3799-43A6-B5E2-DF16AAE5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6" b="22388"/>
          <a:stretch/>
        </p:blipFill>
        <p:spPr bwMode="auto">
          <a:xfrm>
            <a:off x="7223329" y="1619121"/>
            <a:ext cx="4905375" cy="297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7CEF4C-D9CB-4AFD-B356-17EBD458C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8" b="23126"/>
          <a:stretch/>
        </p:blipFill>
        <p:spPr bwMode="auto">
          <a:xfrm>
            <a:off x="6761698" y="3107679"/>
            <a:ext cx="4905375" cy="28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ketsa motor adv">
            <a:extLst>
              <a:ext uri="{FF2B5EF4-FFF2-40B4-BE49-F238E27FC236}">
                <a16:creationId xmlns:a16="http://schemas.microsoft.com/office/drawing/2014/main" id="{230D7061-5FCB-4DDB-9C55-2FC04F40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" t="13991" r="14034" b="13271"/>
          <a:stretch/>
        </p:blipFill>
        <p:spPr bwMode="auto">
          <a:xfrm flipH="1">
            <a:off x="524927" y="2744919"/>
            <a:ext cx="4114969" cy="25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368C62EE-3431-4C58-A33E-103D089C0321}"/>
              </a:ext>
            </a:extLst>
          </p:cNvPr>
          <p:cNvSpPr/>
          <p:nvPr/>
        </p:nvSpPr>
        <p:spPr>
          <a:xfrm>
            <a:off x="5114260" y="3581400"/>
            <a:ext cx="1977656" cy="1160721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2">
      <a:majorFont>
        <a:latin typeface="Overpass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842</Words>
  <Application>Microsoft Office PowerPoint</Application>
  <PresentationFormat>Widescreen</PresentationFormat>
  <Paragraphs>432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Berlin Sans FB</vt:lpstr>
      <vt:lpstr>Calibri</vt:lpstr>
      <vt:lpstr>Consolas</vt:lpstr>
      <vt:lpstr>Overpass</vt:lpstr>
      <vt:lpstr>Wingdings</vt:lpstr>
      <vt:lpstr>Office Theme</vt:lpstr>
      <vt:lpstr>Konsep OOP</vt:lpstr>
      <vt:lpstr>Apa itu OOP?</vt:lpstr>
      <vt:lpstr>Bagaimana Caranya?</vt:lpstr>
      <vt:lpstr>Contoh Objek Pada Apps?</vt:lpstr>
      <vt:lpstr>Mengapa OOP?</vt:lpstr>
      <vt:lpstr>Keuntungan vs Kekurangan</vt:lpstr>
      <vt:lpstr>Paradigma Sebelum OOP?</vt:lpstr>
      <vt:lpstr>Coding Procedural</vt:lpstr>
      <vt:lpstr>Class vs Object</vt:lpstr>
      <vt:lpstr>Class</vt:lpstr>
      <vt:lpstr>Contoh Class (Static)</vt:lpstr>
      <vt:lpstr>Contoh Class (Non Static)</vt:lpstr>
      <vt:lpstr>Object</vt:lpstr>
      <vt:lpstr>Contoh Object</vt:lpstr>
      <vt:lpstr>Class Constuctor</vt:lpstr>
      <vt:lpstr>Contoh Class Constructor</vt:lpstr>
      <vt:lpstr>Inheritance / Pewarisan</vt:lpstr>
      <vt:lpstr>Contoh Class BaseAccount &amp; Account</vt:lpstr>
      <vt:lpstr>Contoh Class BaseAccount &amp; Account</vt:lpstr>
      <vt:lpstr>Polymorphisme / Method Overriding</vt:lpstr>
      <vt:lpstr>Contoh Class BaseAccount &amp; Account</vt:lpstr>
      <vt:lpstr>Visibility / Ruang Lingkup</vt:lpstr>
      <vt:lpstr>3 Jenis Visibility</vt:lpstr>
      <vt:lpstr>Contoh Implementasi Visibility Public</vt:lpstr>
      <vt:lpstr>Contoh Implementasi Visibility Protected</vt:lpstr>
      <vt:lpstr>Contoh Implementasi Visibility Private</vt:lpstr>
      <vt:lpstr>Interface</vt:lpstr>
      <vt:lpstr>Contoh Interface</vt:lpstr>
      <vt:lpstr>Namespace</vt:lpstr>
      <vt:lpstr>Contoh Penggunaan Namespace</vt:lpstr>
      <vt:lpstr>Autoloading</vt:lpstr>
      <vt:lpstr>Contoh Penggunaan Autoloading</vt:lpstr>
      <vt:lpstr>Method Chaining</vt:lpstr>
      <vt:lpstr>Contoh Method Chaining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User</dc:creator>
  <cp:lastModifiedBy>User</cp:lastModifiedBy>
  <cp:revision>241</cp:revision>
  <dcterms:created xsi:type="dcterms:W3CDTF">2019-09-20T01:10:37Z</dcterms:created>
  <dcterms:modified xsi:type="dcterms:W3CDTF">2019-09-21T20:57:14Z</dcterms:modified>
</cp:coreProperties>
</file>