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258" r:id="rId3"/>
    <p:sldId id="261" r:id="rId4"/>
    <p:sldId id="263" r:id="rId5"/>
    <p:sldId id="264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9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  <a:srgbClr val="7C60C6"/>
    <a:srgbClr val="C94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3" d="100"/>
          <a:sy n="63" d="100"/>
        </p:scale>
        <p:origin x="780" y="6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D56D10-5399-4D67-899D-FD748F05F9E9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F3FC09F-B894-4218-80C2-62066466B7D3}">
      <dgm:prSet phldrT="[Text]"/>
      <dgm:spPr/>
      <dgm:t>
        <a:bodyPr/>
        <a:lstStyle/>
        <a:p>
          <a:r>
            <a:rPr lang="en-US"/>
            <a:t>Controller</a:t>
          </a:r>
        </a:p>
      </dgm:t>
    </dgm:pt>
    <dgm:pt modelId="{3868A9C7-C354-4D7C-935E-1C13F50D130F}" type="parTrans" cxnId="{08FDEAED-50A1-4B40-A298-4D888A24088E}">
      <dgm:prSet/>
      <dgm:spPr/>
      <dgm:t>
        <a:bodyPr/>
        <a:lstStyle/>
        <a:p>
          <a:endParaRPr lang="en-US"/>
        </a:p>
      </dgm:t>
    </dgm:pt>
    <dgm:pt modelId="{493A08D3-7599-48BC-9729-4A7B40605D79}" type="sibTrans" cxnId="{08FDEAED-50A1-4B40-A298-4D888A24088E}">
      <dgm:prSet/>
      <dgm:spPr/>
      <dgm:t>
        <a:bodyPr/>
        <a:lstStyle/>
        <a:p>
          <a:endParaRPr lang="en-US"/>
        </a:p>
      </dgm:t>
    </dgm:pt>
    <dgm:pt modelId="{9D4AE794-7CC1-4760-8F29-47D1729A6F13}">
      <dgm:prSet phldrT="[Text]"/>
      <dgm:spPr/>
      <dgm:t>
        <a:bodyPr/>
        <a:lstStyle/>
        <a:p>
          <a:r>
            <a:rPr lang="en-US"/>
            <a:t>Model</a:t>
          </a:r>
        </a:p>
      </dgm:t>
    </dgm:pt>
    <dgm:pt modelId="{35C89638-3D73-4C58-AABD-326A0649FA0E}" type="parTrans" cxnId="{9CC8EF85-AE86-4BA0-8F14-632481F99644}">
      <dgm:prSet/>
      <dgm:spPr/>
      <dgm:t>
        <a:bodyPr/>
        <a:lstStyle/>
        <a:p>
          <a:endParaRPr lang="en-US"/>
        </a:p>
      </dgm:t>
    </dgm:pt>
    <dgm:pt modelId="{510C8C77-A61C-42AA-9418-0885343D2F08}" type="sibTrans" cxnId="{9CC8EF85-AE86-4BA0-8F14-632481F99644}">
      <dgm:prSet/>
      <dgm:spPr/>
      <dgm:t>
        <a:bodyPr/>
        <a:lstStyle/>
        <a:p>
          <a:endParaRPr lang="en-US"/>
        </a:p>
      </dgm:t>
    </dgm:pt>
    <dgm:pt modelId="{14BC5DB3-26E8-4AAF-ADC8-0BF72E57E07F}">
      <dgm:prSet phldrT="[Text]"/>
      <dgm:spPr/>
      <dgm:t>
        <a:bodyPr/>
        <a:lstStyle/>
        <a:p>
          <a:r>
            <a:rPr lang="en-US"/>
            <a:t>View</a:t>
          </a:r>
        </a:p>
      </dgm:t>
    </dgm:pt>
    <dgm:pt modelId="{88C5FEDD-73F2-470B-A047-4E69DEF4D6D3}" type="parTrans" cxnId="{C297FCE1-101D-4AA8-AC23-4CCF3A0329F2}">
      <dgm:prSet/>
      <dgm:spPr/>
      <dgm:t>
        <a:bodyPr/>
        <a:lstStyle/>
        <a:p>
          <a:endParaRPr lang="en-US"/>
        </a:p>
      </dgm:t>
    </dgm:pt>
    <dgm:pt modelId="{51AB890C-2008-4E8A-AEB0-B288A063BD8F}" type="sibTrans" cxnId="{C297FCE1-101D-4AA8-AC23-4CCF3A0329F2}">
      <dgm:prSet/>
      <dgm:spPr/>
      <dgm:t>
        <a:bodyPr/>
        <a:lstStyle/>
        <a:p>
          <a:endParaRPr lang="en-US"/>
        </a:p>
      </dgm:t>
    </dgm:pt>
    <dgm:pt modelId="{A1C90D10-B80E-4867-A772-C82C3071A47E}" type="pres">
      <dgm:prSet presAssocID="{18D56D10-5399-4D67-899D-FD748F05F9E9}" presName="cycle" presStyleCnt="0">
        <dgm:presLayoutVars>
          <dgm:dir/>
          <dgm:resizeHandles val="exact"/>
        </dgm:presLayoutVars>
      </dgm:prSet>
      <dgm:spPr/>
    </dgm:pt>
    <dgm:pt modelId="{05A78F96-FFBD-4210-ACEA-F3B6B9DC5C57}" type="pres">
      <dgm:prSet presAssocID="{2F3FC09F-B894-4218-80C2-62066466B7D3}" presName="node" presStyleLbl="node1" presStyleIdx="0" presStyleCnt="3">
        <dgm:presLayoutVars>
          <dgm:bulletEnabled val="1"/>
        </dgm:presLayoutVars>
      </dgm:prSet>
      <dgm:spPr/>
    </dgm:pt>
    <dgm:pt modelId="{EEF41C93-CEBF-4BB0-8E25-13355CD0B831}" type="pres">
      <dgm:prSet presAssocID="{493A08D3-7599-48BC-9729-4A7B40605D79}" presName="sibTrans" presStyleLbl="sibTrans2D1" presStyleIdx="0" presStyleCnt="3"/>
      <dgm:spPr/>
    </dgm:pt>
    <dgm:pt modelId="{85C76208-25BD-49BA-92BC-0257806DDCE0}" type="pres">
      <dgm:prSet presAssocID="{493A08D3-7599-48BC-9729-4A7B40605D79}" presName="connectorText" presStyleLbl="sibTrans2D1" presStyleIdx="0" presStyleCnt="3"/>
      <dgm:spPr/>
    </dgm:pt>
    <dgm:pt modelId="{E6724249-9EEE-46B4-9989-63A74C56F8D5}" type="pres">
      <dgm:prSet presAssocID="{9D4AE794-7CC1-4760-8F29-47D1729A6F13}" presName="node" presStyleLbl="node1" presStyleIdx="1" presStyleCnt="3">
        <dgm:presLayoutVars>
          <dgm:bulletEnabled val="1"/>
        </dgm:presLayoutVars>
      </dgm:prSet>
      <dgm:spPr/>
    </dgm:pt>
    <dgm:pt modelId="{75A4A1F2-8BF5-4722-BD28-BA481C9A368F}" type="pres">
      <dgm:prSet presAssocID="{510C8C77-A61C-42AA-9418-0885343D2F08}" presName="sibTrans" presStyleLbl="sibTrans2D1" presStyleIdx="1" presStyleCnt="3"/>
      <dgm:spPr/>
    </dgm:pt>
    <dgm:pt modelId="{13FB0FBE-15C5-456B-A358-8DB119135E06}" type="pres">
      <dgm:prSet presAssocID="{510C8C77-A61C-42AA-9418-0885343D2F08}" presName="connectorText" presStyleLbl="sibTrans2D1" presStyleIdx="1" presStyleCnt="3"/>
      <dgm:spPr/>
    </dgm:pt>
    <dgm:pt modelId="{94506F19-94BD-4345-AD99-A88306F1AFEB}" type="pres">
      <dgm:prSet presAssocID="{14BC5DB3-26E8-4AAF-ADC8-0BF72E57E07F}" presName="node" presStyleLbl="node1" presStyleIdx="2" presStyleCnt="3">
        <dgm:presLayoutVars>
          <dgm:bulletEnabled val="1"/>
        </dgm:presLayoutVars>
      </dgm:prSet>
      <dgm:spPr/>
    </dgm:pt>
    <dgm:pt modelId="{A7096E13-0CE4-4CA6-A8D4-3854C3F83DDE}" type="pres">
      <dgm:prSet presAssocID="{51AB890C-2008-4E8A-AEB0-B288A063BD8F}" presName="sibTrans" presStyleLbl="sibTrans2D1" presStyleIdx="2" presStyleCnt="3"/>
      <dgm:spPr/>
    </dgm:pt>
    <dgm:pt modelId="{96A2A54B-99C1-4773-BF89-A30ED51F5ECF}" type="pres">
      <dgm:prSet presAssocID="{51AB890C-2008-4E8A-AEB0-B288A063BD8F}" presName="connectorText" presStyleLbl="sibTrans2D1" presStyleIdx="2" presStyleCnt="3"/>
      <dgm:spPr/>
    </dgm:pt>
  </dgm:ptLst>
  <dgm:cxnLst>
    <dgm:cxn modelId="{F45E3606-C181-4CAD-8A64-92D439D724E7}" type="presOf" srcId="{51AB890C-2008-4E8A-AEB0-B288A063BD8F}" destId="{A7096E13-0CE4-4CA6-A8D4-3854C3F83DDE}" srcOrd="0" destOrd="0" presId="urn:microsoft.com/office/officeart/2005/8/layout/cycle2"/>
    <dgm:cxn modelId="{AAB8FF1F-CB6C-4E76-A9F1-A094DF935060}" type="presOf" srcId="{2F3FC09F-B894-4218-80C2-62066466B7D3}" destId="{05A78F96-FFBD-4210-ACEA-F3B6B9DC5C57}" srcOrd="0" destOrd="0" presId="urn:microsoft.com/office/officeart/2005/8/layout/cycle2"/>
    <dgm:cxn modelId="{ACFF1B22-2B18-41EC-A398-FE45A5BD0C13}" type="presOf" srcId="{14BC5DB3-26E8-4AAF-ADC8-0BF72E57E07F}" destId="{94506F19-94BD-4345-AD99-A88306F1AFEB}" srcOrd="0" destOrd="0" presId="urn:microsoft.com/office/officeart/2005/8/layout/cycle2"/>
    <dgm:cxn modelId="{0BC0D025-C4AD-41C6-9EA0-6B39424AD2D4}" type="presOf" srcId="{9D4AE794-7CC1-4760-8F29-47D1729A6F13}" destId="{E6724249-9EEE-46B4-9989-63A74C56F8D5}" srcOrd="0" destOrd="0" presId="urn:microsoft.com/office/officeart/2005/8/layout/cycle2"/>
    <dgm:cxn modelId="{1E683D32-CCDD-45AA-A8D4-63443F57B112}" type="presOf" srcId="{510C8C77-A61C-42AA-9418-0885343D2F08}" destId="{13FB0FBE-15C5-456B-A358-8DB119135E06}" srcOrd="1" destOrd="0" presId="urn:microsoft.com/office/officeart/2005/8/layout/cycle2"/>
    <dgm:cxn modelId="{BF9D2436-98A2-417D-AAB7-B4D337D6B2FD}" type="presOf" srcId="{510C8C77-A61C-42AA-9418-0885343D2F08}" destId="{75A4A1F2-8BF5-4722-BD28-BA481C9A368F}" srcOrd="0" destOrd="0" presId="urn:microsoft.com/office/officeart/2005/8/layout/cycle2"/>
    <dgm:cxn modelId="{83916A6F-7C81-4A23-862D-5E5C2E863993}" type="presOf" srcId="{18D56D10-5399-4D67-899D-FD748F05F9E9}" destId="{A1C90D10-B80E-4867-A772-C82C3071A47E}" srcOrd="0" destOrd="0" presId="urn:microsoft.com/office/officeart/2005/8/layout/cycle2"/>
    <dgm:cxn modelId="{0C14CC5A-C09D-4668-AAE4-F8188AB4CED5}" type="presOf" srcId="{51AB890C-2008-4E8A-AEB0-B288A063BD8F}" destId="{96A2A54B-99C1-4773-BF89-A30ED51F5ECF}" srcOrd="1" destOrd="0" presId="urn:microsoft.com/office/officeart/2005/8/layout/cycle2"/>
    <dgm:cxn modelId="{F69FA384-C6D7-4FFD-8E96-DC7147C18468}" type="presOf" srcId="{493A08D3-7599-48BC-9729-4A7B40605D79}" destId="{EEF41C93-CEBF-4BB0-8E25-13355CD0B831}" srcOrd="0" destOrd="0" presId="urn:microsoft.com/office/officeart/2005/8/layout/cycle2"/>
    <dgm:cxn modelId="{9CC8EF85-AE86-4BA0-8F14-632481F99644}" srcId="{18D56D10-5399-4D67-899D-FD748F05F9E9}" destId="{9D4AE794-7CC1-4760-8F29-47D1729A6F13}" srcOrd="1" destOrd="0" parTransId="{35C89638-3D73-4C58-AABD-326A0649FA0E}" sibTransId="{510C8C77-A61C-42AA-9418-0885343D2F08}"/>
    <dgm:cxn modelId="{BEFC5B93-8D2D-4D5E-86D9-CC58A5101962}" type="presOf" srcId="{493A08D3-7599-48BC-9729-4A7B40605D79}" destId="{85C76208-25BD-49BA-92BC-0257806DDCE0}" srcOrd="1" destOrd="0" presId="urn:microsoft.com/office/officeart/2005/8/layout/cycle2"/>
    <dgm:cxn modelId="{C297FCE1-101D-4AA8-AC23-4CCF3A0329F2}" srcId="{18D56D10-5399-4D67-899D-FD748F05F9E9}" destId="{14BC5DB3-26E8-4AAF-ADC8-0BF72E57E07F}" srcOrd="2" destOrd="0" parTransId="{88C5FEDD-73F2-470B-A047-4E69DEF4D6D3}" sibTransId="{51AB890C-2008-4E8A-AEB0-B288A063BD8F}"/>
    <dgm:cxn modelId="{08FDEAED-50A1-4B40-A298-4D888A24088E}" srcId="{18D56D10-5399-4D67-899D-FD748F05F9E9}" destId="{2F3FC09F-B894-4218-80C2-62066466B7D3}" srcOrd="0" destOrd="0" parTransId="{3868A9C7-C354-4D7C-935E-1C13F50D130F}" sibTransId="{493A08D3-7599-48BC-9729-4A7B40605D79}"/>
    <dgm:cxn modelId="{546B03F9-FA2F-4D44-BE8E-EDF611C9EE29}" type="presParOf" srcId="{A1C90D10-B80E-4867-A772-C82C3071A47E}" destId="{05A78F96-FFBD-4210-ACEA-F3B6B9DC5C57}" srcOrd="0" destOrd="0" presId="urn:microsoft.com/office/officeart/2005/8/layout/cycle2"/>
    <dgm:cxn modelId="{06CF511B-A49A-4D28-8FEB-294EB3E02371}" type="presParOf" srcId="{A1C90D10-B80E-4867-A772-C82C3071A47E}" destId="{EEF41C93-CEBF-4BB0-8E25-13355CD0B831}" srcOrd="1" destOrd="0" presId="urn:microsoft.com/office/officeart/2005/8/layout/cycle2"/>
    <dgm:cxn modelId="{2F5DF598-61C9-495B-967E-ACA14A08DFC3}" type="presParOf" srcId="{EEF41C93-CEBF-4BB0-8E25-13355CD0B831}" destId="{85C76208-25BD-49BA-92BC-0257806DDCE0}" srcOrd="0" destOrd="0" presId="urn:microsoft.com/office/officeart/2005/8/layout/cycle2"/>
    <dgm:cxn modelId="{62CE3E36-006C-4259-A54D-E440916552C8}" type="presParOf" srcId="{A1C90D10-B80E-4867-A772-C82C3071A47E}" destId="{E6724249-9EEE-46B4-9989-63A74C56F8D5}" srcOrd="2" destOrd="0" presId="urn:microsoft.com/office/officeart/2005/8/layout/cycle2"/>
    <dgm:cxn modelId="{C60A260B-D7A8-4ECB-8821-EF432E086487}" type="presParOf" srcId="{A1C90D10-B80E-4867-A772-C82C3071A47E}" destId="{75A4A1F2-8BF5-4722-BD28-BA481C9A368F}" srcOrd="3" destOrd="0" presId="urn:microsoft.com/office/officeart/2005/8/layout/cycle2"/>
    <dgm:cxn modelId="{93C84FB7-0AC0-4874-AE45-C39BB0B3FE30}" type="presParOf" srcId="{75A4A1F2-8BF5-4722-BD28-BA481C9A368F}" destId="{13FB0FBE-15C5-456B-A358-8DB119135E06}" srcOrd="0" destOrd="0" presId="urn:microsoft.com/office/officeart/2005/8/layout/cycle2"/>
    <dgm:cxn modelId="{3049309C-FBD9-48D1-A576-83889B53AEB9}" type="presParOf" srcId="{A1C90D10-B80E-4867-A772-C82C3071A47E}" destId="{94506F19-94BD-4345-AD99-A88306F1AFEB}" srcOrd="4" destOrd="0" presId="urn:microsoft.com/office/officeart/2005/8/layout/cycle2"/>
    <dgm:cxn modelId="{CAC6AFE6-ACC8-456B-8604-61D07CE7263A}" type="presParOf" srcId="{A1C90D10-B80E-4867-A772-C82C3071A47E}" destId="{A7096E13-0CE4-4CA6-A8D4-3854C3F83DDE}" srcOrd="5" destOrd="0" presId="urn:microsoft.com/office/officeart/2005/8/layout/cycle2"/>
    <dgm:cxn modelId="{5B89F334-107E-404F-AF1B-50562CD692F2}" type="presParOf" srcId="{A7096E13-0CE4-4CA6-A8D4-3854C3F83DDE}" destId="{96A2A54B-99C1-4773-BF89-A30ED51F5EC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78F96-FFBD-4210-ACEA-F3B6B9DC5C57}">
      <dsp:nvSpPr>
        <dsp:cNvPr id="0" name=""/>
        <dsp:cNvSpPr/>
      </dsp:nvSpPr>
      <dsp:spPr>
        <a:xfrm>
          <a:off x="2130332" y="392"/>
          <a:ext cx="1309614" cy="13096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Controller</a:t>
          </a:r>
        </a:p>
      </dsp:txBody>
      <dsp:txXfrm>
        <a:off x="2322121" y="192181"/>
        <a:ext cx="926036" cy="926036"/>
      </dsp:txXfrm>
    </dsp:sp>
    <dsp:sp modelId="{EEF41C93-CEBF-4BB0-8E25-13355CD0B831}">
      <dsp:nvSpPr>
        <dsp:cNvPr id="0" name=""/>
        <dsp:cNvSpPr/>
      </dsp:nvSpPr>
      <dsp:spPr>
        <a:xfrm rot="3600000">
          <a:off x="3097759" y="1277268"/>
          <a:ext cx="348250" cy="441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23878" y="1320428"/>
        <a:ext cx="243775" cy="265196"/>
      </dsp:txXfrm>
    </dsp:sp>
    <dsp:sp modelId="{E6724249-9EEE-46B4-9989-63A74C56F8D5}">
      <dsp:nvSpPr>
        <dsp:cNvPr id="0" name=""/>
        <dsp:cNvSpPr/>
      </dsp:nvSpPr>
      <dsp:spPr>
        <a:xfrm>
          <a:off x="3113678" y="1703596"/>
          <a:ext cx="1309614" cy="1309614"/>
        </a:xfrm>
        <a:prstGeom prst="ellipse">
          <a:avLst/>
        </a:prstGeom>
        <a:solidFill>
          <a:schemeClr val="accent4">
            <a:hueOff val="-7361661"/>
            <a:satOff val="8429"/>
            <a:lumOff val="-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</a:t>
          </a:r>
        </a:p>
      </dsp:txBody>
      <dsp:txXfrm>
        <a:off x="3305467" y="1895385"/>
        <a:ext cx="926036" cy="926036"/>
      </dsp:txXfrm>
    </dsp:sp>
    <dsp:sp modelId="{75A4A1F2-8BF5-4722-BD28-BA481C9A368F}">
      <dsp:nvSpPr>
        <dsp:cNvPr id="0" name=""/>
        <dsp:cNvSpPr/>
      </dsp:nvSpPr>
      <dsp:spPr>
        <a:xfrm rot="10800000">
          <a:off x="2620870" y="2137406"/>
          <a:ext cx="348250" cy="441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7361661"/>
            <a:satOff val="8429"/>
            <a:lumOff val="-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725345" y="2225805"/>
        <a:ext cx="243775" cy="265196"/>
      </dsp:txXfrm>
    </dsp:sp>
    <dsp:sp modelId="{94506F19-94BD-4345-AD99-A88306F1AFEB}">
      <dsp:nvSpPr>
        <dsp:cNvPr id="0" name=""/>
        <dsp:cNvSpPr/>
      </dsp:nvSpPr>
      <dsp:spPr>
        <a:xfrm>
          <a:off x="1146987" y="1703596"/>
          <a:ext cx="1309614" cy="1309614"/>
        </a:xfrm>
        <a:prstGeom prst="ellipse">
          <a:avLst/>
        </a:prstGeom>
        <a:solidFill>
          <a:schemeClr val="accent4">
            <a:hueOff val="-14723321"/>
            <a:satOff val="16858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View</a:t>
          </a:r>
        </a:p>
      </dsp:txBody>
      <dsp:txXfrm>
        <a:off x="1338776" y="1895385"/>
        <a:ext cx="926036" cy="926036"/>
      </dsp:txXfrm>
    </dsp:sp>
    <dsp:sp modelId="{A7096E13-0CE4-4CA6-A8D4-3854C3F83DDE}">
      <dsp:nvSpPr>
        <dsp:cNvPr id="0" name=""/>
        <dsp:cNvSpPr/>
      </dsp:nvSpPr>
      <dsp:spPr>
        <a:xfrm rot="18000000">
          <a:off x="2114414" y="1294340"/>
          <a:ext cx="348250" cy="4419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4723321"/>
            <a:satOff val="16858"/>
            <a:lumOff val="-96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40533" y="1427978"/>
        <a:ext cx="243775" cy="265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1DDB1-2564-4FB1-8524-8B2A9D58D0E3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41ECE-27FD-4F3E-8A50-EE3182C18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6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5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16DD-A8FF-4E94-927A-D1CBAF6D36E3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7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16DD-A8FF-4E94-927A-D1CBAF6D36E3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BD5C-9B6A-4288-9068-DA13FD29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2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F45E4A-D6CC-443A-9D24-2ADD0BB8D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Konsep MVC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12C70-84D9-476D-98CF-334740F14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Model View Controller</a:t>
            </a:r>
          </a:p>
        </p:txBody>
      </p:sp>
    </p:spTree>
    <p:extLst>
      <p:ext uri="{BB962C8B-B14F-4D97-AF65-F5344CB8AC3E}">
        <p14:creationId xmlns:p14="http://schemas.microsoft.com/office/powerpoint/2010/main" val="216637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161C-EB12-4FB2-87BF-3BAFBB96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Alur Pada MVC (Web)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E31C51E4-D4C1-4D52-9FE4-2FF61FD86A77}"/>
              </a:ext>
            </a:extLst>
          </p:cNvPr>
          <p:cNvSpPr/>
          <p:nvPr/>
        </p:nvSpPr>
        <p:spPr>
          <a:xfrm>
            <a:off x="8292473" y="5014579"/>
            <a:ext cx="1772102" cy="1325563"/>
          </a:xfrm>
          <a:prstGeom prst="flowChartMultidocument">
            <a:avLst/>
          </a:prstGeom>
          <a:ln w="28575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View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EDD0EB4-E416-4246-9CB4-3A3CDB7FEFCE}"/>
              </a:ext>
            </a:extLst>
          </p:cNvPr>
          <p:cNvSpPr/>
          <p:nvPr/>
        </p:nvSpPr>
        <p:spPr>
          <a:xfrm>
            <a:off x="8454057" y="1952621"/>
            <a:ext cx="1403055" cy="1419447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51D3BC-2573-4E99-9DBE-2C905076A70A}"/>
              </a:ext>
            </a:extLst>
          </p:cNvPr>
          <p:cNvGrpSpPr/>
          <p:nvPr/>
        </p:nvGrpSpPr>
        <p:grpSpPr>
          <a:xfrm>
            <a:off x="782619" y="2966857"/>
            <a:ext cx="1074775" cy="1424541"/>
            <a:chOff x="636623" y="2679405"/>
            <a:chExt cx="1074775" cy="1424541"/>
          </a:xfrm>
        </p:grpSpPr>
        <p:sp>
          <p:nvSpPr>
            <p:cNvPr id="6" name="Smiley Face 5">
              <a:extLst>
                <a:ext uri="{FF2B5EF4-FFF2-40B4-BE49-F238E27FC236}">
                  <a16:creationId xmlns:a16="http://schemas.microsoft.com/office/drawing/2014/main" id="{3C624AEE-C9B1-4933-B01A-83028B099495}"/>
                </a:ext>
              </a:extLst>
            </p:cNvPr>
            <p:cNvSpPr/>
            <p:nvPr/>
          </p:nvSpPr>
          <p:spPr>
            <a:xfrm>
              <a:off x="838200" y="2679405"/>
              <a:ext cx="671623" cy="648587"/>
            </a:xfrm>
            <a:prstGeom prst="smileyFac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EFF3A0-29AC-4B3A-8656-8AC97E6F96D8}"/>
                </a:ext>
              </a:extLst>
            </p:cNvPr>
            <p:cNvSpPr/>
            <p:nvPr/>
          </p:nvSpPr>
          <p:spPr>
            <a:xfrm>
              <a:off x="636623" y="3327769"/>
              <a:ext cx="1074775" cy="776177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User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31BC9A-D017-4C84-A6D4-22634AF8C1EB}"/>
              </a:ext>
            </a:extLst>
          </p:cNvPr>
          <p:cNvCxnSpPr>
            <a:cxnSpLocks/>
          </p:cNvCxnSpPr>
          <p:nvPr/>
        </p:nvCxnSpPr>
        <p:spPr>
          <a:xfrm flipV="1">
            <a:off x="1988288" y="3174348"/>
            <a:ext cx="1945759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5E192-2F33-4FF8-A9CE-B38BCDCBBD5D}"/>
              </a:ext>
            </a:extLst>
          </p:cNvPr>
          <p:cNvCxnSpPr>
            <a:cxnSpLocks/>
          </p:cNvCxnSpPr>
          <p:nvPr/>
        </p:nvCxnSpPr>
        <p:spPr>
          <a:xfrm flipH="1">
            <a:off x="6266664" y="3079309"/>
            <a:ext cx="2187393" cy="4421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E0D8E5-A71C-46D1-8F19-408B549724AB}"/>
              </a:ext>
            </a:extLst>
          </p:cNvPr>
          <p:cNvCxnSpPr>
            <a:cxnSpLocks/>
          </p:cNvCxnSpPr>
          <p:nvPr/>
        </p:nvCxnSpPr>
        <p:spPr>
          <a:xfrm flipH="1" flipV="1">
            <a:off x="5694278" y="4678325"/>
            <a:ext cx="2428997" cy="13255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A80176-68FA-4884-A411-EEDB18C4F5EB}"/>
              </a:ext>
            </a:extLst>
          </p:cNvPr>
          <p:cNvCxnSpPr>
            <a:cxnSpLocks/>
          </p:cNvCxnSpPr>
          <p:nvPr/>
        </p:nvCxnSpPr>
        <p:spPr>
          <a:xfrm flipH="1">
            <a:off x="1988288" y="4195267"/>
            <a:ext cx="19457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5D58E7B-2B92-41BF-80D7-44945CAC0843}"/>
              </a:ext>
            </a:extLst>
          </p:cNvPr>
          <p:cNvSpPr/>
          <p:nvPr/>
        </p:nvSpPr>
        <p:spPr>
          <a:xfrm>
            <a:off x="3519377" y="1690688"/>
            <a:ext cx="7262037" cy="492275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BF9504-C95D-4F4B-8234-FCC652EBB3D0}"/>
              </a:ext>
            </a:extLst>
          </p:cNvPr>
          <p:cNvCxnSpPr>
            <a:cxnSpLocks/>
          </p:cNvCxnSpPr>
          <p:nvPr/>
        </p:nvCxnSpPr>
        <p:spPr>
          <a:xfrm flipV="1">
            <a:off x="6059488" y="2501544"/>
            <a:ext cx="2394569" cy="4414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8A4BD6-5806-4EA4-BA77-C7793D0DEBD8}"/>
              </a:ext>
            </a:extLst>
          </p:cNvPr>
          <p:cNvSpPr txBox="1"/>
          <p:nvPr/>
        </p:nvSpPr>
        <p:spPr>
          <a:xfrm>
            <a:off x="1912975" y="2711606"/>
            <a:ext cx="199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A6807E-04FD-4CE2-BDD4-61C8AEC5CE44}"/>
              </a:ext>
            </a:extLst>
          </p:cNvPr>
          <p:cNvSpPr txBox="1"/>
          <p:nvPr/>
        </p:nvSpPr>
        <p:spPr>
          <a:xfrm>
            <a:off x="1788935" y="4315246"/>
            <a:ext cx="199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HTML response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25BACC-FC80-46B1-B02D-907FD196AD29}"/>
              </a:ext>
            </a:extLst>
          </p:cNvPr>
          <p:cNvSpPr txBox="1"/>
          <p:nvPr/>
        </p:nvSpPr>
        <p:spPr>
          <a:xfrm rot="21008556">
            <a:off x="5738598" y="2232534"/>
            <a:ext cx="274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Request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EF1519-8039-4B48-90D7-7508E997520A}"/>
              </a:ext>
            </a:extLst>
          </p:cNvPr>
          <p:cNvSpPr txBox="1"/>
          <p:nvPr/>
        </p:nvSpPr>
        <p:spPr>
          <a:xfrm rot="20917556">
            <a:off x="6649673" y="3265034"/>
            <a:ext cx="199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Response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99A6D6-DBBE-41E5-9044-19349E0DC1C1}"/>
              </a:ext>
            </a:extLst>
          </p:cNvPr>
          <p:cNvSpPr txBox="1"/>
          <p:nvPr/>
        </p:nvSpPr>
        <p:spPr>
          <a:xfrm rot="1553365">
            <a:off x="6772251" y="4419900"/>
            <a:ext cx="199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Request view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5E8850-3C4D-41ED-BD0A-C8D1A3049EF5}"/>
              </a:ext>
            </a:extLst>
          </p:cNvPr>
          <p:cNvCxnSpPr>
            <a:cxnSpLocks/>
          </p:cNvCxnSpPr>
          <p:nvPr/>
        </p:nvCxnSpPr>
        <p:spPr>
          <a:xfrm>
            <a:off x="6266664" y="4204436"/>
            <a:ext cx="2138844" cy="9295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1E1EE8-2BD9-48F8-9875-74622A4267E0}"/>
              </a:ext>
            </a:extLst>
          </p:cNvPr>
          <p:cNvSpPr txBox="1"/>
          <p:nvPr/>
        </p:nvSpPr>
        <p:spPr>
          <a:xfrm rot="1729962">
            <a:off x="5954232" y="5469987"/>
            <a:ext cx="199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Response view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F8ED42-FFFB-4823-A45D-6256C472D0E1}"/>
              </a:ext>
            </a:extLst>
          </p:cNvPr>
          <p:cNvSpPr txBox="1"/>
          <p:nvPr/>
        </p:nvSpPr>
        <p:spPr>
          <a:xfrm>
            <a:off x="3578870" y="179947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C000"/>
                </a:solidFill>
              </a:rPr>
              <a:t>APLIKASI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BD3B0D2-50D1-49ED-B257-68605B5CF755}"/>
              </a:ext>
            </a:extLst>
          </p:cNvPr>
          <p:cNvSpPr/>
          <p:nvPr/>
        </p:nvSpPr>
        <p:spPr>
          <a:xfrm>
            <a:off x="3720952" y="2606643"/>
            <a:ext cx="2576507" cy="2408554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0" vert="horz" wrap="square" lIns="658856" tIns="757803" rIns="658856" bIns="809925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48364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4F444-D93E-4B0D-9610-EEC0EAA56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Contoh Coding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F5D880E-FA21-425C-866C-8FD8A95A9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Non MVC vs MVC</a:t>
            </a:r>
          </a:p>
        </p:txBody>
      </p:sp>
    </p:spTree>
    <p:extLst>
      <p:ext uri="{BB962C8B-B14F-4D97-AF65-F5344CB8AC3E}">
        <p14:creationId xmlns:p14="http://schemas.microsoft.com/office/powerpoint/2010/main" val="124990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FFA6-49CC-4CCE-AC01-F817F919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Coding Non MVC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E9B76-742B-43D1-B9C9-74F6FD8944BF}"/>
              </a:ext>
            </a:extLst>
          </p:cNvPr>
          <p:cNvSpPr/>
          <p:nvPr/>
        </p:nvSpPr>
        <p:spPr>
          <a:xfrm>
            <a:off x="6096000" y="2020555"/>
            <a:ext cx="5738037" cy="864852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latin typeface="Consolas" panose="020B0609020204030204" pitchFamily="49" charset="0"/>
              </a:rPr>
              <a:t>list.php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'Lionel Messi'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'Cristiano Ronaldo'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'Neymar Jr.'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'Paul Pogba'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'Andrés Iniesta'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'Alexis Sánchez'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'Kylian Mbappé'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No MVC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Halaman List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as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"&lt;li&gt;"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"&lt;/li&gt;"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"index.php"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Kembali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9274D82-0132-4D42-A079-43DBAF382307}"/>
              </a:ext>
            </a:extLst>
          </p:cNvPr>
          <p:cNvSpPr/>
          <p:nvPr/>
        </p:nvSpPr>
        <p:spPr>
          <a:xfrm rot="10800000" flipV="1">
            <a:off x="11245099" y="2818532"/>
            <a:ext cx="489098" cy="435935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9326AA0-81F2-49CC-A44D-7117E81D2D1A}"/>
              </a:ext>
            </a:extLst>
          </p:cNvPr>
          <p:cNvSpPr/>
          <p:nvPr/>
        </p:nvSpPr>
        <p:spPr>
          <a:xfrm flipV="1">
            <a:off x="11226426" y="5792481"/>
            <a:ext cx="489098" cy="435935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AAF92-BD97-4053-ACE4-4586D55EF4C9}"/>
              </a:ext>
            </a:extLst>
          </p:cNvPr>
          <p:cNvSpPr/>
          <p:nvPr/>
        </p:nvSpPr>
        <p:spPr>
          <a:xfrm>
            <a:off x="357963" y="2040131"/>
            <a:ext cx="5016925" cy="397031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index.php</a:t>
            </a: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No MVC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Halaman Home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Welcome guys.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"list.php"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6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00195 -0.6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-0.6125 L -1.04167E-6 -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CE9B76-742B-43D1-B9C9-74F6FD8944BF}"/>
              </a:ext>
            </a:extLst>
          </p:cNvPr>
          <p:cNvSpPr/>
          <p:nvPr/>
        </p:nvSpPr>
        <p:spPr>
          <a:xfrm>
            <a:off x="6096000" y="2020555"/>
            <a:ext cx="5738037" cy="2831544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latin typeface="Consolas" panose="020B0609020204030204" pitchFamily="49" charset="0"/>
              </a:rPr>
              <a:t>views/layout.php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Simple MVC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&lt;?=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$content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AAF92-BD97-4053-ACE4-4586D55EF4C9}"/>
              </a:ext>
            </a:extLst>
          </p:cNvPr>
          <p:cNvSpPr/>
          <p:nvPr/>
        </p:nvSpPr>
        <p:spPr>
          <a:xfrm>
            <a:off x="357963" y="2040131"/>
            <a:ext cx="5544997" cy="61555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index.php</a:t>
            </a: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$layout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__DIR__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'/views/layout.php'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$list_page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'home'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'list'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$page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$_GET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'page'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 ??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'home'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ob_start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in_array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$page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$list_page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$view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__DIR__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>
                <a:solidFill>
                  <a:srgbClr val="811F3F"/>
                </a:solidFill>
                <a:latin typeface="Consolas" panose="020B0609020204030204" pitchFamily="49" charset="0"/>
              </a:rPr>
              <a:t>'/views/'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$page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'.php'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$page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'list'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$model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__DIR__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.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'/models/users.php'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$model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$view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"halaman tidak ditemukan!"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$content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ob_get_contents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ob_end_clean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require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$layout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9326AA0-81F2-49CC-A44D-7117E81D2D1A}"/>
              </a:ext>
            </a:extLst>
          </p:cNvPr>
          <p:cNvSpPr/>
          <p:nvPr/>
        </p:nvSpPr>
        <p:spPr>
          <a:xfrm flipV="1">
            <a:off x="5130339" y="5837086"/>
            <a:ext cx="489098" cy="435935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9274D82-0132-4D42-A079-43DBAF382307}"/>
              </a:ext>
            </a:extLst>
          </p:cNvPr>
          <p:cNvSpPr/>
          <p:nvPr/>
        </p:nvSpPr>
        <p:spPr>
          <a:xfrm rot="10800000" flipV="1">
            <a:off x="5124072" y="2695869"/>
            <a:ext cx="489098" cy="435935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0FFA6-49CC-4CCE-AC01-F817F919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Coding MVC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D0B60-E620-4712-8410-F91846D3F86A}"/>
              </a:ext>
            </a:extLst>
          </p:cNvPr>
          <p:cNvSpPr/>
          <p:nvPr/>
        </p:nvSpPr>
        <p:spPr>
          <a:xfrm>
            <a:off x="6095999" y="4994213"/>
            <a:ext cx="5738037" cy="172354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latin typeface="Consolas" panose="020B0609020204030204" pitchFamily="49" charset="0"/>
              </a:rPr>
              <a:t>views/home.php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Halaman Home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Welcome guys.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"index.php?page=list"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1.66667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25255 L 0.00013 -0.002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CE9B76-742B-43D1-B9C9-74F6FD8944BF}"/>
              </a:ext>
            </a:extLst>
          </p:cNvPr>
          <p:cNvSpPr/>
          <p:nvPr/>
        </p:nvSpPr>
        <p:spPr>
          <a:xfrm>
            <a:off x="6096000" y="2020555"/>
            <a:ext cx="5738037" cy="338554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latin typeface="Consolas" panose="020B0609020204030204" pitchFamily="49" charset="0"/>
              </a:rPr>
              <a:t>views/list.php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Halaman List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as 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"&lt;li&gt;"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"&lt;/li&gt;"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"index.php"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Kembali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AAF92-BD97-4053-ACE4-4586D55EF4C9}"/>
              </a:ext>
            </a:extLst>
          </p:cNvPr>
          <p:cNvSpPr/>
          <p:nvPr/>
        </p:nvSpPr>
        <p:spPr>
          <a:xfrm>
            <a:off x="357963" y="2040131"/>
            <a:ext cx="5016925" cy="310854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Consolas" panose="020B0609020204030204" pitchFamily="49" charset="0"/>
              </a:rPr>
              <a:t>models/users.php</a:t>
            </a: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$users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'Lionel Messi'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'Cristiano Ronaldo'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'Neymar Jr.'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'Paul Pogba'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'Andrés Iniesta'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'Alexis Sánchez'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'Kylian Mbappé'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0FFA6-49CC-4CCE-AC01-F817F919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Coding MVC</a:t>
            </a:r>
          </a:p>
        </p:txBody>
      </p:sp>
    </p:spTree>
    <p:extLst>
      <p:ext uri="{BB962C8B-B14F-4D97-AF65-F5344CB8AC3E}">
        <p14:creationId xmlns:p14="http://schemas.microsoft.com/office/powerpoint/2010/main" val="48141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015A2-0523-460F-815E-0B78B8DDD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139"/>
            <a:ext cx="9144000" cy="1081723"/>
          </a:xfrm>
        </p:spPr>
        <p:txBody>
          <a:bodyPr/>
          <a:lstStyle/>
          <a:p>
            <a:r>
              <a:rPr lang="en-US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4762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EB2E-DE9E-4703-B013-C40983EC6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623" y="1122363"/>
            <a:ext cx="10090297" cy="1312493"/>
          </a:xfrm>
        </p:spPr>
        <p:txBody>
          <a:bodyPr/>
          <a:lstStyle/>
          <a:p>
            <a:r>
              <a:rPr lang="en-US"/>
              <a:t>Apa itu 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281F-9BEF-4C97-9BAC-5DE85039C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8958" y="2711302"/>
            <a:ext cx="6826102" cy="28920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/>
              <a:t>MVC merupakan design pattern (pola best practices dalam pengembangan aplikasi) yang memisahkan antara: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/>
              <a:t>bagian yang menangani data (</a:t>
            </a:r>
            <a:r>
              <a:rPr lang="en-US" b="1">
                <a:solidFill>
                  <a:srgbClr val="92D050"/>
                </a:solidFill>
              </a:rPr>
              <a:t>model</a:t>
            </a:r>
            <a:r>
              <a:rPr lang="en-US"/>
              <a:t>),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/>
              <a:t>bagian yang menangani tampilan (</a:t>
            </a:r>
            <a:r>
              <a:rPr lang="en-US" b="1">
                <a:solidFill>
                  <a:srgbClr val="C9492C"/>
                </a:solidFill>
              </a:rPr>
              <a:t>view</a:t>
            </a:r>
            <a:r>
              <a:rPr lang="en-US"/>
              <a:t>) serta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/>
              <a:t>bagian yang menangani interaksi antara pengguna dengan tampilan dan data (</a:t>
            </a:r>
            <a:r>
              <a:rPr lang="en-US" b="1">
                <a:solidFill>
                  <a:srgbClr val="7C60C6"/>
                </a:solidFill>
              </a:rPr>
              <a:t>controller</a:t>
            </a:r>
            <a:r>
              <a:rPr lang="en-US"/>
              <a:t>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200677-1D14-440E-9222-79B583E3F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640909"/>
              </p:ext>
            </p:extLst>
          </p:nvPr>
        </p:nvGraphicFramePr>
        <p:xfrm>
          <a:off x="224464" y="2722033"/>
          <a:ext cx="5570280" cy="3013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52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67DB51-5FCC-4AF5-BAB5-62DF3B20E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Mengapa MVC?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57B68B-5038-4EBB-A98A-4B52D3577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Keuntungan vs Kekurangan</a:t>
            </a:r>
          </a:p>
        </p:txBody>
      </p:sp>
    </p:spTree>
    <p:extLst>
      <p:ext uri="{BB962C8B-B14F-4D97-AF65-F5344CB8AC3E}">
        <p14:creationId xmlns:p14="http://schemas.microsoft.com/office/powerpoint/2010/main" val="268589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67DB51-5FCC-4AF5-BAB5-62DF3B20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B0F0"/>
                </a:solidFill>
              </a:rPr>
              <a:t>Keuntungan</a:t>
            </a:r>
            <a:r>
              <a:rPr lang="en-US"/>
              <a:t> vs </a:t>
            </a:r>
            <a:r>
              <a:rPr lang="en-US">
                <a:solidFill>
                  <a:srgbClr val="FFC000"/>
                </a:solidFill>
              </a:rPr>
              <a:t>Kekurangan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357B68B-5038-4EBB-A98A-4B52D3577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586" y="1825625"/>
            <a:ext cx="5371214" cy="4351338"/>
          </a:xfrm>
          <a:noFill/>
          <a:ln w="38100">
            <a:solidFill>
              <a:srgbClr val="00B0F0"/>
            </a:solidFill>
          </a:ln>
        </p:spPr>
        <p:txBody>
          <a:bodyPr>
            <a:normAutofit fontScale="92500" lnSpcReduction="10000"/>
          </a:bodyPr>
          <a:lstStyle/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/>
              <a:t>Struktur aplikasi akan lebih rapi dan mudah dipahami terutama untuk proyek aplikasi yang kompleks</a:t>
            </a:r>
          </a:p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/>
              <a:t>Lebih mudah maintan ketika terjadi perubahan data, bisnis proses maupun tampilan</a:t>
            </a:r>
          </a:p>
          <a:p>
            <a:pPr marL="361950" indent="-361950">
              <a:buFont typeface="Wingdings" panose="05000000000000000000" pitchFamily="2" charset="2"/>
              <a:buChar char="v"/>
            </a:pPr>
            <a:r>
              <a:rPr lang="sv-SE"/>
              <a:t>Lebih mudah dalam mencari dan menangani error</a:t>
            </a:r>
          </a:p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/>
              <a:t>Mudah dalam membagi pekerjaan jika proyek aplikasi dikerjakan oleh tim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E6EDA9-ECA7-497D-BE91-FFDEA5767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72470" cy="4351338"/>
          </a:xfrm>
          <a:ln w="38100">
            <a:solidFill>
              <a:srgbClr val="FFC000"/>
            </a:solidFill>
          </a:ln>
        </p:spPr>
        <p:txBody>
          <a:bodyPr>
            <a:normAutofit fontScale="92500" lnSpcReduction="10000"/>
          </a:bodyPr>
          <a:lstStyle/>
          <a:p>
            <a:pPr marL="542925" indent="-542925">
              <a:buFont typeface="Wingdings" panose="05000000000000000000" pitchFamily="2" charset="2"/>
              <a:buChar char="v"/>
            </a:pPr>
            <a:r>
              <a:rPr lang="en-US"/>
              <a:t>Lebih kompleks untuk </a:t>
            </a:r>
            <a:br>
              <a:rPr lang="en-US"/>
            </a:br>
            <a:r>
              <a:rPr lang="en-US"/>
              <a:t>dipelajari (karena banyak </a:t>
            </a:r>
            <a:br>
              <a:rPr lang="en-US"/>
            </a:br>
            <a:r>
              <a:rPr lang="en-US"/>
              <a:t>konsep-konsep baru)</a:t>
            </a:r>
          </a:p>
          <a:p>
            <a:pPr marL="542925" indent="-542925">
              <a:buFont typeface="Wingdings" panose="05000000000000000000" pitchFamily="2" charset="2"/>
              <a:buChar char="v"/>
            </a:pPr>
            <a:r>
              <a:rPr lang="en-US"/>
              <a:t>Ukuran kode aplikasi relative lebih besar</a:t>
            </a:r>
          </a:p>
          <a:p>
            <a:pPr marL="542925" indent="-542925">
              <a:buFont typeface="Wingdings" panose="05000000000000000000" pitchFamily="2" charset="2"/>
              <a:buChar char="v"/>
            </a:pPr>
            <a:r>
              <a:rPr lang="en-US"/>
              <a:t>Waktu eksekusi program lebih lambat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0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38EE7A-EB6D-48AD-8EEF-9ACCF7CCF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991" y="1122363"/>
            <a:ext cx="10143460" cy="2387600"/>
          </a:xfrm>
        </p:spPr>
        <p:txBody>
          <a:bodyPr/>
          <a:lstStyle/>
          <a:p>
            <a:r>
              <a:rPr lang="en-US"/>
              <a:t>Siapa yang menerapkan MVC?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5DA434-B761-4A14-B6EF-C4A31B0FA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3004"/>
          </a:xfrm>
        </p:spPr>
        <p:txBody>
          <a:bodyPr/>
          <a:lstStyle/>
          <a:p>
            <a:r>
              <a:rPr lang="en-US"/>
              <a:t>Umumnya framework atau kerangka kerja aplikasi menggunakan konsep-konsep MVC</a:t>
            </a:r>
          </a:p>
        </p:txBody>
      </p:sp>
    </p:spTree>
    <p:extLst>
      <p:ext uri="{BB962C8B-B14F-4D97-AF65-F5344CB8AC3E}">
        <p14:creationId xmlns:p14="http://schemas.microsoft.com/office/powerpoint/2010/main" val="245730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38EE7A-EB6D-48AD-8EEF-9ACCF7CCF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991" y="1122363"/>
            <a:ext cx="10143460" cy="2387600"/>
          </a:xfrm>
        </p:spPr>
        <p:txBody>
          <a:bodyPr/>
          <a:lstStyle/>
          <a:p>
            <a:r>
              <a:rPr lang="en-US"/>
              <a:t>Komponen MVC?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5DA434-B761-4A14-B6EF-C4A31B0FA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3004"/>
          </a:xfrm>
        </p:spPr>
        <p:txBody>
          <a:bodyPr/>
          <a:lstStyle/>
          <a:p>
            <a:r>
              <a:rPr lang="en-US"/>
              <a:t>Model View &amp; Controller</a:t>
            </a:r>
          </a:p>
        </p:txBody>
      </p:sp>
    </p:spTree>
    <p:extLst>
      <p:ext uri="{BB962C8B-B14F-4D97-AF65-F5344CB8AC3E}">
        <p14:creationId xmlns:p14="http://schemas.microsoft.com/office/powerpoint/2010/main" val="275896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161C-EB12-4FB2-87BF-3BAFBB96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680F-91BA-412C-B360-62D7861D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 algn="just">
              <a:buFont typeface="Wingdings" panose="05000000000000000000" pitchFamily="2" charset="2"/>
              <a:buChar char="v"/>
            </a:pPr>
            <a:r>
              <a:rPr lang="en-US"/>
              <a:t>Model merupakan representasi dari struktur data yang digunakan pada aplikasi</a:t>
            </a:r>
          </a:p>
          <a:p>
            <a:pPr marL="542925" indent="-542925" algn="just">
              <a:buFont typeface="Wingdings" panose="05000000000000000000" pitchFamily="2" charset="2"/>
              <a:buChar char="v"/>
            </a:pPr>
            <a:r>
              <a:rPr lang="en-US"/>
              <a:t>Model mendefinisikan tipe data (string, integer, boolean, dsb)</a:t>
            </a:r>
          </a:p>
          <a:p>
            <a:pPr marL="542925" indent="-542925" algn="just">
              <a:buFont typeface="Wingdings" panose="05000000000000000000" pitchFamily="2" charset="2"/>
              <a:buChar char="v"/>
            </a:pPr>
            <a:r>
              <a:rPr lang="en-US"/>
              <a:t>Model mendefinisikan aturan bisnis terkait data (data tidak boleh kosong, repeat password harus match, constraint atau keterkaitan data, dsb)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8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161C-EB12-4FB2-87BF-3BAFBB96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680F-91BA-412C-B360-62D7861D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 algn="just">
              <a:buFont typeface="Wingdings" panose="05000000000000000000" pitchFamily="2" charset="2"/>
              <a:buChar char="v"/>
            </a:pPr>
            <a:r>
              <a:rPr lang="en-US"/>
              <a:t>View merupakan representasi dari tampilan antar muka aplikasi yang dapat dilihat oleh pengguna</a:t>
            </a:r>
          </a:p>
          <a:p>
            <a:pPr marL="542925" indent="-542925" algn="just">
              <a:buFont typeface="Wingdings" panose="05000000000000000000" pitchFamily="2" charset="2"/>
              <a:buChar char="v"/>
            </a:pPr>
            <a:r>
              <a:rPr lang="en-US"/>
              <a:t>View dapat digunakan untuk menampilkan data yang disupplay dari model melalui controller</a:t>
            </a:r>
          </a:p>
          <a:p>
            <a:pPr marL="542925" indent="-542925" algn="just">
              <a:buFont typeface="Wingdings" panose="05000000000000000000" pitchFamily="2" charset="2"/>
              <a:buChar char="v"/>
            </a:pPr>
            <a:r>
              <a:rPr lang="en-US"/>
              <a:t>View pada aplikasi web menghasilkan kode-kode HTML, CSS &amp; JS yang dirender pada web browser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9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161C-EB12-4FB2-87BF-3BAFBB96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680F-91BA-412C-B360-62D7861DA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indent="-542925" algn="just"/>
            <a:r>
              <a:rPr lang="en-US"/>
              <a:t>Controller merupakan entry point yang mengatur interaksi antara pengguna dengan aplikasi</a:t>
            </a:r>
          </a:p>
          <a:p>
            <a:pPr marL="542925" indent="-542925" algn="just"/>
            <a:r>
              <a:rPr lang="en-US"/>
              <a:t>Controller bertanggung jawab menangani permintaan dari pengguna (berupa request routing / URL dan atau post data) kemudian memanggil dan memproses </a:t>
            </a:r>
            <a:r>
              <a:rPr lang="en-US">
                <a:solidFill>
                  <a:srgbClr val="00B0F0"/>
                </a:solidFill>
              </a:rPr>
              <a:t>model</a:t>
            </a:r>
            <a:r>
              <a:rPr lang="en-US"/>
              <a:t> jika permintaan itu terkait dengan data, dan memanggil </a:t>
            </a:r>
            <a:r>
              <a:rPr lang="en-US">
                <a:solidFill>
                  <a:srgbClr val="FFC000"/>
                </a:solidFill>
              </a:rPr>
              <a:t>view</a:t>
            </a:r>
            <a:r>
              <a:rPr lang="en-US"/>
              <a:t> terkait serta mengembalikannya kepada pengguna.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2">
      <a:majorFont>
        <a:latin typeface="Overpass"/>
        <a:ea typeface=""/>
        <a:cs typeface=""/>
      </a:majorFont>
      <a:minorFont>
        <a:latin typeface="Overpas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</TotalTime>
  <Words>362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Overpass</vt:lpstr>
      <vt:lpstr>Wingdings</vt:lpstr>
      <vt:lpstr>Office Theme</vt:lpstr>
      <vt:lpstr>Konsep MVC</vt:lpstr>
      <vt:lpstr>Apa itu MVC?</vt:lpstr>
      <vt:lpstr>Mengapa MVC?</vt:lpstr>
      <vt:lpstr>Keuntungan vs Kekurangan</vt:lpstr>
      <vt:lpstr>Siapa yang menerapkan MVC?</vt:lpstr>
      <vt:lpstr>Komponen MVC?</vt:lpstr>
      <vt:lpstr>Model</vt:lpstr>
      <vt:lpstr>View</vt:lpstr>
      <vt:lpstr>Controller</vt:lpstr>
      <vt:lpstr>Alur Pada MVC (Web)</vt:lpstr>
      <vt:lpstr>Contoh Coding</vt:lpstr>
      <vt:lpstr>Coding Non MVC</vt:lpstr>
      <vt:lpstr>Coding MVC</vt:lpstr>
      <vt:lpstr>Coding MVC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User</dc:creator>
  <cp:lastModifiedBy>User</cp:lastModifiedBy>
  <cp:revision>203</cp:revision>
  <dcterms:created xsi:type="dcterms:W3CDTF">2019-09-20T01:10:37Z</dcterms:created>
  <dcterms:modified xsi:type="dcterms:W3CDTF">2019-09-21T14:38:30Z</dcterms:modified>
</cp:coreProperties>
</file>