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9" r:id="rId2"/>
    <p:sldId id="306" r:id="rId3"/>
    <p:sldId id="307" r:id="rId4"/>
    <p:sldId id="308" r:id="rId5"/>
    <p:sldId id="321" r:id="rId6"/>
    <p:sldId id="322" r:id="rId7"/>
    <p:sldId id="323" r:id="rId8"/>
    <p:sldId id="324" r:id="rId9"/>
    <p:sldId id="310" r:id="rId10"/>
    <p:sldId id="325" r:id="rId11"/>
    <p:sldId id="326" r:id="rId12"/>
    <p:sldId id="328" r:id="rId13"/>
    <p:sldId id="329" r:id="rId14"/>
    <p:sldId id="327" r:id="rId15"/>
    <p:sldId id="330" r:id="rId16"/>
    <p:sldId id="331" r:id="rId17"/>
    <p:sldId id="332" r:id="rId18"/>
    <p:sldId id="333" r:id="rId19"/>
    <p:sldId id="311" r:id="rId20"/>
    <p:sldId id="334" r:id="rId21"/>
    <p:sldId id="335" r:id="rId22"/>
    <p:sldId id="336" r:id="rId23"/>
    <p:sldId id="337" r:id="rId24"/>
    <p:sldId id="341" r:id="rId25"/>
    <p:sldId id="338" r:id="rId26"/>
    <p:sldId id="339"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60" r:id="rId43"/>
    <p:sldId id="359" r:id="rId44"/>
    <p:sldId id="361" r:id="rId45"/>
    <p:sldId id="362" r:id="rId46"/>
    <p:sldId id="363" r:id="rId47"/>
    <p:sldId id="364" r:id="rId48"/>
    <p:sldId id="368" r:id="rId49"/>
    <p:sldId id="366" r:id="rId50"/>
    <p:sldId id="367" r:id="rId51"/>
    <p:sldId id="29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60C6"/>
    <a:srgbClr val="C9492C"/>
    <a:srgbClr val="00B0F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showGuides="1">
      <p:cViewPr varScale="1">
        <p:scale>
          <a:sx n="60" d="100"/>
          <a:sy n="60" d="100"/>
        </p:scale>
        <p:origin x="876" y="48"/>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1DDB1-2564-4FB1-8524-8B2A9D58D0E3}" type="datetimeFigureOut">
              <a:rPr lang="en-US" smtClean="0"/>
              <a:t>9/23/2019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41ECE-27FD-4F3E-8A50-EE3182C186F4}" type="slidenum">
              <a:rPr lang="en-US" smtClean="0"/>
              <a:t>‹#›</a:t>
            </a:fld>
            <a:endParaRPr lang="en-US"/>
          </a:p>
        </p:txBody>
      </p:sp>
    </p:spTree>
    <p:extLst>
      <p:ext uri="{BB962C8B-B14F-4D97-AF65-F5344CB8AC3E}">
        <p14:creationId xmlns:p14="http://schemas.microsoft.com/office/powerpoint/2010/main" val="883760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12FACB-A937-4FA6-8CEF-674B47DD3A71}"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5BD5C-9B6A-4288-9068-DA13FD291C21}" type="slidenum">
              <a:rPr lang="en-US" smtClean="0"/>
              <a:t>‹#›</a:t>
            </a:fld>
            <a:endParaRPr lang="en-US"/>
          </a:p>
        </p:txBody>
      </p:sp>
    </p:spTree>
    <p:extLst>
      <p:ext uri="{BB962C8B-B14F-4D97-AF65-F5344CB8AC3E}">
        <p14:creationId xmlns:p14="http://schemas.microsoft.com/office/powerpoint/2010/main" val="64702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6E796-98D1-4294-8A56-FBEEE3E34A94}"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5BD5C-9B6A-4288-9068-DA13FD291C21}" type="slidenum">
              <a:rPr lang="en-US" smtClean="0"/>
              <a:t>‹#›</a:t>
            </a:fld>
            <a:endParaRPr lang="en-US"/>
          </a:p>
        </p:txBody>
      </p:sp>
    </p:spTree>
    <p:extLst>
      <p:ext uri="{BB962C8B-B14F-4D97-AF65-F5344CB8AC3E}">
        <p14:creationId xmlns:p14="http://schemas.microsoft.com/office/powerpoint/2010/main" val="823988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C89A0-CAE3-4F6E-B161-B26F14A6C206}"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5BD5C-9B6A-4288-9068-DA13FD291C21}" type="slidenum">
              <a:rPr lang="en-US" smtClean="0"/>
              <a:t>‹#›</a:t>
            </a:fld>
            <a:endParaRPr lang="en-US"/>
          </a:p>
        </p:txBody>
      </p:sp>
    </p:spTree>
    <p:extLst>
      <p:ext uri="{BB962C8B-B14F-4D97-AF65-F5344CB8AC3E}">
        <p14:creationId xmlns:p14="http://schemas.microsoft.com/office/powerpoint/2010/main" val="392651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8863C-3ADA-4FC2-A59D-18A7A53D9D03}"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5BD5C-9B6A-4288-9068-DA13FD291C21}" type="slidenum">
              <a:rPr lang="en-US" smtClean="0"/>
              <a:t>‹#›</a:t>
            </a:fld>
            <a:endParaRPr lang="en-US"/>
          </a:p>
        </p:txBody>
      </p:sp>
    </p:spTree>
    <p:extLst>
      <p:ext uri="{BB962C8B-B14F-4D97-AF65-F5344CB8AC3E}">
        <p14:creationId xmlns:p14="http://schemas.microsoft.com/office/powerpoint/2010/main" val="386079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556931-8F10-46CE-A9E1-E1E92895F3DF}"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5BD5C-9B6A-4288-9068-DA13FD291C21}" type="slidenum">
              <a:rPr lang="en-US" smtClean="0"/>
              <a:t>‹#›</a:t>
            </a:fld>
            <a:endParaRPr lang="en-US"/>
          </a:p>
        </p:txBody>
      </p:sp>
    </p:spTree>
    <p:extLst>
      <p:ext uri="{BB962C8B-B14F-4D97-AF65-F5344CB8AC3E}">
        <p14:creationId xmlns:p14="http://schemas.microsoft.com/office/powerpoint/2010/main" val="129543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2FADE-3C62-49BA-AA20-D6AB3365B6BF}" type="datetime1">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5BD5C-9B6A-4288-9068-DA13FD291C21}" type="slidenum">
              <a:rPr lang="en-US" smtClean="0"/>
              <a:t>‹#›</a:t>
            </a:fld>
            <a:endParaRPr lang="en-US"/>
          </a:p>
        </p:txBody>
      </p:sp>
    </p:spTree>
    <p:extLst>
      <p:ext uri="{BB962C8B-B14F-4D97-AF65-F5344CB8AC3E}">
        <p14:creationId xmlns:p14="http://schemas.microsoft.com/office/powerpoint/2010/main" val="38707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6DB240-19EC-429B-8700-F58534B4031D}" type="datetime1">
              <a:rPr lang="en-US" smtClean="0"/>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5BD5C-9B6A-4288-9068-DA13FD291C21}" type="slidenum">
              <a:rPr lang="en-US" smtClean="0"/>
              <a:t>‹#›</a:t>
            </a:fld>
            <a:endParaRPr lang="en-US"/>
          </a:p>
        </p:txBody>
      </p:sp>
    </p:spTree>
    <p:extLst>
      <p:ext uri="{BB962C8B-B14F-4D97-AF65-F5344CB8AC3E}">
        <p14:creationId xmlns:p14="http://schemas.microsoft.com/office/powerpoint/2010/main" val="45665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62600D-FA39-4F24-BC79-7D4F790BDEFF}" type="datetime1">
              <a:rPr lang="en-US" smtClean="0"/>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5BD5C-9B6A-4288-9068-DA13FD291C21}" type="slidenum">
              <a:rPr lang="en-US" smtClean="0"/>
              <a:t>‹#›</a:t>
            </a:fld>
            <a:endParaRPr lang="en-US"/>
          </a:p>
        </p:txBody>
      </p:sp>
    </p:spTree>
    <p:extLst>
      <p:ext uri="{BB962C8B-B14F-4D97-AF65-F5344CB8AC3E}">
        <p14:creationId xmlns:p14="http://schemas.microsoft.com/office/powerpoint/2010/main" val="265575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7BF76-9736-4970-9E1A-DE031F05A251}" type="datetime1">
              <a:rPr lang="en-US" smtClean="0"/>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5BD5C-9B6A-4288-9068-DA13FD291C21}" type="slidenum">
              <a:rPr lang="en-US" smtClean="0"/>
              <a:t>‹#›</a:t>
            </a:fld>
            <a:endParaRPr lang="en-US"/>
          </a:p>
        </p:txBody>
      </p:sp>
    </p:spTree>
    <p:extLst>
      <p:ext uri="{BB962C8B-B14F-4D97-AF65-F5344CB8AC3E}">
        <p14:creationId xmlns:p14="http://schemas.microsoft.com/office/powerpoint/2010/main" val="240916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11D25-00A9-4B81-AE68-A649BBA3BD2E}" type="datetime1">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5BD5C-9B6A-4288-9068-DA13FD291C21}" type="slidenum">
              <a:rPr lang="en-US" smtClean="0"/>
              <a:t>‹#›</a:t>
            </a:fld>
            <a:endParaRPr lang="en-US"/>
          </a:p>
        </p:txBody>
      </p:sp>
    </p:spTree>
    <p:extLst>
      <p:ext uri="{BB962C8B-B14F-4D97-AF65-F5344CB8AC3E}">
        <p14:creationId xmlns:p14="http://schemas.microsoft.com/office/powerpoint/2010/main" val="7856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D7C359-4113-4D2D-ABCF-6CDA51DA0E90}" type="datetime1">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5BD5C-9B6A-4288-9068-DA13FD291C21}" type="slidenum">
              <a:rPr lang="en-US" smtClean="0"/>
              <a:t>‹#›</a:t>
            </a:fld>
            <a:endParaRPr lang="en-US"/>
          </a:p>
        </p:txBody>
      </p:sp>
    </p:spTree>
    <p:extLst>
      <p:ext uri="{BB962C8B-B14F-4D97-AF65-F5344CB8AC3E}">
        <p14:creationId xmlns:p14="http://schemas.microsoft.com/office/powerpoint/2010/main" val="368537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2DDC7-29C8-48EF-A901-59C622C7A89A}" type="datetime1">
              <a:rPr lang="en-US" smtClean="0"/>
              <a:t>9/23/2019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360058" y="365125"/>
            <a:ext cx="993742" cy="473861"/>
          </a:xfrm>
          <a:prstGeom prst="rect">
            <a:avLst/>
          </a:prstGeom>
        </p:spPr>
        <p:txBody>
          <a:bodyPr vert="horz" lIns="91440" tIns="45720" rIns="91440" bIns="45720" rtlCol="0" anchor="ctr"/>
          <a:lstStyle>
            <a:lvl1pPr algn="r">
              <a:defRPr sz="2800">
                <a:solidFill>
                  <a:schemeClr val="tx1">
                    <a:tint val="75000"/>
                  </a:schemeClr>
                </a:solidFill>
              </a:defRPr>
            </a:lvl1pPr>
          </a:lstStyle>
          <a:p>
            <a:fld id="{E2C5BD5C-9B6A-4288-9068-DA13FD291C21}" type="slidenum">
              <a:rPr lang="en-US" smtClean="0"/>
              <a:pPr/>
              <a:t>‹#›</a:t>
            </a:fld>
            <a:endParaRPr lang="en-US"/>
          </a:p>
        </p:txBody>
      </p:sp>
    </p:spTree>
    <p:extLst>
      <p:ext uri="{BB962C8B-B14F-4D97-AF65-F5344CB8AC3E}">
        <p14:creationId xmlns:p14="http://schemas.microsoft.com/office/powerpoint/2010/main" val="1585427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etbootstrap.com/docs/3.3/css/#button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go-cinema.test/site/hell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go-cinema.test/site/hell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F45E4A-D6CC-443A-9D24-2ADD0BB8D53C}"/>
              </a:ext>
            </a:extLst>
          </p:cNvPr>
          <p:cNvSpPr>
            <a:spLocks noGrp="1"/>
          </p:cNvSpPr>
          <p:nvPr>
            <p:ph type="ctrTitle"/>
          </p:nvPr>
        </p:nvSpPr>
        <p:spPr/>
        <p:txBody>
          <a:bodyPr/>
          <a:lstStyle/>
          <a:p>
            <a:r>
              <a:rPr lang="en-US"/>
              <a:t>Pengembangan Aplikasi Berbasis Yii</a:t>
            </a:r>
          </a:p>
        </p:txBody>
      </p:sp>
      <p:sp>
        <p:nvSpPr>
          <p:cNvPr id="3" name="Subtitle 2">
            <a:extLst>
              <a:ext uri="{FF2B5EF4-FFF2-40B4-BE49-F238E27FC236}">
                <a16:creationId xmlns:a16="http://schemas.microsoft.com/office/drawing/2014/main" id="{462A06C5-AC7F-4A38-984E-D75636FC6C14}"/>
              </a:ext>
            </a:extLst>
          </p:cNvPr>
          <p:cNvSpPr>
            <a:spLocks noGrp="1"/>
          </p:cNvSpPr>
          <p:nvPr>
            <p:ph type="subTitle" idx="1"/>
          </p:nvPr>
        </p:nvSpPr>
        <p:spPr/>
        <p:txBody>
          <a:bodyPr/>
          <a:lstStyle/>
          <a:p>
            <a:r>
              <a:rPr lang="en-US"/>
              <a:t>Chapter I</a:t>
            </a:r>
          </a:p>
        </p:txBody>
      </p:sp>
      <p:sp>
        <p:nvSpPr>
          <p:cNvPr id="2" name="Slide Number Placeholder 1">
            <a:extLst>
              <a:ext uri="{FF2B5EF4-FFF2-40B4-BE49-F238E27FC236}">
                <a16:creationId xmlns:a16="http://schemas.microsoft.com/office/drawing/2014/main" id="{E48E1F69-E9C5-4411-943E-2F7B03C64E75}"/>
              </a:ext>
            </a:extLst>
          </p:cNvPr>
          <p:cNvSpPr>
            <a:spLocks noGrp="1"/>
          </p:cNvSpPr>
          <p:nvPr>
            <p:ph type="sldNum" sz="quarter" idx="12"/>
          </p:nvPr>
        </p:nvSpPr>
        <p:spPr/>
        <p:txBody>
          <a:bodyPr/>
          <a:lstStyle/>
          <a:p>
            <a:fld id="{E2C5BD5C-9B6A-4288-9068-DA13FD291C21}" type="slidenum">
              <a:rPr lang="en-US" smtClean="0"/>
              <a:t>1</a:t>
            </a:fld>
            <a:endParaRPr lang="en-US"/>
          </a:p>
        </p:txBody>
      </p:sp>
    </p:spTree>
    <p:extLst>
      <p:ext uri="{BB962C8B-B14F-4D97-AF65-F5344CB8AC3E}">
        <p14:creationId xmlns:p14="http://schemas.microsoft.com/office/powerpoint/2010/main" val="2166379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title"/>
          </p:nvPr>
        </p:nvSpPr>
        <p:spPr/>
        <p:txBody>
          <a:bodyPr/>
          <a:lstStyle/>
          <a:p>
            <a:r>
              <a:rPr lang="en-US"/>
              <a:t>Membuat Model Movie</a:t>
            </a:r>
          </a:p>
        </p:txBody>
      </p:sp>
      <p:sp>
        <p:nvSpPr>
          <p:cNvPr id="2" name="Content Placeholder 1">
            <a:extLst>
              <a:ext uri="{FF2B5EF4-FFF2-40B4-BE49-F238E27FC236}">
                <a16:creationId xmlns:a16="http://schemas.microsoft.com/office/drawing/2014/main" id="{1E2634B2-FC1D-4944-A60A-8688CD770917}"/>
              </a:ext>
            </a:extLst>
          </p:cNvPr>
          <p:cNvSpPr>
            <a:spLocks noGrp="1"/>
          </p:cNvSpPr>
          <p:nvPr>
            <p:ph idx="1"/>
          </p:nvPr>
        </p:nvSpPr>
        <p:spPr>
          <a:xfrm>
            <a:off x="838200" y="1825625"/>
            <a:ext cx="4286693" cy="4351338"/>
          </a:xfrm>
        </p:spPr>
        <p:txBody>
          <a:bodyPr>
            <a:normAutofit/>
          </a:bodyPr>
          <a:lstStyle/>
          <a:p>
            <a:pPr marL="0" indent="0">
              <a:buNone/>
            </a:pPr>
            <a:r>
              <a:rPr lang="en-US"/>
              <a:t>Buat file Movie.php pada @/models/</a:t>
            </a:r>
          </a:p>
          <a:p>
            <a:pPr marL="0" indent="0">
              <a:buNone/>
            </a:pPr>
            <a:endParaRPr lang="en-US"/>
          </a:p>
          <a:p>
            <a:pPr marL="0" indent="0">
              <a:buNone/>
            </a:pPr>
            <a:r>
              <a:rPr lang="en-US"/>
              <a:t>Sebagai contoh ada dua data yang kita gunakan yaitu title atau judul film dan description atau deskripsi film</a:t>
            </a:r>
          </a:p>
          <a:p>
            <a:pPr marL="0" indent="0">
              <a:buNone/>
            </a:pPr>
            <a:endParaRPr lang="en-US"/>
          </a:p>
          <a:p>
            <a:pPr marL="0" indent="0">
              <a:buNone/>
            </a:pPr>
            <a:endParaRPr lang="en-US">
              <a:solidFill>
                <a:srgbClr val="000000"/>
              </a:solidFill>
              <a:latin typeface="Consolas" panose="020B0609020204030204" pitchFamily="49" charset="0"/>
            </a:endParaRPr>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10</a:t>
            </a:fld>
            <a:endParaRPr lang="en-US"/>
          </a:p>
        </p:txBody>
      </p:sp>
      <p:sp>
        <p:nvSpPr>
          <p:cNvPr id="3" name="Rectangle 2">
            <a:extLst>
              <a:ext uri="{FF2B5EF4-FFF2-40B4-BE49-F238E27FC236}">
                <a16:creationId xmlns:a16="http://schemas.microsoft.com/office/drawing/2014/main" id="{58C23962-A670-4F51-8AC7-8C75E43E72AA}"/>
              </a:ext>
            </a:extLst>
          </p:cNvPr>
          <p:cNvSpPr/>
          <p:nvPr/>
        </p:nvSpPr>
        <p:spPr>
          <a:xfrm>
            <a:off x="5124893" y="1690688"/>
            <a:ext cx="6228907" cy="4801314"/>
          </a:xfrm>
          <a:prstGeom prst="rect">
            <a:avLst/>
          </a:prstGeom>
        </p:spPr>
        <p:txBody>
          <a:bodyPr wrap="square">
            <a:spAutoFit/>
          </a:bodyPr>
          <a:lstStyle/>
          <a:p>
            <a:r>
              <a:rPr lang="en-US">
                <a:solidFill>
                  <a:srgbClr val="800000"/>
                </a:solidFill>
                <a:latin typeface="Consolas" panose="020B0609020204030204" pitchFamily="49" charset="0"/>
              </a:rPr>
              <a:t>&lt;?php</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app\models</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use</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Yii</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use</a:t>
            </a:r>
            <a:r>
              <a:rPr lang="en-US">
                <a:solidFill>
                  <a:srgbClr val="000000"/>
                </a:solidFill>
                <a:latin typeface="Consolas" panose="020B0609020204030204" pitchFamily="49" charset="0"/>
              </a:rPr>
              <a:t> yii\base\</a:t>
            </a:r>
            <a:r>
              <a:rPr lang="en-US">
                <a:solidFill>
                  <a:srgbClr val="267F99"/>
                </a:solidFill>
                <a:latin typeface="Consolas" panose="020B0609020204030204" pitchFamily="49" charset="0"/>
              </a:rPr>
              <a:t>Model</a:t>
            </a:r>
            <a:r>
              <a:rPr lang="en-US">
                <a:solidFill>
                  <a:srgbClr val="000000"/>
                </a:solidFill>
                <a:latin typeface="Consolas" panose="020B0609020204030204" pitchFamily="49" charset="0"/>
              </a:rPr>
              <a:t>;</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class</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Movie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extends</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Model</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$title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$description</a:t>
            </a:r>
            <a:r>
              <a:rPr lang="en-US">
                <a:solidFill>
                  <a:srgbClr val="000000"/>
                </a:solidFill>
                <a:latin typeface="Consolas" panose="020B0609020204030204" pitchFamily="49" charset="0"/>
              </a:rPr>
              <a:t>;</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function</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rules</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AF00DB"/>
                </a:solidFill>
                <a:latin typeface="Consolas" panose="020B0609020204030204" pitchFamily="49" charset="0"/>
              </a:rPr>
              <a:t>return</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'title'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'description'</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'safe'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4116504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title"/>
          </p:nvPr>
        </p:nvSpPr>
        <p:spPr/>
        <p:txBody>
          <a:bodyPr>
            <a:normAutofit/>
          </a:bodyPr>
          <a:lstStyle/>
          <a:p>
            <a:r>
              <a:rPr lang="en-US" sz="4000"/>
              <a:t>Membuat Controller Movie</a:t>
            </a:r>
          </a:p>
        </p:txBody>
      </p:sp>
      <p:sp>
        <p:nvSpPr>
          <p:cNvPr id="2" name="Content Placeholder 1">
            <a:extLst>
              <a:ext uri="{FF2B5EF4-FFF2-40B4-BE49-F238E27FC236}">
                <a16:creationId xmlns:a16="http://schemas.microsoft.com/office/drawing/2014/main" id="{1E2634B2-FC1D-4944-A60A-8688CD770917}"/>
              </a:ext>
            </a:extLst>
          </p:cNvPr>
          <p:cNvSpPr>
            <a:spLocks noGrp="1"/>
          </p:cNvSpPr>
          <p:nvPr>
            <p:ph idx="1"/>
          </p:nvPr>
        </p:nvSpPr>
        <p:spPr>
          <a:xfrm>
            <a:off x="838200" y="1825625"/>
            <a:ext cx="5137298" cy="4351338"/>
          </a:xfrm>
        </p:spPr>
        <p:txBody>
          <a:bodyPr>
            <a:normAutofit/>
          </a:bodyPr>
          <a:lstStyle/>
          <a:p>
            <a:pPr marL="0" indent="0">
              <a:buNone/>
            </a:pPr>
            <a:r>
              <a:rPr lang="en-US"/>
              <a:t>Buat file MovieController pada folder @/controllers</a:t>
            </a:r>
          </a:p>
          <a:p>
            <a:pPr marL="0" indent="0">
              <a:buNone/>
            </a:pPr>
            <a:endParaRPr lang="en-US"/>
          </a:p>
          <a:p>
            <a:pPr marL="0" indent="0">
              <a:buNone/>
            </a:pPr>
            <a:r>
              <a:rPr lang="en-US"/>
              <a:t>http://go-cinema.test/movie</a:t>
            </a:r>
          </a:p>
          <a:p>
            <a:pPr marL="0" indent="0">
              <a:buNone/>
            </a:pPr>
            <a:endParaRPr lang="en-US"/>
          </a:p>
          <a:p>
            <a:pPr marL="0" indent="0">
              <a:buNone/>
            </a:pPr>
            <a:endParaRPr lang="en-US">
              <a:solidFill>
                <a:srgbClr val="000000"/>
              </a:solidFill>
              <a:latin typeface="Consolas" panose="020B0609020204030204" pitchFamily="49" charset="0"/>
            </a:endParaRPr>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11</a:t>
            </a:fld>
            <a:endParaRPr lang="en-US"/>
          </a:p>
        </p:txBody>
      </p:sp>
      <p:sp>
        <p:nvSpPr>
          <p:cNvPr id="3" name="Rectangle 2">
            <a:extLst>
              <a:ext uri="{FF2B5EF4-FFF2-40B4-BE49-F238E27FC236}">
                <a16:creationId xmlns:a16="http://schemas.microsoft.com/office/drawing/2014/main" id="{58C23962-A670-4F51-8AC7-8C75E43E72AA}"/>
              </a:ext>
            </a:extLst>
          </p:cNvPr>
          <p:cNvSpPr/>
          <p:nvPr/>
        </p:nvSpPr>
        <p:spPr>
          <a:xfrm>
            <a:off x="6096000" y="1690688"/>
            <a:ext cx="5257800" cy="2585323"/>
          </a:xfrm>
          <a:prstGeom prst="rect">
            <a:avLst/>
          </a:prstGeom>
        </p:spPr>
        <p:txBody>
          <a:bodyPr wrap="square">
            <a:spAutoFit/>
          </a:bodyPr>
          <a:lstStyle/>
          <a:p>
            <a:r>
              <a:rPr lang="en-US">
                <a:solidFill>
                  <a:srgbClr val="800000"/>
                </a:solidFill>
                <a:latin typeface="Consolas" panose="020B0609020204030204" pitchFamily="49" charset="0"/>
              </a:rPr>
              <a:t>&lt;?php</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namespace</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app\controllers</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use</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Yii</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use</a:t>
            </a:r>
            <a:r>
              <a:rPr lang="en-US">
                <a:solidFill>
                  <a:srgbClr val="000000"/>
                </a:solidFill>
                <a:latin typeface="Consolas" panose="020B0609020204030204" pitchFamily="49" charset="0"/>
              </a:rPr>
              <a:t> yii\web\</a:t>
            </a:r>
            <a:r>
              <a:rPr lang="en-US">
                <a:solidFill>
                  <a:srgbClr val="267F99"/>
                </a:solidFill>
                <a:latin typeface="Consolas" panose="020B0609020204030204" pitchFamily="49" charset="0"/>
              </a:rPr>
              <a:t>Controller</a:t>
            </a:r>
            <a:r>
              <a:rPr lang="en-US">
                <a:solidFill>
                  <a:srgbClr val="000000"/>
                </a:solidFill>
                <a:latin typeface="Consolas" panose="020B0609020204030204" pitchFamily="49" charset="0"/>
              </a:rPr>
              <a:t>;</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class</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MovieController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extends</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Controller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a:t>
            </a:r>
          </a:p>
          <a:p>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a:t>
            </a:r>
          </a:p>
        </p:txBody>
      </p:sp>
    </p:spTree>
    <p:extLst>
      <p:ext uri="{BB962C8B-B14F-4D97-AF65-F5344CB8AC3E}">
        <p14:creationId xmlns:p14="http://schemas.microsoft.com/office/powerpoint/2010/main" val="197546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title"/>
          </p:nvPr>
        </p:nvSpPr>
        <p:spPr/>
        <p:txBody>
          <a:bodyPr>
            <a:normAutofit/>
          </a:bodyPr>
          <a:lstStyle/>
          <a:p>
            <a:r>
              <a:rPr lang="en-US" sz="4000"/>
              <a:t>Membuat actionForm Pada MovieController</a:t>
            </a:r>
          </a:p>
        </p:txBody>
      </p:sp>
      <p:sp>
        <p:nvSpPr>
          <p:cNvPr id="2" name="Content Placeholder 1">
            <a:extLst>
              <a:ext uri="{FF2B5EF4-FFF2-40B4-BE49-F238E27FC236}">
                <a16:creationId xmlns:a16="http://schemas.microsoft.com/office/drawing/2014/main" id="{1E2634B2-FC1D-4944-A60A-8688CD770917}"/>
              </a:ext>
            </a:extLst>
          </p:cNvPr>
          <p:cNvSpPr>
            <a:spLocks noGrp="1"/>
          </p:cNvSpPr>
          <p:nvPr>
            <p:ph idx="1"/>
          </p:nvPr>
        </p:nvSpPr>
        <p:spPr>
          <a:xfrm>
            <a:off x="838200" y="1825625"/>
            <a:ext cx="5126665" cy="4351338"/>
          </a:xfrm>
        </p:spPr>
        <p:txBody>
          <a:bodyPr>
            <a:normAutofit/>
          </a:bodyPr>
          <a:lstStyle/>
          <a:p>
            <a:pPr marL="0" indent="0">
              <a:buNone/>
            </a:pPr>
            <a:r>
              <a:rPr lang="en-US" sz="2400"/>
              <a:t>Buat method actionForm pada MovieController yang isinya inisiasi class Movie dan kemudian merendernya atau mengirimkan objectnya ke file form.php (view)</a:t>
            </a:r>
          </a:p>
          <a:p>
            <a:pPr marL="0" indent="0">
              <a:buNone/>
            </a:pPr>
            <a:endParaRPr lang="en-US" sz="2400"/>
          </a:p>
          <a:p>
            <a:pPr marL="0" indent="0">
              <a:buNone/>
            </a:pPr>
            <a:r>
              <a:rPr lang="en-US" sz="2400"/>
              <a:t>http://go-cinema.test/movie/form</a:t>
            </a:r>
          </a:p>
          <a:p>
            <a:pPr marL="0" indent="0">
              <a:buNone/>
            </a:pPr>
            <a:endParaRPr lang="en-US" sz="2400"/>
          </a:p>
          <a:p>
            <a:pPr marL="0" indent="0">
              <a:buNone/>
            </a:pPr>
            <a:endParaRPr lang="en-US" sz="2400">
              <a:solidFill>
                <a:srgbClr val="000000"/>
              </a:solidFill>
              <a:latin typeface="Consolas" panose="020B0609020204030204" pitchFamily="49" charset="0"/>
            </a:endParaRPr>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12</a:t>
            </a:fld>
            <a:endParaRPr lang="en-US"/>
          </a:p>
        </p:txBody>
      </p:sp>
      <p:sp>
        <p:nvSpPr>
          <p:cNvPr id="3" name="Rectangle 2">
            <a:extLst>
              <a:ext uri="{FF2B5EF4-FFF2-40B4-BE49-F238E27FC236}">
                <a16:creationId xmlns:a16="http://schemas.microsoft.com/office/drawing/2014/main" id="{58C23962-A670-4F51-8AC7-8C75E43E72AA}"/>
              </a:ext>
            </a:extLst>
          </p:cNvPr>
          <p:cNvSpPr/>
          <p:nvPr/>
        </p:nvSpPr>
        <p:spPr>
          <a:xfrm>
            <a:off x="5964865" y="1690688"/>
            <a:ext cx="5388935" cy="3416320"/>
          </a:xfrm>
          <a:prstGeom prst="rect">
            <a:avLst/>
          </a:prstGeom>
        </p:spPr>
        <p:txBody>
          <a:bodyPr wrap="square">
            <a:spAutoFit/>
          </a:bodyPr>
          <a:lstStyle/>
          <a:p>
            <a:r>
              <a:rPr lang="en-US">
                <a:solidFill>
                  <a:srgbClr val="0000FF"/>
                </a:solidFill>
                <a:latin typeface="Consolas" panose="020B0609020204030204" pitchFamily="49" charset="0"/>
              </a:rPr>
              <a:t>use</a:t>
            </a:r>
            <a:r>
              <a:rPr lang="en-US">
                <a:solidFill>
                  <a:srgbClr val="000000"/>
                </a:solidFill>
                <a:latin typeface="Consolas" panose="020B0609020204030204" pitchFamily="49" charset="0"/>
              </a:rPr>
              <a:t> app\models\</a:t>
            </a:r>
            <a:r>
              <a:rPr lang="en-US">
                <a:solidFill>
                  <a:srgbClr val="267F99"/>
                </a:solidFill>
                <a:latin typeface="Consolas" panose="020B0609020204030204" pitchFamily="49" charset="0"/>
              </a:rPr>
              <a:t>Movie</a:t>
            </a:r>
            <a:r>
              <a:rPr lang="en-US">
                <a:solidFill>
                  <a:srgbClr val="000000"/>
                </a:solidFill>
                <a:latin typeface="Consolas" panose="020B0609020204030204" pitchFamily="49" charset="0"/>
              </a:rPr>
              <a:t>;</a:t>
            </a:r>
          </a:p>
          <a:p>
            <a:br>
              <a:rPr lang="en-US">
                <a:solidFill>
                  <a:srgbClr val="000000"/>
                </a:solidFill>
                <a:latin typeface="Consolas" panose="020B0609020204030204" pitchFamily="49" charset="0"/>
              </a:rPr>
            </a:br>
            <a:r>
              <a:rPr lang="en-US">
                <a:solidFill>
                  <a:srgbClr val="0000FF"/>
                </a:solidFill>
                <a:latin typeface="Consolas" panose="020B0609020204030204" pitchFamily="49" charset="0"/>
              </a:rPr>
              <a:t>class</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MovieController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extends</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Controller</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function</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actionForm</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new</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Movie</a:t>
            </a:r>
            <a:r>
              <a:rPr lang="en-US">
                <a:solidFill>
                  <a:srgbClr val="000000"/>
                </a:solidFill>
                <a:latin typeface="Consolas" panose="020B0609020204030204" pitchFamily="49" charset="0"/>
              </a:rPr>
              <a:t>();</a:t>
            </a:r>
          </a:p>
          <a:p>
            <a:r>
              <a:rPr lang="en-US">
                <a:solidFill>
                  <a:srgbClr val="AF00DB"/>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$this</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render</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'form'</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'model'</a:t>
            </a:r>
            <a:r>
              <a:rPr lang="en-US">
                <a:solidFill>
                  <a:srgbClr val="000000"/>
                </a:solidFill>
                <a:latin typeface="Consolas" panose="020B0609020204030204" pitchFamily="49" charset="0"/>
              </a:rPr>
              <a:t> =&gt;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a:t>
            </a:r>
          </a:p>
        </p:txBody>
      </p:sp>
    </p:spTree>
    <p:extLst>
      <p:ext uri="{BB962C8B-B14F-4D97-AF65-F5344CB8AC3E}">
        <p14:creationId xmlns:p14="http://schemas.microsoft.com/office/powerpoint/2010/main" val="1131119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title"/>
          </p:nvPr>
        </p:nvSpPr>
        <p:spPr/>
        <p:txBody>
          <a:bodyPr>
            <a:normAutofit/>
          </a:bodyPr>
          <a:lstStyle/>
          <a:p>
            <a:r>
              <a:rPr lang="en-US" sz="4000"/>
              <a:t>Membuat View Form </a:t>
            </a:r>
          </a:p>
        </p:txBody>
      </p:sp>
      <p:sp>
        <p:nvSpPr>
          <p:cNvPr id="2" name="Content Placeholder 1">
            <a:extLst>
              <a:ext uri="{FF2B5EF4-FFF2-40B4-BE49-F238E27FC236}">
                <a16:creationId xmlns:a16="http://schemas.microsoft.com/office/drawing/2014/main" id="{1E2634B2-FC1D-4944-A60A-8688CD770917}"/>
              </a:ext>
            </a:extLst>
          </p:cNvPr>
          <p:cNvSpPr>
            <a:spLocks noGrp="1"/>
          </p:cNvSpPr>
          <p:nvPr>
            <p:ph idx="1"/>
          </p:nvPr>
        </p:nvSpPr>
        <p:spPr>
          <a:xfrm>
            <a:off x="838201" y="1825625"/>
            <a:ext cx="4265428" cy="4351338"/>
          </a:xfrm>
        </p:spPr>
        <p:txBody>
          <a:bodyPr>
            <a:normAutofit/>
          </a:bodyPr>
          <a:lstStyle/>
          <a:p>
            <a:pPr marL="0" indent="0">
              <a:buNone/>
            </a:pPr>
            <a:r>
              <a:rPr lang="en-US" sz="2000"/>
              <a:t>Buat file form.php pada direktori @/movie/, </a:t>
            </a:r>
          </a:p>
          <a:p>
            <a:pPr marL="0" indent="0">
              <a:buNone/>
            </a:pPr>
            <a:r>
              <a:rPr lang="en-US" sz="2000"/>
              <a:t>Komponen form menggunakan widget ActiveForm bawaan Yii dan helper Html</a:t>
            </a:r>
          </a:p>
          <a:p>
            <a:pPr marL="0" indent="0">
              <a:buNone/>
            </a:pPr>
            <a:endParaRPr lang="en-US" sz="2000">
              <a:solidFill>
                <a:srgbClr val="000000"/>
              </a:solidFill>
              <a:latin typeface="Consolas" panose="020B0609020204030204" pitchFamily="49" charset="0"/>
            </a:endParaRPr>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13</a:t>
            </a:fld>
            <a:endParaRPr lang="en-US"/>
          </a:p>
        </p:txBody>
      </p:sp>
      <p:sp>
        <p:nvSpPr>
          <p:cNvPr id="3" name="Rectangle 2">
            <a:extLst>
              <a:ext uri="{FF2B5EF4-FFF2-40B4-BE49-F238E27FC236}">
                <a16:creationId xmlns:a16="http://schemas.microsoft.com/office/drawing/2014/main" id="{58C23962-A670-4F51-8AC7-8C75E43E72AA}"/>
              </a:ext>
            </a:extLst>
          </p:cNvPr>
          <p:cNvSpPr/>
          <p:nvPr/>
        </p:nvSpPr>
        <p:spPr>
          <a:xfrm>
            <a:off x="4986671" y="1690688"/>
            <a:ext cx="7205330" cy="3693319"/>
          </a:xfrm>
          <a:prstGeom prst="rect">
            <a:avLst/>
          </a:prstGeom>
        </p:spPr>
        <p:txBody>
          <a:bodyPr wrap="square">
            <a:spAutoFit/>
          </a:bodyPr>
          <a:lstStyle/>
          <a:p>
            <a:r>
              <a:rPr lang="en-US">
                <a:solidFill>
                  <a:srgbClr val="800000"/>
                </a:solidFill>
                <a:latin typeface="Consolas" panose="020B0609020204030204" pitchFamily="49" charset="0"/>
              </a:rPr>
              <a:t>&lt;?php</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use</a:t>
            </a:r>
            <a:r>
              <a:rPr lang="en-US">
                <a:solidFill>
                  <a:srgbClr val="000000"/>
                </a:solidFill>
                <a:latin typeface="Consolas" panose="020B0609020204030204" pitchFamily="49" charset="0"/>
              </a:rPr>
              <a:t> yii\helpers\</a:t>
            </a:r>
            <a:r>
              <a:rPr lang="en-US">
                <a:solidFill>
                  <a:srgbClr val="267F99"/>
                </a:solidFill>
                <a:latin typeface="Consolas" panose="020B0609020204030204" pitchFamily="49" charset="0"/>
              </a:rPr>
              <a:t>Html</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use</a:t>
            </a:r>
            <a:r>
              <a:rPr lang="en-US">
                <a:solidFill>
                  <a:srgbClr val="000000"/>
                </a:solidFill>
                <a:latin typeface="Consolas" panose="020B0609020204030204" pitchFamily="49" charset="0"/>
              </a:rPr>
              <a:t> yii\bootstrap\</a:t>
            </a:r>
            <a:r>
              <a:rPr lang="en-US">
                <a:solidFill>
                  <a:srgbClr val="267F99"/>
                </a:solidFill>
                <a:latin typeface="Consolas" panose="020B0609020204030204" pitchFamily="49" charset="0"/>
              </a:rPr>
              <a:t>ActiveForm</a:t>
            </a:r>
            <a:r>
              <a:rPr lang="en-US">
                <a:solidFill>
                  <a:srgbClr val="000000"/>
                </a:solidFill>
                <a:latin typeface="Consolas" panose="020B0609020204030204" pitchFamily="49" charset="0"/>
              </a:rPr>
              <a:t>;</a:t>
            </a:r>
          </a:p>
          <a:p>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r>
              <a:rPr lang="en-US">
                <a:solidFill>
                  <a:srgbClr val="800000"/>
                </a:solidFill>
                <a:latin typeface="Consolas" panose="020B0609020204030204" pitchFamily="49" charset="0"/>
              </a:rPr>
              <a:t>&lt;?php</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$form</a:t>
            </a:r>
            <a:r>
              <a:rPr lang="en-US">
                <a:solidFill>
                  <a:srgbClr val="000000"/>
                </a:solidFill>
                <a:latin typeface="Consolas" panose="020B0609020204030204" pitchFamily="49" charset="0"/>
              </a:rPr>
              <a:t> = </a:t>
            </a:r>
            <a:r>
              <a:rPr lang="en-US">
                <a:solidFill>
                  <a:srgbClr val="267F99"/>
                </a:solidFill>
                <a:latin typeface="Consolas" panose="020B0609020204030204" pitchFamily="49" charset="0"/>
              </a:rPr>
              <a:t>ActiveForm</a:t>
            </a:r>
            <a:r>
              <a:rPr lang="en-US">
                <a:solidFill>
                  <a:srgbClr val="000000"/>
                </a:solidFill>
                <a:latin typeface="Consolas" panose="020B0609020204030204" pitchFamily="49" charset="0"/>
              </a:rPr>
              <a:t>::</a:t>
            </a:r>
            <a:r>
              <a:rPr lang="en-US">
                <a:solidFill>
                  <a:srgbClr val="795E26"/>
                </a:solidFill>
                <a:latin typeface="Consolas" panose="020B0609020204030204" pitchFamily="49" charset="0"/>
              </a:rPr>
              <a:t>begin</a:t>
            </a: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r>
              <a:rPr lang="en-US">
                <a:solidFill>
                  <a:srgbClr val="800000"/>
                </a:solidFill>
                <a:latin typeface="Consolas" panose="020B0609020204030204" pitchFamily="49" charset="0"/>
              </a:rPr>
              <a:t>&lt;?=</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$form</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field</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'title'</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textInput</a:t>
            </a: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r>
              <a:rPr lang="en-US">
                <a:solidFill>
                  <a:srgbClr val="800000"/>
                </a:solidFill>
                <a:latin typeface="Consolas" panose="020B0609020204030204" pitchFamily="49" charset="0"/>
              </a:rPr>
              <a:t>&lt;?=</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$form</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field</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'description'</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textarea</a:t>
            </a: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r>
              <a:rPr lang="en-US">
                <a:solidFill>
                  <a:srgbClr val="800000"/>
                </a:solidFill>
                <a:latin typeface="Consolas" panose="020B0609020204030204" pitchFamily="49" charset="0"/>
              </a:rPr>
              <a:t>&lt;div</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class</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"form-group"</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&lt;?=</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Html</a:t>
            </a:r>
            <a:r>
              <a:rPr lang="en-US">
                <a:solidFill>
                  <a:srgbClr val="000000"/>
                </a:solidFill>
                <a:latin typeface="Consolas" panose="020B0609020204030204" pitchFamily="49" charset="0"/>
              </a:rPr>
              <a:t>::</a:t>
            </a:r>
            <a:r>
              <a:rPr lang="en-US">
                <a:solidFill>
                  <a:srgbClr val="795E26"/>
                </a:solidFill>
                <a:latin typeface="Consolas" panose="020B0609020204030204" pitchFamily="49" charset="0"/>
              </a:rPr>
              <a:t>submitButton</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'Submit'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'class'</a:t>
            </a:r>
            <a:r>
              <a:rPr lang="en-US">
                <a:solidFill>
                  <a:srgbClr val="000000"/>
                </a:solidFill>
                <a:latin typeface="Consolas" panose="020B0609020204030204" pitchFamily="49" charset="0"/>
              </a:rPr>
              <a:t> =&gt; </a:t>
            </a:r>
            <a:r>
              <a:rPr lang="en-US">
                <a:solidFill>
                  <a:srgbClr val="A31515"/>
                </a:solidFill>
                <a:latin typeface="Consolas" panose="020B0609020204030204" pitchFamily="49" charset="0"/>
              </a:rPr>
              <a:t>'btn btn-primary'</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 </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a:p>
            <a:r>
              <a:rPr lang="en-US">
                <a:solidFill>
                  <a:srgbClr val="800000"/>
                </a:solidFill>
                <a:latin typeface="Consolas" panose="020B0609020204030204" pitchFamily="49" charset="0"/>
              </a:rPr>
              <a:t>&lt;/div&gt;</a:t>
            </a:r>
            <a:endParaRPr lang="en-US">
              <a:solidFill>
                <a:srgbClr val="000000"/>
              </a:solidFill>
              <a:latin typeface="Consolas" panose="020B0609020204030204" pitchFamily="49" charset="0"/>
            </a:endParaRPr>
          </a:p>
          <a:p>
            <a:r>
              <a:rPr lang="en-US">
                <a:solidFill>
                  <a:srgbClr val="800000"/>
                </a:solidFill>
                <a:latin typeface="Consolas" panose="020B0609020204030204" pitchFamily="49" charset="0"/>
              </a:rPr>
              <a:t>&lt;?php</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ActiveForm</a:t>
            </a:r>
            <a:r>
              <a:rPr lang="en-US">
                <a:solidFill>
                  <a:srgbClr val="000000"/>
                </a:solidFill>
                <a:latin typeface="Consolas" panose="020B0609020204030204" pitchFamily="49" charset="0"/>
              </a:rPr>
              <a:t>::</a:t>
            </a:r>
            <a:r>
              <a:rPr lang="en-US">
                <a:solidFill>
                  <a:srgbClr val="795E26"/>
                </a:solidFill>
                <a:latin typeface="Consolas" panose="020B0609020204030204" pitchFamily="49" charset="0"/>
              </a:rPr>
              <a:t>end</a:t>
            </a:r>
            <a:r>
              <a:rPr lang="en-US">
                <a:solidFill>
                  <a:srgbClr val="000000"/>
                </a:solidFill>
                <a:latin typeface="Consolas" panose="020B0609020204030204" pitchFamily="49" charset="0"/>
              </a:rPr>
              <a:t>(); </a:t>
            </a:r>
            <a:r>
              <a:rPr lang="en-US">
                <a:solidFill>
                  <a:srgbClr val="800000"/>
                </a:solidFill>
                <a:latin typeface="Consolas" panose="020B0609020204030204" pitchFamily="49" charset="0"/>
              </a:rPr>
              <a:t>?&gt;</a:t>
            </a:r>
            <a:endParaRPr lang="en-US">
              <a:solidFill>
                <a:srgbClr val="000000"/>
              </a:solidFill>
              <a:latin typeface="Consolas" panose="020B0609020204030204" pitchFamily="49" charset="0"/>
            </a:endParaRPr>
          </a:p>
        </p:txBody>
      </p:sp>
    </p:spTree>
    <p:extLst>
      <p:ext uri="{BB962C8B-B14F-4D97-AF65-F5344CB8AC3E}">
        <p14:creationId xmlns:p14="http://schemas.microsoft.com/office/powerpoint/2010/main" val="128898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title"/>
          </p:nvPr>
        </p:nvSpPr>
        <p:spPr/>
        <p:txBody>
          <a:bodyPr/>
          <a:lstStyle/>
          <a:p>
            <a:r>
              <a:rPr lang="en-US"/>
              <a:t>Penampakan Sementara</a:t>
            </a:r>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14</a:t>
            </a:fld>
            <a:endParaRPr lang="en-US"/>
          </a:p>
        </p:txBody>
      </p:sp>
      <p:sp>
        <p:nvSpPr>
          <p:cNvPr id="7" name="Content Placeholder 6">
            <a:extLst>
              <a:ext uri="{FF2B5EF4-FFF2-40B4-BE49-F238E27FC236}">
                <a16:creationId xmlns:a16="http://schemas.microsoft.com/office/drawing/2014/main" id="{09D04052-8531-447C-811C-2EFF63BAAE9C}"/>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DDE606F7-48DD-4385-8C8B-154E5632E8EC}"/>
              </a:ext>
            </a:extLst>
          </p:cNvPr>
          <p:cNvPicPr>
            <a:picLocks noChangeAspect="1"/>
          </p:cNvPicPr>
          <p:nvPr/>
        </p:nvPicPr>
        <p:blipFill rotWithShape="1">
          <a:blip r:embed="rId2"/>
          <a:srcRect l="-1" t="7907" r="-449" b="19071"/>
          <a:stretch/>
        </p:blipFill>
        <p:spPr>
          <a:xfrm>
            <a:off x="838200" y="1637636"/>
            <a:ext cx="10154801" cy="5007935"/>
          </a:xfrm>
          <a:prstGeom prst="rect">
            <a:avLst/>
          </a:prstGeom>
        </p:spPr>
      </p:pic>
    </p:spTree>
    <p:extLst>
      <p:ext uri="{BB962C8B-B14F-4D97-AF65-F5344CB8AC3E}">
        <p14:creationId xmlns:p14="http://schemas.microsoft.com/office/powerpoint/2010/main" val="2555189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title"/>
          </p:nvPr>
        </p:nvSpPr>
        <p:spPr/>
        <p:txBody>
          <a:bodyPr>
            <a:normAutofit/>
          </a:bodyPr>
          <a:lstStyle/>
          <a:p>
            <a:r>
              <a:rPr lang="en-US" sz="4000"/>
              <a:t>Memperbaharui actionForm</a:t>
            </a:r>
          </a:p>
        </p:txBody>
      </p:sp>
      <p:sp>
        <p:nvSpPr>
          <p:cNvPr id="2" name="Content Placeholder 1">
            <a:extLst>
              <a:ext uri="{FF2B5EF4-FFF2-40B4-BE49-F238E27FC236}">
                <a16:creationId xmlns:a16="http://schemas.microsoft.com/office/drawing/2014/main" id="{1E2634B2-FC1D-4944-A60A-8688CD770917}"/>
              </a:ext>
            </a:extLst>
          </p:cNvPr>
          <p:cNvSpPr>
            <a:spLocks noGrp="1"/>
          </p:cNvSpPr>
          <p:nvPr>
            <p:ph idx="1"/>
          </p:nvPr>
        </p:nvSpPr>
        <p:spPr>
          <a:xfrm>
            <a:off x="838200" y="1825625"/>
            <a:ext cx="3467987" cy="4203035"/>
          </a:xfrm>
        </p:spPr>
        <p:txBody>
          <a:bodyPr>
            <a:normAutofit lnSpcReduction="10000"/>
          </a:bodyPr>
          <a:lstStyle/>
          <a:p>
            <a:pPr marL="0" indent="0">
              <a:buNone/>
            </a:pPr>
            <a:r>
              <a:rPr lang="en-US" sz="2000"/>
              <a:t>Pada actionForm tambahkan kode untuk menangani submit data melalui form.</a:t>
            </a:r>
          </a:p>
          <a:p>
            <a:pPr marL="0" indent="0">
              <a:buNone/>
            </a:pPr>
            <a:endParaRPr lang="en-US" sz="2000">
              <a:solidFill>
                <a:srgbClr val="000000"/>
              </a:solidFill>
              <a:latin typeface="Consolas" panose="020B0609020204030204" pitchFamily="49" charset="0"/>
            </a:endParaRPr>
          </a:p>
          <a:p>
            <a:pPr marL="0" indent="0">
              <a:buNone/>
            </a:pPr>
            <a:r>
              <a:rPr lang="en-US" sz="2000">
                <a:solidFill>
                  <a:srgbClr val="000000"/>
                </a:solidFill>
                <a:latin typeface="Consolas" panose="020B0609020204030204" pitchFamily="49" charset="0"/>
              </a:rPr>
              <a:t>Kode </a:t>
            </a:r>
            <a:r>
              <a:rPr lang="en-US" sz="2000">
                <a:solidFill>
                  <a:srgbClr val="267F99"/>
                </a:solidFill>
                <a:latin typeface="Consolas" panose="020B0609020204030204" pitchFamily="49" charset="0"/>
              </a:rPr>
              <a:t>Yii</a:t>
            </a:r>
            <a:r>
              <a:rPr lang="en-US" sz="2000">
                <a:solidFill>
                  <a:srgbClr val="000000"/>
                </a:solidFill>
                <a:latin typeface="Consolas" panose="020B0609020204030204" pitchFamily="49" charset="0"/>
              </a:rPr>
              <a:t>::</a:t>
            </a:r>
            <a:r>
              <a:rPr lang="en-US" sz="2000">
                <a:solidFill>
                  <a:srgbClr val="001080"/>
                </a:solidFill>
                <a:latin typeface="Consolas" panose="020B0609020204030204" pitchFamily="49" charset="0"/>
              </a:rPr>
              <a:t>$app</a:t>
            </a:r>
            <a:r>
              <a:rPr lang="en-US" sz="2000">
                <a:solidFill>
                  <a:srgbClr val="000000"/>
                </a:solidFill>
                <a:latin typeface="Consolas" panose="020B0609020204030204" pitchFamily="49" charset="0"/>
              </a:rPr>
              <a:t>-&gt;</a:t>
            </a:r>
            <a:r>
              <a:rPr lang="en-US" sz="2000">
                <a:solidFill>
                  <a:srgbClr val="001080"/>
                </a:solidFill>
                <a:latin typeface="Consolas" panose="020B0609020204030204" pitchFamily="49" charset="0"/>
              </a:rPr>
              <a:t>request</a:t>
            </a:r>
            <a:r>
              <a:rPr lang="en-US" sz="2000">
                <a:solidFill>
                  <a:srgbClr val="000000"/>
                </a:solidFill>
                <a:latin typeface="Consolas" panose="020B0609020204030204" pitchFamily="49" charset="0"/>
              </a:rPr>
              <a:t>-&gt;</a:t>
            </a:r>
            <a:r>
              <a:rPr lang="en-US" sz="2000">
                <a:solidFill>
                  <a:srgbClr val="795E26"/>
                </a:solidFill>
                <a:latin typeface="Consolas" panose="020B0609020204030204" pitchFamily="49" charset="0"/>
              </a:rPr>
              <a:t>post</a:t>
            </a:r>
            <a:r>
              <a:rPr lang="en-US" sz="2000">
                <a:solidFill>
                  <a:srgbClr val="000000"/>
                </a:solidFill>
                <a:latin typeface="Consolas" panose="020B0609020204030204" pitchFamily="49" charset="0"/>
              </a:rPr>
              <a:t>() setara dengan $_FORM</a:t>
            </a:r>
          </a:p>
          <a:p>
            <a:pPr marL="0" indent="0">
              <a:buNone/>
            </a:pPr>
            <a:endParaRPr lang="en-US" sz="2000">
              <a:solidFill>
                <a:srgbClr val="000000"/>
              </a:solidFill>
              <a:latin typeface="Consolas" panose="020B0609020204030204" pitchFamily="49" charset="0"/>
            </a:endParaRPr>
          </a:p>
          <a:p>
            <a:pPr marL="0" indent="0">
              <a:buNone/>
            </a:pPr>
            <a:r>
              <a:rPr lang="en-US" sz="2000">
                <a:solidFill>
                  <a:srgbClr val="000000"/>
                </a:solidFill>
                <a:latin typeface="Consolas" panose="020B0609020204030204" pitchFamily="49" charset="0"/>
              </a:rPr>
              <a:t>Kode</a:t>
            </a:r>
            <a:r>
              <a:rPr lang="en-US" sz="2000">
                <a:solidFill>
                  <a:srgbClr val="001080"/>
                </a:solidFill>
                <a:latin typeface="Consolas" panose="020B0609020204030204" pitchFamily="49" charset="0"/>
              </a:rPr>
              <a:t> $model</a:t>
            </a:r>
            <a:r>
              <a:rPr lang="en-US" sz="2000">
                <a:solidFill>
                  <a:srgbClr val="000000"/>
                </a:solidFill>
                <a:latin typeface="Consolas" panose="020B0609020204030204" pitchFamily="49" charset="0"/>
              </a:rPr>
              <a:t>-&gt;</a:t>
            </a:r>
            <a:r>
              <a:rPr lang="en-US" sz="2000">
                <a:solidFill>
                  <a:srgbClr val="795E26"/>
                </a:solidFill>
                <a:latin typeface="Consolas" panose="020B0609020204030204" pitchFamily="49" charset="0"/>
              </a:rPr>
              <a:t>load </a:t>
            </a:r>
            <a:r>
              <a:rPr lang="en-US" sz="2000">
                <a:solidFill>
                  <a:srgbClr val="000000"/>
                </a:solidFill>
                <a:latin typeface="Consolas" panose="020B0609020204030204" pitchFamily="49" charset="0"/>
              </a:rPr>
              <a:t>digunakan untuk menangkap variable dan memasukkannya pada property model yang sesuai</a:t>
            </a:r>
          </a:p>
          <a:p>
            <a:pPr marL="0" indent="0">
              <a:buNone/>
            </a:pPr>
            <a:endParaRPr lang="en-US" sz="2000"/>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15</a:t>
            </a:fld>
            <a:endParaRPr lang="en-US"/>
          </a:p>
        </p:txBody>
      </p:sp>
      <p:sp>
        <p:nvSpPr>
          <p:cNvPr id="3" name="Rectangle 2">
            <a:extLst>
              <a:ext uri="{FF2B5EF4-FFF2-40B4-BE49-F238E27FC236}">
                <a16:creationId xmlns:a16="http://schemas.microsoft.com/office/drawing/2014/main" id="{58C23962-A670-4F51-8AC7-8C75E43E72AA}"/>
              </a:ext>
            </a:extLst>
          </p:cNvPr>
          <p:cNvSpPr/>
          <p:nvPr/>
        </p:nvSpPr>
        <p:spPr>
          <a:xfrm>
            <a:off x="4306187" y="1690688"/>
            <a:ext cx="7047614" cy="3139321"/>
          </a:xfrm>
          <a:prstGeom prst="rect">
            <a:avLst/>
          </a:prstGeom>
        </p:spPr>
        <p:txBody>
          <a:bodyPr wrap="square">
            <a:spAutoFit/>
          </a:bodyPr>
          <a:lstStyle/>
          <a:p>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function</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actionForm</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new</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Movie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if</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load</a:t>
            </a:r>
            <a:r>
              <a:rPr lang="en-US">
                <a:solidFill>
                  <a:srgbClr val="000000"/>
                </a:solidFill>
                <a:latin typeface="Consolas" panose="020B0609020204030204" pitchFamily="49" charset="0"/>
              </a:rPr>
              <a:t>(</a:t>
            </a:r>
            <a:r>
              <a:rPr lang="en-US">
                <a:solidFill>
                  <a:srgbClr val="267F99"/>
                </a:solidFill>
                <a:latin typeface="Consolas" panose="020B0609020204030204" pitchFamily="49" charset="0"/>
              </a:rPr>
              <a:t>Yii</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$app</a:t>
            </a:r>
            <a:r>
              <a:rPr lang="en-US">
                <a:solidFill>
                  <a:srgbClr val="000000"/>
                </a:solidFill>
                <a:latin typeface="Consolas" panose="020B0609020204030204" pitchFamily="49" charset="0"/>
              </a:rPr>
              <a:t>-&gt;</a:t>
            </a:r>
            <a:r>
              <a:rPr lang="en-US">
                <a:solidFill>
                  <a:srgbClr val="001080"/>
                </a:solidFill>
                <a:latin typeface="Consolas" panose="020B0609020204030204" pitchFamily="49" charset="0"/>
              </a:rPr>
              <a:t>request</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post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perintah untuk menyimpan ke database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$this</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render</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'form'</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'model'</a:t>
            </a:r>
            <a:r>
              <a:rPr lang="en-US">
                <a:solidFill>
                  <a:srgbClr val="000000"/>
                </a:solidFill>
                <a:latin typeface="Consolas" panose="020B0609020204030204" pitchFamily="49" charset="0"/>
              </a:rPr>
              <a:t> =&gt;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a:t>
            </a:r>
          </a:p>
        </p:txBody>
      </p:sp>
    </p:spTree>
    <p:extLst>
      <p:ext uri="{BB962C8B-B14F-4D97-AF65-F5344CB8AC3E}">
        <p14:creationId xmlns:p14="http://schemas.microsoft.com/office/powerpoint/2010/main" val="3097126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title"/>
          </p:nvPr>
        </p:nvSpPr>
        <p:spPr/>
        <p:txBody>
          <a:bodyPr/>
          <a:lstStyle/>
          <a:p>
            <a:r>
              <a:rPr lang="en-US"/>
              <a:t>Penampakan Berikutnya</a:t>
            </a:r>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16</a:t>
            </a:fld>
            <a:endParaRPr lang="en-US"/>
          </a:p>
        </p:txBody>
      </p:sp>
      <p:sp>
        <p:nvSpPr>
          <p:cNvPr id="7" name="Content Placeholder 6">
            <a:extLst>
              <a:ext uri="{FF2B5EF4-FFF2-40B4-BE49-F238E27FC236}">
                <a16:creationId xmlns:a16="http://schemas.microsoft.com/office/drawing/2014/main" id="{09D04052-8531-447C-811C-2EFF63BAAE9C}"/>
              </a:ext>
            </a:extLst>
          </p:cNvPr>
          <p:cNvSpPr>
            <a:spLocks noGrp="1"/>
          </p:cNvSpPr>
          <p:nvPr>
            <p:ph idx="1"/>
          </p:nvPr>
        </p:nvSpPr>
        <p:spPr/>
        <p:txBody>
          <a:bodyPr/>
          <a:lstStyle/>
          <a:p>
            <a:endParaRPr lang="en-US"/>
          </a:p>
        </p:txBody>
      </p:sp>
      <p:pic>
        <p:nvPicPr>
          <p:cNvPr id="2" name="Picture 1">
            <a:extLst>
              <a:ext uri="{FF2B5EF4-FFF2-40B4-BE49-F238E27FC236}">
                <a16:creationId xmlns:a16="http://schemas.microsoft.com/office/drawing/2014/main" id="{122AAFAE-DFD7-4F56-B7B9-67378D92F658}"/>
              </a:ext>
            </a:extLst>
          </p:cNvPr>
          <p:cNvPicPr>
            <a:picLocks noChangeAspect="1"/>
          </p:cNvPicPr>
          <p:nvPr/>
        </p:nvPicPr>
        <p:blipFill rotWithShape="1">
          <a:blip r:embed="rId2"/>
          <a:srcRect t="8373" b="19070"/>
          <a:stretch/>
        </p:blipFill>
        <p:spPr>
          <a:xfrm>
            <a:off x="838200" y="1690688"/>
            <a:ext cx="10066006" cy="4954661"/>
          </a:xfrm>
          <a:prstGeom prst="rect">
            <a:avLst/>
          </a:prstGeom>
        </p:spPr>
      </p:pic>
    </p:spTree>
    <p:extLst>
      <p:ext uri="{BB962C8B-B14F-4D97-AF65-F5344CB8AC3E}">
        <p14:creationId xmlns:p14="http://schemas.microsoft.com/office/powerpoint/2010/main" val="1657691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title"/>
          </p:nvPr>
        </p:nvSpPr>
        <p:spPr/>
        <p:txBody>
          <a:bodyPr>
            <a:normAutofit/>
          </a:bodyPr>
          <a:lstStyle/>
          <a:p>
            <a:r>
              <a:rPr lang="en-US" sz="4000"/>
              <a:t>Menambahkan Pesan Notifikasi Simpan</a:t>
            </a:r>
          </a:p>
        </p:txBody>
      </p:sp>
      <p:sp>
        <p:nvSpPr>
          <p:cNvPr id="2" name="Content Placeholder 1">
            <a:extLst>
              <a:ext uri="{FF2B5EF4-FFF2-40B4-BE49-F238E27FC236}">
                <a16:creationId xmlns:a16="http://schemas.microsoft.com/office/drawing/2014/main" id="{1E2634B2-FC1D-4944-A60A-8688CD770917}"/>
              </a:ext>
            </a:extLst>
          </p:cNvPr>
          <p:cNvSpPr>
            <a:spLocks noGrp="1"/>
          </p:cNvSpPr>
          <p:nvPr>
            <p:ph idx="1"/>
          </p:nvPr>
        </p:nvSpPr>
        <p:spPr>
          <a:xfrm>
            <a:off x="838200" y="1690688"/>
            <a:ext cx="4074042" cy="1612266"/>
          </a:xfrm>
        </p:spPr>
        <p:txBody>
          <a:bodyPr>
            <a:normAutofit fontScale="92500"/>
          </a:bodyPr>
          <a:lstStyle/>
          <a:p>
            <a:pPr marL="0" indent="0" algn="just">
              <a:buNone/>
            </a:pPr>
            <a:r>
              <a:rPr lang="en-US" sz="2400">
                <a:solidFill>
                  <a:srgbClr val="000000"/>
                </a:solidFill>
                <a:latin typeface="Consolas" panose="020B0609020204030204" pitchFamily="49" charset="0"/>
              </a:rPr>
              <a:t>Untuk menampilkan pesan notifikasi, pada Yii terdapat widget Alert yang merupakan bawaan Yii (@/widgets/Alert.php)</a:t>
            </a:r>
          </a:p>
          <a:p>
            <a:pPr marL="0" indent="0">
              <a:buNone/>
            </a:pPr>
            <a:endParaRPr lang="en-US" sz="2000"/>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17</a:t>
            </a:fld>
            <a:endParaRPr lang="en-US"/>
          </a:p>
        </p:txBody>
      </p:sp>
      <p:sp>
        <p:nvSpPr>
          <p:cNvPr id="3" name="Rectangle 2">
            <a:extLst>
              <a:ext uri="{FF2B5EF4-FFF2-40B4-BE49-F238E27FC236}">
                <a16:creationId xmlns:a16="http://schemas.microsoft.com/office/drawing/2014/main" id="{58C23962-A670-4F51-8AC7-8C75E43E72AA}"/>
              </a:ext>
            </a:extLst>
          </p:cNvPr>
          <p:cNvSpPr/>
          <p:nvPr/>
        </p:nvSpPr>
        <p:spPr>
          <a:xfrm>
            <a:off x="4997301" y="1690688"/>
            <a:ext cx="6751675" cy="1477328"/>
          </a:xfrm>
          <a:prstGeom prst="rect">
            <a:avLst/>
          </a:prstGeom>
          <a:ln w="38100">
            <a:solidFill>
              <a:schemeClr val="tx1"/>
            </a:solidFill>
          </a:ln>
        </p:spPr>
        <p:txBody>
          <a:bodyPr wrap="square">
            <a:spAutoFit/>
          </a:bodyPr>
          <a:lstStyle/>
          <a:p>
            <a:r>
              <a:rPr lang="en-US">
                <a:solidFill>
                  <a:srgbClr val="AF00DB"/>
                </a:solidFill>
                <a:latin typeface="Consolas" panose="020B0609020204030204" pitchFamily="49" charset="0"/>
              </a:rPr>
              <a:t>if</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load</a:t>
            </a:r>
            <a:r>
              <a:rPr lang="en-US">
                <a:solidFill>
                  <a:srgbClr val="000000"/>
                </a:solidFill>
                <a:latin typeface="Consolas" panose="020B0609020204030204" pitchFamily="49" charset="0"/>
              </a:rPr>
              <a:t>(</a:t>
            </a:r>
            <a:r>
              <a:rPr lang="en-US">
                <a:solidFill>
                  <a:srgbClr val="267F99"/>
                </a:solidFill>
                <a:latin typeface="Consolas" panose="020B0609020204030204" pitchFamily="49" charset="0"/>
              </a:rPr>
              <a:t>Yii</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$app</a:t>
            </a:r>
            <a:r>
              <a:rPr lang="en-US">
                <a:solidFill>
                  <a:srgbClr val="000000"/>
                </a:solidFill>
                <a:latin typeface="Consolas" panose="020B0609020204030204" pitchFamily="49" charset="0"/>
              </a:rPr>
              <a:t>-&gt;</a:t>
            </a:r>
            <a:r>
              <a:rPr lang="en-US">
                <a:solidFill>
                  <a:srgbClr val="001080"/>
                </a:solidFill>
                <a:latin typeface="Consolas" panose="020B0609020204030204" pitchFamily="49" charset="0"/>
              </a:rPr>
              <a:t>request</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post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perintah untuk menyimpan ke database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Yii</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$app</a:t>
            </a:r>
            <a:r>
              <a:rPr lang="en-US">
                <a:solidFill>
                  <a:srgbClr val="000000"/>
                </a:solidFill>
                <a:latin typeface="Consolas" panose="020B0609020204030204" pitchFamily="49" charset="0"/>
              </a:rPr>
              <a:t>-&gt;</a:t>
            </a:r>
            <a:r>
              <a:rPr lang="en-US">
                <a:solidFill>
                  <a:srgbClr val="001080"/>
                </a:solidFill>
                <a:latin typeface="Consolas" panose="020B0609020204030204" pitchFamily="49" charset="0"/>
              </a:rPr>
              <a:t>session</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setFlash</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'success'</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'Film '</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-&gt;</a:t>
            </a:r>
            <a:r>
              <a:rPr lang="en-US">
                <a:solidFill>
                  <a:srgbClr val="001080"/>
                </a:solidFill>
                <a:latin typeface="Consolas" panose="020B0609020204030204" pitchFamily="49" charset="0"/>
              </a:rPr>
              <a:t>title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 berhasil disimpan'</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p:txBody>
      </p:sp>
      <p:sp>
        <p:nvSpPr>
          <p:cNvPr id="7" name="Content Placeholder 1">
            <a:extLst>
              <a:ext uri="{FF2B5EF4-FFF2-40B4-BE49-F238E27FC236}">
                <a16:creationId xmlns:a16="http://schemas.microsoft.com/office/drawing/2014/main" id="{0CD61C09-0FCE-4C95-A1AF-2FFCB0199EFF}"/>
              </a:ext>
            </a:extLst>
          </p:cNvPr>
          <p:cNvSpPr txBox="1">
            <a:spLocks/>
          </p:cNvSpPr>
          <p:nvPr/>
        </p:nvSpPr>
        <p:spPr>
          <a:xfrm>
            <a:off x="838200" y="3459200"/>
            <a:ext cx="10910776" cy="28671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200">
                <a:solidFill>
                  <a:srgbClr val="000000"/>
                </a:solidFill>
                <a:latin typeface="Consolas" panose="020B0609020204030204" pitchFamily="49" charset="0"/>
              </a:rPr>
              <a:t>Untuk menampilkan pesan notifikasi, pada Yii terdapat widget Alert yang merupakan bawaan Yii (@/widgets/Alert.php)</a:t>
            </a:r>
          </a:p>
          <a:p>
            <a:pPr marL="0" indent="0" algn="ctr">
              <a:buFont typeface="Arial" panose="020B0604020202020204" pitchFamily="34" charset="0"/>
              <a:buNone/>
            </a:pPr>
            <a:r>
              <a:rPr lang="en-US" sz="2200">
                <a:solidFill>
                  <a:srgbClr val="267F99"/>
                </a:solidFill>
                <a:latin typeface="Consolas" panose="020B0609020204030204" pitchFamily="49" charset="0"/>
              </a:rPr>
              <a:t>Yii</a:t>
            </a:r>
            <a:r>
              <a:rPr lang="en-US" sz="2200">
                <a:solidFill>
                  <a:srgbClr val="000000"/>
                </a:solidFill>
                <a:latin typeface="Consolas" panose="020B0609020204030204" pitchFamily="49" charset="0"/>
              </a:rPr>
              <a:t>::</a:t>
            </a:r>
            <a:r>
              <a:rPr lang="en-US" sz="2200">
                <a:solidFill>
                  <a:srgbClr val="001080"/>
                </a:solidFill>
                <a:latin typeface="Consolas" panose="020B0609020204030204" pitchFamily="49" charset="0"/>
              </a:rPr>
              <a:t>$app</a:t>
            </a:r>
            <a:r>
              <a:rPr lang="en-US" sz="2200">
                <a:solidFill>
                  <a:srgbClr val="000000"/>
                </a:solidFill>
                <a:latin typeface="Consolas" panose="020B0609020204030204" pitchFamily="49" charset="0"/>
              </a:rPr>
              <a:t>-&gt;</a:t>
            </a:r>
            <a:r>
              <a:rPr lang="en-US" sz="2200">
                <a:solidFill>
                  <a:srgbClr val="001080"/>
                </a:solidFill>
                <a:latin typeface="Consolas" panose="020B0609020204030204" pitchFamily="49" charset="0"/>
              </a:rPr>
              <a:t>session</a:t>
            </a:r>
            <a:r>
              <a:rPr lang="en-US" sz="2200">
                <a:solidFill>
                  <a:srgbClr val="000000"/>
                </a:solidFill>
                <a:latin typeface="Consolas" panose="020B0609020204030204" pitchFamily="49" charset="0"/>
              </a:rPr>
              <a:t>-&gt;</a:t>
            </a:r>
            <a:r>
              <a:rPr lang="en-US" sz="2200">
                <a:solidFill>
                  <a:srgbClr val="795E26"/>
                </a:solidFill>
                <a:latin typeface="Consolas" panose="020B0609020204030204" pitchFamily="49" charset="0"/>
              </a:rPr>
              <a:t>setFlash</a:t>
            </a:r>
            <a:r>
              <a:rPr lang="en-US" sz="2200">
                <a:solidFill>
                  <a:srgbClr val="000000"/>
                </a:solidFill>
                <a:latin typeface="Consolas" panose="020B0609020204030204" pitchFamily="49" charset="0"/>
              </a:rPr>
              <a:t>(tipe notifikasi, teks notifikasi)</a:t>
            </a:r>
          </a:p>
          <a:p>
            <a:pPr marL="0" indent="0" algn="just">
              <a:buNone/>
            </a:pPr>
            <a:r>
              <a:rPr lang="en-US" sz="2200"/>
              <a:t>Ada 3 kemungkinan tipe notifikasi yaitu: success, error, dan info. Pada contohnya, notifikasi akan ditampilkan ketika submit data telah dilakukan. Karena model telah memuat hasil data post maka, kita bisa menggunakan kdoe </a:t>
            </a:r>
            <a:r>
              <a:rPr lang="en-US" sz="2200">
                <a:solidFill>
                  <a:srgbClr val="001080"/>
                </a:solidFill>
                <a:latin typeface="Consolas" panose="020B0609020204030204" pitchFamily="49" charset="0"/>
              </a:rPr>
              <a:t>$model</a:t>
            </a:r>
            <a:r>
              <a:rPr lang="en-US" sz="2200">
                <a:solidFill>
                  <a:srgbClr val="000000"/>
                </a:solidFill>
                <a:latin typeface="Consolas" panose="020B0609020204030204" pitchFamily="49" charset="0"/>
              </a:rPr>
              <a:t>-&gt;</a:t>
            </a:r>
            <a:r>
              <a:rPr lang="en-US" sz="2200">
                <a:solidFill>
                  <a:srgbClr val="001080"/>
                </a:solidFill>
                <a:latin typeface="Consolas" panose="020B0609020204030204" pitchFamily="49" charset="0"/>
              </a:rPr>
              <a:t>title </a:t>
            </a:r>
            <a:r>
              <a:rPr lang="en-US" sz="2200"/>
              <a:t>untuk menampilkan data judul filmnya</a:t>
            </a:r>
          </a:p>
          <a:p>
            <a:pPr marL="0" indent="0" algn="just">
              <a:buFont typeface="Arial" panose="020B0604020202020204" pitchFamily="34" charset="0"/>
              <a:buNone/>
            </a:pPr>
            <a:endParaRPr lang="en-US" sz="2200"/>
          </a:p>
        </p:txBody>
      </p:sp>
    </p:spTree>
    <p:extLst>
      <p:ext uri="{BB962C8B-B14F-4D97-AF65-F5344CB8AC3E}">
        <p14:creationId xmlns:p14="http://schemas.microsoft.com/office/powerpoint/2010/main" val="3885540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title"/>
          </p:nvPr>
        </p:nvSpPr>
        <p:spPr/>
        <p:txBody>
          <a:bodyPr/>
          <a:lstStyle/>
          <a:p>
            <a:r>
              <a:rPr lang="en-US"/>
              <a:t>Penampakan Akhir</a:t>
            </a:r>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18</a:t>
            </a:fld>
            <a:endParaRPr lang="en-US"/>
          </a:p>
        </p:txBody>
      </p:sp>
      <p:sp>
        <p:nvSpPr>
          <p:cNvPr id="7" name="Content Placeholder 6">
            <a:extLst>
              <a:ext uri="{FF2B5EF4-FFF2-40B4-BE49-F238E27FC236}">
                <a16:creationId xmlns:a16="http://schemas.microsoft.com/office/drawing/2014/main" id="{09D04052-8531-447C-811C-2EFF63BAAE9C}"/>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F9C68A41-BD04-4B8F-AD7F-C647809A36B4}"/>
              </a:ext>
            </a:extLst>
          </p:cNvPr>
          <p:cNvPicPr>
            <a:picLocks noChangeAspect="1"/>
          </p:cNvPicPr>
          <p:nvPr/>
        </p:nvPicPr>
        <p:blipFill rotWithShape="1">
          <a:blip r:embed="rId2"/>
          <a:srcRect t="7442" b="7752"/>
          <a:stretch/>
        </p:blipFill>
        <p:spPr>
          <a:xfrm>
            <a:off x="838200" y="1690688"/>
            <a:ext cx="8538652" cy="4912331"/>
          </a:xfrm>
          <a:prstGeom prst="rect">
            <a:avLst/>
          </a:prstGeom>
        </p:spPr>
      </p:pic>
    </p:spTree>
    <p:extLst>
      <p:ext uri="{BB962C8B-B14F-4D97-AF65-F5344CB8AC3E}">
        <p14:creationId xmlns:p14="http://schemas.microsoft.com/office/powerpoint/2010/main" val="1339504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ctrTitle"/>
          </p:nvPr>
        </p:nvSpPr>
        <p:spPr/>
        <p:txBody>
          <a:bodyPr/>
          <a:lstStyle/>
          <a:p>
            <a:r>
              <a:rPr lang="en-US"/>
              <a:t>Mengenal ActiveRecord</a:t>
            </a:r>
          </a:p>
        </p:txBody>
      </p:sp>
      <p:sp>
        <p:nvSpPr>
          <p:cNvPr id="5" name="Subtitle 4">
            <a:extLst>
              <a:ext uri="{FF2B5EF4-FFF2-40B4-BE49-F238E27FC236}">
                <a16:creationId xmlns:a16="http://schemas.microsoft.com/office/drawing/2014/main" id="{4B9C5550-9E87-4BE8-BAD9-EE5672F31FF1}"/>
              </a:ext>
            </a:extLst>
          </p:cNvPr>
          <p:cNvSpPr>
            <a:spLocks noGrp="1"/>
          </p:cNvSpPr>
          <p:nvPr>
            <p:ph type="subTitle" idx="1"/>
          </p:nvPr>
        </p:nvSpPr>
        <p:spPr/>
        <p:txBody>
          <a:bodyPr/>
          <a:lstStyle/>
          <a:p>
            <a:r>
              <a:rPr lang="en-US"/>
              <a:t>+ Implementasi CRUD menggunakan ActiveRecord</a:t>
            </a:r>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19</a:t>
            </a:fld>
            <a:endParaRPr lang="en-US"/>
          </a:p>
        </p:txBody>
      </p:sp>
    </p:spTree>
    <p:extLst>
      <p:ext uri="{BB962C8B-B14F-4D97-AF65-F5344CB8AC3E}">
        <p14:creationId xmlns:p14="http://schemas.microsoft.com/office/powerpoint/2010/main" val="425126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B1CD-3AB5-4503-B2C6-058FE8677B48}"/>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502D0606-CD50-4A5F-AF67-CC0665C848F7}"/>
              </a:ext>
            </a:extLst>
          </p:cNvPr>
          <p:cNvSpPr>
            <a:spLocks noGrp="1"/>
          </p:cNvSpPr>
          <p:nvPr>
            <p:ph idx="1"/>
          </p:nvPr>
        </p:nvSpPr>
        <p:spPr>
          <a:xfrm>
            <a:off x="838200" y="1825625"/>
            <a:ext cx="10515600" cy="3863975"/>
          </a:xfrm>
        </p:spPr>
        <p:txBody>
          <a:bodyPr numCol="1">
            <a:normAutofit/>
          </a:bodyPr>
          <a:lstStyle/>
          <a:p>
            <a:pPr marL="542925" indent="-457200">
              <a:buFont typeface="Wingdings" panose="05000000000000000000" pitchFamily="2" charset="2"/>
              <a:buChar char="v"/>
            </a:pPr>
            <a:r>
              <a:rPr lang="en-US"/>
              <a:t>Memahami Arsitektur Yii</a:t>
            </a:r>
          </a:p>
          <a:p>
            <a:pPr marL="542925" indent="-457200">
              <a:buFont typeface="Wingdings" panose="05000000000000000000" pitchFamily="2" charset="2"/>
              <a:buChar char="v"/>
            </a:pPr>
            <a:r>
              <a:rPr lang="en-US"/>
              <a:t>Implementasi MVC di Yii</a:t>
            </a:r>
          </a:p>
          <a:p>
            <a:pPr marL="542925" indent="-457200">
              <a:buFont typeface="Wingdings" panose="05000000000000000000" pitchFamily="2" charset="2"/>
              <a:buChar char="v"/>
            </a:pPr>
            <a:r>
              <a:rPr lang="en-US"/>
              <a:t>Mengenal ActiveRecord &amp; Implementasi CRUD </a:t>
            </a:r>
          </a:p>
        </p:txBody>
      </p:sp>
      <p:sp>
        <p:nvSpPr>
          <p:cNvPr id="4" name="Slide Number Placeholder 3">
            <a:extLst>
              <a:ext uri="{FF2B5EF4-FFF2-40B4-BE49-F238E27FC236}">
                <a16:creationId xmlns:a16="http://schemas.microsoft.com/office/drawing/2014/main" id="{B12B836F-E35A-40CD-A29C-3CE35126F1AD}"/>
              </a:ext>
            </a:extLst>
          </p:cNvPr>
          <p:cNvSpPr>
            <a:spLocks noGrp="1"/>
          </p:cNvSpPr>
          <p:nvPr>
            <p:ph type="sldNum" sz="quarter" idx="12"/>
          </p:nvPr>
        </p:nvSpPr>
        <p:spPr/>
        <p:txBody>
          <a:bodyPr/>
          <a:lstStyle/>
          <a:p>
            <a:fld id="{E2C5BD5C-9B6A-4288-9068-DA13FD291C21}" type="slidenum">
              <a:rPr lang="en-US" smtClean="0"/>
              <a:t>2</a:t>
            </a:fld>
            <a:endParaRPr lang="en-US"/>
          </a:p>
        </p:txBody>
      </p:sp>
    </p:spTree>
    <p:extLst>
      <p:ext uri="{BB962C8B-B14F-4D97-AF65-F5344CB8AC3E}">
        <p14:creationId xmlns:p14="http://schemas.microsoft.com/office/powerpoint/2010/main" val="2375286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83E5-DC07-4C07-90D2-28C9F4B980BA}"/>
              </a:ext>
            </a:extLst>
          </p:cNvPr>
          <p:cNvSpPr>
            <a:spLocks noGrp="1"/>
          </p:cNvSpPr>
          <p:nvPr>
            <p:ph type="title"/>
          </p:nvPr>
        </p:nvSpPr>
        <p:spPr/>
        <p:txBody>
          <a:bodyPr/>
          <a:lstStyle/>
          <a:p>
            <a:r>
              <a:rPr lang="en-US"/>
              <a:t>Apa itu ActiveRecord (AR)?</a:t>
            </a:r>
          </a:p>
        </p:txBody>
      </p:sp>
      <p:sp>
        <p:nvSpPr>
          <p:cNvPr id="3" name="Content Placeholder 2">
            <a:extLst>
              <a:ext uri="{FF2B5EF4-FFF2-40B4-BE49-F238E27FC236}">
                <a16:creationId xmlns:a16="http://schemas.microsoft.com/office/drawing/2014/main" id="{CCAA5C2E-5B33-4A72-A18D-F4A769690751}"/>
              </a:ext>
            </a:extLst>
          </p:cNvPr>
          <p:cNvSpPr>
            <a:spLocks noGrp="1"/>
          </p:cNvSpPr>
          <p:nvPr>
            <p:ph idx="1"/>
          </p:nvPr>
        </p:nvSpPr>
        <p:spPr/>
        <p:txBody>
          <a:bodyPr/>
          <a:lstStyle/>
          <a:p>
            <a:pPr algn="just"/>
            <a:r>
              <a:rPr lang="en-US"/>
              <a:t>AR merupakan salah satu penerapan konsep dalam design pattern di Yii yang digunakan sebagai antar muka dalam berinteraksi dengan tabel pada database.</a:t>
            </a:r>
          </a:p>
          <a:p>
            <a:pPr algn="just"/>
            <a:r>
              <a:rPr lang="en-US"/>
              <a:t>AR akan memudahkan kita melakukan operasi data pada database seperti menampilkan, memfilter, menambahkan, mengedit dan menghapus data.</a:t>
            </a:r>
          </a:p>
          <a:p>
            <a:pPr algn="just"/>
            <a:r>
              <a:rPr lang="en-US"/>
              <a:t>Untuk menggunakan AR maka class model yang sebelumnya extends ke class yii\base\Model, diubah menjadi extends ke class \yii\db\ActiveRecord</a:t>
            </a:r>
          </a:p>
        </p:txBody>
      </p:sp>
      <p:sp>
        <p:nvSpPr>
          <p:cNvPr id="4" name="Slide Number Placeholder 3">
            <a:extLst>
              <a:ext uri="{FF2B5EF4-FFF2-40B4-BE49-F238E27FC236}">
                <a16:creationId xmlns:a16="http://schemas.microsoft.com/office/drawing/2014/main" id="{8599A55C-4A6F-43E7-9344-605382525792}"/>
              </a:ext>
            </a:extLst>
          </p:cNvPr>
          <p:cNvSpPr>
            <a:spLocks noGrp="1"/>
          </p:cNvSpPr>
          <p:nvPr>
            <p:ph type="sldNum" sz="quarter" idx="12"/>
          </p:nvPr>
        </p:nvSpPr>
        <p:spPr/>
        <p:txBody>
          <a:bodyPr/>
          <a:lstStyle/>
          <a:p>
            <a:fld id="{E2C5BD5C-9B6A-4288-9068-DA13FD291C21}" type="slidenum">
              <a:rPr lang="en-US" smtClean="0"/>
              <a:t>20</a:t>
            </a:fld>
            <a:endParaRPr lang="en-US"/>
          </a:p>
        </p:txBody>
      </p:sp>
    </p:spTree>
    <p:extLst>
      <p:ext uri="{BB962C8B-B14F-4D97-AF65-F5344CB8AC3E}">
        <p14:creationId xmlns:p14="http://schemas.microsoft.com/office/powerpoint/2010/main" val="418287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83E5-DC07-4C07-90D2-28C9F4B980BA}"/>
              </a:ext>
            </a:extLst>
          </p:cNvPr>
          <p:cNvSpPr>
            <a:spLocks noGrp="1"/>
          </p:cNvSpPr>
          <p:nvPr>
            <p:ph type="title"/>
          </p:nvPr>
        </p:nvSpPr>
        <p:spPr/>
        <p:txBody>
          <a:bodyPr/>
          <a:lstStyle/>
          <a:p>
            <a:r>
              <a:rPr lang="en-US"/>
              <a:t>Membuat Tabel Movie</a:t>
            </a:r>
          </a:p>
        </p:txBody>
      </p:sp>
      <p:sp>
        <p:nvSpPr>
          <p:cNvPr id="3" name="Content Placeholder 2">
            <a:extLst>
              <a:ext uri="{FF2B5EF4-FFF2-40B4-BE49-F238E27FC236}">
                <a16:creationId xmlns:a16="http://schemas.microsoft.com/office/drawing/2014/main" id="{CCAA5C2E-5B33-4A72-A18D-F4A769690751}"/>
              </a:ext>
            </a:extLst>
          </p:cNvPr>
          <p:cNvSpPr>
            <a:spLocks noGrp="1"/>
          </p:cNvSpPr>
          <p:nvPr>
            <p:ph idx="1"/>
          </p:nvPr>
        </p:nvSpPr>
        <p:spPr/>
        <p:txBody>
          <a:bodyPr/>
          <a:lstStyle/>
          <a:p>
            <a:pPr marL="0" indent="0" algn="just">
              <a:buNone/>
            </a:pPr>
            <a:r>
              <a:rPr lang="en-US"/>
              <a:t>Buatlah tabel movie pada database go-cinemadb</a:t>
            </a:r>
          </a:p>
        </p:txBody>
      </p:sp>
      <p:sp>
        <p:nvSpPr>
          <p:cNvPr id="4" name="Slide Number Placeholder 3">
            <a:extLst>
              <a:ext uri="{FF2B5EF4-FFF2-40B4-BE49-F238E27FC236}">
                <a16:creationId xmlns:a16="http://schemas.microsoft.com/office/drawing/2014/main" id="{8599A55C-4A6F-43E7-9344-605382525792}"/>
              </a:ext>
            </a:extLst>
          </p:cNvPr>
          <p:cNvSpPr>
            <a:spLocks noGrp="1"/>
          </p:cNvSpPr>
          <p:nvPr>
            <p:ph type="sldNum" sz="quarter" idx="12"/>
          </p:nvPr>
        </p:nvSpPr>
        <p:spPr/>
        <p:txBody>
          <a:bodyPr/>
          <a:lstStyle/>
          <a:p>
            <a:fld id="{E2C5BD5C-9B6A-4288-9068-DA13FD291C21}" type="slidenum">
              <a:rPr lang="en-US" smtClean="0"/>
              <a:t>21</a:t>
            </a:fld>
            <a:endParaRPr lang="en-US"/>
          </a:p>
        </p:txBody>
      </p:sp>
      <p:pic>
        <p:nvPicPr>
          <p:cNvPr id="6" name="Picture 5">
            <a:extLst>
              <a:ext uri="{FF2B5EF4-FFF2-40B4-BE49-F238E27FC236}">
                <a16:creationId xmlns:a16="http://schemas.microsoft.com/office/drawing/2014/main" id="{9301C584-5E8D-4450-AE72-947FD4299F38}"/>
              </a:ext>
            </a:extLst>
          </p:cNvPr>
          <p:cNvPicPr>
            <a:picLocks noChangeAspect="1"/>
          </p:cNvPicPr>
          <p:nvPr/>
        </p:nvPicPr>
        <p:blipFill>
          <a:blip r:embed="rId2"/>
          <a:stretch>
            <a:fillRect/>
          </a:stretch>
        </p:blipFill>
        <p:spPr>
          <a:xfrm>
            <a:off x="1049404" y="2515394"/>
            <a:ext cx="9496425" cy="1485900"/>
          </a:xfrm>
          <a:prstGeom prst="rect">
            <a:avLst/>
          </a:prstGeom>
        </p:spPr>
      </p:pic>
    </p:spTree>
    <p:extLst>
      <p:ext uri="{BB962C8B-B14F-4D97-AF65-F5344CB8AC3E}">
        <p14:creationId xmlns:p14="http://schemas.microsoft.com/office/powerpoint/2010/main" val="4114592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title"/>
          </p:nvPr>
        </p:nvSpPr>
        <p:spPr/>
        <p:txBody>
          <a:bodyPr/>
          <a:lstStyle/>
          <a:p>
            <a:r>
              <a:rPr lang="en-US"/>
              <a:t>Modifikasi Model Movie</a:t>
            </a:r>
          </a:p>
        </p:txBody>
      </p:sp>
      <p:sp>
        <p:nvSpPr>
          <p:cNvPr id="2" name="Content Placeholder 1">
            <a:extLst>
              <a:ext uri="{FF2B5EF4-FFF2-40B4-BE49-F238E27FC236}">
                <a16:creationId xmlns:a16="http://schemas.microsoft.com/office/drawing/2014/main" id="{1E2634B2-FC1D-4944-A60A-8688CD770917}"/>
              </a:ext>
            </a:extLst>
          </p:cNvPr>
          <p:cNvSpPr>
            <a:spLocks noGrp="1"/>
          </p:cNvSpPr>
          <p:nvPr>
            <p:ph idx="1"/>
          </p:nvPr>
        </p:nvSpPr>
        <p:spPr>
          <a:xfrm>
            <a:off x="838200" y="1825625"/>
            <a:ext cx="4286693" cy="4351338"/>
          </a:xfrm>
        </p:spPr>
        <p:txBody>
          <a:bodyPr>
            <a:normAutofit/>
          </a:bodyPr>
          <a:lstStyle/>
          <a:p>
            <a:pPr marL="0" indent="0" algn="just">
              <a:buNone/>
            </a:pPr>
            <a:r>
              <a:rPr lang="en-US" sz="2000"/>
              <a:t>Modifikasi file Movie.php pada @/models/ dengan extends ke class ActiveRecord yaitu </a:t>
            </a:r>
            <a:r>
              <a:rPr lang="en-US" sz="2000">
                <a:solidFill>
                  <a:srgbClr val="000000"/>
                </a:solidFill>
                <a:latin typeface="Consolas" panose="020B0609020204030204" pitchFamily="49" charset="0"/>
              </a:rPr>
              <a:t>yii\db\</a:t>
            </a:r>
            <a:r>
              <a:rPr lang="en-US" sz="2000">
                <a:solidFill>
                  <a:srgbClr val="267F99"/>
                </a:solidFill>
                <a:latin typeface="Consolas" panose="020B0609020204030204" pitchFamily="49" charset="0"/>
              </a:rPr>
              <a:t>ActiveRecord</a:t>
            </a:r>
          </a:p>
          <a:p>
            <a:pPr marL="0" indent="0" algn="just">
              <a:buNone/>
            </a:pPr>
            <a:endParaRPr lang="en-US" sz="2000">
              <a:solidFill>
                <a:srgbClr val="267F99"/>
              </a:solidFill>
              <a:latin typeface="Consolas" panose="020B0609020204030204" pitchFamily="49" charset="0"/>
            </a:endParaRPr>
          </a:p>
          <a:p>
            <a:pPr marL="0" indent="0" algn="just">
              <a:buNone/>
            </a:pPr>
            <a:r>
              <a:rPr lang="en-US" sz="2000"/>
              <a:t>Property title dan description sudah tidak diperlukan lagi karena by default akan merujuk ke field di database pada tabel movie. Pada kasus inipun, method tableName sebenarnya opsional ketika nama tablenya berbeda dengan nama classnya.</a:t>
            </a:r>
            <a:endParaRPr lang="en-US" sz="2000">
              <a:solidFill>
                <a:srgbClr val="267F99"/>
              </a:solidFill>
              <a:latin typeface="Consolas" panose="020B0609020204030204" pitchFamily="49" charset="0"/>
            </a:endParaRPr>
          </a:p>
          <a:p>
            <a:pPr marL="0" indent="0" algn="just">
              <a:buNone/>
            </a:pPr>
            <a:endParaRPr lang="en-US" sz="2000">
              <a:solidFill>
                <a:srgbClr val="267F99"/>
              </a:solidFill>
              <a:latin typeface="Consolas" panose="020B0609020204030204" pitchFamily="49" charset="0"/>
            </a:endParaRPr>
          </a:p>
          <a:p>
            <a:pPr marL="0" indent="0" algn="just">
              <a:buNone/>
            </a:pPr>
            <a:endParaRPr lang="en-US" sz="2000">
              <a:solidFill>
                <a:srgbClr val="267F99"/>
              </a:solidFill>
              <a:latin typeface="Consolas" panose="020B0609020204030204" pitchFamily="49" charset="0"/>
            </a:endParaRPr>
          </a:p>
          <a:p>
            <a:pPr marL="0" indent="0" algn="just">
              <a:buNone/>
            </a:pPr>
            <a:endParaRPr lang="en-US" sz="2000"/>
          </a:p>
          <a:p>
            <a:pPr marL="0" indent="0" algn="just">
              <a:buNone/>
            </a:pPr>
            <a:endParaRPr lang="en-US" sz="2000"/>
          </a:p>
          <a:p>
            <a:pPr marL="0" indent="0" algn="just">
              <a:buNone/>
            </a:pPr>
            <a:endParaRPr lang="en-US" sz="2000">
              <a:solidFill>
                <a:srgbClr val="000000"/>
              </a:solidFill>
              <a:latin typeface="Consolas" panose="020B0609020204030204" pitchFamily="49" charset="0"/>
            </a:endParaRPr>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22</a:t>
            </a:fld>
            <a:endParaRPr lang="en-US"/>
          </a:p>
        </p:txBody>
      </p:sp>
      <p:sp>
        <p:nvSpPr>
          <p:cNvPr id="3" name="Rectangle 2">
            <a:extLst>
              <a:ext uri="{FF2B5EF4-FFF2-40B4-BE49-F238E27FC236}">
                <a16:creationId xmlns:a16="http://schemas.microsoft.com/office/drawing/2014/main" id="{58C23962-A670-4F51-8AC7-8C75E43E72AA}"/>
              </a:ext>
            </a:extLst>
          </p:cNvPr>
          <p:cNvSpPr/>
          <p:nvPr/>
        </p:nvSpPr>
        <p:spPr>
          <a:xfrm>
            <a:off x="5263117" y="1691672"/>
            <a:ext cx="6228907" cy="4770537"/>
          </a:xfrm>
          <a:prstGeom prst="rect">
            <a:avLst/>
          </a:prstGeom>
        </p:spPr>
        <p:txBody>
          <a:bodyPr wrap="square">
            <a:spAutoFit/>
          </a:bodyPr>
          <a:lstStyle/>
          <a:p>
            <a:r>
              <a:rPr lang="en-US" sz="1600">
                <a:solidFill>
                  <a:srgbClr val="800000"/>
                </a:solidFill>
                <a:latin typeface="Consolas" panose="020B0609020204030204" pitchFamily="49" charset="0"/>
              </a:rPr>
              <a:t>&lt;?php</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namespace</a:t>
            </a:r>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app\models</a:t>
            </a:r>
            <a:r>
              <a:rPr lang="en-US" sz="1600">
                <a:solidFill>
                  <a:srgbClr val="000000"/>
                </a:solidFill>
                <a:latin typeface="Consolas" panose="020B0609020204030204" pitchFamily="49" charset="0"/>
              </a:rPr>
              <a:t>;</a:t>
            </a:r>
          </a:p>
          <a:p>
            <a:r>
              <a:rPr lang="en-US" sz="1600">
                <a:solidFill>
                  <a:srgbClr val="0000FF"/>
                </a:solidFill>
                <a:latin typeface="Consolas" panose="020B0609020204030204" pitchFamily="49" charset="0"/>
              </a:rPr>
              <a:t>use</a:t>
            </a:r>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Yii</a:t>
            </a:r>
            <a:r>
              <a:rPr lang="en-US" sz="1600">
                <a:solidFill>
                  <a:srgbClr val="000000"/>
                </a:solidFill>
                <a:latin typeface="Consolas" panose="020B0609020204030204" pitchFamily="49" charset="0"/>
              </a:rPr>
              <a:t>;</a:t>
            </a:r>
          </a:p>
          <a:p>
            <a:r>
              <a:rPr lang="en-US" sz="1600">
                <a:solidFill>
                  <a:srgbClr val="0000FF"/>
                </a:solidFill>
                <a:latin typeface="Consolas" panose="020B0609020204030204" pitchFamily="49" charset="0"/>
              </a:rPr>
              <a:t>use</a:t>
            </a:r>
            <a:r>
              <a:rPr lang="en-US" sz="1600">
                <a:solidFill>
                  <a:srgbClr val="000000"/>
                </a:solidFill>
                <a:latin typeface="Consolas" panose="020B0609020204030204" pitchFamily="49" charset="0"/>
              </a:rPr>
              <a:t> yii\db\</a:t>
            </a:r>
            <a:r>
              <a:rPr lang="en-US" sz="1600">
                <a:solidFill>
                  <a:srgbClr val="267F99"/>
                </a:solidFill>
                <a:latin typeface="Consolas" panose="020B0609020204030204" pitchFamily="49" charset="0"/>
              </a:rPr>
              <a:t>ActiveRecord</a:t>
            </a:r>
            <a:r>
              <a:rPr lang="en-US" sz="1600">
                <a:solidFill>
                  <a:srgbClr val="000000"/>
                </a:solidFill>
                <a:latin typeface="Consolas" panose="020B0609020204030204" pitchFamily="49" charset="0"/>
              </a:rPr>
              <a:t>;</a:t>
            </a:r>
          </a:p>
          <a:p>
            <a:br>
              <a:rPr lang="en-US" sz="1600">
                <a:solidFill>
                  <a:srgbClr val="000000"/>
                </a:solidFill>
                <a:latin typeface="Consolas" panose="020B0609020204030204" pitchFamily="49" charset="0"/>
              </a:rPr>
            </a:br>
            <a:r>
              <a:rPr lang="en-US" sz="1600">
                <a:solidFill>
                  <a:srgbClr val="0000FF"/>
                </a:solidFill>
                <a:latin typeface="Consolas" panose="020B0609020204030204" pitchFamily="49" charset="0"/>
              </a:rPr>
              <a:t>class</a:t>
            </a:r>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Movie</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extends</a:t>
            </a:r>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ActiveRecord</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public</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static</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function</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tableName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AF00DB"/>
                </a:solidFill>
                <a:latin typeface="Consolas" panose="020B0609020204030204" pitchFamily="49" charset="0"/>
              </a:rPr>
              <a:t>return</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'movie'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br>
              <a:rPr lang="en-US" sz="1600">
                <a:solidFill>
                  <a:srgbClr val="000000"/>
                </a:solidFill>
                <a:latin typeface="Consolas" panose="020B0609020204030204" pitchFamily="49" charset="0"/>
              </a:rPr>
            </a:b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public</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function</a:t>
            </a:r>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rules</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AF00DB"/>
                </a:solidFill>
                <a:latin typeface="Consolas" panose="020B0609020204030204" pitchFamily="49" charset="0"/>
              </a:rPr>
              <a:t>return</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'title'</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'description'</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'safe'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a:t>
            </a:r>
          </a:p>
        </p:txBody>
      </p:sp>
    </p:spTree>
    <p:extLst>
      <p:ext uri="{BB962C8B-B14F-4D97-AF65-F5344CB8AC3E}">
        <p14:creationId xmlns:p14="http://schemas.microsoft.com/office/powerpoint/2010/main" val="1225565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EB36-36EC-4F4B-B422-B9C3EEA7B4A0}"/>
              </a:ext>
            </a:extLst>
          </p:cNvPr>
          <p:cNvSpPr>
            <a:spLocks noGrp="1"/>
          </p:cNvSpPr>
          <p:nvPr>
            <p:ph type="title"/>
          </p:nvPr>
        </p:nvSpPr>
        <p:spPr/>
        <p:txBody>
          <a:bodyPr/>
          <a:lstStyle/>
          <a:p>
            <a:r>
              <a:rPr lang="en-US"/>
              <a:t>CRUD Query Pada ActiveRecord</a:t>
            </a:r>
          </a:p>
        </p:txBody>
      </p:sp>
      <p:sp>
        <p:nvSpPr>
          <p:cNvPr id="3" name="Content Placeholder 2">
            <a:extLst>
              <a:ext uri="{FF2B5EF4-FFF2-40B4-BE49-F238E27FC236}">
                <a16:creationId xmlns:a16="http://schemas.microsoft.com/office/drawing/2014/main" id="{9CCFFEE6-E1EB-4C2E-B001-E79F2224ABE1}"/>
              </a:ext>
            </a:extLst>
          </p:cNvPr>
          <p:cNvSpPr>
            <a:spLocks noGrp="1"/>
          </p:cNvSpPr>
          <p:nvPr>
            <p:ph idx="1"/>
          </p:nvPr>
        </p:nvSpPr>
        <p:spPr/>
        <p:txBody>
          <a:bodyPr>
            <a:normAutofit/>
          </a:bodyPr>
          <a:lstStyle/>
          <a:p>
            <a:r>
              <a:rPr lang="en-US"/>
              <a:t>Create</a:t>
            </a:r>
          </a:p>
          <a:p>
            <a:pPr lvl="1"/>
            <a:r>
              <a:rPr lang="en-US" sz="2000"/>
              <a:t>Insert into movie (title, description) values ('', '')</a:t>
            </a:r>
          </a:p>
          <a:p>
            <a:r>
              <a:rPr lang="en-US"/>
              <a:t>Read</a:t>
            </a:r>
          </a:p>
          <a:p>
            <a:pPr lvl="1"/>
            <a:r>
              <a:rPr lang="en-US" sz="2000"/>
              <a:t>Select * from movie; // semua data</a:t>
            </a:r>
          </a:p>
          <a:p>
            <a:pPr lvl="1"/>
            <a:r>
              <a:rPr lang="en-US" sz="2000"/>
              <a:t>Select * from movie where genre = 'horor'; // semua data yang genre horror</a:t>
            </a:r>
          </a:p>
          <a:p>
            <a:pPr lvl="1"/>
            <a:r>
              <a:rPr lang="en-US" sz="2000"/>
              <a:t>Select * from novie where id=2; // satu data yang id=2</a:t>
            </a:r>
          </a:p>
          <a:p>
            <a:r>
              <a:rPr lang="en-US"/>
              <a:t>Update</a:t>
            </a:r>
          </a:p>
          <a:p>
            <a:pPr lvl="1"/>
            <a:r>
              <a:rPr lang="en-US" sz="2000"/>
              <a:t>Update movie set title = 'Gundala 2" where id=1;  // update judul menjadi Gundala 2 dimana id=1</a:t>
            </a:r>
          </a:p>
          <a:p>
            <a:r>
              <a:rPr lang="en-US"/>
              <a:t>Delete</a:t>
            </a:r>
          </a:p>
          <a:p>
            <a:pPr lvl="1"/>
            <a:r>
              <a:rPr lang="en-US" sz="2000"/>
              <a:t>Delete from movie where id=1; // hapus data dimana id=1</a:t>
            </a:r>
          </a:p>
        </p:txBody>
      </p:sp>
      <p:sp>
        <p:nvSpPr>
          <p:cNvPr id="4" name="Slide Number Placeholder 3">
            <a:extLst>
              <a:ext uri="{FF2B5EF4-FFF2-40B4-BE49-F238E27FC236}">
                <a16:creationId xmlns:a16="http://schemas.microsoft.com/office/drawing/2014/main" id="{3CB25338-9618-4777-BDAB-729AAB95976D}"/>
              </a:ext>
            </a:extLst>
          </p:cNvPr>
          <p:cNvSpPr>
            <a:spLocks noGrp="1"/>
          </p:cNvSpPr>
          <p:nvPr>
            <p:ph type="sldNum" sz="quarter" idx="12"/>
          </p:nvPr>
        </p:nvSpPr>
        <p:spPr/>
        <p:txBody>
          <a:bodyPr/>
          <a:lstStyle/>
          <a:p>
            <a:fld id="{E2C5BD5C-9B6A-4288-9068-DA13FD291C21}" type="slidenum">
              <a:rPr lang="en-US" smtClean="0"/>
              <a:t>23</a:t>
            </a:fld>
            <a:endParaRPr lang="en-US"/>
          </a:p>
        </p:txBody>
      </p:sp>
    </p:spTree>
    <p:extLst>
      <p:ext uri="{BB962C8B-B14F-4D97-AF65-F5344CB8AC3E}">
        <p14:creationId xmlns:p14="http://schemas.microsoft.com/office/powerpoint/2010/main" val="2576576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AED2-328B-4615-BF8C-AC9214E771E7}"/>
              </a:ext>
            </a:extLst>
          </p:cNvPr>
          <p:cNvSpPr>
            <a:spLocks noGrp="1"/>
          </p:cNvSpPr>
          <p:nvPr>
            <p:ph type="title"/>
          </p:nvPr>
        </p:nvSpPr>
        <p:spPr/>
        <p:txBody>
          <a:bodyPr/>
          <a:lstStyle/>
          <a:p>
            <a:r>
              <a:rPr lang="en-US"/>
              <a:t>Create / Input Data Baru</a:t>
            </a:r>
          </a:p>
        </p:txBody>
      </p:sp>
      <p:sp>
        <p:nvSpPr>
          <p:cNvPr id="3" name="Content Placeholder 2">
            <a:extLst>
              <a:ext uri="{FF2B5EF4-FFF2-40B4-BE49-F238E27FC236}">
                <a16:creationId xmlns:a16="http://schemas.microsoft.com/office/drawing/2014/main" id="{D6705D73-6A23-418E-81A7-7725898B4167}"/>
              </a:ext>
            </a:extLst>
          </p:cNvPr>
          <p:cNvSpPr>
            <a:spLocks noGrp="1"/>
          </p:cNvSpPr>
          <p:nvPr>
            <p:ph idx="1"/>
          </p:nvPr>
        </p:nvSpPr>
        <p:spPr/>
        <p:txBody>
          <a:bodyPr/>
          <a:lstStyle/>
          <a:p>
            <a:pPr marL="0" indent="0">
              <a:buNone/>
            </a:pPr>
            <a:r>
              <a:rPr lang="en-US" sz="1800">
                <a:solidFill>
                  <a:srgbClr val="008000"/>
                </a:solidFill>
                <a:latin typeface="Consolas" panose="020B0609020204030204" pitchFamily="49" charset="0"/>
              </a:rPr>
              <a:t>// create atau insert into movie(title, description) value ('', '')</a:t>
            </a:r>
            <a:endParaRPr lang="en-US" sz="1800">
              <a:solidFill>
                <a:srgbClr val="000000"/>
              </a:solidFill>
              <a:latin typeface="Consolas" panose="020B0609020204030204" pitchFamily="49" charset="0"/>
            </a:endParaRPr>
          </a:p>
          <a:p>
            <a:pPr marL="0" indent="0">
              <a:buNone/>
            </a:pPr>
            <a:r>
              <a:rPr lang="en-US" sz="1800">
                <a:solidFill>
                  <a:srgbClr val="001080"/>
                </a:solidFill>
                <a:latin typeface="Consolas" panose="020B0609020204030204" pitchFamily="49" charset="0"/>
              </a:rPr>
              <a:t>$model</a:t>
            </a:r>
            <a:r>
              <a:rPr lang="en-US" sz="1800">
                <a:solidFill>
                  <a:srgbClr val="000000"/>
                </a:solidFill>
                <a:latin typeface="Consolas" panose="020B0609020204030204" pitchFamily="49" charset="0"/>
              </a:rPr>
              <a:t> = </a:t>
            </a:r>
            <a:r>
              <a:rPr lang="en-US" sz="1800">
                <a:solidFill>
                  <a:srgbClr val="0000FF"/>
                </a:solidFill>
                <a:latin typeface="Consolas" panose="020B0609020204030204" pitchFamily="49" charset="0"/>
              </a:rPr>
              <a:t>new</a:t>
            </a:r>
            <a:r>
              <a:rPr lang="en-US" sz="1800">
                <a:solidFill>
                  <a:srgbClr val="000000"/>
                </a:solidFill>
                <a:latin typeface="Consolas" panose="020B0609020204030204" pitchFamily="49" charset="0"/>
              </a:rPr>
              <a:t> </a:t>
            </a:r>
            <a:r>
              <a:rPr lang="en-US" sz="1800">
                <a:solidFill>
                  <a:srgbClr val="267F99"/>
                </a:solidFill>
                <a:latin typeface="Consolas" panose="020B0609020204030204" pitchFamily="49" charset="0"/>
              </a:rPr>
              <a:t>Movie</a:t>
            </a:r>
            <a:r>
              <a:rPr lang="en-US" sz="1800">
                <a:solidFill>
                  <a:srgbClr val="000000"/>
                </a:solidFill>
                <a:latin typeface="Consolas" panose="020B0609020204030204" pitchFamily="49" charset="0"/>
              </a:rPr>
              <a:t>();</a:t>
            </a:r>
          </a:p>
          <a:p>
            <a:pPr marL="0" indent="0">
              <a:buNone/>
            </a:pPr>
            <a:r>
              <a:rPr lang="en-US" sz="1800">
                <a:solidFill>
                  <a:srgbClr val="001080"/>
                </a:solidFill>
                <a:latin typeface="Consolas" panose="020B0609020204030204" pitchFamily="49" charset="0"/>
              </a:rPr>
              <a:t>$model</a:t>
            </a:r>
            <a:r>
              <a:rPr lang="en-US" sz="1800">
                <a:solidFill>
                  <a:srgbClr val="000000"/>
                </a:solidFill>
                <a:latin typeface="Consolas" panose="020B0609020204030204" pitchFamily="49" charset="0"/>
              </a:rPr>
              <a:t>-&gt;</a:t>
            </a:r>
            <a:r>
              <a:rPr lang="en-US" sz="1800">
                <a:solidFill>
                  <a:srgbClr val="001080"/>
                </a:solidFill>
                <a:latin typeface="Consolas" panose="020B0609020204030204" pitchFamily="49" charset="0"/>
              </a:rPr>
              <a:t>title</a:t>
            </a:r>
            <a:r>
              <a:rPr lang="en-US" sz="1800">
                <a:solidFill>
                  <a:srgbClr val="000000"/>
                </a:solidFill>
                <a:latin typeface="Consolas" panose="020B0609020204030204" pitchFamily="49" charset="0"/>
              </a:rPr>
              <a:t> = </a:t>
            </a:r>
            <a:r>
              <a:rPr lang="en-US" sz="1800">
                <a:solidFill>
                  <a:srgbClr val="A31515"/>
                </a:solidFill>
                <a:latin typeface="Consolas" panose="020B0609020204030204" pitchFamily="49" charset="0"/>
              </a:rPr>
              <a:t>"Gundala"</a:t>
            </a:r>
            <a:r>
              <a:rPr lang="en-US" sz="1800">
                <a:solidFill>
                  <a:srgbClr val="000000"/>
                </a:solidFill>
                <a:latin typeface="Consolas" panose="020B0609020204030204" pitchFamily="49" charset="0"/>
              </a:rPr>
              <a:t>;</a:t>
            </a:r>
          </a:p>
          <a:p>
            <a:pPr marL="0" indent="0">
              <a:buNone/>
            </a:pPr>
            <a:r>
              <a:rPr lang="en-US" sz="1800">
                <a:solidFill>
                  <a:srgbClr val="001080"/>
                </a:solidFill>
                <a:latin typeface="Consolas" panose="020B0609020204030204" pitchFamily="49" charset="0"/>
              </a:rPr>
              <a:t>$model</a:t>
            </a:r>
            <a:r>
              <a:rPr lang="en-US" sz="1800">
                <a:solidFill>
                  <a:srgbClr val="000000"/>
                </a:solidFill>
                <a:latin typeface="Consolas" panose="020B0609020204030204" pitchFamily="49" charset="0"/>
              </a:rPr>
              <a:t>-&gt;</a:t>
            </a:r>
            <a:r>
              <a:rPr lang="en-US" sz="1800">
                <a:solidFill>
                  <a:srgbClr val="001080"/>
                </a:solidFill>
                <a:latin typeface="Consolas" panose="020B0609020204030204" pitchFamily="49" charset="0"/>
              </a:rPr>
              <a:t>description</a:t>
            </a:r>
            <a:r>
              <a:rPr lang="en-US" sz="1800">
                <a:solidFill>
                  <a:srgbClr val="000000"/>
                </a:solidFill>
                <a:latin typeface="Consolas" panose="020B0609020204030204" pitchFamily="49" charset="0"/>
              </a:rPr>
              <a:t> = </a:t>
            </a:r>
            <a:r>
              <a:rPr lang="en-US" sz="1800">
                <a:solidFill>
                  <a:srgbClr val="A31515"/>
                </a:solidFill>
                <a:latin typeface="Consolas" panose="020B0609020204030204" pitchFamily="49" charset="0"/>
              </a:rPr>
              <a:t>"Sancaka hidup di jalanan sejak ditinggal ayah dan ibunya."</a:t>
            </a:r>
            <a:r>
              <a:rPr lang="en-US" sz="1800">
                <a:solidFill>
                  <a:srgbClr val="000000"/>
                </a:solidFill>
                <a:latin typeface="Consolas" panose="020B0609020204030204" pitchFamily="49" charset="0"/>
              </a:rPr>
              <a:t>;</a:t>
            </a:r>
          </a:p>
          <a:p>
            <a:pPr marL="0" indent="0">
              <a:buNone/>
            </a:pPr>
            <a:r>
              <a:rPr lang="en-US" sz="1800">
                <a:solidFill>
                  <a:srgbClr val="001080"/>
                </a:solidFill>
                <a:latin typeface="Consolas" panose="020B0609020204030204" pitchFamily="49" charset="0"/>
              </a:rPr>
              <a:t>$model</a:t>
            </a:r>
            <a:r>
              <a:rPr lang="en-US" sz="1800">
                <a:solidFill>
                  <a:srgbClr val="000000"/>
                </a:solidFill>
                <a:latin typeface="Consolas" panose="020B0609020204030204" pitchFamily="49" charset="0"/>
              </a:rPr>
              <a:t>-&gt;</a:t>
            </a:r>
            <a:r>
              <a:rPr lang="en-US" sz="1800">
                <a:solidFill>
                  <a:srgbClr val="795E26"/>
                </a:solidFill>
                <a:latin typeface="Consolas" panose="020B0609020204030204" pitchFamily="49" charset="0"/>
              </a:rPr>
              <a:t>save</a:t>
            </a:r>
            <a:r>
              <a:rPr lang="en-US" sz="1800">
                <a:solidFill>
                  <a:srgbClr val="000000"/>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B706A51C-71A3-4F85-B441-1455E6808E96}"/>
              </a:ext>
            </a:extLst>
          </p:cNvPr>
          <p:cNvSpPr>
            <a:spLocks noGrp="1"/>
          </p:cNvSpPr>
          <p:nvPr>
            <p:ph type="sldNum" sz="quarter" idx="12"/>
          </p:nvPr>
        </p:nvSpPr>
        <p:spPr/>
        <p:txBody>
          <a:bodyPr/>
          <a:lstStyle/>
          <a:p>
            <a:fld id="{E2C5BD5C-9B6A-4288-9068-DA13FD291C21}" type="slidenum">
              <a:rPr lang="en-US" smtClean="0"/>
              <a:t>24</a:t>
            </a:fld>
            <a:endParaRPr lang="en-US"/>
          </a:p>
        </p:txBody>
      </p:sp>
    </p:spTree>
    <p:extLst>
      <p:ext uri="{BB962C8B-B14F-4D97-AF65-F5344CB8AC3E}">
        <p14:creationId xmlns:p14="http://schemas.microsoft.com/office/powerpoint/2010/main" val="3979188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title"/>
          </p:nvPr>
        </p:nvSpPr>
        <p:spPr/>
        <p:txBody>
          <a:bodyPr>
            <a:normAutofit/>
          </a:bodyPr>
          <a:lstStyle/>
          <a:p>
            <a:r>
              <a:rPr lang="en-US" sz="4000"/>
              <a:t>Modifikasi actionForm pada MovieController</a:t>
            </a:r>
          </a:p>
        </p:txBody>
      </p:sp>
      <p:sp>
        <p:nvSpPr>
          <p:cNvPr id="2" name="Content Placeholder 1">
            <a:extLst>
              <a:ext uri="{FF2B5EF4-FFF2-40B4-BE49-F238E27FC236}">
                <a16:creationId xmlns:a16="http://schemas.microsoft.com/office/drawing/2014/main" id="{1E2634B2-FC1D-4944-A60A-8688CD770917}"/>
              </a:ext>
            </a:extLst>
          </p:cNvPr>
          <p:cNvSpPr>
            <a:spLocks noGrp="1"/>
          </p:cNvSpPr>
          <p:nvPr>
            <p:ph idx="1"/>
          </p:nvPr>
        </p:nvSpPr>
        <p:spPr>
          <a:xfrm>
            <a:off x="838200" y="1825625"/>
            <a:ext cx="3772301" cy="4203035"/>
          </a:xfrm>
        </p:spPr>
        <p:txBody>
          <a:bodyPr>
            <a:normAutofit/>
          </a:bodyPr>
          <a:lstStyle/>
          <a:p>
            <a:pPr marL="0" indent="0">
              <a:buNone/>
            </a:pPr>
            <a:r>
              <a:rPr lang="en-US" sz="2000"/>
              <a:t>Cukup tambahkan kode </a:t>
            </a:r>
            <a:r>
              <a:rPr lang="en-US" sz="2000">
                <a:solidFill>
                  <a:srgbClr val="001080"/>
                </a:solidFill>
                <a:latin typeface="Consolas" panose="020B0609020204030204" pitchFamily="49" charset="0"/>
              </a:rPr>
              <a:t>$model</a:t>
            </a:r>
            <a:r>
              <a:rPr lang="en-US" sz="2000">
                <a:solidFill>
                  <a:srgbClr val="000000"/>
                </a:solidFill>
                <a:latin typeface="Consolas" panose="020B0609020204030204" pitchFamily="49" charset="0"/>
              </a:rPr>
              <a:t>-&gt;</a:t>
            </a:r>
            <a:r>
              <a:rPr lang="en-US" sz="2000">
                <a:solidFill>
                  <a:srgbClr val="795E26"/>
                </a:solidFill>
                <a:latin typeface="Consolas" panose="020B0609020204030204" pitchFamily="49" charset="0"/>
              </a:rPr>
              <a:t>save</a:t>
            </a:r>
            <a:r>
              <a:rPr lang="en-US" sz="2000">
                <a:solidFill>
                  <a:srgbClr val="000000"/>
                </a:solidFill>
                <a:latin typeface="Consolas" panose="020B0609020204030204" pitchFamily="49" charset="0"/>
              </a:rPr>
              <a:t>();</a:t>
            </a:r>
          </a:p>
          <a:p>
            <a:pPr marL="0" indent="0">
              <a:buNone/>
            </a:pPr>
            <a:endParaRPr lang="en-US" sz="2000">
              <a:solidFill>
                <a:srgbClr val="000000"/>
              </a:solidFill>
              <a:latin typeface="Consolas" panose="020B0609020204030204" pitchFamily="49" charset="0"/>
            </a:endParaRPr>
          </a:p>
          <a:p>
            <a:pPr marL="0" indent="0">
              <a:buNone/>
            </a:pPr>
            <a:r>
              <a:rPr lang="en-US" sz="2000">
                <a:solidFill>
                  <a:srgbClr val="000000"/>
                </a:solidFill>
                <a:latin typeface="Consolas" panose="020B0609020204030204" pitchFamily="49" charset="0"/>
              </a:rPr>
              <a:t>Karena baris sebelumnya sudah ada perintah untuk menangkap variable post data </a:t>
            </a:r>
            <a:r>
              <a:rPr lang="en-US" sz="2000">
                <a:solidFill>
                  <a:srgbClr val="001080"/>
                </a:solidFill>
                <a:latin typeface="Consolas" panose="020B0609020204030204" pitchFamily="49" charset="0"/>
              </a:rPr>
              <a:t>$model</a:t>
            </a:r>
            <a:r>
              <a:rPr lang="en-US" sz="2000">
                <a:solidFill>
                  <a:srgbClr val="000000"/>
                </a:solidFill>
                <a:latin typeface="Consolas" panose="020B0609020204030204" pitchFamily="49" charset="0"/>
              </a:rPr>
              <a:t>-&gt;</a:t>
            </a:r>
            <a:r>
              <a:rPr lang="en-US" sz="2000">
                <a:solidFill>
                  <a:srgbClr val="795E26"/>
                </a:solidFill>
                <a:latin typeface="Consolas" panose="020B0609020204030204" pitchFamily="49" charset="0"/>
              </a:rPr>
              <a:t>load</a:t>
            </a:r>
            <a:r>
              <a:rPr lang="en-US" sz="2000">
                <a:solidFill>
                  <a:srgbClr val="000000"/>
                </a:solidFill>
                <a:latin typeface="Consolas" panose="020B0609020204030204" pitchFamily="49" charset="0"/>
              </a:rPr>
              <a:t>(</a:t>
            </a:r>
            <a:r>
              <a:rPr lang="en-US" sz="2000">
                <a:solidFill>
                  <a:srgbClr val="267F99"/>
                </a:solidFill>
                <a:latin typeface="Consolas" panose="020B0609020204030204" pitchFamily="49" charset="0"/>
              </a:rPr>
              <a:t>Yii</a:t>
            </a:r>
            <a:r>
              <a:rPr lang="en-US" sz="2000">
                <a:solidFill>
                  <a:srgbClr val="000000"/>
                </a:solidFill>
                <a:latin typeface="Consolas" panose="020B0609020204030204" pitchFamily="49" charset="0"/>
              </a:rPr>
              <a:t>::</a:t>
            </a:r>
            <a:r>
              <a:rPr lang="en-US" sz="2000">
                <a:solidFill>
                  <a:srgbClr val="001080"/>
                </a:solidFill>
                <a:latin typeface="Consolas" panose="020B0609020204030204" pitchFamily="49" charset="0"/>
              </a:rPr>
              <a:t>$app</a:t>
            </a:r>
            <a:r>
              <a:rPr lang="en-US" sz="2000">
                <a:solidFill>
                  <a:srgbClr val="000000"/>
                </a:solidFill>
                <a:latin typeface="Consolas" panose="020B0609020204030204" pitchFamily="49" charset="0"/>
              </a:rPr>
              <a:t>-&gt;</a:t>
            </a:r>
            <a:r>
              <a:rPr lang="en-US" sz="2000">
                <a:solidFill>
                  <a:srgbClr val="001080"/>
                </a:solidFill>
                <a:latin typeface="Consolas" panose="020B0609020204030204" pitchFamily="49" charset="0"/>
              </a:rPr>
              <a:t>request</a:t>
            </a:r>
            <a:r>
              <a:rPr lang="en-US" sz="2000">
                <a:solidFill>
                  <a:srgbClr val="000000"/>
                </a:solidFill>
                <a:latin typeface="Consolas" panose="020B0609020204030204" pitchFamily="49" charset="0"/>
              </a:rPr>
              <a:t>-&gt;</a:t>
            </a:r>
            <a:r>
              <a:rPr lang="en-US" sz="2000">
                <a:solidFill>
                  <a:srgbClr val="795E26"/>
                </a:solidFill>
                <a:latin typeface="Consolas" panose="020B0609020204030204" pitchFamily="49" charset="0"/>
              </a:rPr>
              <a:t>post</a:t>
            </a:r>
            <a:r>
              <a:rPr lang="en-US" sz="2000">
                <a:solidFill>
                  <a:srgbClr val="000000"/>
                </a:solidFill>
                <a:latin typeface="Consolas" panose="020B0609020204030204" pitchFamily="49" charset="0"/>
              </a:rPr>
              <a:t>())</a:t>
            </a:r>
            <a:endParaRPr lang="en-US" sz="2000"/>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25</a:t>
            </a:fld>
            <a:endParaRPr lang="en-US"/>
          </a:p>
        </p:txBody>
      </p:sp>
      <p:sp>
        <p:nvSpPr>
          <p:cNvPr id="3" name="Rectangle 2">
            <a:extLst>
              <a:ext uri="{FF2B5EF4-FFF2-40B4-BE49-F238E27FC236}">
                <a16:creationId xmlns:a16="http://schemas.microsoft.com/office/drawing/2014/main" id="{58C23962-A670-4F51-8AC7-8C75E43E72AA}"/>
              </a:ext>
            </a:extLst>
          </p:cNvPr>
          <p:cNvSpPr/>
          <p:nvPr/>
        </p:nvSpPr>
        <p:spPr>
          <a:xfrm>
            <a:off x="4806701" y="1690688"/>
            <a:ext cx="7047614" cy="3970318"/>
          </a:xfrm>
          <a:prstGeom prst="rect">
            <a:avLst/>
          </a:prstGeom>
        </p:spPr>
        <p:txBody>
          <a:bodyPr wrap="square">
            <a:spAutoFit/>
          </a:bodyPr>
          <a:lstStyle/>
          <a:p>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function</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actionForm</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a:p>
            <a:r>
              <a:rPr lang="en-US">
                <a:solidFill>
                  <a:srgbClr val="001080"/>
                </a:solidFill>
                <a:latin typeface="Consolas" panose="020B0609020204030204" pitchFamily="49" charset="0"/>
              </a:rPr>
              <a:t>   $model</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new</a:t>
            </a:r>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Movie</a:t>
            </a:r>
            <a:r>
              <a:rPr lang="en-US">
                <a:solidFill>
                  <a:srgbClr val="000000"/>
                </a:solidFill>
                <a:latin typeface="Consolas" panose="020B0609020204030204" pitchFamily="49" charset="0"/>
              </a:rPr>
              <a:t>();</a:t>
            </a:r>
          </a:p>
          <a:p>
            <a:r>
              <a:rPr lang="en-US">
                <a:solidFill>
                  <a:srgbClr val="AF00DB"/>
                </a:solidFill>
                <a:latin typeface="Consolas" panose="020B0609020204030204" pitchFamily="49" charset="0"/>
              </a:rPr>
              <a:t>   if</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load</a:t>
            </a:r>
            <a:r>
              <a:rPr lang="en-US">
                <a:solidFill>
                  <a:srgbClr val="000000"/>
                </a:solidFill>
                <a:latin typeface="Consolas" panose="020B0609020204030204" pitchFamily="49" charset="0"/>
              </a:rPr>
              <a:t>(</a:t>
            </a:r>
            <a:r>
              <a:rPr lang="en-US">
                <a:solidFill>
                  <a:srgbClr val="267F99"/>
                </a:solidFill>
                <a:latin typeface="Consolas" panose="020B0609020204030204" pitchFamily="49" charset="0"/>
              </a:rPr>
              <a:t>Yii</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$app</a:t>
            </a:r>
            <a:r>
              <a:rPr lang="en-US">
                <a:solidFill>
                  <a:srgbClr val="000000"/>
                </a:solidFill>
                <a:latin typeface="Consolas" panose="020B0609020204030204" pitchFamily="49" charset="0"/>
              </a:rPr>
              <a:t>-&gt;</a:t>
            </a:r>
            <a:r>
              <a:rPr lang="en-US">
                <a:solidFill>
                  <a:srgbClr val="001080"/>
                </a:solidFill>
                <a:latin typeface="Consolas" panose="020B0609020204030204" pitchFamily="49" charset="0"/>
              </a:rPr>
              <a:t>request</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post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8000"/>
                </a:solidFill>
                <a:latin typeface="Consolas" panose="020B0609020204030204" pitchFamily="49" charset="0"/>
              </a:rPr>
              <a:t>// perintah untuk menyimpan ke database</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save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Yii</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$app</a:t>
            </a:r>
            <a:r>
              <a:rPr lang="en-US">
                <a:solidFill>
                  <a:srgbClr val="000000"/>
                </a:solidFill>
                <a:latin typeface="Consolas" panose="020B0609020204030204" pitchFamily="49" charset="0"/>
              </a:rPr>
              <a:t>-&gt;</a:t>
            </a:r>
            <a:r>
              <a:rPr lang="en-US">
                <a:solidFill>
                  <a:srgbClr val="001080"/>
                </a:solidFill>
                <a:latin typeface="Consolas" panose="020B0609020204030204" pitchFamily="49" charset="0"/>
              </a:rPr>
              <a:t>session</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setFlash</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'success'</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'Film '</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-&gt;</a:t>
            </a:r>
            <a:r>
              <a:rPr lang="en-US">
                <a:solidFill>
                  <a:srgbClr val="001080"/>
                </a:solidFill>
                <a:latin typeface="Consolas" panose="020B0609020204030204" pitchFamily="49" charset="0"/>
              </a:rPr>
              <a:t>title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 berhasil disimpan'</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$this</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render</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'form'</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'model'</a:t>
            </a:r>
            <a:r>
              <a:rPr lang="en-US">
                <a:solidFill>
                  <a:srgbClr val="000000"/>
                </a:solidFill>
                <a:latin typeface="Consolas" panose="020B0609020204030204" pitchFamily="49" charset="0"/>
              </a:rPr>
              <a:t> =&gt;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a:t>
            </a:r>
          </a:p>
        </p:txBody>
      </p:sp>
    </p:spTree>
    <p:extLst>
      <p:ext uri="{BB962C8B-B14F-4D97-AF65-F5344CB8AC3E}">
        <p14:creationId xmlns:p14="http://schemas.microsoft.com/office/powerpoint/2010/main" val="1611625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title"/>
          </p:nvPr>
        </p:nvSpPr>
        <p:spPr/>
        <p:txBody>
          <a:bodyPr/>
          <a:lstStyle/>
          <a:p>
            <a:r>
              <a:rPr lang="en-US"/>
              <a:t>Submit Form &amp; Check Database</a:t>
            </a:r>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26</a:t>
            </a:fld>
            <a:endParaRPr lang="en-US"/>
          </a:p>
        </p:txBody>
      </p:sp>
      <p:pic>
        <p:nvPicPr>
          <p:cNvPr id="3" name="Picture 2">
            <a:extLst>
              <a:ext uri="{FF2B5EF4-FFF2-40B4-BE49-F238E27FC236}">
                <a16:creationId xmlns:a16="http://schemas.microsoft.com/office/drawing/2014/main" id="{F9C68A41-BD04-4B8F-AD7F-C647809A36B4}"/>
              </a:ext>
            </a:extLst>
          </p:cNvPr>
          <p:cNvPicPr>
            <a:picLocks noChangeAspect="1"/>
          </p:cNvPicPr>
          <p:nvPr/>
        </p:nvPicPr>
        <p:blipFill rotWithShape="1">
          <a:blip r:embed="rId2"/>
          <a:srcRect t="7442" b="7752"/>
          <a:stretch/>
        </p:blipFill>
        <p:spPr>
          <a:xfrm>
            <a:off x="2907632" y="1477011"/>
            <a:ext cx="6029325" cy="3468702"/>
          </a:xfrm>
          <a:prstGeom prst="rect">
            <a:avLst/>
          </a:prstGeom>
          <a:ln>
            <a:solidFill>
              <a:schemeClr val="tx1">
                <a:lumMod val="50000"/>
                <a:lumOff val="50000"/>
              </a:schemeClr>
            </a:solidFill>
          </a:ln>
        </p:spPr>
      </p:pic>
      <p:pic>
        <p:nvPicPr>
          <p:cNvPr id="2" name="Picture 1">
            <a:extLst>
              <a:ext uri="{FF2B5EF4-FFF2-40B4-BE49-F238E27FC236}">
                <a16:creationId xmlns:a16="http://schemas.microsoft.com/office/drawing/2014/main" id="{7FD3FDF1-760C-4B8D-A517-FF672A8E9F1A}"/>
              </a:ext>
            </a:extLst>
          </p:cNvPr>
          <p:cNvPicPr>
            <a:picLocks noChangeAspect="1"/>
          </p:cNvPicPr>
          <p:nvPr/>
        </p:nvPicPr>
        <p:blipFill>
          <a:blip r:embed="rId3"/>
          <a:stretch>
            <a:fillRect/>
          </a:stretch>
        </p:blipFill>
        <p:spPr>
          <a:xfrm>
            <a:off x="2907632" y="5380989"/>
            <a:ext cx="6029325" cy="809625"/>
          </a:xfrm>
          <a:prstGeom prst="rect">
            <a:avLst/>
          </a:prstGeom>
          <a:ln>
            <a:solidFill>
              <a:schemeClr val="tx1">
                <a:lumMod val="50000"/>
                <a:lumOff val="50000"/>
              </a:schemeClr>
            </a:solidFill>
          </a:ln>
        </p:spPr>
      </p:pic>
    </p:spTree>
    <p:extLst>
      <p:ext uri="{BB962C8B-B14F-4D97-AF65-F5344CB8AC3E}">
        <p14:creationId xmlns:p14="http://schemas.microsoft.com/office/powerpoint/2010/main" val="3718900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312B9D-E98C-45CF-BDE1-B94639EF3DD5}"/>
              </a:ext>
            </a:extLst>
          </p:cNvPr>
          <p:cNvSpPr>
            <a:spLocks noGrp="1"/>
          </p:cNvSpPr>
          <p:nvPr>
            <p:ph type="ctrTitle"/>
          </p:nvPr>
        </p:nvSpPr>
        <p:spPr/>
        <p:txBody>
          <a:bodyPr>
            <a:normAutofit/>
          </a:bodyPr>
          <a:lstStyle/>
          <a:p>
            <a:r>
              <a:rPr lang="en-US" sz="4800"/>
              <a:t>Silakan input beberapa data film</a:t>
            </a:r>
          </a:p>
        </p:txBody>
      </p:sp>
      <p:sp>
        <p:nvSpPr>
          <p:cNvPr id="6" name="Subtitle 5">
            <a:extLst>
              <a:ext uri="{FF2B5EF4-FFF2-40B4-BE49-F238E27FC236}">
                <a16:creationId xmlns:a16="http://schemas.microsoft.com/office/drawing/2014/main" id="{36814C0A-C482-488B-897F-BD06EFA3EBAB}"/>
              </a:ext>
            </a:extLst>
          </p:cNvPr>
          <p:cNvSpPr>
            <a:spLocks noGrp="1"/>
          </p:cNvSpPr>
          <p:nvPr>
            <p:ph type="subTitle" idx="1"/>
          </p:nvPr>
        </p:nvSpPr>
        <p:spPr/>
        <p:txBody>
          <a:bodyPr/>
          <a:lstStyle/>
          <a:p>
            <a:r>
              <a:rPr lang="en-US"/>
              <a:t>https://go-tix.id/movies</a:t>
            </a:r>
          </a:p>
        </p:txBody>
      </p:sp>
      <p:sp>
        <p:nvSpPr>
          <p:cNvPr id="4" name="Slide Number Placeholder 3">
            <a:extLst>
              <a:ext uri="{FF2B5EF4-FFF2-40B4-BE49-F238E27FC236}">
                <a16:creationId xmlns:a16="http://schemas.microsoft.com/office/drawing/2014/main" id="{5730E284-7B82-4499-856B-93011E13156D}"/>
              </a:ext>
            </a:extLst>
          </p:cNvPr>
          <p:cNvSpPr>
            <a:spLocks noGrp="1"/>
          </p:cNvSpPr>
          <p:nvPr>
            <p:ph type="sldNum" sz="quarter" idx="12"/>
          </p:nvPr>
        </p:nvSpPr>
        <p:spPr/>
        <p:txBody>
          <a:bodyPr/>
          <a:lstStyle/>
          <a:p>
            <a:fld id="{E2C5BD5C-9B6A-4288-9068-DA13FD291C21}" type="slidenum">
              <a:rPr lang="en-US" smtClean="0"/>
              <a:t>27</a:t>
            </a:fld>
            <a:endParaRPr lang="en-US"/>
          </a:p>
        </p:txBody>
      </p:sp>
    </p:spTree>
    <p:extLst>
      <p:ext uri="{BB962C8B-B14F-4D97-AF65-F5344CB8AC3E}">
        <p14:creationId xmlns:p14="http://schemas.microsoft.com/office/powerpoint/2010/main" val="2374164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B6F2-99F7-45D3-A0D4-862BC3C4A4FA}"/>
              </a:ext>
            </a:extLst>
          </p:cNvPr>
          <p:cNvSpPr>
            <a:spLocks noGrp="1"/>
          </p:cNvSpPr>
          <p:nvPr>
            <p:ph type="title"/>
          </p:nvPr>
        </p:nvSpPr>
        <p:spPr/>
        <p:txBody>
          <a:bodyPr/>
          <a:lstStyle/>
          <a:p>
            <a:r>
              <a:rPr lang="en-US"/>
              <a:t>Menampilkan Semua Data</a:t>
            </a:r>
          </a:p>
        </p:txBody>
      </p:sp>
      <p:sp>
        <p:nvSpPr>
          <p:cNvPr id="3" name="Content Placeholder 2">
            <a:extLst>
              <a:ext uri="{FF2B5EF4-FFF2-40B4-BE49-F238E27FC236}">
                <a16:creationId xmlns:a16="http://schemas.microsoft.com/office/drawing/2014/main" id="{008A41CC-C4DE-41CA-8DDD-AF0F40E23B69}"/>
              </a:ext>
            </a:extLst>
          </p:cNvPr>
          <p:cNvSpPr>
            <a:spLocks noGrp="1"/>
          </p:cNvSpPr>
          <p:nvPr>
            <p:ph idx="1"/>
          </p:nvPr>
        </p:nvSpPr>
        <p:spPr/>
        <p:txBody>
          <a:bodyPr>
            <a:normAutofit/>
          </a:bodyPr>
          <a:lstStyle/>
          <a:p>
            <a:pPr marL="0" indent="0">
              <a:buNone/>
            </a:pPr>
            <a:r>
              <a:rPr lang="en-US" sz="2400">
                <a:solidFill>
                  <a:srgbClr val="008000"/>
                </a:solidFill>
                <a:latin typeface="Consolas" panose="020B0609020204030204" pitchFamily="49" charset="0"/>
              </a:rPr>
              <a:t>// menampilkan semua data pada tabel movie</a:t>
            </a:r>
            <a:endParaRPr lang="en-US" sz="2400">
              <a:solidFill>
                <a:srgbClr val="000000"/>
              </a:solidFill>
              <a:latin typeface="Consolas" panose="020B0609020204030204" pitchFamily="49" charset="0"/>
            </a:endParaRPr>
          </a:p>
          <a:p>
            <a:pPr marL="0" indent="0">
              <a:buNone/>
            </a:pPr>
            <a:r>
              <a:rPr lang="en-US" sz="2400">
                <a:solidFill>
                  <a:srgbClr val="001080"/>
                </a:solidFill>
                <a:latin typeface="Consolas" panose="020B0609020204030204" pitchFamily="49" charset="0"/>
              </a:rPr>
              <a:t>$model</a:t>
            </a:r>
            <a:r>
              <a:rPr lang="en-US" sz="2400">
                <a:solidFill>
                  <a:srgbClr val="000000"/>
                </a:solidFill>
                <a:latin typeface="Consolas" panose="020B0609020204030204" pitchFamily="49" charset="0"/>
              </a:rPr>
              <a:t> = </a:t>
            </a:r>
            <a:r>
              <a:rPr lang="en-US" sz="2400">
                <a:solidFill>
                  <a:srgbClr val="267F99"/>
                </a:solidFill>
                <a:latin typeface="Consolas" panose="020B0609020204030204" pitchFamily="49" charset="0"/>
              </a:rPr>
              <a:t>Movie</a:t>
            </a:r>
            <a:r>
              <a:rPr lang="en-US" sz="2400">
                <a:solidFill>
                  <a:srgbClr val="000000"/>
                </a:solidFill>
                <a:latin typeface="Consolas" panose="020B0609020204030204" pitchFamily="49" charset="0"/>
              </a:rPr>
              <a:t>::</a:t>
            </a:r>
            <a:r>
              <a:rPr lang="en-US" sz="2400">
                <a:solidFill>
                  <a:srgbClr val="795E26"/>
                </a:solidFill>
                <a:latin typeface="Consolas" panose="020B0609020204030204" pitchFamily="49" charset="0"/>
              </a:rPr>
              <a:t>find()-&gt;all</a:t>
            </a:r>
            <a:r>
              <a:rPr lang="en-US" sz="2400">
                <a:solidFill>
                  <a:srgbClr val="000000"/>
                </a:solidFill>
                <a:latin typeface="Consolas" panose="020B0609020204030204" pitchFamily="49" charset="0"/>
              </a:rPr>
              <a:t>();</a:t>
            </a:r>
          </a:p>
          <a:p>
            <a:pPr marL="0" indent="0">
              <a:buNone/>
            </a:pPr>
            <a:endParaRPr lang="en-US" sz="2400">
              <a:solidFill>
                <a:srgbClr val="000000"/>
              </a:solidFill>
              <a:latin typeface="Consolas" panose="020B0609020204030204" pitchFamily="49" charset="0"/>
            </a:endParaRPr>
          </a:p>
          <a:p>
            <a:pPr marL="0" indent="0">
              <a:buNone/>
            </a:pPr>
            <a:r>
              <a:rPr lang="en-US" sz="2400">
                <a:solidFill>
                  <a:srgbClr val="008000"/>
                </a:solidFill>
                <a:latin typeface="Consolas" panose="020B0609020204030204" pitchFamily="49" charset="0"/>
              </a:rPr>
              <a:t>// menampilkan semua data dengan kriteria  </a:t>
            </a:r>
            <a:endParaRPr lang="en-US" sz="2400">
              <a:solidFill>
                <a:srgbClr val="000000"/>
              </a:solidFill>
              <a:latin typeface="Consolas" panose="020B0609020204030204" pitchFamily="49" charset="0"/>
            </a:endParaRPr>
          </a:p>
          <a:p>
            <a:pPr marL="0" indent="0">
              <a:buNone/>
            </a:pPr>
            <a:r>
              <a:rPr lang="en-US" sz="2400">
                <a:solidFill>
                  <a:srgbClr val="001080"/>
                </a:solidFill>
                <a:latin typeface="Consolas" panose="020B0609020204030204" pitchFamily="49" charset="0"/>
              </a:rPr>
              <a:t>$model</a:t>
            </a:r>
            <a:r>
              <a:rPr lang="en-US" sz="2400">
                <a:solidFill>
                  <a:srgbClr val="000000"/>
                </a:solidFill>
                <a:latin typeface="Consolas" panose="020B0609020204030204" pitchFamily="49" charset="0"/>
              </a:rPr>
              <a:t> = </a:t>
            </a:r>
            <a:r>
              <a:rPr lang="en-US" sz="2400">
                <a:solidFill>
                  <a:srgbClr val="267F99"/>
                </a:solidFill>
                <a:latin typeface="Consolas" panose="020B0609020204030204" pitchFamily="49" charset="0"/>
              </a:rPr>
              <a:t>Movie</a:t>
            </a:r>
            <a:r>
              <a:rPr lang="en-US" sz="2400">
                <a:solidFill>
                  <a:srgbClr val="000000"/>
                </a:solidFill>
                <a:latin typeface="Consolas" panose="020B0609020204030204" pitchFamily="49" charset="0"/>
              </a:rPr>
              <a:t>::</a:t>
            </a:r>
            <a:r>
              <a:rPr lang="en-US" sz="2400">
                <a:solidFill>
                  <a:srgbClr val="795E26"/>
                </a:solidFill>
                <a:latin typeface="Consolas" panose="020B0609020204030204" pitchFamily="49" charset="0"/>
              </a:rPr>
              <a:t>find</a:t>
            </a:r>
            <a:r>
              <a:rPr lang="en-US" sz="2400">
                <a:solidFill>
                  <a:srgbClr val="000000"/>
                </a:solidFill>
                <a:latin typeface="Consolas" panose="020B0609020204030204" pitchFamily="49" charset="0"/>
              </a:rPr>
              <a:t>()-&gt;</a:t>
            </a:r>
            <a:r>
              <a:rPr lang="en-US" sz="2400">
                <a:solidFill>
                  <a:srgbClr val="795E26"/>
                </a:solidFill>
                <a:latin typeface="Consolas" panose="020B0609020204030204" pitchFamily="49" charset="0"/>
              </a:rPr>
              <a:t>where</a:t>
            </a:r>
            <a:r>
              <a:rPr lang="en-US" sz="2400">
                <a:solidFill>
                  <a:srgbClr val="000000"/>
                </a:solidFill>
                <a:latin typeface="Consolas" panose="020B0609020204030204" pitchFamily="49" charset="0"/>
              </a:rPr>
              <a:t>([</a:t>
            </a:r>
            <a:r>
              <a:rPr lang="en-US" sz="2400">
                <a:solidFill>
                  <a:srgbClr val="A31515"/>
                </a:solidFill>
                <a:latin typeface="Consolas" panose="020B0609020204030204" pitchFamily="49" charset="0"/>
              </a:rPr>
              <a:t>'genre'</a:t>
            </a:r>
            <a:r>
              <a:rPr lang="en-US" sz="2400">
                <a:solidFill>
                  <a:srgbClr val="000000"/>
                </a:solidFill>
                <a:latin typeface="Consolas" panose="020B0609020204030204" pitchFamily="49" charset="0"/>
              </a:rPr>
              <a:t> =&gt; </a:t>
            </a:r>
            <a:r>
              <a:rPr lang="en-US" sz="2400">
                <a:solidFill>
                  <a:srgbClr val="A31515"/>
                </a:solidFill>
                <a:latin typeface="Consolas" panose="020B0609020204030204" pitchFamily="49" charset="0"/>
              </a:rPr>
              <a:t>'horor'</a:t>
            </a:r>
            <a:r>
              <a:rPr lang="en-US" sz="2400">
                <a:solidFill>
                  <a:srgbClr val="000000"/>
                </a:solidFill>
                <a:latin typeface="Consolas" panose="020B0609020204030204" pitchFamily="49" charset="0"/>
              </a:rPr>
              <a:t>])-&gt;</a:t>
            </a:r>
            <a:r>
              <a:rPr lang="en-US" sz="2400">
                <a:solidFill>
                  <a:srgbClr val="795E26"/>
                </a:solidFill>
                <a:latin typeface="Consolas" panose="020B0609020204030204" pitchFamily="49" charset="0"/>
              </a:rPr>
              <a:t>all</a:t>
            </a:r>
            <a:r>
              <a:rPr lang="en-US" sz="2400">
                <a:solidFill>
                  <a:srgbClr val="000000"/>
                </a:solidFill>
                <a:latin typeface="Consolas" panose="020B0609020204030204" pitchFamily="49" charset="0"/>
              </a:rPr>
              <a:t>();</a:t>
            </a:r>
          </a:p>
          <a:p>
            <a:pPr marL="0" indent="0">
              <a:buNone/>
            </a:pPr>
            <a:endParaRPr lang="en-US" sz="2400">
              <a:solidFill>
                <a:srgbClr val="000000"/>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7D672C43-7325-448D-9015-54A36369E8F6}"/>
              </a:ext>
            </a:extLst>
          </p:cNvPr>
          <p:cNvSpPr>
            <a:spLocks noGrp="1"/>
          </p:cNvSpPr>
          <p:nvPr>
            <p:ph type="sldNum" sz="quarter" idx="12"/>
          </p:nvPr>
        </p:nvSpPr>
        <p:spPr/>
        <p:txBody>
          <a:bodyPr/>
          <a:lstStyle/>
          <a:p>
            <a:fld id="{E2C5BD5C-9B6A-4288-9068-DA13FD291C21}" type="slidenum">
              <a:rPr lang="en-US" smtClean="0"/>
              <a:t>28</a:t>
            </a:fld>
            <a:endParaRPr lang="en-US"/>
          </a:p>
        </p:txBody>
      </p:sp>
    </p:spTree>
    <p:extLst>
      <p:ext uri="{BB962C8B-B14F-4D97-AF65-F5344CB8AC3E}">
        <p14:creationId xmlns:p14="http://schemas.microsoft.com/office/powerpoint/2010/main" val="407592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B6F2-99F7-45D3-A0D4-862BC3C4A4FA}"/>
              </a:ext>
            </a:extLst>
          </p:cNvPr>
          <p:cNvSpPr>
            <a:spLocks noGrp="1"/>
          </p:cNvSpPr>
          <p:nvPr>
            <p:ph type="title"/>
          </p:nvPr>
        </p:nvSpPr>
        <p:spPr/>
        <p:txBody>
          <a:bodyPr>
            <a:normAutofit/>
          </a:bodyPr>
          <a:lstStyle/>
          <a:p>
            <a:r>
              <a:rPr lang="en-US" sz="4000"/>
              <a:t>Method actionIndex Pada MovieController</a:t>
            </a:r>
          </a:p>
        </p:txBody>
      </p:sp>
      <p:sp>
        <p:nvSpPr>
          <p:cNvPr id="3" name="Content Placeholder 2">
            <a:extLst>
              <a:ext uri="{FF2B5EF4-FFF2-40B4-BE49-F238E27FC236}">
                <a16:creationId xmlns:a16="http://schemas.microsoft.com/office/drawing/2014/main" id="{008A41CC-C4DE-41CA-8DDD-AF0F40E23B69}"/>
              </a:ext>
            </a:extLst>
          </p:cNvPr>
          <p:cNvSpPr>
            <a:spLocks noGrp="1"/>
          </p:cNvSpPr>
          <p:nvPr>
            <p:ph idx="1"/>
          </p:nvPr>
        </p:nvSpPr>
        <p:spPr>
          <a:xfrm>
            <a:off x="838200" y="1825625"/>
            <a:ext cx="5179828" cy="4351338"/>
          </a:xfrm>
        </p:spPr>
        <p:txBody>
          <a:bodyPr>
            <a:normAutofit/>
          </a:bodyPr>
          <a:lstStyle/>
          <a:p>
            <a:pPr marL="0" indent="0" algn="just">
              <a:buNone/>
            </a:pPr>
            <a:r>
              <a:rPr lang="en-US" sz="2400"/>
              <a:t>Pada MovieController tambahkan method actionIndex untuk menampilkan daftar film</a:t>
            </a:r>
          </a:p>
          <a:p>
            <a:pPr marL="0" indent="0">
              <a:buNone/>
            </a:pPr>
            <a:endParaRPr lang="en-US" sz="2400"/>
          </a:p>
          <a:p>
            <a:pPr marL="0" indent="0">
              <a:buNone/>
            </a:pPr>
            <a:r>
              <a:rPr lang="en-US" sz="2400"/>
              <a:t>http://go-cinema.test/movie/index</a:t>
            </a:r>
          </a:p>
        </p:txBody>
      </p:sp>
      <p:sp>
        <p:nvSpPr>
          <p:cNvPr id="4" name="Slide Number Placeholder 3">
            <a:extLst>
              <a:ext uri="{FF2B5EF4-FFF2-40B4-BE49-F238E27FC236}">
                <a16:creationId xmlns:a16="http://schemas.microsoft.com/office/drawing/2014/main" id="{7D672C43-7325-448D-9015-54A36369E8F6}"/>
              </a:ext>
            </a:extLst>
          </p:cNvPr>
          <p:cNvSpPr>
            <a:spLocks noGrp="1"/>
          </p:cNvSpPr>
          <p:nvPr>
            <p:ph type="sldNum" sz="quarter" idx="12"/>
          </p:nvPr>
        </p:nvSpPr>
        <p:spPr/>
        <p:txBody>
          <a:bodyPr/>
          <a:lstStyle/>
          <a:p>
            <a:fld id="{E2C5BD5C-9B6A-4288-9068-DA13FD291C21}" type="slidenum">
              <a:rPr lang="en-US" smtClean="0"/>
              <a:t>29</a:t>
            </a:fld>
            <a:endParaRPr lang="en-US"/>
          </a:p>
        </p:txBody>
      </p:sp>
      <p:sp>
        <p:nvSpPr>
          <p:cNvPr id="5" name="Rectangle 4">
            <a:extLst>
              <a:ext uri="{FF2B5EF4-FFF2-40B4-BE49-F238E27FC236}">
                <a16:creationId xmlns:a16="http://schemas.microsoft.com/office/drawing/2014/main" id="{12FC787D-CADA-45A5-9C20-3ACA0F054C29}"/>
              </a:ext>
            </a:extLst>
          </p:cNvPr>
          <p:cNvSpPr/>
          <p:nvPr/>
        </p:nvSpPr>
        <p:spPr>
          <a:xfrm>
            <a:off x="6298019" y="1811817"/>
            <a:ext cx="5257800" cy="2031325"/>
          </a:xfrm>
          <a:prstGeom prst="rect">
            <a:avLst/>
          </a:prstGeom>
        </p:spPr>
        <p:txBody>
          <a:bodyPr wrap="square">
            <a:spAutoFit/>
          </a:bodyPr>
          <a:lstStyle/>
          <a:p>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function</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actionIndex</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 = </a:t>
            </a:r>
            <a:r>
              <a:rPr lang="en-US">
                <a:solidFill>
                  <a:srgbClr val="267F99"/>
                </a:solidFill>
                <a:latin typeface="Consolas" panose="020B0609020204030204" pitchFamily="49" charset="0"/>
              </a:rPr>
              <a:t>Movie</a:t>
            </a:r>
            <a:r>
              <a:rPr lang="en-US">
                <a:solidFill>
                  <a:srgbClr val="000000"/>
                </a:solidFill>
                <a:latin typeface="Consolas" panose="020B0609020204030204" pitchFamily="49" charset="0"/>
              </a:rPr>
              <a:t>::</a:t>
            </a:r>
            <a:r>
              <a:rPr lang="en-US">
                <a:solidFill>
                  <a:srgbClr val="795E26"/>
                </a:solidFill>
                <a:latin typeface="Consolas" panose="020B0609020204030204" pitchFamily="49" charset="0"/>
              </a:rPr>
              <a:t>find()-&gt;all</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$this</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render</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'index'</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'model'</a:t>
            </a:r>
            <a:r>
              <a:rPr lang="en-US">
                <a:solidFill>
                  <a:srgbClr val="000000"/>
                </a:solidFill>
                <a:latin typeface="Consolas" panose="020B0609020204030204" pitchFamily="49" charset="0"/>
              </a:rPr>
              <a:t> =&gt;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a:t>
            </a:r>
          </a:p>
        </p:txBody>
      </p:sp>
    </p:spTree>
    <p:extLst>
      <p:ext uri="{BB962C8B-B14F-4D97-AF65-F5344CB8AC3E}">
        <p14:creationId xmlns:p14="http://schemas.microsoft.com/office/powerpoint/2010/main" val="109093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ctrTitle"/>
          </p:nvPr>
        </p:nvSpPr>
        <p:spPr/>
        <p:txBody>
          <a:bodyPr/>
          <a:lstStyle/>
          <a:p>
            <a:r>
              <a:rPr lang="en-US"/>
              <a:t>Memahami Arsitektur Yii</a:t>
            </a:r>
          </a:p>
        </p:txBody>
      </p:sp>
      <p:sp>
        <p:nvSpPr>
          <p:cNvPr id="5" name="Subtitle 4">
            <a:extLst>
              <a:ext uri="{FF2B5EF4-FFF2-40B4-BE49-F238E27FC236}">
                <a16:creationId xmlns:a16="http://schemas.microsoft.com/office/drawing/2014/main" id="{4B9C5550-9E87-4BE8-BAD9-EE5672F31FF1}"/>
              </a:ext>
            </a:extLst>
          </p:cNvPr>
          <p:cNvSpPr>
            <a:spLocks noGrp="1"/>
          </p:cNvSpPr>
          <p:nvPr>
            <p:ph type="subTitle" idx="1"/>
          </p:nvPr>
        </p:nvSpPr>
        <p:spPr/>
        <p:txBody>
          <a:bodyPr/>
          <a:lstStyle/>
          <a:p>
            <a:endParaRPr lang="en-US"/>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3</a:t>
            </a:fld>
            <a:endParaRPr lang="en-US"/>
          </a:p>
        </p:txBody>
      </p:sp>
    </p:spTree>
    <p:extLst>
      <p:ext uri="{BB962C8B-B14F-4D97-AF65-F5344CB8AC3E}">
        <p14:creationId xmlns:p14="http://schemas.microsoft.com/office/powerpoint/2010/main" val="2639522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B6F2-99F7-45D3-A0D4-862BC3C4A4FA}"/>
              </a:ext>
            </a:extLst>
          </p:cNvPr>
          <p:cNvSpPr>
            <a:spLocks noGrp="1"/>
          </p:cNvSpPr>
          <p:nvPr>
            <p:ph type="title"/>
          </p:nvPr>
        </p:nvSpPr>
        <p:spPr/>
        <p:txBody>
          <a:bodyPr>
            <a:normAutofit/>
          </a:bodyPr>
          <a:lstStyle/>
          <a:p>
            <a:r>
              <a:rPr lang="en-US" sz="4000"/>
              <a:t>View index Pada @/movie/index.php</a:t>
            </a:r>
          </a:p>
        </p:txBody>
      </p:sp>
      <p:sp>
        <p:nvSpPr>
          <p:cNvPr id="3" name="Content Placeholder 2">
            <a:extLst>
              <a:ext uri="{FF2B5EF4-FFF2-40B4-BE49-F238E27FC236}">
                <a16:creationId xmlns:a16="http://schemas.microsoft.com/office/drawing/2014/main" id="{008A41CC-C4DE-41CA-8DDD-AF0F40E23B69}"/>
              </a:ext>
            </a:extLst>
          </p:cNvPr>
          <p:cNvSpPr>
            <a:spLocks noGrp="1"/>
          </p:cNvSpPr>
          <p:nvPr>
            <p:ph idx="1"/>
          </p:nvPr>
        </p:nvSpPr>
        <p:spPr>
          <a:xfrm>
            <a:off x="838200" y="1825625"/>
            <a:ext cx="4605670" cy="4351338"/>
          </a:xfrm>
        </p:spPr>
        <p:txBody>
          <a:bodyPr/>
          <a:lstStyle/>
          <a:p>
            <a:pPr marL="0" indent="0">
              <a:buNone/>
            </a:pPr>
            <a:r>
              <a:rPr lang="en-US"/>
              <a:t>Tambahkan file index.php pada @/movie/index.php</a:t>
            </a:r>
          </a:p>
        </p:txBody>
      </p:sp>
      <p:sp>
        <p:nvSpPr>
          <p:cNvPr id="4" name="Slide Number Placeholder 3">
            <a:extLst>
              <a:ext uri="{FF2B5EF4-FFF2-40B4-BE49-F238E27FC236}">
                <a16:creationId xmlns:a16="http://schemas.microsoft.com/office/drawing/2014/main" id="{7D672C43-7325-448D-9015-54A36369E8F6}"/>
              </a:ext>
            </a:extLst>
          </p:cNvPr>
          <p:cNvSpPr>
            <a:spLocks noGrp="1"/>
          </p:cNvSpPr>
          <p:nvPr>
            <p:ph type="sldNum" sz="quarter" idx="12"/>
          </p:nvPr>
        </p:nvSpPr>
        <p:spPr/>
        <p:txBody>
          <a:bodyPr/>
          <a:lstStyle/>
          <a:p>
            <a:fld id="{E2C5BD5C-9B6A-4288-9068-DA13FD291C21}" type="slidenum">
              <a:rPr lang="en-US" smtClean="0"/>
              <a:t>30</a:t>
            </a:fld>
            <a:endParaRPr lang="en-US"/>
          </a:p>
        </p:txBody>
      </p:sp>
      <p:sp>
        <p:nvSpPr>
          <p:cNvPr id="5" name="Rectangle 4">
            <a:extLst>
              <a:ext uri="{FF2B5EF4-FFF2-40B4-BE49-F238E27FC236}">
                <a16:creationId xmlns:a16="http://schemas.microsoft.com/office/drawing/2014/main" id="{12FC787D-CADA-45A5-9C20-3ACA0F054C29}"/>
              </a:ext>
            </a:extLst>
          </p:cNvPr>
          <p:cNvSpPr/>
          <p:nvPr/>
        </p:nvSpPr>
        <p:spPr>
          <a:xfrm>
            <a:off x="5739809" y="1690688"/>
            <a:ext cx="5613991" cy="4031873"/>
          </a:xfrm>
          <a:prstGeom prst="rect">
            <a:avLst/>
          </a:prstGeom>
        </p:spPr>
        <p:txBody>
          <a:bodyPr wrap="square">
            <a:spAutoFit/>
          </a:bodyPr>
          <a:lstStyle/>
          <a:p>
            <a:r>
              <a:rPr lang="en-US" sz="1600">
                <a:solidFill>
                  <a:srgbClr val="800000"/>
                </a:solidFill>
                <a:latin typeface="Consolas" panose="020B0609020204030204" pitchFamily="49" charset="0"/>
              </a:rPr>
              <a:t>&lt;div&gt;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&lt;table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class</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"table"</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&lt;th&gt;</a:t>
            </a:r>
            <a:r>
              <a:rPr lang="en-US" sz="1600">
                <a:solidFill>
                  <a:srgbClr val="000000"/>
                </a:solidFill>
                <a:latin typeface="Consolas" panose="020B0609020204030204" pitchFamily="49" charset="0"/>
              </a:rPr>
              <a:t>Judul</a:t>
            </a:r>
            <a:r>
              <a:rPr lang="en-US" sz="1600">
                <a:solidFill>
                  <a:srgbClr val="800000"/>
                </a:solidFill>
                <a:latin typeface="Consolas" panose="020B0609020204030204" pitchFamily="49" charset="0"/>
              </a:rPr>
              <a:t>&lt;/th&gt;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&lt;th&gt;</a:t>
            </a:r>
            <a:r>
              <a:rPr lang="en-US" sz="1600">
                <a:solidFill>
                  <a:srgbClr val="000000"/>
                </a:solidFill>
                <a:latin typeface="Consolas" panose="020B0609020204030204" pitchFamily="49" charset="0"/>
              </a:rPr>
              <a:t>Deskripsi</a:t>
            </a:r>
            <a:r>
              <a:rPr lang="en-US" sz="1600">
                <a:solidFill>
                  <a:srgbClr val="800000"/>
                </a:solidFill>
                <a:latin typeface="Consolas" panose="020B0609020204030204" pitchFamily="49" charset="0"/>
              </a:rPr>
              <a:t>&lt;/th&gt;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&lt;/th&gt;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&lt;?php</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AF00DB"/>
                </a:solidFill>
                <a:latin typeface="Consolas" panose="020B0609020204030204" pitchFamily="49" charset="0"/>
              </a:rPr>
              <a:t>foreach</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$model</a:t>
            </a:r>
            <a:r>
              <a:rPr lang="en-US" sz="1600">
                <a:solidFill>
                  <a:srgbClr val="000000"/>
                </a:solidFill>
                <a:latin typeface="Consolas" panose="020B0609020204030204" pitchFamily="49" charset="0"/>
              </a:rPr>
              <a:t> as </a:t>
            </a:r>
            <a:r>
              <a:rPr lang="en-US" sz="1600">
                <a:solidFill>
                  <a:srgbClr val="001080"/>
                </a:solidFill>
                <a:latin typeface="Consolas" panose="020B0609020204030204" pitchFamily="49" charset="0"/>
              </a:rPr>
              <a:t>$movie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"&lt;tr&gt;"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$movie</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title</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$movie</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description</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"&lt;/tr&gt;"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&lt;/table&gt;</a:t>
            </a:r>
            <a:endParaRPr lang="en-US" sz="1600">
              <a:solidFill>
                <a:srgbClr val="000000"/>
              </a:solidFill>
              <a:latin typeface="Consolas" panose="020B0609020204030204" pitchFamily="49" charset="0"/>
            </a:endParaRPr>
          </a:p>
          <a:p>
            <a:r>
              <a:rPr lang="en-US" sz="1600">
                <a:solidFill>
                  <a:srgbClr val="800000"/>
                </a:solidFill>
                <a:latin typeface="Consolas" panose="020B0609020204030204" pitchFamily="49" charset="0"/>
              </a:rPr>
              <a:t>&lt;/div&gt;</a:t>
            </a:r>
            <a:endParaRPr lang="en-US" sz="1600">
              <a:solidFill>
                <a:srgbClr val="000000"/>
              </a:solidFill>
              <a:latin typeface="Consolas" panose="020B0609020204030204" pitchFamily="49" charset="0"/>
            </a:endParaRPr>
          </a:p>
        </p:txBody>
      </p:sp>
    </p:spTree>
    <p:extLst>
      <p:ext uri="{BB962C8B-B14F-4D97-AF65-F5344CB8AC3E}">
        <p14:creationId xmlns:p14="http://schemas.microsoft.com/office/powerpoint/2010/main" val="4019631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8B25-848D-4E44-9F6C-C5DA18C592D5}"/>
              </a:ext>
            </a:extLst>
          </p:cNvPr>
          <p:cNvSpPr>
            <a:spLocks noGrp="1"/>
          </p:cNvSpPr>
          <p:nvPr>
            <p:ph type="title"/>
          </p:nvPr>
        </p:nvSpPr>
        <p:spPr/>
        <p:txBody>
          <a:bodyPr/>
          <a:lstStyle/>
          <a:p>
            <a:r>
              <a:rPr lang="en-US"/>
              <a:t>Test di Browser /movie/index</a:t>
            </a:r>
          </a:p>
        </p:txBody>
      </p:sp>
      <p:sp>
        <p:nvSpPr>
          <p:cNvPr id="4" name="Slide Number Placeholder 3">
            <a:extLst>
              <a:ext uri="{FF2B5EF4-FFF2-40B4-BE49-F238E27FC236}">
                <a16:creationId xmlns:a16="http://schemas.microsoft.com/office/drawing/2014/main" id="{CE5E2F33-7AB7-4E46-A7D8-33380C058567}"/>
              </a:ext>
            </a:extLst>
          </p:cNvPr>
          <p:cNvSpPr>
            <a:spLocks noGrp="1"/>
          </p:cNvSpPr>
          <p:nvPr>
            <p:ph type="sldNum" sz="quarter" idx="12"/>
          </p:nvPr>
        </p:nvSpPr>
        <p:spPr/>
        <p:txBody>
          <a:bodyPr/>
          <a:lstStyle/>
          <a:p>
            <a:fld id="{E2C5BD5C-9B6A-4288-9068-DA13FD291C21}" type="slidenum">
              <a:rPr lang="en-US" smtClean="0"/>
              <a:t>31</a:t>
            </a:fld>
            <a:endParaRPr lang="en-US"/>
          </a:p>
        </p:txBody>
      </p:sp>
      <p:pic>
        <p:nvPicPr>
          <p:cNvPr id="5" name="Picture 4">
            <a:extLst>
              <a:ext uri="{FF2B5EF4-FFF2-40B4-BE49-F238E27FC236}">
                <a16:creationId xmlns:a16="http://schemas.microsoft.com/office/drawing/2014/main" id="{B8B706F6-9F11-475C-920E-3276733225D6}"/>
              </a:ext>
            </a:extLst>
          </p:cNvPr>
          <p:cNvPicPr>
            <a:picLocks noChangeAspect="1"/>
          </p:cNvPicPr>
          <p:nvPr/>
        </p:nvPicPr>
        <p:blipFill rotWithShape="1">
          <a:blip r:embed="rId2"/>
          <a:srcRect t="6512"/>
          <a:stretch/>
        </p:blipFill>
        <p:spPr>
          <a:xfrm>
            <a:off x="2761615" y="1772460"/>
            <a:ext cx="6668769" cy="4862053"/>
          </a:xfrm>
          <a:prstGeom prst="rect">
            <a:avLst/>
          </a:prstGeom>
        </p:spPr>
      </p:pic>
    </p:spTree>
    <p:extLst>
      <p:ext uri="{BB962C8B-B14F-4D97-AF65-F5344CB8AC3E}">
        <p14:creationId xmlns:p14="http://schemas.microsoft.com/office/powerpoint/2010/main" val="1646674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B6F2-99F7-45D3-A0D4-862BC3C4A4FA}"/>
              </a:ext>
            </a:extLst>
          </p:cNvPr>
          <p:cNvSpPr>
            <a:spLocks noGrp="1"/>
          </p:cNvSpPr>
          <p:nvPr>
            <p:ph type="title"/>
          </p:nvPr>
        </p:nvSpPr>
        <p:spPr/>
        <p:txBody>
          <a:bodyPr/>
          <a:lstStyle/>
          <a:p>
            <a:r>
              <a:rPr lang="en-US"/>
              <a:t>Menampilkan Sebuah Data</a:t>
            </a:r>
          </a:p>
        </p:txBody>
      </p:sp>
      <p:sp>
        <p:nvSpPr>
          <p:cNvPr id="3" name="Content Placeholder 2">
            <a:extLst>
              <a:ext uri="{FF2B5EF4-FFF2-40B4-BE49-F238E27FC236}">
                <a16:creationId xmlns:a16="http://schemas.microsoft.com/office/drawing/2014/main" id="{008A41CC-C4DE-41CA-8DDD-AF0F40E23B69}"/>
              </a:ext>
            </a:extLst>
          </p:cNvPr>
          <p:cNvSpPr>
            <a:spLocks noGrp="1"/>
          </p:cNvSpPr>
          <p:nvPr>
            <p:ph idx="1"/>
          </p:nvPr>
        </p:nvSpPr>
        <p:spPr/>
        <p:txBody>
          <a:bodyPr>
            <a:normAutofit/>
          </a:bodyPr>
          <a:lstStyle/>
          <a:p>
            <a:pPr marL="0" indent="0">
              <a:buNone/>
            </a:pPr>
            <a:r>
              <a:rPr lang="en-US" sz="2400">
                <a:solidFill>
                  <a:srgbClr val="008000"/>
                </a:solidFill>
                <a:latin typeface="Consolas" panose="020B0609020204030204" pitchFamily="49" charset="0"/>
              </a:rPr>
              <a:t>// menampilkan sebuah data</a:t>
            </a:r>
            <a:endParaRPr lang="en-US" sz="2400">
              <a:solidFill>
                <a:srgbClr val="000000"/>
              </a:solidFill>
              <a:latin typeface="Consolas" panose="020B0609020204030204" pitchFamily="49" charset="0"/>
            </a:endParaRPr>
          </a:p>
          <a:p>
            <a:pPr marL="0" indent="0">
              <a:buNone/>
            </a:pPr>
            <a:r>
              <a:rPr lang="en-US" sz="2400">
                <a:solidFill>
                  <a:srgbClr val="001080"/>
                </a:solidFill>
                <a:latin typeface="Consolas" panose="020B0609020204030204" pitchFamily="49" charset="0"/>
              </a:rPr>
              <a:t>$model</a:t>
            </a:r>
            <a:r>
              <a:rPr lang="en-US" sz="2400">
                <a:solidFill>
                  <a:srgbClr val="000000"/>
                </a:solidFill>
                <a:latin typeface="Consolas" panose="020B0609020204030204" pitchFamily="49" charset="0"/>
              </a:rPr>
              <a:t> = </a:t>
            </a:r>
            <a:r>
              <a:rPr lang="en-US" sz="2400">
                <a:solidFill>
                  <a:srgbClr val="267F99"/>
                </a:solidFill>
                <a:latin typeface="Consolas" panose="020B0609020204030204" pitchFamily="49" charset="0"/>
              </a:rPr>
              <a:t>Movie</a:t>
            </a:r>
            <a:r>
              <a:rPr lang="en-US" sz="2400">
                <a:solidFill>
                  <a:srgbClr val="000000"/>
                </a:solidFill>
                <a:latin typeface="Consolas" panose="020B0609020204030204" pitchFamily="49" charset="0"/>
              </a:rPr>
              <a:t>::</a:t>
            </a:r>
            <a:r>
              <a:rPr lang="en-US" sz="2400">
                <a:solidFill>
                  <a:srgbClr val="795E26"/>
                </a:solidFill>
                <a:latin typeface="Consolas" panose="020B0609020204030204" pitchFamily="49" charset="0"/>
              </a:rPr>
              <a:t>find()-&gt;one</a:t>
            </a:r>
            <a:r>
              <a:rPr lang="en-US" sz="2400">
                <a:solidFill>
                  <a:srgbClr val="000000"/>
                </a:solidFill>
                <a:latin typeface="Consolas" panose="020B0609020204030204" pitchFamily="49" charset="0"/>
              </a:rPr>
              <a:t>();</a:t>
            </a:r>
          </a:p>
          <a:p>
            <a:pPr marL="0" indent="0">
              <a:buNone/>
            </a:pPr>
            <a:endParaRPr lang="en-US" sz="2400">
              <a:solidFill>
                <a:srgbClr val="000000"/>
              </a:solidFill>
              <a:latin typeface="Consolas" panose="020B0609020204030204" pitchFamily="49" charset="0"/>
            </a:endParaRPr>
          </a:p>
          <a:p>
            <a:pPr marL="0" indent="0">
              <a:buNone/>
            </a:pPr>
            <a:r>
              <a:rPr lang="en-US" sz="2400">
                <a:solidFill>
                  <a:srgbClr val="008000"/>
                </a:solidFill>
                <a:latin typeface="Consolas" panose="020B0609020204030204" pitchFamily="49" charset="0"/>
              </a:rPr>
              <a:t>// menampilkan sebuah data dengan kriteria  </a:t>
            </a:r>
            <a:endParaRPr lang="en-US" sz="2400">
              <a:solidFill>
                <a:srgbClr val="000000"/>
              </a:solidFill>
              <a:latin typeface="Consolas" panose="020B0609020204030204" pitchFamily="49" charset="0"/>
            </a:endParaRPr>
          </a:p>
          <a:p>
            <a:pPr marL="0" indent="0">
              <a:buNone/>
            </a:pPr>
            <a:r>
              <a:rPr lang="en-US" sz="2400">
                <a:solidFill>
                  <a:srgbClr val="001080"/>
                </a:solidFill>
                <a:latin typeface="Consolas" panose="020B0609020204030204" pitchFamily="49" charset="0"/>
              </a:rPr>
              <a:t>$model</a:t>
            </a:r>
            <a:r>
              <a:rPr lang="en-US" sz="2400">
                <a:solidFill>
                  <a:srgbClr val="000000"/>
                </a:solidFill>
                <a:latin typeface="Consolas" panose="020B0609020204030204" pitchFamily="49" charset="0"/>
              </a:rPr>
              <a:t> = </a:t>
            </a:r>
            <a:r>
              <a:rPr lang="en-US" sz="2400">
                <a:solidFill>
                  <a:srgbClr val="267F99"/>
                </a:solidFill>
                <a:latin typeface="Consolas" panose="020B0609020204030204" pitchFamily="49" charset="0"/>
              </a:rPr>
              <a:t>Movie</a:t>
            </a:r>
            <a:r>
              <a:rPr lang="en-US" sz="2400">
                <a:solidFill>
                  <a:srgbClr val="000000"/>
                </a:solidFill>
                <a:latin typeface="Consolas" panose="020B0609020204030204" pitchFamily="49" charset="0"/>
              </a:rPr>
              <a:t>::</a:t>
            </a:r>
            <a:r>
              <a:rPr lang="en-US" sz="2400">
                <a:solidFill>
                  <a:srgbClr val="795E26"/>
                </a:solidFill>
                <a:latin typeface="Consolas" panose="020B0609020204030204" pitchFamily="49" charset="0"/>
              </a:rPr>
              <a:t>find</a:t>
            </a:r>
            <a:r>
              <a:rPr lang="en-US" sz="2400">
                <a:solidFill>
                  <a:srgbClr val="000000"/>
                </a:solidFill>
                <a:latin typeface="Consolas" panose="020B0609020204030204" pitchFamily="49" charset="0"/>
              </a:rPr>
              <a:t>()-&gt;</a:t>
            </a:r>
            <a:r>
              <a:rPr lang="en-US" sz="2400">
                <a:solidFill>
                  <a:srgbClr val="795E26"/>
                </a:solidFill>
                <a:latin typeface="Consolas" panose="020B0609020204030204" pitchFamily="49" charset="0"/>
              </a:rPr>
              <a:t>where</a:t>
            </a:r>
            <a:r>
              <a:rPr lang="en-US" sz="2400">
                <a:solidFill>
                  <a:srgbClr val="000000"/>
                </a:solidFill>
                <a:latin typeface="Consolas" panose="020B0609020204030204" pitchFamily="49" charset="0"/>
              </a:rPr>
              <a:t>([</a:t>
            </a:r>
            <a:r>
              <a:rPr lang="en-US" sz="2400">
                <a:solidFill>
                  <a:srgbClr val="A31515"/>
                </a:solidFill>
                <a:latin typeface="Consolas" panose="020B0609020204030204" pitchFamily="49" charset="0"/>
              </a:rPr>
              <a:t>id'</a:t>
            </a:r>
            <a:r>
              <a:rPr lang="en-US" sz="2400">
                <a:solidFill>
                  <a:srgbClr val="000000"/>
                </a:solidFill>
                <a:latin typeface="Consolas" panose="020B0609020204030204" pitchFamily="49" charset="0"/>
              </a:rPr>
              <a:t> =&gt; </a:t>
            </a:r>
            <a:r>
              <a:rPr lang="en-US" sz="2400">
                <a:solidFill>
                  <a:srgbClr val="A31515"/>
                </a:solidFill>
                <a:latin typeface="Consolas" panose="020B0609020204030204" pitchFamily="49" charset="0"/>
              </a:rPr>
              <a:t>1</a:t>
            </a:r>
            <a:r>
              <a:rPr lang="en-US" sz="2400">
                <a:solidFill>
                  <a:srgbClr val="000000"/>
                </a:solidFill>
                <a:latin typeface="Consolas" panose="020B0609020204030204" pitchFamily="49" charset="0"/>
              </a:rPr>
              <a:t>])-&gt;</a:t>
            </a:r>
            <a:r>
              <a:rPr lang="en-US" sz="2400">
                <a:solidFill>
                  <a:srgbClr val="795E26"/>
                </a:solidFill>
                <a:latin typeface="Consolas" panose="020B0609020204030204" pitchFamily="49" charset="0"/>
              </a:rPr>
              <a:t>one</a:t>
            </a:r>
            <a:r>
              <a:rPr lang="en-US" sz="2400">
                <a:solidFill>
                  <a:srgbClr val="000000"/>
                </a:solidFill>
                <a:latin typeface="Consolas" panose="020B0609020204030204" pitchFamily="49" charset="0"/>
              </a:rPr>
              <a:t>();</a:t>
            </a:r>
          </a:p>
          <a:p>
            <a:pPr marL="0" indent="0">
              <a:buNone/>
            </a:pPr>
            <a:endParaRPr lang="en-US" sz="2400">
              <a:solidFill>
                <a:srgbClr val="000000"/>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7D672C43-7325-448D-9015-54A36369E8F6}"/>
              </a:ext>
            </a:extLst>
          </p:cNvPr>
          <p:cNvSpPr>
            <a:spLocks noGrp="1"/>
          </p:cNvSpPr>
          <p:nvPr>
            <p:ph type="sldNum" sz="quarter" idx="12"/>
          </p:nvPr>
        </p:nvSpPr>
        <p:spPr/>
        <p:txBody>
          <a:bodyPr/>
          <a:lstStyle/>
          <a:p>
            <a:fld id="{E2C5BD5C-9B6A-4288-9068-DA13FD291C21}" type="slidenum">
              <a:rPr lang="en-US" smtClean="0"/>
              <a:t>32</a:t>
            </a:fld>
            <a:endParaRPr lang="en-US"/>
          </a:p>
        </p:txBody>
      </p:sp>
    </p:spTree>
    <p:extLst>
      <p:ext uri="{BB962C8B-B14F-4D97-AF65-F5344CB8AC3E}">
        <p14:creationId xmlns:p14="http://schemas.microsoft.com/office/powerpoint/2010/main" val="1753246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B6F2-99F7-45D3-A0D4-862BC3C4A4FA}"/>
              </a:ext>
            </a:extLst>
          </p:cNvPr>
          <p:cNvSpPr>
            <a:spLocks noGrp="1"/>
          </p:cNvSpPr>
          <p:nvPr>
            <p:ph type="title"/>
          </p:nvPr>
        </p:nvSpPr>
        <p:spPr/>
        <p:txBody>
          <a:bodyPr>
            <a:normAutofit/>
          </a:bodyPr>
          <a:lstStyle/>
          <a:p>
            <a:r>
              <a:rPr lang="en-US" sz="4000"/>
              <a:t>Method actionView Pada MovieController</a:t>
            </a:r>
          </a:p>
        </p:txBody>
      </p:sp>
      <p:sp>
        <p:nvSpPr>
          <p:cNvPr id="3" name="Content Placeholder 2">
            <a:extLst>
              <a:ext uri="{FF2B5EF4-FFF2-40B4-BE49-F238E27FC236}">
                <a16:creationId xmlns:a16="http://schemas.microsoft.com/office/drawing/2014/main" id="{008A41CC-C4DE-41CA-8DDD-AF0F40E23B69}"/>
              </a:ext>
            </a:extLst>
          </p:cNvPr>
          <p:cNvSpPr>
            <a:spLocks noGrp="1"/>
          </p:cNvSpPr>
          <p:nvPr>
            <p:ph idx="1"/>
          </p:nvPr>
        </p:nvSpPr>
        <p:spPr>
          <a:xfrm>
            <a:off x="838200" y="1825625"/>
            <a:ext cx="5466907" cy="4351338"/>
          </a:xfrm>
        </p:spPr>
        <p:txBody>
          <a:bodyPr>
            <a:normAutofit/>
          </a:bodyPr>
          <a:lstStyle/>
          <a:p>
            <a:pPr marL="0" indent="0" algn="just">
              <a:buNone/>
            </a:pPr>
            <a:r>
              <a:rPr lang="en-US" sz="2400"/>
              <a:t>Pada MovieController tambahkan method actionView untuk menampilkan data sebuah film dengan id sesuai parameter</a:t>
            </a:r>
          </a:p>
          <a:p>
            <a:pPr marL="0" indent="0">
              <a:buNone/>
            </a:pPr>
            <a:endParaRPr lang="en-US" sz="2400"/>
          </a:p>
          <a:p>
            <a:pPr marL="0" indent="0">
              <a:buNone/>
            </a:pPr>
            <a:r>
              <a:rPr lang="en-US" sz="2400"/>
              <a:t>http://go-cinema.test/movie/view</a:t>
            </a:r>
          </a:p>
        </p:txBody>
      </p:sp>
      <p:sp>
        <p:nvSpPr>
          <p:cNvPr id="4" name="Slide Number Placeholder 3">
            <a:extLst>
              <a:ext uri="{FF2B5EF4-FFF2-40B4-BE49-F238E27FC236}">
                <a16:creationId xmlns:a16="http://schemas.microsoft.com/office/drawing/2014/main" id="{7D672C43-7325-448D-9015-54A36369E8F6}"/>
              </a:ext>
            </a:extLst>
          </p:cNvPr>
          <p:cNvSpPr>
            <a:spLocks noGrp="1"/>
          </p:cNvSpPr>
          <p:nvPr>
            <p:ph type="sldNum" sz="quarter" idx="12"/>
          </p:nvPr>
        </p:nvSpPr>
        <p:spPr/>
        <p:txBody>
          <a:bodyPr/>
          <a:lstStyle/>
          <a:p>
            <a:fld id="{E2C5BD5C-9B6A-4288-9068-DA13FD291C21}" type="slidenum">
              <a:rPr lang="en-US" smtClean="0"/>
              <a:t>33</a:t>
            </a:fld>
            <a:endParaRPr lang="en-US"/>
          </a:p>
        </p:txBody>
      </p:sp>
      <p:sp>
        <p:nvSpPr>
          <p:cNvPr id="5" name="Rectangle 4">
            <a:extLst>
              <a:ext uri="{FF2B5EF4-FFF2-40B4-BE49-F238E27FC236}">
                <a16:creationId xmlns:a16="http://schemas.microsoft.com/office/drawing/2014/main" id="{12FC787D-CADA-45A5-9C20-3ACA0F054C29}"/>
              </a:ext>
            </a:extLst>
          </p:cNvPr>
          <p:cNvSpPr/>
          <p:nvPr/>
        </p:nvSpPr>
        <p:spPr>
          <a:xfrm>
            <a:off x="6590414" y="1825625"/>
            <a:ext cx="4763386" cy="2862322"/>
          </a:xfrm>
          <a:prstGeom prst="rect">
            <a:avLst/>
          </a:prstGeom>
        </p:spPr>
        <p:txBody>
          <a:bodyPr wrap="square">
            <a:spAutoFit/>
          </a:bodyPr>
          <a:lstStyle/>
          <a:p>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function</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actionView</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 = </a:t>
            </a:r>
            <a:r>
              <a:rPr lang="en-US">
                <a:solidFill>
                  <a:srgbClr val="267F99"/>
                </a:solidFill>
                <a:latin typeface="Consolas" panose="020B0609020204030204" pitchFamily="49" charset="0"/>
              </a:rPr>
              <a:t>Movie</a:t>
            </a:r>
            <a:r>
              <a:rPr lang="en-US">
                <a:solidFill>
                  <a:srgbClr val="000000"/>
                </a:solidFill>
                <a:latin typeface="Consolas" panose="020B0609020204030204" pitchFamily="49" charset="0"/>
              </a:rPr>
              <a:t>::</a:t>
            </a:r>
            <a:r>
              <a:rPr lang="en-US">
                <a:solidFill>
                  <a:srgbClr val="795E26"/>
                </a:solidFill>
                <a:latin typeface="Consolas" panose="020B0609020204030204" pitchFamily="49" charset="0"/>
              </a:rPr>
              <a:t>find</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where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'id'</a:t>
            </a:r>
            <a:r>
              <a:rPr lang="en-US">
                <a:solidFill>
                  <a:srgbClr val="000000"/>
                </a:solidFill>
                <a:latin typeface="Consolas" panose="020B0609020204030204" pitchFamily="49" charset="0"/>
              </a:rPr>
              <a:t> =&gt; </a:t>
            </a:r>
            <a:r>
              <a:rPr lang="en-US">
                <a:solidFill>
                  <a:srgbClr val="001080"/>
                </a:solidFill>
                <a:latin typeface="Consolas" panose="020B0609020204030204" pitchFamily="49" charset="0"/>
              </a:rPr>
              <a:t>1</a:t>
            </a:r>
          </a:p>
          <a:p>
            <a:r>
              <a:rPr lang="en-US">
                <a:solidFill>
                  <a:srgbClr val="001080"/>
                </a:solidFill>
                <a:latin typeface="Consolas" panose="020B0609020204030204" pitchFamily="49" charset="0"/>
              </a:rPr>
              <a:t>    </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one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$this</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render</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'view'</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'model'</a:t>
            </a:r>
            <a:r>
              <a:rPr lang="en-US">
                <a:solidFill>
                  <a:srgbClr val="000000"/>
                </a:solidFill>
                <a:latin typeface="Consolas" panose="020B0609020204030204" pitchFamily="49" charset="0"/>
              </a:rPr>
              <a:t> =&gt;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a:t>
            </a:r>
          </a:p>
        </p:txBody>
      </p:sp>
    </p:spTree>
    <p:extLst>
      <p:ext uri="{BB962C8B-B14F-4D97-AF65-F5344CB8AC3E}">
        <p14:creationId xmlns:p14="http://schemas.microsoft.com/office/powerpoint/2010/main" val="1584153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B6F2-99F7-45D3-A0D4-862BC3C4A4FA}"/>
              </a:ext>
            </a:extLst>
          </p:cNvPr>
          <p:cNvSpPr>
            <a:spLocks noGrp="1"/>
          </p:cNvSpPr>
          <p:nvPr>
            <p:ph type="title"/>
          </p:nvPr>
        </p:nvSpPr>
        <p:spPr/>
        <p:txBody>
          <a:bodyPr>
            <a:normAutofit/>
          </a:bodyPr>
          <a:lstStyle/>
          <a:p>
            <a:r>
              <a:rPr lang="en-US" sz="4000"/>
              <a:t>View view Pada @/movie/view.php</a:t>
            </a:r>
          </a:p>
        </p:txBody>
      </p:sp>
      <p:sp>
        <p:nvSpPr>
          <p:cNvPr id="3" name="Content Placeholder 2">
            <a:extLst>
              <a:ext uri="{FF2B5EF4-FFF2-40B4-BE49-F238E27FC236}">
                <a16:creationId xmlns:a16="http://schemas.microsoft.com/office/drawing/2014/main" id="{008A41CC-C4DE-41CA-8DDD-AF0F40E23B69}"/>
              </a:ext>
            </a:extLst>
          </p:cNvPr>
          <p:cNvSpPr>
            <a:spLocks noGrp="1"/>
          </p:cNvSpPr>
          <p:nvPr>
            <p:ph idx="1"/>
          </p:nvPr>
        </p:nvSpPr>
        <p:spPr>
          <a:xfrm>
            <a:off x="838200" y="1825625"/>
            <a:ext cx="4605670" cy="4351338"/>
          </a:xfrm>
        </p:spPr>
        <p:txBody>
          <a:bodyPr/>
          <a:lstStyle/>
          <a:p>
            <a:pPr marL="0" indent="0">
              <a:buNone/>
            </a:pPr>
            <a:r>
              <a:rPr lang="en-US"/>
              <a:t>Tambahkan file view.php pada @/movie/view.php</a:t>
            </a:r>
          </a:p>
        </p:txBody>
      </p:sp>
      <p:sp>
        <p:nvSpPr>
          <p:cNvPr id="4" name="Slide Number Placeholder 3">
            <a:extLst>
              <a:ext uri="{FF2B5EF4-FFF2-40B4-BE49-F238E27FC236}">
                <a16:creationId xmlns:a16="http://schemas.microsoft.com/office/drawing/2014/main" id="{7D672C43-7325-448D-9015-54A36369E8F6}"/>
              </a:ext>
            </a:extLst>
          </p:cNvPr>
          <p:cNvSpPr>
            <a:spLocks noGrp="1"/>
          </p:cNvSpPr>
          <p:nvPr>
            <p:ph type="sldNum" sz="quarter" idx="12"/>
          </p:nvPr>
        </p:nvSpPr>
        <p:spPr/>
        <p:txBody>
          <a:bodyPr/>
          <a:lstStyle/>
          <a:p>
            <a:fld id="{E2C5BD5C-9B6A-4288-9068-DA13FD291C21}" type="slidenum">
              <a:rPr lang="en-US" smtClean="0"/>
              <a:t>34</a:t>
            </a:fld>
            <a:endParaRPr lang="en-US"/>
          </a:p>
        </p:txBody>
      </p:sp>
      <p:sp>
        <p:nvSpPr>
          <p:cNvPr id="5" name="Rectangle 4">
            <a:extLst>
              <a:ext uri="{FF2B5EF4-FFF2-40B4-BE49-F238E27FC236}">
                <a16:creationId xmlns:a16="http://schemas.microsoft.com/office/drawing/2014/main" id="{12FC787D-CADA-45A5-9C20-3ACA0F054C29}"/>
              </a:ext>
            </a:extLst>
          </p:cNvPr>
          <p:cNvSpPr/>
          <p:nvPr/>
        </p:nvSpPr>
        <p:spPr>
          <a:xfrm>
            <a:off x="5739809" y="1690688"/>
            <a:ext cx="5613991" cy="3539430"/>
          </a:xfrm>
          <a:prstGeom prst="rect">
            <a:avLst/>
          </a:prstGeom>
        </p:spPr>
        <p:txBody>
          <a:bodyPr wrap="square">
            <a:spAutoFit/>
          </a:bodyPr>
          <a:lstStyle/>
          <a:p>
            <a:r>
              <a:rPr lang="en-US" sz="1600">
                <a:solidFill>
                  <a:srgbClr val="800000"/>
                </a:solidFill>
                <a:latin typeface="Consolas" panose="020B0609020204030204" pitchFamily="49" charset="0"/>
              </a:rPr>
              <a:t>&lt;div&gt;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&lt;table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class</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"table"</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&lt;?php</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"&lt;tr&gt;"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"&lt;td&gt; Judul &lt;/td&gt;"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$model</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title</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"&lt;/tr&gt;"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"&lt;tr&gt;"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"&lt;td&gt; Deskripsi &lt;/td&gt;"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$movie</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description</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"&lt;/tr&gt;"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&lt;/table&gt;</a:t>
            </a:r>
            <a:endParaRPr lang="en-US" sz="1600">
              <a:solidFill>
                <a:srgbClr val="000000"/>
              </a:solidFill>
              <a:latin typeface="Consolas" panose="020B0609020204030204" pitchFamily="49" charset="0"/>
            </a:endParaRPr>
          </a:p>
          <a:p>
            <a:r>
              <a:rPr lang="en-US" sz="1600">
                <a:solidFill>
                  <a:srgbClr val="800000"/>
                </a:solidFill>
                <a:latin typeface="Consolas" panose="020B0609020204030204" pitchFamily="49" charset="0"/>
              </a:rPr>
              <a:t>&lt;/div&gt;</a:t>
            </a:r>
            <a:endParaRPr lang="en-US" sz="1600">
              <a:solidFill>
                <a:srgbClr val="000000"/>
              </a:solidFill>
              <a:latin typeface="Consolas" panose="020B0609020204030204" pitchFamily="49" charset="0"/>
            </a:endParaRPr>
          </a:p>
        </p:txBody>
      </p:sp>
    </p:spTree>
    <p:extLst>
      <p:ext uri="{BB962C8B-B14F-4D97-AF65-F5344CB8AC3E}">
        <p14:creationId xmlns:p14="http://schemas.microsoft.com/office/powerpoint/2010/main" val="2610442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8B25-848D-4E44-9F6C-C5DA18C592D5}"/>
              </a:ext>
            </a:extLst>
          </p:cNvPr>
          <p:cNvSpPr>
            <a:spLocks noGrp="1"/>
          </p:cNvSpPr>
          <p:nvPr>
            <p:ph type="title"/>
          </p:nvPr>
        </p:nvSpPr>
        <p:spPr/>
        <p:txBody>
          <a:bodyPr/>
          <a:lstStyle/>
          <a:p>
            <a:r>
              <a:rPr lang="en-US"/>
              <a:t>Test di Browser /movie/view</a:t>
            </a:r>
          </a:p>
        </p:txBody>
      </p:sp>
      <p:sp>
        <p:nvSpPr>
          <p:cNvPr id="4" name="Slide Number Placeholder 3">
            <a:extLst>
              <a:ext uri="{FF2B5EF4-FFF2-40B4-BE49-F238E27FC236}">
                <a16:creationId xmlns:a16="http://schemas.microsoft.com/office/drawing/2014/main" id="{CE5E2F33-7AB7-4E46-A7D8-33380C058567}"/>
              </a:ext>
            </a:extLst>
          </p:cNvPr>
          <p:cNvSpPr>
            <a:spLocks noGrp="1"/>
          </p:cNvSpPr>
          <p:nvPr>
            <p:ph type="sldNum" sz="quarter" idx="12"/>
          </p:nvPr>
        </p:nvSpPr>
        <p:spPr/>
        <p:txBody>
          <a:bodyPr/>
          <a:lstStyle/>
          <a:p>
            <a:fld id="{E2C5BD5C-9B6A-4288-9068-DA13FD291C21}" type="slidenum">
              <a:rPr lang="en-US" smtClean="0"/>
              <a:t>35</a:t>
            </a:fld>
            <a:endParaRPr lang="en-US"/>
          </a:p>
        </p:txBody>
      </p:sp>
      <p:pic>
        <p:nvPicPr>
          <p:cNvPr id="3" name="Picture 2">
            <a:extLst>
              <a:ext uri="{FF2B5EF4-FFF2-40B4-BE49-F238E27FC236}">
                <a16:creationId xmlns:a16="http://schemas.microsoft.com/office/drawing/2014/main" id="{7C74478C-BFF7-459B-8F2B-E2D44B5CAA61}"/>
              </a:ext>
            </a:extLst>
          </p:cNvPr>
          <p:cNvPicPr>
            <a:picLocks noChangeAspect="1"/>
          </p:cNvPicPr>
          <p:nvPr/>
        </p:nvPicPr>
        <p:blipFill rotWithShape="1">
          <a:blip r:embed="rId2"/>
          <a:srcRect t="7598" b="42169"/>
          <a:stretch/>
        </p:blipFill>
        <p:spPr>
          <a:xfrm>
            <a:off x="1699054" y="1644650"/>
            <a:ext cx="8793892" cy="3444949"/>
          </a:xfrm>
          <a:prstGeom prst="rect">
            <a:avLst/>
          </a:prstGeom>
        </p:spPr>
      </p:pic>
    </p:spTree>
    <p:extLst>
      <p:ext uri="{BB962C8B-B14F-4D97-AF65-F5344CB8AC3E}">
        <p14:creationId xmlns:p14="http://schemas.microsoft.com/office/powerpoint/2010/main" val="4251993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B6F2-99F7-45D3-A0D4-862BC3C4A4FA}"/>
              </a:ext>
            </a:extLst>
          </p:cNvPr>
          <p:cNvSpPr>
            <a:spLocks noGrp="1"/>
          </p:cNvSpPr>
          <p:nvPr>
            <p:ph type="title"/>
          </p:nvPr>
        </p:nvSpPr>
        <p:spPr/>
        <p:txBody>
          <a:bodyPr>
            <a:normAutofit/>
          </a:bodyPr>
          <a:lstStyle/>
          <a:p>
            <a:r>
              <a:rPr lang="en-US" sz="4000"/>
              <a:t>Parameter Dinamis Pada actionView</a:t>
            </a:r>
          </a:p>
        </p:txBody>
      </p:sp>
      <p:sp>
        <p:nvSpPr>
          <p:cNvPr id="3" name="Content Placeholder 2">
            <a:extLst>
              <a:ext uri="{FF2B5EF4-FFF2-40B4-BE49-F238E27FC236}">
                <a16:creationId xmlns:a16="http://schemas.microsoft.com/office/drawing/2014/main" id="{008A41CC-C4DE-41CA-8DDD-AF0F40E23B69}"/>
              </a:ext>
            </a:extLst>
          </p:cNvPr>
          <p:cNvSpPr>
            <a:spLocks noGrp="1"/>
          </p:cNvSpPr>
          <p:nvPr>
            <p:ph idx="1"/>
          </p:nvPr>
        </p:nvSpPr>
        <p:spPr>
          <a:xfrm>
            <a:off x="838200" y="1825625"/>
            <a:ext cx="4552507" cy="4351338"/>
          </a:xfrm>
        </p:spPr>
        <p:txBody>
          <a:bodyPr>
            <a:normAutofit/>
          </a:bodyPr>
          <a:lstStyle/>
          <a:p>
            <a:pPr marL="0" indent="0" algn="just">
              <a:buNone/>
            </a:pPr>
            <a:r>
              <a:rPr lang="en-US" sz="2400"/>
              <a:t>Modifikasi method actionView pada MovieController untuk menambahkan parameter dinamis sehingga data yang ditampilkan sesuai dengan id yang diinginkan, dimana parameter id tersebut akan dilewatkan melalui URL</a:t>
            </a:r>
          </a:p>
          <a:p>
            <a:pPr marL="0" indent="0">
              <a:buNone/>
            </a:pPr>
            <a:endParaRPr lang="en-US" sz="2400"/>
          </a:p>
          <a:p>
            <a:pPr marL="0" indent="0">
              <a:buNone/>
            </a:pPr>
            <a:r>
              <a:rPr lang="en-US" sz="2400"/>
              <a:t>http://go-cinema.test/movie/view?id=1</a:t>
            </a:r>
          </a:p>
        </p:txBody>
      </p:sp>
      <p:sp>
        <p:nvSpPr>
          <p:cNvPr id="4" name="Slide Number Placeholder 3">
            <a:extLst>
              <a:ext uri="{FF2B5EF4-FFF2-40B4-BE49-F238E27FC236}">
                <a16:creationId xmlns:a16="http://schemas.microsoft.com/office/drawing/2014/main" id="{7D672C43-7325-448D-9015-54A36369E8F6}"/>
              </a:ext>
            </a:extLst>
          </p:cNvPr>
          <p:cNvSpPr>
            <a:spLocks noGrp="1"/>
          </p:cNvSpPr>
          <p:nvPr>
            <p:ph type="sldNum" sz="quarter" idx="12"/>
          </p:nvPr>
        </p:nvSpPr>
        <p:spPr/>
        <p:txBody>
          <a:bodyPr/>
          <a:lstStyle/>
          <a:p>
            <a:fld id="{E2C5BD5C-9B6A-4288-9068-DA13FD291C21}" type="slidenum">
              <a:rPr lang="en-US" smtClean="0"/>
              <a:t>36</a:t>
            </a:fld>
            <a:endParaRPr lang="en-US"/>
          </a:p>
        </p:txBody>
      </p:sp>
      <p:sp>
        <p:nvSpPr>
          <p:cNvPr id="5" name="Rectangle 4">
            <a:extLst>
              <a:ext uri="{FF2B5EF4-FFF2-40B4-BE49-F238E27FC236}">
                <a16:creationId xmlns:a16="http://schemas.microsoft.com/office/drawing/2014/main" id="{12FC787D-CADA-45A5-9C20-3ACA0F054C29}"/>
              </a:ext>
            </a:extLst>
          </p:cNvPr>
          <p:cNvSpPr/>
          <p:nvPr/>
        </p:nvSpPr>
        <p:spPr>
          <a:xfrm>
            <a:off x="5596672" y="1825625"/>
            <a:ext cx="5482454" cy="3170099"/>
          </a:xfrm>
          <a:prstGeom prst="rect">
            <a:avLst/>
          </a:prstGeom>
        </p:spPr>
        <p:txBody>
          <a:bodyPr wrap="square">
            <a:spAutoFit/>
          </a:bodyPr>
          <a:lstStyle/>
          <a:p>
            <a:r>
              <a:rPr lang="en-US" sz="2000">
                <a:solidFill>
                  <a:srgbClr val="0000FF"/>
                </a:solidFill>
                <a:latin typeface="Consolas" panose="020B0609020204030204" pitchFamily="49" charset="0"/>
              </a:rPr>
              <a:t>public</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function</a:t>
            </a:r>
            <a:r>
              <a:rPr lang="en-US" sz="2000">
                <a:solidFill>
                  <a:srgbClr val="000000"/>
                </a:solidFill>
                <a:latin typeface="Consolas" panose="020B0609020204030204" pitchFamily="49" charset="0"/>
              </a:rPr>
              <a:t> </a:t>
            </a:r>
            <a:r>
              <a:rPr lang="en-US" sz="2000">
                <a:solidFill>
                  <a:srgbClr val="795E26"/>
                </a:solidFill>
                <a:latin typeface="Consolas" panose="020B0609020204030204" pitchFamily="49" charset="0"/>
              </a:rPr>
              <a:t>actionView</a:t>
            </a:r>
            <a:r>
              <a:rPr lang="en-US" sz="2000">
                <a:solidFill>
                  <a:srgbClr val="000000"/>
                </a:solidFill>
                <a:latin typeface="Consolas" panose="020B0609020204030204" pitchFamily="49" charset="0"/>
              </a:rPr>
              <a:t>($id)</a:t>
            </a:r>
          </a:p>
          <a:p>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a:solidFill>
                  <a:srgbClr val="001080"/>
                </a:solidFill>
                <a:latin typeface="Consolas" panose="020B0609020204030204" pitchFamily="49" charset="0"/>
              </a:rPr>
              <a:t>$model</a:t>
            </a:r>
            <a:r>
              <a:rPr lang="en-US" sz="2000">
                <a:solidFill>
                  <a:srgbClr val="000000"/>
                </a:solidFill>
                <a:latin typeface="Consolas" panose="020B0609020204030204" pitchFamily="49" charset="0"/>
              </a:rPr>
              <a:t> = </a:t>
            </a:r>
            <a:r>
              <a:rPr lang="en-US" sz="2000">
                <a:solidFill>
                  <a:srgbClr val="267F99"/>
                </a:solidFill>
                <a:latin typeface="Consolas" panose="020B0609020204030204" pitchFamily="49" charset="0"/>
              </a:rPr>
              <a:t>Movie</a:t>
            </a:r>
            <a:r>
              <a:rPr lang="en-US" sz="2000">
                <a:solidFill>
                  <a:srgbClr val="000000"/>
                </a:solidFill>
                <a:latin typeface="Consolas" panose="020B0609020204030204" pitchFamily="49" charset="0"/>
              </a:rPr>
              <a:t>::</a:t>
            </a:r>
            <a:r>
              <a:rPr lang="en-US" sz="2000">
                <a:solidFill>
                  <a:srgbClr val="795E26"/>
                </a:solidFill>
                <a:latin typeface="Consolas" panose="020B0609020204030204" pitchFamily="49" charset="0"/>
              </a:rPr>
              <a:t>find</a:t>
            </a:r>
            <a:r>
              <a:rPr lang="en-US" sz="2000">
                <a:solidFill>
                  <a:srgbClr val="000000"/>
                </a:solidFill>
                <a:latin typeface="Consolas" panose="020B0609020204030204" pitchFamily="49" charset="0"/>
              </a:rPr>
              <a:t>()-&gt;</a:t>
            </a:r>
            <a:r>
              <a:rPr lang="en-US" sz="2000">
                <a:solidFill>
                  <a:srgbClr val="795E26"/>
                </a:solidFill>
                <a:latin typeface="Consolas" panose="020B0609020204030204" pitchFamily="49" charset="0"/>
              </a:rPr>
              <a:t>where</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a:solidFill>
                  <a:srgbClr val="A31515"/>
                </a:solidFill>
                <a:latin typeface="Consolas" panose="020B0609020204030204" pitchFamily="49" charset="0"/>
              </a:rPr>
              <a:t>'id'</a:t>
            </a:r>
            <a:r>
              <a:rPr lang="en-US" sz="2000">
                <a:solidFill>
                  <a:srgbClr val="000000"/>
                </a:solidFill>
                <a:latin typeface="Consolas" panose="020B0609020204030204" pitchFamily="49" charset="0"/>
              </a:rPr>
              <a:t> =&gt; </a:t>
            </a:r>
            <a:r>
              <a:rPr lang="en-US" sz="2000">
                <a:solidFill>
                  <a:srgbClr val="001080"/>
                </a:solidFill>
                <a:latin typeface="Consolas" panose="020B0609020204030204" pitchFamily="49" charset="0"/>
              </a:rPr>
              <a:t>$id</a:t>
            </a:r>
          </a:p>
          <a:p>
            <a:r>
              <a:rPr lang="en-US" sz="2000">
                <a:solidFill>
                  <a:srgbClr val="001080"/>
                </a:solidFill>
                <a:latin typeface="Consolas" panose="020B0609020204030204" pitchFamily="49" charset="0"/>
              </a:rPr>
              <a:t>    </a:t>
            </a:r>
            <a:r>
              <a:rPr lang="en-US" sz="2000">
                <a:solidFill>
                  <a:srgbClr val="000000"/>
                </a:solidFill>
                <a:latin typeface="Consolas" panose="020B0609020204030204" pitchFamily="49" charset="0"/>
              </a:rPr>
              <a:t>])-&gt;</a:t>
            </a:r>
            <a:r>
              <a:rPr lang="en-US" sz="2000">
                <a:solidFill>
                  <a:srgbClr val="795E26"/>
                </a:solidFill>
                <a:latin typeface="Consolas" panose="020B0609020204030204" pitchFamily="49" charset="0"/>
              </a:rPr>
              <a:t>one</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AF00DB"/>
                </a:solidFill>
                <a:latin typeface="Consolas" panose="020B0609020204030204" pitchFamily="49" charset="0"/>
              </a:rPr>
              <a:t>return</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$this</a:t>
            </a:r>
            <a:r>
              <a:rPr lang="en-US" sz="2000">
                <a:solidFill>
                  <a:srgbClr val="000000"/>
                </a:solidFill>
                <a:latin typeface="Consolas" panose="020B0609020204030204" pitchFamily="49" charset="0"/>
              </a:rPr>
              <a:t>-&gt;</a:t>
            </a:r>
            <a:r>
              <a:rPr lang="en-US" sz="2000">
                <a:solidFill>
                  <a:srgbClr val="795E26"/>
                </a:solidFill>
                <a:latin typeface="Consolas" panose="020B0609020204030204" pitchFamily="49" charset="0"/>
              </a:rPr>
              <a:t>render</a:t>
            </a:r>
            <a:r>
              <a:rPr lang="en-US" sz="2000">
                <a:solidFill>
                  <a:srgbClr val="000000"/>
                </a:solidFill>
                <a:latin typeface="Consolas" panose="020B0609020204030204" pitchFamily="49" charset="0"/>
              </a:rPr>
              <a:t>(</a:t>
            </a:r>
            <a:r>
              <a:rPr lang="en-US" sz="2000">
                <a:solidFill>
                  <a:srgbClr val="A31515"/>
                </a:solidFill>
                <a:latin typeface="Consolas" panose="020B0609020204030204" pitchFamily="49" charset="0"/>
              </a:rPr>
              <a:t>'view'</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A31515"/>
                </a:solidFill>
                <a:latin typeface="Consolas" panose="020B0609020204030204" pitchFamily="49" charset="0"/>
              </a:rPr>
              <a:t>'model'</a:t>
            </a:r>
            <a:r>
              <a:rPr lang="en-US" sz="2000">
                <a:solidFill>
                  <a:srgbClr val="000000"/>
                </a:solidFill>
                <a:latin typeface="Consolas" panose="020B0609020204030204" pitchFamily="49" charset="0"/>
              </a:rPr>
              <a:t> =&gt; </a:t>
            </a:r>
            <a:r>
              <a:rPr lang="en-US" sz="2000">
                <a:solidFill>
                  <a:srgbClr val="001080"/>
                </a:solidFill>
                <a:latin typeface="Consolas" panose="020B0609020204030204" pitchFamily="49" charset="0"/>
              </a:rPr>
              <a:t>$model</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a:t>
            </a:r>
          </a:p>
        </p:txBody>
      </p:sp>
      <p:sp>
        <p:nvSpPr>
          <p:cNvPr id="7" name="Arrow: Down 6">
            <a:extLst>
              <a:ext uri="{FF2B5EF4-FFF2-40B4-BE49-F238E27FC236}">
                <a16:creationId xmlns:a16="http://schemas.microsoft.com/office/drawing/2014/main" id="{66866A83-0D20-4B8F-81C3-3207E6AA023D}"/>
              </a:ext>
            </a:extLst>
          </p:cNvPr>
          <p:cNvSpPr/>
          <p:nvPr/>
        </p:nvSpPr>
        <p:spPr>
          <a:xfrm>
            <a:off x="9494874" y="1265274"/>
            <a:ext cx="340242" cy="560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3A146261-F782-45ED-9478-A485BCD753BA}"/>
              </a:ext>
            </a:extLst>
          </p:cNvPr>
          <p:cNvSpPr/>
          <p:nvPr/>
        </p:nvSpPr>
        <p:spPr>
          <a:xfrm>
            <a:off x="4490483" y="4809460"/>
            <a:ext cx="340242" cy="560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E8135B1-BAE5-45E9-9F34-A0E051BA6A3A}"/>
              </a:ext>
            </a:extLst>
          </p:cNvPr>
          <p:cNvSpPr/>
          <p:nvPr/>
        </p:nvSpPr>
        <p:spPr>
          <a:xfrm rot="10800000">
            <a:off x="7822018" y="3130498"/>
            <a:ext cx="340242" cy="560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924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B6F2-99F7-45D3-A0D4-862BC3C4A4FA}"/>
              </a:ext>
            </a:extLst>
          </p:cNvPr>
          <p:cNvSpPr>
            <a:spLocks noGrp="1"/>
          </p:cNvSpPr>
          <p:nvPr>
            <p:ph type="title"/>
          </p:nvPr>
        </p:nvSpPr>
        <p:spPr/>
        <p:txBody>
          <a:bodyPr>
            <a:normAutofit/>
          </a:bodyPr>
          <a:lstStyle/>
          <a:p>
            <a:r>
              <a:rPr lang="en-US" sz="4000"/>
              <a:t>Link Detail Pada View index</a:t>
            </a:r>
          </a:p>
        </p:txBody>
      </p:sp>
      <p:sp>
        <p:nvSpPr>
          <p:cNvPr id="3" name="Content Placeholder 2">
            <a:extLst>
              <a:ext uri="{FF2B5EF4-FFF2-40B4-BE49-F238E27FC236}">
                <a16:creationId xmlns:a16="http://schemas.microsoft.com/office/drawing/2014/main" id="{008A41CC-C4DE-41CA-8DDD-AF0F40E23B69}"/>
              </a:ext>
            </a:extLst>
          </p:cNvPr>
          <p:cNvSpPr>
            <a:spLocks noGrp="1"/>
          </p:cNvSpPr>
          <p:nvPr>
            <p:ph idx="1"/>
          </p:nvPr>
        </p:nvSpPr>
        <p:spPr>
          <a:xfrm>
            <a:off x="838201" y="1825625"/>
            <a:ext cx="3701902" cy="4351338"/>
          </a:xfrm>
        </p:spPr>
        <p:txBody>
          <a:bodyPr>
            <a:normAutofit lnSpcReduction="10000"/>
          </a:bodyPr>
          <a:lstStyle/>
          <a:p>
            <a:pPr marL="0" indent="0" algn="just">
              <a:buNone/>
            </a:pPr>
            <a:r>
              <a:rPr lang="en-US" sz="2400"/>
              <a:t>Tambahkan link detail pada setiap baris film di view index, sehingga ketika diklik akan menuju ke detail film, </a:t>
            </a:r>
          </a:p>
          <a:p>
            <a:pPr marL="0" indent="0" algn="just">
              <a:buNone/>
            </a:pPr>
            <a:r>
              <a:rPr lang="en-US" sz="2400"/>
              <a:t>Adapun kolom deskripsi diubah menjadi kolom detail yang berisi link detail dari film tersebut</a:t>
            </a:r>
          </a:p>
          <a:p>
            <a:pPr marL="0" indent="0" algn="just">
              <a:buNone/>
            </a:pPr>
            <a:endParaRPr lang="en-US" sz="2400"/>
          </a:p>
          <a:p>
            <a:pPr marL="0" indent="0" algn="just">
              <a:buNone/>
            </a:pPr>
            <a:r>
              <a:rPr lang="en-US" sz="2400"/>
              <a:t>Menggunakan helper Html::a</a:t>
            </a:r>
          </a:p>
        </p:txBody>
      </p:sp>
      <p:sp>
        <p:nvSpPr>
          <p:cNvPr id="4" name="Slide Number Placeholder 3">
            <a:extLst>
              <a:ext uri="{FF2B5EF4-FFF2-40B4-BE49-F238E27FC236}">
                <a16:creationId xmlns:a16="http://schemas.microsoft.com/office/drawing/2014/main" id="{7D672C43-7325-448D-9015-54A36369E8F6}"/>
              </a:ext>
            </a:extLst>
          </p:cNvPr>
          <p:cNvSpPr>
            <a:spLocks noGrp="1"/>
          </p:cNvSpPr>
          <p:nvPr>
            <p:ph type="sldNum" sz="quarter" idx="12"/>
          </p:nvPr>
        </p:nvSpPr>
        <p:spPr/>
        <p:txBody>
          <a:bodyPr/>
          <a:lstStyle/>
          <a:p>
            <a:fld id="{E2C5BD5C-9B6A-4288-9068-DA13FD291C21}" type="slidenum">
              <a:rPr lang="en-US" smtClean="0"/>
              <a:t>37</a:t>
            </a:fld>
            <a:endParaRPr lang="en-US"/>
          </a:p>
        </p:txBody>
      </p:sp>
      <p:sp>
        <p:nvSpPr>
          <p:cNvPr id="5" name="Rectangle 4">
            <a:extLst>
              <a:ext uri="{FF2B5EF4-FFF2-40B4-BE49-F238E27FC236}">
                <a16:creationId xmlns:a16="http://schemas.microsoft.com/office/drawing/2014/main" id="{12FC787D-CADA-45A5-9C20-3ACA0F054C29}"/>
              </a:ext>
            </a:extLst>
          </p:cNvPr>
          <p:cNvSpPr/>
          <p:nvPr/>
        </p:nvSpPr>
        <p:spPr>
          <a:xfrm>
            <a:off x="4848448" y="1421588"/>
            <a:ext cx="6602818" cy="5262979"/>
          </a:xfrm>
          <a:prstGeom prst="rect">
            <a:avLst/>
          </a:prstGeom>
        </p:spPr>
        <p:txBody>
          <a:bodyPr wrap="square">
            <a:spAutoFit/>
          </a:bodyPr>
          <a:lstStyle/>
          <a:p>
            <a:r>
              <a:rPr lang="en-US" sz="1600">
                <a:solidFill>
                  <a:srgbClr val="800000"/>
                </a:solidFill>
                <a:latin typeface="Consolas" panose="020B0609020204030204" pitchFamily="49" charset="0"/>
              </a:rPr>
              <a:t>&lt;?php</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use</a:t>
            </a:r>
            <a:r>
              <a:rPr lang="en-US" sz="1600">
                <a:solidFill>
                  <a:srgbClr val="000000"/>
                </a:solidFill>
                <a:latin typeface="Consolas" panose="020B0609020204030204" pitchFamily="49" charset="0"/>
              </a:rPr>
              <a:t> yii\helpers\</a:t>
            </a:r>
            <a:r>
              <a:rPr lang="en-US" sz="1600">
                <a:solidFill>
                  <a:srgbClr val="267F99"/>
                </a:solidFill>
                <a:latin typeface="Consolas" panose="020B0609020204030204" pitchFamily="49" charset="0"/>
              </a:rPr>
              <a:t>Html</a:t>
            </a:r>
            <a:r>
              <a:rPr lang="en-US" sz="1600">
                <a:solidFill>
                  <a:srgbClr val="000000"/>
                </a:solidFill>
                <a:latin typeface="Consolas" panose="020B0609020204030204" pitchFamily="49" charset="0"/>
              </a:rPr>
              <a:t>;</a:t>
            </a:r>
          </a:p>
          <a:p>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800000"/>
                </a:solidFill>
                <a:latin typeface="Consolas" panose="020B0609020204030204" pitchFamily="49" charset="0"/>
              </a:rPr>
              <a:t>&lt;div&gt;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&lt;table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class</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"table"</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&lt;th&gt;</a:t>
            </a:r>
            <a:r>
              <a:rPr lang="en-US" sz="1600">
                <a:solidFill>
                  <a:srgbClr val="000000"/>
                </a:solidFill>
                <a:latin typeface="Consolas" panose="020B0609020204030204" pitchFamily="49" charset="0"/>
              </a:rPr>
              <a:t>Judul</a:t>
            </a:r>
            <a:r>
              <a:rPr lang="en-US" sz="1600">
                <a:solidFill>
                  <a:srgbClr val="800000"/>
                </a:solidFill>
                <a:latin typeface="Consolas" panose="020B0609020204030204" pitchFamily="49" charset="0"/>
              </a:rPr>
              <a:t>&lt;/th&gt;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&lt;th&gt;</a:t>
            </a:r>
            <a:r>
              <a:rPr lang="en-US" sz="1600">
                <a:solidFill>
                  <a:srgbClr val="000000"/>
                </a:solidFill>
                <a:latin typeface="Consolas" panose="020B0609020204030204" pitchFamily="49" charset="0"/>
              </a:rPr>
              <a:t>Detail</a:t>
            </a:r>
            <a:r>
              <a:rPr lang="en-US" sz="1600">
                <a:solidFill>
                  <a:srgbClr val="800000"/>
                </a:solidFill>
                <a:latin typeface="Consolas" panose="020B0609020204030204" pitchFamily="49" charset="0"/>
              </a:rPr>
              <a:t>&lt;/th&gt;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&lt;/th&gt;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&lt;?php</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AF00DB"/>
                </a:solidFill>
                <a:latin typeface="Consolas" panose="020B0609020204030204" pitchFamily="49" charset="0"/>
              </a:rPr>
              <a:t>foreach</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$model</a:t>
            </a:r>
            <a:r>
              <a:rPr lang="en-US" sz="1600">
                <a:solidFill>
                  <a:srgbClr val="000000"/>
                </a:solidFill>
                <a:latin typeface="Consolas" panose="020B0609020204030204" pitchFamily="49" charset="0"/>
              </a:rPr>
              <a:t> as </a:t>
            </a:r>
            <a:r>
              <a:rPr lang="en-US" sz="1600">
                <a:solidFill>
                  <a:srgbClr val="001080"/>
                </a:solidFill>
                <a:latin typeface="Consolas" panose="020B0609020204030204" pitchFamily="49" charset="0"/>
              </a:rPr>
              <a:t>$movie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"&lt;tr&gt;"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$movie</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title</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Html</a:t>
            </a:r>
            <a:r>
              <a:rPr lang="en-US" sz="1600">
                <a:solidFill>
                  <a:srgbClr val="000000"/>
                </a:solidFill>
                <a:latin typeface="Consolas" panose="020B0609020204030204" pitchFamily="49" charset="0"/>
              </a:rPr>
              <a:t>::</a:t>
            </a:r>
            <a:r>
              <a:rPr lang="en-US" sz="1600">
                <a:solidFill>
                  <a:srgbClr val="795E26"/>
                </a:solidFill>
                <a:latin typeface="Consolas" panose="020B0609020204030204" pitchFamily="49" charset="0"/>
              </a:rPr>
              <a:t>a</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'Detail'</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'view'</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'id'</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$movie</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id</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"&lt;/tr&gt;"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&lt;/table&gt;</a:t>
            </a:r>
            <a:endParaRPr lang="en-US" sz="1600">
              <a:solidFill>
                <a:srgbClr val="000000"/>
              </a:solidFill>
              <a:latin typeface="Consolas" panose="020B0609020204030204" pitchFamily="49" charset="0"/>
            </a:endParaRPr>
          </a:p>
          <a:p>
            <a:r>
              <a:rPr lang="en-US" sz="1600">
                <a:solidFill>
                  <a:srgbClr val="800000"/>
                </a:solidFill>
                <a:latin typeface="Consolas" panose="020B0609020204030204" pitchFamily="49" charset="0"/>
              </a:rPr>
              <a:t>&lt;/div&gt;</a:t>
            </a:r>
            <a:endParaRPr lang="en-US" sz="1600">
              <a:solidFill>
                <a:srgbClr val="000000"/>
              </a:solidFill>
              <a:latin typeface="Consolas" panose="020B0609020204030204" pitchFamily="49" charset="0"/>
            </a:endParaRPr>
          </a:p>
        </p:txBody>
      </p:sp>
    </p:spTree>
    <p:extLst>
      <p:ext uri="{BB962C8B-B14F-4D97-AF65-F5344CB8AC3E}">
        <p14:creationId xmlns:p14="http://schemas.microsoft.com/office/powerpoint/2010/main" val="4115700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B6F2-99F7-45D3-A0D4-862BC3C4A4FA}"/>
              </a:ext>
            </a:extLst>
          </p:cNvPr>
          <p:cNvSpPr>
            <a:spLocks noGrp="1"/>
          </p:cNvSpPr>
          <p:nvPr>
            <p:ph type="title"/>
          </p:nvPr>
        </p:nvSpPr>
        <p:spPr/>
        <p:txBody>
          <a:bodyPr>
            <a:normAutofit/>
          </a:bodyPr>
          <a:lstStyle/>
          <a:p>
            <a:r>
              <a:rPr lang="en-US" sz="4000"/>
              <a:t>Membuat Link menggunakan Helper Html</a:t>
            </a:r>
          </a:p>
        </p:txBody>
      </p:sp>
      <p:sp>
        <p:nvSpPr>
          <p:cNvPr id="3" name="Content Placeholder 2">
            <a:extLst>
              <a:ext uri="{FF2B5EF4-FFF2-40B4-BE49-F238E27FC236}">
                <a16:creationId xmlns:a16="http://schemas.microsoft.com/office/drawing/2014/main" id="{008A41CC-C4DE-41CA-8DDD-AF0F40E23B69}"/>
              </a:ext>
            </a:extLst>
          </p:cNvPr>
          <p:cNvSpPr>
            <a:spLocks noGrp="1"/>
          </p:cNvSpPr>
          <p:nvPr>
            <p:ph idx="1"/>
          </p:nvPr>
        </p:nvSpPr>
        <p:spPr>
          <a:xfrm>
            <a:off x="838200" y="1825625"/>
            <a:ext cx="10515599" cy="4351338"/>
          </a:xfrm>
        </p:spPr>
        <p:txBody>
          <a:bodyPr>
            <a:normAutofit/>
          </a:bodyPr>
          <a:lstStyle/>
          <a:p>
            <a:pPr marL="0" indent="0" algn="just">
              <a:buNone/>
            </a:pPr>
            <a:r>
              <a:rPr lang="en-US" sz="2400"/>
              <a:t>Untuk membuat link dengan kode Html</a:t>
            </a:r>
          </a:p>
          <a:p>
            <a:pPr marL="0" indent="0" algn="just">
              <a:buNone/>
            </a:pPr>
            <a:r>
              <a:rPr lang="en-US" sz="2400"/>
              <a:t>&lt;a href="http://go-cinema.test/</a:t>
            </a:r>
            <a:r>
              <a:rPr lang="en-US" sz="2400">
                <a:solidFill>
                  <a:srgbClr val="00B0F0"/>
                </a:solidFill>
              </a:rPr>
              <a:t>movie</a:t>
            </a:r>
            <a:r>
              <a:rPr lang="en-US" sz="2400"/>
              <a:t>/</a:t>
            </a:r>
            <a:r>
              <a:rPr lang="en-US" sz="2400">
                <a:solidFill>
                  <a:srgbClr val="C9492C"/>
                </a:solidFill>
              </a:rPr>
              <a:t>view</a:t>
            </a:r>
            <a:r>
              <a:rPr lang="en-US" sz="2400"/>
              <a:t>?</a:t>
            </a:r>
            <a:r>
              <a:rPr lang="en-US" sz="2400">
                <a:solidFill>
                  <a:srgbClr val="7C60C6"/>
                </a:solidFill>
              </a:rPr>
              <a:t>id</a:t>
            </a:r>
            <a:r>
              <a:rPr lang="en-US" sz="2400"/>
              <a:t>=1"&gt; </a:t>
            </a:r>
            <a:r>
              <a:rPr lang="en-US" sz="2400">
                <a:solidFill>
                  <a:srgbClr val="C00000"/>
                </a:solidFill>
              </a:rPr>
              <a:t>detail</a:t>
            </a:r>
            <a:r>
              <a:rPr lang="en-US" sz="2400"/>
              <a:t> &lt;/a&gt;</a:t>
            </a:r>
          </a:p>
          <a:p>
            <a:pPr marL="0" indent="0" algn="just">
              <a:buNone/>
            </a:pPr>
            <a:endParaRPr lang="en-US" sz="2400"/>
          </a:p>
          <a:p>
            <a:pPr marL="0" indent="0" algn="just">
              <a:buNone/>
            </a:pPr>
            <a:r>
              <a:rPr lang="en-US" sz="2400"/>
              <a:t>Yii mempunyai class helper Html (yii\helpers\Html) yang salah satu fungsinya untuk membuat link (anchor)</a:t>
            </a:r>
          </a:p>
          <a:p>
            <a:pPr marL="0" indent="0" algn="just">
              <a:buNone/>
            </a:pPr>
            <a:r>
              <a:rPr lang="en-US" sz="2400"/>
              <a:t>echo Html::a(" </a:t>
            </a:r>
            <a:r>
              <a:rPr lang="en-US" sz="2400">
                <a:solidFill>
                  <a:srgbClr val="C00000"/>
                </a:solidFill>
              </a:rPr>
              <a:t>detail</a:t>
            </a:r>
            <a:r>
              <a:rPr lang="en-US" sz="2400"/>
              <a:t> ", [ "</a:t>
            </a:r>
            <a:r>
              <a:rPr lang="en-US" sz="2400">
                <a:solidFill>
                  <a:srgbClr val="00B0F0"/>
                </a:solidFill>
              </a:rPr>
              <a:t>movie</a:t>
            </a:r>
            <a:r>
              <a:rPr lang="en-US" sz="2400"/>
              <a:t>/</a:t>
            </a:r>
            <a:r>
              <a:rPr lang="en-US" sz="2400">
                <a:solidFill>
                  <a:srgbClr val="C9492C"/>
                </a:solidFill>
              </a:rPr>
              <a:t>view</a:t>
            </a:r>
            <a:r>
              <a:rPr lang="en-US" sz="2400"/>
              <a:t>", "</a:t>
            </a:r>
            <a:r>
              <a:rPr lang="en-US" sz="2400">
                <a:solidFill>
                  <a:srgbClr val="7C60C6"/>
                </a:solidFill>
              </a:rPr>
              <a:t>id</a:t>
            </a:r>
            <a:r>
              <a:rPr lang="en-US" sz="2400"/>
              <a:t>" =&gt; 1 ]);</a:t>
            </a:r>
          </a:p>
          <a:p>
            <a:pPr marL="0" indent="0" algn="just">
              <a:buNone/>
            </a:pPr>
            <a:endParaRPr lang="en-US" sz="2400"/>
          </a:p>
          <a:p>
            <a:pPr marL="0" indent="0" algn="just">
              <a:buNone/>
            </a:pPr>
            <a:r>
              <a:rPr lang="en-US" sz="2400"/>
              <a:t>Atau jika pada controller yang sama maka nama controller boleh dihilangkan</a:t>
            </a:r>
          </a:p>
          <a:p>
            <a:pPr marL="0" indent="0" algn="just">
              <a:buNone/>
            </a:pPr>
            <a:r>
              <a:rPr lang="en-US" sz="2400"/>
              <a:t>echo Html::a(" </a:t>
            </a:r>
            <a:r>
              <a:rPr lang="en-US" sz="2400">
                <a:solidFill>
                  <a:srgbClr val="C00000"/>
                </a:solidFill>
              </a:rPr>
              <a:t>detail</a:t>
            </a:r>
            <a:r>
              <a:rPr lang="en-US" sz="2400"/>
              <a:t> ", [ "</a:t>
            </a:r>
            <a:r>
              <a:rPr lang="en-US" sz="2400">
                <a:solidFill>
                  <a:srgbClr val="C9492C"/>
                </a:solidFill>
              </a:rPr>
              <a:t>view</a:t>
            </a:r>
            <a:r>
              <a:rPr lang="en-US" sz="2400"/>
              <a:t>", "</a:t>
            </a:r>
            <a:r>
              <a:rPr lang="en-US" sz="2400">
                <a:solidFill>
                  <a:srgbClr val="7C60C6"/>
                </a:solidFill>
              </a:rPr>
              <a:t>id</a:t>
            </a:r>
            <a:r>
              <a:rPr lang="en-US" sz="2400"/>
              <a:t>" =&gt; 1 ]);</a:t>
            </a:r>
          </a:p>
          <a:p>
            <a:pPr marL="0" indent="0" algn="just">
              <a:buNone/>
            </a:pPr>
            <a:endParaRPr lang="en-US" sz="2400"/>
          </a:p>
        </p:txBody>
      </p:sp>
      <p:sp>
        <p:nvSpPr>
          <p:cNvPr id="4" name="Slide Number Placeholder 3">
            <a:extLst>
              <a:ext uri="{FF2B5EF4-FFF2-40B4-BE49-F238E27FC236}">
                <a16:creationId xmlns:a16="http://schemas.microsoft.com/office/drawing/2014/main" id="{7D672C43-7325-448D-9015-54A36369E8F6}"/>
              </a:ext>
            </a:extLst>
          </p:cNvPr>
          <p:cNvSpPr>
            <a:spLocks noGrp="1"/>
          </p:cNvSpPr>
          <p:nvPr>
            <p:ph type="sldNum" sz="quarter" idx="12"/>
          </p:nvPr>
        </p:nvSpPr>
        <p:spPr/>
        <p:txBody>
          <a:bodyPr/>
          <a:lstStyle/>
          <a:p>
            <a:fld id="{E2C5BD5C-9B6A-4288-9068-DA13FD291C21}" type="slidenum">
              <a:rPr lang="en-US" smtClean="0"/>
              <a:t>38</a:t>
            </a:fld>
            <a:endParaRPr lang="en-US"/>
          </a:p>
        </p:txBody>
      </p:sp>
    </p:spTree>
    <p:extLst>
      <p:ext uri="{BB962C8B-B14F-4D97-AF65-F5344CB8AC3E}">
        <p14:creationId xmlns:p14="http://schemas.microsoft.com/office/powerpoint/2010/main" val="749126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8B25-848D-4E44-9F6C-C5DA18C592D5}"/>
              </a:ext>
            </a:extLst>
          </p:cNvPr>
          <p:cNvSpPr>
            <a:spLocks noGrp="1"/>
          </p:cNvSpPr>
          <p:nvPr>
            <p:ph type="title"/>
          </p:nvPr>
        </p:nvSpPr>
        <p:spPr/>
        <p:txBody>
          <a:bodyPr/>
          <a:lstStyle/>
          <a:p>
            <a:r>
              <a:rPr lang="en-US"/>
              <a:t>Test di Browser /movie/index</a:t>
            </a:r>
          </a:p>
        </p:txBody>
      </p:sp>
      <p:sp>
        <p:nvSpPr>
          <p:cNvPr id="4" name="Slide Number Placeholder 3">
            <a:extLst>
              <a:ext uri="{FF2B5EF4-FFF2-40B4-BE49-F238E27FC236}">
                <a16:creationId xmlns:a16="http://schemas.microsoft.com/office/drawing/2014/main" id="{CE5E2F33-7AB7-4E46-A7D8-33380C058567}"/>
              </a:ext>
            </a:extLst>
          </p:cNvPr>
          <p:cNvSpPr>
            <a:spLocks noGrp="1"/>
          </p:cNvSpPr>
          <p:nvPr>
            <p:ph type="sldNum" sz="quarter" idx="12"/>
          </p:nvPr>
        </p:nvSpPr>
        <p:spPr/>
        <p:txBody>
          <a:bodyPr/>
          <a:lstStyle/>
          <a:p>
            <a:fld id="{E2C5BD5C-9B6A-4288-9068-DA13FD291C21}" type="slidenum">
              <a:rPr lang="en-US" smtClean="0"/>
              <a:t>39</a:t>
            </a:fld>
            <a:endParaRPr lang="en-US"/>
          </a:p>
        </p:txBody>
      </p:sp>
      <p:pic>
        <p:nvPicPr>
          <p:cNvPr id="7" name="Picture 6">
            <a:extLst>
              <a:ext uri="{FF2B5EF4-FFF2-40B4-BE49-F238E27FC236}">
                <a16:creationId xmlns:a16="http://schemas.microsoft.com/office/drawing/2014/main" id="{82F73652-B4F7-4924-A920-6A686B27CF33}"/>
              </a:ext>
            </a:extLst>
          </p:cNvPr>
          <p:cNvPicPr>
            <a:picLocks noChangeAspect="1"/>
          </p:cNvPicPr>
          <p:nvPr/>
        </p:nvPicPr>
        <p:blipFill>
          <a:blip r:embed="rId2"/>
          <a:stretch>
            <a:fillRect/>
          </a:stretch>
        </p:blipFill>
        <p:spPr>
          <a:xfrm>
            <a:off x="838200" y="1539875"/>
            <a:ext cx="4844160" cy="3508306"/>
          </a:xfrm>
          <a:prstGeom prst="rect">
            <a:avLst/>
          </a:prstGeom>
          <a:ln>
            <a:solidFill>
              <a:schemeClr val="tx2"/>
            </a:solidFill>
          </a:ln>
        </p:spPr>
      </p:pic>
      <p:sp>
        <p:nvSpPr>
          <p:cNvPr id="6" name="Rectangle 5">
            <a:extLst>
              <a:ext uri="{FF2B5EF4-FFF2-40B4-BE49-F238E27FC236}">
                <a16:creationId xmlns:a16="http://schemas.microsoft.com/office/drawing/2014/main" id="{5636ABC4-1AB2-4695-9262-A855BB450B62}"/>
              </a:ext>
            </a:extLst>
          </p:cNvPr>
          <p:cNvSpPr/>
          <p:nvPr/>
        </p:nvSpPr>
        <p:spPr>
          <a:xfrm>
            <a:off x="4869712" y="3551273"/>
            <a:ext cx="669850" cy="393405"/>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6AF0A25-912D-483F-8CD9-2E53673A8844}"/>
              </a:ext>
            </a:extLst>
          </p:cNvPr>
          <p:cNvPicPr>
            <a:picLocks noChangeAspect="1"/>
          </p:cNvPicPr>
          <p:nvPr/>
        </p:nvPicPr>
        <p:blipFill rotWithShape="1">
          <a:blip r:embed="rId3"/>
          <a:srcRect t="6977" r="19885" b="40748"/>
          <a:stretch/>
        </p:blipFill>
        <p:spPr>
          <a:xfrm>
            <a:off x="6096001" y="1539875"/>
            <a:ext cx="5257800" cy="3585018"/>
          </a:xfrm>
          <a:prstGeom prst="rect">
            <a:avLst/>
          </a:prstGeom>
          <a:ln>
            <a:solidFill>
              <a:schemeClr val="tx2"/>
            </a:solidFill>
          </a:ln>
        </p:spPr>
      </p:pic>
      <p:sp>
        <p:nvSpPr>
          <p:cNvPr id="9" name="Rectangle 8">
            <a:extLst>
              <a:ext uri="{FF2B5EF4-FFF2-40B4-BE49-F238E27FC236}">
                <a16:creationId xmlns:a16="http://schemas.microsoft.com/office/drawing/2014/main" id="{DEF63CF8-0EBB-4C63-BF6E-C6BDDFCC925E}"/>
              </a:ext>
            </a:extLst>
          </p:cNvPr>
          <p:cNvSpPr/>
          <p:nvPr/>
        </p:nvSpPr>
        <p:spPr>
          <a:xfrm>
            <a:off x="10132827" y="1493985"/>
            <a:ext cx="467833" cy="34544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777E3F9-3CE2-4AFF-A640-3170A713A03E}"/>
              </a:ext>
            </a:extLst>
          </p:cNvPr>
          <p:cNvCxnSpPr>
            <a:cxnSpLocks/>
            <a:stCxn id="6" idx="3"/>
            <a:endCxn id="9" idx="2"/>
          </p:cNvCxnSpPr>
          <p:nvPr/>
        </p:nvCxnSpPr>
        <p:spPr>
          <a:xfrm flipV="1">
            <a:off x="5539562" y="1839433"/>
            <a:ext cx="4827182" cy="1908543"/>
          </a:xfrm>
          <a:prstGeom prst="straightConnector1">
            <a:avLst/>
          </a:prstGeom>
          <a:ln w="38100">
            <a:solidFill>
              <a:srgbClr val="FF0000"/>
            </a:solidFill>
            <a:prstDash val="sysDash"/>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14932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BFA8-29BD-4D7B-B6FC-0D0826E16B8B}"/>
              </a:ext>
            </a:extLst>
          </p:cNvPr>
          <p:cNvSpPr>
            <a:spLocks noGrp="1"/>
          </p:cNvSpPr>
          <p:nvPr>
            <p:ph type="title"/>
          </p:nvPr>
        </p:nvSpPr>
        <p:spPr/>
        <p:txBody>
          <a:bodyPr/>
          <a:lstStyle/>
          <a:p>
            <a:pPr algn="ctr"/>
            <a:r>
              <a:rPr lang="en-US"/>
              <a:t>Alur Cara Bekerja Aplikasi Yii</a:t>
            </a:r>
          </a:p>
        </p:txBody>
      </p:sp>
      <p:sp>
        <p:nvSpPr>
          <p:cNvPr id="3" name="Content Placeholder 2">
            <a:extLst>
              <a:ext uri="{FF2B5EF4-FFF2-40B4-BE49-F238E27FC236}">
                <a16:creationId xmlns:a16="http://schemas.microsoft.com/office/drawing/2014/main" id="{00344A15-B4CA-4F8B-918B-AB65CCA5D6C0}"/>
              </a:ext>
            </a:extLst>
          </p:cNvPr>
          <p:cNvSpPr>
            <a:spLocks noGrp="1"/>
          </p:cNvSpPr>
          <p:nvPr>
            <p:ph idx="1"/>
          </p:nvPr>
        </p:nvSpPr>
        <p:spPr/>
        <p:txBody>
          <a:bodyPr/>
          <a:lstStyle/>
          <a:p>
            <a:pPr marL="4476750"/>
            <a:r>
              <a:rPr lang="id-ID" sz="2400"/>
              <a:t>Entryscript: app\web\index.php</a:t>
            </a:r>
            <a:endParaRPr lang="en-US" sz="2400"/>
          </a:p>
          <a:p>
            <a:pPr marL="4476750"/>
            <a:r>
              <a:rPr lang="id-ID" sz="2400"/>
              <a:t>Default controller: SiteController</a:t>
            </a:r>
          </a:p>
          <a:p>
            <a:pPr marL="4476750"/>
            <a:r>
              <a:rPr lang="id-ID" sz="2400"/>
              <a:t>Default method: actionIndex</a:t>
            </a:r>
          </a:p>
          <a:p>
            <a:pPr marL="4476750"/>
            <a:r>
              <a:rPr lang="id-ID" sz="2400"/>
              <a:t>Default layout: @app/views/layouts/main.php</a:t>
            </a:r>
          </a:p>
          <a:p>
            <a:pPr marL="4476750"/>
            <a:r>
              <a:rPr lang="id-ID" sz="2400"/>
              <a:t>Default view: </a:t>
            </a:r>
            <a:r>
              <a:rPr lang="en-US" sz="2400"/>
              <a:t>@app/views/site/index.php</a:t>
            </a:r>
            <a:endParaRPr lang="id-ID" sz="2400"/>
          </a:p>
          <a:p>
            <a:pPr marL="4248150" indent="0">
              <a:buNone/>
            </a:pPr>
            <a:endParaRPr lang="id-ID"/>
          </a:p>
          <a:p>
            <a:endParaRPr lang="en-US"/>
          </a:p>
        </p:txBody>
      </p:sp>
      <p:pic>
        <p:nvPicPr>
          <p:cNvPr id="4" name="Picture 3">
            <a:extLst>
              <a:ext uri="{FF2B5EF4-FFF2-40B4-BE49-F238E27FC236}">
                <a16:creationId xmlns:a16="http://schemas.microsoft.com/office/drawing/2014/main" id="{6788A55D-532F-47B5-9A50-96E6579913F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3990975" cy="3990975"/>
          </a:xfrm>
          <a:prstGeom prst="rect">
            <a:avLst/>
          </a:prstGeom>
          <a:noFill/>
          <a:ln>
            <a:noFill/>
          </a:ln>
        </p:spPr>
      </p:pic>
      <p:pic>
        <p:nvPicPr>
          <p:cNvPr id="5" name="Picture 4">
            <a:extLst>
              <a:ext uri="{FF2B5EF4-FFF2-40B4-BE49-F238E27FC236}">
                <a16:creationId xmlns:a16="http://schemas.microsoft.com/office/drawing/2014/main" id="{1F0C7E3E-DC8A-40F2-9AAE-29E823C018B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10023" y="4501765"/>
            <a:ext cx="2430846" cy="2017055"/>
          </a:xfrm>
          <a:prstGeom prst="rect">
            <a:avLst/>
          </a:prstGeom>
          <a:noFill/>
          <a:ln>
            <a:noFill/>
          </a:ln>
        </p:spPr>
      </p:pic>
      <p:sp>
        <p:nvSpPr>
          <p:cNvPr id="6" name="Slide Number Placeholder 5">
            <a:extLst>
              <a:ext uri="{FF2B5EF4-FFF2-40B4-BE49-F238E27FC236}">
                <a16:creationId xmlns:a16="http://schemas.microsoft.com/office/drawing/2014/main" id="{5DA2BEBD-1B4E-473F-AB58-86A8F6EDD583}"/>
              </a:ext>
            </a:extLst>
          </p:cNvPr>
          <p:cNvSpPr>
            <a:spLocks noGrp="1"/>
          </p:cNvSpPr>
          <p:nvPr>
            <p:ph type="sldNum" sz="quarter" idx="12"/>
          </p:nvPr>
        </p:nvSpPr>
        <p:spPr/>
        <p:txBody>
          <a:bodyPr/>
          <a:lstStyle/>
          <a:p>
            <a:fld id="{E2C5BD5C-9B6A-4288-9068-DA13FD291C21}" type="slidenum">
              <a:rPr lang="en-US" smtClean="0"/>
              <a:t>4</a:t>
            </a:fld>
            <a:endParaRPr lang="en-US"/>
          </a:p>
        </p:txBody>
      </p:sp>
    </p:spTree>
    <p:extLst>
      <p:ext uri="{BB962C8B-B14F-4D97-AF65-F5344CB8AC3E}">
        <p14:creationId xmlns:p14="http://schemas.microsoft.com/office/powerpoint/2010/main" val="1991363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AED2-328B-4615-BF8C-AC9214E771E7}"/>
              </a:ext>
            </a:extLst>
          </p:cNvPr>
          <p:cNvSpPr>
            <a:spLocks noGrp="1"/>
          </p:cNvSpPr>
          <p:nvPr>
            <p:ph type="title"/>
          </p:nvPr>
        </p:nvSpPr>
        <p:spPr/>
        <p:txBody>
          <a:bodyPr/>
          <a:lstStyle/>
          <a:p>
            <a:r>
              <a:rPr lang="en-US"/>
              <a:t>Update Data</a:t>
            </a:r>
          </a:p>
        </p:txBody>
      </p:sp>
      <p:sp>
        <p:nvSpPr>
          <p:cNvPr id="3" name="Content Placeholder 2">
            <a:extLst>
              <a:ext uri="{FF2B5EF4-FFF2-40B4-BE49-F238E27FC236}">
                <a16:creationId xmlns:a16="http://schemas.microsoft.com/office/drawing/2014/main" id="{D6705D73-6A23-418E-81A7-7725898B4167}"/>
              </a:ext>
            </a:extLst>
          </p:cNvPr>
          <p:cNvSpPr>
            <a:spLocks noGrp="1"/>
          </p:cNvSpPr>
          <p:nvPr>
            <p:ph idx="1"/>
          </p:nvPr>
        </p:nvSpPr>
        <p:spPr/>
        <p:txBody>
          <a:bodyPr/>
          <a:lstStyle/>
          <a:p>
            <a:pPr marL="0" indent="0">
              <a:buNone/>
            </a:pPr>
            <a:r>
              <a:rPr lang="it-IT" sz="1800">
                <a:solidFill>
                  <a:srgbClr val="008000"/>
                </a:solidFill>
                <a:latin typeface="Consolas" panose="020B0609020204030204" pitchFamily="49" charset="0"/>
              </a:rPr>
              <a:t>// update data tabel movie dengan id 1</a:t>
            </a:r>
            <a:endParaRPr lang="it-IT" sz="1800">
              <a:solidFill>
                <a:srgbClr val="000000"/>
              </a:solidFill>
              <a:latin typeface="Consolas" panose="020B0609020204030204" pitchFamily="49" charset="0"/>
            </a:endParaRPr>
          </a:p>
          <a:p>
            <a:pPr marL="0" indent="0">
              <a:buNone/>
            </a:pPr>
            <a:r>
              <a:rPr lang="it-IT" sz="1800">
                <a:solidFill>
                  <a:srgbClr val="001080"/>
                </a:solidFill>
                <a:latin typeface="Consolas" panose="020B0609020204030204" pitchFamily="49" charset="0"/>
              </a:rPr>
              <a:t>$model</a:t>
            </a:r>
            <a:r>
              <a:rPr lang="it-IT" sz="1800">
                <a:solidFill>
                  <a:srgbClr val="000000"/>
                </a:solidFill>
                <a:latin typeface="Consolas" panose="020B0609020204030204" pitchFamily="49" charset="0"/>
              </a:rPr>
              <a:t> = </a:t>
            </a:r>
            <a:r>
              <a:rPr lang="it-IT" sz="1800">
                <a:solidFill>
                  <a:srgbClr val="267F99"/>
                </a:solidFill>
                <a:latin typeface="Consolas" panose="020B0609020204030204" pitchFamily="49" charset="0"/>
              </a:rPr>
              <a:t>Movie</a:t>
            </a:r>
            <a:r>
              <a:rPr lang="it-IT" sz="1800">
                <a:solidFill>
                  <a:srgbClr val="000000"/>
                </a:solidFill>
                <a:latin typeface="Consolas" panose="020B0609020204030204" pitchFamily="49" charset="0"/>
              </a:rPr>
              <a:t>::</a:t>
            </a:r>
            <a:r>
              <a:rPr lang="it-IT" sz="1800">
                <a:solidFill>
                  <a:srgbClr val="795E26"/>
                </a:solidFill>
                <a:latin typeface="Consolas" panose="020B0609020204030204" pitchFamily="49" charset="0"/>
              </a:rPr>
              <a:t>findOne</a:t>
            </a:r>
            <a:r>
              <a:rPr lang="it-IT" sz="1800">
                <a:solidFill>
                  <a:srgbClr val="000000"/>
                </a:solidFill>
                <a:latin typeface="Consolas" panose="020B0609020204030204" pitchFamily="49" charset="0"/>
              </a:rPr>
              <a:t>(</a:t>
            </a:r>
            <a:r>
              <a:rPr lang="it-IT" sz="1800">
                <a:solidFill>
                  <a:srgbClr val="09885A"/>
                </a:solidFill>
                <a:latin typeface="Consolas" panose="020B0609020204030204" pitchFamily="49" charset="0"/>
              </a:rPr>
              <a:t>1</a:t>
            </a:r>
            <a:r>
              <a:rPr lang="it-IT" sz="1800">
                <a:solidFill>
                  <a:srgbClr val="000000"/>
                </a:solidFill>
                <a:latin typeface="Consolas" panose="020B0609020204030204" pitchFamily="49" charset="0"/>
              </a:rPr>
              <a:t>);</a:t>
            </a:r>
          </a:p>
          <a:p>
            <a:pPr marL="0" indent="0">
              <a:buNone/>
            </a:pPr>
            <a:r>
              <a:rPr lang="it-IT" sz="1800">
                <a:solidFill>
                  <a:srgbClr val="001080"/>
                </a:solidFill>
                <a:latin typeface="Consolas" panose="020B0609020204030204" pitchFamily="49" charset="0"/>
              </a:rPr>
              <a:t>$model</a:t>
            </a:r>
            <a:r>
              <a:rPr lang="it-IT" sz="1800">
                <a:solidFill>
                  <a:srgbClr val="000000"/>
                </a:solidFill>
                <a:latin typeface="Consolas" panose="020B0609020204030204" pitchFamily="49" charset="0"/>
              </a:rPr>
              <a:t>-&gt;</a:t>
            </a:r>
            <a:r>
              <a:rPr lang="it-IT" sz="1800">
                <a:solidFill>
                  <a:srgbClr val="001080"/>
                </a:solidFill>
                <a:latin typeface="Consolas" panose="020B0609020204030204" pitchFamily="49" charset="0"/>
              </a:rPr>
              <a:t>title</a:t>
            </a:r>
            <a:r>
              <a:rPr lang="it-IT" sz="1800">
                <a:solidFill>
                  <a:srgbClr val="000000"/>
                </a:solidFill>
                <a:latin typeface="Consolas" panose="020B0609020204030204" pitchFamily="49" charset="0"/>
              </a:rPr>
              <a:t> = </a:t>
            </a:r>
            <a:r>
              <a:rPr lang="it-IT" sz="1800">
                <a:solidFill>
                  <a:srgbClr val="A31515"/>
                </a:solidFill>
                <a:latin typeface="Consolas" panose="020B0609020204030204" pitchFamily="49" charset="0"/>
              </a:rPr>
              <a:t>"Gundala 2"</a:t>
            </a:r>
            <a:r>
              <a:rPr lang="it-IT" sz="1800">
                <a:solidFill>
                  <a:srgbClr val="000000"/>
                </a:solidFill>
                <a:latin typeface="Consolas" panose="020B0609020204030204" pitchFamily="49" charset="0"/>
              </a:rPr>
              <a:t>;</a:t>
            </a:r>
          </a:p>
          <a:p>
            <a:pPr marL="0" indent="0">
              <a:buNone/>
            </a:pPr>
            <a:r>
              <a:rPr lang="it-IT" sz="1800">
                <a:solidFill>
                  <a:srgbClr val="001080"/>
                </a:solidFill>
                <a:latin typeface="Consolas" panose="020B0609020204030204" pitchFamily="49" charset="0"/>
              </a:rPr>
              <a:t>$model</a:t>
            </a:r>
            <a:r>
              <a:rPr lang="it-IT" sz="1800">
                <a:solidFill>
                  <a:srgbClr val="000000"/>
                </a:solidFill>
                <a:latin typeface="Consolas" panose="020B0609020204030204" pitchFamily="49" charset="0"/>
              </a:rPr>
              <a:t>-&gt;</a:t>
            </a:r>
            <a:r>
              <a:rPr lang="it-IT" sz="1800">
                <a:solidFill>
                  <a:srgbClr val="795E26"/>
                </a:solidFill>
                <a:latin typeface="Consolas" panose="020B0609020204030204" pitchFamily="49" charset="0"/>
              </a:rPr>
              <a:t>save</a:t>
            </a:r>
            <a:r>
              <a:rPr lang="it-IT" sz="1800">
                <a:solidFill>
                  <a:srgbClr val="000000"/>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B706A51C-71A3-4F85-B441-1455E6808E96}"/>
              </a:ext>
            </a:extLst>
          </p:cNvPr>
          <p:cNvSpPr>
            <a:spLocks noGrp="1"/>
          </p:cNvSpPr>
          <p:nvPr>
            <p:ph type="sldNum" sz="quarter" idx="12"/>
          </p:nvPr>
        </p:nvSpPr>
        <p:spPr/>
        <p:txBody>
          <a:bodyPr/>
          <a:lstStyle/>
          <a:p>
            <a:fld id="{E2C5BD5C-9B6A-4288-9068-DA13FD291C21}" type="slidenum">
              <a:rPr lang="en-US" smtClean="0"/>
              <a:t>40</a:t>
            </a:fld>
            <a:endParaRPr lang="en-US"/>
          </a:p>
        </p:txBody>
      </p:sp>
    </p:spTree>
    <p:extLst>
      <p:ext uri="{BB962C8B-B14F-4D97-AF65-F5344CB8AC3E}">
        <p14:creationId xmlns:p14="http://schemas.microsoft.com/office/powerpoint/2010/main" val="2796332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title"/>
          </p:nvPr>
        </p:nvSpPr>
        <p:spPr/>
        <p:txBody>
          <a:bodyPr>
            <a:normAutofit/>
          </a:bodyPr>
          <a:lstStyle/>
          <a:p>
            <a:r>
              <a:rPr lang="en-US" sz="3600"/>
              <a:t>Tambahkan actionUpdate pada MovieController</a:t>
            </a:r>
          </a:p>
        </p:txBody>
      </p:sp>
      <p:sp>
        <p:nvSpPr>
          <p:cNvPr id="2" name="Content Placeholder 1">
            <a:extLst>
              <a:ext uri="{FF2B5EF4-FFF2-40B4-BE49-F238E27FC236}">
                <a16:creationId xmlns:a16="http://schemas.microsoft.com/office/drawing/2014/main" id="{1E2634B2-FC1D-4944-A60A-8688CD770917}"/>
              </a:ext>
            </a:extLst>
          </p:cNvPr>
          <p:cNvSpPr>
            <a:spLocks noGrp="1"/>
          </p:cNvSpPr>
          <p:nvPr>
            <p:ph idx="1"/>
          </p:nvPr>
        </p:nvSpPr>
        <p:spPr>
          <a:xfrm>
            <a:off x="838200" y="1825625"/>
            <a:ext cx="5257800" cy="4203035"/>
          </a:xfrm>
        </p:spPr>
        <p:txBody>
          <a:bodyPr>
            <a:normAutofit/>
          </a:bodyPr>
          <a:lstStyle/>
          <a:p>
            <a:pPr marL="0" indent="0">
              <a:buNone/>
            </a:pPr>
            <a:r>
              <a:rPr lang="en-US" sz="2000"/>
              <a:t>Kodenya hampir sama dengan method actionView, perbedaannya pada file rendernya. Di mana kita render pada view form.php yang telah kita buat sebelumnya</a:t>
            </a:r>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41</a:t>
            </a:fld>
            <a:endParaRPr lang="en-US"/>
          </a:p>
        </p:txBody>
      </p:sp>
      <p:sp>
        <p:nvSpPr>
          <p:cNvPr id="3" name="Rectangle 2">
            <a:extLst>
              <a:ext uri="{FF2B5EF4-FFF2-40B4-BE49-F238E27FC236}">
                <a16:creationId xmlns:a16="http://schemas.microsoft.com/office/drawing/2014/main" id="{58C23962-A670-4F51-8AC7-8C75E43E72AA}"/>
              </a:ext>
            </a:extLst>
          </p:cNvPr>
          <p:cNvSpPr/>
          <p:nvPr/>
        </p:nvSpPr>
        <p:spPr>
          <a:xfrm>
            <a:off x="6550441" y="1690688"/>
            <a:ext cx="4922090" cy="2862322"/>
          </a:xfrm>
          <a:prstGeom prst="rect">
            <a:avLst/>
          </a:prstGeom>
        </p:spPr>
        <p:txBody>
          <a:bodyPr wrap="square">
            <a:spAutoFit/>
          </a:bodyPr>
          <a:lstStyle/>
          <a:p>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function</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actionUpdate</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$id</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 = </a:t>
            </a:r>
            <a:r>
              <a:rPr lang="en-US">
                <a:solidFill>
                  <a:srgbClr val="267F99"/>
                </a:solidFill>
                <a:latin typeface="Consolas" panose="020B0609020204030204" pitchFamily="49" charset="0"/>
              </a:rPr>
              <a:t>Movie</a:t>
            </a:r>
            <a:r>
              <a:rPr lang="en-US">
                <a:solidFill>
                  <a:srgbClr val="000000"/>
                </a:solidFill>
                <a:latin typeface="Consolas" panose="020B0609020204030204" pitchFamily="49" charset="0"/>
              </a:rPr>
              <a:t>::</a:t>
            </a:r>
            <a:r>
              <a:rPr lang="en-US">
                <a:solidFill>
                  <a:srgbClr val="795E26"/>
                </a:solidFill>
                <a:latin typeface="Consolas" panose="020B0609020204030204" pitchFamily="49" charset="0"/>
              </a:rPr>
              <a:t>find</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where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'id'</a:t>
            </a:r>
            <a:r>
              <a:rPr lang="en-US">
                <a:solidFill>
                  <a:srgbClr val="000000"/>
                </a:solidFill>
                <a:latin typeface="Consolas" panose="020B0609020204030204" pitchFamily="49" charset="0"/>
              </a:rPr>
              <a:t> =&gt; </a:t>
            </a:r>
            <a:r>
              <a:rPr lang="en-US">
                <a:solidFill>
                  <a:srgbClr val="001080"/>
                </a:solidFill>
                <a:latin typeface="Consolas" panose="020B0609020204030204" pitchFamily="49" charset="0"/>
              </a:rPr>
              <a:t>$id</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])-&gt;</a:t>
            </a:r>
            <a:r>
              <a:rPr lang="en-US">
                <a:solidFill>
                  <a:srgbClr val="795E26"/>
                </a:solidFill>
                <a:latin typeface="Consolas" panose="020B0609020204030204" pitchFamily="49" charset="0"/>
              </a:rPr>
              <a:t>one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$this</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render</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'form'</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'model'</a:t>
            </a:r>
            <a:r>
              <a:rPr lang="en-US">
                <a:solidFill>
                  <a:srgbClr val="000000"/>
                </a:solidFill>
                <a:latin typeface="Consolas" panose="020B0609020204030204" pitchFamily="49" charset="0"/>
              </a:rPr>
              <a:t> =&gt;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a:t>
            </a:r>
          </a:p>
        </p:txBody>
      </p:sp>
    </p:spTree>
    <p:extLst>
      <p:ext uri="{BB962C8B-B14F-4D97-AF65-F5344CB8AC3E}">
        <p14:creationId xmlns:p14="http://schemas.microsoft.com/office/powerpoint/2010/main" val="1869593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B6F2-99F7-45D3-A0D4-862BC3C4A4FA}"/>
              </a:ext>
            </a:extLst>
          </p:cNvPr>
          <p:cNvSpPr>
            <a:spLocks noGrp="1"/>
          </p:cNvSpPr>
          <p:nvPr>
            <p:ph type="title"/>
          </p:nvPr>
        </p:nvSpPr>
        <p:spPr/>
        <p:txBody>
          <a:bodyPr>
            <a:normAutofit/>
          </a:bodyPr>
          <a:lstStyle/>
          <a:p>
            <a:r>
              <a:rPr lang="en-US" sz="4000"/>
              <a:t>Link Update Pada View index</a:t>
            </a:r>
          </a:p>
        </p:txBody>
      </p:sp>
      <p:sp>
        <p:nvSpPr>
          <p:cNvPr id="3" name="Content Placeholder 2">
            <a:extLst>
              <a:ext uri="{FF2B5EF4-FFF2-40B4-BE49-F238E27FC236}">
                <a16:creationId xmlns:a16="http://schemas.microsoft.com/office/drawing/2014/main" id="{008A41CC-C4DE-41CA-8DDD-AF0F40E23B69}"/>
              </a:ext>
            </a:extLst>
          </p:cNvPr>
          <p:cNvSpPr>
            <a:spLocks noGrp="1"/>
          </p:cNvSpPr>
          <p:nvPr>
            <p:ph idx="1"/>
          </p:nvPr>
        </p:nvSpPr>
        <p:spPr>
          <a:xfrm>
            <a:off x="838201" y="1825625"/>
            <a:ext cx="3701902" cy="4351338"/>
          </a:xfrm>
        </p:spPr>
        <p:txBody>
          <a:bodyPr>
            <a:normAutofit/>
          </a:bodyPr>
          <a:lstStyle/>
          <a:p>
            <a:pPr marL="0" indent="0" algn="just">
              <a:buNone/>
            </a:pPr>
            <a:r>
              <a:rPr lang="en-US" sz="2400"/>
              <a:t>Tambahkan link update pada setiap baris film di view index, sehingga ketika diklik akan menuju ke form update film, </a:t>
            </a:r>
          </a:p>
        </p:txBody>
      </p:sp>
      <p:sp>
        <p:nvSpPr>
          <p:cNvPr id="4" name="Slide Number Placeholder 3">
            <a:extLst>
              <a:ext uri="{FF2B5EF4-FFF2-40B4-BE49-F238E27FC236}">
                <a16:creationId xmlns:a16="http://schemas.microsoft.com/office/drawing/2014/main" id="{7D672C43-7325-448D-9015-54A36369E8F6}"/>
              </a:ext>
            </a:extLst>
          </p:cNvPr>
          <p:cNvSpPr>
            <a:spLocks noGrp="1"/>
          </p:cNvSpPr>
          <p:nvPr>
            <p:ph type="sldNum" sz="quarter" idx="12"/>
          </p:nvPr>
        </p:nvSpPr>
        <p:spPr/>
        <p:txBody>
          <a:bodyPr/>
          <a:lstStyle/>
          <a:p>
            <a:fld id="{E2C5BD5C-9B6A-4288-9068-DA13FD291C21}" type="slidenum">
              <a:rPr lang="en-US" smtClean="0"/>
              <a:t>42</a:t>
            </a:fld>
            <a:endParaRPr lang="en-US"/>
          </a:p>
        </p:txBody>
      </p:sp>
      <p:sp>
        <p:nvSpPr>
          <p:cNvPr id="5" name="Rectangle 4">
            <a:extLst>
              <a:ext uri="{FF2B5EF4-FFF2-40B4-BE49-F238E27FC236}">
                <a16:creationId xmlns:a16="http://schemas.microsoft.com/office/drawing/2014/main" id="{12FC787D-CADA-45A5-9C20-3ACA0F054C29}"/>
              </a:ext>
            </a:extLst>
          </p:cNvPr>
          <p:cNvSpPr/>
          <p:nvPr/>
        </p:nvSpPr>
        <p:spPr>
          <a:xfrm>
            <a:off x="4848448" y="1421588"/>
            <a:ext cx="6879264" cy="4524315"/>
          </a:xfrm>
          <a:prstGeom prst="rect">
            <a:avLst/>
          </a:prstGeom>
        </p:spPr>
        <p:txBody>
          <a:bodyPr wrap="square">
            <a:spAutoFit/>
          </a:bodyPr>
          <a:lstStyle/>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&lt;table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class</a:t>
            </a:r>
            <a:r>
              <a:rPr lang="en-US" sz="1600">
                <a:solidFill>
                  <a:srgbClr val="000000"/>
                </a:solidFill>
                <a:latin typeface="Consolas" panose="020B0609020204030204" pitchFamily="49" charset="0"/>
              </a:rPr>
              <a:t>=</a:t>
            </a:r>
            <a:r>
              <a:rPr lang="en-US" sz="1600">
                <a:solidFill>
                  <a:srgbClr val="0000FF"/>
                </a:solidFill>
                <a:latin typeface="Consolas" panose="020B0609020204030204" pitchFamily="49" charset="0"/>
              </a:rPr>
              <a:t>"table"</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&lt;th&gt;</a:t>
            </a:r>
            <a:r>
              <a:rPr lang="en-US" sz="1600">
                <a:solidFill>
                  <a:srgbClr val="000000"/>
                </a:solidFill>
                <a:latin typeface="Consolas" panose="020B0609020204030204" pitchFamily="49" charset="0"/>
              </a:rPr>
              <a:t>Judul</a:t>
            </a:r>
            <a:r>
              <a:rPr lang="en-US" sz="1600">
                <a:solidFill>
                  <a:srgbClr val="800000"/>
                </a:solidFill>
                <a:latin typeface="Consolas" panose="020B0609020204030204" pitchFamily="49" charset="0"/>
              </a:rPr>
              <a:t>&lt;/th&gt;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&lt;th&gt;</a:t>
            </a:r>
            <a:r>
              <a:rPr lang="en-US" sz="1600">
                <a:solidFill>
                  <a:srgbClr val="000000"/>
                </a:solidFill>
                <a:latin typeface="Consolas" panose="020B0609020204030204" pitchFamily="49" charset="0"/>
              </a:rPr>
              <a:t>Aksi</a:t>
            </a:r>
            <a:r>
              <a:rPr lang="en-US" sz="1600">
                <a:solidFill>
                  <a:srgbClr val="800000"/>
                </a:solidFill>
                <a:latin typeface="Consolas" panose="020B0609020204030204" pitchFamily="49" charset="0"/>
              </a:rPr>
              <a:t>&lt;/th&gt;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&lt;/th&gt;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&lt;?php</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AF00DB"/>
                </a:solidFill>
                <a:latin typeface="Consolas" panose="020B0609020204030204" pitchFamily="49" charset="0"/>
              </a:rPr>
              <a:t>foreach</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$model</a:t>
            </a:r>
            <a:r>
              <a:rPr lang="en-US" sz="1600">
                <a:solidFill>
                  <a:srgbClr val="000000"/>
                </a:solidFill>
                <a:latin typeface="Consolas" panose="020B0609020204030204" pitchFamily="49" charset="0"/>
              </a:rPr>
              <a:t> as </a:t>
            </a:r>
            <a:r>
              <a:rPr lang="en-US" sz="1600">
                <a:solidFill>
                  <a:srgbClr val="001080"/>
                </a:solidFill>
                <a:latin typeface="Consolas" panose="020B0609020204030204" pitchFamily="49" charset="0"/>
              </a:rPr>
              <a:t>$movie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"&lt;tr&gt;"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r>
              <a:rPr lang="en-US" sz="1600">
                <a:solidFill>
                  <a:srgbClr val="001080"/>
                </a:solidFill>
                <a:latin typeface="Consolas" panose="020B0609020204030204" pitchFamily="49" charset="0"/>
              </a:rPr>
              <a:t>$movie</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title</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Html</a:t>
            </a:r>
            <a:r>
              <a:rPr lang="en-US" sz="1600">
                <a:solidFill>
                  <a:srgbClr val="000000"/>
                </a:solidFill>
                <a:latin typeface="Consolas" panose="020B0609020204030204" pitchFamily="49" charset="0"/>
              </a:rPr>
              <a:t>::</a:t>
            </a:r>
            <a:r>
              <a:rPr lang="en-US" sz="1600">
                <a:solidFill>
                  <a:srgbClr val="795E26"/>
                </a:solidFill>
                <a:latin typeface="Consolas" panose="020B0609020204030204" pitchFamily="49" charset="0"/>
              </a:rPr>
              <a:t>a</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'detail'</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'view'</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'id'</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$movie</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id</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Html</a:t>
            </a:r>
            <a:r>
              <a:rPr lang="en-US" sz="1600">
                <a:solidFill>
                  <a:srgbClr val="000000"/>
                </a:solidFill>
                <a:latin typeface="Consolas" panose="020B0609020204030204" pitchFamily="49" charset="0"/>
              </a:rPr>
              <a:t>::</a:t>
            </a:r>
            <a:r>
              <a:rPr lang="en-US" sz="1600">
                <a:solidFill>
                  <a:srgbClr val="795E26"/>
                </a:solidFill>
                <a:latin typeface="Consolas" panose="020B0609020204030204" pitchFamily="49" charset="0"/>
              </a:rPr>
              <a:t>a</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'update'</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'update'</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'id'</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$movie</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id</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"&lt;/tr&gt;"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800000"/>
                </a:solidFill>
                <a:latin typeface="Consolas" panose="020B0609020204030204" pitchFamily="49" charset="0"/>
              </a:rPr>
              <a:t>&lt;/table&gt;</a:t>
            </a:r>
            <a:endParaRPr lang="en-US" sz="1600">
              <a:solidFill>
                <a:srgbClr val="000000"/>
              </a:solidFill>
              <a:latin typeface="Consolas" panose="020B0609020204030204" pitchFamily="49" charset="0"/>
            </a:endParaRPr>
          </a:p>
        </p:txBody>
      </p:sp>
      <p:sp>
        <p:nvSpPr>
          <p:cNvPr id="6" name="Rectangle 5">
            <a:extLst>
              <a:ext uri="{FF2B5EF4-FFF2-40B4-BE49-F238E27FC236}">
                <a16:creationId xmlns:a16="http://schemas.microsoft.com/office/drawing/2014/main" id="{1706285D-03B7-43C3-A6C1-2CC829D32060}"/>
              </a:ext>
            </a:extLst>
          </p:cNvPr>
          <p:cNvSpPr/>
          <p:nvPr/>
        </p:nvSpPr>
        <p:spPr>
          <a:xfrm>
            <a:off x="5677786" y="3646967"/>
            <a:ext cx="5858540" cy="1229869"/>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7868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00C5D34-06A7-422C-9174-82026801DAE7}"/>
              </a:ext>
            </a:extLst>
          </p:cNvPr>
          <p:cNvPicPr>
            <a:picLocks noChangeAspect="1"/>
          </p:cNvPicPr>
          <p:nvPr/>
        </p:nvPicPr>
        <p:blipFill rotWithShape="1">
          <a:blip r:embed="rId2"/>
          <a:srcRect t="6512" r="27858" b="28526"/>
          <a:stretch/>
        </p:blipFill>
        <p:spPr>
          <a:xfrm>
            <a:off x="5866138" y="1539875"/>
            <a:ext cx="4734522" cy="4455042"/>
          </a:xfrm>
          <a:prstGeom prst="rect">
            <a:avLst/>
          </a:prstGeom>
          <a:ln>
            <a:solidFill>
              <a:schemeClr val="tx2"/>
            </a:solidFill>
          </a:ln>
        </p:spPr>
      </p:pic>
      <p:pic>
        <p:nvPicPr>
          <p:cNvPr id="3" name="Picture 2">
            <a:extLst>
              <a:ext uri="{FF2B5EF4-FFF2-40B4-BE49-F238E27FC236}">
                <a16:creationId xmlns:a16="http://schemas.microsoft.com/office/drawing/2014/main" id="{FEBF7EDB-5B9A-4737-9755-FDF43366DB3B}"/>
              </a:ext>
            </a:extLst>
          </p:cNvPr>
          <p:cNvPicPr>
            <a:picLocks noChangeAspect="1"/>
          </p:cNvPicPr>
          <p:nvPr/>
        </p:nvPicPr>
        <p:blipFill rotWithShape="1">
          <a:blip r:embed="rId3"/>
          <a:srcRect l="7431" t="7442" r="9262" b="30543"/>
          <a:stretch/>
        </p:blipFill>
        <p:spPr>
          <a:xfrm>
            <a:off x="616312" y="1539875"/>
            <a:ext cx="4827183" cy="3755139"/>
          </a:xfrm>
          <a:prstGeom prst="rect">
            <a:avLst/>
          </a:prstGeom>
          <a:ln>
            <a:solidFill>
              <a:schemeClr val="tx2"/>
            </a:solidFill>
          </a:ln>
        </p:spPr>
      </p:pic>
      <p:sp>
        <p:nvSpPr>
          <p:cNvPr id="2" name="Title 1">
            <a:extLst>
              <a:ext uri="{FF2B5EF4-FFF2-40B4-BE49-F238E27FC236}">
                <a16:creationId xmlns:a16="http://schemas.microsoft.com/office/drawing/2014/main" id="{93308B25-848D-4E44-9F6C-C5DA18C592D5}"/>
              </a:ext>
            </a:extLst>
          </p:cNvPr>
          <p:cNvSpPr>
            <a:spLocks noGrp="1"/>
          </p:cNvSpPr>
          <p:nvPr>
            <p:ph type="title"/>
          </p:nvPr>
        </p:nvSpPr>
        <p:spPr/>
        <p:txBody>
          <a:bodyPr/>
          <a:lstStyle/>
          <a:p>
            <a:r>
              <a:rPr lang="en-US"/>
              <a:t>Test di Browser /movie/index</a:t>
            </a:r>
          </a:p>
        </p:txBody>
      </p:sp>
      <p:sp>
        <p:nvSpPr>
          <p:cNvPr id="4" name="Slide Number Placeholder 3">
            <a:extLst>
              <a:ext uri="{FF2B5EF4-FFF2-40B4-BE49-F238E27FC236}">
                <a16:creationId xmlns:a16="http://schemas.microsoft.com/office/drawing/2014/main" id="{CE5E2F33-7AB7-4E46-A7D8-33380C058567}"/>
              </a:ext>
            </a:extLst>
          </p:cNvPr>
          <p:cNvSpPr>
            <a:spLocks noGrp="1"/>
          </p:cNvSpPr>
          <p:nvPr>
            <p:ph type="sldNum" sz="quarter" idx="12"/>
          </p:nvPr>
        </p:nvSpPr>
        <p:spPr/>
        <p:txBody>
          <a:bodyPr/>
          <a:lstStyle/>
          <a:p>
            <a:fld id="{E2C5BD5C-9B6A-4288-9068-DA13FD291C21}" type="slidenum">
              <a:rPr lang="en-US" smtClean="0"/>
              <a:t>43</a:t>
            </a:fld>
            <a:endParaRPr lang="en-US"/>
          </a:p>
        </p:txBody>
      </p:sp>
      <p:sp>
        <p:nvSpPr>
          <p:cNvPr id="6" name="Rectangle 5">
            <a:extLst>
              <a:ext uri="{FF2B5EF4-FFF2-40B4-BE49-F238E27FC236}">
                <a16:creationId xmlns:a16="http://schemas.microsoft.com/office/drawing/2014/main" id="{5636ABC4-1AB2-4695-9262-A855BB450B62}"/>
              </a:ext>
            </a:extLst>
          </p:cNvPr>
          <p:cNvSpPr/>
          <p:nvPr/>
        </p:nvSpPr>
        <p:spPr>
          <a:xfrm>
            <a:off x="4869712" y="3657600"/>
            <a:ext cx="573783" cy="28707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F63CF8-0EBB-4C63-BF6E-C6BDDFCC925E}"/>
              </a:ext>
            </a:extLst>
          </p:cNvPr>
          <p:cNvSpPr/>
          <p:nvPr/>
        </p:nvSpPr>
        <p:spPr>
          <a:xfrm>
            <a:off x="10132827" y="1493985"/>
            <a:ext cx="467833" cy="34544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777E3F9-3CE2-4AFF-A640-3170A713A03E}"/>
              </a:ext>
            </a:extLst>
          </p:cNvPr>
          <p:cNvCxnSpPr>
            <a:cxnSpLocks/>
            <a:stCxn id="6" idx="3"/>
            <a:endCxn id="9" idx="2"/>
          </p:cNvCxnSpPr>
          <p:nvPr/>
        </p:nvCxnSpPr>
        <p:spPr>
          <a:xfrm flipV="1">
            <a:off x="5443495" y="1839433"/>
            <a:ext cx="4923249" cy="1961706"/>
          </a:xfrm>
          <a:prstGeom prst="straightConnector1">
            <a:avLst/>
          </a:prstGeom>
          <a:ln w="38100">
            <a:solidFill>
              <a:srgbClr val="FF0000"/>
            </a:solidFill>
            <a:prstDash val="sysDash"/>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754947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title"/>
          </p:nvPr>
        </p:nvSpPr>
        <p:spPr/>
        <p:txBody>
          <a:bodyPr>
            <a:normAutofit/>
          </a:bodyPr>
          <a:lstStyle/>
          <a:p>
            <a:r>
              <a:rPr lang="en-US" sz="3600"/>
              <a:t>Modifikasi actionUpdate pada MovieController</a:t>
            </a:r>
          </a:p>
        </p:txBody>
      </p:sp>
      <p:sp>
        <p:nvSpPr>
          <p:cNvPr id="2" name="Content Placeholder 1">
            <a:extLst>
              <a:ext uri="{FF2B5EF4-FFF2-40B4-BE49-F238E27FC236}">
                <a16:creationId xmlns:a16="http://schemas.microsoft.com/office/drawing/2014/main" id="{1E2634B2-FC1D-4944-A60A-8688CD770917}"/>
              </a:ext>
            </a:extLst>
          </p:cNvPr>
          <p:cNvSpPr>
            <a:spLocks noGrp="1"/>
          </p:cNvSpPr>
          <p:nvPr>
            <p:ph idx="1"/>
          </p:nvPr>
        </p:nvSpPr>
        <p:spPr>
          <a:xfrm>
            <a:off x="838200" y="1825625"/>
            <a:ext cx="3478619" cy="4203035"/>
          </a:xfrm>
        </p:spPr>
        <p:txBody>
          <a:bodyPr>
            <a:normAutofit/>
          </a:bodyPr>
          <a:lstStyle/>
          <a:p>
            <a:pPr marL="0" indent="0" algn="just">
              <a:buNone/>
            </a:pPr>
            <a:r>
              <a:rPr lang="en-US" sz="2000"/>
              <a:t>Pada actionUpdate kita perlu kode buat menangkap input data dari form dan menyimpannya. Kodenya mirip dengan actionForm yang telah kita buat di awal</a:t>
            </a:r>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44</a:t>
            </a:fld>
            <a:endParaRPr lang="en-US"/>
          </a:p>
        </p:txBody>
      </p:sp>
      <p:sp>
        <p:nvSpPr>
          <p:cNvPr id="3" name="Rectangle 2">
            <a:extLst>
              <a:ext uri="{FF2B5EF4-FFF2-40B4-BE49-F238E27FC236}">
                <a16:creationId xmlns:a16="http://schemas.microsoft.com/office/drawing/2014/main" id="{58C23962-A670-4F51-8AC7-8C75E43E72AA}"/>
              </a:ext>
            </a:extLst>
          </p:cNvPr>
          <p:cNvSpPr/>
          <p:nvPr/>
        </p:nvSpPr>
        <p:spPr>
          <a:xfrm>
            <a:off x="4476307" y="1690688"/>
            <a:ext cx="7453423" cy="4524315"/>
          </a:xfrm>
          <a:prstGeom prst="rect">
            <a:avLst/>
          </a:prstGeom>
        </p:spPr>
        <p:txBody>
          <a:bodyPr wrap="square">
            <a:spAutoFit/>
          </a:bodyPr>
          <a:lstStyle/>
          <a:p>
            <a:r>
              <a:rPr lang="en-US">
                <a:solidFill>
                  <a:srgbClr val="0000FF"/>
                </a:solidFill>
                <a:latin typeface="Consolas" panose="020B0609020204030204" pitchFamily="49" charset="0"/>
              </a:rPr>
              <a:t>public</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function</a:t>
            </a:r>
            <a:r>
              <a:rPr lang="en-US">
                <a:solidFill>
                  <a:srgbClr val="000000"/>
                </a:solidFill>
                <a:latin typeface="Consolas" panose="020B0609020204030204" pitchFamily="49" charset="0"/>
              </a:rPr>
              <a:t> </a:t>
            </a:r>
            <a:r>
              <a:rPr lang="en-US">
                <a:solidFill>
                  <a:srgbClr val="795E26"/>
                </a:solidFill>
                <a:latin typeface="Consolas" panose="020B0609020204030204" pitchFamily="49" charset="0"/>
              </a:rPr>
              <a:t>actionUpdate</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$id</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 = </a:t>
            </a:r>
            <a:r>
              <a:rPr lang="en-US">
                <a:solidFill>
                  <a:srgbClr val="267F99"/>
                </a:solidFill>
                <a:latin typeface="Consolas" panose="020B0609020204030204" pitchFamily="49" charset="0"/>
              </a:rPr>
              <a:t>Movie</a:t>
            </a:r>
            <a:r>
              <a:rPr lang="en-US">
                <a:solidFill>
                  <a:srgbClr val="000000"/>
                </a:solidFill>
                <a:latin typeface="Consolas" panose="020B0609020204030204" pitchFamily="49" charset="0"/>
              </a:rPr>
              <a:t>::</a:t>
            </a:r>
            <a:r>
              <a:rPr lang="en-US">
                <a:solidFill>
                  <a:srgbClr val="795E26"/>
                </a:solidFill>
                <a:latin typeface="Consolas" panose="020B0609020204030204" pitchFamily="49" charset="0"/>
              </a:rPr>
              <a:t>find</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where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'id'</a:t>
            </a:r>
            <a:r>
              <a:rPr lang="en-US">
                <a:solidFill>
                  <a:srgbClr val="000000"/>
                </a:solidFill>
                <a:latin typeface="Consolas" panose="020B0609020204030204" pitchFamily="49" charset="0"/>
              </a:rPr>
              <a:t> =&gt; </a:t>
            </a:r>
            <a:r>
              <a:rPr lang="en-US">
                <a:solidFill>
                  <a:srgbClr val="001080"/>
                </a:solidFill>
                <a:latin typeface="Consolas" panose="020B0609020204030204" pitchFamily="49" charset="0"/>
              </a:rPr>
              <a:t>$id</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])-&gt;</a:t>
            </a:r>
            <a:r>
              <a:rPr lang="en-US">
                <a:solidFill>
                  <a:srgbClr val="795E26"/>
                </a:solidFill>
                <a:latin typeface="Consolas" panose="020B0609020204030204" pitchFamily="49" charset="0"/>
              </a:rPr>
              <a:t>one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if</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load</a:t>
            </a:r>
            <a:r>
              <a:rPr lang="en-US">
                <a:solidFill>
                  <a:srgbClr val="000000"/>
                </a:solidFill>
                <a:latin typeface="Consolas" panose="020B0609020204030204" pitchFamily="49" charset="0"/>
              </a:rPr>
              <a:t>(</a:t>
            </a:r>
            <a:r>
              <a:rPr lang="en-US">
                <a:solidFill>
                  <a:srgbClr val="267F99"/>
                </a:solidFill>
                <a:latin typeface="Consolas" panose="020B0609020204030204" pitchFamily="49" charset="0"/>
              </a:rPr>
              <a:t>Yii</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$app</a:t>
            </a:r>
            <a:r>
              <a:rPr lang="en-US">
                <a:solidFill>
                  <a:srgbClr val="000000"/>
                </a:solidFill>
                <a:latin typeface="Consolas" panose="020B0609020204030204" pitchFamily="49" charset="0"/>
              </a:rPr>
              <a:t>-&gt;</a:t>
            </a:r>
            <a:r>
              <a:rPr lang="en-US">
                <a:solidFill>
                  <a:srgbClr val="001080"/>
                </a:solidFill>
                <a:latin typeface="Consolas" panose="020B0609020204030204" pitchFamily="49" charset="0"/>
              </a:rPr>
              <a:t>request</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post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save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Yii</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$app</a:t>
            </a:r>
            <a:r>
              <a:rPr lang="en-US">
                <a:solidFill>
                  <a:srgbClr val="000000"/>
                </a:solidFill>
                <a:latin typeface="Consolas" panose="020B0609020204030204" pitchFamily="49" charset="0"/>
              </a:rPr>
              <a:t>-&gt;</a:t>
            </a:r>
            <a:r>
              <a:rPr lang="en-US">
                <a:solidFill>
                  <a:srgbClr val="001080"/>
                </a:solidFill>
                <a:latin typeface="Consolas" panose="020B0609020204030204" pitchFamily="49" charset="0"/>
              </a:rPr>
              <a:t>session</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setFlash</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'success'</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'Film '</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-&gt;</a:t>
            </a:r>
            <a:r>
              <a:rPr lang="en-US">
                <a:solidFill>
                  <a:srgbClr val="001080"/>
                </a:solidFill>
                <a:latin typeface="Consolas" panose="020B0609020204030204" pitchFamily="49" charset="0"/>
              </a:rPr>
              <a:t>title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 berhasil disimpan'</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$this</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render</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'form'</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'model'</a:t>
            </a:r>
            <a:r>
              <a:rPr lang="en-US">
                <a:solidFill>
                  <a:srgbClr val="000000"/>
                </a:solidFill>
                <a:latin typeface="Consolas" panose="020B0609020204030204" pitchFamily="49" charset="0"/>
              </a:rPr>
              <a:t> =&gt;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a:t>
            </a:r>
          </a:p>
        </p:txBody>
      </p:sp>
    </p:spTree>
    <p:extLst>
      <p:ext uri="{BB962C8B-B14F-4D97-AF65-F5344CB8AC3E}">
        <p14:creationId xmlns:p14="http://schemas.microsoft.com/office/powerpoint/2010/main" val="1865486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8B25-848D-4E44-9F6C-C5DA18C592D5}"/>
              </a:ext>
            </a:extLst>
          </p:cNvPr>
          <p:cNvSpPr>
            <a:spLocks noGrp="1"/>
          </p:cNvSpPr>
          <p:nvPr>
            <p:ph type="title"/>
          </p:nvPr>
        </p:nvSpPr>
        <p:spPr/>
        <p:txBody>
          <a:bodyPr/>
          <a:lstStyle/>
          <a:p>
            <a:r>
              <a:rPr lang="en-US"/>
              <a:t>Test di Browser /movie/update?id=2</a:t>
            </a:r>
          </a:p>
        </p:txBody>
      </p:sp>
      <p:sp>
        <p:nvSpPr>
          <p:cNvPr id="4" name="Slide Number Placeholder 3">
            <a:extLst>
              <a:ext uri="{FF2B5EF4-FFF2-40B4-BE49-F238E27FC236}">
                <a16:creationId xmlns:a16="http://schemas.microsoft.com/office/drawing/2014/main" id="{CE5E2F33-7AB7-4E46-A7D8-33380C058567}"/>
              </a:ext>
            </a:extLst>
          </p:cNvPr>
          <p:cNvSpPr>
            <a:spLocks noGrp="1"/>
          </p:cNvSpPr>
          <p:nvPr>
            <p:ph type="sldNum" sz="quarter" idx="12"/>
          </p:nvPr>
        </p:nvSpPr>
        <p:spPr/>
        <p:txBody>
          <a:bodyPr/>
          <a:lstStyle/>
          <a:p>
            <a:fld id="{E2C5BD5C-9B6A-4288-9068-DA13FD291C21}" type="slidenum">
              <a:rPr lang="en-US" smtClean="0"/>
              <a:t>45</a:t>
            </a:fld>
            <a:endParaRPr lang="en-US"/>
          </a:p>
        </p:txBody>
      </p:sp>
      <p:pic>
        <p:nvPicPr>
          <p:cNvPr id="5" name="Picture 4">
            <a:extLst>
              <a:ext uri="{FF2B5EF4-FFF2-40B4-BE49-F238E27FC236}">
                <a16:creationId xmlns:a16="http://schemas.microsoft.com/office/drawing/2014/main" id="{118ABEAD-2980-4B42-A5BD-6720A53574E4}"/>
              </a:ext>
            </a:extLst>
          </p:cNvPr>
          <p:cNvPicPr>
            <a:picLocks noChangeAspect="1"/>
          </p:cNvPicPr>
          <p:nvPr/>
        </p:nvPicPr>
        <p:blipFill rotWithShape="1">
          <a:blip r:embed="rId2"/>
          <a:srcRect t="6977" b="18760"/>
          <a:stretch/>
        </p:blipFill>
        <p:spPr>
          <a:xfrm>
            <a:off x="2814594" y="1573618"/>
            <a:ext cx="6562811" cy="5092996"/>
          </a:xfrm>
          <a:prstGeom prst="rect">
            <a:avLst/>
          </a:prstGeom>
        </p:spPr>
      </p:pic>
    </p:spTree>
    <p:extLst>
      <p:ext uri="{BB962C8B-B14F-4D97-AF65-F5344CB8AC3E}">
        <p14:creationId xmlns:p14="http://schemas.microsoft.com/office/powerpoint/2010/main" val="4134467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title"/>
          </p:nvPr>
        </p:nvSpPr>
        <p:spPr/>
        <p:txBody>
          <a:bodyPr>
            <a:normAutofit/>
          </a:bodyPr>
          <a:lstStyle/>
          <a:p>
            <a:r>
              <a:rPr lang="en-US" sz="3600"/>
              <a:t>Kembali Ke Halaman Index Setelah Update</a:t>
            </a:r>
          </a:p>
        </p:txBody>
      </p:sp>
      <p:sp>
        <p:nvSpPr>
          <p:cNvPr id="2" name="Content Placeholder 1">
            <a:extLst>
              <a:ext uri="{FF2B5EF4-FFF2-40B4-BE49-F238E27FC236}">
                <a16:creationId xmlns:a16="http://schemas.microsoft.com/office/drawing/2014/main" id="{1E2634B2-FC1D-4944-A60A-8688CD770917}"/>
              </a:ext>
            </a:extLst>
          </p:cNvPr>
          <p:cNvSpPr>
            <a:spLocks noGrp="1"/>
          </p:cNvSpPr>
          <p:nvPr>
            <p:ph idx="1"/>
          </p:nvPr>
        </p:nvSpPr>
        <p:spPr>
          <a:xfrm>
            <a:off x="838200" y="1825625"/>
            <a:ext cx="3882656" cy="4203035"/>
          </a:xfrm>
        </p:spPr>
        <p:txBody>
          <a:bodyPr>
            <a:normAutofit/>
          </a:bodyPr>
          <a:lstStyle/>
          <a:p>
            <a:pPr marL="0" indent="0">
              <a:buNone/>
            </a:pPr>
            <a:r>
              <a:rPr lang="en-US" sz="2000"/>
              <a:t>Modifikasi method actionUpdate agar setelah selesai simpan data langsung kembali ke halaman index (daftar film)</a:t>
            </a:r>
          </a:p>
          <a:p>
            <a:pPr marL="0" indent="0" algn="just">
              <a:buNone/>
            </a:pPr>
            <a:endParaRPr lang="en-US" sz="1800"/>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46</a:t>
            </a:fld>
            <a:endParaRPr lang="en-US"/>
          </a:p>
        </p:txBody>
      </p:sp>
      <p:sp>
        <p:nvSpPr>
          <p:cNvPr id="3" name="Rectangle 2">
            <a:extLst>
              <a:ext uri="{FF2B5EF4-FFF2-40B4-BE49-F238E27FC236}">
                <a16:creationId xmlns:a16="http://schemas.microsoft.com/office/drawing/2014/main" id="{58C23962-A670-4F51-8AC7-8C75E43E72AA}"/>
              </a:ext>
            </a:extLst>
          </p:cNvPr>
          <p:cNvSpPr/>
          <p:nvPr/>
        </p:nvSpPr>
        <p:spPr>
          <a:xfrm>
            <a:off x="4476307" y="1690688"/>
            <a:ext cx="7453423" cy="1754326"/>
          </a:xfrm>
          <a:prstGeom prst="rect">
            <a:avLst/>
          </a:prstGeom>
        </p:spPr>
        <p:txBody>
          <a:bodyPr wrap="square">
            <a:spAutoFit/>
          </a:bodyPr>
          <a:lstStyle/>
          <a:p>
            <a:r>
              <a:rPr lang="en-US">
                <a:solidFill>
                  <a:srgbClr val="AF00DB"/>
                </a:solidFill>
                <a:latin typeface="Consolas" panose="020B0609020204030204" pitchFamily="49" charset="0"/>
              </a:rPr>
              <a:t>    if</a:t>
            </a:r>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load</a:t>
            </a:r>
            <a:r>
              <a:rPr lang="en-US">
                <a:solidFill>
                  <a:srgbClr val="000000"/>
                </a:solidFill>
                <a:latin typeface="Consolas" panose="020B0609020204030204" pitchFamily="49" charset="0"/>
              </a:rPr>
              <a:t>(</a:t>
            </a:r>
            <a:r>
              <a:rPr lang="en-US">
                <a:solidFill>
                  <a:srgbClr val="267F99"/>
                </a:solidFill>
                <a:latin typeface="Consolas" panose="020B0609020204030204" pitchFamily="49" charset="0"/>
              </a:rPr>
              <a:t>Yii</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$app</a:t>
            </a:r>
            <a:r>
              <a:rPr lang="en-US">
                <a:solidFill>
                  <a:srgbClr val="000000"/>
                </a:solidFill>
                <a:latin typeface="Consolas" panose="020B0609020204030204" pitchFamily="49" charset="0"/>
              </a:rPr>
              <a:t>-&gt;</a:t>
            </a:r>
            <a:r>
              <a:rPr lang="en-US">
                <a:solidFill>
                  <a:srgbClr val="001080"/>
                </a:solidFill>
                <a:latin typeface="Consolas" panose="020B0609020204030204" pitchFamily="49" charset="0"/>
              </a:rPr>
              <a:t>request</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post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save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267F99"/>
                </a:solidFill>
                <a:latin typeface="Consolas" panose="020B0609020204030204" pitchFamily="49" charset="0"/>
              </a:rPr>
              <a:t>Yii</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$app</a:t>
            </a:r>
            <a:r>
              <a:rPr lang="en-US">
                <a:solidFill>
                  <a:srgbClr val="000000"/>
                </a:solidFill>
                <a:latin typeface="Consolas" panose="020B0609020204030204" pitchFamily="49" charset="0"/>
              </a:rPr>
              <a:t>-&gt;</a:t>
            </a:r>
            <a:r>
              <a:rPr lang="en-US">
                <a:solidFill>
                  <a:srgbClr val="001080"/>
                </a:solidFill>
                <a:latin typeface="Consolas" panose="020B0609020204030204" pitchFamily="49" charset="0"/>
              </a:rPr>
              <a:t>session</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setFlash</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'success'</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'Film '</a:t>
            </a:r>
            <a:r>
              <a:rPr lang="en-US">
                <a:solidFill>
                  <a:srgbClr val="000000"/>
                </a:solidFill>
                <a:latin typeface="Consolas" panose="020B0609020204030204" pitchFamily="49" charset="0"/>
              </a:rPr>
              <a:t>.</a:t>
            </a:r>
            <a:r>
              <a:rPr lang="en-US">
                <a:solidFill>
                  <a:srgbClr val="001080"/>
                </a:solidFill>
                <a:latin typeface="Consolas" panose="020B0609020204030204" pitchFamily="49" charset="0"/>
              </a:rPr>
              <a:t>$model</a:t>
            </a:r>
            <a:r>
              <a:rPr lang="en-US">
                <a:solidFill>
                  <a:srgbClr val="000000"/>
                </a:solidFill>
                <a:latin typeface="Consolas" panose="020B0609020204030204" pitchFamily="49" charset="0"/>
              </a:rPr>
              <a:t>-&gt;</a:t>
            </a:r>
            <a:r>
              <a:rPr lang="en-US">
                <a:solidFill>
                  <a:srgbClr val="001080"/>
                </a:solidFill>
                <a:latin typeface="Consolas" panose="020B0609020204030204" pitchFamily="49" charset="0"/>
              </a:rPr>
              <a:t>title</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 berhasil disimpan'</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AF00DB"/>
                </a:solidFill>
                <a:latin typeface="Consolas" panose="020B0609020204030204" pitchFamily="49" charset="0"/>
              </a:rPr>
              <a:t>return</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$this</a:t>
            </a:r>
            <a:r>
              <a:rPr lang="en-US">
                <a:solidFill>
                  <a:srgbClr val="000000"/>
                </a:solidFill>
                <a:latin typeface="Consolas" panose="020B0609020204030204" pitchFamily="49" charset="0"/>
              </a:rPr>
              <a:t>-&gt;</a:t>
            </a:r>
            <a:r>
              <a:rPr lang="en-US">
                <a:solidFill>
                  <a:srgbClr val="795E26"/>
                </a:solidFill>
                <a:latin typeface="Consolas" panose="020B0609020204030204" pitchFamily="49" charset="0"/>
              </a:rPr>
              <a:t>redirect</a:t>
            </a:r>
            <a:r>
              <a:rPr lang="en-US">
                <a:solidFill>
                  <a:srgbClr val="000000"/>
                </a:solidFill>
                <a:latin typeface="Consolas" panose="020B0609020204030204" pitchFamily="49" charset="0"/>
              </a:rPr>
              <a:t>(</a:t>
            </a:r>
            <a:r>
              <a:rPr lang="en-US">
                <a:solidFill>
                  <a:srgbClr val="A31515"/>
                </a:solidFill>
                <a:latin typeface="Consolas" panose="020B0609020204030204" pitchFamily="49" charset="0"/>
              </a:rPr>
              <a:t>'index'</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p:txBody>
      </p:sp>
      <p:sp>
        <p:nvSpPr>
          <p:cNvPr id="5" name="Arrow: Right 4">
            <a:extLst>
              <a:ext uri="{FF2B5EF4-FFF2-40B4-BE49-F238E27FC236}">
                <a16:creationId xmlns:a16="http://schemas.microsoft.com/office/drawing/2014/main" id="{EF0F463F-A122-4D19-A600-C4EC77C61722}"/>
              </a:ext>
            </a:extLst>
          </p:cNvPr>
          <p:cNvSpPr/>
          <p:nvPr/>
        </p:nvSpPr>
        <p:spPr>
          <a:xfrm flipH="1">
            <a:off x="9700840" y="2753911"/>
            <a:ext cx="659218"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86716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8B25-848D-4E44-9F6C-C5DA18C592D5}"/>
              </a:ext>
            </a:extLst>
          </p:cNvPr>
          <p:cNvSpPr>
            <a:spLocks noGrp="1"/>
          </p:cNvSpPr>
          <p:nvPr>
            <p:ph type="title"/>
          </p:nvPr>
        </p:nvSpPr>
        <p:spPr/>
        <p:txBody>
          <a:bodyPr/>
          <a:lstStyle/>
          <a:p>
            <a:r>
              <a:rPr lang="en-US"/>
              <a:t>Test di Browser /movie/update?id=2</a:t>
            </a:r>
          </a:p>
        </p:txBody>
      </p:sp>
      <p:sp>
        <p:nvSpPr>
          <p:cNvPr id="4" name="Slide Number Placeholder 3">
            <a:extLst>
              <a:ext uri="{FF2B5EF4-FFF2-40B4-BE49-F238E27FC236}">
                <a16:creationId xmlns:a16="http://schemas.microsoft.com/office/drawing/2014/main" id="{CE5E2F33-7AB7-4E46-A7D8-33380C058567}"/>
              </a:ext>
            </a:extLst>
          </p:cNvPr>
          <p:cNvSpPr>
            <a:spLocks noGrp="1"/>
          </p:cNvSpPr>
          <p:nvPr>
            <p:ph type="sldNum" sz="quarter" idx="12"/>
          </p:nvPr>
        </p:nvSpPr>
        <p:spPr/>
        <p:txBody>
          <a:bodyPr/>
          <a:lstStyle/>
          <a:p>
            <a:fld id="{E2C5BD5C-9B6A-4288-9068-DA13FD291C21}" type="slidenum">
              <a:rPr lang="en-US" smtClean="0"/>
              <a:t>47</a:t>
            </a:fld>
            <a:endParaRPr lang="en-US"/>
          </a:p>
        </p:txBody>
      </p:sp>
      <p:pic>
        <p:nvPicPr>
          <p:cNvPr id="6" name="Picture 5">
            <a:extLst>
              <a:ext uri="{FF2B5EF4-FFF2-40B4-BE49-F238E27FC236}">
                <a16:creationId xmlns:a16="http://schemas.microsoft.com/office/drawing/2014/main" id="{144BE513-23F7-475D-854B-01EDDD2A3E17}"/>
              </a:ext>
            </a:extLst>
          </p:cNvPr>
          <p:cNvPicPr>
            <a:picLocks noChangeAspect="1"/>
          </p:cNvPicPr>
          <p:nvPr/>
        </p:nvPicPr>
        <p:blipFill rotWithShape="1">
          <a:blip r:embed="rId2"/>
          <a:srcRect t="6216" r="27697" b="28977"/>
          <a:stretch/>
        </p:blipFill>
        <p:spPr>
          <a:xfrm>
            <a:off x="593649" y="1461976"/>
            <a:ext cx="4745154" cy="4444410"/>
          </a:xfrm>
          <a:prstGeom prst="rect">
            <a:avLst/>
          </a:prstGeom>
          <a:ln>
            <a:solidFill>
              <a:schemeClr val="tx2"/>
            </a:solidFill>
          </a:ln>
        </p:spPr>
      </p:pic>
      <p:pic>
        <p:nvPicPr>
          <p:cNvPr id="7" name="Picture 6">
            <a:extLst>
              <a:ext uri="{FF2B5EF4-FFF2-40B4-BE49-F238E27FC236}">
                <a16:creationId xmlns:a16="http://schemas.microsoft.com/office/drawing/2014/main" id="{BB0743AE-0174-493E-A4FC-70F42429190B}"/>
              </a:ext>
            </a:extLst>
          </p:cNvPr>
          <p:cNvPicPr>
            <a:picLocks noChangeAspect="1"/>
          </p:cNvPicPr>
          <p:nvPr/>
        </p:nvPicPr>
        <p:blipFill rotWithShape="1">
          <a:blip r:embed="rId3"/>
          <a:srcRect t="6770" r="7113" b="30594"/>
          <a:stretch/>
        </p:blipFill>
        <p:spPr>
          <a:xfrm>
            <a:off x="5543103" y="1461976"/>
            <a:ext cx="6096000" cy="4295554"/>
          </a:xfrm>
          <a:prstGeom prst="rect">
            <a:avLst/>
          </a:prstGeom>
          <a:ln>
            <a:solidFill>
              <a:schemeClr val="tx2"/>
            </a:solidFill>
          </a:ln>
        </p:spPr>
      </p:pic>
      <p:sp>
        <p:nvSpPr>
          <p:cNvPr id="8" name="Arrow: Striped Right 7">
            <a:extLst>
              <a:ext uri="{FF2B5EF4-FFF2-40B4-BE49-F238E27FC236}">
                <a16:creationId xmlns:a16="http://schemas.microsoft.com/office/drawing/2014/main" id="{F654B549-F4E1-4ED0-99F6-283290815839}"/>
              </a:ext>
            </a:extLst>
          </p:cNvPr>
          <p:cNvSpPr/>
          <p:nvPr/>
        </p:nvSpPr>
        <p:spPr>
          <a:xfrm>
            <a:off x="4700849" y="3165900"/>
            <a:ext cx="1275907" cy="1116418"/>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0349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title"/>
          </p:nvPr>
        </p:nvSpPr>
        <p:spPr/>
        <p:txBody>
          <a:bodyPr>
            <a:normAutofit/>
          </a:bodyPr>
          <a:lstStyle/>
          <a:p>
            <a:r>
              <a:rPr lang="en-US" sz="3600"/>
              <a:t>Mempercantik Tampilan Tombol Detail &amp; Update</a:t>
            </a:r>
          </a:p>
        </p:txBody>
      </p:sp>
      <p:sp>
        <p:nvSpPr>
          <p:cNvPr id="2" name="Content Placeholder 1">
            <a:extLst>
              <a:ext uri="{FF2B5EF4-FFF2-40B4-BE49-F238E27FC236}">
                <a16:creationId xmlns:a16="http://schemas.microsoft.com/office/drawing/2014/main" id="{1E2634B2-FC1D-4944-A60A-8688CD770917}"/>
              </a:ext>
            </a:extLst>
          </p:cNvPr>
          <p:cNvSpPr>
            <a:spLocks noGrp="1"/>
          </p:cNvSpPr>
          <p:nvPr>
            <p:ph idx="1"/>
          </p:nvPr>
        </p:nvSpPr>
        <p:spPr>
          <a:xfrm>
            <a:off x="838200" y="1825625"/>
            <a:ext cx="3882656" cy="4203035"/>
          </a:xfrm>
        </p:spPr>
        <p:txBody>
          <a:bodyPr>
            <a:normAutofit/>
          </a:bodyPr>
          <a:lstStyle/>
          <a:p>
            <a:pPr marL="0" indent="0">
              <a:buNone/>
            </a:pPr>
            <a:r>
              <a:rPr lang="en-US" sz="2000"/>
              <a:t>Pada view index, edit tombol detail dan update dengan menambahkan class css button twitter bootstrap</a:t>
            </a:r>
          </a:p>
          <a:p>
            <a:pPr marL="0" indent="0">
              <a:buNone/>
            </a:pPr>
            <a:endParaRPr lang="en-US" sz="2000"/>
          </a:p>
          <a:p>
            <a:pPr marL="0" indent="0">
              <a:buNone/>
            </a:pPr>
            <a:r>
              <a:rPr lang="en-US" sz="2000"/>
              <a:t>Silakan merujuk ke </a:t>
            </a:r>
            <a:r>
              <a:rPr lang="en-US" sz="1800">
                <a:hlinkClick r:id="rId2"/>
              </a:rPr>
              <a:t>https://getbootstrap.com/docs/3.3/css/#buttons</a:t>
            </a:r>
            <a:endParaRPr lang="en-US" sz="1800"/>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48</a:t>
            </a:fld>
            <a:endParaRPr lang="en-US"/>
          </a:p>
        </p:txBody>
      </p:sp>
      <p:sp>
        <p:nvSpPr>
          <p:cNvPr id="3" name="Rectangle 2">
            <a:extLst>
              <a:ext uri="{FF2B5EF4-FFF2-40B4-BE49-F238E27FC236}">
                <a16:creationId xmlns:a16="http://schemas.microsoft.com/office/drawing/2014/main" id="{58C23962-A670-4F51-8AC7-8C75E43E72AA}"/>
              </a:ext>
            </a:extLst>
          </p:cNvPr>
          <p:cNvSpPr/>
          <p:nvPr/>
        </p:nvSpPr>
        <p:spPr>
          <a:xfrm>
            <a:off x="5380075" y="1669534"/>
            <a:ext cx="6198781" cy="1846659"/>
          </a:xfrm>
          <a:prstGeom prst="rect">
            <a:avLst/>
          </a:prstGeom>
        </p:spPr>
        <p:txBody>
          <a:bodyPr wrap="square">
            <a:spAutoFit/>
          </a:bodyPr>
          <a:lstStyle/>
          <a:p>
            <a:r>
              <a:rPr lang="en-US" sz="1600">
                <a:solidFill>
                  <a:srgbClr val="795E26"/>
                </a:solidFill>
                <a:latin typeface="Consolas" panose="020B0609020204030204" pitchFamily="49" charset="0"/>
              </a:rPr>
              <a:t>echo</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Html</a:t>
            </a:r>
            <a:r>
              <a:rPr lang="en-US" sz="1600">
                <a:solidFill>
                  <a:srgbClr val="000000"/>
                </a:solidFill>
                <a:latin typeface="Consolas" panose="020B0609020204030204" pitchFamily="49" charset="0"/>
              </a:rPr>
              <a:t>::</a:t>
            </a:r>
            <a:r>
              <a:rPr lang="en-US" sz="1600">
                <a:solidFill>
                  <a:srgbClr val="795E26"/>
                </a:solidFill>
                <a:latin typeface="Consolas" panose="020B0609020204030204" pitchFamily="49" charset="0"/>
              </a:rPr>
              <a:t>a</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'detail'</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'view'</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'id'</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$movie</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id</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'class'</a:t>
            </a:r>
            <a:r>
              <a:rPr lang="en-US" sz="1600">
                <a:solidFill>
                  <a:srgbClr val="000000"/>
                </a:solidFill>
                <a:latin typeface="Consolas" panose="020B0609020204030204" pitchFamily="49" charset="0"/>
              </a:rPr>
              <a:t> =&gt; </a:t>
            </a:r>
            <a:r>
              <a:rPr lang="en-US" sz="1600">
                <a:solidFill>
                  <a:srgbClr val="A31515"/>
                </a:solidFill>
                <a:latin typeface="Consolas" panose="020B0609020204030204" pitchFamily="49" charset="0"/>
              </a:rPr>
              <a:t>'btn btn-info btn-sm'</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 "</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a:solidFill>
                  <a:srgbClr val="267F99"/>
                </a:solidFill>
                <a:latin typeface="Consolas" panose="020B0609020204030204" pitchFamily="49" charset="0"/>
              </a:rPr>
              <a:t>Html</a:t>
            </a:r>
            <a:r>
              <a:rPr lang="en-US" sz="1600">
                <a:solidFill>
                  <a:srgbClr val="000000"/>
                </a:solidFill>
                <a:latin typeface="Consolas" panose="020B0609020204030204" pitchFamily="49" charset="0"/>
              </a:rPr>
              <a:t>::</a:t>
            </a:r>
            <a:r>
              <a:rPr lang="en-US" sz="1600">
                <a:solidFill>
                  <a:srgbClr val="795E26"/>
                </a:solidFill>
                <a:latin typeface="Consolas" panose="020B0609020204030204" pitchFamily="49" charset="0"/>
              </a:rPr>
              <a:t>a</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'update'</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'update'</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'id'</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$movie</a:t>
            </a:r>
            <a:r>
              <a:rPr lang="en-US" sz="1600">
                <a:solidFill>
                  <a:srgbClr val="000000"/>
                </a:solidFill>
                <a:latin typeface="Consolas" panose="020B0609020204030204" pitchFamily="49" charset="0"/>
              </a:rPr>
              <a:t>-&gt;</a:t>
            </a:r>
            <a:r>
              <a:rPr lang="en-US" sz="1600">
                <a:solidFill>
                  <a:srgbClr val="001080"/>
                </a:solidFill>
                <a:latin typeface="Consolas" panose="020B0609020204030204" pitchFamily="49" charset="0"/>
              </a:rPr>
              <a:t>id</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'class'</a:t>
            </a:r>
            <a:r>
              <a:rPr lang="en-US" sz="1600">
                <a:solidFill>
                  <a:srgbClr val="000000"/>
                </a:solidFill>
                <a:latin typeface="Consolas" panose="020B0609020204030204" pitchFamily="49" charset="0"/>
              </a:rPr>
              <a:t> =&gt; </a:t>
            </a:r>
            <a:r>
              <a:rPr lang="en-US" sz="1600">
                <a:solidFill>
                  <a:srgbClr val="A31515"/>
                </a:solidFill>
                <a:latin typeface="Consolas" panose="020B0609020204030204" pitchFamily="49" charset="0"/>
              </a:rPr>
              <a:t>'btn btn-warning btn-sm'</a:t>
            </a:r>
            <a:r>
              <a:rPr lang="en-US" sz="1600">
                <a:solidFill>
                  <a:srgbClr val="000000"/>
                </a:solidFill>
                <a:latin typeface="Consolas" panose="020B0609020204030204" pitchFamily="49" charset="0"/>
              </a:rPr>
              <a:t>]).</a:t>
            </a:r>
          </a:p>
          <a:p>
            <a:r>
              <a:rPr lang="en-US" sz="1600">
                <a:solidFill>
                  <a:srgbClr val="A31515"/>
                </a:solidFill>
                <a:latin typeface="Consolas" panose="020B0609020204030204" pitchFamily="49" charset="0"/>
              </a:rPr>
              <a:t>"&lt;/td&gt;"</a:t>
            </a:r>
            <a:r>
              <a:rPr lang="en-US" sz="1600">
                <a:solidFill>
                  <a:srgbClr val="000000"/>
                </a:solidFill>
                <a:latin typeface="Consolas" panose="020B0609020204030204" pitchFamily="49" charset="0"/>
              </a:rPr>
              <a:t>;</a:t>
            </a:r>
          </a:p>
        </p:txBody>
      </p:sp>
      <p:pic>
        <p:nvPicPr>
          <p:cNvPr id="7" name="Picture 6">
            <a:extLst>
              <a:ext uri="{FF2B5EF4-FFF2-40B4-BE49-F238E27FC236}">
                <a16:creationId xmlns:a16="http://schemas.microsoft.com/office/drawing/2014/main" id="{08769635-4BDD-4027-BEB4-2B490D8C7A71}"/>
              </a:ext>
            </a:extLst>
          </p:cNvPr>
          <p:cNvPicPr>
            <a:picLocks noChangeAspect="1"/>
          </p:cNvPicPr>
          <p:nvPr/>
        </p:nvPicPr>
        <p:blipFill rotWithShape="1">
          <a:blip r:embed="rId3"/>
          <a:srcRect t="7443" b="49919"/>
          <a:stretch/>
        </p:blipFill>
        <p:spPr>
          <a:xfrm>
            <a:off x="4827186" y="3726377"/>
            <a:ext cx="6562811" cy="2924177"/>
          </a:xfrm>
          <a:prstGeom prst="rect">
            <a:avLst/>
          </a:prstGeom>
        </p:spPr>
      </p:pic>
    </p:spTree>
    <p:extLst>
      <p:ext uri="{BB962C8B-B14F-4D97-AF65-F5344CB8AC3E}">
        <p14:creationId xmlns:p14="http://schemas.microsoft.com/office/powerpoint/2010/main" val="4211239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AED2-328B-4615-BF8C-AC9214E771E7}"/>
              </a:ext>
            </a:extLst>
          </p:cNvPr>
          <p:cNvSpPr>
            <a:spLocks noGrp="1"/>
          </p:cNvSpPr>
          <p:nvPr>
            <p:ph type="title"/>
          </p:nvPr>
        </p:nvSpPr>
        <p:spPr/>
        <p:txBody>
          <a:bodyPr/>
          <a:lstStyle/>
          <a:p>
            <a:r>
              <a:rPr lang="en-US"/>
              <a:t>Hapus Data</a:t>
            </a:r>
          </a:p>
        </p:txBody>
      </p:sp>
      <p:sp>
        <p:nvSpPr>
          <p:cNvPr id="3" name="Content Placeholder 2">
            <a:extLst>
              <a:ext uri="{FF2B5EF4-FFF2-40B4-BE49-F238E27FC236}">
                <a16:creationId xmlns:a16="http://schemas.microsoft.com/office/drawing/2014/main" id="{D6705D73-6A23-418E-81A7-7725898B4167}"/>
              </a:ext>
            </a:extLst>
          </p:cNvPr>
          <p:cNvSpPr>
            <a:spLocks noGrp="1"/>
          </p:cNvSpPr>
          <p:nvPr>
            <p:ph idx="1"/>
          </p:nvPr>
        </p:nvSpPr>
        <p:spPr/>
        <p:txBody>
          <a:bodyPr/>
          <a:lstStyle/>
          <a:p>
            <a:pPr marL="0" indent="0">
              <a:buNone/>
            </a:pPr>
            <a:r>
              <a:rPr lang="en-US" sz="1800">
                <a:solidFill>
                  <a:srgbClr val="008000"/>
                </a:solidFill>
                <a:latin typeface="Consolas" panose="020B0609020204030204" pitchFamily="49" charset="0"/>
              </a:rPr>
              <a:t>// delete data tabel movie dengan id 1</a:t>
            </a:r>
            <a:endParaRPr lang="en-US" sz="1800">
              <a:solidFill>
                <a:srgbClr val="000000"/>
              </a:solidFill>
              <a:latin typeface="Consolas" panose="020B0609020204030204" pitchFamily="49" charset="0"/>
            </a:endParaRPr>
          </a:p>
          <a:p>
            <a:pPr marL="0" indent="0">
              <a:buNone/>
            </a:pPr>
            <a:r>
              <a:rPr lang="en-US" sz="1800">
                <a:solidFill>
                  <a:srgbClr val="001080"/>
                </a:solidFill>
                <a:latin typeface="Consolas" panose="020B0609020204030204" pitchFamily="49" charset="0"/>
              </a:rPr>
              <a:t>$model</a:t>
            </a:r>
            <a:r>
              <a:rPr lang="en-US" sz="1800">
                <a:solidFill>
                  <a:srgbClr val="000000"/>
                </a:solidFill>
                <a:latin typeface="Consolas" panose="020B0609020204030204" pitchFamily="49" charset="0"/>
              </a:rPr>
              <a:t> = </a:t>
            </a:r>
            <a:r>
              <a:rPr lang="en-US" sz="1800">
                <a:solidFill>
                  <a:srgbClr val="267F99"/>
                </a:solidFill>
                <a:latin typeface="Consolas" panose="020B0609020204030204" pitchFamily="49" charset="0"/>
              </a:rPr>
              <a:t>Movie</a:t>
            </a:r>
            <a:r>
              <a:rPr lang="en-US" sz="1800">
                <a:solidFill>
                  <a:srgbClr val="000000"/>
                </a:solidFill>
                <a:latin typeface="Consolas" panose="020B0609020204030204" pitchFamily="49" charset="0"/>
              </a:rPr>
              <a:t>::</a:t>
            </a:r>
            <a:r>
              <a:rPr lang="en-US" sz="1800">
                <a:solidFill>
                  <a:srgbClr val="795E26"/>
                </a:solidFill>
                <a:latin typeface="Consolas" panose="020B0609020204030204" pitchFamily="49" charset="0"/>
              </a:rPr>
              <a:t>findOne</a:t>
            </a:r>
            <a:r>
              <a:rPr lang="en-US" sz="1800">
                <a:solidFill>
                  <a:srgbClr val="000000"/>
                </a:solidFill>
                <a:latin typeface="Consolas" panose="020B0609020204030204" pitchFamily="49" charset="0"/>
              </a:rPr>
              <a:t>(</a:t>
            </a:r>
            <a:r>
              <a:rPr lang="en-US" sz="1800">
                <a:solidFill>
                  <a:srgbClr val="09885A"/>
                </a:solidFill>
                <a:latin typeface="Consolas" panose="020B0609020204030204" pitchFamily="49" charset="0"/>
              </a:rPr>
              <a:t>1</a:t>
            </a:r>
            <a:r>
              <a:rPr lang="en-US" sz="1800">
                <a:solidFill>
                  <a:srgbClr val="000000"/>
                </a:solidFill>
                <a:latin typeface="Consolas" panose="020B0609020204030204" pitchFamily="49" charset="0"/>
              </a:rPr>
              <a:t>);</a:t>
            </a:r>
          </a:p>
          <a:p>
            <a:pPr marL="0" indent="0">
              <a:buNone/>
            </a:pPr>
            <a:r>
              <a:rPr lang="en-US" sz="1800">
                <a:solidFill>
                  <a:srgbClr val="001080"/>
                </a:solidFill>
                <a:latin typeface="Consolas" panose="020B0609020204030204" pitchFamily="49" charset="0"/>
              </a:rPr>
              <a:t>$model</a:t>
            </a:r>
            <a:r>
              <a:rPr lang="en-US" sz="1800">
                <a:solidFill>
                  <a:srgbClr val="000000"/>
                </a:solidFill>
                <a:latin typeface="Consolas" panose="020B0609020204030204" pitchFamily="49" charset="0"/>
              </a:rPr>
              <a:t>-&gt;</a:t>
            </a:r>
            <a:r>
              <a:rPr lang="en-US" sz="1800">
                <a:solidFill>
                  <a:srgbClr val="795E26"/>
                </a:solidFill>
                <a:latin typeface="Consolas" panose="020B0609020204030204" pitchFamily="49" charset="0"/>
              </a:rPr>
              <a:t>delete</a:t>
            </a:r>
            <a:r>
              <a:rPr lang="en-US" sz="1800">
                <a:solidFill>
                  <a:srgbClr val="000000"/>
                </a:solidFill>
                <a:latin typeface="Consolas" panose="020B0609020204030204" pitchFamily="49" charset="0"/>
              </a:rPr>
              <a:t>();</a:t>
            </a:r>
          </a:p>
        </p:txBody>
      </p:sp>
      <p:sp>
        <p:nvSpPr>
          <p:cNvPr id="4" name="Slide Number Placeholder 3">
            <a:extLst>
              <a:ext uri="{FF2B5EF4-FFF2-40B4-BE49-F238E27FC236}">
                <a16:creationId xmlns:a16="http://schemas.microsoft.com/office/drawing/2014/main" id="{B706A51C-71A3-4F85-B441-1455E6808E96}"/>
              </a:ext>
            </a:extLst>
          </p:cNvPr>
          <p:cNvSpPr>
            <a:spLocks noGrp="1"/>
          </p:cNvSpPr>
          <p:nvPr>
            <p:ph type="sldNum" sz="quarter" idx="12"/>
          </p:nvPr>
        </p:nvSpPr>
        <p:spPr/>
        <p:txBody>
          <a:bodyPr/>
          <a:lstStyle/>
          <a:p>
            <a:fld id="{E2C5BD5C-9B6A-4288-9068-DA13FD291C21}" type="slidenum">
              <a:rPr lang="en-US" smtClean="0"/>
              <a:t>49</a:t>
            </a:fld>
            <a:endParaRPr lang="en-US"/>
          </a:p>
        </p:txBody>
      </p:sp>
    </p:spTree>
    <p:extLst>
      <p:ext uri="{BB962C8B-B14F-4D97-AF65-F5344CB8AC3E}">
        <p14:creationId xmlns:p14="http://schemas.microsoft.com/office/powerpoint/2010/main" val="401235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BFA8-29BD-4D7B-B6FC-0D0826E16B8B}"/>
              </a:ext>
            </a:extLst>
          </p:cNvPr>
          <p:cNvSpPr>
            <a:spLocks noGrp="1"/>
          </p:cNvSpPr>
          <p:nvPr>
            <p:ph type="title"/>
          </p:nvPr>
        </p:nvSpPr>
        <p:spPr/>
        <p:txBody>
          <a:bodyPr/>
          <a:lstStyle/>
          <a:p>
            <a:pPr algn="ctr"/>
            <a:r>
              <a:rPr lang="en-US"/>
              <a:t>Menampilkan Hello World</a:t>
            </a:r>
          </a:p>
        </p:txBody>
      </p:sp>
      <p:sp>
        <p:nvSpPr>
          <p:cNvPr id="3" name="Content Placeholder 2">
            <a:extLst>
              <a:ext uri="{FF2B5EF4-FFF2-40B4-BE49-F238E27FC236}">
                <a16:creationId xmlns:a16="http://schemas.microsoft.com/office/drawing/2014/main" id="{00344A15-B4CA-4F8B-918B-AB65CCA5D6C0}"/>
              </a:ext>
            </a:extLst>
          </p:cNvPr>
          <p:cNvSpPr>
            <a:spLocks noGrp="1"/>
          </p:cNvSpPr>
          <p:nvPr>
            <p:ph idx="1"/>
          </p:nvPr>
        </p:nvSpPr>
        <p:spPr/>
        <p:txBody>
          <a:bodyPr>
            <a:normAutofit/>
          </a:bodyPr>
          <a:lstStyle/>
          <a:p>
            <a:pPr marL="0" indent="0">
              <a:buNone/>
            </a:pPr>
            <a:r>
              <a:rPr lang="en-US" sz="2400"/>
              <a:t>1. Buat method actionHello pada file @/controllers/SiteController.php</a:t>
            </a:r>
          </a:p>
          <a:p>
            <a:pPr marL="0" indent="0">
              <a:buNone/>
            </a:pPr>
            <a:r>
              <a:rPr lang="en-US" sz="2400"/>
              <a:t>2. Kode berikut</a:t>
            </a:r>
          </a:p>
          <a:p>
            <a:pPr marL="712788" indent="0">
              <a:buNone/>
            </a:pPr>
            <a:r>
              <a:rPr lang="en-US" sz="2400">
                <a:solidFill>
                  <a:srgbClr val="0000FF"/>
                </a:solidFill>
                <a:latin typeface="Consolas" panose="020B0609020204030204" pitchFamily="49" charset="0"/>
              </a:rPr>
              <a:t>public</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function</a:t>
            </a:r>
            <a:r>
              <a:rPr lang="en-US" sz="2400">
                <a:solidFill>
                  <a:srgbClr val="000000"/>
                </a:solidFill>
                <a:latin typeface="Consolas" panose="020B0609020204030204" pitchFamily="49" charset="0"/>
              </a:rPr>
              <a:t> </a:t>
            </a:r>
            <a:r>
              <a:rPr lang="en-US" sz="2400">
                <a:solidFill>
                  <a:srgbClr val="795E26"/>
                </a:solidFill>
                <a:latin typeface="Consolas" panose="020B0609020204030204" pitchFamily="49" charset="0"/>
              </a:rPr>
              <a:t>actionHello</a:t>
            </a:r>
            <a:r>
              <a:rPr lang="en-US" sz="2400">
                <a:solidFill>
                  <a:srgbClr val="000000"/>
                </a:solidFill>
                <a:latin typeface="Consolas" panose="020B0609020204030204" pitchFamily="49" charset="0"/>
              </a:rPr>
              <a:t>()</a:t>
            </a:r>
          </a:p>
          <a:p>
            <a:pPr marL="712788" indent="0">
              <a:buNone/>
            </a:pPr>
            <a:r>
              <a:rPr lang="en-US" sz="2400">
                <a:solidFill>
                  <a:srgbClr val="000000"/>
                </a:solidFill>
                <a:latin typeface="Consolas" panose="020B0609020204030204" pitchFamily="49" charset="0"/>
              </a:rPr>
              <a:t>{</a:t>
            </a:r>
          </a:p>
          <a:p>
            <a:pPr marL="712788" indent="0">
              <a:buNone/>
            </a:pPr>
            <a:r>
              <a:rPr lang="en-US" sz="2400">
                <a:solidFill>
                  <a:srgbClr val="000000"/>
                </a:solidFill>
                <a:latin typeface="Consolas" panose="020B0609020204030204" pitchFamily="49" charset="0"/>
              </a:rPr>
              <a:t>    </a:t>
            </a:r>
            <a:r>
              <a:rPr lang="en-US" sz="2400">
                <a:solidFill>
                  <a:srgbClr val="AF00DB"/>
                </a:solidFill>
                <a:latin typeface="Consolas" panose="020B0609020204030204" pitchFamily="49" charset="0"/>
              </a:rPr>
              <a:t>return</a:t>
            </a:r>
            <a:r>
              <a:rPr lang="en-US" sz="2400">
                <a:solidFill>
                  <a:srgbClr val="000000"/>
                </a:solidFill>
                <a:latin typeface="Consolas" panose="020B0609020204030204" pitchFamily="49" charset="0"/>
              </a:rPr>
              <a:t> </a:t>
            </a:r>
            <a:r>
              <a:rPr lang="en-US" sz="2400">
                <a:solidFill>
                  <a:srgbClr val="A31515"/>
                </a:solidFill>
                <a:latin typeface="Consolas" panose="020B0609020204030204" pitchFamily="49" charset="0"/>
              </a:rPr>
              <a:t>"Hello world"</a:t>
            </a:r>
            <a:r>
              <a:rPr lang="en-US" sz="2400">
                <a:solidFill>
                  <a:srgbClr val="000000"/>
                </a:solidFill>
                <a:latin typeface="Consolas" panose="020B0609020204030204" pitchFamily="49" charset="0"/>
              </a:rPr>
              <a:t>;</a:t>
            </a:r>
          </a:p>
          <a:p>
            <a:pPr marL="712788" indent="0">
              <a:buNone/>
            </a:pPr>
            <a:r>
              <a:rPr lang="en-US" sz="2400">
                <a:solidFill>
                  <a:srgbClr val="000000"/>
                </a:solidFill>
                <a:latin typeface="Consolas" panose="020B0609020204030204" pitchFamily="49" charset="0"/>
              </a:rPr>
              <a:t>}</a:t>
            </a:r>
          </a:p>
          <a:p>
            <a:pPr marL="0" indent="0">
              <a:buNone/>
            </a:pPr>
            <a:r>
              <a:rPr lang="en-US" sz="2400"/>
              <a:t>3. Pada browser akses </a:t>
            </a:r>
            <a:r>
              <a:rPr lang="en-US" sz="2400">
                <a:hlinkClick r:id="rId2"/>
              </a:rPr>
              <a:t>http://go-cinema.test/site/hello</a:t>
            </a:r>
            <a:endParaRPr lang="en-US" sz="2400"/>
          </a:p>
          <a:p>
            <a:pPr marL="0" indent="0">
              <a:buNone/>
            </a:pPr>
            <a:endParaRPr lang="en-US" sz="2400"/>
          </a:p>
          <a:p>
            <a:pPr marL="0" indent="0">
              <a:buNone/>
            </a:pPr>
            <a:endParaRPr lang="en-US" sz="2400"/>
          </a:p>
        </p:txBody>
      </p:sp>
      <p:sp>
        <p:nvSpPr>
          <p:cNvPr id="5" name="Slide Number Placeholder 4">
            <a:extLst>
              <a:ext uri="{FF2B5EF4-FFF2-40B4-BE49-F238E27FC236}">
                <a16:creationId xmlns:a16="http://schemas.microsoft.com/office/drawing/2014/main" id="{70CF92F1-46C8-4E47-A1EE-A2C146543324}"/>
              </a:ext>
            </a:extLst>
          </p:cNvPr>
          <p:cNvSpPr>
            <a:spLocks noGrp="1"/>
          </p:cNvSpPr>
          <p:nvPr>
            <p:ph type="sldNum" sz="quarter" idx="12"/>
          </p:nvPr>
        </p:nvSpPr>
        <p:spPr/>
        <p:txBody>
          <a:bodyPr/>
          <a:lstStyle/>
          <a:p>
            <a:fld id="{E2C5BD5C-9B6A-4288-9068-DA13FD291C21}" type="slidenum">
              <a:rPr lang="en-US" smtClean="0"/>
              <a:t>5</a:t>
            </a:fld>
            <a:endParaRPr lang="en-US"/>
          </a:p>
        </p:txBody>
      </p:sp>
      <p:pic>
        <p:nvPicPr>
          <p:cNvPr id="6" name="Picture 5">
            <a:extLst>
              <a:ext uri="{FF2B5EF4-FFF2-40B4-BE49-F238E27FC236}">
                <a16:creationId xmlns:a16="http://schemas.microsoft.com/office/drawing/2014/main" id="{18CF4BC0-1E75-45EA-8B79-BCE1A3E0E2C6}"/>
              </a:ext>
            </a:extLst>
          </p:cNvPr>
          <p:cNvPicPr>
            <a:picLocks noChangeAspect="1"/>
          </p:cNvPicPr>
          <p:nvPr/>
        </p:nvPicPr>
        <p:blipFill rotWithShape="1">
          <a:blip r:embed="rId3"/>
          <a:srcRect r="28994" b="77481"/>
          <a:stretch/>
        </p:blipFill>
        <p:spPr>
          <a:xfrm>
            <a:off x="2506863" y="5044440"/>
            <a:ext cx="7178274" cy="1544320"/>
          </a:xfrm>
          <a:prstGeom prst="rect">
            <a:avLst/>
          </a:prstGeom>
        </p:spPr>
      </p:pic>
    </p:spTree>
    <p:extLst>
      <p:ext uri="{BB962C8B-B14F-4D97-AF65-F5344CB8AC3E}">
        <p14:creationId xmlns:p14="http://schemas.microsoft.com/office/powerpoint/2010/main" val="39015815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1155F3-EBEC-490F-915A-46F78C8A6C04}"/>
              </a:ext>
            </a:extLst>
          </p:cNvPr>
          <p:cNvSpPr>
            <a:spLocks noGrp="1"/>
          </p:cNvSpPr>
          <p:nvPr>
            <p:ph type="ctrTitle"/>
          </p:nvPr>
        </p:nvSpPr>
        <p:spPr/>
        <p:txBody>
          <a:bodyPr/>
          <a:lstStyle/>
          <a:p>
            <a:r>
              <a:rPr lang="en-US"/>
              <a:t>Silakan buat fungsi hapus data!</a:t>
            </a:r>
          </a:p>
        </p:txBody>
      </p:sp>
      <p:sp>
        <p:nvSpPr>
          <p:cNvPr id="6" name="Subtitle 5">
            <a:extLst>
              <a:ext uri="{FF2B5EF4-FFF2-40B4-BE49-F238E27FC236}">
                <a16:creationId xmlns:a16="http://schemas.microsoft.com/office/drawing/2014/main" id="{FEAEEDBA-C867-49C4-9AD3-F46A15FB7B44}"/>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1E4FA17-1235-43F8-AF9D-67529753569C}"/>
              </a:ext>
            </a:extLst>
          </p:cNvPr>
          <p:cNvSpPr>
            <a:spLocks noGrp="1"/>
          </p:cNvSpPr>
          <p:nvPr>
            <p:ph type="sldNum" sz="quarter" idx="12"/>
          </p:nvPr>
        </p:nvSpPr>
        <p:spPr/>
        <p:txBody>
          <a:bodyPr/>
          <a:lstStyle/>
          <a:p>
            <a:fld id="{E2C5BD5C-9B6A-4288-9068-DA13FD291C21}" type="slidenum">
              <a:rPr lang="en-US" smtClean="0"/>
              <a:t>50</a:t>
            </a:fld>
            <a:endParaRPr lang="en-US"/>
          </a:p>
        </p:txBody>
      </p:sp>
    </p:spTree>
    <p:extLst>
      <p:ext uri="{BB962C8B-B14F-4D97-AF65-F5344CB8AC3E}">
        <p14:creationId xmlns:p14="http://schemas.microsoft.com/office/powerpoint/2010/main" val="17941167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015A2-0523-460F-815E-0B78B8DDD0FC}"/>
              </a:ext>
            </a:extLst>
          </p:cNvPr>
          <p:cNvSpPr>
            <a:spLocks noGrp="1"/>
          </p:cNvSpPr>
          <p:nvPr>
            <p:ph type="ctrTitle"/>
          </p:nvPr>
        </p:nvSpPr>
        <p:spPr>
          <a:xfrm>
            <a:off x="1524000" y="2888139"/>
            <a:ext cx="9144000" cy="1081723"/>
          </a:xfrm>
        </p:spPr>
        <p:txBody>
          <a:bodyPr/>
          <a:lstStyle/>
          <a:p>
            <a:r>
              <a:rPr lang="en-US"/>
              <a:t>Terima Kasih</a:t>
            </a:r>
          </a:p>
        </p:txBody>
      </p:sp>
      <p:sp>
        <p:nvSpPr>
          <p:cNvPr id="2" name="Slide Number Placeholder 1">
            <a:extLst>
              <a:ext uri="{FF2B5EF4-FFF2-40B4-BE49-F238E27FC236}">
                <a16:creationId xmlns:a16="http://schemas.microsoft.com/office/drawing/2014/main" id="{76B3CBB3-4FAE-471E-B062-01100CD07BBD}"/>
              </a:ext>
            </a:extLst>
          </p:cNvPr>
          <p:cNvSpPr>
            <a:spLocks noGrp="1"/>
          </p:cNvSpPr>
          <p:nvPr>
            <p:ph type="sldNum" sz="quarter" idx="12"/>
          </p:nvPr>
        </p:nvSpPr>
        <p:spPr/>
        <p:txBody>
          <a:bodyPr/>
          <a:lstStyle/>
          <a:p>
            <a:fld id="{E2C5BD5C-9B6A-4288-9068-DA13FD291C21}" type="slidenum">
              <a:rPr lang="en-US" smtClean="0"/>
              <a:t>51</a:t>
            </a:fld>
            <a:endParaRPr lang="en-US"/>
          </a:p>
        </p:txBody>
      </p:sp>
    </p:spTree>
    <p:extLst>
      <p:ext uri="{BB962C8B-B14F-4D97-AF65-F5344CB8AC3E}">
        <p14:creationId xmlns:p14="http://schemas.microsoft.com/office/powerpoint/2010/main" val="34762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BFA8-29BD-4D7B-B6FC-0D0826E16B8B}"/>
              </a:ext>
            </a:extLst>
          </p:cNvPr>
          <p:cNvSpPr>
            <a:spLocks noGrp="1"/>
          </p:cNvSpPr>
          <p:nvPr>
            <p:ph type="title"/>
          </p:nvPr>
        </p:nvSpPr>
        <p:spPr/>
        <p:txBody>
          <a:bodyPr/>
          <a:lstStyle/>
          <a:p>
            <a:pPr algn="ctr"/>
            <a:r>
              <a:rPr lang="en-US"/>
              <a:t>Aturan Routing Yii</a:t>
            </a:r>
          </a:p>
        </p:txBody>
      </p:sp>
      <p:sp>
        <p:nvSpPr>
          <p:cNvPr id="3" name="Content Placeholder 2">
            <a:extLst>
              <a:ext uri="{FF2B5EF4-FFF2-40B4-BE49-F238E27FC236}">
                <a16:creationId xmlns:a16="http://schemas.microsoft.com/office/drawing/2014/main" id="{00344A15-B4CA-4F8B-918B-AB65CCA5D6C0}"/>
              </a:ext>
            </a:extLst>
          </p:cNvPr>
          <p:cNvSpPr>
            <a:spLocks noGrp="1"/>
          </p:cNvSpPr>
          <p:nvPr>
            <p:ph idx="1"/>
          </p:nvPr>
        </p:nvSpPr>
        <p:spPr/>
        <p:txBody>
          <a:bodyPr>
            <a:normAutofit lnSpcReduction="10000"/>
          </a:bodyPr>
          <a:lstStyle/>
          <a:p>
            <a:pPr marL="446088" indent="-361950">
              <a:buFont typeface="Wingdings" panose="05000000000000000000" pitchFamily="2" charset="2"/>
              <a:buChar char="q"/>
            </a:pPr>
            <a:r>
              <a:rPr lang="en-US" sz="2400"/>
              <a:t>Controller </a:t>
            </a:r>
          </a:p>
          <a:p>
            <a:pPr marL="457200" lvl="1" indent="0">
              <a:buNone/>
            </a:pPr>
            <a:r>
              <a:rPr lang="en-US" sz="2000"/>
              <a:t>Format: </a:t>
            </a:r>
            <a:r>
              <a:rPr lang="en-US" sz="2000">
                <a:solidFill>
                  <a:srgbClr val="00B0F0"/>
                </a:solidFill>
              </a:rPr>
              <a:t>Nama</a:t>
            </a:r>
            <a:r>
              <a:rPr lang="en-US" sz="2000"/>
              <a:t>Controller </a:t>
            </a:r>
          </a:p>
          <a:p>
            <a:pPr marL="457200" lvl="1" indent="0">
              <a:buNone/>
            </a:pPr>
            <a:r>
              <a:rPr lang="en-US" sz="2000"/>
              <a:t>URL: /</a:t>
            </a:r>
            <a:r>
              <a:rPr lang="en-US" sz="2000">
                <a:solidFill>
                  <a:srgbClr val="00B0F0"/>
                </a:solidFill>
              </a:rPr>
              <a:t>nama</a:t>
            </a:r>
            <a:r>
              <a:rPr lang="en-US" sz="2000"/>
              <a:t> </a:t>
            </a:r>
          </a:p>
          <a:p>
            <a:pPr marL="457200" lvl="1" indent="0">
              <a:buNone/>
            </a:pPr>
            <a:r>
              <a:rPr lang="en-US" sz="2000"/>
              <a:t>Contoh:  </a:t>
            </a:r>
            <a:r>
              <a:rPr lang="en-US" sz="2000">
                <a:solidFill>
                  <a:srgbClr val="00B0F0"/>
                </a:solidFill>
              </a:rPr>
              <a:t>Site</a:t>
            </a:r>
            <a:r>
              <a:rPr lang="en-US" sz="2000"/>
              <a:t>Controller   =&gt;  http://go-cinema.test/</a:t>
            </a:r>
            <a:r>
              <a:rPr lang="en-US" sz="2000">
                <a:solidFill>
                  <a:srgbClr val="00B0F0"/>
                </a:solidFill>
              </a:rPr>
              <a:t>site</a:t>
            </a:r>
          </a:p>
          <a:p>
            <a:pPr marL="446088" indent="-360363">
              <a:buFont typeface="Wingdings" panose="05000000000000000000" pitchFamily="2" charset="2"/>
              <a:buChar char="q"/>
            </a:pPr>
            <a:r>
              <a:rPr lang="en-US" sz="2400"/>
              <a:t>Action pada Controller </a:t>
            </a:r>
          </a:p>
          <a:p>
            <a:pPr marL="457200" lvl="1" indent="0">
              <a:buNone/>
            </a:pPr>
            <a:r>
              <a:rPr lang="en-US" sz="2000"/>
              <a:t>Format: action</a:t>
            </a:r>
            <a:r>
              <a:rPr lang="en-US" sz="2000">
                <a:solidFill>
                  <a:srgbClr val="C9492C"/>
                </a:solidFill>
              </a:rPr>
              <a:t>Nama</a:t>
            </a:r>
            <a:r>
              <a:rPr lang="en-US" sz="2000">
                <a:solidFill>
                  <a:srgbClr val="00B0F0"/>
                </a:solidFill>
              </a:rPr>
              <a:t> </a:t>
            </a:r>
            <a:r>
              <a:rPr lang="en-US" sz="2000"/>
              <a:t> (</a:t>
            </a:r>
            <a:r>
              <a:rPr lang="en-US" sz="2000">
                <a:solidFill>
                  <a:srgbClr val="00B0F0"/>
                </a:solidFill>
              </a:rPr>
              <a:t>Site</a:t>
            </a:r>
            <a:r>
              <a:rPr lang="en-US" sz="2000"/>
              <a:t>Controller)</a:t>
            </a:r>
          </a:p>
          <a:p>
            <a:pPr marL="457200" lvl="1" indent="0">
              <a:buNone/>
            </a:pPr>
            <a:r>
              <a:rPr lang="en-US" sz="2000"/>
              <a:t>URL: /site/</a:t>
            </a:r>
            <a:r>
              <a:rPr lang="en-US" sz="2000">
                <a:solidFill>
                  <a:srgbClr val="C9492C"/>
                </a:solidFill>
              </a:rPr>
              <a:t>nama </a:t>
            </a:r>
          </a:p>
          <a:p>
            <a:pPr marL="457200" lvl="1" indent="0">
              <a:buNone/>
            </a:pPr>
            <a:r>
              <a:rPr lang="en-US" sz="2000"/>
              <a:t>Contoh:  </a:t>
            </a:r>
            <a:r>
              <a:rPr lang="en-US" sz="2000">
                <a:solidFill>
                  <a:srgbClr val="00B0F0"/>
                </a:solidFill>
              </a:rPr>
              <a:t>Site</a:t>
            </a:r>
            <a:r>
              <a:rPr lang="en-US" sz="2000"/>
              <a:t>Controller dan action</a:t>
            </a:r>
            <a:r>
              <a:rPr lang="en-US" sz="2000">
                <a:solidFill>
                  <a:srgbClr val="C9492C"/>
                </a:solidFill>
              </a:rPr>
              <a:t>Hello</a:t>
            </a:r>
            <a:r>
              <a:rPr lang="en-US" sz="2000"/>
              <a:t> =&gt; http://go-cinema.test/</a:t>
            </a:r>
            <a:r>
              <a:rPr lang="en-US" sz="2000">
                <a:solidFill>
                  <a:srgbClr val="00B0F0"/>
                </a:solidFill>
              </a:rPr>
              <a:t>site</a:t>
            </a:r>
            <a:r>
              <a:rPr lang="en-US" sz="2000"/>
              <a:t>/</a:t>
            </a:r>
            <a:r>
              <a:rPr lang="en-US" sz="2000">
                <a:solidFill>
                  <a:srgbClr val="C9492C"/>
                </a:solidFill>
              </a:rPr>
              <a:t>hello</a:t>
            </a:r>
          </a:p>
          <a:p>
            <a:pPr marL="446088" indent="-360363">
              <a:buFont typeface="Wingdings" panose="05000000000000000000" pitchFamily="2" charset="2"/>
              <a:buChar char="q"/>
            </a:pPr>
            <a:r>
              <a:rPr lang="en-US" sz="2400"/>
              <a:t>Penulisan URL</a:t>
            </a:r>
          </a:p>
          <a:p>
            <a:pPr marL="457200" lvl="1" indent="0">
              <a:buNone/>
            </a:pPr>
            <a:r>
              <a:rPr lang="en-US" sz="2000"/>
              <a:t>Format penulisan URL menggunakan lowercase </a:t>
            </a:r>
          </a:p>
          <a:p>
            <a:pPr marL="457200" lvl="1" indent="0">
              <a:buNone/>
            </a:pPr>
            <a:r>
              <a:rPr lang="en-US" sz="2000"/>
              <a:t>Jika dua kata gunakan format camelCase dan URLnya gunakan kebab-case </a:t>
            </a:r>
          </a:p>
          <a:p>
            <a:pPr marL="457200" lvl="1" indent="0">
              <a:buNone/>
            </a:pPr>
            <a:r>
              <a:rPr lang="en-US" sz="2000"/>
              <a:t>Contoh: actionHelloWorld  =&gt; /hello-world </a:t>
            </a:r>
          </a:p>
        </p:txBody>
      </p:sp>
      <p:sp>
        <p:nvSpPr>
          <p:cNvPr id="5" name="Slide Number Placeholder 4">
            <a:extLst>
              <a:ext uri="{FF2B5EF4-FFF2-40B4-BE49-F238E27FC236}">
                <a16:creationId xmlns:a16="http://schemas.microsoft.com/office/drawing/2014/main" id="{70CF92F1-46C8-4E47-A1EE-A2C146543324}"/>
              </a:ext>
            </a:extLst>
          </p:cNvPr>
          <p:cNvSpPr>
            <a:spLocks noGrp="1"/>
          </p:cNvSpPr>
          <p:nvPr>
            <p:ph type="sldNum" sz="quarter" idx="12"/>
          </p:nvPr>
        </p:nvSpPr>
        <p:spPr/>
        <p:txBody>
          <a:bodyPr/>
          <a:lstStyle/>
          <a:p>
            <a:fld id="{E2C5BD5C-9B6A-4288-9068-DA13FD291C21}" type="slidenum">
              <a:rPr lang="en-US" smtClean="0"/>
              <a:t>6</a:t>
            </a:fld>
            <a:endParaRPr lang="en-US"/>
          </a:p>
        </p:txBody>
      </p:sp>
    </p:spTree>
    <p:extLst>
      <p:ext uri="{BB962C8B-B14F-4D97-AF65-F5344CB8AC3E}">
        <p14:creationId xmlns:p14="http://schemas.microsoft.com/office/powerpoint/2010/main" val="238271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BFA8-29BD-4D7B-B6FC-0D0826E16B8B}"/>
              </a:ext>
            </a:extLst>
          </p:cNvPr>
          <p:cNvSpPr>
            <a:spLocks noGrp="1"/>
          </p:cNvSpPr>
          <p:nvPr>
            <p:ph type="title"/>
          </p:nvPr>
        </p:nvSpPr>
        <p:spPr/>
        <p:txBody>
          <a:bodyPr/>
          <a:lstStyle/>
          <a:p>
            <a:pPr algn="ctr"/>
            <a:r>
              <a:rPr lang="en-US"/>
              <a:t>Hello World + View</a:t>
            </a:r>
          </a:p>
        </p:txBody>
      </p:sp>
      <p:sp>
        <p:nvSpPr>
          <p:cNvPr id="3" name="Content Placeholder 2">
            <a:extLst>
              <a:ext uri="{FF2B5EF4-FFF2-40B4-BE49-F238E27FC236}">
                <a16:creationId xmlns:a16="http://schemas.microsoft.com/office/drawing/2014/main" id="{00344A15-B4CA-4F8B-918B-AB65CCA5D6C0}"/>
              </a:ext>
            </a:extLst>
          </p:cNvPr>
          <p:cNvSpPr>
            <a:spLocks noGrp="1"/>
          </p:cNvSpPr>
          <p:nvPr>
            <p:ph idx="1"/>
          </p:nvPr>
        </p:nvSpPr>
        <p:spPr/>
        <p:txBody>
          <a:bodyPr>
            <a:normAutofit fontScale="92500" lnSpcReduction="10000"/>
          </a:bodyPr>
          <a:lstStyle/>
          <a:p>
            <a:pPr marL="0" indent="0">
              <a:buNone/>
            </a:pPr>
            <a:r>
              <a:rPr lang="en-US" sz="2400"/>
              <a:t>Pada bagian sebelumnya kita hanya menggunakan controller saja, pada bagian ini kita akan mencoba menggunakan View.</a:t>
            </a:r>
          </a:p>
          <a:p>
            <a:pPr marL="457200" indent="-457200">
              <a:buAutoNum type="arabicPeriod"/>
            </a:pPr>
            <a:r>
              <a:rPr lang="en-US" sz="2400"/>
              <a:t>Buat file hello.php pada folder @/views/site/, yang isinya</a:t>
            </a:r>
          </a:p>
          <a:p>
            <a:pPr marL="0" indent="0">
              <a:buNone/>
            </a:pPr>
            <a:r>
              <a:rPr lang="en-US" sz="2400">
                <a:solidFill>
                  <a:srgbClr val="800000"/>
                </a:solidFill>
                <a:latin typeface="Consolas" panose="020B0609020204030204" pitchFamily="49" charset="0"/>
              </a:rPr>
              <a:t>	&lt;h1&gt;</a:t>
            </a:r>
            <a:r>
              <a:rPr lang="en-US" sz="2400">
                <a:solidFill>
                  <a:srgbClr val="000000"/>
                </a:solidFill>
                <a:latin typeface="Consolas" panose="020B0609020204030204" pitchFamily="49" charset="0"/>
              </a:rPr>
              <a:t>Hello world!</a:t>
            </a:r>
            <a:r>
              <a:rPr lang="en-US" sz="2400">
                <a:solidFill>
                  <a:srgbClr val="800000"/>
                </a:solidFill>
                <a:latin typeface="Consolas" panose="020B0609020204030204" pitchFamily="49" charset="0"/>
              </a:rPr>
              <a:t>&lt;/h1&gt;</a:t>
            </a:r>
            <a:endParaRPr lang="en-US" sz="2400"/>
          </a:p>
          <a:p>
            <a:pPr marL="0" indent="0">
              <a:buNone/>
            </a:pPr>
            <a:r>
              <a:rPr lang="en-US" sz="2400"/>
              <a:t>2. Kode berikut</a:t>
            </a:r>
          </a:p>
          <a:p>
            <a:pPr marL="893763" indent="0">
              <a:buNone/>
            </a:pPr>
            <a:r>
              <a:rPr lang="en-US" sz="2400">
                <a:solidFill>
                  <a:srgbClr val="0000FF"/>
                </a:solidFill>
                <a:latin typeface="Consolas" panose="020B0609020204030204" pitchFamily="49" charset="0"/>
              </a:rPr>
              <a:t>public</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function</a:t>
            </a:r>
            <a:r>
              <a:rPr lang="en-US" sz="2400">
                <a:solidFill>
                  <a:srgbClr val="000000"/>
                </a:solidFill>
                <a:latin typeface="Consolas" panose="020B0609020204030204" pitchFamily="49" charset="0"/>
              </a:rPr>
              <a:t> </a:t>
            </a:r>
            <a:r>
              <a:rPr lang="en-US" sz="2400">
                <a:solidFill>
                  <a:srgbClr val="795E26"/>
                </a:solidFill>
                <a:latin typeface="Consolas" panose="020B0609020204030204" pitchFamily="49" charset="0"/>
              </a:rPr>
              <a:t>actionHello</a:t>
            </a:r>
            <a:r>
              <a:rPr lang="en-US" sz="2400">
                <a:solidFill>
                  <a:srgbClr val="000000"/>
                </a:solidFill>
                <a:latin typeface="Consolas" panose="020B0609020204030204" pitchFamily="49" charset="0"/>
              </a:rPr>
              <a:t>()</a:t>
            </a:r>
          </a:p>
          <a:p>
            <a:pPr marL="893763" indent="0">
              <a:buNone/>
            </a:pPr>
            <a:r>
              <a:rPr lang="en-US" sz="2400">
                <a:solidFill>
                  <a:srgbClr val="000000"/>
                </a:solidFill>
                <a:latin typeface="Consolas" panose="020B0609020204030204" pitchFamily="49" charset="0"/>
              </a:rPr>
              <a:t>{</a:t>
            </a:r>
          </a:p>
          <a:p>
            <a:pPr marL="893763" indent="0">
              <a:buNone/>
            </a:pPr>
            <a:r>
              <a:rPr lang="en-US" sz="2400">
                <a:solidFill>
                  <a:srgbClr val="000000"/>
                </a:solidFill>
                <a:latin typeface="Consolas" panose="020B0609020204030204" pitchFamily="49" charset="0"/>
              </a:rPr>
              <a:t>   </a:t>
            </a:r>
            <a:r>
              <a:rPr lang="en-US" sz="2400">
                <a:solidFill>
                  <a:srgbClr val="008000"/>
                </a:solidFill>
                <a:latin typeface="Consolas" panose="020B0609020204030204" pitchFamily="49" charset="0"/>
              </a:rPr>
              <a:t>//return "Hello world";</a:t>
            </a:r>
          </a:p>
          <a:p>
            <a:pPr marL="893763" indent="0">
              <a:buNone/>
            </a:pPr>
            <a:r>
              <a:rPr lang="en-US" sz="2400">
                <a:solidFill>
                  <a:srgbClr val="AF00DB"/>
                </a:solidFill>
                <a:latin typeface="Consolas" panose="020B0609020204030204" pitchFamily="49" charset="0"/>
              </a:rPr>
              <a:t>   return</a:t>
            </a:r>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$this</a:t>
            </a:r>
            <a:r>
              <a:rPr lang="en-US" sz="2400">
                <a:solidFill>
                  <a:srgbClr val="000000"/>
                </a:solidFill>
                <a:latin typeface="Consolas" panose="020B0609020204030204" pitchFamily="49" charset="0"/>
              </a:rPr>
              <a:t>-&gt;</a:t>
            </a:r>
            <a:r>
              <a:rPr lang="en-US" sz="2400">
                <a:solidFill>
                  <a:srgbClr val="795E26"/>
                </a:solidFill>
                <a:latin typeface="Consolas" panose="020B0609020204030204" pitchFamily="49" charset="0"/>
              </a:rPr>
              <a:t>render</a:t>
            </a:r>
            <a:r>
              <a:rPr lang="en-US" sz="2400">
                <a:solidFill>
                  <a:srgbClr val="000000"/>
                </a:solidFill>
                <a:latin typeface="Consolas" panose="020B0609020204030204" pitchFamily="49" charset="0"/>
              </a:rPr>
              <a:t>(</a:t>
            </a:r>
            <a:r>
              <a:rPr lang="en-US" sz="2400">
                <a:solidFill>
                  <a:srgbClr val="A31515"/>
                </a:solidFill>
                <a:latin typeface="Consolas" panose="020B0609020204030204" pitchFamily="49" charset="0"/>
              </a:rPr>
              <a:t>'hello'</a:t>
            </a:r>
            <a:r>
              <a:rPr lang="en-US" sz="2400">
                <a:solidFill>
                  <a:srgbClr val="000000"/>
                </a:solidFill>
                <a:latin typeface="Consolas" panose="020B0609020204030204" pitchFamily="49" charset="0"/>
              </a:rPr>
              <a:t>);</a:t>
            </a:r>
          </a:p>
          <a:p>
            <a:pPr marL="893763" indent="0">
              <a:buNone/>
            </a:pPr>
            <a:r>
              <a:rPr lang="en-US" sz="2400">
                <a:solidFill>
                  <a:srgbClr val="000000"/>
                </a:solidFill>
                <a:latin typeface="Consolas" panose="020B0609020204030204" pitchFamily="49" charset="0"/>
              </a:rPr>
              <a:t>}</a:t>
            </a:r>
          </a:p>
          <a:p>
            <a:pPr marL="0" indent="0">
              <a:buNone/>
            </a:pPr>
            <a:r>
              <a:rPr lang="en-US" sz="2400"/>
              <a:t>3. Pada browser refresh </a:t>
            </a:r>
            <a:r>
              <a:rPr lang="en-US" sz="2400">
                <a:hlinkClick r:id="rId2"/>
              </a:rPr>
              <a:t>http://go-cinema.test/site/hello</a:t>
            </a:r>
            <a:endParaRPr lang="en-US" sz="2400"/>
          </a:p>
          <a:p>
            <a:pPr marL="0" indent="0">
              <a:buNone/>
            </a:pPr>
            <a:endParaRPr lang="en-US" sz="2400"/>
          </a:p>
          <a:p>
            <a:pPr marL="0" indent="0">
              <a:buNone/>
            </a:pPr>
            <a:endParaRPr lang="en-US" sz="2400"/>
          </a:p>
        </p:txBody>
      </p:sp>
      <p:sp>
        <p:nvSpPr>
          <p:cNvPr id="5" name="Slide Number Placeholder 4">
            <a:extLst>
              <a:ext uri="{FF2B5EF4-FFF2-40B4-BE49-F238E27FC236}">
                <a16:creationId xmlns:a16="http://schemas.microsoft.com/office/drawing/2014/main" id="{70CF92F1-46C8-4E47-A1EE-A2C146543324}"/>
              </a:ext>
            </a:extLst>
          </p:cNvPr>
          <p:cNvSpPr>
            <a:spLocks noGrp="1"/>
          </p:cNvSpPr>
          <p:nvPr>
            <p:ph type="sldNum" sz="quarter" idx="12"/>
          </p:nvPr>
        </p:nvSpPr>
        <p:spPr/>
        <p:txBody>
          <a:bodyPr/>
          <a:lstStyle/>
          <a:p>
            <a:fld id="{E2C5BD5C-9B6A-4288-9068-DA13FD291C21}" type="slidenum">
              <a:rPr lang="en-US" smtClean="0"/>
              <a:t>7</a:t>
            </a:fld>
            <a:endParaRPr lang="en-US"/>
          </a:p>
        </p:txBody>
      </p:sp>
    </p:spTree>
    <p:extLst>
      <p:ext uri="{BB962C8B-B14F-4D97-AF65-F5344CB8AC3E}">
        <p14:creationId xmlns:p14="http://schemas.microsoft.com/office/powerpoint/2010/main" val="423745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BFA8-29BD-4D7B-B6FC-0D0826E16B8B}"/>
              </a:ext>
            </a:extLst>
          </p:cNvPr>
          <p:cNvSpPr>
            <a:spLocks noGrp="1"/>
          </p:cNvSpPr>
          <p:nvPr>
            <p:ph type="title"/>
          </p:nvPr>
        </p:nvSpPr>
        <p:spPr/>
        <p:txBody>
          <a:bodyPr/>
          <a:lstStyle/>
          <a:p>
            <a:pPr algn="ctr"/>
            <a:r>
              <a:rPr lang="en-US"/>
              <a:t>Hello World + View</a:t>
            </a:r>
          </a:p>
        </p:txBody>
      </p:sp>
      <p:sp>
        <p:nvSpPr>
          <p:cNvPr id="3" name="Content Placeholder 2">
            <a:extLst>
              <a:ext uri="{FF2B5EF4-FFF2-40B4-BE49-F238E27FC236}">
                <a16:creationId xmlns:a16="http://schemas.microsoft.com/office/drawing/2014/main" id="{00344A15-B4CA-4F8B-918B-AB65CCA5D6C0}"/>
              </a:ext>
            </a:extLst>
          </p:cNvPr>
          <p:cNvSpPr>
            <a:spLocks noGrp="1"/>
          </p:cNvSpPr>
          <p:nvPr>
            <p:ph idx="1"/>
          </p:nvPr>
        </p:nvSpPr>
        <p:spPr/>
        <p:txBody>
          <a:bodyPr>
            <a:normAutofit/>
          </a:bodyPr>
          <a:lstStyle/>
          <a:p>
            <a:pPr marL="0" indent="0">
              <a:buNone/>
            </a:pPr>
            <a:r>
              <a:rPr lang="en-US" sz="2400"/>
              <a:t>Perintah </a:t>
            </a:r>
            <a:r>
              <a:rPr lang="en-US" sz="2400">
                <a:solidFill>
                  <a:srgbClr val="0000FF"/>
                </a:solidFill>
                <a:latin typeface="Consolas" panose="020B0609020204030204" pitchFamily="49" charset="0"/>
              </a:rPr>
              <a:t>$this</a:t>
            </a:r>
            <a:r>
              <a:rPr lang="en-US" sz="2400">
                <a:solidFill>
                  <a:srgbClr val="000000"/>
                </a:solidFill>
                <a:latin typeface="Consolas" panose="020B0609020204030204" pitchFamily="49" charset="0"/>
              </a:rPr>
              <a:t>-&gt;</a:t>
            </a:r>
            <a:r>
              <a:rPr lang="en-US" sz="2400">
                <a:solidFill>
                  <a:srgbClr val="795E26"/>
                </a:solidFill>
                <a:latin typeface="Consolas" panose="020B0609020204030204" pitchFamily="49" charset="0"/>
              </a:rPr>
              <a:t>render</a:t>
            </a:r>
            <a:r>
              <a:rPr lang="en-US" sz="2400">
                <a:solidFill>
                  <a:srgbClr val="000000"/>
                </a:solidFill>
                <a:latin typeface="Consolas" panose="020B0609020204030204" pitchFamily="49" charset="0"/>
              </a:rPr>
              <a:t>(</a:t>
            </a:r>
            <a:r>
              <a:rPr lang="en-US" sz="2400">
                <a:solidFill>
                  <a:srgbClr val="A31515"/>
                </a:solidFill>
                <a:latin typeface="Consolas" panose="020B0609020204030204" pitchFamily="49" charset="0"/>
              </a:rPr>
              <a:t>'hello'</a:t>
            </a:r>
            <a:r>
              <a:rPr lang="en-US" sz="2400">
                <a:solidFill>
                  <a:srgbClr val="000000"/>
                </a:solidFill>
                <a:latin typeface="Consolas" panose="020B0609020204030204" pitchFamily="49" charset="0"/>
              </a:rPr>
              <a:t>); pada actionHello() </a:t>
            </a:r>
            <a:r>
              <a:rPr lang="en-US" sz="2400"/>
              <a:t>maksudnya adalah merender file hello.php yang berada pada folder @/views/</a:t>
            </a:r>
            <a:r>
              <a:rPr lang="en-US" sz="2400">
                <a:solidFill>
                  <a:srgbClr val="00B0F0"/>
                </a:solidFill>
              </a:rPr>
              <a:t>site</a:t>
            </a:r>
            <a:r>
              <a:rPr lang="en-US" sz="2400"/>
              <a:t>/ jika </a:t>
            </a:r>
            <a:r>
              <a:rPr lang="en-US" sz="2400">
                <a:solidFill>
                  <a:srgbClr val="00B0F0"/>
                </a:solidFill>
              </a:rPr>
              <a:t>Site</a:t>
            </a:r>
            <a:r>
              <a:rPr lang="en-US" sz="2400"/>
              <a:t>Controller, </a:t>
            </a:r>
          </a:p>
          <a:p>
            <a:pPr marL="0" indent="0">
              <a:buNone/>
            </a:pPr>
            <a:endParaRPr lang="en-US" sz="2400"/>
          </a:p>
          <a:p>
            <a:pPr marL="0" indent="0">
              <a:buNone/>
            </a:pPr>
            <a:endParaRPr lang="en-US" sz="2400"/>
          </a:p>
        </p:txBody>
      </p:sp>
      <p:sp>
        <p:nvSpPr>
          <p:cNvPr id="5" name="Slide Number Placeholder 4">
            <a:extLst>
              <a:ext uri="{FF2B5EF4-FFF2-40B4-BE49-F238E27FC236}">
                <a16:creationId xmlns:a16="http://schemas.microsoft.com/office/drawing/2014/main" id="{70CF92F1-46C8-4E47-A1EE-A2C146543324}"/>
              </a:ext>
            </a:extLst>
          </p:cNvPr>
          <p:cNvSpPr>
            <a:spLocks noGrp="1"/>
          </p:cNvSpPr>
          <p:nvPr>
            <p:ph type="sldNum" sz="quarter" idx="12"/>
          </p:nvPr>
        </p:nvSpPr>
        <p:spPr/>
        <p:txBody>
          <a:bodyPr/>
          <a:lstStyle/>
          <a:p>
            <a:fld id="{E2C5BD5C-9B6A-4288-9068-DA13FD291C21}" type="slidenum">
              <a:rPr lang="en-US" smtClean="0"/>
              <a:t>8</a:t>
            </a:fld>
            <a:endParaRPr lang="en-US"/>
          </a:p>
        </p:txBody>
      </p:sp>
      <p:pic>
        <p:nvPicPr>
          <p:cNvPr id="4" name="Picture 3">
            <a:extLst>
              <a:ext uri="{FF2B5EF4-FFF2-40B4-BE49-F238E27FC236}">
                <a16:creationId xmlns:a16="http://schemas.microsoft.com/office/drawing/2014/main" id="{DCC7E66D-F720-4D31-A30D-3EBC5CC988D4}"/>
              </a:ext>
            </a:extLst>
          </p:cNvPr>
          <p:cNvPicPr>
            <a:picLocks noChangeAspect="1"/>
          </p:cNvPicPr>
          <p:nvPr/>
        </p:nvPicPr>
        <p:blipFill rotWithShape="1">
          <a:blip r:embed="rId2"/>
          <a:srcRect b="62326"/>
          <a:stretch/>
        </p:blipFill>
        <p:spPr>
          <a:xfrm>
            <a:off x="913693" y="3170305"/>
            <a:ext cx="10109434" cy="2583712"/>
          </a:xfrm>
          <a:prstGeom prst="rect">
            <a:avLst/>
          </a:prstGeom>
        </p:spPr>
      </p:pic>
    </p:spTree>
    <p:extLst>
      <p:ext uri="{BB962C8B-B14F-4D97-AF65-F5344CB8AC3E}">
        <p14:creationId xmlns:p14="http://schemas.microsoft.com/office/powerpoint/2010/main" val="4239865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8D910-C65F-435C-9D78-C7574D29C91B}"/>
              </a:ext>
            </a:extLst>
          </p:cNvPr>
          <p:cNvSpPr>
            <a:spLocks noGrp="1"/>
          </p:cNvSpPr>
          <p:nvPr>
            <p:ph type="ctrTitle"/>
          </p:nvPr>
        </p:nvSpPr>
        <p:spPr/>
        <p:txBody>
          <a:bodyPr/>
          <a:lstStyle/>
          <a:p>
            <a:r>
              <a:rPr lang="en-US"/>
              <a:t>Implementasi MVC di Yii</a:t>
            </a:r>
          </a:p>
        </p:txBody>
      </p:sp>
      <p:sp>
        <p:nvSpPr>
          <p:cNvPr id="5" name="Subtitle 4">
            <a:extLst>
              <a:ext uri="{FF2B5EF4-FFF2-40B4-BE49-F238E27FC236}">
                <a16:creationId xmlns:a16="http://schemas.microsoft.com/office/drawing/2014/main" id="{4B9C5550-9E87-4BE8-BAD9-EE5672F31FF1}"/>
              </a:ext>
            </a:extLst>
          </p:cNvPr>
          <p:cNvSpPr>
            <a:spLocks noGrp="1"/>
          </p:cNvSpPr>
          <p:nvPr>
            <p:ph type="subTitle" idx="1"/>
          </p:nvPr>
        </p:nvSpPr>
        <p:spPr/>
        <p:txBody>
          <a:bodyPr/>
          <a:lstStyle/>
          <a:p>
            <a:r>
              <a:rPr lang="en-US"/>
              <a:t>MVC Movie</a:t>
            </a:r>
          </a:p>
        </p:txBody>
      </p:sp>
      <p:sp>
        <p:nvSpPr>
          <p:cNvPr id="6" name="Slide Number Placeholder 5">
            <a:extLst>
              <a:ext uri="{FF2B5EF4-FFF2-40B4-BE49-F238E27FC236}">
                <a16:creationId xmlns:a16="http://schemas.microsoft.com/office/drawing/2014/main" id="{8B5FBEE8-8C4D-4714-B814-057959AAF16C}"/>
              </a:ext>
            </a:extLst>
          </p:cNvPr>
          <p:cNvSpPr>
            <a:spLocks noGrp="1"/>
          </p:cNvSpPr>
          <p:nvPr>
            <p:ph type="sldNum" sz="quarter" idx="12"/>
          </p:nvPr>
        </p:nvSpPr>
        <p:spPr/>
        <p:txBody>
          <a:bodyPr/>
          <a:lstStyle/>
          <a:p>
            <a:fld id="{E2C5BD5C-9B6A-4288-9068-DA13FD291C21}" type="slidenum">
              <a:rPr lang="en-US" smtClean="0"/>
              <a:t>9</a:t>
            </a:fld>
            <a:endParaRPr lang="en-US"/>
          </a:p>
        </p:txBody>
      </p:sp>
    </p:spTree>
    <p:extLst>
      <p:ext uri="{BB962C8B-B14F-4D97-AF65-F5344CB8AC3E}">
        <p14:creationId xmlns:p14="http://schemas.microsoft.com/office/powerpoint/2010/main" val="22627531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Custom 2">
      <a:majorFont>
        <a:latin typeface="Overpass"/>
        <a:ea typeface=""/>
        <a:cs typeface=""/>
      </a:majorFont>
      <a:minorFont>
        <a:latin typeface="Overpas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2386</TotalTime>
  <Words>1399</Words>
  <Application>Microsoft Office PowerPoint</Application>
  <PresentationFormat>Widescreen</PresentationFormat>
  <Paragraphs>465</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Consolas</vt:lpstr>
      <vt:lpstr>Overpass</vt:lpstr>
      <vt:lpstr>Wingdings</vt:lpstr>
      <vt:lpstr>Office Theme</vt:lpstr>
      <vt:lpstr>Pengembangan Aplikasi Berbasis Yii</vt:lpstr>
      <vt:lpstr>Agenda</vt:lpstr>
      <vt:lpstr>Memahami Arsitektur Yii</vt:lpstr>
      <vt:lpstr>Alur Cara Bekerja Aplikasi Yii</vt:lpstr>
      <vt:lpstr>Menampilkan Hello World</vt:lpstr>
      <vt:lpstr>Aturan Routing Yii</vt:lpstr>
      <vt:lpstr>Hello World + View</vt:lpstr>
      <vt:lpstr>Hello World + View</vt:lpstr>
      <vt:lpstr>Implementasi MVC di Yii</vt:lpstr>
      <vt:lpstr>Membuat Model Movie</vt:lpstr>
      <vt:lpstr>Membuat Controller Movie</vt:lpstr>
      <vt:lpstr>Membuat actionForm Pada MovieController</vt:lpstr>
      <vt:lpstr>Membuat View Form </vt:lpstr>
      <vt:lpstr>Penampakan Sementara</vt:lpstr>
      <vt:lpstr>Memperbaharui actionForm</vt:lpstr>
      <vt:lpstr>Penampakan Berikutnya</vt:lpstr>
      <vt:lpstr>Menambahkan Pesan Notifikasi Simpan</vt:lpstr>
      <vt:lpstr>Penampakan Akhir</vt:lpstr>
      <vt:lpstr>Mengenal ActiveRecord</vt:lpstr>
      <vt:lpstr>Apa itu ActiveRecord (AR)?</vt:lpstr>
      <vt:lpstr>Membuat Tabel Movie</vt:lpstr>
      <vt:lpstr>Modifikasi Model Movie</vt:lpstr>
      <vt:lpstr>CRUD Query Pada ActiveRecord</vt:lpstr>
      <vt:lpstr>Create / Input Data Baru</vt:lpstr>
      <vt:lpstr>Modifikasi actionForm pada MovieController</vt:lpstr>
      <vt:lpstr>Submit Form &amp; Check Database</vt:lpstr>
      <vt:lpstr>Silakan input beberapa data film</vt:lpstr>
      <vt:lpstr>Menampilkan Semua Data</vt:lpstr>
      <vt:lpstr>Method actionIndex Pada MovieController</vt:lpstr>
      <vt:lpstr>View index Pada @/movie/index.php</vt:lpstr>
      <vt:lpstr>Test di Browser /movie/index</vt:lpstr>
      <vt:lpstr>Menampilkan Sebuah Data</vt:lpstr>
      <vt:lpstr>Method actionView Pada MovieController</vt:lpstr>
      <vt:lpstr>View view Pada @/movie/view.php</vt:lpstr>
      <vt:lpstr>Test di Browser /movie/view</vt:lpstr>
      <vt:lpstr>Parameter Dinamis Pada actionView</vt:lpstr>
      <vt:lpstr>Link Detail Pada View index</vt:lpstr>
      <vt:lpstr>Membuat Link menggunakan Helper Html</vt:lpstr>
      <vt:lpstr>Test di Browser /movie/index</vt:lpstr>
      <vt:lpstr>Update Data</vt:lpstr>
      <vt:lpstr>Tambahkan actionUpdate pada MovieController</vt:lpstr>
      <vt:lpstr>Link Update Pada View index</vt:lpstr>
      <vt:lpstr>Test di Browser /movie/index</vt:lpstr>
      <vt:lpstr>Modifikasi actionUpdate pada MovieController</vt:lpstr>
      <vt:lpstr>Test di Browser /movie/update?id=2</vt:lpstr>
      <vt:lpstr>Kembali Ke Halaman Index Setelah Update</vt:lpstr>
      <vt:lpstr>Test di Browser /movie/update?id=2</vt:lpstr>
      <vt:lpstr>Mempercantik Tampilan Tombol Detail &amp; Update</vt:lpstr>
      <vt:lpstr>Hapus Data</vt:lpstr>
      <vt:lpstr>Silakan buat fungsi hapus data!</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dc:title>
  <dc:creator>User</dc:creator>
  <cp:lastModifiedBy>User</cp:lastModifiedBy>
  <cp:revision>681</cp:revision>
  <dcterms:created xsi:type="dcterms:W3CDTF">2019-09-20T01:10:37Z</dcterms:created>
  <dcterms:modified xsi:type="dcterms:W3CDTF">2019-09-22T23:27:55Z</dcterms:modified>
</cp:coreProperties>
</file>