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60" r:id="rId3"/>
    <p:sldId id="261" r:id="rId4"/>
    <p:sldId id="262" r:id="rId5"/>
    <p:sldId id="267" r:id="rId6"/>
    <p:sldId id="265" r:id="rId7"/>
    <p:sldId id="257" r:id="rId8"/>
    <p:sldId id="258" r:id="rId9"/>
    <p:sldId id="264" r:id="rId10"/>
    <p:sldId id="266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32"/>
    <p:restoredTop sz="95043"/>
  </p:normalViewPr>
  <p:slideViewPr>
    <p:cSldViewPr snapToGrid="0" snapToObjects="1">
      <p:cViewPr varScale="1">
        <p:scale>
          <a:sx n="95" d="100"/>
          <a:sy n="95" d="100"/>
        </p:scale>
        <p:origin x="1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88F764-965E-784D-93FD-54E4B80D38B4}" type="datetimeFigureOut">
              <a:rPr lang="en-US" smtClean="0"/>
              <a:t>6/16/20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224184-0300-9F46-9B79-085AB27C3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0235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224184-0300-9F46-9B79-085AB27C327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605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224184-0300-9F46-9B79-085AB27C327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9631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224184-0300-9F46-9B79-085AB27C327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2822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8201D-2BBA-F346-B731-06B82D185FE1}" type="datetime1">
              <a:rPr lang="en-US" smtClean="0"/>
              <a:t>6/16/20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9163E-1119-F245-B1CE-A557DB733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809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FCE40-E4B6-B74E-886E-CC8988AD7F07}" type="datetime1">
              <a:rPr lang="en-US" smtClean="0"/>
              <a:t>6/16/20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9163E-1119-F245-B1CE-A557DB733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99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0CD4D-E7D4-5141-AB54-BA026FB376FE}" type="datetime1">
              <a:rPr lang="en-US" smtClean="0"/>
              <a:t>6/16/20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9163E-1119-F245-B1CE-A557DB733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837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AC5D8-7037-CC42-865C-22A25D9769F7}" type="datetime1">
              <a:rPr lang="en-US" smtClean="0"/>
              <a:t>6/16/20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9163E-1119-F245-B1CE-A557DB733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115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F18FB-89E8-9F45-9EAA-F64E0A18E1AB}" type="datetime1">
              <a:rPr lang="en-US" smtClean="0"/>
              <a:t>6/16/20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9163E-1119-F245-B1CE-A557DB733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661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C81D5-62A4-9946-BEF6-CBE150D9A116}" type="datetime1">
              <a:rPr lang="en-US" smtClean="0"/>
              <a:t>6/16/20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9163E-1119-F245-B1CE-A557DB733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370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F0BA3-1D42-4E47-89EB-63F32357E2B7}" type="datetime1">
              <a:rPr lang="en-US" smtClean="0"/>
              <a:t>6/16/20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9163E-1119-F245-B1CE-A557DB733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179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4AEB0-C3AF-5141-9F0F-6F18FC832482}" type="datetime1">
              <a:rPr lang="en-US" smtClean="0"/>
              <a:t>6/16/20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9163E-1119-F245-B1CE-A557DB733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392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B8219-777C-DC45-8D32-54C31AAB59F7}" type="datetime1">
              <a:rPr lang="en-US" smtClean="0"/>
              <a:t>6/16/20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9163E-1119-F245-B1CE-A557DB733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786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AB74D-718F-5740-A13F-60FB758D1807}" type="datetime1">
              <a:rPr lang="en-US" smtClean="0"/>
              <a:t>6/16/20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9163E-1119-F245-B1CE-A557DB733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575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EC4A5-6B3E-E64C-BC0E-CE4ABBD68C05}" type="datetime1">
              <a:rPr lang="en-US" smtClean="0"/>
              <a:t>6/16/20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9163E-1119-F245-B1CE-A557DB733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262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032FA-7C0A-6642-AF0B-7F0CA915D92F}" type="datetime1">
              <a:rPr lang="en-US" smtClean="0"/>
              <a:t>6/16/20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19163E-1119-F245-B1CE-A557DB733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784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Predicting </a:t>
            </a:r>
            <a:r>
              <a:rPr lang="en-US" altLang="zh-CN" dirty="0" smtClean="0"/>
              <a:t>I</a:t>
            </a:r>
            <a:r>
              <a:rPr lang="en-US" dirty="0" smtClean="0"/>
              <a:t>n-hospital </a:t>
            </a:r>
            <a:r>
              <a:rPr lang="en-US" dirty="0"/>
              <a:t>M</a:t>
            </a:r>
            <a:r>
              <a:rPr lang="en-US" dirty="0" smtClean="0"/>
              <a:t>ortality of Patients in the </a:t>
            </a:r>
            <a:r>
              <a:rPr lang="en-US" dirty="0"/>
              <a:t>P</a:t>
            </a:r>
            <a:r>
              <a:rPr lang="en-US" altLang="zh-CN" dirty="0" smtClean="0"/>
              <a:t>aediatric </a:t>
            </a:r>
            <a:r>
              <a:rPr lang="en-US" dirty="0" smtClean="0"/>
              <a:t>ICU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Shenda Hong</a:t>
            </a:r>
          </a:p>
          <a:p>
            <a:r>
              <a:rPr lang="en-US" smtClean="0"/>
              <a:t>Jun 14, 2020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872041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TODO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除了</a:t>
            </a:r>
            <a:r>
              <a:rPr lang="en-US" altLang="zh-CN" sz="2400" dirty="0" smtClean="0"/>
              <a:t>PRISM_III</a:t>
            </a:r>
            <a:r>
              <a:rPr lang="zh-CN" altLang="en-US" sz="2400" dirty="0" smtClean="0"/>
              <a:t>是否有别的被广泛使用的方法？</a:t>
            </a:r>
            <a:endParaRPr lang="en-US" altLang="zh-CN" sz="2400" dirty="0" smtClean="0"/>
          </a:p>
          <a:p>
            <a:r>
              <a:rPr lang="zh-CN" altLang="en-US" sz="2400" dirty="0" smtClean="0"/>
              <a:t>我查了</a:t>
            </a:r>
            <a:r>
              <a:rPr lang="en-US" altLang="zh-CN" sz="2400" dirty="0" smtClean="0"/>
              <a:t>SAPS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II</a:t>
            </a:r>
            <a:r>
              <a:rPr lang="zh-CN" altLang="en-US" sz="2400" dirty="0" smtClean="0"/>
              <a:t>等适用于</a:t>
            </a:r>
            <a:r>
              <a:rPr lang="en-US" altLang="zh-CN" sz="2400" dirty="0" smtClean="0"/>
              <a:t>16</a:t>
            </a:r>
            <a:r>
              <a:rPr lang="zh-CN" altLang="en-US" sz="2400" dirty="0" smtClean="0"/>
              <a:t>岁以上的人，所以就没有对比，是否合理？</a:t>
            </a:r>
            <a:endParaRPr lang="en-US" altLang="zh-CN" sz="2400" dirty="0" smtClean="0"/>
          </a:p>
          <a:p>
            <a:r>
              <a:rPr lang="en-US" sz="2400" dirty="0" smtClean="0"/>
              <a:t>P6</a:t>
            </a:r>
            <a:r>
              <a:rPr lang="zh-CN" altLang="en-US" sz="2400" dirty="0" smtClean="0"/>
              <a:t>是使用随机森林建模全部</a:t>
            </a:r>
            <a:r>
              <a:rPr lang="is-IS" sz="2400" dirty="0" smtClean="0"/>
              <a:t>1109</a:t>
            </a:r>
            <a:r>
              <a:rPr lang="zh-CN" altLang="en-US" sz="2400" dirty="0" smtClean="0"/>
              <a:t>个特征后，得到了最重要的</a:t>
            </a:r>
            <a:r>
              <a:rPr lang="en-US" altLang="zh-CN" sz="2400" dirty="0" smtClean="0"/>
              <a:t>32</a:t>
            </a:r>
            <a:r>
              <a:rPr lang="zh-CN" altLang="en-US" sz="2400" dirty="0" smtClean="0"/>
              <a:t>个特征的排序，请问模型选出的特征是否真的重要？是否有错选？是否有漏选？</a:t>
            </a:r>
            <a:endParaRPr lang="en-US" altLang="zh-CN" sz="2400" dirty="0" smtClean="0"/>
          </a:p>
          <a:p>
            <a:r>
              <a:rPr lang="zh-CN" altLang="en-US" sz="2400" dirty="0" smtClean="0"/>
              <a:t>合适的目标期刊</a:t>
            </a:r>
            <a:endParaRPr lang="en-US" altLang="zh-CN" sz="24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9163E-1119-F245-B1CE-A557DB73301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5283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Thanks!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544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PIC (Paediatric </a:t>
            </a:r>
            <a:r>
              <a:rPr lang="en-US" dirty="0"/>
              <a:t>Intensive Care) database is a large, single-center database comprising information relating to patients admitted to critical care units at the </a:t>
            </a:r>
            <a:r>
              <a:rPr lang="en-US" dirty="0">
                <a:solidFill>
                  <a:srgbClr val="C00000"/>
                </a:solidFill>
              </a:rPr>
              <a:t>Children's Hospital of Zhejiang University School of Medicine</a:t>
            </a:r>
            <a:r>
              <a:rPr lang="en-US" dirty="0"/>
              <a:t>. It is a supplement to the well-known MIMIC database which provided a real clinical database for many data science researchers and supported many research projects. We hope this open </a:t>
            </a:r>
            <a:r>
              <a:rPr lang="en-US" dirty="0" err="1"/>
              <a:t>paediatric</a:t>
            </a:r>
            <a:r>
              <a:rPr lang="en-US" dirty="0"/>
              <a:t> intensive care database will also help improve the quality of intensive care for children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http</a:t>
            </a:r>
            <a:r>
              <a:rPr lang="en-US" dirty="0"/>
              <a:t>://</a:t>
            </a:r>
            <a:r>
              <a:rPr lang="en-US" dirty="0" err="1" smtClean="0"/>
              <a:t>pic.nbscn.org</a:t>
            </a:r>
            <a:endParaRPr lang="en-US" dirty="0" smtClean="0"/>
          </a:p>
          <a:p>
            <a:pPr lvl="1"/>
            <a:r>
              <a:rPr lang="en-US" dirty="0"/>
              <a:t>Xian Zeng#, Gang Yu#, Yang Lu#,</a:t>
            </a:r>
            <a:r>
              <a:rPr lang="en-US" dirty="0" err="1"/>
              <a:t>Linhua</a:t>
            </a:r>
            <a:r>
              <a:rPr lang="en-US" dirty="0"/>
              <a:t> Tan, </a:t>
            </a:r>
            <a:r>
              <a:rPr lang="en-US" dirty="0" err="1"/>
              <a:t>Xiujing</a:t>
            </a:r>
            <a:r>
              <a:rPr lang="en-US" dirty="0"/>
              <a:t> Wu, </a:t>
            </a:r>
            <a:r>
              <a:rPr lang="en-US" dirty="0" err="1"/>
              <a:t>Shanshan</a:t>
            </a:r>
            <a:r>
              <a:rPr lang="en-US" dirty="0"/>
              <a:t> Shi, </a:t>
            </a:r>
            <a:r>
              <a:rPr lang="en-US" dirty="0" err="1"/>
              <a:t>Huilong</a:t>
            </a:r>
            <a:r>
              <a:rPr lang="en-US" dirty="0"/>
              <a:t> </a:t>
            </a:r>
            <a:r>
              <a:rPr lang="en-US" dirty="0" err="1"/>
              <a:t>Duan</a:t>
            </a:r>
            <a:r>
              <a:rPr lang="en-US" dirty="0"/>
              <a:t>, </a:t>
            </a:r>
            <a:r>
              <a:rPr lang="en-US" dirty="0" err="1"/>
              <a:t>Qiang</a:t>
            </a:r>
            <a:r>
              <a:rPr lang="en-US" dirty="0"/>
              <a:t> Shu* and </a:t>
            </a:r>
            <a:r>
              <a:rPr lang="en-US" dirty="0" err="1"/>
              <a:t>Haomin</a:t>
            </a:r>
            <a:r>
              <a:rPr lang="en-US" dirty="0"/>
              <a:t> Li*. PIC, a </a:t>
            </a:r>
            <a:r>
              <a:rPr lang="en-US" dirty="0" err="1"/>
              <a:t>paediatric</a:t>
            </a:r>
            <a:r>
              <a:rPr lang="en-US" dirty="0"/>
              <a:t>-specific intensive care database. Scientific Data 2020 7:14 </a:t>
            </a:r>
            <a:r>
              <a:rPr lang="en-US" dirty="0" err="1"/>
              <a:t>DOI:doi.org</a:t>
            </a:r>
            <a:r>
              <a:rPr lang="en-US" dirty="0"/>
              <a:t>/10.1038/s41597-020-0355-4. Available from: https://</a:t>
            </a:r>
            <a:r>
              <a:rPr lang="en-US" dirty="0" err="1"/>
              <a:t>www.nature.com</a:t>
            </a:r>
            <a:r>
              <a:rPr lang="en-US" dirty="0"/>
              <a:t>/articles/s41597-020-0355-4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CE24F-3A3E-40D6-B2CD-65ED4100A354}" type="slidenum">
              <a:rPr lang="en-US" smtClean="0"/>
              <a:t>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8892" y="104649"/>
            <a:ext cx="2513640" cy="184651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203" y="6185386"/>
            <a:ext cx="1028415" cy="536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912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Task</a:t>
            </a:r>
            <a:r>
              <a:rPr lang="zh-CN" altLang="en-US" dirty="0" smtClean="0"/>
              <a:t>：</a:t>
            </a:r>
            <a:r>
              <a:rPr lang="en-US" dirty="0"/>
              <a:t>Predicting </a:t>
            </a:r>
            <a:r>
              <a:rPr lang="en-US" altLang="zh-CN" dirty="0"/>
              <a:t>I</a:t>
            </a:r>
            <a:r>
              <a:rPr lang="en-US" dirty="0"/>
              <a:t>n-hospital Mortality of Patients in the P</a:t>
            </a:r>
            <a:r>
              <a:rPr lang="en-US" altLang="zh-CN" dirty="0"/>
              <a:t>aediatric </a:t>
            </a:r>
            <a:r>
              <a:rPr lang="en-US" dirty="0" smtClean="0"/>
              <a:t>ICU</a:t>
            </a:r>
            <a:r>
              <a:rPr lang="zh-CN" altLang="en-US" dirty="0" smtClean="0"/>
              <a:t>，</a:t>
            </a:r>
            <a:r>
              <a:rPr lang="en-US" dirty="0"/>
              <a:t> in the first 24 hours after </a:t>
            </a:r>
            <a:r>
              <a:rPr lang="en-US" dirty="0" smtClean="0"/>
              <a:t>admission</a:t>
            </a:r>
          </a:p>
          <a:p>
            <a:endParaRPr lang="en-US" dirty="0"/>
          </a:p>
          <a:p>
            <a:r>
              <a:rPr lang="en-US" dirty="0" smtClean="0"/>
              <a:t>Tables</a:t>
            </a:r>
          </a:p>
          <a:p>
            <a:pPr lvl="1"/>
            <a:r>
              <a:rPr lang="en-US" dirty="0" smtClean="0"/>
              <a:t>ADMISSIONS </a:t>
            </a:r>
          </a:p>
          <a:p>
            <a:pPr lvl="1"/>
            <a:r>
              <a:rPr lang="en-US" dirty="0" smtClean="0"/>
              <a:t>CHARTEVENTS</a:t>
            </a:r>
          </a:p>
          <a:p>
            <a:pPr lvl="1"/>
            <a:r>
              <a:rPr lang="en-US" dirty="0" smtClean="0"/>
              <a:t>LABEVENTS</a:t>
            </a:r>
          </a:p>
          <a:p>
            <a:r>
              <a:rPr lang="en-US" dirty="0" smtClean="0"/>
              <a:t>Extract min/max values in the first 24 hours after admission</a:t>
            </a:r>
          </a:p>
          <a:p>
            <a:pPr lvl="1"/>
            <a:r>
              <a:rPr lang="is-IS" dirty="0" smtClean="0"/>
              <a:t>1109 featrues</a:t>
            </a:r>
          </a:p>
          <a:p>
            <a:pPr lvl="1"/>
            <a:r>
              <a:rPr lang="is-IS" dirty="0"/>
              <a:t>I</a:t>
            </a:r>
            <a:r>
              <a:rPr lang="is-IS" dirty="0" smtClean="0"/>
              <a:t>mpute missing values with 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9163E-1119-F245-B1CE-A557DB73301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495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 79"/>
          <p:cNvSpPr/>
          <p:nvPr/>
        </p:nvSpPr>
        <p:spPr>
          <a:xfrm>
            <a:off x="2025139" y="264825"/>
            <a:ext cx="5535136" cy="2364442"/>
          </a:xfrm>
          <a:prstGeom prst="rect">
            <a:avLst/>
          </a:prstGeom>
          <a:noFill/>
          <a:ln w="38100">
            <a:solidFill>
              <a:schemeClr val="accent5">
                <a:lumMod val="75000"/>
              </a:schemeClr>
            </a:solidFill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9163E-1119-F245-B1CE-A557DB733013}" type="slidenum">
              <a:rPr lang="en-US" smtClean="0"/>
              <a:t>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048524" y="453614"/>
            <a:ext cx="1711842" cy="413865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1109 features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05993" y="2089150"/>
            <a:ext cx="1796904" cy="413865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64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features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6" idx="2"/>
            <a:endCxn id="7" idx="0"/>
          </p:cNvCxnSpPr>
          <p:nvPr/>
        </p:nvCxnSpPr>
        <p:spPr>
          <a:xfrm>
            <a:off x="3904445" y="867479"/>
            <a:ext cx="0" cy="12216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006540" y="1002105"/>
            <a:ext cx="295831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R</a:t>
            </a:r>
            <a:r>
              <a:rPr lang="en-US" altLang="zh-CN" sz="1400" smtClean="0"/>
              <a:t>andom Forest, </a:t>
            </a:r>
            <a:r>
              <a:rPr lang="en-US" sz="1400" smtClean="0"/>
              <a:t>5 </a:t>
            </a:r>
            <a:r>
              <a:rPr lang="en-US" sz="1400" dirty="0" smtClean="0"/>
              <a:t>fold cross validation</a:t>
            </a:r>
          </a:p>
          <a:p>
            <a:r>
              <a:rPr lang="en-US" sz="1400" dirty="0" smtClean="0"/>
              <a:t>Average feature importance score</a:t>
            </a:r>
          </a:p>
          <a:p>
            <a:r>
              <a:rPr lang="en-US" altLang="zh-CN" sz="1400" dirty="0" smtClean="0"/>
              <a:t>Select top ranked features</a:t>
            </a:r>
            <a:endParaRPr lang="en-US" sz="1400" dirty="0"/>
          </a:p>
        </p:txBody>
      </p:sp>
      <p:sp>
        <p:nvSpPr>
          <p:cNvPr id="15" name="Rectangle 14"/>
          <p:cNvSpPr/>
          <p:nvPr/>
        </p:nvSpPr>
        <p:spPr>
          <a:xfrm>
            <a:off x="4510502" y="2794655"/>
            <a:ext cx="1233377" cy="48230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?? features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>
            <a:stCxn id="7" idx="2"/>
            <a:endCxn id="15" idx="0"/>
          </p:cNvCxnSpPr>
          <p:nvPr/>
        </p:nvCxnSpPr>
        <p:spPr>
          <a:xfrm>
            <a:off x="3904445" y="2503015"/>
            <a:ext cx="1222746" cy="2916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303084" y="321083"/>
            <a:ext cx="225719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Feature Selection 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by Machine Learning Model</a:t>
            </a:r>
          </a:p>
        </p:txBody>
      </p:sp>
      <p:cxnSp>
        <p:nvCxnSpPr>
          <p:cNvPr id="24" name="Straight Arrow Connector 23"/>
          <p:cNvCxnSpPr>
            <a:stCxn id="15" idx="2"/>
            <a:endCxn id="26" idx="0"/>
          </p:cNvCxnSpPr>
          <p:nvPr/>
        </p:nvCxnSpPr>
        <p:spPr>
          <a:xfrm flipH="1">
            <a:off x="3289530" y="3276959"/>
            <a:ext cx="1837661" cy="6414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2906738" y="3256065"/>
            <a:ext cx="10561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/>
              <a:t>Grouping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2547023" y="3918454"/>
            <a:ext cx="1485014" cy="461410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Feature set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384683" y="3918454"/>
            <a:ext cx="1485014" cy="461410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Feature set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222343" y="3918454"/>
            <a:ext cx="1485014" cy="461410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Feature set 3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>
            <a:stCxn id="15" idx="2"/>
            <a:endCxn id="27" idx="0"/>
          </p:cNvCxnSpPr>
          <p:nvPr/>
        </p:nvCxnSpPr>
        <p:spPr>
          <a:xfrm flipH="1">
            <a:off x="5127190" y="3276959"/>
            <a:ext cx="1" cy="6414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5" idx="2"/>
            <a:endCxn id="28" idx="0"/>
          </p:cNvCxnSpPr>
          <p:nvPr/>
        </p:nvCxnSpPr>
        <p:spPr>
          <a:xfrm>
            <a:off x="5127191" y="3276959"/>
            <a:ext cx="1837659" cy="6414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2547023" y="4947338"/>
            <a:ext cx="1485014" cy="461410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Model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4384683" y="4947338"/>
            <a:ext cx="1485014" cy="461410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Model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222343" y="4947338"/>
            <a:ext cx="1485014" cy="461410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Model 3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8" name="Straight Arrow Connector 47"/>
          <p:cNvCxnSpPr>
            <a:stCxn id="26" idx="2"/>
            <a:endCxn id="38" idx="0"/>
          </p:cNvCxnSpPr>
          <p:nvPr/>
        </p:nvCxnSpPr>
        <p:spPr>
          <a:xfrm>
            <a:off x="3289530" y="4379864"/>
            <a:ext cx="0" cy="5674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27" idx="2"/>
            <a:endCxn id="39" idx="0"/>
          </p:cNvCxnSpPr>
          <p:nvPr/>
        </p:nvCxnSpPr>
        <p:spPr>
          <a:xfrm>
            <a:off x="5127190" y="4379864"/>
            <a:ext cx="0" cy="5674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28" idx="2"/>
            <a:endCxn id="40" idx="0"/>
          </p:cNvCxnSpPr>
          <p:nvPr/>
        </p:nvCxnSpPr>
        <p:spPr>
          <a:xfrm>
            <a:off x="6964850" y="4379864"/>
            <a:ext cx="0" cy="5674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7900390" y="3932596"/>
            <a:ext cx="530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/>
              <a:t>......</a:t>
            </a:r>
            <a:endParaRPr lang="en-US" dirty="0"/>
          </a:p>
        </p:txBody>
      </p:sp>
      <p:sp>
        <p:nvSpPr>
          <p:cNvPr id="59" name="Rectangle 58"/>
          <p:cNvSpPr/>
          <p:nvPr/>
        </p:nvSpPr>
        <p:spPr>
          <a:xfrm>
            <a:off x="7905704" y="4947338"/>
            <a:ext cx="530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/>
              <a:t>......</a:t>
            </a:r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4384683" y="6125645"/>
            <a:ext cx="1485014" cy="461410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Final Model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8" name="Straight Arrow Connector 67"/>
          <p:cNvCxnSpPr>
            <a:stCxn id="38" idx="2"/>
            <a:endCxn id="60" idx="0"/>
          </p:cNvCxnSpPr>
          <p:nvPr/>
        </p:nvCxnSpPr>
        <p:spPr>
          <a:xfrm>
            <a:off x="3289530" y="5408748"/>
            <a:ext cx="1837660" cy="7168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40" idx="2"/>
            <a:endCxn id="60" idx="0"/>
          </p:cNvCxnSpPr>
          <p:nvPr/>
        </p:nvCxnSpPr>
        <p:spPr>
          <a:xfrm flipH="1">
            <a:off x="5127190" y="5408748"/>
            <a:ext cx="1837660" cy="7168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39" idx="2"/>
            <a:endCxn id="60" idx="0"/>
          </p:cNvCxnSpPr>
          <p:nvPr/>
        </p:nvCxnSpPr>
        <p:spPr>
          <a:xfrm>
            <a:off x="5127190" y="5408748"/>
            <a:ext cx="0" cy="7168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6133735" y="5756313"/>
            <a:ext cx="1098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Ensemble</a:t>
            </a:r>
            <a:endParaRPr lang="en-US" dirty="0"/>
          </a:p>
        </p:txBody>
      </p:sp>
      <p:sp>
        <p:nvSpPr>
          <p:cNvPr id="81" name="Rectangle 80"/>
          <p:cNvSpPr/>
          <p:nvPr/>
        </p:nvSpPr>
        <p:spPr>
          <a:xfrm>
            <a:off x="2383992" y="1873186"/>
            <a:ext cx="7113182" cy="2692961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6839032" y="3226878"/>
            <a:ext cx="254561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Feature Selection 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and Grouping 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by P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ediatrician</a:t>
            </a:r>
          </a:p>
        </p:txBody>
      </p:sp>
      <p:sp>
        <p:nvSpPr>
          <p:cNvPr id="3" name="Rectangle 2"/>
          <p:cNvSpPr/>
          <p:nvPr/>
        </p:nvSpPr>
        <p:spPr>
          <a:xfrm>
            <a:off x="1090507" y="5767196"/>
            <a:ext cx="302117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Framework</a:t>
            </a:r>
            <a:r>
              <a:rPr lang="zh-CN" altLang="en-US" dirty="0" smtClean="0">
                <a:solidFill>
                  <a:srgbClr val="C00000"/>
                </a:solidFill>
              </a:rPr>
              <a:t> </a:t>
            </a:r>
            <a:r>
              <a:rPr lang="en-US" altLang="zh-CN" dirty="0" smtClean="0">
                <a:solidFill>
                  <a:srgbClr val="C00000"/>
                </a:solidFill>
              </a:rPr>
              <a:t>of</a:t>
            </a:r>
            <a:r>
              <a:rPr lang="zh-CN" alt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>
                <a:solidFill>
                  <a:srgbClr val="C00000"/>
                </a:solidFill>
              </a:rPr>
              <a:t>Predicting </a:t>
            </a:r>
            <a:r>
              <a:rPr lang="en-US" altLang="zh-CN" dirty="0">
                <a:solidFill>
                  <a:srgbClr val="C00000"/>
                </a:solidFill>
              </a:rPr>
              <a:t>I</a:t>
            </a:r>
            <a:r>
              <a:rPr lang="en-US" dirty="0">
                <a:solidFill>
                  <a:srgbClr val="C00000"/>
                </a:solidFill>
              </a:rPr>
              <a:t>n-hospital Mortality of Patients in the P</a:t>
            </a:r>
            <a:r>
              <a:rPr lang="en-US" altLang="zh-CN" dirty="0">
                <a:solidFill>
                  <a:srgbClr val="C00000"/>
                </a:solidFill>
              </a:rPr>
              <a:t>aediatric </a:t>
            </a:r>
            <a:r>
              <a:rPr lang="en-US" dirty="0">
                <a:solidFill>
                  <a:srgbClr val="C00000"/>
                </a:solidFill>
              </a:rPr>
              <a:t>ICU</a:t>
            </a:r>
          </a:p>
        </p:txBody>
      </p:sp>
    </p:spTree>
    <p:extLst>
      <p:ext uri="{BB962C8B-B14F-4D97-AF65-F5344CB8AC3E}">
        <p14:creationId xmlns:p14="http://schemas.microsoft.com/office/powerpoint/2010/main" val="1720173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步骤及创新点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82751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使用</a:t>
            </a:r>
            <a:r>
              <a:rPr lang="zh-CN" altLang="en-US" dirty="0"/>
              <a:t>机器学习模型从</a:t>
            </a:r>
            <a:r>
              <a:rPr lang="en-US" altLang="zh-CN" dirty="0"/>
              <a:t>1109</a:t>
            </a:r>
            <a:r>
              <a:rPr lang="zh-CN" altLang="en-US" dirty="0"/>
              <a:t>个特征中初步筛选出</a:t>
            </a:r>
            <a:r>
              <a:rPr lang="en-US" altLang="zh-CN" dirty="0"/>
              <a:t>64</a:t>
            </a:r>
            <a:r>
              <a:rPr lang="zh-CN" altLang="en-US" dirty="0"/>
              <a:t>个特征</a:t>
            </a:r>
            <a:r>
              <a:rPr lang="en-US" altLang="zh-CN" dirty="0"/>
              <a:t>【Joint feature selection】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领域</a:t>
            </a:r>
            <a:r>
              <a:rPr lang="zh-CN" altLang="en-US" dirty="0"/>
              <a:t>专家：</a:t>
            </a:r>
            <a:r>
              <a:rPr lang="en-US" altLang="zh-CN" dirty="0"/>
              <a:t>1</a:t>
            </a:r>
            <a:r>
              <a:rPr lang="zh-CN" altLang="en-US" dirty="0"/>
              <a:t>）从上述</a:t>
            </a:r>
            <a:r>
              <a:rPr lang="en-US" altLang="zh-CN" dirty="0"/>
              <a:t>64</a:t>
            </a:r>
            <a:r>
              <a:rPr lang="zh-CN" altLang="en-US" dirty="0"/>
              <a:t>个特征中进一步筛选，去除无临床意义的特征</a:t>
            </a:r>
            <a:r>
              <a:rPr lang="en-US" altLang="zh-CN" dirty="0"/>
              <a:t>【Joint feature selection】</a:t>
            </a:r>
            <a:r>
              <a:rPr lang="zh-CN" altLang="en-US" dirty="0"/>
              <a:t>；</a:t>
            </a:r>
            <a:r>
              <a:rPr lang="en-US" altLang="zh-CN" dirty="0"/>
              <a:t>2</a:t>
            </a:r>
            <a:r>
              <a:rPr lang="zh-CN" altLang="en-US" dirty="0"/>
              <a:t>）把剩余的特征，按照临床的“常规化验操作”分组</a:t>
            </a:r>
            <a:r>
              <a:rPr lang="zh-CN" altLang="en-US" dirty="0" smtClean="0"/>
              <a:t>；</a:t>
            </a:r>
            <a:endParaRPr lang="en-US" altLang="zh-CN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smtClean="0"/>
              <a:t>对于</a:t>
            </a:r>
            <a:r>
              <a:rPr lang="zh-CN" altLang="en-US" dirty="0"/>
              <a:t>每组特征建立可解释的机器学习模型（如线性模型、决策树等，具体未定），并进行模型集成</a:t>
            </a:r>
            <a:r>
              <a:rPr lang="en-US" altLang="zh-CN" dirty="0"/>
              <a:t>ensemble</a:t>
            </a:r>
            <a:r>
              <a:rPr lang="zh-CN" altLang="en-US" dirty="0"/>
              <a:t>得到最终的预测结果：</a:t>
            </a:r>
            <a:r>
              <a:rPr lang="en-US" altLang="zh-CN" dirty="0"/>
              <a:t>1</a:t>
            </a:r>
            <a:r>
              <a:rPr lang="zh-CN" altLang="en-US" dirty="0"/>
              <a:t>）模型可解释，临床实践中简单可用</a:t>
            </a:r>
            <a:r>
              <a:rPr lang="en-US" altLang="zh-CN" dirty="0"/>
              <a:t>【Interpretation】</a:t>
            </a:r>
            <a:r>
              <a:rPr lang="zh-CN" altLang="en-US" dirty="0"/>
              <a:t>；</a:t>
            </a:r>
            <a:r>
              <a:rPr lang="en-US" altLang="zh-CN" dirty="0"/>
              <a:t>2</a:t>
            </a:r>
            <a:r>
              <a:rPr lang="zh-CN" altLang="en-US" dirty="0"/>
              <a:t>）在缺失部分化验结果时（表现为特征成组缺失），也能够给出预测结果</a:t>
            </a:r>
            <a:r>
              <a:rPr lang="en-US" altLang="zh-CN" dirty="0"/>
              <a:t>【Handle missing values via Feature grouping】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9163E-1119-F245-B1CE-A557DB73301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909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908" y="278272"/>
            <a:ext cx="9242647" cy="6345811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9163E-1119-F245-B1CE-A557DB733013}" type="slidenum">
              <a:rPr lang="en-US" smtClean="0"/>
              <a:t>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60700" y="278272"/>
            <a:ext cx="186140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Baseline</a:t>
            </a:r>
            <a:r>
              <a:rPr lang="zh-CN" altLang="en-US" dirty="0" smtClean="0"/>
              <a:t> </a:t>
            </a:r>
            <a:r>
              <a:rPr lang="en-US" altLang="zh-CN" dirty="0" smtClean="0"/>
              <a:t>Model</a:t>
            </a:r>
            <a:r>
              <a:rPr lang="zh-CN" altLang="en-US" dirty="0" smtClean="0"/>
              <a:t>：</a:t>
            </a:r>
            <a:endParaRPr lang="en-US" dirty="0" smtClean="0"/>
          </a:p>
          <a:p>
            <a:r>
              <a:rPr lang="en-US" dirty="0" smtClean="0"/>
              <a:t>PRISM </a:t>
            </a:r>
            <a:r>
              <a:rPr lang="en-US" dirty="0"/>
              <a:t>III </a:t>
            </a:r>
          </a:p>
        </p:txBody>
      </p:sp>
    </p:spTree>
    <p:extLst>
      <p:ext uri="{BB962C8B-B14F-4D97-AF65-F5344CB8AC3E}">
        <p14:creationId xmlns:p14="http://schemas.microsoft.com/office/powerpoint/2010/main" val="963030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Feature Importance</a:t>
            </a:r>
            <a:r>
              <a:rPr lang="zh-CN" altLang="en-US" dirty="0" smtClean="0"/>
              <a:t> </a:t>
            </a:r>
            <a:r>
              <a:rPr lang="en-US" altLang="zh-CN" dirty="0" smtClean="0"/>
              <a:t>from</a:t>
            </a:r>
            <a:r>
              <a:rPr lang="zh-CN" altLang="en-US" dirty="0" smtClean="0"/>
              <a:t> </a:t>
            </a:r>
            <a:r>
              <a:rPr lang="en-US" altLang="zh-CN" dirty="0" smtClean="0"/>
              <a:t>RF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9029" y="46260"/>
            <a:ext cx="2755264" cy="1789571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9163E-1119-F245-B1CE-A557DB733013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9701999"/>
              </p:ext>
            </p:extLst>
          </p:nvPr>
        </p:nvGraphicFramePr>
        <p:xfrm>
          <a:off x="3307651" y="1874756"/>
          <a:ext cx="998536" cy="4703088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998536"/>
              </a:tblGrid>
              <a:tr h="293943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u="none" strike="noStrike" dirty="0">
                          <a:effectLst/>
                          <a:latin typeface="+mj-ea"/>
                          <a:ea typeface="+mj-ea"/>
                        </a:rPr>
                        <a:t>年龄（月）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350" marR="6350" marT="6350" marB="0" anchor="ctr"/>
                </a:tc>
              </a:tr>
              <a:tr h="293943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u="none" strike="noStrike" dirty="0">
                          <a:effectLst/>
                          <a:latin typeface="+mj-ea"/>
                          <a:ea typeface="+mj-ea"/>
                        </a:rPr>
                        <a:t>实际碱剩余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350" marR="6350" marT="6350" marB="0" anchor="ctr"/>
                </a:tc>
              </a:tr>
              <a:tr h="293943"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1100" u="none" strike="noStrike" dirty="0">
                          <a:effectLst/>
                          <a:latin typeface="+mj-ea"/>
                          <a:ea typeface="+mj-ea"/>
                        </a:rPr>
                        <a:t>乳酸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350" marR="6350" marT="6350" marB="0" anchor="ctr"/>
                </a:tc>
              </a:tr>
              <a:tr h="293943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u="none" strike="noStrike" dirty="0">
                          <a:effectLst/>
                          <a:latin typeface="+mj-ea"/>
                          <a:ea typeface="+mj-ea"/>
                        </a:rPr>
                        <a:t>标准碱剩余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350" marR="6350" marT="6350" marB="0" anchor="ctr"/>
                </a:tc>
              </a:tr>
              <a:tr h="293943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u="none" strike="noStrike" dirty="0">
                          <a:effectLst/>
                          <a:latin typeface="+mj-ea"/>
                          <a:ea typeface="+mj-ea"/>
                        </a:rPr>
                        <a:t>二氧化碳分压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350" marR="6350" marT="6350" marB="0" anchor="ctr"/>
                </a:tc>
              </a:tr>
              <a:tr h="293943"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1100" u="none" strike="noStrike" dirty="0">
                          <a:solidFill>
                            <a:srgbClr val="C00000"/>
                          </a:solidFill>
                          <a:effectLst/>
                          <a:latin typeface="+mj-ea"/>
                          <a:ea typeface="+mj-ea"/>
                        </a:rPr>
                        <a:t>乳酸</a:t>
                      </a:r>
                      <a:endParaRPr lang="ja-JP" altLang="en-US" sz="1100" b="0" i="0" u="none" strike="noStrike" dirty="0">
                        <a:solidFill>
                          <a:srgbClr val="C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350" marR="6350" marT="6350" marB="0" anchor="ctr"/>
                </a:tc>
              </a:tr>
              <a:tr h="293943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u="none" strike="noStrike" dirty="0">
                          <a:effectLst/>
                          <a:latin typeface="+mj-ea"/>
                          <a:ea typeface="+mj-ea"/>
                        </a:rPr>
                        <a:t>酸碱度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350" marR="6350" marT="6350" marB="0" anchor="ctr"/>
                </a:tc>
              </a:tr>
              <a:tr h="293943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u="none" strike="noStrike" dirty="0">
                          <a:effectLst/>
                          <a:latin typeface="+mj-ea"/>
                          <a:ea typeface="+mj-ea"/>
                        </a:rPr>
                        <a:t>标准碳酸氢根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350" marR="6350" marT="6350" marB="0" anchor="ctr"/>
                </a:tc>
              </a:tr>
              <a:tr h="293943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u="none" strike="noStrike" dirty="0">
                          <a:effectLst/>
                          <a:latin typeface="+mj-ea"/>
                          <a:ea typeface="+mj-ea"/>
                        </a:rPr>
                        <a:t>收缩压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350" marR="6350" marT="6350" marB="0" anchor="ctr"/>
                </a:tc>
              </a:tr>
              <a:tr h="29394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 dirty="0">
                          <a:effectLst/>
                          <a:latin typeface="+mj-ea"/>
                          <a:ea typeface="+mj-ea"/>
                        </a:rPr>
                        <a:t>血糖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350" marR="6350" marT="6350" marB="0" anchor="ctr"/>
                </a:tc>
              </a:tr>
              <a:tr h="29394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>
                          <a:solidFill>
                            <a:srgbClr val="C00000"/>
                          </a:solidFill>
                          <a:latin typeface="+mj-ea"/>
                          <a:ea typeface="+mj-ea"/>
                        </a:rPr>
                        <a:t>体温</a:t>
                      </a:r>
                      <a:endParaRPr lang="en-US" sz="1100" dirty="0">
                        <a:solidFill>
                          <a:srgbClr val="C00000"/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29394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j-ea"/>
                          <a:ea typeface="+mj-ea"/>
                        </a:rPr>
                        <a:t>钾</a:t>
                      </a:r>
                      <a:endParaRPr lang="en-US" sz="11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29394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u="none" strike="noStrike" dirty="0" smtClean="0">
                          <a:effectLst/>
                          <a:latin typeface="+mj-ea"/>
                          <a:ea typeface="+mj-ea"/>
                        </a:rPr>
                        <a:t>实际碱剩余</a:t>
                      </a:r>
                      <a:endParaRPr lang="zh-CN" altLang="en-US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29394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dirty="0" smtClean="0">
                          <a:latin typeface="+mj-ea"/>
                          <a:ea typeface="+mj-ea"/>
                        </a:rPr>
                        <a:t>体温</a:t>
                      </a:r>
                      <a:endParaRPr lang="en-US" sz="1100" dirty="0" smtClean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29394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j-ea"/>
                          <a:ea typeface="+mj-ea"/>
                        </a:rPr>
                        <a:t>呼吸</a:t>
                      </a:r>
                      <a:endParaRPr lang="en-US" sz="11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29394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>
                          <a:latin typeface="+mj-ea"/>
                          <a:ea typeface="+mj-ea"/>
                        </a:rPr>
                        <a:t>标准碱剩余</a:t>
                      </a:r>
                      <a:endParaRPr lang="en-US" sz="11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5700" y="1867727"/>
            <a:ext cx="3110102" cy="4703081"/>
          </a:xfrm>
          <a:prstGeom prst="rect">
            <a:avLst/>
          </a:prstGeom>
        </p:spPr>
      </p:pic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9240243"/>
              </p:ext>
            </p:extLst>
          </p:nvPr>
        </p:nvGraphicFramePr>
        <p:xfrm>
          <a:off x="8111331" y="1867727"/>
          <a:ext cx="2076745" cy="4671184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2076745"/>
              </a:tblGrid>
              <a:tr h="291949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呼吸</a:t>
                      </a:r>
                    </a:p>
                  </a:txBody>
                  <a:tcPr marL="6350" marR="6350" marT="6350" marB="0" anchor="ctr"/>
                </a:tc>
              </a:tr>
              <a:tr h="29194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is-IS" altLang="zh-CN" sz="1100" kern="1200" dirty="0" smtClean="0">
                          <a:solidFill>
                            <a:srgbClr val="C00000"/>
                          </a:solidFill>
                          <a:latin typeface="+mj-ea"/>
                          <a:ea typeface="+mj-ea"/>
                          <a:cs typeface="+mn-cs"/>
                        </a:rPr>
                        <a:t>p50(T)</a:t>
                      </a:r>
                      <a:endParaRPr lang="zh-CN" altLang="en-US" sz="1100" kern="1200" dirty="0">
                        <a:solidFill>
                          <a:srgbClr val="C00000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6350" marR="6350" marT="6350" marB="0" anchor="ctr"/>
                </a:tc>
              </a:tr>
              <a:tr h="29194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ja-JP" altLang="en-US" sz="1100" kern="120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收缩压</a:t>
                      </a:r>
                      <a:endParaRPr lang="ja-JP" altLang="en-US" sz="1100" kern="1200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6350" marR="6350" marT="6350" marB="0" anchor="ctr"/>
                </a:tc>
              </a:tr>
              <a:tr h="29194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100" kern="120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碳酸氢根</a:t>
                      </a:r>
                      <a:r>
                        <a:rPr lang="en-US" altLang="zh-CN" sz="1100" kern="120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HCO3-</a:t>
                      </a:r>
                      <a:endParaRPr lang="zh-CN" altLang="en-US" sz="1100" kern="1200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6350" marR="6350" marT="6350" marB="0" anchor="ctr"/>
                </a:tc>
              </a:tr>
              <a:tr h="29194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100" kern="120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舒张压</a:t>
                      </a:r>
                      <a:endParaRPr lang="zh-CN" altLang="en-US" sz="1100" kern="1200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6350" marR="6350" marT="6350" marB="0" anchor="ctr"/>
                </a:tc>
              </a:tr>
              <a:tr h="29194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ja-JP" altLang="en-US" sz="1100" kern="120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氯 </a:t>
                      </a:r>
                      <a:r>
                        <a:rPr lang="en-US" altLang="ja-JP" sz="1100" kern="120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Cl-</a:t>
                      </a:r>
                      <a:endParaRPr lang="ja-JP" altLang="en-US" sz="1100" kern="1200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6350" marR="6350" marT="6350" marB="0" anchor="ctr"/>
                </a:tc>
              </a:tr>
              <a:tr h="29194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100" kern="1200" dirty="0" smtClean="0">
                          <a:solidFill>
                            <a:srgbClr val="C00000"/>
                          </a:solidFill>
                          <a:latin typeface="+mj-ea"/>
                          <a:ea typeface="+mj-ea"/>
                          <a:cs typeface="+mn-cs"/>
                        </a:rPr>
                        <a:t>二氧化碳分压 </a:t>
                      </a:r>
                      <a:r>
                        <a:rPr lang="en-US" altLang="zh-CN" sz="1100" kern="1200" dirty="0" smtClean="0">
                          <a:solidFill>
                            <a:srgbClr val="C00000"/>
                          </a:solidFill>
                          <a:latin typeface="+mj-ea"/>
                          <a:ea typeface="+mj-ea"/>
                          <a:cs typeface="+mn-cs"/>
                        </a:rPr>
                        <a:t>pCO2(T)</a:t>
                      </a:r>
                      <a:endParaRPr lang="zh-CN" altLang="en-US" sz="1100" kern="1200" dirty="0">
                        <a:solidFill>
                          <a:srgbClr val="C00000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6350" marR="6350" marT="6350" marB="0" anchor="ctr"/>
                </a:tc>
              </a:tr>
              <a:tr h="29194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100" kern="120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氧饱和度 </a:t>
                      </a:r>
                      <a:r>
                        <a:rPr lang="en-US" altLang="zh-CN" sz="1100" kern="120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sO2</a:t>
                      </a:r>
                      <a:endParaRPr lang="zh-CN" altLang="en-US" sz="1100" kern="1200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6350" marR="6350" marT="6350" marB="0" anchor="ctr"/>
                </a:tc>
              </a:tr>
              <a:tr h="29194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100" kern="120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INR(PT)</a:t>
                      </a:r>
                      <a:endParaRPr lang="zh-CN" altLang="en-US" sz="1100" kern="1200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6350" marR="6350" marT="6350" marB="0" anchor="ctr"/>
                </a:tc>
              </a:tr>
              <a:tr h="29194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100" kern="120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钙（离子） </a:t>
                      </a:r>
                      <a:r>
                        <a:rPr lang="en-US" altLang="zh-CN" sz="1100" kern="120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Ca2+</a:t>
                      </a:r>
                      <a:endParaRPr lang="en-US" sz="1100" kern="1200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6350" marR="6350" marT="6350" marB="0" anchor="ctr"/>
                </a:tc>
              </a:tr>
              <a:tr h="29194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100" kern="120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凝血酶原时间</a:t>
                      </a:r>
                      <a:r>
                        <a:rPr lang="en-US" altLang="zh-CN" sz="1100" kern="120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(PT)</a:t>
                      </a:r>
                      <a:endParaRPr lang="en-US" sz="1100" kern="1200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/>
                </a:tc>
              </a:tr>
              <a:tr h="29194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100" kern="1200" dirty="0" smtClean="0">
                          <a:solidFill>
                            <a:srgbClr val="C00000"/>
                          </a:solidFill>
                          <a:latin typeface="+mj-ea"/>
                          <a:ea typeface="+mj-ea"/>
                          <a:cs typeface="+mn-cs"/>
                        </a:rPr>
                        <a:t>血小板压积</a:t>
                      </a:r>
                      <a:endParaRPr lang="en-US" sz="1100" kern="1200" dirty="0">
                        <a:solidFill>
                          <a:srgbClr val="C00000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/>
                </a:tc>
              </a:tr>
              <a:tr h="29194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100" kern="120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血小板计数</a:t>
                      </a:r>
                      <a:endParaRPr lang="en-US" sz="1100" kern="1200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/>
                </a:tc>
              </a:tr>
              <a:tr h="29194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阴离子间隙 Anion Gap(K+)</a:t>
                      </a:r>
                      <a:endParaRPr lang="en-US" sz="1100" kern="1200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/>
                </a:tc>
              </a:tr>
              <a:tr h="29194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100" kern="120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氧分压 </a:t>
                      </a:r>
                      <a:r>
                        <a:rPr lang="en-US" altLang="zh-CN" sz="1100" kern="120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pO2</a:t>
                      </a:r>
                      <a:endParaRPr lang="en-US" sz="1100" kern="1200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/>
                </a:tc>
              </a:tr>
              <a:tr h="29194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100" kern="120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凝血酶原时间</a:t>
                      </a:r>
                      <a:r>
                        <a:rPr lang="en-US" altLang="zh-CN" sz="1100" kern="120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(PT)</a:t>
                      </a:r>
                      <a:endParaRPr lang="en-US" sz="1100" kern="1200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7497" y="1622798"/>
            <a:ext cx="3130154" cy="494801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69243" y="1867726"/>
            <a:ext cx="450681" cy="470308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1092" y="1835831"/>
            <a:ext cx="450681" cy="4703081"/>
          </a:xfrm>
          <a:prstGeom prst="rect">
            <a:avLst/>
          </a:prstGeom>
        </p:spPr>
      </p:pic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7812847"/>
              </p:ext>
            </p:extLst>
          </p:nvPr>
        </p:nvGraphicFramePr>
        <p:xfrm>
          <a:off x="269001" y="1883668"/>
          <a:ext cx="382772" cy="4703088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382772"/>
              </a:tblGrid>
              <a:tr h="293943"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SimSun" charset="-122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</a:tr>
              <a:tr h="293943">
                <a:tc>
                  <a:txBody>
                    <a:bodyPr/>
                    <a:lstStyle/>
                    <a:p>
                      <a:pPr algn="just" rtl="0" fontAlgn="ctr"/>
                      <a:r>
                        <a:rPr lang="is-IS" sz="1600" b="0" i="0" u="none" strike="noStrike">
                          <a:solidFill>
                            <a:srgbClr val="000000"/>
                          </a:solidFill>
                          <a:effectLst/>
                          <a:latin typeface="SimSun" charset="-122"/>
                        </a:rPr>
                        <a:t>2</a:t>
                      </a:r>
                    </a:p>
                  </a:txBody>
                  <a:tcPr marL="6350" marR="6350" marT="6350" marB="0" anchor="ctr"/>
                </a:tc>
              </a:tr>
              <a:tr h="293943"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SimSun" charset="-122"/>
                        </a:rPr>
                        <a:t>3</a:t>
                      </a:r>
                    </a:p>
                  </a:txBody>
                  <a:tcPr marL="6350" marR="6350" marT="6350" marB="0" anchor="ctr"/>
                </a:tc>
              </a:tr>
              <a:tr h="293943"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SimSun" charset="-122"/>
                        </a:rPr>
                        <a:t>4</a:t>
                      </a:r>
                    </a:p>
                  </a:txBody>
                  <a:tcPr marL="6350" marR="6350" marT="6350" marB="0" anchor="ctr"/>
                </a:tc>
              </a:tr>
              <a:tr h="293943"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SimSun" charset="-122"/>
                        </a:rPr>
                        <a:t>5</a:t>
                      </a:r>
                    </a:p>
                  </a:txBody>
                  <a:tcPr marL="6350" marR="6350" marT="6350" marB="0" anchor="ctr"/>
                </a:tc>
              </a:tr>
              <a:tr h="293943"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SimSun" charset="-122"/>
                        </a:rPr>
                        <a:t>6</a:t>
                      </a:r>
                    </a:p>
                  </a:txBody>
                  <a:tcPr marL="6350" marR="6350" marT="6350" marB="0" anchor="ctr"/>
                </a:tc>
              </a:tr>
              <a:tr h="293943"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SimSun" charset="-122"/>
                        </a:rPr>
                        <a:t>7</a:t>
                      </a:r>
                    </a:p>
                  </a:txBody>
                  <a:tcPr marL="6350" marR="6350" marT="6350" marB="0" anchor="ctr"/>
                </a:tc>
              </a:tr>
              <a:tr h="293943"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SimSun" charset="-122"/>
                        </a:rPr>
                        <a:t>8</a:t>
                      </a:r>
                    </a:p>
                  </a:txBody>
                  <a:tcPr marL="6350" marR="6350" marT="6350" marB="0" anchor="ctr"/>
                </a:tc>
              </a:tr>
              <a:tr h="293943"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SimSun" charset="-122"/>
                        </a:rPr>
                        <a:t>9</a:t>
                      </a:r>
                    </a:p>
                  </a:txBody>
                  <a:tcPr marL="6350" marR="6350" marT="6350" marB="0" anchor="ctr"/>
                </a:tc>
              </a:tr>
              <a:tr h="293943"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SimSun" charset="-122"/>
                        </a:rPr>
                        <a:t>10</a:t>
                      </a:r>
                    </a:p>
                  </a:txBody>
                  <a:tcPr marL="6350" marR="6350" marT="6350" marB="0" anchor="ctr"/>
                </a:tc>
              </a:tr>
              <a:tr h="293943">
                <a:tc>
                  <a:txBody>
                    <a:bodyPr/>
                    <a:lstStyle/>
                    <a:p>
                      <a:pPr algn="just" rtl="0" fontAlgn="ctr"/>
                      <a:r>
                        <a:rPr lang="cs-CZ" sz="1600" b="0" i="0" u="none" strike="noStrike">
                          <a:solidFill>
                            <a:srgbClr val="000000"/>
                          </a:solidFill>
                          <a:effectLst/>
                          <a:latin typeface="SimSun" charset="-122"/>
                        </a:rPr>
                        <a:t>11</a:t>
                      </a:r>
                    </a:p>
                  </a:txBody>
                  <a:tcPr marL="6350" marR="6350" marT="6350" marB="0" anchor="ctr"/>
                </a:tc>
              </a:tr>
              <a:tr h="293943">
                <a:tc>
                  <a:txBody>
                    <a:bodyPr/>
                    <a:lstStyle/>
                    <a:p>
                      <a:pPr algn="just" rtl="0" fontAlgn="ctr"/>
                      <a:r>
                        <a:rPr lang="is-IS" sz="1600" b="0" i="0" u="none" strike="noStrike">
                          <a:solidFill>
                            <a:srgbClr val="000000"/>
                          </a:solidFill>
                          <a:effectLst/>
                          <a:latin typeface="SimSun" charset="-122"/>
                        </a:rPr>
                        <a:t>12</a:t>
                      </a:r>
                    </a:p>
                  </a:txBody>
                  <a:tcPr marL="6350" marR="6350" marT="6350" marB="0" anchor="ctr"/>
                </a:tc>
              </a:tr>
              <a:tr h="293943">
                <a:tc>
                  <a:txBody>
                    <a:bodyPr/>
                    <a:lstStyle/>
                    <a:p>
                      <a:pPr algn="just" rtl="0" fontAlgn="ctr"/>
                      <a:r>
                        <a:rPr lang="is-IS" sz="1600" b="0" i="0" u="none" strike="noStrike">
                          <a:solidFill>
                            <a:srgbClr val="000000"/>
                          </a:solidFill>
                          <a:effectLst/>
                          <a:latin typeface="SimSun" charset="-122"/>
                        </a:rPr>
                        <a:t>13</a:t>
                      </a:r>
                    </a:p>
                  </a:txBody>
                  <a:tcPr marL="6350" marR="6350" marT="6350" marB="0" anchor="ctr"/>
                </a:tc>
              </a:tr>
              <a:tr h="293943"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SimSun" charset="-122"/>
                        </a:rPr>
                        <a:t>14</a:t>
                      </a:r>
                    </a:p>
                  </a:txBody>
                  <a:tcPr marL="6350" marR="6350" marT="6350" marB="0" anchor="ctr"/>
                </a:tc>
              </a:tr>
              <a:tr h="293943"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SimSun" charset="-122"/>
                        </a:rPr>
                        <a:t>15</a:t>
                      </a:r>
                    </a:p>
                  </a:txBody>
                  <a:tcPr marL="6350" marR="6350" marT="6350" marB="0" anchor="ctr"/>
                </a:tc>
              </a:tr>
              <a:tr h="293943"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SimSun" charset="-122"/>
                        </a:rPr>
                        <a:t>16</a:t>
                      </a:r>
                    </a:p>
                  </a:txBody>
                  <a:tcPr marL="6350" marR="6350" marT="6350" marB="0" anchor="ctr"/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104987"/>
              </p:ext>
            </p:extLst>
          </p:nvPr>
        </p:nvGraphicFramePr>
        <p:xfrm>
          <a:off x="5037152" y="1867719"/>
          <a:ext cx="382772" cy="4703088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382772"/>
              </a:tblGrid>
              <a:tr h="293943"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SimSun" charset="-122"/>
                        </a:rPr>
                        <a:t>17</a:t>
                      </a:r>
                    </a:p>
                  </a:txBody>
                  <a:tcPr marL="6350" marR="6350" marT="6350" marB="0" anchor="ctr"/>
                </a:tc>
              </a:tr>
              <a:tr h="293943">
                <a:tc>
                  <a:txBody>
                    <a:bodyPr/>
                    <a:lstStyle/>
                    <a:p>
                      <a:pPr algn="just" rtl="0" fontAlgn="ctr"/>
                      <a:r>
                        <a:rPr lang="fi-FI" sz="1600" b="0" i="0" u="none" strike="noStrike">
                          <a:solidFill>
                            <a:srgbClr val="000000"/>
                          </a:solidFill>
                          <a:effectLst/>
                          <a:latin typeface="SimSun" charset="-122"/>
                        </a:rPr>
                        <a:t>18</a:t>
                      </a:r>
                    </a:p>
                  </a:txBody>
                  <a:tcPr marL="6350" marR="6350" marT="6350" marB="0" anchor="ctr"/>
                </a:tc>
              </a:tr>
              <a:tr h="293943"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SimSun" charset="-122"/>
                        </a:rPr>
                        <a:t>19</a:t>
                      </a:r>
                    </a:p>
                  </a:txBody>
                  <a:tcPr marL="6350" marR="6350" marT="6350" marB="0" anchor="ctr"/>
                </a:tc>
              </a:tr>
              <a:tr h="293943">
                <a:tc>
                  <a:txBody>
                    <a:bodyPr/>
                    <a:lstStyle/>
                    <a:p>
                      <a:pPr algn="just" rtl="0" fontAlgn="ctr"/>
                      <a:r>
                        <a:rPr lang="is-IS" sz="1600" b="0" i="0" u="none" strike="noStrike">
                          <a:solidFill>
                            <a:srgbClr val="000000"/>
                          </a:solidFill>
                          <a:effectLst/>
                          <a:latin typeface="SimSun" charset="-122"/>
                        </a:rPr>
                        <a:t>20</a:t>
                      </a:r>
                    </a:p>
                  </a:txBody>
                  <a:tcPr marL="6350" marR="6350" marT="6350" marB="0" anchor="ctr"/>
                </a:tc>
              </a:tr>
              <a:tr h="293943">
                <a:tc>
                  <a:txBody>
                    <a:bodyPr/>
                    <a:lstStyle/>
                    <a:p>
                      <a:pPr algn="just" rtl="0" fontAlgn="ctr"/>
                      <a:r>
                        <a:rPr lang="is-IS" sz="1600" b="0" i="0" u="none" strike="noStrike">
                          <a:solidFill>
                            <a:srgbClr val="000000"/>
                          </a:solidFill>
                          <a:effectLst/>
                          <a:latin typeface="SimSun" charset="-122"/>
                        </a:rPr>
                        <a:t>21</a:t>
                      </a:r>
                    </a:p>
                  </a:txBody>
                  <a:tcPr marL="6350" marR="6350" marT="6350" marB="0" anchor="ctr"/>
                </a:tc>
              </a:tr>
              <a:tr h="293943">
                <a:tc>
                  <a:txBody>
                    <a:bodyPr/>
                    <a:lstStyle/>
                    <a:p>
                      <a:pPr algn="just" rtl="0" fontAlgn="ctr"/>
                      <a:r>
                        <a:rPr lang="is-IS" sz="1600" b="0" i="0" u="none" strike="noStrike">
                          <a:solidFill>
                            <a:srgbClr val="000000"/>
                          </a:solidFill>
                          <a:effectLst/>
                          <a:latin typeface="SimSun" charset="-122"/>
                        </a:rPr>
                        <a:t>22</a:t>
                      </a:r>
                    </a:p>
                  </a:txBody>
                  <a:tcPr marL="6350" marR="6350" marT="6350" marB="0" anchor="ctr"/>
                </a:tc>
              </a:tr>
              <a:tr h="293943">
                <a:tc>
                  <a:txBody>
                    <a:bodyPr/>
                    <a:lstStyle/>
                    <a:p>
                      <a:pPr algn="just" rtl="0" fontAlgn="ctr"/>
                      <a:r>
                        <a:rPr lang="is-IS" sz="1600" b="0" i="0" u="none" strike="noStrike">
                          <a:solidFill>
                            <a:srgbClr val="000000"/>
                          </a:solidFill>
                          <a:effectLst/>
                          <a:latin typeface="SimSun" charset="-122"/>
                        </a:rPr>
                        <a:t>23</a:t>
                      </a:r>
                    </a:p>
                  </a:txBody>
                  <a:tcPr marL="6350" marR="6350" marT="6350" marB="0" anchor="ctr"/>
                </a:tc>
              </a:tr>
              <a:tr h="293943">
                <a:tc>
                  <a:txBody>
                    <a:bodyPr/>
                    <a:lstStyle/>
                    <a:p>
                      <a:pPr algn="just" rtl="0" fontAlgn="ctr"/>
                      <a:r>
                        <a:rPr lang="is-IS" sz="1600" b="0" i="0" u="none" strike="noStrike">
                          <a:solidFill>
                            <a:srgbClr val="000000"/>
                          </a:solidFill>
                          <a:effectLst/>
                          <a:latin typeface="SimSun" charset="-122"/>
                        </a:rPr>
                        <a:t>24</a:t>
                      </a:r>
                    </a:p>
                  </a:txBody>
                  <a:tcPr marL="6350" marR="6350" marT="6350" marB="0" anchor="ctr"/>
                </a:tc>
              </a:tr>
              <a:tr h="293943">
                <a:tc>
                  <a:txBody>
                    <a:bodyPr/>
                    <a:lstStyle/>
                    <a:p>
                      <a:pPr algn="just" rtl="0" fontAlgn="ctr"/>
                      <a:r>
                        <a:rPr lang="is-IS" sz="1600" b="0" i="0" u="none" strike="noStrike">
                          <a:solidFill>
                            <a:srgbClr val="000000"/>
                          </a:solidFill>
                          <a:effectLst/>
                          <a:latin typeface="SimSun" charset="-122"/>
                        </a:rPr>
                        <a:t>25</a:t>
                      </a:r>
                    </a:p>
                  </a:txBody>
                  <a:tcPr marL="6350" marR="6350" marT="6350" marB="0" anchor="ctr"/>
                </a:tc>
              </a:tr>
              <a:tr h="293943">
                <a:tc>
                  <a:txBody>
                    <a:bodyPr/>
                    <a:lstStyle/>
                    <a:p>
                      <a:pPr algn="just" rtl="0" fontAlgn="ctr"/>
                      <a:r>
                        <a:rPr lang="is-IS" sz="1600" b="0" i="0" u="none" strike="noStrike">
                          <a:solidFill>
                            <a:srgbClr val="000000"/>
                          </a:solidFill>
                          <a:effectLst/>
                          <a:latin typeface="SimSun" charset="-122"/>
                        </a:rPr>
                        <a:t>26</a:t>
                      </a:r>
                    </a:p>
                  </a:txBody>
                  <a:tcPr marL="6350" marR="6350" marT="6350" marB="0" anchor="ctr"/>
                </a:tc>
              </a:tr>
              <a:tr h="293943">
                <a:tc>
                  <a:txBody>
                    <a:bodyPr/>
                    <a:lstStyle/>
                    <a:p>
                      <a:pPr algn="just" rtl="0" fontAlgn="ctr"/>
                      <a:r>
                        <a:rPr lang="is-IS" sz="1600" b="0" i="0" u="none" strike="noStrike">
                          <a:solidFill>
                            <a:srgbClr val="000000"/>
                          </a:solidFill>
                          <a:effectLst/>
                          <a:latin typeface="SimSun" charset="-122"/>
                        </a:rPr>
                        <a:t>27</a:t>
                      </a:r>
                    </a:p>
                  </a:txBody>
                  <a:tcPr marL="6350" marR="6350" marT="6350" marB="0" anchor="ctr"/>
                </a:tc>
              </a:tr>
              <a:tr h="293943">
                <a:tc>
                  <a:txBody>
                    <a:bodyPr/>
                    <a:lstStyle/>
                    <a:p>
                      <a:pPr algn="just" rtl="0" fontAlgn="ctr"/>
                      <a:r>
                        <a:rPr lang="is-IS" sz="1600" b="0" i="0" u="none" strike="noStrike">
                          <a:solidFill>
                            <a:srgbClr val="000000"/>
                          </a:solidFill>
                          <a:effectLst/>
                          <a:latin typeface="SimSun" charset="-122"/>
                        </a:rPr>
                        <a:t>28</a:t>
                      </a:r>
                    </a:p>
                  </a:txBody>
                  <a:tcPr marL="6350" marR="6350" marT="6350" marB="0" anchor="ctr"/>
                </a:tc>
              </a:tr>
              <a:tr h="293943">
                <a:tc>
                  <a:txBody>
                    <a:bodyPr/>
                    <a:lstStyle/>
                    <a:p>
                      <a:pPr algn="just" rtl="0" fontAlgn="ctr"/>
                      <a:r>
                        <a:rPr lang="is-IS" sz="1600" b="0" i="0" u="none" strike="noStrike">
                          <a:solidFill>
                            <a:srgbClr val="000000"/>
                          </a:solidFill>
                          <a:effectLst/>
                          <a:latin typeface="SimSun" charset="-122"/>
                        </a:rPr>
                        <a:t>29</a:t>
                      </a:r>
                    </a:p>
                  </a:txBody>
                  <a:tcPr marL="6350" marR="6350" marT="6350" marB="0" anchor="ctr"/>
                </a:tc>
              </a:tr>
              <a:tr h="293943"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SimSun" charset="-122"/>
                        </a:rPr>
                        <a:t>30</a:t>
                      </a:r>
                    </a:p>
                  </a:txBody>
                  <a:tcPr marL="6350" marR="6350" marT="6350" marB="0" anchor="ctr"/>
                </a:tc>
              </a:tr>
              <a:tr h="293943"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SimSun" charset="-122"/>
                        </a:rPr>
                        <a:t>31</a:t>
                      </a:r>
                    </a:p>
                  </a:txBody>
                  <a:tcPr marL="6350" marR="6350" marT="6350" marB="0" anchor="ctr"/>
                </a:tc>
              </a:tr>
              <a:tr h="293943">
                <a:tc>
                  <a:txBody>
                    <a:bodyPr/>
                    <a:lstStyle/>
                    <a:p>
                      <a:pPr algn="just" rtl="0" fontAlgn="ctr"/>
                      <a:r>
                        <a:rPr lang="is-I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SimSun" charset="-122"/>
                        </a:rPr>
                        <a:t>32</a:t>
                      </a:r>
                    </a:p>
                  </a:txBody>
                  <a:tcPr marL="6350" marR="6350" marT="6350" marB="0" anchor="ctr"/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137221" y="150688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排序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6988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Compare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1181083"/>
              </p:ext>
            </p:extLst>
          </p:nvPr>
        </p:nvGraphicFramePr>
        <p:xfrm>
          <a:off x="152401" y="2384588"/>
          <a:ext cx="11887198" cy="144860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37560"/>
                <a:gridCol w="1328250"/>
                <a:gridCol w="1374484"/>
                <a:gridCol w="1374484"/>
                <a:gridCol w="1374484"/>
                <a:gridCol w="1374484"/>
                <a:gridCol w="1374484"/>
                <a:gridCol w="1374484"/>
                <a:gridCol w="1374484"/>
              </a:tblGrid>
              <a:tr h="31014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#Features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defined by model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all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128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/>
                </a:tc>
              </a:tr>
              <a:tr h="31014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PRISM_III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400" dirty="0" smtClean="0"/>
                        <a:t>0.5949, 0.0000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</a:tr>
              <a:tr h="31014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400" dirty="0" smtClean="0"/>
                        <a:t>0.7100,</a:t>
                      </a:r>
                      <a:r>
                        <a:rPr lang="hr-HR" sz="1400" baseline="0" dirty="0" smtClean="0"/>
                        <a:t> </a:t>
                      </a:r>
                      <a:r>
                        <a:rPr lang="is-IS" sz="1400" baseline="0" dirty="0" smtClean="0"/>
                        <a:t>0.0157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hr-H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0.7612,0.0132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is-I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0.7806,0.0168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is-IS" sz="140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0.8054,0.0090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is-I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0.7964,0.0143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is-I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0.6832,0.0079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hr-H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0.6552,0.0128</a:t>
                      </a:r>
                    </a:p>
                  </a:txBody>
                  <a:tcPr marL="6350" marR="6350" marT="6350" marB="0" anchor="ctr"/>
                </a:tc>
              </a:tr>
              <a:tr h="31014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RF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400" dirty="0" smtClean="0"/>
                        <a:t>0.8277, 0.0142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hr-HR" sz="140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0.8307,0.0156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is-I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0.8232,0.0076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hr-H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0.8146,0.0177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hr-H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0.7729,0.0211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hr-H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0.6649,0.0198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hr-H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0.6424,0.0192</a:t>
                      </a:r>
                    </a:p>
                  </a:txBody>
                  <a:tcPr marL="6350" marR="6350" marT="6350" marB="0" anchor="ctr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1077779"/>
              </p:ext>
            </p:extLst>
          </p:nvPr>
        </p:nvGraphicFramePr>
        <p:xfrm>
          <a:off x="152401" y="4717122"/>
          <a:ext cx="11887198" cy="144860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37560"/>
                <a:gridCol w="1328250"/>
                <a:gridCol w="1374484"/>
                <a:gridCol w="1374484"/>
                <a:gridCol w="1374484"/>
                <a:gridCol w="1374484"/>
                <a:gridCol w="1374484"/>
                <a:gridCol w="1374484"/>
                <a:gridCol w="1374484"/>
              </a:tblGrid>
              <a:tr h="31014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#Features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defined by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all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128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/>
                </a:tc>
              </a:tr>
              <a:tr h="31014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PRISM_III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hr-H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0.1534, 0.0000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1014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hr-H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0.1730, </a:t>
                      </a:r>
                      <a:r>
                        <a:rPr lang="is-I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0.0076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is-I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0.1958,0.0219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is-I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0.2208,0.0220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hr-HR" sz="140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0.3226,0.0148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hr-H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0.3129,0.0142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hr-H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0.2659,0.0175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is-I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0.2428,0.0210</a:t>
                      </a:r>
                    </a:p>
                  </a:txBody>
                  <a:tcPr marL="6350" marR="6350" marT="6350" marB="0" anchor="ctr"/>
                </a:tc>
              </a:tr>
              <a:tr h="31014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RF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0.2930, </a:t>
                      </a:r>
                      <a:r>
                        <a:rPr lang="is-I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0.0095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hr-H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0.2986,0.0131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is-I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0.2994,0.0071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hr-HR" sz="140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0.3045,0.0115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is-I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0.2722,0.0109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fi-FI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0.2401,0.0132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is-I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0.2029,0.0208</a:t>
                      </a:r>
                    </a:p>
                  </a:txBody>
                  <a:tcPr marL="6350" marR="6350" marT="6350" marB="0" anchor="ctr"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152401" y="4347789"/>
            <a:ext cx="20000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AUPRC</a:t>
            </a:r>
            <a:r>
              <a:rPr lang="zh-CN" altLang="en-US" dirty="0"/>
              <a:t> </a:t>
            </a:r>
            <a:r>
              <a:rPr lang="en-US" altLang="zh-CN" dirty="0"/>
              <a:t>(mean, </a:t>
            </a:r>
            <a:r>
              <a:rPr lang="en-US" altLang="zh-CN" dirty="0" err="1"/>
              <a:t>std</a:t>
            </a:r>
            <a:r>
              <a:rPr lang="en-US" altLang="zh-CN" dirty="0"/>
              <a:t>)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52401" y="2015255"/>
            <a:ext cx="20335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AUROC</a:t>
            </a:r>
            <a:r>
              <a:rPr lang="zh-CN" altLang="en-US" dirty="0" smtClean="0"/>
              <a:t> </a:t>
            </a:r>
            <a:r>
              <a:rPr lang="en-US" altLang="zh-CN" dirty="0" smtClean="0"/>
              <a:t>(mean, </a:t>
            </a:r>
            <a:r>
              <a:rPr lang="en-US" altLang="zh-CN" dirty="0" err="1" smtClean="0"/>
              <a:t>std</a:t>
            </a:r>
            <a:r>
              <a:rPr lang="en-US" altLang="zh-CN" dirty="0" smtClean="0"/>
              <a:t>)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9163E-1119-F245-B1CE-A557DB73301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067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LR and RF can perform better than PRISM_III</a:t>
            </a:r>
          </a:p>
          <a:p>
            <a:r>
              <a:rPr lang="en-US" dirty="0" smtClean="0"/>
              <a:t>Feature selection can promote both LR and RF</a:t>
            </a:r>
          </a:p>
          <a:p>
            <a:r>
              <a:rPr lang="en-US" dirty="0" smtClean="0"/>
              <a:t>RF with 128 features performs the best</a:t>
            </a:r>
          </a:p>
          <a:p>
            <a:r>
              <a:rPr lang="en-US" dirty="0" smtClean="0"/>
              <a:t>The recommended model is LR with 32 features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9163E-1119-F245-B1CE-A557DB73301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4345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</TotalTime>
  <Words>749</Words>
  <Application>Microsoft Macintosh PowerPoint</Application>
  <PresentationFormat>Widescreen</PresentationFormat>
  <Paragraphs>189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Calibri</vt:lpstr>
      <vt:lpstr>Calibri Light</vt:lpstr>
      <vt:lpstr>DengXian</vt:lpstr>
      <vt:lpstr>DengXian Light</vt:lpstr>
      <vt:lpstr>SimSun</vt:lpstr>
      <vt:lpstr>Arial</vt:lpstr>
      <vt:lpstr>Office Theme</vt:lpstr>
      <vt:lpstr>Predicting In-hospital Mortality of Patients in the Paediatric ICU</vt:lpstr>
      <vt:lpstr>Data</vt:lpstr>
      <vt:lpstr>Data</vt:lpstr>
      <vt:lpstr>PowerPoint Presentation</vt:lpstr>
      <vt:lpstr>步骤及创新点</vt:lpstr>
      <vt:lpstr>PowerPoint Presentation</vt:lpstr>
      <vt:lpstr>Results: Feature Importance from RF</vt:lpstr>
      <vt:lpstr>Results: Compare</vt:lpstr>
      <vt:lpstr>Conclusion</vt:lpstr>
      <vt:lpstr>TODO</vt:lpstr>
      <vt:lpstr>Thanks!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Shenda Hong</dc:creator>
  <cp:lastModifiedBy>Shenda Hong</cp:lastModifiedBy>
  <cp:revision>172</cp:revision>
  <dcterms:created xsi:type="dcterms:W3CDTF">2020-06-14T02:48:59Z</dcterms:created>
  <dcterms:modified xsi:type="dcterms:W3CDTF">2020-06-16T22:29:06Z</dcterms:modified>
</cp:coreProperties>
</file>