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94"/>
  </p:normalViewPr>
  <p:slideViewPr>
    <p:cSldViewPr snapToGrid="0">
      <p:cViewPr varScale="1">
        <p:scale>
          <a:sx n="161" d="100"/>
          <a:sy n="161" d="100"/>
        </p:scale>
        <p:origin x="480"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40cdf7ae5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40cdf7ae5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40cdf7ae5f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40cdf7ae5f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40cdf7ae5f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40cdf7ae5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40cdf7ae5f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40cdf7ae5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40cdf7ae5f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40cdf7ae5f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40cdf7ae5f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40cdf7ae5f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40cdf7ae5f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40cdf7ae5f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D58162FE-4B7F-E68F-7523-6F3516C55AA3}"/>
            </a:ext>
          </a:extLst>
        </p:cNvPr>
        <p:cNvGrpSpPr/>
        <p:nvPr/>
      </p:nvGrpSpPr>
      <p:grpSpPr>
        <a:xfrm>
          <a:off x="0" y="0"/>
          <a:ext cx="0" cy="0"/>
          <a:chOff x="0" y="0"/>
          <a:chExt cx="0" cy="0"/>
        </a:xfrm>
      </p:grpSpPr>
      <p:sp>
        <p:nvSpPr>
          <p:cNvPr id="95" name="Google Shape;95;g340cdf7ae5f_0_83:notes">
            <a:extLst>
              <a:ext uri="{FF2B5EF4-FFF2-40B4-BE49-F238E27FC236}">
                <a16:creationId xmlns:a16="http://schemas.microsoft.com/office/drawing/2014/main" id="{14EC28B2-A48A-04BC-0A0A-EC4322C3E1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40cdf7ae5f_0_83:notes">
            <a:extLst>
              <a:ext uri="{FF2B5EF4-FFF2-40B4-BE49-F238E27FC236}">
                <a16:creationId xmlns:a16="http://schemas.microsoft.com/office/drawing/2014/main" id="{90F8A2EA-4758-961F-67C5-8AD8B799B1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9397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l" rtl="0">
              <a:lnSpc>
                <a:spcPct val="125000"/>
              </a:lnSpc>
              <a:spcBef>
                <a:spcPts val="0"/>
              </a:spcBef>
              <a:spcAft>
                <a:spcPts val="0"/>
              </a:spcAft>
              <a:buClr>
                <a:schemeClr val="dk1"/>
              </a:buClr>
              <a:buSzPts val="1100"/>
              <a:buFont typeface="Arial"/>
              <a:buNone/>
            </a:pPr>
            <a:endParaRPr sz="2300" b="1">
              <a:solidFill>
                <a:srgbClr val="1F2328"/>
              </a:solidFill>
              <a:highlight>
                <a:srgbClr val="FFFFFF"/>
              </a:highlight>
            </a:endParaRPr>
          </a:p>
          <a:p>
            <a:pPr marL="0" lvl="0" indent="0" algn="ctr" rtl="0">
              <a:spcBef>
                <a:spcPts val="600"/>
              </a:spcBef>
              <a:spcAft>
                <a:spcPts val="0"/>
              </a:spcAft>
              <a:buNone/>
            </a:pPr>
            <a:r>
              <a:rPr lang="ru"/>
              <a:t>MedAssistAI</a:t>
            </a:r>
            <a:endParaRPr/>
          </a:p>
        </p:txBody>
      </p:sp>
      <p:sp>
        <p:nvSpPr>
          <p:cNvPr id="55" name="Google Shape;55;p13"/>
          <p:cNvSpPr txBox="1">
            <a:spLocks noGrp="1"/>
          </p:cNvSpPr>
          <p:nvPr>
            <p:ph type="subTitle" idx="1"/>
          </p:nvPr>
        </p:nvSpPr>
        <p:spPr>
          <a:xfrm>
            <a:off x="311700" y="2834125"/>
            <a:ext cx="3802200" cy="20526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ru" b="1"/>
              <a:t>Команда №58</a:t>
            </a:r>
            <a:endParaRPr b="1"/>
          </a:p>
          <a:p>
            <a:pPr marL="0" lvl="0" indent="0" algn="l" rtl="0">
              <a:spcBef>
                <a:spcPts val="0"/>
              </a:spcBef>
              <a:spcAft>
                <a:spcPts val="0"/>
              </a:spcAft>
              <a:buNone/>
            </a:pPr>
            <a:r>
              <a:rPr lang="ru" i="1"/>
              <a:t>Участники:</a:t>
            </a:r>
            <a:endParaRPr i="1"/>
          </a:p>
          <a:p>
            <a:pPr marL="457200" lvl="0" indent="-379730" algn="l" rtl="0">
              <a:spcBef>
                <a:spcPts val="0"/>
              </a:spcBef>
              <a:spcAft>
                <a:spcPts val="0"/>
              </a:spcAft>
              <a:buSzPct val="100000"/>
              <a:buChar char="-"/>
            </a:pPr>
            <a:r>
              <a:rPr lang="ru"/>
              <a:t>Васильев Даниил</a:t>
            </a:r>
            <a:endParaRPr/>
          </a:p>
          <a:p>
            <a:pPr marL="457200" lvl="0" indent="-379730" algn="l" rtl="0">
              <a:spcBef>
                <a:spcPts val="0"/>
              </a:spcBef>
              <a:spcAft>
                <a:spcPts val="0"/>
              </a:spcAft>
              <a:buSzPct val="100000"/>
              <a:buChar char="-"/>
            </a:pPr>
            <a:r>
              <a:rPr lang="ru"/>
              <a:t>Мартынов Александр</a:t>
            </a:r>
            <a:endParaRPr/>
          </a:p>
          <a:p>
            <a:pPr marL="457200" lvl="0" indent="-379730" algn="l" rtl="0">
              <a:spcBef>
                <a:spcPts val="0"/>
              </a:spcBef>
              <a:spcAft>
                <a:spcPts val="0"/>
              </a:spcAft>
              <a:buSzPct val="100000"/>
              <a:buChar char="-"/>
            </a:pPr>
            <a:r>
              <a:rPr lang="ru"/>
              <a:t>Ляпин Данила</a:t>
            </a:r>
            <a:endParaRPr/>
          </a:p>
          <a:p>
            <a:pPr marL="457200" lvl="0" indent="-379730" algn="l" rtl="0">
              <a:spcBef>
                <a:spcPts val="0"/>
              </a:spcBef>
              <a:spcAft>
                <a:spcPts val="0"/>
              </a:spcAft>
              <a:buSzPct val="100000"/>
              <a:buChar char="-"/>
            </a:pPr>
            <a:r>
              <a:rPr lang="ru"/>
              <a:t>Черных Иван</a:t>
            </a:r>
            <a:endParaRPr/>
          </a:p>
        </p:txBody>
      </p:sp>
      <p:sp>
        <p:nvSpPr>
          <p:cNvPr id="56" name="Google Shape;56;p13"/>
          <p:cNvSpPr txBox="1"/>
          <p:nvPr/>
        </p:nvSpPr>
        <p:spPr>
          <a:xfrm>
            <a:off x="6282150" y="2908875"/>
            <a:ext cx="2810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sp>
        <p:nvSpPr>
          <p:cNvPr id="57" name="Google Shape;57;p13"/>
          <p:cNvSpPr txBox="1">
            <a:spLocks noGrp="1"/>
          </p:cNvSpPr>
          <p:nvPr>
            <p:ph type="subTitle" idx="1"/>
          </p:nvPr>
        </p:nvSpPr>
        <p:spPr>
          <a:xfrm>
            <a:off x="5244525" y="2834125"/>
            <a:ext cx="3802200" cy="205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sz="2350" i="1"/>
              <a:t>Руководитель:</a:t>
            </a:r>
            <a:endParaRPr sz="2350" i="1"/>
          </a:p>
          <a:p>
            <a:pPr marL="0" lvl="0" indent="0" algn="l" rtl="0">
              <a:spcBef>
                <a:spcPts val="0"/>
              </a:spcBef>
              <a:spcAft>
                <a:spcPts val="0"/>
              </a:spcAft>
              <a:buNone/>
            </a:pPr>
            <a:r>
              <a:rPr lang="ru" sz="2350"/>
              <a:t>Кирилл Малюшитский</a:t>
            </a:r>
            <a:endParaRPr sz="23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ru"/>
              <a:t>В ходе исследования данных по задаче детекции людей с заболеваниями сердца удалось собрать два датасета данных. Эти датасеты представляют из себя объекты с симптомами людей. По этим симптомам модель обучается определять, болен ли человек или здоров. Итоговая модель состоит из двух мета моделей, которые обучаются на двух датасетах соответственно. Итоговое предсказание усредняется из предсказаний вероятностей от двух моделей и подбирается порог отсечения к положительному/отрицательному классу.</a:t>
            </a:r>
            <a:endParaRPr/>
          </a:p>
        </p:txBody>
      </p:sp>
      <p:sp>
        <p:nvSpPr>
          <p:cNvPr id="63" name="Google Shape;63;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Промежуточные результаты нашей работы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Первая модель. Выбор бейзлайна.</a:t>
            </a:r>
            <a:endParaRPr/>
          </a:p>
        </p:txBody>
      </p:sp>
      <p:sp>
        <p:nvSpPr>
          <p:cNvPr id="69" name="Google Shape;69;p15"/>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ru"/>
              <a:t>Модель, которая обучается на первом датасете данных, выбиралась из пула бейзлайнов по основным метрикам задачи классификации. По метрике roc-auc был сделан выбор в сторону модели случайного леса. Стоит сказать, что все модели справились довольно хорошо.</a:t>
            </a:r>
            <a:endParaRPr/>
          </a:p>
        </p:txBody>
      </p:sp>
      <p:pic>
        <p:nvPicPr>
          <p:cNvPr id="70" name="Google Shape;70;p15"/>
          <p:cNvPicPr preferRelativeResize="0"/>
          <p:nvPr/>
        </p:nvPicPr>
        <p:blipFill>
          <a:blip r:embed="rId3">
            <a:alphaModFix/>
          </a:blip>
          <a:stretch>
            <a:fillRect/>
          </a:stretch>
        </p:blipFill>
        <p:spPr>
          <a:xfrm>
            <a:off x="4572000" y="1765575"/>
            <a:ext cx="4435275" cy="16123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t>После подбора гиперпараметров у случайного леса удалось добиться идеальных метрик. Был произведен перебор по сетке, но даже по такому небольшому набору параметров был достигнут идеальный результат.</a:t>
            </a:r>
            <a:endParaRPr/>
          </a:p>
          <a:p>
            <a:pPr marL="0" lvl="0" indent="0" algn="l" rtl="0">
              <a:spcBef>
                <a:spcPts val="1200"/>
              </a:spcBef>
              <a:spcAft>
                <a:spcPts val="1200"/>
              </a:spcAft>
              <a:buNone/>
            </a:pPr>
            <a:endParaRPr/>
          </a:p>
        </p:txBody>
      </p:sp>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Первая модель. Тюнинг гиперпараметров.</a:t>
            </a:r>
            <a:endParaRPr/>
          </a:p>
        </p:txBody>
      </p:sp>
      <p:pic>
        <p:nvPicPr>
          <p:cNvPr id="77" name="Google Shape;77;p16"/>
          <p:cNvPicPr preferRelativeResize="0"/>
          <p:nvPr/>
        </p:nvPicPr>
        <p:blipFill>
          <a:blip r:embed="rId3">
            <a:alphaModFix/>
          </a:blip>
          <a:stretch>
            <a:fillRect/>
          </a:stretch>
        </p:blipFill>
        <p:spPr>
          <a:xfrm>
            <a:off x="4572001" y="1152487"/>
            <a:ext cx="4434925" cy="1567225"/>
          </a:xfrm>
          <a:prstGeom prst="rect">
            <a:avLst/>
          </a:prstGeom>
          <a:noFill/>
          <a:ln>
            <a:noFill/>
          </a:ln>
        </p:spPr>
      </p:pic>
      <p:pic>
        <p:nvPicPr>
          <p:cNvPr id="78" name="Google Shape;78;p16"/>
          <p:cNvPicPr preferRelativeResize="0"/>
          <p:nvPr/>
        </p:nvPicPr>
        <p:blipFill>
          <a:blip r:embed="rId4">
            <a:alphaModFix/>
          </a:blip>
          <a:stretch>
            <a:fillRect/>
          </a:stretch>
        </p:blipFill>
        <p:spPr>
          <a:xfrm>
            <a:off x="4667025" y="2771262"/>
            <a:ext cx="4244879" cy="211898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Вторая модель. Выбор бейзлайна.</a:t>
            </a:r>
            <a:endParaRPr/>
          </a:p>
        </p:txBody>
      </p:sp>
      <p:sp>
        <p:nvSpPr>
          <p:cNvPr id="84" name="Google Shape;84;p17"/>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t>Аналогично с первой моделью был проведен анализ второго датасета и бейзлайны основных моделей. Здесь также сравнивался коэффициент Каппа Коэна - оценка согласия между двумя оценщиками. </a:t>
            </a:r>
            <a:endParaRPr/>
          </a:p>
          <a:p>
            <a:pPr marL="0" lvl="0" indent="0" algn="l" rtl="0">
              <a:spcBef>
                <a:spcPts val="1200"/>
              </a:spcBef>
              <a:spcAft>
                <a:spcPts val="1200"/>
              </a:spcAft>
              <a:buNone/>
            </a:pPr>
            <a:r>
              <a:rPr lang="ru"/>
              <a:t>Был выбран XGBoost, так как он дал лучший скор по roc auc.</a:t>
            </a:r>
            <a:endParaRPr/>
          </a:p>
        </p:txBody>
      </p:sp>
      <p:pic>
        <p:nvPicPr>
          <p:cNvPr id="85" name="Google Shape;85;p17"/>
          <p:cNvPicPr preferRelativeResize="0"/>
          <p:nvPr/>
        </p:nvPicPr>
        <p:blipFill>
          <a:blip r:embed="rId3">
            <a:alphaModFix/>
          </a:blip>
          <a:stretch>
            <a:fillRect/>
          </a:stretch>
        </p:blipFill>
        <p:spPr>
          <a:xfrm>
            <a:off x="4572004" y="2040731"/>
            <a:ext cx="4081415" cy="1062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Вторая модель. Тюнинг гиперпараметров.</a:t>
            </a:r>
            <a:endParaRPr/>
          </a:p>
        </p:txBody>
      </p:sp>
      <p:sp>
        <p:nvSpPr>
          <p:cNvPr id="91" name="Google Shape;91;p18"/>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ru"/>
              <a:t>Здесь был проведен следующий эксперимент. Был произведен тюнинг гиперпараметров XGboost’инга по кроссвалидации и 4 фолдов. Затем делались предсказания для каждого из фолдов и строилась таблица из исходных объектов, где в качестве признаков выступают предсказания вероятностей по 4 фолдам.</a:t>
            </a:r>
            <a:endParaRPr/>
          </a:p>
        </p:txBody>
      </p:sp>
      <p:pic>
        <p:nvPicPr>
          <p:cNvPr id="92" name="Google Shape;92;p18"/>
          <p:cNvPicPr preferRelativeResize="0"/>
          <p:nvPr/>
        </p:nvPicPr>
        <p:blipFill>
          <a:blip r:embed="rId3">
            <a:alphaModFix/>
          </a:blip>
          <a:stretch>
            <a:fillRect/>
          </a:stretch>
        </p:blipFill>
        <p:spPr>
          <a:xfrm>
            <a:off x="4571994" y="1243575"/>
            <a:ext cx="3989801" cy="1328175"/>
          </a:xfrm>
          <a:prstGeom prst="rect">
            <a:avLst/>
          </a:prstGeom>
          <a:noFill/>
          <a:ln>
            <a:noFill/>
          </a:ln>
        </p:spPr>
      </p:pic>
      <p:pic>
        <p:nvPicPr>
          <p:cNvPr id="93" name="Google Shape;93;p18"/>
          <p:cNvPicPr preferRelativeResize="0"/>
          <p:nvPr/>
        </p:nvPicPr>
        <p:blipFill>
          <a:blip r:embed="rId4">
            <a:alphaModFix/>
          </a:blip>
          <a:stretch>
            <a:fillRect/>
          </a:stretch>
        </p:blipFill>
        <p:spPr>
          <a:xfrm>
            <a:off x="4572000" y="2797600"/>
            <a:ext cx="4267201" cy="209728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Вторая модель. Тюнинг гиперпараметров.</a:t>
            </a:r>
            <a:endParaRPr/>
          </a:p>
        </p:txBody>
      </p:sp>
      <p:sp>
        <p:nvSpPr>
          <p:cNvPr id="99" name="Google Shape;99;p19"/>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ru" dirty="0"/>
              <a:t>Далее на получившемся наборе данных был обучен и затюнен случайный лес. В итоге удалось забустить метрику roc auc до 0.81, что является замечательным результатом. Данный эксперимент оправдал затраченных ресурсов.</a:t>
            </a:r>
            <a:endParaRPr dirty="0"/>
          </a:p>
        </p:txBody>
      </p:sp>
      <p:pic>
        <p:nvPicPr>
          <p:cNvPr id="100" name="Google Shape;100;p19"/>
          <p:cNvPicPr preferRelativeResize="0"/>
          <p:nvPr/>
        </p:nvPicPr>
        <p:blipFill>
          <a:blip r:embed="rId3">
            <a:alphaModFix/>
          </a:blip>
          <a:stretch>
            <a:fillRect/>
          </a:stretch>
        </p:blipFill>
        <p:spPr>
          <a:xfrm>
            <a:off x="4863125" y="2336649"/>
            <a:ext cx="4009701" cy="470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055C0767-0658-0606-3046-85350AD140D4}"/>
            </a:ext>
          </a:extLst>
        </p:cNvPr>
        <p:cNvGrpSpPr/>
        <p:nvPr/>
      </p:nvGrpSpPr>
      <p:grpSpPr>
        <a:xfrm>
          <a:off x="0" y="0"/>
          <a:ext cx="0" cy="0"/>
          <a:chOff x="0" y="0"/>
          <a:chExt cx="0" cy="0"/>
        </a:xfrm>
      </p:grpSpPr>
      <p:sp>
        <p:nvSpPr>
          <p:cNvPr id="98" name="Google Shape;98;p19">
            <a:extLst>
              <a:ext uri="{FF2B5EF4-FFF2-40B4-BE49-F238E27FC236}">
                <a16:creationId xmlns:a16="http://schemas.microsoft.com/office/drawing/2014/main" id="{9264DC36-D807-B52D-3C5A-B62A9EC5166C}"/>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dirty="0"/>
              <a:t>А также...</a:t>
            </a:r>
            <a:endParaRPr dirty="0"/>
          </a:p>
        </p:txBody>
      </p:sp>
      <p:sp>
        <p:nvSpPr>
          <p:cNvPr id="99" name="Google Shape;99;p19">
            <a:extLst>
              <a:ext uri="{FF2B5EF4-FFF2-40B4-BE49-F238E27FC236}">
                <a16:creationId xmlns:a16="http://schemas.microsoft.com/office/drawing/2014/main" id="{335E59E3-EB86-2648-50BF-B7E9DADE4512}"/>
              </a:ext>
            </a:extLst>
          </p:cNvPr>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ru-RU" dirty="0"/>
              <a:t>О</a:t>
            </a:r>
            <a:r>
              <a:rPr lang="ru" dirty="0"/>
              <a:t>бъединили два отдельных датасета в один единый для дальнейшей оценки работы сервиса, получили болеее 400 тысяч объектов</a:t>
            </a:r>
            <a:r>
              <a:rPr lang="ru-RU" dirty="0"/>
              <a:t>.</a:t>
            </a:r>
            <a:endParaRPr lang="en-US" dirty="0"/>
          </a:p>
          <a:p>
            <a:pPr marL="285750" indent="-285750">
              <a:spcAft>
                <a:spcPts val="1200"/>
              </a:spcAft>
            </a:pPr>
            <a:r>
              <a:rPr lang="ru-RU" dirty="0"/>
              <a:t>Произвели </a:t>
            </a:r>
            <a:r>
              <a:rPr lang="ru-RU" dirty="0" err="1"/>
              <a:t>оверсемплинг</a:t>
            </a:r>
            <a:r>
              <a:rPr lang="ru-RU" dirty="0"/>
              <a:t> с помощью </a:t>
            </a:r>
            <a:r>
              <a:rPr lang="en-US" dirty="0"/>
              <a:t>SMOTE </a:t>
            </a:r>
            <a:r>
              <a:rPr lang="ru-RU" dirty="0"/>
              <a:t>для балансировки классов в данных.</a:t>
            </a:r>
            <a:endParaRPr lang="en-US" dirty="0"/>
          </a:p>
          <a:p>
            <a:pPr marL="285750" indent="-285750">
              <a:spcAft>
                <a:spcPts val="1200"/>
              </a:spcAft>
            </a:pPr>
            <a:r>
              <a:rPr lang="ru-RU" dirty="0"/>
              <a:t>Определили наилучшее пороговое значение при объединении двух самостоятельных моделей в ансамбль.</a:t>
            </a:r>
            <a:endParaRPr dirty="0"/>
          </a:p>
        </p:txBody>
      </p:sp>
      <p:pic>
        <p:nvPicPr>
          <p:cNvPr id="5" name="Рисунок 4">
            <a:extLst>
              <a:ext uri="{FF2B5EF4-FFF2-40B4-BE49-F238E27FC236}">
                <a16:creationId xmlns:a16="http://schemas.microsoft.com/office/drawing/2014/main" id="{B292E26E-AA96-1AD1-5E4F-4575C7338275}"/>
              </a:ext>
            </a:extLst>
          </p:cNvPr>
          <p:cNvPicPr>
            <a:picLocks noChangeAspect="1"/>
          </p:cNvPicPr>
          <p:nvPr/>
        </p:nvPicPr>
        <p:blipFill>
          <a:blip r:embed="rId3"/>
          <a:stretch>
            <a:fillRect/>
          </a:stretch>
        </p:blipFill>
        <p:spPr>
          <a:xfrm>
            <a:off x="5352111" y="1589806"/>
            <a:ext cx="2090310" cy="2267613"/>
          </a:xfrm>
          <a:prstGeom prst="rect">
            <a:avLst/>
          </a:prstGeom>
        </p:spPr>
      </p:pic>
    </p:spTree>
    <p:extLst>
      <p:ext uri="{BB962C8B-B14F-4D97-AF65-F5344CB8AC3E}">
        <p14:creationId xmlns:p14="http://schemas.microsoft.com/office/powerpoint/2010/main" val="351342550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358</Words>
  <Application>Microsoft Macintosh PowerPoint</Application>
  <PresentationFormat>Экран (16:9)</PresentationFormat>
  <Paragraphs>27</Paragraphs>
  <Slides>8</Slides>
  <Notes>8</Notes>
  <HiddenSlides>0</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8</vt:i4>
      </vt:variant>
    </vt:vector>
  </HeadingPairs>
  <TitlesOfParts>
    <vt:vector size="10" baseType="lpstr">
      <vt:lpstr>Arial</vt:lpstr>
      <vt:lpstr>Simple Light</vt:lpstr>
      <vt:lpstr> MedAssistAI</vt:lpstr>
      <vt:lpstr>Промежуточные результаты нашей работы </vt:lpstr>
      <vt:lpstr>Первая модель. Выбор бейзлайна.</vt:lpstr>
      <vt:lpstr>Первая модель. Тюнинг гиперпараметров.</vt:lpstr>
      <vt:lpstr>Вторая модель. Выбор бейзлайна.</vt:lpstr>
      <vt:lpstr>Вторая модель. Тюнинг гиперпараметров.</vt:lpstr>
      <vt:lpstr>Вторая модель. Тюнинг гиперпараметров.</vt:lpstr>
      <vt:lpstr>А также...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Danila Liapin</cp:lastModifiedBy>
  <cp:revision>3</cp:revision>
  <dcterms:modified xsi:type="dcterms:W3CDTF">2025-03-15T15:48:31Z</dcterms:modified>
</cp:coreProperties>
</file>