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a86912f63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a86912f63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da86912f63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da86912f63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da86912f63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da86912f63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a86912f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da86912f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a86912f63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a86912f63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a86912f63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a86912f63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a86912f63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a86912f63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a86912f63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a86912f63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ru" sz="2277"/>
              <a:t>Presentation on the topic “Analysis of the impact of coronavirus on the global economic situation”</a:t>
            </a:r>
            <a:endParaRPr sz="1722"/>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ru" sz="1348"/>
              <a:t>Made by Iakovlev Evgenii, Panasiuk Ivan, Redikultsev Vladislav</a:t>
            </a:r>
            <a:r>
              <a:rPr lang="ru"/>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36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ru" sz="1720"/>
              <a:t>What is coronavirus pandemic and how it connected with economy</a:t>
            </a:r>
            <a:endParaRPr sz="1720"/>
          </a:p>
        </p:txBody>
      </p:sp>
      <p:sp>
        <p:nvSpPr>
          <p:cNvPr id="61" name="Google Shape;61;p14"/>
          <p:cNvSpPr txBox="1"/>
          <p:nvPr/>
        </p:nvSpPr>
        <p:spPr>
          <a:xfrm>
            <a:off x="185700" y="871625"/>
            <a:ext cx="20745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arenR"/>
            </a:pPr>
            <a:r>
              <a:rPr lang="ru"/>
              <a:t>Coronavirus was discovered on 31, December, 2019 in China</a:t>
            </a:r>
            <a:endParaRPr/>
          </a:p>
          <a:p>
            <a:pPr indent="-317500" lvl="0" marL="457200" rtl="0" algn="l">
              <a:spcBef>
                <a:spcPts val="0"/>
              </a:spcBef>
              <a:spcAft>
                <a:spcPts val="0"/>
              </a:spcAft>
              <a:buSzPts val="1400"/>
              <a:buAutoNum type="arabicParenR"/>
            </a:pPr>
            <a:r>
              <a:rPr lang="ru"/>
              <a:t>Then followed rapid spread</a:t>
            </a:r>
            <a:endParaRPr/>
          </a:p>
          <a:p>
            <a:pPr indent="-317500" lvl="0" marL="457200" rtl="0" algn="l">
              <a:spcBef>
                <a:spcPts val="0"/>
              </a:spcBef>
              <a:spcAft>
                <a:spcPts val="0"/>
              </a:spcAft>
              <a:buSzPts val="1400"/>
              <a:buAutoNum type="arabicParenR"/>
            </a:pPr>
            <a:r>
              <a:rPr lang="ru"/>
              <a:t>Lockdowns globally led to economic slowdown in the whole world</a:t>
            </a:r>
            <a:endParaRPr/>
          </a:p>
        </p:txBody>
      </p:sp>
      <p:pic>
        <p:nvPicPr>
          <p:cNvPr id="62" name="Google Shape;62;p14"/>
          <p:cNvPicPr preferRelativeResize="0"/>
          <p:nvPr/>
        </p:nvPicPr>
        <p:blipFill>
          <a:blip r:embed="rId3">
            <a:alphaModFix/>
          </a:blip>
          <a:stretch>
            <a:fillRect/>
          </a:stretch>
        </p:blipFill>
        <p:spPr>
          <a:xfrm>
            <a:off x="2447000" y="900200"/>
            <a:ext cx="5704799" cy="2791224"/>
          </a:xfrm>
          <a:prstGeom prst="rect">
            <a:avLst/>
          </a:prstGeom>
          <a:noFill/>
          <a:ln>
            <a:noFill/>
          </a:ln>
        </p:spPr>
      </p:pic>
      <p:sp>
        <p:nvSpPr>
          <p:cNvPr id="63" name="Google Shape;63;p14"/>
          <p:cNvSpPr txBox="1"/>
          <p:nvPr/>
        </p:nvSpPr>
        <p:spPr>
          <a:xfrm>
            <a:off x="2844050" y="3691425"/>
            <a:ext cx="63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–Coronavirus had a crucial impact on major economy – US</a:t>
            </a:r>
            <a:endParaRPr/>
          </a:p>
          <a:p>
            <a:pPr indent="0" lvl="0" marL="0" rtl="0" algn="l">
              <a:spcBef>
                <a:spcPts val="0"/>
              </a:spcBef>
              <a:spcAft>
                <a:spcPts val="0"/>
              </a:spcAft>
              <a:buNone/>
            </a:pPr>
            <a:r>
              <a:rPr lang="ru"/>
              <a:t>–Pandemic greatly affected major developing economies – India, Brazil</a:t>
            </a:r>
            <a:endParaRPr/>
          </a:p>
          <a:p>
            <a:pPr indent="0" lvl="0" marL="0" rtl="0" algn="l">
              <a:spcBef>
                <a:spcPts val="0"/>
              </a:spcBef>
              <a:spcAft>
                <a:spcPts val="0"/>
              </a:spcAft>
              <a:buNone/>
            </a:pPr>
            <a:r>
              <a:rPr lang="ru"/>
              <a:t>–These resulted in turbulence in the Global Economy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u"/>
              <a:t>T</a:t>
            </a:r>
            <a:r>
              <a:rPr lang="ru"/>
              <a:t>ightening lockdowns ubiquitous</a:t>
            </a:r>
            <a:endParaRPr/>
          </a:p>
        </p:txBody>
      </p:sp>
      <p:sp>
        <p:nvSpPr>
          <p:cNvPr id="69" name="Google Shape;69;p15"/>
          <p:cNvSpPr txBox="1"/>
          <p:nvPr>
            <p:ph idx="1" type="body"/>
          </p:nvPr>
        </p:nvSpPr>
        <p:spPr>
          <a:xfrm>
            <a:off x="311700" y="1175650"/>
            <a:ext cx="2169300" cy="2723100"/>
          </a:xfrm>
          <a:prstGeom prst="rect">
            <a:avLst/>
          </a:prstGeom>
        </p:spPr>
        <p:txBody>
          <a:bodyPr anchorCtr="0" anchor="t" bIns="91425" lIns="91425" spcFirstLastPara="1" rIns="91425" wrap="square" tIns="91425">
            <a:normAutofit fontScale="92500" lnSpcReduction="20000"/>
          </a:bodyPr>
          <a:lstStyle/>
          <a:p>
            <a:pPr indent="-310832" lvl="0" marL="457200" rtl="0" algn="l">
              <a:spcBef>
                <a:spcPts val="0"/>
              </a:spcBef>
              <a:spcAft>
                <a:spcPts val="0"/>
              </a:spcAft>
              <a:buClr>
                <a:schemeClr val="dk1"/>
              </a:buClr>
              <a:buSzPct val="100000"/>
              <a:buFont typeface="Roboto"/>
              <a:buAutoNum type="arabicParenR"/>
            </a:pPr>
            <a:r>
              <a:rPr lang="ru" sz="1400">
                <a:solidFill>
                  <a:schemeClr val="dk1"/>
                </a:solidFill>
                <a:highlight>
                  <a:srgbClr val="FFFFFF"/>
                </a:highlight>
                <a:latin typeface="Roboto"/>
                <a:ea typeface="Roboto"/>
                <a:cs typeface="Roboto"/>
                <a:sym typeface="Roboto"/>
              </a:rPr>
              <a:t>Death rate provokes quarantine measures,</a:t>
            </a:r>
            <a:endParaRPr sz="1400">
              <a:solidFill>
                <a:schemeClr val="dk1"/>
              </a:solidFill>
              <a:highlight>
                <a:srgbClr val="FFFFFF"/>
              </a:highlight>
              <a:latin typeface="Roboto"/>
              <a:ea typeface="Roboto"/>
              <a:cs typeface="Roboto"/>
              <a:sym typeface="Roboto"/>
            </a:endParaRPr>
          </a:p>
          <a:p>
            <a:pPr indent="-310832" lvl="0" marL="457200" rtl="0" algn="l">
              <a:spcBef>
                <a:spcPts val="0"/>
              </a:spcBef>
              <a:spcAft>
                <a:spcPts val="0"/>
              </a:spcAft>
              <a:buClr>
                <a:schemeClr val="dk1"/>
              </a:buClr>
              <a:buSzPct val="100000"/>
              <a:buFont typeface="Roboto"/>
              <a:buAutoNum type="arabicParenR"/>
            </a:pPr>
            <a:r>
              <a:rPr lang="ru" sz="1400">
                <a:solidFill>
                  <a:schemeClr val="dk1"/>
                </a:solidFill>
                <a:highlight>
                  <a:srgbClr val="FFFFFF"/>
                </a:highlight>
                <a:latin typeface="Roboto"/>
                <a:ea typeface="Roboto"/>
                <a:cs typeface="Roboto"/>
                <a:sym typeface="Roboto"/>
              </a:rPr>
              <a:t>consequently pressures business and leads to unemployment</a:t>
            </a:r>
            <a:endParaRPr sz="1400">
              <a:solidFill>
                <a:schemeClr val="dk1"/>
              </a:solidFill>
              <a:highlight>
                <a:srgbClr val="FFFFFF"/>
              </a:highlight>
              <a:latin typeface="Roboto"/>
              <a:ea typeface="Roboto"/>
              <a:cs typeface="Roboto"/>
              <a:sym typeface="Roboto"/>
            </a:endParaRPr>
          </a:p>
          <a:p>
            <a:pPr indent="-310832" lvl="0" marL="457200" rtl="0" algn="l">
              <a:spcBef>
                <a:spcPts val="0"/>
              </a:spcBef>
              <a:spcAft>
                <a:spcPts val="0"/>
              </a:spcAft>
              <a:buClr>
                <a:schemeClr val="dk1"/>
              </a:buClr>
              <a:buSzPct val="100000"/>
              <a:buFont typeface="Roboto"/>
              <a:buAutoNum type="arabicParenR"/>
            </a:pPr>
            <a:r>
              <a:rPr lang="ru" sz="1400">
                <a:solidFill>
                  <a:schemeClr val="dk1"/>
                </a:solidFill>
                <a:highlight>
                  <a:srgbClr val="FFFFFF"/>
                </a:highlight>
                <a:latin typeface="Roboto"/>
                <a:ea typeface="Roboto"/>
                <a:cs typeface="Roboto"/>
                <a:sym typeface="Roboto"/>
              </a:rPr>
              <a:t>Every government tried to do anything to decrease mortality rate</a:t>
            </a:r>
            <a:endParaRPr sz="1400">
              <a:solidFill>
                <a:schemeClr val="dk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ct val="78571"/>
              <a:buFont typeface="Arial"/>
              <a:buNone/>
            </a:pPr>
            <a:r>
              <a:rPr lang="ru" sz="1400">
                <a:solidFill>
                  <a:schemeClr val="dk1"/>
                </a:solidFill>
                <a:highlight>
                  <a:srgbClr val="FFFFFF"/>
                </a:highlight>
                <a:latin typeface="Roboto"/>
                <a:ea typeface="Roboto"/>
                <a:cs typeface="Roboto"/>
                <a:sym typeface="Roboto"/>
              </a:rPr>
              <a:t>Including eliminating small business...</a:t>
            </a:r>
            <a:endParaRPr sz="1400">
              <a:solidFill>
                <a:schemeClr val="dk1"/>
              </a:solidFill>
              <a:highlight>
                <a:srgbClr val="FFFFFF"/>
              </a:highlight>
              <a:latin typeface="Roboto"/>
              <a:ea typeface="Roboto"/>
              <a:cs typeface="Roboto"/>
              <a:sym typeface="Roboto"/>
            </a:endParaRPr>
          </a:p>
        </p:txBody>
      </p:sp>
      <p:pic>
        <p:nvPicPr>
          <p:cNvPr id="70" name="Google Shape;70;p15"/>
          <p:cNvPicPr preferRelativeResize="0"/>
          <p:nvPr/>
        </p:nvPicPr>
        <p:blipFill>
          <a:blip r:embed="rId3">
            <a:alphaModFix/>
          </a:blip>
          <a:stretch>
            <a:fillRect/>
          </a:stretch>
        </p:blipFill>
        <p:spPr>
          <a:xfrm>
            <a:off x="3416800" y="1175650"/>
            <a:ext cx="4294100" cy="3124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u"/>
              <a:t>What are your chances in fighting the </a:t>
            </a:r>
            <a:r>
              <a:rPr lang="ru"/>
              <a:t>disease?</a:t>
            </a:r>
            <a:r>
              <a:rPr lang="ru"/>
              <a:t> </a:t>
            </a:r>
            <a:endParaRPr/>
          </a:p>
        </p:txBody>
      </p:sp>
      <p:sp>
        <p:nvSpPr>
          <p:cNvPr id="76" name="Google Shape;76;p16"/>
          <p:cNvSpPr txBox="1"/>
          <p:nvPr>
            <p:ph idx="1" type="body"/>
          </p:nvPr>
        </p:nvSpPr>
        <p:spPr>
          <a:xfrm>
            <a:off x="311700" y="1152475"/>
            <a:ext cx="2048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400">
                <a:solidFill>
                  <a:schemeClr val="dk1"/>
                </a:solidFill>
                <a:highlight>
                  <a:srgbClr val="FFFFFF"/>
                </a:highlight>
                <a:latin typeface="Roboto"/>
                <a:ea typeface="Roboto"/>
                <a:cs typeface="Roboto"/>
                <a:sym typeface="Roboto"/>
              </a:rPr>
              <a:t>-Represents correlation between cases, death and  recovery rates</a:t>
            </a:r>
            <a:endParaRPr sz="14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rPr lang="ru" sz="1400">
                <a:solidFill>
                  <a:schemeClr val="dk1"/>
                </a:solidFill>
                <a:highlight>
                  <a:srgbClr val="FFFFFF"/>
                </a:highlight>
                <a:latin typeface="Roboto"/>
                <a:ea typeface="Roboto"/>
                <a:cs typeface="Roboto"/>
                <a:sym typeface="Roboto"/>
              </a:rPr>
              <a:t>-Strong correlation between confirmed cases and deaths</a:t>
            </a:r>
            <a:endParaRPr sz="14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rPr lang="ru" sz="1400">
                <a:solidFill>
                  <a:schemeClr val="dk1"/>
                </a:solidFill>
                <a:highlight>
                  <a:srgbClr val="FFFFFF"/>
                </a:highlight>
                <a:latin typeface="Roboto"/>
                <a:ea typeface="Roboto"/>
                <a:cs typeface="Roboto"/>
                <a:sym typeface="Roboto"/>
              </a:rPr>
              <a:t>-Not only correlation in this case, but also causation </a:t>
            </a:r>
            <a:endParaRPr sz="1400">
              <a:solidFill>
                <a:schemeClr val="dk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400">
              <a:solidFill>
                <a:schemeClr val="dk1"/>
              </a:solidFill>
              <a:highlight>
                <a:srgbClr val="FFFFFF"/>
              </a:highlight>
              <a:latin typeface="Roboto"/>
              <a:ea typeface="Roboto"/>
              <a:cs typeface="Roboto"/>
              <a:sym typeface="Roboto"/>
            </a:endParaRPr>
          </a:p>
        </p:txBody>
      </p:sp>
      <p:pic>
        <p:nvPicPr>
          <p:cNvPr id="77" name="Google Shape;77;p16"/>
          <p:cNvPicPr preferRelativeResize="0"/>
          <p:nvPr/>
        </p:nvPicPr>
        <p:blipFill>
          <a:blip r:embed="rId3">
            <a:alphaModFix/>
          </a:blip>
          <a:stretch>
            <a:fillRect/>
          </a:stretch>
        </p:blipFill>
        <p:spPr>
          <a:xfrm>
            <a:off x="3143550" y="1257700"/>
            <a:ext cx="3504101" cy="26280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Before it all began</a:t>
            </a:r>
            <a:endParaRPr/>
          </a:p>
        </p:txBody>
      </p:sp>
      <p:sp>
        <p:nvSpPr>
          <p:cNvPr id="83" name="Google Shape;83;p17"/>
          <p:cNvSpPr txBox="1"/>
          <p:nvPr>
            <p:ph idx="1" type="body"/>
          </p:nvPr>
        </p:nvSpPr>
        <p:spPr>
          <a:xfrm>
            <a:off x="311700" y="1152475"/>
            <a:ext cx="3535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ru"/>
              <a:t>-Before pandemic states possessed from 9.68% of the market to 11.1%(relative equality of production)</a:t>
            </a:r>
            <a:endParaRPr/>
          </a:p>
          <a:p>
            <a:pPr indent="0" lvl="0" marL="0" rtl="0" algn="l">
              <a:spcBef>
                <a:spcPts val="1200"/>
              </a:spcBef>
              <a:spcAft>
                <a:spcPts val="1200"/>
              </a:spcAft>
              <a:buNone/>
            </a:pPr>
            <a:r>
              <a:rPr lang="ru"/>
              <a:t>-Belgium was the leader, followed by Poland and Switzerland</a:t>
            </a:r>
            <a:endParaRPr/>
          </a:p>
        </p:txBody>
      </p:sp>
      <p:sp>
        <p:nvSpPr>
          <p:cNvPr id="84" name="Google Shape;84;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5" name="Google Shape;85;p17"/>
          <p:cNvPicPr preferRelativeResize="0"/>
          <p:nvPr/>
        </p:nvPicPr>
        <p:blipFill>
          <a:blip r:embed="rId3">
            <a:alphaModFix/>
          </a:blip>
          <a:stretch>
            <a:fillRect/>
          </a:stretch>
        </p:blipFill>
        <p:spPr>
          <a:xfrm>
            <a:off x="3847575" y="642950"/>
            <a:ext cx="5278523" cy="39259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After a year of Covid-19</a:t>
            </a:r>
            <a:endParaRPr/>
          </a:p>
        </p:txBody>
      </p:sp>
      <p:sp>
        <p:nvSpPr>
          <p:cNvPr id="91" name="Google Shape;91;p18"/>
          <p:cNvSpPr txBox="1"/>
          <p:nvPr>
            <p:ph idx="1" type="body"/>
          </p:nvPr>
        </p:nvSpPr>
        <p:spPr>
          <a:xfrm>
            <a:off x="311700" y="1152475"/>
            <a:ext cx="29004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ru"/>
              <a:t>-Poland took the first place</a:t>
            </a:r>
            <a:endParaRPr/>
          </a:p>
          <a:p>
            <a:pPr indent="0" lvl="0" marL="0" rtl="0" algn="l">
              <a:spcBef>
                <a:spcPts val="1200"/>
              </a:spcBef>
              <a:spcAft>
                <a:spcPts val="0"/>
              </a:spcAft>
              <a:buNone/>
            </a:pPr>
            <a:r>
              <a:rPr lang="ru"/>
              <a:t>-Switzerland stayed behind it, (but Slovakia has almost same percentage)</a:t>
            </a:r>
            <a:endParaRPr/>
          </a:p>
          <a:p>
            <a:pPr indent="0" lvl="0" marL="0" rtl="0" algn="l">
              <a:spcBef>
                <a:spcPts val="1200"/>
              </a:spcBef>
              <a:spcAft>
                <a:spcPts val="0"/>
              </a:spcAft>
              <a:buNone/>
            </a:pPr>
            <a:r>
              <a:rPr lang="ru"/>
              <a:t>-Belgium has fallen on the 5th place</a:t>
            </a:r>
            <a:endParaRPr/>
          </a:p>
          <a:p>
            <a:pPr indent="0" lvl="0" marL="0" rtl="0" algn="l">
              <a:spcBef>
                <a:spcPts val="1200"/>
              </a:spcBef>
              <a:spcAft>
                <a:spcPts val="0"/>
              </a:spcAft>
              <a:buNone/>
            </a:pPr>
            <a:r>
              <a:rPr lang="ru"/>
              <a:t>-Due to statistics given above(about deaths)</a:t>
            </a:r>
            <a:endParaRPr/>
          </a:p>
          <a:p>
            <a:pPr indent="0" lvl="0" marL="0" rtl="0" algn="l">
              <a:spcBef>
                <a:spcPts val="1200"/>
              </a:spcBef>
              <a:spcAft>
                <a:spcPts val="1200"/>
              </a:spcAft>
              <a:buNone/>
            </a:pPr>
            <a:r>
              <a:t/>
            </a:r>
            <a:endParaRPr/>
          </a:p>
        </p:txBody>
      </p:sp>
      <p:sp>
        <p:nvSpPr>
          <p:cNvPr id="92" name="Google Shape;92;p1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3" name="Google Shape;93;p18"/>
          <p:cNvPicPr preferRelativeResize="0"/>
          <p:nvPr/>
        </p:nvPicPr>
        <p:blipFill>
          <a:blip r:embed="rId3">
            <a:alphaModFix/>
          </a:blip>
          <a:stretch>
            <a:fillRect/>
          </a:stretch>
        </p:blipFill>
        <p:spPr>
          <a:xfrm>
            <a:off x="4480475" y="1152475"/>
            <a:ext cx="4663524" cy="3478676"/>
          </a:xfrm>
          <a:prstGeom prst="rect">
            <a:avLst/>
          </a:prstGeom>
          <a:noFill/>
          <a:ln>
            <a:noFill/>
          </a:ln>
        </p:spPr>
      </p:pic>
      <p:pic>
        <p:nvPicPr>
          <p:cNvPr id="94" name="Google Shape;94;p18"/>
          <p:cNvPicPr preferRelativeResize="0"/>
          <p:nvPr/>
        </p:nvPicPr>
        <p:blipFill>
          <a:blip r:embed="rId4">
            <a:alphaModFix/>
          </a:blip>
          <a:stretch>
            <a:fillRect/>
          </a:stretch>
        </p:blipFill>
        <p:spPr>
          <a:xfrm>
            <a:off x="3212107" y="1436575"/>
            <a:ext cx="3639195" cy="34786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Effect on industry</a:t>
            </a:r>
            <a:endParaRPr/>
          </a:p>
        </p:txBody>
      </p:sp>
      <p:sp>
        <p:nvSpPr>
          <p:cNvPr id="100" name="Google Shape;100;p19"/>
          <p:cNvSpPr txBox="1"/>
          <p:nvPr>
            <p:ph idx="1" type="body"/>
          </p:nvPr>
        </p:nvSpPr>
        <p:spPr>
          <a:xfrm>
            <a:off x="311700" y="1152475"/>
            <a:ext cx="3365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ru"/>
              <a:t>-Italy suffered the most during the first wave, this explains low growth rate in comparison with other states.</a:t>
            </a:r>
            <a:endParaRPr/>
          </a:p>
          <a:p>
            <a:pPr indent="0" lvl="0" marL="0" rtl="0" algn="l">
              <a:spcBef>
                <a:spcPts val="1200"/>
              </a:spcBef>
              <a:spcAft>
                <a:spcPts val="0"/>
              </a:spcAft>
              <a:buNone/>
            </a:pPr>
            <a:r>
              <a:rPr lang="ru"/>
              <a:t>-Finland and Norway managed to increase production during April 2020</a:t>
            </a:r>
            <a:endParaRPr/>
          </a:p>
          <a:p>
            <a:pPr indent="0" lvl="0" marL="0" rtl="0" algn="l">
              <a:spcBef>
                <a:spcPts val="1200"/>
              </a:spcBef>
              <a:spcAft>
                <a:spcPts val="0"/>
              </a:spcAft>
              <a:buNone/>
            </a:pPr>
            <a:r>
              <a:rPr lang="ru"/>
              <a:t>-Consequently, little capital loss and steady growth.</a:t>
            </a:r>
            <a:endParaRPr/>
          </a:p>
          <a:p>
            <a:pPr indent="0" lvl="0" marL="0" rtl="0" algn="l">
              <a:spcBef>
                <a:spcPts val="1200"/>
              </a:spcBef>
              <a:spcAft>
                <a:spcPts val="1200"/>
              </a:spcAft>
              <a:buNone/>
            </a:pPr>
            <a:r>
              <a:t/>
            </a:r>
            <a:endParaRPr/>
          </a:p>
        </p:txBody>
      </p:sp>
      <p:sp>
        <p:nvSpPr>
          <p:cNvPr id="101" name="Google Shape;101;p1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 name="Google Shape;102;p19"/>
          <p:cNvPicPr preferRelativeResize="0"/>
          <p:nvPr/>
        </p:nvPicPr>
        <p:blipFill>
          <a:blip r:embed="rId3">
            <a:alphaModFix/>
          </a:blip>
          <a:stretch>
            <a:fillRect/>
          </a:stretch>
        </p:blipFill>
        <p:spPr>
          <a:xfrm>
            <a:off x="3676800" y="633975"/>
            <a:ext cx="2913200" cy="2253700"/>
          </a:xfrm>
          <a:prstGeom prst="rect">
            <a:avLst/>
          </a:prstGeom>
          <a:noFill/>
          <a:ln>
            <a:noFill/>
          </a:ln>
        </p:spPr>
      </p:pic>
      <p:pic>
        <p:nvPicPr>
          <p:cNvPr id="103" name="Google Shape;103;p19"/>
          <p:cNvPicPr preferRelativeResize="0"/>
          <p:nvPr/>
        </p:nvPicPr>
        <p:blipFill>
          <a:blip r:embed="rId4">
            <a:alphaModFix/>
          </a:blip>
          <a:stretch>
            <a:fillRect/>
          </a:stretch>
        </p:blipFill>
        <p:spPr>
          <a:xfrm>
            <a:off x="6590000" y="633974"/>
            <a:ext cx="2553999" cy="2171451"/>
          </a:xfrm>
          <a:prstGeom prst="rect">
            <a:avLst/>
          </a:prstGeom>
          <a:noFill/>
          <a:ln>
            <a:noFill/>
          </a:ln>
        </p:spPr>
      </p:pic>
      <p:pic>
        <p:nvPicPr>
          <p:cNvPr id="104" name="Google Shape;104;p19"/>
          <p:cNvPicPr preferRelativeResize="0"/>
          <p:nvPr/>
        </p:nvPicPr>
        <p:blipFill>
          <a:blip r:embed="rId5">
            <a:alphaModFix/>
          </a:blip>
          <a:stretch>
            <a:fillRect/>
          </a:stretch>
        </p:blipFill>
        <p:spPr>
          <a:xfrm>
            <a:off x="4983449" y="2887675"/>
            <a:ext cx="3085649" cy="2253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u"/>
              <a:t>Test of hypothesis</a:t>
            </a:r>
            <a:endParaRPr/>
          </a:p>
        </p:txBody>
      </p:sp>
      <p:sp>
        <p:nvSpPr>
          <p:cNvPr id="110" name="Google Shape;110;p20"/>
          <p:cNvSpPr txBox="1"/>
          <p:nvPr>
            <p:ph idx="1" type="body"/>
          </p:nvPr>
        </p:nvSpPr>
        <p:spPr>
          <a:xfrm>
            <a:off x="311700" y="1152475"/>
            <a:ext cx="1858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sz="1000">
              <a:solidFill>
                <a:schemeClr val="dk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000">
              <a:solidFill>
                <a:schemeClr val="dk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000">
              <a:solidFill>
                <a:schemeClr val="dk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ru" sz="1000">
                <a:solidFill>
                  <a:schemeClr val="dk1"/>
                </a:solidFill>
                <a:highlight>
                  <a:srgbClr val="FFFFFF"/>
                </a:highlight>
                <a:latin typeface="Roboto"/>
                <a:ea typeface="Roboto"/>
                <a:cs typeface="Roboto"/>
                <a:sym typeface="Roboto"/>
              </a:rPr>
              <a:t>Firstly, by t-test:</a:t>
            </a:r>
            <a:endParaRPr sz="1000">
              <a:solidFill>
                <a:schemeClr val="dk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ru" sz="1000">
                <a:solidFill>
                  <a:schemeClr val="dk1"/>
                </a:solidFill>
                <a:highlight>
                  <a:srgbClr val="FFFFFF"/>
                </a:highlight>
                <a:latin typeface="Roboto"/>
                <a:ea typeface="Roboto"/>
                <a:cs typeface="Roboto"/>
                <a:sym typeface="Roboto"/>
              </a:rPr>
              <a:t>H0: t</a:t>
            </a:r>
            <a:r>
              <a:rPr lang="ru" sz="1050">
                <a:solidFill>
                  <a:schemeClr val="dk1"/>
                </a:solidFill>
                <a:highlight>
                  <a:srgbClr val="FFFFFF"/>
                </a:highlight>
              </a:rPr>
              <a:t>here is no statistically significant difference in the average industrial production before and after covid, while H1 there is.</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ru" sz="1050">
                <a:solidFill>
                  <a:schemeClr val="dk1"/>
                </a:solidFill>
                <a:highlight>
                  <a:srgbClr val="FFFFFF"/>
                </a:highlight>
              </a:rPr>
              <a:t>From the results H0 is rejected</a:t>
            </a:r>
            <a:endParaRPr sz="1050">
              <a:solidFill>
                <a:schemeClr val="dk1"/>
              </a:solidFill>
              <a:highlight>
                <a:srgbClr val="FFFFFF"/>
              </a:highlight>
            </a:endParaRPr>
          </a:p>
        </p:txBody>
      </p:sp>
      <p:sp>
        <p:nvSpPr>
          <p:cNvPr id="111" name="Google Shape;111;p20"/>
          <p:cNvSpPr txBox="1"/>
          <p:nvPr>
            <p:ph idx="2" type="body"/>
          </p:nvPr>
        </p:nvSpPr>
        <p:spPr>
          <a:xfrm>
            <a:off x="7141675" y="1152475"/>
            <a:ext cx="1804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ru" sz="1050">
                <a:solidFill>
                  <a:schemeClr val="dk1"/>
                </a:solidFill>
                <a:highlight>
                  <a:srgbClr val="FFFFFF"/>
                </a:highlight>
              </a:rPr>
              <a:t>Secondly, by f-test: H0: there is no difference in the variance between the indexes before and after covid and H1: there is. H0 here also proved to be false.</a:t>
            </a:r>
            <a:endParaRPr/>
          </a:p>
        </p:txBody>
      </p:sp>
      <p:pic>
        <p:nvPicPr>
          <p:cNvPr id="112" name="Google Shape;112;p20"/>
          <p:cNvPicPr preferRelativeResize="0"/>
          <p:nvPr/>
        </p:nvPicPr>
        <p:blipFill>
          <a:blip r:embed="rId3">
            <a:alphaModFix/>
          </a:blip>
          <a:stretch>
            <a:fillRect/>
          </a:stretch>
        </p:blipFill>
        <p:spPr>
          <a:xfrm>
            <a:off x="2002312" y="1269563"/>
            <a:ext cx="5139375" cy="2604375"/>
          </a:xfrm>
          <a:prstGeom prst="rect">
            <a:avLst/>
          </a:prstGeom>
          <a:noFill/>
          <a:ln>
            <a:noFill/>
          </a:ln>
        </p:spPr>
      </p:pic>
      <p:sp>
        <p:nvSpPr>
          <p:cNvPr id="113" name="Google Shape;113;p20"/>
          <p:cNvSpPr txBox="1"/>
          <p:nvPr/>
        </p:nvSpPr>
        <p:spPr>
          <a:xfrm>
            <a:off x="2478989" y="3812225"/>
            <a:ext cx="4405200" cy="524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highlight>
                <a:srgbClr val="FFFFFF"/>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Conclusion</a:t>
            </a:r>
            <a:endParaRPr/>
          </a:p>
        </p:txBody>
      </p:sp>
      <p:sp>
        <p:nvSpPr>
          <p:cNvPr id="119" name="Google Shape;11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Coronavirus has impacted global economy massively. That is underlined by the statistics of global economic performance since the beginning of the pandemic. In addition, the research demonstrated that the states that were damaged more by the virus, decreased their temps of growth.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