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Bebas Neue Bold" panose="020B0606020202050201" pitchFamily="34" charset="77"/>
      <p:regular r:id="rId13"/>
      <p:bold r:id="rId14"/>
    </p:embeddedFont>
    <p:embeddedFont>
      <p:font typeface="Montserrat" pitchFamily="2" charset="77"/>
      <p:regular r:id="rId15"/>
    </p:embeddedFont>
    <p:embeddedFont>
      <p:font typeface="Montserrat Bold" pitchFamily="2" charset="77"/>
      <p:regular r:id="rId16"/>
      <p:bold r:id="rId17"/>
    </p:embeddedFont>
    <p:embeddedFont>
      <p:font typeface="Montserrat Classic" pitchFamily="2" charset="77"/>
      <p:regular r:id="rId18"/>
    </p:embeddedFont>
    <p:embeddedFont>
      <p:font typeface="Montserrat Classic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9" autoAdjust="0"/>
    <p:restoredTop sz="94609" autoAdjust="0"/>
  </p:normalViewPr>
  <p:slideViewPr>
    <p:cSldViewPr>
      <p:cViewPr varScale="1">
        <p:scale>
          <a:sx n="100" d="100"/>
          <a:sy n="100" d="100"/>
        </p:scale>
        <p:origin x="1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9897370" y="6284539"/>
            <a:ext cx="6862994" cy="1860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68"/>
              </a:lnSpc>
              <a:spcBef>
                <a:spcPct val="0"/>
              </a:spcBef>
            </a:pPr>
            <a:r>
              <a:rPr lang="en-US" sz="5334">
                <a:solidFill>
                  <a:srgbClr val="5479F7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Hands-On Workshop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7370" y="3392362"/>
            <a:ext cx="6872071" cy="3181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01"/>
              </a:lnSpc>
            </a:pPr>
            <a:r>
              <a:rPr lang="en-US" sz="12873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HOW TO BUILD</a:t>
            </a:r>
          </a:p>
          <a:p>
            <a:pPr algn="l">
              <a:lnSpc>
                <a:spcPts val="12101"/>
              </a:lnSpc>
            </a:pPr>
            <a:r>
              <a:rPr lang="en-US" sz="12873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 CHATBOT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4127" y="9460650"/>
            <a:ext cx="16859746" cy="421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94"/>
              </a:lnSpc>
              <a:spcBef>
                <a:spcPct val="0"/>
              </a:spcBef>
            </a:pPr>
            <a:r>
              <a:rPr lang="en-US" sz="1847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Author: Martin Kovacs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054953" y="1028700"/>
            <a:ext cx="5493258" cy="8229600"/>
          </a:xfrm>
          <a:custGeom>
            <a:avLst/>
            <a:gdLst/>
            <a:ahLst/>
            <a:cxnLst/>
            <a:rect l="l" t="t" r="r" b="b"/>
            <a:pathLst>
              <a:path w="5493258" h="8229600">
                <a:moveTo>
                  <a:pt x="0" y="0"/>
                </a:moveTo>
                <a:lnTo>
                  <a:pt x="5493258" y="0"/>
                </a:lnTo>
                <a:lnTo>
                  <a:pt x="5493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633791" y="3257903"/>
            <a:ext cx="7669549" cy="6650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2223" lvl="1" indent="-261111" algn="l">
              <a:lnSpc>
                <a:spcPts val="4837"/>
              </a:lnSpc>
              <a:buFont typeface="Arial"/>
              <a:buChar char="•"/>
            </a:pPr>
            <a:r>
              <a:rPr lang="en-US" sz="241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Power On: </a:t>
            </a:r>
          </a:p>
          <a:p>
            <a:pPr marL="1044445" lvl="2" indent="-348148" algn="l">
              <a:lnSpc>
                <a:spcPts val="4837"/>
              </a:lnSpc>
              <a:buFont typeface="Arial"/>
              <a:buChar char="⚬"/>
            </a:pPr>
            <a:r>
              <a:rPr lang="en-US" sz="2418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Start NVIDIA Jetson Orin device.</a:t>
            </a:r>
          </a:p>
          <a:p>
            <a:pPr marL="522223" lvl="1" indent="-261111" algn="l">
              <a:lnSpc>
                <a:spcPts val="4837"/>
              </a:lnSpc>
              <a:buFont typeface="Arial"/>
              <a:buChar char="•"/>
            </a:pPr>
            <a:r>
              <a:rPr lang="en-US" sz="241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Login: </a:t>
            </a:r>
          </a:p>
          <a:p>
            <a:pPr marL="1044445" lvl="2" indent="-348148" algn="l">
              <a:lnSpc>
                <a:spcPts val="4837"/>
              </a:lnSpc>
              <a:buFont typeface="Arial"/>
              <a:buChar char="⚬"/>
            </a:pPr>
            <a:r>
              <a:rPr lang="en-US" sz="2418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Authenticate with user credentials.</a:t>
            </a:r>
          </a:p>
          <a:p>
            <a:pPr marL="522223" lvl="1" indent="-261111" algn="l">
              <a:lnSpc>
                <a:spcPts val="4837"/>
              </a:lnSpc>
              <a:buFont typeface="Arial"/>
              <a:buChar char="•"/>
            </a:pPr>
            <a:r>
              <a:rPr lang="en-US" sz="241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Launch VSCode: </a:t>
            </a:r>
          </a:p>
          <a:p>
            <a:pPr marL="1044445" lvl="2" indent="-348148" algn="l">
              <a:lnSpc>
                <a:spcPts val="4837"/>
              </a:lnSpc>
              <a:buFont typeface="Arial"/>
              <a:buChar char="⚬"/>
            </a:pPr>
            <a:r>
              <a:rPr lang="en-US" sz="2418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Open the development environment.</a:t>
            </a:r>
          </a:p>
          <a:p>
            <a:pPr marL="522223" lvl="1" indent="-261111" algn="l">
              <a:lnSpc>
                <a:spcPts val="4837"/>
              </a:lnSpc>
              <a:buFont typeface="Arial"/>
              <a:buChar char="•"/>
            </a:pPr>
            <a:r>
              <a:rPr lang="en-US" sz="241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Open Repository: </a:t>
            </a:r>
          </a:p>
          <a:p>
            <a:pPr marL="1044445" lvl="2" indent="-348148" algn="l">
              <a:lnSpc>
                <a:spcPts val="4837"/>
              </a:lnSpc>
              <a:buFont typeface="Arial"/>
              <a:buChar char="⚬"/>
            </a:pPr>
            <a:r>
              <a:rPr lang="en-US" sz="2418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Access template project.</a:t>
            </a:r>
          </a:p>
          <a:p>
            <a:pPr marL="522223" lvl="1" indent="-261111" algn="l">
              <a:lnSpc>
                <a:spcPts val="4837"/>
              </a:lnSpc>
              <a:buFont typeface="Arial"/>
              <a:buChar char="•"/>
            </a:pPr>
            <a:r>
              <a:rPr lang="en-US" sz="241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Verify Docker: </a:t>
            </a:r>
          </a:p>
          <a:p>
            <a:pPr marL="1044445" lvl="2" indent="-348148" algn="l">
              <a:lnSpc>
                <a:spcPts val="4837"/>
              </a:lnSpc>
              <a:buFont typeface="Arial"/>
              <a:buChar char="⚬"/>
            </a:pPr>
            <a:r>
              <a:rPr lang="en-US" sz="2418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Ensure Docker is running</a:t>
            </a:r>
          </a:p>
          <a:p>
            <a:pPr marL="522223" lvl="1" indent="-261111" algn="l">
              <a:lnSpc>
                <a:spcPts val="4837"/>
              </a:lnSpc>
              <a:buFont typeface="Arial"/>
              <a:buChar char="•"/>
            </a:pPr>
            <a:r>
              <a:rPr lang="en-US" sz="2418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Follow instructions &gt; </a:t>
            </a:r>
            <a:r>
              <a:rPr lang="en-US" sz="2418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“startup_dev_env.md”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3791" y="2153295"/>
            <a:ext cx="8082646" cy="10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0"/>
              </a:lnSpc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Startup dev env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1435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8"/>
              </a:lnSpc>
            </a:pPr>
            <a:r>
              <a:rPr lang="en-US" sz="11264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IT’S YOUR TURN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1008342"/>
            <a:ext cx="8450661" cy="8249958"/>
          </a:xfrm>
          <a:custGeom>
            <a:avLst/>
            <a:gdLst/>
            <a:ahLst/>
            <a:cxnLst/>
            <a:rect l="l" t="t" r="r" b="b"/>
            <a:pathLst>
              <a:path w="8450661" h="8249958">
                <a:moveTo>
                  <a:pt x="0" y="0"/>
                </a:moveTo>
                <a:lnTo>
                  <a:pt x="8450661" y="0"/>
                </a:lnTo>
                <a:lnTo>
                  <a:pt x="8450661" y="8249958"/>
                </a:lnTo>
                <a:lnTo>
                  <a:pt x="0" y="8249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75561" y="2442166"/>
            <a:ext cx="8673478" cy="5663058"/>
          </a:xfrm>
          <a:custGeom>
            <a:avLst/>
            <a:gdLst/>
            <a:ahLst/>
            <a:cxnLst/>
            <a:rect l="l" t="t" r="r" b="b"/>
            <a:pathLst>
              <a:path w="8673478" h="5663058">
                <a:moveTo>
                  <a:pt x="0" y="0"/>
                </a:moveTo>
                <a:lnTo>
                  <a:pt x="8673478" y="0"/>
                </a:lnTo>
                <a:lnTo>
                  <a:pt x="8673478" y="5663058"/>
                </a:lnTo>
                <a:lnTo>
                  <a:pt x="0" y="5663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1136231" y="3710285"/>
            <a:ext cx="7601748" cy="54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Martin Kovacs (M.Sc.)</a:t>
            </a:r>
          </a:p>
          <a:p>
            <a:pPr algn="just">
              <a:lnSpc>
                <a:spcPts val="4500"/>
              </a:lnSpc>
            </a:pPr>
            <a:endParaRPr lang="en-US" sz="3000" b="1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marL="561342" lvl="1" indent="-280671" algn="just">
              <a:lnSpc>
                <a:spcPts val="49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AI Research Engineer @ Festo</a:t>
            </a:r>
          </a:p>
          <a:p>
            <a:pPr marL="561342" lvl="1" indent="-280671" algn="just">
              <a:lnSpc>
                <a:spcPts val="49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Lecturer Machine Learning @ HS Esslingen</a:t>
            </a:r>
          </a:p>
          <a:p>
            <a:pPr marL="561342" lvl="1" indent="-280671" algn="just">
              <a:lnSpc>
                <a:spcPts val="4940"/>
              </a:lnSpc>
              <a:buFont typeface="Arial"/>
              <a:buChar char="•"/>
            </a:pPr>
            <a:r>
              <a:rPr lang="en-US" sz="2600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Research Field: </a:t>
            </a:r>
          </a:p>
          <a:p>
            <a:pPr marL="1122684" lvl="2" indent="-374228" algn="just">
              <a:lnSpc>
                <a:spcPts val="4940"/>
              </a:lnSpc>
              <a:buFont typeface="Arial"/>
              <a:buChar char="⚬"/>
            </a:pPr>
            <a:r>
              <a:rPr lang="en-US" sz="2600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Generative AI</a:t>
            </a:r>
          </a:p>
          <a:p>
            <a:pPr marL="1122684" lvl="2" indent="-374228" algn="just">
              <a:lnSpc>
                <a:spcPts val="4940"/>
              </a:lnSpc>
              <a:buFont typeface="Arial"/>
              <a:buChar char="⚬"/>
            </a:pPr>
            <a:r>
              <a:rPr lang="en-US" sz="2600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LLM Agents</a:t>
            </a:r>
          </a:p>
          <a:p>
            <a:pPr marL="1122684" lvl="2" indent="-374228" algn="just">
              <a:lnSpc>
                <a:spcPts val="4940"/>
              </a:lnSpc>
              <a:buFont typeface="Arial"/>
              <a:buChar char="⚬"/>
            </a:pPr>
            <a:r>
              <a:rPr lang="en-US" sz="2600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LLM Multi Agent Systems</a:t>
            </a:r>
          </a:p>
          <a:p>
            <a:pPr algn="just">
              <a:lnSpc>
                <a:spcPts val="4500"/>
              </a:lnSpc>
            </a:pPr>
            <a:endParaRPr lang="en-US" sz="2600" u="none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6231" y="2168741"/>
            <a:ext cx="6118937" cy="10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0"/>
              </a:lnSpc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Welcome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75561" y="2442166"/>
            <a:ext cx="8673478" cy="5663058"/>
          </a:xfrm>
          <a:custGeom>
            <a:avLst/>
            <a:gdLst/>
            <a:ahLst/>
            <a:cxnLst/>
            <a:rect l="l" t="t" r="r" b="b"/>
            <a:pathLst>
              <a:path w="8673478" h="5663058">
                <a:moveTo>
                  <a:pt x="0" y="0"/>
                </a:moveTo>
                <a:lnTo>
                  <a:pt x="8673478" y="0"/>
                </a:lnTo>
                <a:lnTo>
                  <a:pt x="8673478" y="5663058"/>
                </a:lnTo>
                <a:lnTo>
                  <a:pt x="0" y="5663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1028700" y="3796782"/>
            <a:ext cx="7601748" cy="485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Overview of the day’s agenda and workshop goals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Introduction to workshop hardware NVIDIA Jetson Orin Nano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 u="none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Setting up the development environment</a:t>
            </a:r>
          </a:p>
          <a:p>
            <a:pPr algn="l">
              <a:lnSpc>
                <a:spcPts val="5599"/>
              </a:lnSpc>
            </a:pPr>
            <a:endParaRPr lang="en-US" sz="2799" u="none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36231" y="2168741"/>
            <a:ext cx="6118937" cy="10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0"/>
              </a:lnSpc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540" y="2738800"/>
            <a:ext cx="3036155" cy="5886684"/>
            <a:chOff x="0" y="0"/>
            <a:chExt cx="4048207" cy="784891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048207" cy="7848912"/>
              <a:chOff x="0" y="0"/>
              <a:chExt cx="909057" cy="176253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909057" cy="1762535"/>
              </a:xfrm>
              <a:custGeom>
                <a:avLst/>
                <a:gdLst/>
                <a:ahLst/>
                <a:cxnLst/>
                <a:rect l="l" t="t" r="r" b="b"/>
                <a:pathLst>
                  <a:path w="909057" h="1762535">
                    <a:moveTo>
                      <a:pt x="86697" y="0"/>
                    </a:moveTo>
                    <a:lnTo>
                      <a:pt x="822360" y="0"/>
                    </a:lnTo>
                    <a:cubicBezTo>
                      <a:pt x="845353" y="0"/>
                      <a:pt x="867405" y="9134"/>
                      <a:pt x="883664" y="25393"/>
                    </a:cubicBezTo>
                    <a:cubicBezTo>
                      <a:pt x="899922" y="41652"/>
                      <a:pt x="909057" y="63703"/>
                      <a:pt x="909057" y="86697"/>
                    </a:cubicBezTo>
                    <a:lnTo>
                      <a:pt x="909057" y="1675838"/>
                    </a:lnTo>
                    <a:cubicBezTo>
                      <a:pt x="909057" y="1698832"/>
                      <a:pt x="899922" y="1720883"/>
                      <a:pt x="883664" y="1737142"/>
                    </a:cubicBezTo>
                    <a:cubicBezTo>
                      <a:pt x="867405" y="1753401"/>
                      <a:pt x="845353" y="1762535"/>
                      <a:pt x="822360" y="1762535"/>
                    </a:cubicBezTo>
                    <a:lnTo>
                      <a:pt x="86697" y="1762535"/>
                    </a:lnTo>
                    <a:cubicBezTo>
                      <a:pt x="38816" y="1762535"/>
                      <a:pt x="0" y="1723720"/>
                      <a:pt x="0" y="1675838"/>
                    </a:cubicBezTo>
                    <a:lnTo>
                      <a:pt x="0" y="86697"/>
                    </a:lnTo>
                    <a:cubicBezTo>
                      <a:pt x="0" y="63703"/>
                      <a:pt x="9134" y="41652"/>
                      <a:pt x="25393" y="25393"/>
                    </a:cubicBezTo>
                    <a:cubicBezTo>
                      <a:pt x="41652" y="9134"/>
                      <a:pt x="63703" y="0"/>
                      <a:pt x="86697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909057" cy="18006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465591" y="530562"/>
              <a:ext cx="3117025" cy="532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01"/>
                </a:lnSpc>
                <a:spcBef>
                  <a:spcPct val="0"/>
                </a:spcBef>
              </a:pPr>
              <a:r>
                <a:rPr lang="en-US" sz="2462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Session 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3153" y="1621812"/>
              <a:ext cx="3521901" cy="4871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Theory: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 to Large Language Models (LLMs)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Practise: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Deploy and use LLMs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56140" y="1444725"/>
            <a:ext cx="8975721" cy="10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8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Workshop Agenda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924548" y="2738800"/>
            <a:ext cx="3036155" cy="5886684"/>
            <a:chOff x="0" y="0"/>
            <a:chExt cx="4048207" cy="784891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4048207" cy="7848912"/>
              <a:chOff x="0" y="0"/>
              <a:chExt cx="909057" cy="176253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09057" cy="1762535"/>
              </a:xfrm>
              <a:custGeom>
                <a:avLst/>
                <a:gdLst/>
                <a:ahLst/>
                <a:cxnLst/>
                <a:rect l="l" t="t" r="r" b="b"/>
                <a:pathLst>
                  <a:path w="909057" h="1762535">
                    <a:moveTo>
                      <a:pt x="86697" y="0"/>
                    </a:moveTo>
                    <a:lnTo>
                      <a:pt x="822360" y="0"/>
                    </a:lnTo>
                    <a:cubicBezTo>
                      <a:pt x="845353" y="0"/>
                      <a:pt x="867405" y="9134"/>
                      <a:pt x="883664" y="25393"/>
                    </a:cubicBezTo>
                    <a:cubicBezTo>
                      <a:pt x="899922" y="41652"/>
                      <a:pt x="909057" y="63703"/>
                      <a:pt x="909057" y="86697"/>
                    </a:cubicBezTo>
                    <a:lnTo>
                      <a:pt x="909057" y="1675838"/>
                    </a:lnTo>
                    <a:cubicBezTo>
                      <a:pt x="909057" y="1698832"/>
                      <a:pt x="899922" y="1720883"/>
                      <a:pt x="883664" y="1737142"/>
                    </a:cubicBezTo>
                    <a:cubicBezTo>
                      <a:pt x="867405" y="1753401"/>
                      <a:pt x="845353" y="1762535"/>
                      <a:pt x="822360" y="1762535"/>
                    </a:cubicBezTo>
                    <a:lnTo>
                      <a:pt x="86697" y="1762535"/>
                    </a:lnTo>
                    <a:cubicBezTo>
                      <a:pt x="38816" y="1762535"/>
                      <a:pt x="0" y="1723720"/>
                      <a:pt x="0" y="1675838"/>
                    </a:cubicBezTo>
                    <a:lnTo>
                      <a:pt x="0" y="86697"/>
                    </a:lnTo>
                    <a:cubicBezTo>
                      <a:pt x="0" y="63703"/>
                      <a:pt x="9134" y="41652"/>
                      <a:pt x="25393" y="25393"/>
                    </a:cubicBezTo>
                    <a:cubicBezTo>
                      <a:pt x="41652" y="9134"/>
                      <a:pt x="63703" y="0"/>
                      <a:pt x="86697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909057" cy="18006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465591" y="530562"/>
              <a:ext cx="3117025" cy="532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01"/>
                </a:lnSpc>
                <a:spcBef>
                  <a:spcPct val="0"/>
                </a:spcBef>
              </a:pPr>
              <a:r>
                <a:rPr lang="en-US" sz="2462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Session 2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63153" y="1621812"/>
              <a:ext cx="3521901" cy="5493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Theory: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 to LangChain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Practise: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 LangChain with LLMs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634556" y="2738800"/>
            <a:ext cx="3036155" cy="5886684"/>
            <a:chOff x="0" y="0"/>
            <a:chExt cx="4048207" cy="7848912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4048207" cy="7848912"/>
              <a:chOff x="0" y="0"/>
              <a:chExt cx="909057" cy="176253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909057" cy="1762535"/>
              </a:xfrm>
              <a:custGeom>
                <a:avLst/>
                <a:gdLst/>
                <a:ahLst/>
                <a:cxnLst/>
                <a:rect l="l" t="t" r="r" b="b"/>
                <a:pathLst>
                  <a:path w="909057" h="1762535">
                    <a:moveTo>
                      <a:pt x="86697" y="0"/>
                    </a:moveTo>
                    <a:lnTo>
                      <a:pt x="822360" y="0"/>
                    </a:lnTo>
                    <a:cubicBezTo>
                      <a:pt x="845353" y="0"/>
                      <a:pt x="867405" y="9134"/>
                      <a:pt x="883664" y="25393"/>
                    </a:cubicBezTo>
                    <a:cubicBezTo>
                      <a:pt x="899922" y="41652"/>
                      <a:pt x="909057" y="63703"/>
                      <a:pt x="909057" y="86697"/>
                    </a:cubicBezTo>
                    <a:lnTo>
                      <a:pt x="909057" y="1675838"/>
                    </a:lnTo>
                    <a:cubicBezTo>
                      <a:pt x="909057" y="1698832"/>
                      <a:pt x="899922" y="1720883"/>
                      <a:pt x="883664" y="1737142"/>
                    </a:cubicBezTo>
                    <a:cubicBezTo>
                      <a:pt x="867405" y="1753401"/>
                      <a:pt x="845353" y="1762535"/>
                      <a:pt x="822360" y="1762535"/>
                    </a:cubicBezTo>
                    <a:lnTo>
                      <a:pt x="86697" y="1762535"/>
                    </a:lnTo>
                    <a:cubicBezTo>
                      <a:pt x="38816" y="1762535"/>
                      <a:pt x="0" y="1723720"/>
                      <a:pt x="0" y="1675838"/>
                    </a:cubicBezTo>
                    <a:lnTo>
                      <a:pt x="0" y="86697"/>
                    </a:lnTo>
                    <a:cubicBezTo>
                      <a:pt x="0" y="63703"/>
                      <a:pt x="9134" y="41652"/>
                      <a:pt x="25393" y="25393"/>
                    </a:cubicBezTo>
                    <a:cubicBezTo>
                      <a:pt x="41652" y="9134"/>
                      <a:pt x="63703" y="0"/>
                      <a:pt x="86697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909057" cy="18006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465591" y="530562"/>
              <a:ext cx="3117025" cy="532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01"/>
                </a:lnSpc>
                <a:spcBef>
                  <a:spcPct val="0"/>
                </a:spcBef>
              </a:pPr>
              <a:r>
                <a:rPr lang="en-US" sz="2462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Session 3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63153" y="1621812"/>
              <a:ext cx="3521901" cy="6115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Theory: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 to Retrieval-Augmented Generation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Practise: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Deploy vector database, data integration &amp; search 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344564" y="2738800"/>
            <a:ext cx="3036155" cy="5886684"/>
            <a:chOff x="0" y="0"/>
            <a:chExt cx="4048207" cy="7848912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048207" cy="7848912"/>
              <a:chOff x="0" y="0"/>
              <a:chExt cx="909057" cy="1762535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909057" cy="1762535"/>
              </a:xfrm>
              <a:custGeom>
                <a:avLst/>
                <a:gdLst/>
                <a:ahLst/>
                <a:cxnLst/>
                <a:rect l="l" t="t" r="r" b="b"/>
                <a:pathLst>
                  <a:path w="909057" h="1762535">
                    <a:moveTo>
                      <a:pt x="86697" y="0"/>
                    </a:moveTo>
                    <a:lnTo>
                      <a:pt x="822360" y="0"/>
                    </a:lnTo>
                    <a:cubicBezTo>
                      <a:pt x="845353" y="0"/>
                      <a:pt x="867405" y="9134"/>
                      <a:pt x="883664" y="25393"/>
                    </a:cubicBezTo>
                    <a:cubicBezTo>
                      <a:pt x="899922" y="41652"/>
                      <a:pt x="909057" y="63703"/>
                      <a:pt x="909057" y="86697"/>
                    </a:cubicBezTo>
                    <a:lnTo>
                      <a:pt x="909057" y="1675838"/>
                    </a:lnTo>
                    <a:cubicBezTo>
                      <a:pt x="909057" y="1698832"/>
                      <a:pt x="899922" y="1720883"/>
                      <a:pt x="883664" y="1737142"/>
                    </a:cubicBezTo>
                    <a:cubicBezTo>
                      <a:pt x="867405" y="1753401"/>
                      <a:pt x="845353" y="1762535"/>
                      <a:pt x="822360" y="1762535"/>
                    </a:cubicBezTo>
                    <a:lnTo>
                      <a:pt x="86697" y="1762535"/>
                    </a:lnTo>
                    <a:cubicBezTo>
                      <a:pt x="38816" y="1762535"/>
                      <a:pt x="0" y="1723720"/>
                      <a:pt x="0" y="1675838"/>
                    </a:cubicBezTo>
                    <a:lnTo>
                      <a:pt x="0" y="86697"/>
                    </a:lnTo>
                    <a:cubicBezTo>
                      <a:pt x="0" y="63703"/>
                      <a:pt x="9134" y="41652"/>
                      <a:pt x="25393" y="25393"/>
                    </a:cubicBezTo>
                    <a:cubicBezTo>
                      <a:pt x="41652" y="9134"/>
                      <a:pt x="63703" y="0"/>
                      <a:pt x="86697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909057" cy="18006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465591" y="530562"/>
              <a:ext cx="3117025" cy="532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01"/>
                </a:lnSpc>
                <a:spcBef>
                  <a:spcPct val="0"/>
                </a:spcBef>
              </a:pPr>
              <a:r>
                <a:rPr lang="en-US" sz="2462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Session 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63153" y="1621812"/>
              <a:ext cx="3521901" cy="5493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Theory: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 to RAG Chains in LangChain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Practise: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Implement a Q/A-RAG Chain 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054573" y="2738800"/>
            <a:ext cx="3036155" cy="5886684"/>
            <a:chOff x="0" y="0"/>
            <a:chExt cx="4048207" cy="7848912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4048207" cy="7848912"/>
              <a:chOff x="0" y="0"/>
              <a:chExt cx="909057" cy="176253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909057" cy="1762535"/>
              </a:xfrm>
              <a:custGeom>
                <a:avLst/>
                <a:gdLst/>
                <a:ahLst/>
                <a:cxnLst/>
                <a:rect l="l" t="t" r="r" b="b"/>
                <a:pathLst>
                  <a:path w="909057" h="1762535">
                    <a:moveTo>
                      <a:pt x="86697" y="0"/>
                    </a:moveTo>
                    <a:lnTo>
                      <a:pt x="822360" y="0"/>
                    </a:lnTo>
                    <a:cubicBezTo>
                      <a:pt x="845353" y="0"/>
                      <a:pt x="867405" y="9134"/>
                      <a:pt x="883664" y="25393"/>
                    </a:cubicBezTo>
                    <a:cubicBezTo>
                      <a:pt x="899922" y="41652"/>
                      <a:pt x="909057" y="63703"/>
                      <a:pt x="909057" y="86697"/>
                    </a:cubicBezTo>
                    <a:lnTo>
                      <a:pt x="909057" y="1675838"/>
                    </a:lnTo>
                    <a:cubicBezTo>
                      <a:pt x="909057" y="1698832"/>
                      <a:pt x="899922" y="1720883"/>
                      <a:pt x="883664" y="1737142"/>
                    </a:cubicBezTo>
                    <a:cubicBezTo>
                      <a:pt x="867405" y="1753401"/>
                      <a:pt x="845353" y="1762535"/>
                      <a:pt x="822360" y="1762535"/>
                    </a:cubicBezTo>
                    <a:lnTo>
                      <a:pt x="86697" y="1762535"/>
                    </a:lnTo>
                    <a:cubicBezTo>
                      <a:pt x="38816" y="1762535"/>
                      <a:pt x="0" y="1723720"/>
                      <a:pt x="0" y="1675838"/>
                    </a:cubicBezTo>
                    <a:lnTo>
                      <a:pt x="0" y="86697"/>
                    </a:lnTo>
                    <a:cubicBezTo>
                      <a:pt x="0" y="63703"/>
                      <a:pt x="9134" y="41652"/>
                      <a:pt x="25393" y="25393"/>
                    </a:cubicBezTo>
                    <a:cubicBezTo>
                      <a:pt x="41652" y="9134"/>
                      <a:pt x="63703" y="0"/>
                      <a:pt x="86697" y="0"/>
                    </a:cubicBezTo>
                    <a:close/>
                  </a:path>
                </a:pathLst>
              </a:custGeom>
              <a:solidFill>
                <a:srgbClr val="CADD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909057" cy="180063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465591" y="530562"/>
              <a:ext cx="3117025" cy="5326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01"/>
                </a:lnSpc>
                <a:spcBef>
                  <a:spcPct val="0"/>
                </a:spcBef>
              </a:pPr>
              <a:r>
                <a:rPr lang="en-US" sz="2462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Session 5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263153" y="1621812"/>
              <a:ext cx="3521901" cy="5493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Theory: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to build a RAG-Chatbot 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ctr">
                <a:lnSpc>
                  <a:spcPts val="3694"/>
                </a:lnSpc>
              </a:pPr>
              <a:r>
                <a:rPr lang="en-US" sz="1847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Practise:</a:t>
              </a:r>
            </a:p>
            <a:p>
              <a:pPr algn="ctr">
                <a:lnSpc>
                  <a:spcPts val="3694"/>
                </a:lnSpc>
              </a:pPr>
              <a:r>
                <a:rPr lang="en-US" sz="184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Implement a RAG-Chatbot App </a:t>
              </a:r>
            </a:p>
            <a:p>
              <a:pPr algn="ctr">
                <a:lnSpc>
                  <a:spcPts val="3694"/>
                </a:lnSpc>
              </a:pPr>
              <a:endParaRPr lang="en-US" sz="184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5288793" y="9463684"/>
            <a:ext cx="7710413" cy="497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-&gt; STEP BY STEP TO YOUR OWN CHATBOT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94022" y="2334392"/>
          <a:ext cx="15099957" cy="7705723"/>
        </p:xfrm>
        <a:graphic>
          <a:graphicData uri="http://schemas.openxmlformats.org/drawingml/2006/table">
            <a:tbl>
              <a:tblPr/>
              <a:tblGrid>
                <a:gridCol w="503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3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111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Time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Topic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Duration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09:00 AM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of Workshop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09:00 AM - 09:15 AM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Welcome and Introduction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09:15 AM - 09:30 AM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1: Introduction to LLMs - Theory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09:30 AM - 10:30 AM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1: Introduction to LLMs - Practical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10:30 AM - 10:45 AM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2: Introduction to LangChain - Theory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10:45 AM - 11:45 AM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2: Introduction to LangChain - Practical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888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11:45 AM - 12:00 PM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3: Retrieval-Augmented Generation (RAG) - Theory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PM - 12:30 PM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Lunch Break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3888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12:30 PM - 1:30 PM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3: Retrieval-Augmented Generation (RAG) - Practical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1:30 PM - 1:45 PM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4: Building a RAG-Chain - Theory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1:45 PM - 2:45 PM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4: Building a RAG-Chain - Practical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2:45 PM - 3:00 PM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5: Building the Chat Application - Theory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06076"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3:00 PM - 4:00 PM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Session 5: Building the Chat Application - Practical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 min</a:t>
                      </a:r>
                      <a:endParaRPr lang="en-US" sz="1100"/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656140" y="1444725"/>
            <a:ext cx="8975721" cy="10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80"/>
              </a:lnSpc>
              <a:spcBef>
                <a:spcPct val="0"/>
              </a:spcBef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Workshop Timeline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992380" y="298963"/>
            <a:ext cx="4000724" cy="4163806"/>
          </a:xfrm>
          <a:custGeom>
            <a:avLst/>
            <a:gdLst/>
            <a:ahLst/>
            <a:cxnLst/>
            <a:rect l="l" t="t" r="r" b="b"/>
            <a:pathLst>
              <a:path w="4000724" h="4163806">
                <a:moveTo>
                  <a:pt x="0" y="0"/>
                </a:moveTo>
                <a:lnTo>
                  <a:pt x="4000724" y="0"/>
                </a:lnTo>
                <a:lnTo>
                  <a:pt x="4000724" y="4163806"/>
                </a:lnTo>
                <a:lnTo>
                  <a:pt x="0" y="4163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Freeform 6"/>
          <p:cNvSpPr/>
          <p:nvPr/>
        </p:nvSpPr>
        <p:spPr>
          <a:xfrm>
            <a:off x="9301599" y="6097503"/>
            <a:ext cx="8691505" cy="3889449"/>
          </a:xfrm>
          <a:custGeom>
            <a:avLst/>
            <a:gdLst/>
            <a:ahLst/>
            <a:cxnLst/>
            <a:rect l="l" t="t" r="r" b="b"/>
            <a:pathLst>
              <a:path w="8691505" h="3889449">
                <a:moveTo>
                  <a:pt x="0" y="0"/>
                </a:moveTo>
                <a:lnTo>
                  <a:pt x="8691505" y="0"/>
                </a:lnTo>
                <a:lnTo>
                  <a:pt x="8691505" y="3889449"/>
                </a:lnTo>
                <a:lnTo>
                  <a:pt x="0" y="38894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 rot="-3154652" flipH="1">
            <a:off x="9816955" y="2855531"/>
            <a:ext cx="4414689" cy="1578251"/>
          </a:xfrm>
          <a:custGeom>
            <a:avLst/>
            <a:gdLst/>
            <a:ahLst/>
            <a:cxnLst/>
            <a:rect l="l" t="t" r="r" b="b"/>
            <a:pathLst>
              <a:path w="4414689" h="1578251">
                <a:moveTo>
                  <a:pt x="4414690" y="0"/>
                </a:moveTo>
                <a:lnTo>
                  <a:pt x="0" y="0"/>
                </a:lnTo>
                <a:lnTo>
                  <a:pt x="0" y="1578251"/>
                </a:lnTo>
                <a:lnTo>
                  <a:pt x="4414690" y="1578251"/>
                </a:lnTo>
                <a:lnTo>
                  <a:pt x="441469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TextBox 8"/>
          <p:cNvSpPr txBox="1"/>
          <p:nvPr/>
        </p:nvSpPr>
        <p:spPr>
          <a:xfrm>
            <a:off x="765528" y="3563218"/>
            <a:ext cx="8146782" cy="485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Personalized Learning Assistant: 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Create a chatbot that acts as a learning tutor.</a:t>
            </a:r>
          </a:p>
          <a:p>
            <a:pPr algn="l">
              <a:lnSpc>
                <a:spcPts val="5599"/>
              </a:lnSpc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Interactive Study Tool: 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Use your own lecture script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Ask questions about the content</a:t>
            </a:r>
          </a:p>
          <a:p>
            <a:pPr marL="0" lvl="0" indent="0" algn="l">
              <a:lnSpc>
                <a:spcPts val="5599"/>
              </a:lnSpc>
            </a:pPr>
            <a:endParaRPr lang="en-US" sz="2799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36231" y="2168741"/>
            <a:ext cx="6118937" cy="10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0"/>
              </a:lnSpc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Workshop goal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868886" y="3135640"/>
            <a:ext cx="7971863" cy="4485755"/>
          </a:xfrm>
          <a:custGeom>
            <a:avLst/>
            <a:gdLst/>
            <a:ahLst/>
            <a:cxnLst/>
            <a:rect l="l" t="t" r="r" b="b"/>
            <a:pathLst>
              <a:path w="7971863" h="4485755">
                <a:moveTo>
                  <a:pt x="0" y="0"/>
                </a:moveTo>
                <a:lnTo>
                  <a:pt x="7971863" y="0"/>
                </a:lnTo>
                <a:lnTo>
                  <a:pt x="7971863" y="4485754"/>
                </a:lnTo>
                <a:lnTo>
                  <a:pt x="0" y="448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633791" y="3750444"/>
            <a:ext cx="7292829" cy="485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Edge AI platform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ARM-based CPU with NVIDIA Ampere GPU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Supports NVIDIA JetPack SDK and AI frameworks</a:t>
            </a:r>
          </a:p>
          <a:p>
            <a:pPr marL="604519" lvl="1" indent="-302260" algn="l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Ideal for on-device AI applications and models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3791" y="2153295"/>
            <a:ext cx="8082646" cy="209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80"/>
              </a:lnSpc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NVIDIA Jetson Orin Nano</a:t>
            </a:r>
          </a:p>
          <a:p>
            <a:pPr marL="0" lvl="0" indent="0" algn="l">
              <a:lnSpc>
                <a:spcPts val="8080"/>
              </a:lnSpc>
            </a:pPr>
            <a:endParaRPr lang="en-US" sz="8000" b="1">
              <a:solidFill>
                <a:srgbClr val="000000"/>
              </a:solidFill>
              <a:latin typeface="Bebas Neue Bold"/>
              <a:ea typeface="Bebas Neue Bold"/>
              <a:cs typeface="Bebas Neue Bold"/>
              <a:sym typeface="Bebas Neue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59654" y="1851253"/>
            <a:ext cx="8642995" cy="7407047"/>
          </a:xfrm>
          <a:custGeom>
            <a:avLst/>
            <a:gdLst/>
            <a:ahLst/>
            <a:cxnLst/>
            <a:rect l="l" t="t" r="r" b="b"/>
            <a:pathLst>
              <a:path w="8642995" h="7407047">
                <a:moveTo>
                  <a:pt x="0" y="0"/>
                </a:moveTo>
                <a:lnTo>
                  <a:pt x="8642995" y="0"/>
                </a:lnTo>
                <a:lnTo>
                  <a:pt x="8642995" y="7407047"/>
                </a:lnTo>
                <a:lnTo>
                  <a:pt x="0" y="740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de-DE"/>
          </a:p>
        </p:txBody>
      </p:sp>
      <p:sp>
        <p:nvSpPr>
          <p:cNvPr id="6" name="TextBox 6"/>
          <p:cNvSpPr txBox="1"/>
          <p:nvPr/>
        </p:nvSpPr>
        <p:spPr>
          <a:xfrm>
            <a:off x="633791" y="3286478"/>
            <a:ext cx="7292829" cy="6521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Hardware Layer: </a:t>
            </a:r>
          </a:p>
          <a:p>
            <a:pPr marL="431804" lvl="1" indent="-215902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ARM CPU and NVIDIA Ampere GPU handle computing.</a:t>
            </a:r>
          </a:p>
          <a:p>
            <a:pPr algn="l">
              <a:lnSpc>
                <a:spcPts val="4000"/>
              </a:lnSpc>
            </a:pPr>
            <a:r>
              <a:rPr lang="en-US" sz="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Operating System Layer: </a:t>
            </a:r>
          </a:p>
          <a:p>
            <a:pPr marL="431804" lvl="1" indent="-215902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Ubuntu OS provides the base environment.</a:t>
            </a:r>
          </a:p>
          <a:p>
            <a:pPr algn="l">
              <a:lnSpc>
                <a:spcPts val="4000"/>
              </a:lnSpc>
            </a:pPr>
            <a:r>
              <a:rPr lang="en-US" sz="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Development Tools Layer: </a:t>
            </a:r>
          </a:p>
          <a:p>
            <a:pPr marL="431804" lvl="1" indent="-215902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VSCode IDE is used for direct development on the device.</a:t>
            </a:r>
          </a:p>
          <a:p>
            <a:pPr algn="l">
              <a:lnSpc>
                <a:spcPts val="4000"/>
              </a:lnSpc>
            </a:pPr>
            <a:r>
              <a:rPr lang="en-US" sz="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Application Layer: </a:t>
            </a:r>
          </a:p>
          <a:p>
            <a:pPr marL="431804" lvl="1" indent="-215902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Docker runs containerized AI applications.</a:t>
            </a:r>
          </a:p>
          <a:p>
            <a:pPr algn="l">
              <a:lnSpc>
                <a:spcPts val="4000"/>
              </a:lnSpc>
            </a:pPr>
            <a:r>
              <a:rPr lang="en-US" sz="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Developer Interaction: </a:t>
            </a:r>
          </a:p>
          <a:p>
            <a:pPr marL="431804" lvl="1" indent="-215902" algn="l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Developers code and manage containers directly on the Orin Nano.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3791" y="2153295"/>
            <a:ext cx="8082646" cy="10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0"/>
              </a:lnSpc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Development Env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33791" y="3276953"/>
            <a:ext cx="7292829" cy="6024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</a:pPr>
            <a:r>
              <a:rPr lang="en-US" sz="22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Frontend: </a:t>
            </a:r>
          </a:p>
          <a:p>
            <a:pPr marL="474983" lvl="1" indent="-237491" algn="l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Web app built with Gradio, accessible via browser.</a:t>
            </a:r>
          </a:p>
          <a:p>
            <a:pPr algn="l">
              <a:lnSpc>
                <a:spcPts val="4400"/>
              </a:lnSpc>
            </a:pPr>
            <a:r>
              <a:rPr lang="en-US" sz="22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Backend: </a:t>
            </a:r>
          </a:p>
          <a:p>
            <a:pPr marL="474983" lvl="1" indent="-237491" algn="l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Python-based with FastAPI and LangChain.</a:t>
            </a:r>
          </a:p>
          <a:p>
            <a:pPr algn="l">
              <a:lnSpc>
                <a:spcPts val="4400"/>
              </a:lnSpc>
            </a:pPr>
            <a:r>
              <a:rPr lang="en-US" sz="22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LLM Serving: </a:t>
            </a:r>
          </a:p>
          <a:p>
            <a:pPr marL="474983" lvl="1" indent="-237491" algn="l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Ollama for managing large language models.</a:t>
            </a:r>
          </a:p>
          <a:p>
            <a:pPr algn="l">
              <a:lnSpc>
                <a:spcPts val="4400"/>
              </a:lnSpc>
            </a:pPr>
            <a:r>
              <a:rPr lang="en-US" sz="22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Knowledge Storage: </a:t>
            </a:r>
          </a:p>
          <a:p>
            <a:pPr marL="474983" lvl="1" indent="-237491" algn="l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Vector database for knowledge management.</a:t>
            </a:r>
          </a:p>
          <a:p>
            <a:pPr algn="l">
              <a:lnSpc>
                <a:spcPts val="4400"/>
              </a:lnSpc>
            </a:pPr>
            <a:r>
              <a:rPr lang="en-US" sz="22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Deployment: </a:t>
            </a:r>
          </a:p>
          <a:p>
            <a:pPr marL="474983" lvl="1" indent="-237491" algn="l">
              <a:lnSpc>
                <a:spcPts val="440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Docker containers for application deployment.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3791" y="2153295"/>
            <a:ext cx="8082646" cy="107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0"/>
              </a:lnSpc>
            </a:pPr>
            <a:r>
              <a:rPr lang="en-US" sz="8000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Goal architecture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43B032-1389-FC21-B846-E72506B8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180" y="1866900"/>
            <a:ext cx="7772400" cy="7637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Macintosh PowerPoint</Application>
  <PresentationFormat>Benutzerdefiniert</PresentationFormat>
  <Paragraphs>141</Paragraphs>
  <Slides>11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Montserrat Classic</vt:lpstr>
      <vt:lpstr>Montserrat</vt:lpstr>
      <vt:lpstr>Bebas Neue Bold</vt:lpstr>
      <vt:lpstr>Calibri</vt:lpstr>
      <vt:lpstr>Montserrat Bold</vt:lpstr>
      <vt:lpstr>Montserrat Classic 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Slides</dc:title>
  <cp:lastModifiedBy>Martin Kovacs2</cp:lastModifiedBy>
  <cp:revision>3</cp:revision>
  <dcterms:created xsi:type="dcterms:W3CDTF">2006-08-16T00:00:00Z</dcterms:created>
  <dcterms:modified xsi:type="dcterms:W3CDTF">2024-09-19T15:31:42Z</dcterms:modified>
  <dc:identifier>DAGOsrFkjcA</dc:identifier>
</cp:coreProperties>
</file>