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94660"/>
  </p:normalViewPr>
  <p:slideViewPr>
    <p:cSldViewPr>
      <p:cViewPr varScale="1">
        <p:scale>
          <a:sx n="50" d="100"/>
          <a:sy n="50" d="100"/>
        </p:scale>
        <p:origin x="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49" cy="95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9973" y="1597729"/>
            <a:ext cx="74640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94557" y="2918770"/>
            <a:ext cx="4354884" cy="987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D9D9D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49" cy="95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24" y="200637"/>
            <a:ext cx="88161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189" y="943655"/>
            <a:ext cx="8157620" cy="296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tg@google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nlp.yvespeirsman.be/blog/visualizing-word-embeddings-with-tsne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lah.github.io/posts/2014-07-NLP-RNNs-Representations/" TargetMode="Externa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2745" y="3746675"/>
            <a:ext cx="1720277" cy="467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0125" y="3710749"/>
            <a:ext cx="1756692" cy="5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839925" y="1173307"/>
            <a:ext cx="7464052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pc="-114" dirty="0" smtClean="0"/>
              <a:t>Глубокое обучение для ОЕЯ</a:t>
            </a:r>
            <a:r>
              <a:rPr spc="-95" dirty="0" smtClean="0"/>
              <a:t>:</a:t>
            </a:r>
            <a:endParaRPr spc="-95" dirty="0"/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ru-RU" spc="-35" dirty="0" smtClean="0"/>
              <a:t>Векторы слов </a:t>
            </a:r>
            <a:r>
              <a:rPr lang="ru-RU" spc="-20" dirty="0" smtClean="0"/>
              <a:t>и</a:t>
            </a:r>
            <a:r>
              <a:rPr spc="-20" dirty="0" smtClean="0"/>
              <a:t> </a:t>
            </a:r>
            <a:r>
              <a:rPr lang="ru-RU" spc="-20" dirty="0" smtClean="0"/>
              <a:t/>
            </a:r>
            <a:br>
              <a:rPr lang="ru-RU" spc="-20" dirty="0" smtClean="0"/>
            </a:br>
            <a:r>
              <a:rPr lang="ru-RU" spc="-5" dirty="0" smtClean="0"/>
              <a:t>Лексическая семантика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3878214" y="2905966"/>
            <a:ext cx="1912986" cy="48474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6515">
              <a:lnSpc>
                <a:spcPts val="1650"/>
              </a:lnSpc>
              <a:spcBef>
                <a:spcPts val="180"/>
              </a:spcBef>
            </a:pPr>
            <a:r>
              <a:rPr lang="ru-RU" sz="1400" b="1" spc="-110" dirty="0" smtClean="0">
                <a:solidFill>
                  <a:srgbClr val="D9D9D9"/>
                </a:solidFill>
                <a:latin typeface="Arial"/>
                <a:cs typeface="Arial"/>
              </a:rPr>
              <a:t>Эд </a:t>
            </a:r>
            <a:r>
              <a:rPr lang="ru-RU" sz="1400" b="1" spc="-110" dirty="0" err="1" smtClean="0">
                <a:solidFill>
                  <a:srgbClr val="D9D9D9"/>
                </a:solidFill>
                <a:latin typeface="Arial"/>
                <a:cs typeface="Arial"/>
              </a:rPr>
              <a:t>Грефенстетт</a:t>
            </a:r>
            <a:endParaRPr lang="ru-RU" sz="1400" b="1" spc="-110" dirty="0" smtClean="0">
              <a:solidFill>
                <a:srgbClr val="D9D9D9"/>
              </a:solidFill>
              <a:latin typeface="Arial"/>
              <a:cs typeface="Arial"/>
            </a:endParaRPr>
          </a:p>
          <a:p>
            <a:pPr marL="12700" marR="5080" indent="56515">
              <a:lnSpc>
                <a:spcPts val="1650"/>
              </a:lnSpc>
              <a:spcBef>
                <a:spcPts val="180"/>
              </a:spcBef>
            </a:pPr>
            <a:r>
              <a:rPr sz="1400" b="1" u="heavy" spc="-50" dirty="0" smtClean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"/>
                <a:cs typeface="Arial"/>
                <a:hlinkClick r:id="rId4"/>
              </a:rPr>
              <a:t>etg@google.com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5932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/>
              <a:t>Модели нейронных вложений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865549"/>
            <a:ext cx="7965226" cy="210762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spc="-40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pc="-40" dirty="0" smtClean="0">
                <a:solidFill>
                  <a:srgbClr val="666666"/>
                </a:solidFill>
                <a:latin typeface="Arial"/>
                <a:cs typeface="Arial"/>
              </a:rPr>
              <a:t>Одна</a:t>
            </a:r>
            <a:r>
              <a:rPr sz="1800" spc="-40" dirty="0" smtClean="0">
                <a:solidFill>
                  <a:srgbClr val="666666"/>
                </a:solidFill>
                <a:latin typeface="Arial"/>
                <a:cs typeface="Arial"/>
              </a:rPr>
              <a:t>)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общая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идея за внедрением обучения</a:t>
            </a:r>
            <a:r>
              <a:rPr sz="1800" spc="-1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469900" indent="-41719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Собрать экземпляры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50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800" spc="75" baseline="-32407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spc="-60" baseline="-32407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66666"/>
                </a:solidFill>
                <a:latin typeface="MS PGothic"/>
                <a:cs typeface="MS PGothic"/>
              </a:rPr>
              <a:t>∈</a:t>
            </a:r>
            <a:r>
              <a:rPr sz="1800" spc="-105" dirty="0">
                <a:solidFill>
                  <a:srgbClr val="666666"/>
                </a:solidFill>
                <a:latin typeface="MS PGothic"/>
                <a:cs typeface="MS PGothic"/>
              </a:rPr>
              <a:t> </a:t>
            </a:r>
            <a:r>
              <a:rPr sz="1800" i="1" spc="20" dirty="0">
                <a:solidFill>
                  <a:srgbClr val="666666"/>
                </a:solidFill>
                <a:latin typeface="Arial"/>
                <a:cs typeface="Arial"/>
              </a:rPr>
              <a:t>inst(t)</a:t>
            </a:r>
            <a:r>
              <a:rPr sz="1800" i="1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70" dirty="0" smtClean="0">
                <a:solidFill>
                  <a:srgbClr val="666666"/>
                </a:solidFill>
                <a:latin typeface="Arial"/>
                <a:cs typeface="Arial"/>
              </a:rPr>
              <a:t>слова</a:t>
            </a:r>
            <a:r>
              <a:rPr sz="1800" spc="-4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75" dirty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800" i="1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70" dirty="0" smtClean="0">
                <a:solidFill>
                  <a:srgbClr val="666666"/>
                </a:solidFill>
                <a:latin typeface="Arial"/>
                <a:cs typeface="Arial"/>
              </a:rPr>
              <a:t>из словаря </a:t>
            </a:r>
            <a:r>
              <a:rPr sz="1800" spc="-50" dirty="0" smtClean="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sz="1800" spc="-5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469900" indent="-41719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Для каждого экземпляра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25" dirty="0" smtClean="0">
                <a:solidFill>
                  <a:srgbClr val="666666"/>
                </a:solidFill>
                <a:latin typeface="Arial"/>
                <a:cs typeface="Arial"/>
              </a:rPr>
              <a:t>собрать его контекстные слова </a:t>
            </a:r>
            <a:r>
              <a:rPr sz="1800" i="1" spc="25" dirty="0" smtClean="0">
                <a:solidFill>
                  <a:srgbClr val="666666"/>
                </a:solidFill>
                <a:latin typeface="Arial"/>
                <a:cs typeface="Arial"/>
              </a:rPr>
              <a:t>c(</a:t>
            </a:r>
            <a:r>
              <a:rPr sz="1800" i="1" spc="25" dirty="0" err="1" smtClean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800" i="1" spc="37" baseline="-30092" dirty="0" err="1" smtClean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i="1" spc="-60" baseline="-30092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15" dirty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r>
              <a:rPr sz="1800" i="1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20" dirty="0" err="1" smtClean="0">
                <a:solidFill>
                  <a:srgbClr val="666666"/>
                </a:solidFill>
                <a:latin typeface="Arial"/>
                <a:cs typeface="Arial"/>
              </a:rPr>
              <a:t>напр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spc="-4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-5" dirty="0" smtClean="0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-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окно слова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 marL="469900" indent="-41719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Определить некоторую функцию счета очков </a:t>
            </a:r>
            <a:r>
              <a:rPr sz="1800" i="1" spc="5" dirty="0" smtClean="0">
                <a:solidFill>
                  <a:srgbClr val="666666"/>
                </a:solidFill>
                <a:latin typeface="Arial"/>
                <a:cs typeface="Arial"/>
              </a:rPr>
              <a:t>score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sz="1800" i="1" spc="5" dirty="0" err="1" smtClean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800" i="1" spc="7" baseline="-32407" dirty="0" err="1" smtClean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i="1" spc="-52" baseline="-32407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-150" dirty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i="1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25" dirty="0">
                <a:solidFill>
                  <a:srgbClr val="666666"/>
                </a:solidFill>
                <a:latin typeface="Arial"/>
                <a:cs typeface="Arial"/>
              </a:rPr>
              <a:t>c(t</a:t>
            </a:r>
            <a:r>
              <a:rPr sz="1800" i="1" spc="37" baseline="-32407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i="1" spc="-60" baseline="-32407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-55" dirty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r>
              <a:rPr sz="1800" spc="-55" dirty="0">
                <a:solidFill>
                  <a:srgbClr val="666666"/>
                </a:solidFill>
                <a:latin typeface="Arial"/>
                <a:cs typeface="Arial"/>
              </a:rPr>
              <a:t>;</a:t>
            </a:r>
            <a:r>
              <a:rPr sz="180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666666"/>
                </a:solidFill>
                <a:latin typeface="Arial"/>
                <a:cs typeface="Arial"/>
              </a:rPr>
              <a:t>θ,</a:t>
            </a:r>
            <a:r>
              <a:rPr sz="1800" b="1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spc="-80" dirty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r>
              <a:rPr sz="18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35" dirty="0" smtClean="0">
                <a:solidFill>
                  <a:srgbClr val="666666"/>
                </a:solidFill>
                <a:latin typeface="Arial"/>
                <a:cs typeface="Arial"/>
              </a:rPr>
              <a:t>с верхней границей на выходе</a:t>
            </a:r>
            <a:endParaRPr sz="1800" dirty="0">
              <a:latin typeface="Arial"/>
              <a:cs typeface="Arial"/>
            </a:endParaRPr>
          </a:p>
          <a:p>
            <a:pPr marL="469900" indent="-41719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Определить потерю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846" y="3229655"/>
            <a:ext cx="21339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259" algn="l"/>
              </a:tabLst>
            </a:pPr>
            <a:r>
              <a:rPr sz="1800" spc="-15" dirty="0">
                <a:solidFill>
                  <a:srgbClr val="666666"/>
                </a:solidFill>
                <a:latin typeface="Arial"/>
                <a:cs typeface="Arial"/>
              </a:rPr>
              <a:t>5.	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Оценить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846" y="4334555"/>
            <a:ext cx="68583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259" algn="l"/>
              </a:tabLst>
            </a:pPr>
            <a:r>
              <a:rPr sz="1800" spc="-15" dirty="0">
                <a:solidFill>
                  <a:srgbClr val="666666"/>
                </a:solidFill>
                <a:latin typeface="Arial"/>
                <a:cs typeface="Arial"/>
              </a:rPr>
              <a:t>6.	</a:t>
            </a:r>
            <a:r>
              <a:rPr lang="ru-RU" sz="1800" spc="-55" dirty="0" smtClean="0">
                <a:solidFill>
                  <a:srgbClr val="666666"/>
                </a:solidFill>
                <a:latin typeface="Arial"/>
                <a:cs typeface="Arial"/>
              </a:rPr>
              <a:t>Использовать оценочную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666666"/>
                </a:solidFill>
                <a:latin typeface="Arial"/>
                <a:cs typeface="Arial"/>
              </a:rPr>
              <a:t>E 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в качестве матрицы вложения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898" y="2610678"/>
            <a:ext cx="4850102" cy="70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3537" y="3604774"/>
            <a:ext cx="2016827" cy="5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5093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/>
              <a:t>Модели нейронных вложений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865549"/>
            <a:ext cx="8422426" cy="3464923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Функция подсчета очков имеет значение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!</a:t>
            </a:r>
            <a:endParaRPr sz="1800" dirty="0">
              <a:latin typeface="Arial"/>
              <a:cs typeface="Arial"/>
            </a:endParaRPr>
          </a:p>
          <a:p>
            <a:pPr marL="12700" marR="880744">
              <a:lnSpc>
                <a:spcPct val="128499"/>
              </a:lnSpc>
            </a:pP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Легко создать бесполезный счетчик очков 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напр., 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игнорировать ввод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lang="ru-RU" sz="1800" spc="25" dirty="0" smtClean="0">
                <a:solidFill>
                  <a:srgbClr val="666666"/>
                </a:solidFill>
                <a:latin typeface="Arial"/>
                <a:cs typeface="Arial"/>
              </a:rPr>
              <a:t>выход верхней границы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).  </a:t>
            </a:r>
            <a:endParaRPr lang="ru-RU" sz="1800" spc="-5" dirty="0" smtClean="0">
              <a:solidFill>
                <a:srgbClr val="666666"/>
              </a:solidFill>
              <a:latin typeface="Arial"/>
              <a:cs typeface="Arial"/>
            </a:endParaRPr>
          </a:p>
          <a:p>
            <a:pPr marL="12700" marR="880744">
              <a:lnSpc>
                <a:spcPct val="128499"/>
              </a:lnSpc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В идеале</a:t>
            </a:r>
            <a:r>
              <a:rPr sz="1800" spc="-30" dirty="0" smtClean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spc="-6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счетчик очков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6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Внедряет</a:t>
            </a:r>
            <a:r>
              <a:rPr sz="1800" spc="-2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50" dirty="0" err="1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800" i="1" spc="75" baseline="-32407" dirty="0" err="1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i="1" spc="75" baseline="-32407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35" dirty="0" smtClean="0">
                <a:solidFill>
                  <a:srgbClr val="666666"/>
                </a:solidFill>
                <a:latin typeface="Arial"/>
                <a:cs typeface="Arial"/>
              </a:rPr>
              <a:t>с</a:t>
            </a:r>
            <a:r>
              <a:rPr sz="1800" spc="3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b="1" spc="-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очевидно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 marL="469900" marR="5080" indent="-367030">
              <a:lnSpc>
                <a:spcPct val="100699"/>
              </a:lnSpc>
              <a:buChar char="●"/>
              <a:tabLst>
                <a:tab pos="469265" algn="l"/>
                <a:tab pos="469900" algn="l"/>
              </a:tabLst>
            </a:pP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Производит подсчет, который </a:t>
            </a:r>
            <a:r>
              <a:rPr lang="ru-RU" sz="1800" spc="15" dirty="0" smtClean="0">
                <a:solidFill>
                  <a:srgbClr val="666666"/>
                </a:solidFill>
                <a:latin typeface="Arial"/>
                <a:cs typeface="Arial"/>
              </a:rPr>
              <a:t>является функцией того, насколько хорошо </a:t>
            </a:r>
            <a:r>
              <a:rPr sz="1800" i="1" spc="50" dirty="0" err="1" smtClean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800" i="1" spc="75" baseline="-32407" dirty="0" err="1" smtClean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i="1" spc="172" baseline="-32407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30" dirty="0" smtClean="0">
                <a:solidFill>
                  <a:srgbClr val="666666"/>
                </a:solidFill>
                <a:latin typeface="Arial"/>
                <a:cs typeface="Arial"/>
              </a:rPr>
              <a:t>учитывается </a:t>
            </a:r>
            <a:r>
              <a:rPr sz="1800" spc="45" dirty="0" smtClean="0">
                <a:solidFill>
                  <a:srgbClr val="666666"/>
                </a:solidFill>
                <a:latin typeface="Arial"/>
                <a:cs typeface="Arial"/>
              </a:rPr>
              <a:t>c(</a:t>
            </a:r>
            <a:r>
              <a:rPr sz="1800" i="1" spc="45" dirty="0" err="1" smtClean="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sz="1800" i="1" spc="67" baseline="-32407" dirty="0" err="1" smtClean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i="1" spc="-60" baseline="-32407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666666"/>
                </a:solidFill>
                <a:latin typeface="Arial"/>
                <a:cs typeface="Arial"/>
              </a:rPr>
              <a:t>),  </a:t>
            </a:r>
            <a:r>
              <a:rPr lang="ru-RU" sz="1800" spc="35" dirty="0" smtClean="0">
                <a:solidFill>
                  <a:srgbClr val="666666"/>
                </a:solidFill>
                <a:latin typeface="Arial"/>
                <a:cs typeface="Arial"/>
              </a:rPr>
              <a:t>и/или наоборот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469900" marR="443230" indent="-367030">
              <a:lnSpc>
                <a:spcPct val="100699"/>
              </a:lnSpc>
              <a:buChar char="●"/>
              <a:tabLst>
                <a:tab pos="469265" algn="l"/>
                <a:tab pos="469900" algn="l"/>
              </a:tabLst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Требует, чтобы слово учитывало контекст (или наоборот) больше, чем другое слово, стоящее на том же месте. </a:t>
            </a:r>
          </a:p>
          <a:p>
            <a:pPr marL="469900" marR="443230" indent="-367030">
              <a:lnSpc>
                <a:spcPct val="100699"/>
              </a:lnSpc>
              <a:buChar char="●"/>
              <a:tabLst>
                <a:tab pos="469265" algn="l"/>
                <a:tab pos="469900" algn="l"/>
              </a:tabLst>
            </a:pP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Производит потерю, которая является дифференцируемой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5" dirty="0" smtClean="0">
                <a:solidFill>
                  <a:srgbClr val="666666"/>
                </a:solidFill>
                <a:latin typeface="Arial"/>
                <a:cs typeface="Arial"/>
              </a:rPr>
              <a:t>относительно</a:t>
            </a:r>
            <a:r>
              <a:rPr sz="1800" spc="5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666666"/>
                </a:solidFill>
                <a:latin typeface="Arial"/>
                <a:cs typeface="Arial"/>
              </a:rPr>
              <a:t>θ</a:t>
            </a:r>
            <a:r>
              <a:rPr sz="1800" b="1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</a:t>
            </a:r>
            <a:r>
              <a:rPr sz="1800" spc="-5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spc="-1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4601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/>
              <a:t>Модели нейронных вложений</a:t>
            </a:r>
            <a:r>
              <a:rPr spc="5" dirty="0" smtClean="0"/>
              <a:t>: </a:t>
            </a:r>
            <a:r>
              <a:rPr spc="-145" dirty="0"/>
              <a:t>C&amp;W </a:t>
            </a:r>
            <a:r>
              <a:rPr spc="5" dirty="0" smtClean="0"/>
              <a:t>(</a:t>
            </a:r>
            <a:r>
              <a:rPr lang="ru-RU" spc="5" dirty="0" err="1" smtClean="0"/>
              <a:t>Коллоберт</a:t>
            </a:r>
            <a:r>
              <a:rPr lang="ru-RU" spc="5" dirty="0" smtClean="0"/>
              <a:t> и др. </a:t>
            </a:r>
            <a:r>
              <a:rPr spc="10" dirty="0" smtClean="0"/>
              <a:t>2011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3674" y="943655"/>
            <a:ext cx="4877926" cy="349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b="1" spc="-90" dirty="0" smtClean="0">
                <a:solidFill>
                  <a:srgbClr val="666666"/>
                </a:solidFill>
                <a:latin typeface="Arial"/>
                <a:cs typeface="Arial"/>
              </a:rPr>
              <a:t>Вставить </a:t>
            </a:r>
            <a:r>
              <a:rPr lang="ru-RU" sz="1800" spc="-90" dirty="0" smtClean="0">
                <a:solidFill>
                  <a:srgbClr val="666666"/>
                </a:solidFill>
                <a:latin typeface="Arial"/>
                <a:cs typeface="Arial"/>
              </a:rPr>
              <a:t>все слова с предложение с </a:t>
            </a:r>
            <a:r>
              <a:rPr sz="1800" b="1" spc="-110" dirty="0" smtClean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spc="-1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lang="ru-RU" sz="1800" b="1" spc="-70" dirty="0" smtClean="0">
                <a:solidFill>
                  <a:srgbClr val="666666"/>
                </a:solidFill>
                <a:latin typeface="Arial"/>
                <a:cs typeface="Arial"/>
              </a:rPr>
              <a:t>Неглубокое свертывание 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над вложениями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 marR="474980">
              <a:lnSpc>
                <a:spcPct val="149300"/>
              </a:lnSpc>
              <a:spcBef>
                <a:spcPts val="600"/>
              </a:spcBef>
            </a:pPr>
            <a:r>
              <a:rPr lang="ru-RU" sz="1800" b="1" spc="-35" dirty="0" smtClean="0">
                <a:solidFill>
                  <a:srgbClr val="666666"/>
                </a:solidFill>
                <a:latin typeface="Arial"/>
                <a:cs typeface="Arial"/>
              </a:rPr>
              <a:t>МСП</a:t>
            </a:r>
            <a:r>
              <a:rPr sz="1800" b="1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проектирует выход </a:t>
            </a:r>
            <a:r>
              <a:rPr lang="ru-RU" sz="1800" spc="15" dirty="0" smtClean="0">
                <a:solidFill>
                  <a:srgbClr val="666666"/>
                </a:solidFill>
                <a:latin typeface="Arial"/>
                <a:cs typeface="Arial"/>
              </a:rPr>
              <a:t>свертывания в скалярную оценку</a:t>
            </a:r>
            <a:r>
              <a:rPr lang="ru-RU" spc="-6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</a:p>
          <a:p>
            <a:pPr marL="12700" marR="474980">
              <a:lnSpc>
                <a:spcPct val="149300"/>
              </a:lnSpc>
              <a:spcBef>
                <a:spcPts val="600"/>
              </a:spcBef>
            </a:pP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Свертывания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МСП</a:t>
            </a:r>
            <a:r>
              <a:rPr sz="1800" spc="-1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параметризуются набором весов</a:t>
            </a:r>
            <a:r>
              <a:rPr sz="1800" spc="-27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666666"/>
                </a:solidFill>
                <a:latin typeface="Arial"/>
                <a:cs typeface="Arial"/>
              </a:rPr>
              <a:t>θ</a:t>
            </a:r>
            <a:r>
              <a:rPr sz="1800" spc="3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 marR="539115">
              <a:lnSpc>
                <a:spcPct val="149300"/>
              </a:lnSpc>
              <a:spcBef>
                <a:spcPts val="600"/>
              </a:spcBef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Общая сеть моделирует функцию над предложениями </a:t>
            </a:r>
            <a:r>
              <a:rPr lang="en-US" sz="1800" i="1" spc="-30" dirty="0" smtClean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800" spc="-25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sz="1800" i="1" spc="-2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800" b="1" spc="-30" baseline="-32407" dirty="0">
                <a:solidFill>
                  <a:srgbClr val="666666"/>
                </a:solidFill>
                <a:latin typeface="Arial"/>
                <a:cs typeface="Arial"/>
              </a:rPr>
              <a:t>θ,E</a:t>
            </a:r>
            <a:r>
              <a:rPr sz="1800" i="1" spc="-20" dirty="0">
                <a:solidFill>
                  <a:srgbClr val="666666"/>
                </a:solidFill>
                <a:latin typeface="Arial"/>
                <a:cs typeface="Arial"/>
              </a:rPr>
              <a:t>(s) </a:t>
            </a:r>
            <a:r>
              <a:rPr sz="1800" spc="-65" dirty="0">
                <a:solidFill>
                  <a:srgbClr val="666666"/>
                </a:solidFill>
                <a:latin typeface="Arial"/>
                <a:cs typeface="Arial"/>
              </a:rPr>
              <a:t>=</a:t>
            </a:r>
            <a:r>
              <a:rPr sz="1800" spc="-1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sz="1800" b="1" spc="-7" baseline="-32407" dirty="0">
                <a:solidFill>
                  <a:srgbClr val="666666"/>
                </a:solidFill>
                <a:latin typeface="Arial"/>
                <a:cs typeface="Arial"/>
              </a:rPr>
              <a:t>θ</a:t>
            </a:r>
            <a:r>
              <a:rPr sz="1800" spc="-5" dirty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666666"/>
                </a:solidFill>
                <a:latin typeface="Arial"/>
                <a:cs typeface="Arial"/>
              </a:rPr>
              <a:t>embed</a:t>
            </a:r>
            <a:r>
              <a:rPr sz="1800" b="1" spc="-7" baseline="-32407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sz="1800" i="1" spc="-5" dirty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666666"/>
                </a:solidFill>
                <a:latin typeface="Arial"/>
                <a:cs typeface="Arial"/>
              </a:rPr>
              <a:t>))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6275" y="803576"/>
            <a:ext cx="2409409" cy="38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827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 smtClean="0"/>
              <a:t>Модели нейронных вложений</a:t>
            </a:r>
            <a:r>
              <a:rPr lang="ru-RU" spc="5" dirty="0" smtClean="0"/>
              <a:t>: </a:t>
            </a:r>
            <a:r>
              <a:rPr lang="ru-RU" spc="-145" dirty="0" smtClean="0"/>
              <a:t>C&amp;W </a:t>
            </a:r>
            <a:r>
              <a:rPr lang="ru-RU" spc="5" dirty="0" smtClean="0"/>
              <a:t>(</a:t>
            </a:r>
            <a:r>
              <a:rPr lang="ru-RU" spc="5" dirty="0" err="1" smtClean="0"/>
              <a:t>Коллоберт</a:t>
            </a:r>
            <a:r>
              <a:rPr lang="ru-RU" spc="5" dirty="0" smtClean="0"/>
              <a:t> и др. </a:t>
            </a:r>
            <a:r>
              <a:rPr lang="ru-RU" spc="10" dirty="0" smtClean="0"/>
              <a:t>2011)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113674" y="808400"/>
            <a:ext cx="4457700" cy="3061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2415">
              <a:lnSpc>
                <a:spcPct val="149300"/>
              </a:lnSpc>
              <a:spcBef>
                <a:spcPts val="100"/>
              </a:spcBef>
            </a:pPr>
            <a:r>
              <a:rPr lang="ru-RU" spc="-20" dirty="0" smtClean="0">
                <a:solidFill>
                  <a:srgbClr val="666666"/>
                </a:solidFill>
                <a:latin typeface="Arial"/>
                <a:cs typeface="Arial"/>
              </a:rPr>
              <a:t>Что мешает сети </a:t>
            </a:r>
            <a:r>
              <a:rPr lang="ru-RU" b="1" spc="-20" dirty="0" smtClean="0">
                <a:solidFill>
                  <a:srgbClr val="666666"/>
                </a:solidFill>
                <a:latin typeface="Arial"/>
                <a:cs typeface="Arial"/>
              </a:rPr>
              <a:t>игнорировать ввод </a:t>
            </a:r>
            <a:r>
              <a:rPr lang="ru-RU" spc="-20" dirty="0" smtClean="0">
                <a:solidFill>
                  <a:srgbClr val="666666"/>
                </a:solidFill>
                <a:latin typeface="Arial"/>
                <a:cs typeface="Arial"/>
              </a:rPr>
              <a:t>и  выход высоких баллов?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49300"/>
              </a:lnSpc>
              <a:spcBef>
                <a:spcPts val="600"/>
              </a:spcBef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Во время обучения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lang="ru-RU" sz="1800" spc="50" dirty="0" smtClean="0">
                <a:solidFill>
                  <a:srgbClr val="666666"/>
                </a:solidFill>
                <a:latin typeface="Arial"/>
                <a:cs typeface="Arial"/>
              </a:rPr>
              <a:t>для каждого предложения </a:t>
            </a:r>
            <a:r>
              <a:rPr sz="1800" spc="25" dirty="0" smtClean="0">
                <a:solidFill>
                  <a:srgbClr val="666666"/>
                </a:solidFill>
                <a:latin typeface="Arial"/>
                <a:cs typeface="Arial"/>
              </a:rPr>
              <a:t>s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мы отбираем отвлекающее предложение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z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b="1" spc="-25" dirty="0" smtClean="0">
                <a:solidFill>
                  <a:srgbClr val="666666"/>
                </a:solidFill>
                <a:latin typeface="Arial"/>
                <a:cs typeface="Arial"/>
              </a:rPr>
              <a:t>случайным образом искажая </a:t>
            </a: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слова 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lang="ru-RU" sz="1800" spc="20" dirty="0" smtClean="0">
                <a:solidFill>
                  <a:srgbClr val="666666"/>
                </a:solidFill>
                <a:latin typeface="Arial"/>
                <a:cs typeface="Arial"/>
              </a:rPr>
              <a:t>Минимизировать</a:t>
            </a:r>
            <a:r>
              <a:rPr sz="1800" spc="2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b="1" spc="-70" dirty="0" smtClean="0">
                <a:solidFill>
                  <a:srgbClr val="666666"/>
                </a:solidFill>
                <a:latin typeface="Arial"/>
                <a:cs typeface="Arial"/>
              </a:rPr>
              <a:t>потерю стержня</a:t>
            </a:r>
            <a:r>
              <a:rPr sz="1800" spc="-6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6275" y="803576"/>
            <a:ext cx="2409409" cy="38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0650" y="3842174"/>
            <a:ext cx="4759499" cy="328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486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/>
              <a:t>Модели нейронных вложений</a:t>
            </a:r>
            <a:r>
              <a:rPr lang="ru-RU" spc="5" dirty="0"/>
              <a:t>: </a:t>
            </a:r>
            <a:r>
              <a:rPr lang="ru-RU" spc="-145" dirty="0"/>
              <a:t>C&amp;W </a:t>
            </a:r>
            <a:r>
              <a:rPr lang="ru-RU" spc="5" dirty="0"/>
              <a:t>(</a:t>
            </a:r>
            <a:r>
              <a:rPr lang="ru-RU" spc="5" dirty="0" err="1"/>
              <a:t>Коллоберт</a:t>
            </a:r>
            <a:r>
              <a:rPr lang="ru-RU" spc="5" dirty="0"/>
              <a:t> и др. </a:t>
            </a:r>
            <a:r>
              <a:rPr lang="ru-RU" spc="10" dirty="0"/>
              <a:t>2011)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3189" y="943655"/>
            <a:ext cx="8157620" cy="39983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32835" marR="694055">
              <a:lnSpc>
                <a:spcPct val="100699"/>
              </a:lnSpc>
              <a:spcBef>
                <a:spcPts val="85"/>
              </a:spcBef>
            </a:pPr>
            <a:r>
              <a:rPr lang="ru-RU" spc="5" dirty="0" smtClean="0"/>
              <a:t>Интерпретация</a:t>
            </a:r>
            <a:r>
              <a:rPr spc="5" dirty="0" smtClean="0"/>
              <a:t>: </a:t>
            </a:r>
            <a:r>
              <a:rPr lang="ru-RU" dirty="0" smtClean="0"/>
              <a:t>представления содержат информацию о том, как должны выглядеть со</a:t>
            </a:r>
            <a:r>
              <a:rPr lang="ru-RU" b="1" dirty="0" smtClean="0"/>
              <a:t>седние представления</a:t>
            </a:r>
            <a:r>
              <a:rPr lang="ru-RU" dirty="0" smtClean="0"/>
              <a:t>.</a:t>
            </a:r>
          </a:p>
          <a:p>
            <a:pPr marL="3632835" marR="694055">
              <a:lnSpc>
                <a:spcPct val="100699"/>
              </a:lnSpc>
              <a:spcBef>
                <a:spcPts val="85"/>
              </a:spcBef>
            </a:pPr>
            <a:endParaRPr lang="ru-RU" dirty="0" smtClean="0"/>
          </a:p>
          <a:p>
            <a:pPr marL="3632835" marR="694055">
              <a:lnSpc>
                <a:spcPct val="100699"/>
              </a:lnSpc>
              <a:spcBef>
                <a:spcPts val="85"/>
              </a:spcBef>
            </a:pPr>
            <a:r>
              <a:rPr lang="ru-RU" spc="-30" dirty="0" smtClean="0"/>
              <a:t>Очень похожа на </a:t>
            </a:r>
            <a:r>
              <a:rPr lang="ru-RU" b="1" spc="-30" dirty="0" smtClean="0"/>
              <a:t>гипотезу распределения</a:t>
            </a:r>
            <a:r>
              <a:rPr spc="-75" dirty="0" smtClean="0"/>
              <a:t>?</a:t>
            </a:r>
            <a:endParaRPr lang="ru-RU" spc="-75" dirty="0" smtClean="0"/>
          </a:p>
          <a:p>
            <a:pPr marL="3632835" marR="694055">
              <a:lnSpc>
                <a:spcPct val="100699"/>
              </a:lnSpc>
              <a:spcBef>
                <a:spcPts val="85"/>
              </a:spcBef>
            </a:pPr>
            <a:r>
              <a:rPr spc="-75" dirty="0" smtClean="0"/>
              <a:t>  </a:t>
            </a:r>
            <a:endParaRPr lang="ru-RU" spc="-75" dirty="0" smtClean="0"/>
          </a:p>
          <a:p>
            <a:pPr marL="3632835" marR="694055">
              <a:lnSpc>
                <a:spcPct val="100699"/>
              </a:lnSpc>
              <a:spcBef>
                <a:spcPts val="85"/>
              </a:spcBef>
            </a:pPr>
            <a:r>
              <a:rPr lang="ru-RU" spc="-30" dirty="0" smtClean="0"/>
              <a:t>Разумная модель, но</a:t>
            </a:r>
            <a:r>
              <a:rPr dirty="0" smtClean="0"/>
              <a:t>:</a:t>
            </a:r>
            <a:endParaRPr dirty="0"/>
          </a:p>
          <a:p>
            <a:pPr marL="3632835" marR="5080">
              <a:lnSpc>
                <a:spcPct val="128499"/>
              </a:lnSpc>
            </a:pPr>
            <a:r>
              <a:rPr lang="ru-RU" spc="-20" dirty="0" smtClean="0"/>
              <a:t>Довольно </a:t>
            </a:r>
            <a:r>
              <a:rPr lang="ru-RU" b="1" spc="-20" dirty="0" smtClean="0"/>
              <a:t>глубокая</a:t>
            </a:r>
            <a:r>
              <a:rPr lang="ru-RU" spc="-20" dirty="0" smtClean="0"/>
              <a:t>, поэтому недешевая для обучения</a:t>
            </a:r>
            <a:r>
              <a:rPr spc="5" dirty="0" smtClean="0"/>
              <a:t>.  </a:t>
            </a:r>
            <a:endParaRPr lang="ru-RU" spc="5" dirty="0" smtClean="0"/>
          </a:p>
          <a:p>
            <a:pPr marL="3632835" marR="5080">
              <a:lnSpc>
                <a:spcPct val="128499"/>
              </a:lnSpc>
            </a:pPr>
            <a:r>
              <a:rPr lang="ru-RU" dirty="0" smtClean="0"/>
              <a:t>Свертывания</a:t>
            </a:r>
            <a:r>
              <a:rPr dirty="0" smtClean="0"/>
              <a:t> </a:t>
            </a:r>
            <a:r>
              <a:rPr lang="ru-RU" spc="5" dirty="0" smtClean="0"/>
              <a:t>охватывают только </a:t>
            </a:r>
            <a:r>
              <a:rPr lang="ru-RU" b="1" spc="5" dirty="0" smtClean="0"/>
              <a:t>местную</a:t>
            </a:r>
            <a:r>
              <a:rPr lang="ru-RU" spc="5" dirty="0" smtClean="0"/>
              <a:t> информацию.</a:t>
            </a:r>
            <a:endParaRPr spc="25" dirty="0"/>
          </a:p>
        </p:txBody>
      </p:sp>
      <p:sp>
        <p:nvSpPr>
          <p:cNvPr id="4" name="object 4"/>
          <p:cNvSpPr/>
          <p:nvPr/>
        </p:nvSpPr>
        <p:spPr>
          <a:xfrm>
            <a:off x="996275" y="803576"/>
            <a:ext cx="2409409" cy="387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827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/>
              <a:t>Модели нейронных </a:t>
            </a:r>
            <a:r>
              <a:rPr lang="ru-RU" spc="-15" dirty="0" smtClean="0"/>
              <a:t>вложений</a:t>
            </a:r>
            <a:r>
              <a:rPr spc="5" dirty="0" smtClean="0"/>
              <a:t>: </a:t>
            </a:r>
            <a:r>
              <a:rPr spc="-100" dirty="0" err="1"/>
              <a:t>CBoW</a:t>
            </a:r>
            <a:r>
              <a:rPr spc="-100" dirty="0"/>
              <a:t> </a:t>
            </a:r>
            <a:r>
              <a:rPr spc="25" dirty="0" smtClean="0"/>
              <a:t>(</a:t>
            </a:r>
            <a:r>
              <a:rPr lang="ru-RU" spc="25" dirty="0" err="1" smtClean="0"/>
              <a:t>Миколов</a:t>
            </a:r>
            <a:r>
              <a:rPr lang="ru-RU" spc="25" dirty="0" smtClean="0"/>
              <a:t> и </a:t>
            </a:r>
            <a:r>
              <a:rPr lang="ru-RU" spc="25" dirty="0" err="1" smtClean="0"/>
              <a:t>др</a:t>
            </a:r>
            <a:r>
              <a:rPr i="1" spc="-25" dirty="0" smtClean="0">
                <a:latin typeface="Arial"/>
                <a:cs typeface="Arial"/>
              </a:rPr>
              <a:t>.</a:t>
            </a:r>
            <a:r>
              <a:rPr i="1" spc="-335" dirty="0" smtClean="0">
                <a:latin typeface="Arial"/>
                <a:cs typeface="Arial"/>
              </a:rPr>
              <a:t> </a:t>
            </a:r>
            <a:r>
              <a:rPr spc="10" dirty="0"/>
              <a:t>2013)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0750" y="865550"/>
            <a:ext cx="4649576" cy="72263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Вложить контекстные слова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.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Добавить их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ru-RU" sz="1800" spc="5" dirty="0" smtClean="0">
                <a:solidFill>
                  <a:srgbClr val="666666"/>
                </a:solidFill>
                <a:latin typeface="Arial"/>
                <a:cs typeface="Arial"/>
              </a:rPr>
              <a:t>Вернуться к размеру словаря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800" spc="-35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35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10" dirty="0" err="1" smtClean="0">
                <a:solidFill>
                  <a:srgbClr val="666666"/>
                </a:solidFill>
                <a:latin typeface="Arial"/>
                <a:cs typeface="Arial"/>
              </a:rPr>
              <a:t>Softmax</a:t>
            </a:r>
            <a:r>
              <a:rPr sz="1800" spc="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0750" y="3410630"/>
            <a:ext cx="34956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20" dirty="0" smtClean="0">
                <a:solidFill>
                  <a:srgbClr val="666666"/>
                </a:solidFill>
                <a:latin typeface="Arial"/>
                <a:cs typeface="Arial"/>
              </a:rPr>
              <a:t>Минимизировать Вероятность Отрицательного Логарифма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0952" y="737463"/>
            <a:ext cx="2615999" cy="417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1925" y="4222713"/>
            <a:ext cx="4828401" cy="689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2186" y="1581035"/>
            <a:ext cx="1987878" cy="5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11200" y="2221974"/>
            <a:ext cx="4089627" cy="11341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751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/>
              <a:t>Модели нейронных </a:t>
            </a:r>
            <a:r>
              <a:rPr lang="ru-RU" spc="-15" dirty="0" smtClean="0"/>
              <a:t>вложений</a:t>
            </a:r>
            <a:r>
              <a:rPr lang="ru-RU" spc="5" dirty="0" smtClean="0"/>
              <a:t>: </a:t>
            </a:r>
            <a:r>
              <a:rPr lang="ru-RU" spc="-100" dirty="0" err="1"/>
              <a:t>CBoW</a:t>
            </a:r>
            <a:r>
              <a:rPr lang="ru-RU" spc="-100" dirty="0"/>
              <a:t> </a:t>
            </a:r>
            <a:r>
              <a:rPr lang="ru-RU" spc="25" dirty="0"/>
              <a:t>(</a:t>
            </a:r>
            <a:r>
              <a:rPr lang="ru-RU" spc="25" dirty="0" err="1"/>
              <a:t>Миколов</a:t>
            </a:r>
            <a:r>
              <a:rPr lang="ru-RU" spc="25" dirty="0"/>
              <a:t> и др</a:t>
            </a:r>
            <a:r>
              <a:rPr lang="ru-RU" i="1" spc="-25" dirty="0"/>
              <a:t>.</a:t>
            </a:r>
            <a:r>
              <a:rPr lang="ru-RU" i="1" spc="-335" dirty="0"/>
              <a:t> </a:t>
            </a:r>
            <a:r>
              <a:rPr lang="ru-RU" spc="10" dirty="0"/>
              <a:t>2013)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150750" y="943655"/>
            <a:ext cx="4764650" cy="41472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ru-RU" sz="1800" spc="10" dirty="0" smtClean="0">
                <a:solidFill>
                  <a:srgbClr val="666666"/>
                </a:solidFill>
                <a:latin typeface="Arial"/>
                <a:cs typeface="Arial"/>
              </a:rPr>
              <a:t>Все линейные, поэтому очень быстрые</a:t>
            </a:r>
            <a:r>
              <a:rPr sz="1800" spc="3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В принципе, это дешевый способ применения одной матрицы ко всем вводам.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165">
              <a:lnSpc>
                <a:spcPct val="100699"/>
              </a:lnSpc>
            </a:pP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Исторически сложилось так, что вместо дорогого </a:t>
            </a:r>
            <a:r>
              <a:rPr lang="en-US" sz="1800" dirty="0" err="1" smtClean="0">
                <a:solidFill>
                  <a:srgbClr val="666666"/>
                </a:solidFill>
                <a:latin typeface="Arial"/>
                <a:cs typeface="Arial"/>
              </a:rPr>
              <a:t>softmax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 использовалась отрицательная выборка</a:t>
            </a:r>
            <a:r>
              <a:rPr sz="1800" spc="3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95250">
              <a:lnSpc>
                <a:spcPct val="100699"/>
              </a:lnSpc>
            </a:pPr>
            <a:r>
              <a:rPr lang="ru-RU" sz="1800" spc="-35" dirty="0" smtClean="0">
                <a:solidFill>
                  <a:srgbClr val="666666"/>
                </a:solidFill>
                <a:latin typeface="Arial"/>
                <a:cs typeface="Arial"/>
              </a:rPr>
              <a:t>Минимизация ВОЛ </a:t>
            </a:r>
            <a:r>
              <a:rPr lang="ru-RU" sz="1800" spc="30" dirty="0" smtClean="0">
                <a:solidFill>
                  <a:srgbClr val="666666"/>
                </a:solidFill>
                <a:latin typeface="Arial"/>
                <a:cs typeface="Arial"/>
              </a:rPr>
              <a:t>более стабильной и достаточно быстрой сегодня.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210185">
              <a:lnSpc>
                <a:spcPct val="100699"/>
              </a:lnSpc>
            </a:pP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Варианты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sz="1800" spc="25" dirty="0" smtClean="0">
                <a:solidFill>
                  <a:srgbClr val="666666"/>
                </a:solidFill>
                <a:latin typeface="Arial"/>
                <a:cs typeface="Arial"/>
              </a:rPr>
              <a:t>позиция конкретной матрицы на ввод 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dirty="0" err="1" smtClean="0">
                <a:solidFill>
                  <a:srgbClr val="666666"/>
                </a:solidFill>
                <a:latin typeface="Arial"/>
                <a:cs typeface="Arial"/>
              </a:rPr>
              <a:t>Линг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 и др. 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2015</a:t>
            </a:r>
            <a:r>
              <a:rPr sz="1800" dirty="0">
                <a:solidFill>
                  <a:srgbClr val="666666"/>
                </a:solidFill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0952" y="737463"/>
            <a:ext cx="2615999" cy="417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92167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/>
              <a:t>Модели нейронных </a:t>
            </a:r>
            <a:r>
              <a:rPr lang="ru-RU" spc="-15" dirty="0" smtClean="0"/>
              <a:t>вложений</a:t>
            </a:r>
            <a:r>
              <a:rPr spc="5" dirty="0" smtClean="0"/>
              <a:t>: </a:t>
            </a:r>
            <a:r>
              <a:rPr lang="ru-RU" spc="-20" dirty="0" smtClean="0"/>
              <a:t>Скип-грамм</a:t>
            </a:r>
            <a:r>
              <a:rPr spc="-20" dirty="0" smtClean="0"/>
              <a:t> </a:t>
            </a:r>
            <a:r>
              <a:rPr spc="25" dirty="0" smtClean="0"/>
              <a:t>(</a:t>
            </a:r>
            <a:r>
              <a:rPr lang="ru-RU" spc="25" dirty="0" err="1" smtClean="0"/>
              <a:t>Миколов</a:t>
            </a:r>
            <a:r>
              <a:rPr lang="ru-RU" spc="25" dirty="0" smtClean="0"/>
              <a:t> и др. </a:t>
            </a:r>
            <a:r>
              <a:rPr spc="10" dirty="0" smtClean="0"/>
              <a:t>2013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7800" y="943655"/>
            <a:ext cx="552620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Целевое слово предсказывает контекстные слова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Вложить целевое слово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pc="5" dirty="0" smtClean="0">
                <a:solidFill>
                  <a:srgbClr val="666666"/>
                </a:solidFill>
                <a:latin typeface="Arial"/>
                <a:cs typeface="Arial"/>
              </a:rPr>
              <a:t>Трансформировать в словарь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800" spc="-229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66666"/>
                </a:solidFill>
                <a:latin typeface="Arial"/>
                <a:cs typeface="Arial"/>
              </a:rPr>
              <a:t>Softmax.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7800" y="3410630"/>
            <a:ext cx="5526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Научить оценивать вероятность контекстных слов 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200" y="1093754"/>
            <a:ext cx="2171699" cy="3295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4600" y="3804575"/>
            <a:ext cx="4784224" cy="120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4600" y="2761122"/>
            <a:ext cx="4925227" cy="403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73549"/>
            <a:ext cx="9208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/>
              <a:t>Модели нейронных вложений</a:t>
            </a:r>
            <a:r>
              <a:rPr lang="ru-RU" spc="5" dirty="0"/>
              <a:t>: </a:t>
            </a:r>
            <a:r>
              <a:rPr lang="ru-RU" spc="-20" dirty="0"/>
              <a:t>Скип-грамм </a:t>
            </a:r>
            <a:r>
              <a:rPr lang="ru-RU" spc="25" dirty="0"/>
              <a:t>(</a:t>
            </a:r>
            <a:r>
              <a:rPr lang="ru-RU" spc="25" dirty="0" err="1"/>
              <a:t>Миколов</a:t>
            </a:r>
            <a:r>
              <a:rPr lang="ru-RU" spc="25" dirty="0"/>
              <a:t> и др. </a:t>
            </a:r>
            <a:r>
              <a:rPr lang="ru-RU" spc="10" dirty="0"/>
              <a:t>2013)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3189" y="943655"/>
            <a:ext cx="8157620" cy="331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0">
              <a:lnSpc>
                <a:spcPct val="100000"/>
              </a:lnSpc>
              <a:spcBef>
                <a:spcPts val="100"/>
              </a:spcBef>
            </a:pPr>
            <a:r>
              <a:rPr lang="ru-RU" spc="-20" dirty="0" smtClean="0"/>
              <a:t>Быстро</a:t>
            </a:r>
            <a:r>
              <a:rPr spc="-20" dirty="0" smtClean="0"/>
              <a:t>: </a:t>
            </a:r>
            <a:r>
              <a:rPr lang="ru-RU" spc="-80" dirty="0" smtClean="0"/>
              <a:t>Одно вложение против </a:t>
            </a:r>
            <a:r>
              <a:rPr spc="-70" dirty="0" smtClean="0"/>
              <a:t>|C</a:t>
            </a:r>
            <a:r>
              <a:rPr spc="-70" dirty="0"/>
              <a:t>|</a:t>
            </a:r>
            <a:r>
              <a:rPr spc="-204" dirty="0"/>
              <a:t> </a:t>
            </a:r>
            <a:r>
              <a:rPr lang="ru-RU" dirty="0" smtClean="0"/>
              <a:t>вложений</a:t>
            </a:r>
            <a:r>
              <a:rPr dirty="0" smtClean="0"/>
              <a:t>.</a:t>
            </a:r>
            <a:endParaRPr dirty="0"/>
          </a:p>
          <a:p>
            <a:pPr marL="3124200"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136900">
              <a:lnSpc>
                <a:spcPct val="100000"/>
              </a:lnSpc>
            </a:pPr>
            <a:r>
              <a:rPr lang="ru-RU" spc="45" dirty="0" smtClean="0"/>
              <a:t>Просто посчитать вероятности из </a:t>
            </a:r>
            <a:r>
              <a:rPr lang="en-US" spc="45" dirty="0" err="1" smtClean="0"/>
              <a:t>softmax</a:t>
            </a:r>
            <a:r>
              <a:rPr spc="30" dirty="0" smtClean="0"/>
              <a:t>.</a:t>
            </a:r>
            <a:endParaRPr spc="30" dirty="0"/>
          </a:p>
          <a:p>
            <a:pPr marL="3124200"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136900" marR="661035">
              <a:lnSpc>
                <a:spcPct val="100699"/>
              </a:lnSpc>
            </a:pPr>
            <a:r>
              <a:rPr lang="ru-RU" dirty="0" smtClean="0"/>
              <a:t>Аналогичные варианты возможны с </a:t>
            </a:r>
            <a:r>
              <a:rPr spc="-75" dirty="0" err="1" smtClean="0"/>
              <a:t>CBoW</a:t>
            </a:r>
            <a:r>
              <a:rPr dirty="0" smtClean="0"/>
              <a:t>:</a:t>
            </a:r>
            <a:r>
              <a:rPr spc="-325" dirty="0" smtClean="0"/>
              <a:t> </a:t>
            </a:r>
            <a:r>
              <a:rPr lang="ru-RU" spc="25" dirty="0" smtClean="0"/>
              <a:t>прогнозы конкретных положений</a:t>
            </a:r>
            <a:r>
              <a:rPr spc="10" dirty="0" smtClean="0"/>
              <a:t>.</a:t>
            </a:r>
            <a:endParaRPr spc="10" dirty="0"/>
          </a:p>
          <a:p>
            <a:pPr marL="3124200"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136900" marR="5080">
              <a:lnSpc>
                <a:spcPct val="100699"/>
              </a:lnSpc>
            </a:pPr>
            <a:r>
              <a:rPr lang="ru-RU" spc="-20" dirty="0" smtClean="0"/>
              <a:t>Компромисс между эффективностью и более структурированным понятием контекста</a:t>
            </a:r>
            <a:r>
              <a:rPr spc="10" dirty="0" smtClean="0"/>
              <a:t>.</a:t>
            </a:r>
            <a:endParaRPr spc="10" dirty="0"/>
          </a:p>
        </p:txBody>
      </p:sp>
      <p:sp>
        <p:nvSpPr>
          <p:cNvPr id="4" name="object 4"/>
          <p:cNvSpPr/>
          <p:nvPr/>
        </p:nvSpPr>
        <p:spPr>
          <a:xfrm>
            <a:off x="745200" y="1093754"/>
            <a:ext cx="2171699" cy="3295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751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Сравнение с моделями на основе подсчета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346226" cy="2581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Методы на основе подсчёта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объективные модели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spc="5" dirty="0" smtClean="0">
                <a:solidFill>
                  <a:srgbClr val="666666"/>
                </a:solidFill>
                <a:latin typeface="Arial"/>
                <a:cs typeface="Arial"/>
              </a:rPr>
              <a:t>одна </a:t>
            </a:r>
            <a:r>
              <a:rPr lang="ru-RU" b="1" spc="5" dirty="0" smtClean="0">
                <a:solidFill>
                  <a:srgbClr val="666666"/>
                </a:solidFill>
                <a:latin typeface="Arial"/>
                <a:cs typeface="Arial"/>
              </a:rPr>
              <a:t>общая идея</a:t>
            </a:r>
            <a:r>
              <a:rPr sz="1800" b="1" spc="-3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1196975">
              <a:lnSpc>
                <a:spcPct val="100699"/>
              </a:lnSpc>
            </a:pPr>
            <a:r>
              <a:rPr sz="1800" spc="-20" dirty="0">
                <a:solidFill>
                  <a:srgbClr val="666666"/>
                </a:solidFill>
                <a:latin typeface="Arial"/>
                <a:cs typeface="Arial"/>
              </a:rPr>
              <a:t>Word2Vec</a:t>
            </a:r>
            <a:r>
              <a:rPr sz="18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666666"/>
                </a:solidFill>
                <a:latin typeface="Arial"/>
                <a:cs typeface="Arial"/>
              </a:rPr>
              <a:t>==</a:t>
            </a:r>
            <a:r>
              <a:rPr sz="18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66666"/>
                </a:solidFill>
                <a:latin typeface="Arial"/>
                <a:cs typeface="Arial"/>
              </a:rPr>
              <a:t>PMI</a:t>
            </a:r>
            <a:r>
              <a:rPr sz="18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25" dirty="0" smtClean="0">
                <a:solidFill>
                  <a:srgbClr val="666666"/>
                </a:solidFill>
                <a:latin typeface="Arial"/>
                <a:cs typeface="Arial"/>
              </a:rPr>
              <a:t>матрица факторизации моделей на основе подсчета </a:t>
            </a:r>
            <a:r>
              <a:rPr sz="1800" spc="-3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35" dirty="0" smtClean="0">
                <a:solidFill>
                  <a:srgbClr val="666666"/>
                </a:solidFill>
                <a:latin typeface="Arial"/>
                <a:cs typeface="Arial"/>
              </a:rPr>
              <a:t>Леви</a:t>
            </a:r>
            <a:r>
              <a:rPr sz="1800" spc="-3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35" dirty="0" err="1" smtClean="0">
                <a:solidFill>
                  <a:srgbClr val="666666"/>
                </a:solidFill>
                <a:latin typeface="Arial"/>
                <a:cs typeface="Arial"/>
              </a:rPr>
              <a:t>Голдберг</a:t>
            </a:r>
            <a:r>
              <a:rPr sz="1800" spc="-35" dirty="0" smtClean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spc="-14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2014)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Модели на основе подсчета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50" dirty="0" smtClean="0">
                <a:solidFill>
                  <a:srgbClr val="666666"/>
                </a:solidFill>
                <a:latin typeface="Arial"/>
                <a:cs typeface="Arial"/>
              </a:rPr>
              <a:t>большинство нейронных моделей имеют эквивалентную производительность при правильной </a:t>
            </a:r>
            <a:r>
              <a:rPr lang="ru-RU" sz="1800" spc="50" dirty="0" err="1" smtClean="0">
                <a:solidFill>
                  <a:srgbClr val="666666"/>
                </a:solidFill>
                <a:latin typeface="Arial"/>
                <a:cs typeface="Arial"/>
              </a:rPr>
              <a:t>гипероптимизации</a:t>
            </a:r>
            <a:r>
              <a:rPr lang="ru-RU" sz="1800" spc="5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3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35" dirty="0" smtClean="0">
                <a:solidFill>
                  <a:srgbClr val="666666"/>
                </a:solidFill>
                <a:latin typeface="Arial"/>
                <a:cs typeface="Arial"/>
              </a:rPr>
              <a:t>Леви и др. 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2015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924" y="714348"/>
            <a:ext cx="8599076" cy="2316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5" dirty="0" smtClean="0">
                <a:solidFill>
                  <a:srgbClr val="666666"/>
                </a:solidFill>
                <a:latin typeface="Arial"/>
                <a:cs typeface="Arial"/>
              </a:rPr>
              <a:t>Текст на естественном языке </a:t>
            </a:r>
            <a:r>
              <a:rPr sz="1800" spc="-65" dirty="0" smtClean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последовательности </a:t>
            </a:r>
            <a:r>
              <a:rPr lang="ru-RU" sz="1800" b="1" spc="-10" dirty="0" smtClean="0">
                <a:solidFill>
                  <a:srgbClr val="666666"/>
                </a:solidFill>
                <a:latin typeface="Arial"/>
                <a:cs typeface="Arial"/>
              </a:rPr>
              <a:t>дискретных символов 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напр., </a:t>
            </a:r>
            <a:r>
              <a:rPr lang="ru-RU" sz="1800" spc="10" dirty="0" smtClean="0">
                <a:solidFill>
                  <a:srgbClr val="666666"/>
                </a:solidFill>
                <a:latin typeface="Arial"/>
                <a:cs typeface="Arial"/>
              </a:rPr>
              <a:t>слов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).</a:t>
            </a:r>
            <a:endParaRPr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b="1" spc="-50" dirty="0" smtClean="0">
                <a:solidFill>
                  <a:srgbClr val="666666"/>
                </a:solidFill>
                <a:latin typeface="Arial"/>
                <a:cs typeface="Arial"/>
              </a:rPr>
              <a:t>Наивное представление</a:t>
            </a:r>
            <a:r>
              <a:rPr sz="1800" b="1" spc="-55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один горячий вектор в 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|</a:t>
            </a:r>
            <a:r>
              <a:rPr lang="ru-RU"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словарь</a:t>
            </a:r>
            <a:r>
              <a:rPr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| </a:t>
            </a:r>
            <a:r>
              <a:rPr sz="1800" spc="-2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очень большой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Классический ИП</a:t>
            </a:r>
            <a:r>
              <a:rPr sz="1800" b="1" spc="-80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sz="1800" b="1" spc="-4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pc="15" dirty="0" smtClean="0">
                <a:solidFill>
                  <a:srgbClr val="666666"/>
                </a:solidFill>
                <a:latin typeface="Arial"/>
                <a:cs typeface="Arial"/>
              </a:rPr>
              <a:t>векторы документов и запросов – это суперпозиции векторов слов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924" y="3618200"/>
            <a:ext cx="8378249" cy="1302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Аналогично для </a:t>
            </a:r>
            <a:r>
              <a:rPr lang="ru-RU" sz="1800" b="1" spc="-5" dirty="0" smtClean="0">
                <a:solidFill>
                  <a:srgbClr val="666666"/>
                </a:solidFill>
                <a:latin typeface="Arial"/>
                <a:cs typeface="Arial"/>
              </a:rPr>
              <a:t>проблем классификации слов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(напр., для классификации документов)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b="1" spc="-65" dirty="0" smtClean="0">
                <a:solidFill>
                  <a:srgbClr val="666666"/>
                </a:solidFill>
                <a:latin typeface="Arial"/>
                <a:cs typeface="Arial"/>
              </a:rPr>
              <a:t>Вопросы: </a:t>
            </a:r>
            <a:r>
              <a:rPr lang="ru-RU" sz="1800" spc="-65" dirty="0" smtClean="0">
                <a:solidFill>
                  <a:srgbClr val="666666"/>
                </a:solidFill>
                <a:latin typeface="Arial"/>
                <a:cs typeface="Arial"/>
              </a:rPr>
              <a:t>разреженные</a:t>
            </a:r>
            <a:r>
              <a:rPr lang="ru-RU" spc="-65" dirty="0" smtClean="0">
                <a:solidFill>
                  <a:srgbClr val="666666"/>
                </a:solidFill>
                <a:latin typeface="Arial"/>
                <a:cs typeface="Arial"/>
              </a:rPr>
              <a:t>, ортогональные представления, семантически слабые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027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20" dirty="0" smtClean="0"/>
              <a:t>Как представить слова</a:t>
            </a:r>
            <a:endParaRPr spc="25" dirty="0"/>
          </a:p>
        </p:txBody>
      </p:sp>
      <p:sp>
        <p:nvSpPr>
          <p:cNvPr id="5" name="object 5"/>
          <p:cNvSpPr/>
          <p:nvPr/>
        </p:nvSpPr>
        <p:spPr>
          <a:xfrm>
            <a:off x="2578800" y="3030367"/>
            <a:ext cx="3009652" cy="5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675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10" dirty="0" smtClean="0"/>
              <a:t>Определенные преимущества нейронных подходов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257540" cy="3593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b="1" spc="-105" dirty="0" smtClean="0">
                <a:solidFill>
                  <a:srgbClr val="666666"/>
                </a:solidFill>
                <a:latin typeface="Arial"/>
                <a:cs typeface="Arial"/>
              </a:rPr>
              <a:t>Легко обучить</a:t>
            </a:r>
            <a:r>
              <a:rPr sz="1800" spc="-65" dirty="0" smtClean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особенно с хорошими библиотеками линейной алгебры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65" dirty="0" smtClean="0">
                <a:solidFill>
                  <a:srgbClr val="666666"/>
                </a:solidFill>
                <a:latin typeface="Arial"/>
                <a:cs typeface="Arial"/>
              </a:rPr>
              <a:t>Проблема</a:t>
            </a:r>
            <a:r>
              <a:rPr lang="ru-RU" sz="1800" b="1" spc="-65" dirty="0" smtClean="0">
                <a:solidFill>
                  <a:srgbClr val="666666"/>
                </a:solidFill>
                <a:latin typeface="Arial"/>
                <a:cs typeface="Arial"/>
              </a:rPr>
              <a:t> высокой параллельности 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sz="1800" spc="5" dirty="0" err="1" smtClean="0">
                <a:solidFill>
                  <a:srgbClr val="666666"/>
                </a:solidFill>
                <a:latin typeface="Arial"/>
                <a:cs typeface="Arial"/>
              </a:rPr>
              <a:t>минидозирование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sz="1800" spc="-105" dirty="0" smtClean="0">
                <a:solidFill>
                  <a:srgbClr val="666666"/>
                </a:solidFill>
                <a:latin typeface="Arial"/>
                <a:cs typeface="Arial"/>
              </a:rPr>
              <a:t>GPU, </a:t>
            </a:r>
            <a:r>
              <a:rPr lang="ru-RU" sz="1800" spc="15" dirty="0" smtClean="0">
                <a:solidFill>
                  <a:srgbClr val="666666"/>
                </a:solidFill>
                <a:latin typeface="Arial"/>
                <a:cs typeface="Arial"/>
              </a:rPr>
              <a:t>распределенные модели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Может предсказать другие </a:t>
            </a:r>
            <a:r>
              <a:rPr lang="ru-RU" sz="1800" b="1" spc="-60" dirty="0" smtClean="0">
                <a:solidFill>
                  <a:srgbClr val="666666"/>
                </a:solidFill>
                <a:latin typeface="Arial"/>
                <a:cs typeface="Arial"/>
              </a:rPr>
              <a:t>дискретные аспекты 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контекста (зависимости, </a:t>
            </a:r>
            <a:r>
              <a:rPr lang="en-US" sz="1800" spc="-60" dirty="0" smtClean="0">
                <a:solidFill>
                  <a:srgbClr val="666666"/>
                </a:solidFill>
                <a:latin typeface="Arial"/>
                <a:cs typeface="Arial"/>
              </a:rPr>
              <a:t>POS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 теги и т.д.). </a:t>
            </a:r>
            <a:r>
              <a:rPr lang="ru-RU" spc="-60" dirty="0" smtClean="0">
                <a:solidFill>
                  <a:srgbClr val="666666"/>
                </a:solidFill>
                <a:latin typeface="Arial"/>
                <a:cs typeface="Arial"/>
              </a:rPr>
              <a:t>Может оценить эти вероятности с помощью подсчетов, но разреженность быстро становится проблемой.</a:t>
            </a:r>
          </a:p>
          <a:p>
            <a:pPr marL="12700" marR="5080">
              <a:lnSpc>
                <a:spcPct val="100699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Может предсказывать/ обусловливать на непрерывных контекстах: </a:t>
            </a:r>
            <a:r>
              <a:rPr lang="ru-RU" sz="1800" spc="-60" dirty="0" err="1" smtClean="0">
                <a:solidFill>
                  <a:srgbClr val="666666"/>
                </a:solidFill>
                <a:latin typeface="Arial"/>
                <a:cs typeface="Arial"/>
              </a:rPr>
              <a:t>напр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, изображениях.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50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0" dirty="0" smtClean="0"/>
              <a:t>Оценка представлений слов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574826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b="1" spc="-50" dirty="0" smtClean="0">
                <a:solidFill>
                  <a:srgbClr val="666666"/>
                </a:solidFill>
                <a:latin typeface="Arial"/>
                <a:cs typeface="Arial"/>
              </a:rPr>
              <a:t>Внутренняя оценка</a:t>
            </a:r>
            <a:r>
              <a:rPr sz="1800" b="1" spc="-7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664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666666"/>
                </a:solidFill>
                <a:latin typeface="Arial"/>
                <a:cs typeface="Arial"/>
              </a:rPr>
              <a:t>WordSim-353 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5" dirty="0" err="1" smtClean="0">
                <a:solidFill>
                  <a:srgbClr val="666666"/>
                </a:solidFill>
                <a:latin typeface="Arial"/>
                <a:cs typeface="Arial"/>
              </a:rPr>
              <a:t>Финкельштейн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 и </a:t>
            </a:r>
            <a:r>
              <a:rPr lang="ru-RU" sz="1800" spc="-5" dirty="0" err="1" smtClean="0">
                <a:solidFill>
                  <a:srgbClr val="666666"/>
                </a:solidFill>
                <a:latin typeface="Arial"/>
                <a:cs typeface="Arial"/>
              </a:rPr>
              <a:t>др</a:t>
            </a:r>
            <a:r>
              <a:rPr sz="1800" i="1" spc="-2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800" i="1" spc="-16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2003)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25" dirty="0">
                <a:solidFill>
                  <a:srgbClr val="666666"/>
                </a:solidFill>
                <a:latin typeface="Arial"/>
                <a:cs typeface="Arial"/>
              </a:rPr>
              <a:t>SimLex-999</a:t>
            </a:r>
            <a:r>
              <a:rPr sz="1800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15" dirty="0" smtClean="0">
                <a:solidFill>
                  <a:srgbClr val="666666"/>
                </a:solidFill>
                <a:latin typeface="Arial"/>
                <a:cs typeface="Arial"/>
              </a:rPr>
              <a:t>Хилл и </a:t>
            </a:r>
            <a:r>
              <a:rPr lang="ru-RU" sz="1800" spc="15" dirty="0" err="1" smtClean="0">
                <a:solidFill>
                  <a:srgbClr val="666666"/>
                </a:solidFill>
                <a:latin typeface="Arial"/>
                <a:cs typeface="Arial"/>
              </a:rPr>
              <a:t>др</a:t>
            </a:r>
            <a:r>
              <a:rPr sz="1800" i="1" spc="-2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800" i="1" spc="-5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2016,</a:t>
            </a:r>
            <a:r>
              <a:rPr sz="18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25" dirty="0" smtClean="0">
                <a:solidFill>
                  <a:srgbClr val="666666"/>
                </a:solidFill>
                <a:latin typeface="Arial"/>
                <a:cs typeface="Arial"/>
              </a:rPr>
              <a:t>но где-то с начала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2014)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469265" algn="l"/>
                <a:tab pos="469900" algn="l"/>
              </a:tabLst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Задача аналогии слов </a:t>
            </a:r>
            <a:r>
              <a:rPr sz="1800" spc="20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20" dirty="0" err="1" smtClean="0">
                <a:solidFill>
                  <a:srgbClr val="666666"/>
                </a:solidFill>
                <a:latin typeface="Arial"/>
                <a:cs typeface="Arial"/>
              </a:rPr>
              <a:t>Миколов</a:t>
            </a:r>
            <a:r>
              <a:rPr lang="ru-RU" sz="1800" spc="20" dirty="0" smtClean="0">
                <a:solidFill>
                  <a:srgbClr val="666666"/>
                </a:solidFill>
                <a:latin typeface="Arial"/>
                <a:cs typeface="Arial"/>
              </a:rPr>
              <a:t> и </a:t>
            </a:r>
            <a:r>
              <a:rPr lang="ru-RU" sz="1800" spc="20" dirty="0" err="1" smtClean="0">
                <a:solidFill>
                  <a:srgbClr val="666666"/>
                </a:solidFill>
                <a:latin typeface="Arial"/>
                <a:cs typeface="Arial"/>
              </a:rPr>
              <a:t>др</a:t>
            </a:r>
            <a:r>
              <a:rPr sz="1800" i="1" spc="-20" dirty="0" smtClean="0">
                <a:solidFill>
                  <a:srgbClr val="666666"/>
                </a:solidFill>
                <a:latin typeface="Arial"/>
                <a:cs typeface="Arial"/>
              </a:rPr>
              <a:t>. </a:t>
            </a:r>
            <a:r>
              <a:rPr sz="1800" spc="-20" dirty="0">
                <a:solidFill>
                  <a:srgbClr val="666666"/>
                </a:solidFill>
                <a:latin typeface="Arial"/>
                <a:cs typeface="Arial"/>
              </a:rPr>
              <a:t>2013), </a:t>
            </a:r>
            <a:r>
              <a:rPr sz="1800" b="1" spc="-70" dirty="0">
                <a:solidFill>
                  <a:srgbClr val="666666"/>
                </a:solidFill>
                <a:latin typeface="Arial"/>
                <a:cs typeface="Arial"/>
              </a:rPr>
              <a:t>queen </a:t>
            </a:r>
            <a:r>
              <a:rPr sz="1800" b="1" spc="-25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1800" b="1" spc="-65" dirty="0">
                <a:solidFill>
                  <a:srgbClr val="666666"/>
                </a:solidFill>
                <a:latin typeface="Arial"/>
                <a:cs typeface="Arial"/>
              </a:rPr>
              <a:t>king </a:t>
            </a:r>
            <a:r>
              <a:rPr sz="1800" b="1" spc="95" dirty="0">
                <a:solidFill>
                  <a:srgbClr val="666666"/>
                </a:solidFill>
                <a:latin typeface="Arial"/>
                <a:cs typeface="Arial"/>
              </a:rPr>
              <a:t>-</a:t>
            </a:r>
            <a:r>
              <a:rPr sz="1800" b="1" spc="-3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666666"/>
                </a:solidFill>
                <a:latin typeface="Arial"/>
                <a:cs typeface="Arial"/>
              </a:rPr>
              <a:t>man </a:t>
            </a:r>
            <a:r>
              <a:rPr sz="1800" b="1" spc="-70" dirty="0">
                <a:solidFill>
                  <a:srgbClr val="666666"/>
                </a:solidFill>
                <a:latin typeface="Arial"/>
                <a:cs typeface="Arial"/>
              </a:rPr>
              <a:t>+ </a:t>
            </a:r>
            <a:r>
              <a:rPr sz="1800" b="1" spc="-75" dirty="0">
                <a:solidFill>
                  <a:srgbClr val="666666"/>
                </a:solidFill>
                <a:latin typeface="Arial"/>
                <a:cs typeface="Arial"/>
              </a:rPr>
              <a:t>woman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469265" algn="l"/>
                <a:tab pos="469900" algn="l"/>
              </a:tabLst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Визуализация вложений 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ближайшие соседи</a:t>
            </a:r>
            <a:r>
              <a:rPr sz="1800" spc="-15" dirty="0" smtClean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sz="1800" spc="-100" dirty="0">
                <a:solidFill>
                  <a:srgbClr val="666666"/>
                </a:solidFill>
                <a:latin typeface="Arial"/>
                <a:cs typeface="Arial"/>
              </a:rPr>
              <a:t>T-SNE</a:t>
            </a:r>
            <a:r>
              <a:rPr sz="1800" spc="-2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15" dirty="0" smtClean="0">
                <a:solidFill>
                  <a:srgbClr val="666666"/>
                </a:solidFill>
                <a:latin typeface="Arial"/>
                <a:cs typeface="Arial"/>
              </a:rPr>
              <a:t>проекция 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115" y="3423036"/>
            <a:ext cx="3873771" cy="1447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9525" y="4878911"/>
            <a:ext cx="361505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Source:</a:t>
            </a:r>
            <a:r>
              <a:rPr sz="800" spc="-40" dirty="0">
                <a:latin typeface="Arial"/>
                <a:cs typeface="Arial"/>
                <a:hlinkClick r:id="rId3"/>
              </a:rPr>
              <a:t> </a:t>
            </a:r>
            <a:r>
              <a:rPr sz="800" spc="-5" dirty="0">
                <a:latin typeface="Arial"/>
                <a:cs typeface="Arial"/>
                <a:hlinkClick r:id="rId3"/>
              </a:rPr>
              <a:t>http://nlp.yvespeirsman.be/blog/visualizing-word-embeddings-with-tsne/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8672" y="3130024"/>
            <a:ext cx="4741531" cy="174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6525" y="4847073"/>
            <a:ext cx="3321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Source:</a:t>
            </a:r>
            <a:r>
              <a:rPr sz="800" spc="-40" dirty="0">
                <a:latin typeface="Arial"/>
                <a:cs typeface="Arial"/>
                <a:hlinkClick r:id="rId5"/>
              </a:rPr>
              <a:t> </a:t>
            </a:r>
            <a:r>
              <a:rPr sz="800" spc="-5" dirty="0">
                <a:latin typeface="Arial"/>
                <a:cs typeface="Arial"/>
                <a:hlinkClick r:id="rId5"/>
              </a:rPr>
              <a:t>http://colah.github.io/posts/2014-07-NLP-RNNs-Representations/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50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0" dirty="0"/>
              <a:t>Оценка представлений слов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7304405" cy="1556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b="1" spc="-70" dirty="0" smtClean="0">
                <a:solidFill>
                  <a:srgbClr val="666666"/>
                </a:solidFill>
                <a:latin typeface="Arial"/>
                <a:cs typeface="Arial"/>
              </a:rPr>
              <a:t>Внешняя оценка</a:t>
            </a:r>
            <a:r>
              <a:rPr sz="1800" b="1" spc="-7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664"/>
              </a:spcBef>
              <a:buChar char="●"/>
              <a:tabLst>
                <a:tab pos="469265" algn="l"/>
                <a:tab pos="469900" algn="l"/>
              </a:tabLst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Просто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sz="1800" spc="-5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55" dirty="0" smtClean="0">
                <a:solidFill>
                  <a:srgbClr val="666666"/>
                </a:solidFill>
                <a:latin typeface="Arial"/>
                <a:cs typeface="Arial"/>
              </a:rPr>
              <a:t>улучшают ли ваши вложения производительность на другой(их) задаче(ах).</a:t>
            </a:r>
          </a:p>
          <a:p>
            <a:pPr marL="469900" indent="-367030">
              <a:lnSpc>
                <a:spcPct val="100000"/>
              </a:lnSpc>
              <a:spcBef>
                <a:spcPts val="1664"/>
              </a:spcBef>
              <a:buChar char="●"/>
              <a:tabLst>
                <a:tab pos="469265" algn="l"/>
                <a:tab pos="469900" algn="l"/>
              </a:tabLst>
            </a:pPr>
            <a:r>
              <a:rPr lang="ru-RU" spc="15" dirty="0" smtClean="0">
                <a:solidFill>
                  <a:srgbClr val="666666"/>
                </a:solidFill>
                <a:latin typeface="Arial"/>
                <a:cs typeface="Arial"/>
              </a:rPr>
              <a:t>Подробнее об этом позже.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3" y="200637"/>
            <a:ext cx="7675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 smtClean="0"/>
              <a:t>Обучение вложений на основе задачи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193826" cy="19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45" dirty="0" smtClean="0">
                <a:solidFill>
                  <a:srgbClr val="666666"/>
                </a:solidFill>
                <a:latin typeface="Arial"/>
                <a:cs typeface="Arial"/>
              </a:rPr>
              <a:t>Просто видел методы для обучения </a:t>
            </a:r>
            <a:r>
              <a:rPr lang="en-US" spc="45" dirty="0" smtClean="0">
                <a:solidFill>
                  <a:srgbClr val="666666"/>
                </a:solidFill>
                <a:latin typeface="Arial"/>
                <a:cs typeface="Arial"/>
              </a:rPr>
              <a:t>E </a:t>
            </a:r>
            <a:r>
              <a:rPr lang="ru-RU" spc="45" dirty="0" smtClean="0">
                <a:solidFill>
                  <a:srgbClr val="666666"/>
                </a:solidFill>
                <a:latin typeface="Arial"/>
                <a:cs typeface="Arial"/>
              </a:rPr>
              <a:t>через минимизацию потери.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/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Одним из применений </a:t>
            </a:r>
            <a:r>
              <a:rPr lang="en-US" sz="1800" spc="-80" dirty="0" smtClean="0">
                <a:solidFill>
                  <a:srgbClr val="666666"/>
                </a:solidFill>
                <a:latin typeface="Arial"/>
                <a:cs typeface="Arial"/>
              </a:rPr>
              <a:t>E </a:t>
            </a: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является получение входных характеристик в нейронную сеть из слов.</a:t>
            </a:r>
          </a:p>
          <a:p>
            <a:pPr marL="12700" marR="5080"/>
            <a:endParaRPr lang="ru-RU" sz="1800" spc="10" dirty="0" smtClean="0">
              <a:solidFill>
                <a:srgbClr val="666666"/>
              </a:solidFill>
              <a:latin typeface="Arial"/>
              <a:cs typeface="Arial"/>
            </a:endParaRPr>
          </a:p>
          <a:p>
            <a:pPr marL="12700" marR="5080"/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Параметры нейронной сети обновля</a:t>
            </a:r>
            <a:r>
              <a:rPr lang="ru-RU" spc="-15" dirty="0" smtClean="0">
                <a:solidFill>
                  <a:srgbClr val="666666"/>
                </a:solidFill>
                <a:latin typeface="Arial"/>
                <a:cs typeface="Arial"/>
              </a:rPr>
              <a:t>ются с использованием градиентов на потери </a:t>
            </a:r>
            <a:r>
              <a:rPr sz="1800" spc="-32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666666"/>
                </a:solidFill>
                <a:latin typeface="Arial"/>
                <a:cs typeface="Arial"/>
              </a:rPr>
              <a:t>L(x, </a:t>
            </a:r>
            <a:r>
              <a:rPr sz="1800" spc="-105" dirty="0">
                <a:solidFill>
                  <a:srgbClr val="666666"/>
                </a:solidFill>
                <a:latin typeface="Arial"/>
                <a:cs typeface="Arial"/>
              </a:rPr>
              <a:t>y, </a:t>
            </a:r>
            <a:r>
              <a:rPr sz="1800" b="1" spc="10" dirty="0">
                <a:solidFill>
                  <a:srgbClr val="666666"/>
                </a:solidFill>
                <a:latin typeface="Arial"/>
                <a:cs typeface="Arial"/>
              </a:rPr>
              <a:t>θ</a:t>
            </a:r>
            <a:r>
              <a:rPr sz="1800" spc="10" dirty="0">
                <a:solidFill>
                  <a:srgbClr val="666666"/>
                </a:solidFill>
                <a:latin typeface="Arial"/>
                <a:cs typeface="Arial"/>
              </a:rPr>
              <a:t>):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774" y="3410630"/>
            <a:ext cx="84224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50" dirty="0" smtClean="0">
                <a:solidFill>
                  <a:srgbClr val="666666"/>
                </a:solidFill>
                <a:latin typeface="Arial"/>
                <a:cs typeface="Arial"/>
              </a:rPr>
              <a:t>Если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-19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66666"/>
                </a:solidFill>
                <a:latin typeface="MS PGothic"/>
                <a:cs typeface="MS PGothic"/>
              </a:rPr>
              <a:t>⊆</a:t>
            </a:r>
            <a:r>
              <a:rPr sz="1800" spc="-105" dirty="0">
                <a:solidFill>
                  <a:srgbClr val="666666"/>
                </a:solidFill>
                <a:latin typeface="MS PGothic"/>
                <a:cs typeface="MS PGothic"/>
              </a:rPr>
              <a:t> </a:t>
            </a:r>
            <a:r>
              <a:rPr sz="1800" b="1" spc="85" dirty="0">
                <a:solidFill>
                  <a:srgbClr val="666666"/>
                </a:solidFill>
                <a:latin typeface="Arial"/>
                <a:cs typeface="Arial"/>
              </a:rPr>
              <a:t>θ</a:t>
            </a:r>
            <a:r>
              <a:rPr sz="1800" b="1" spc="-6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тогда</a:t>
            </a:r>
            <a:r>
              <a:rPr sz="1800" spc="-6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30" dirty="0" smtClean="0">
                <a:solidFill>
                  <a:srgbClr val="666666"/>
                </a:solidFill>
                <a:latin typeface="Arial"/>
                <a:cs typeface="Arial"/>
              </a:rPr>
              <a:t>это обновление может изменить </a:t>
            </a:r>
            <a:r>
              <a:rPr sz="1800" b="1" spc="-190" dirty="0" smtClean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b="1" spc="-6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55" dirty="0" smtClean="0">
                <a:solidFill>
                  <a:srgbClr val="666666"/>
                </a:solidFill>
                <a:latin typeface="Arial"/>
                <a:cs typeface="Arial"/>
              </a:rPr>
              <a:t>если мы позволим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):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2850196"/>
            <a:ext cx="4730325" cy="358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4177820"/>
            <a:ext cx="4991935" cy="358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7684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Обучение вложений на основе задачи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023225" cy="258647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4780">
              <a:lnSpc>
                <a:spcPct val="100699"/>
              </a:lnSpc>
              <a:spcBef>
                <a:spcPts val="85"/>
              </a:spcBef>
            </a:pPr>
            <a:r>
              <a:rPr lang="ru-RU" spc="-80" dirty="0" smtClean="0">
                <a:solidFill>
                  <a:srgbClr val="666666"/>
                </a:solidFill>
                <a:latin typeface="Arial"/>
                <a:cs typeface="Arial"/>
              </a:rPr>
              <a:t>Мы можем, поэтому, </a:t>
            </a:r>
            <a:r>
              <a:rPr lang="ru-RU" b="1" spc="-80" dirty="0" smtClean="0">
                <a:solidFill>
                  <a:srgbClr val="666666"/>
                </a:solidFill>
                <a:latin typeface="Arial"/>
                <a:cs typeface="Arial"/>
              </a:rPr>
              <a:t>напрямую обучать вложения совместно с параметрами </a:t>
            </a:r>
            <a:r>
              <a:rPr lang="ru-RU" spc="-80" dirty="0" smtClean="0">
                <a:solidFill>
                  <a:srgbClr val="666666"/>
                </a:solidFill>
                <a:latin typeface="Arial"/>
                <a:cs typeface="Arial"/>
              </a:rPr>
              <a:t>сети, которая их использует</a:t>
            </a: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lang="ru-RU" sz="1800" b="1" spc="-65" dirty="0" smtClean="0">
                <a:solidFill>
                  <a:srgbClr val="666666"/>
                </a:solidFill>
                <a:latin typeface="Arial"/>
                <a:cs typeface="Arial"/>
              </a:rPr>
              <a:t>Общее ожидание</a:t>
            </a:r>
            <a:r>
              <a:rPr sz="1800" spc="-55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spc="-55" dirty="0" smtClean="0">
                <a:solidFill>
                  <a:srgbClr val="666666"/>
                </a:solidFill>
                <a:latin typeface="Arial"/>
                <a:cs typeface="Arial"/>
              </a:rPr>
              <a:t>научить классифицировать/прогнозировать/генерировать, основываясь на характеристиках, но и </a:t>
            </a:r>
            <a:r>
              <a:rPr lang="ru-RU" b="1" spc="-55" dirty="0" smtClean="0">
                <a:solidFill>
                  <a:srgbClr val="666666"/>
                </a:solidFill>
                <a:latin typeface="Arial"/>
                <a:cs typeface="Arial"/>
              </a:rPr>
              <a:t>сами характеристики</a:t>
            </a:r>
            <a:r>
              <a:rPr lang="ru-RU" spc="-55" dirty="0" smtClean="0">
                <a:solidFill>
                  <a:srgbClr val="666666"/>
                </a:solidFill>
                <a:latin typeface="Arial"/>
                <a:cs typeface="Arial"/>
              </a:rPr>
              <a:t>. </a:t>
            </a:r>
          </a:p>
          <a:p>
            <a:pPr marL="12700" marR="5080">
              <a:lnSpc>
                <a:spcPct val="100699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12700" marR="50800">
              <a:lnSpc>
                <a:spcPct val="100699"/>
              </a:lnSpc>
            </a:pP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Матрицу вложений может быть </a:t>
            </a:r>
            <a:r>
              <a:rPr lang="ru-RU" sz="1800" b="1" spc="-10" dirty="0" smtClean="0">
                <a:solidFill>
                  <a:srgbClr val="666666"/>
                </a:solidFill>
                <a:latin typeface="Arial"/>
                <a:cs typeface="Arial"/>
              </a:rPr>
              <a:t>обучена с нуля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, или </a:t>
            </a:r>
            <a:r>
              <a:rPr lang="ru-RU" sz="1800" b="1" spc="-10" dirty="0" smtClean="0">
                <a:solidFill>
                  <a:srgbClr val="666666"/>
                </a:solidFill>
                <a:latin typeface="Arial"/>
                <a:cs typeface="Arial"/>
              </a:rPr>
              <a:t>инициализирована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 с помощью предварительно обученных вложений (тонкая настройка).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065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 smtClean="0"/>
              <a:t>Характеристики на основе задачи</a:t>
            </a:r>
            <a:r>
              <a:rPr spc="-30" dirty="0" smtClean="0"/>
              <a:t>: </a:t>
            </a:r>
            <a:r>
              <a:rPr lang="ru-RU" spc="10" dirty="0" smtClean="0"/>
              <a:t>Классификаторы </a:t>
            </a:r>
            <a:r>
              <a:rPr lang="fr-FR" spc="-75" dirty="0" smtClean="0"/>
              <a:t>BoW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017509" cy="130651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Мы хотим классифицировать предложения/документы на основе переменного количества представлений слов.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5" dirty="0" smtClean="0">
                <a:solidFill>
                  <a:srgbClr val="666666"/>
                </a:solidFill>
                <a:latin typeface="Arial"/>
                <a:cs typeface="Arial"/>
              </a:rPr>
              <a:t>Простейший способ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sz="1800" b="1" spc="-70" dirty="0" smtClean="0">
                <a:solidFill>
                  <a:srgbClr val="666666"/>
                </a:solidFill>
                <a:latin typeface="Arial"/>
                <a:cs typeface="Arial"/>
              </a:rPr>
              <a:t>мешок векторов.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774" y="3334430"/>
            <a:ext cx="72072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5" dirty="0" smtClean="0">
                <a:solidFill>
                  <a:srgbClr val="666666"/>
                </a:solidFill>
                <a:latin typeface="Arial"/>
                <a:cs typeface="Arial"/>
              </a:rPr>
              <a:t>Проецирование в </a:t>
            </a:r>
            <a:r>
              <a:rPr lang="ru-RU" sz="1800" spc="5" dirty="0" err="1" smtClean="0">
                <a:solidFill>
                  <a:srgbClr val="666666"/>
                </a:solidFill>
                <a:latin typeface="Arial"/>
                <a:cs typeface="Arial"/>
              </a:rPr>
              <a:t>логиты</a:t>
            </a:r>
            <a:r>
              <a:rPr lang="ru-RU" sz="1800" spc="5" dirty="0" smtClean="0">
                <a:solidFill>
                  <a:srgbClr val="666666"/>
                </a:solidFill>
                <a:latin typeface="Arial"/>
                <a:cs typeface="Arial"/>
              </a:rPr>
              <a:t> (ввод в </a:t>
            </a:r>
            <a:r>
              <a:rPr sz="1800" spc="35" dirty="0" err="1" smtClean="0">
                <a:solidFill>
                  <a:srgbClr val="666666"/>
                </a:solidFill>
                <a:latin typeface="Arial"/>
                <a:cs typeface="Arial"/>
              </a:rPr>
              <a:t>softmax</a:t>
            </a:r>
            <a:r>
              <a:rPr sz="1800" spc="35" dirty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r>
              <a:rPr sz="1800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может быть произвольно сложным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sz="1800" spc="-4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65" dirty="0" err="1" smtClean="0">
                <a:solidFill>
                  <a:srgbClr val="666666"/>
                </a:solidFill>
                <a:latin typeface="Arial"/>
                <a:cs typeface="Arial"/>
              </a:rPr>
              <a:t>Напр</a:t>
            </a:r>
            <a:r>
              <a:rPr sz="1800" spc="-65" dirty="0" smtClean="0">
                <a:solidFill>
                  <a:srgbClr val="666666"/>
                </a:solidFill>
                <a:latin typeface="Arial"/>
                <a:cs typeface="Arial"/>
              </a:rPr>
              <a:t>.: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3250" y="2400637"/>
            <a:ext cx="4097400" cy="681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1249" y="3867399"/>
            <a:ext cx="5012712" cy="681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827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Характеристики на основе задачи</a:t>
            </a:r>
            <a:r>
              <a:rPr lang="ru-RU" spc="-30" dirty="0"/>
              <a:t>: </a:t>
            </a:r>
            <a:r>
              <a:rPr lang="ru-RU" spc="10" dirty="0"/>
              <a:t>Классификаторы </a:t>
            </a:r>
            <a:r>
              <a:rPr lang="ru-RU" spc="-75" dirty="0" err="1"/>
              <a:t>BoW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7390130" cy="3667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b="1" spc="-55" dirty="0" smtClean="0">
                <a:solidFill>
                  <a:srgbClr val="666666"/>
                </a:solidFill>
                <a:latin typeface="Arial"/>
                <a:cs typeface="Arial"/>
              </a:rPr>
              <a:t>Просто </a:t>
            </a:r>
            <a:r>
              <a:rPr lang="ru-RU" sz="1800" spc="-55" dirty="0" smtClean="0">
                <a:solidFill>
                  <a:srgbClr val="666666"/>
                </a:solidFill>
                <a:latin typeface="Arial"/>
                <a:cs typeface="Arial"/>
              </a:rPr>
              <a:t>реализовать и обучить.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b="1" spc="-75" dirty="0" smtClean="0">
                <a:solidFill>
                  <a:srgbClr val="666666"/>
                </a:solidFill>
                <a:latin typeface="Arial"/>
                <a:cs typeface="Arial"/>
              </a:rPr>
              <a:t>Примерные задачи</a:t>
            </a:r>
            <a:r>
              <a:rPr sz="1800" spc="-50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6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Анализ тональности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напр., </a:t>
            </a:r>
            <a:r>
              <a:rPr lang="ru-RU" sz="1800" spc="-5" dirty="0" err="1" smtClean="0">
                <a:solidFill>
                  <a:srgbClr val="666666"/>
                </a:solidFill>
                <a:latin typeface="Arial"/>
                <a:cs typeface="Arial"/>
              </a:rPr>
              <a:t>твиты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lang="ru-RU" sz="1800" spc="5" dirty="0" smtClean="0">
                <a:solidFill>
                  <a:srgbClr val="666666"/>
                </a:solidFill>
                <a:latin typeface="Arial"/>
                <a:cs typeface="Arial"/>
              </a:rPr>
              <a:t>отзывы на фильмы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Классификация документов 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напр., 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r>
              <a:rPr sz="1800" spc="-25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5" dirty="0" smtClean="0">
                <a:solidFill>
                  <a:srgbClr val="666666"/>
                </a:solidFill>
                <a:latin typeface="Arial"/>
                <a:cs typeface="Arial"/>
              </a:rPr>
              <a:t>Телеконференций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ru-RU" sz="1800" spc="5" dirty="0" smtClean="0">
                <a:solidFill>
                  <a:srgbClr val="666666"/>
                </a:solidFill>
                <a:latin typeface="Arial"/>
                <a:cs typeface="Arial"/>
              </a:rPr>
              <a:t>Идентификация автора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spc="-13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и </a:t>
            </a:r>
            <a:r>
              <a:rPr lang="ru-RU" sz="1800" spc="-5" dirty="0" err="1" smtClean="0">
                <a:solidFill>
                  <a:srgbClr val="666666"/>
                </a:solidFill>
                <a:latin typeface="Arial"/>
                <a:cs typeface="Arial"/>
              </a:rPr>
              <a:t>т.д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Мы обучаем характеристики с </a:t>
            </a:r>
            <a:r>
              <a:rPr lang="ru-RU" sz="1800" b="1" spc="-80" dirty="0" smtClean="0">
                <a:solidFill>
                  <a:srgbClr val="666666"/>
                </a:solidFill>
                <a:latin typeface="Arial"/>
                <a:cs typeface="Arial"/>
              </a:rPr>
              <a:t>конкретной задачей</a:t>
            </a: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: напр</a:t>
            </a:r>
            <a:r>
              <a:rPr lang="ru-RU" spc="-80" dirty="0" smtClean="0">
                <a:solidFill>
                  <a:srgbClr val="666666"/>
                </a:solidFill>
                <a:latin typeface="Arial"/>
                <a:cs typeface="Arial"/>
              </a:rPr>
              <a:t>., понятие позитивных и негативных слов в анализе тональности.</a:t>
            </a: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00699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Мы можем думать, что значение слова </a:t>
            </a:r>
            <a:r>
              <a:rPr lang="ru-RU" sz="1800" b="1" spc="-80" dirty="0" smtClean="0">
                <a:solidFill>
                  <a:srgbClr val="666666"/>
                </a:solidFill>
                <a:latin typeface="Arial"/>
                <a:cs typeface="Arial"/>
              </a:rPr>
              <a:t>основано на задаче</a:t>
            </a: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522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Характеристики на основе задачи</a:t>
            </a:r>
            <a:r>
              <a:rPr lang="ru-RU" spc="-30" dirty="0"/>
              <a:t>: </a:t>
            </a:r>
            <a:r>
              <a:rPr lang="ru-RU" spc="10" dirty="0"/>
              <a:t>Классификаторы </a:t>
            </a:r>
            <a:r>
              <a:rPr lang="ru-RU" spc="-75" dirty="0" err="1"/>
              <a:t>BoW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7817484" cy="3229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45" dirty="0" smtClean="0">
                <a:solidFill>
                  <a:srgbClr val="666666"/>
                </a:solidFill>
                <a:latin typeface="Arial"/>
                <a:cs typeface="Arial"/>
              </a:rPr>
              <a:t>Но нет понятия </a:t>
            </a:r>
            <a:r>
              <a:rPr lang="ru-RU" sz="1800" b="1" i="1" spc="-45" dirty="0" smtClean="0">
                <a:solidFill>
                  <a:srgbClr val="666666"/>
                </a:solidFill>
                <a:latin typeface="Arial"/>
                <a:cs typeface="Arial"/>
              </a:rPr>
              <a:t>слов в контексте </a:t>
            </a:r>
            <a:r>
              <a:rPr lang="ru-RU" sz="1800" spc="-45" dirty="0" smtClean="0">
                <a:solidFill>
                  <a:srgbClr val="666666"/>
                </a:solidFill>
                <a:latin typeface="Arial"/>
                <a:cs typeface="Arial"/>
              </a:rPr>
              <a:t>(омонимия, полисемия).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350520">
              <a:lnSpc>
                <a:spcPct val="100699"/>
              </a:lnSpc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Не может уловить </a:t>
            </a:r>
            <a:r>
              <a:rPr lang="ru-RU" sz="1800" b="1" spc="-15" dirty="0" smtClean="0">
                <a:solidFill>
                  <a:srgbClr val="666666"/>
                </a:solidFill>
                <a:latin typeface="Arial"/>
                <a:cs typeface="Arial"/>
              </a:rPr>
              <a:t>заметное положение 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отдельных слов. Все вносит вклад в решение, поэтому </a:t>
            </a:r>
            <a:r>
              <a:rPr lang="ru-RU" sz="1800" b="1" spc="-15" dirty="0" smtClean="0">
                <a:solidFill>
                  <a:srgbClr val="666666"/>
                </a:solidFill>
                <a:latin typeface="Arial"/>
                <a:cs typeface="Arial"/>
              </a:rPr>
              <a:t>больше слов 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lang="ru-RU" sz="1800" b="1" spc="-15" dirty="0" smtClean="0">
                <a:solidFill>
                  <a:srgbClr val="666666"/>
                </a:solidFill>
                <a:latin typeface="Arial"/>
                <a:cs typeface="Arial"/>
              </a:rPr>
              <a:t>больше шума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. </a:t>
            </a:r>
            <a:endParaRPr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Обоснование в классификации задач может давать достаточно мелкую семантику. Напр.:</a:t>
            </a:r>
            <a:endParaRPr sz="1800" dirty="0" smtClean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6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В слове «хорошо» есть больше, чем выраженные чувства.</a:t>
            </a:r>
            <a:endParaRPr sz="1800" dirty="0" smtClean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95" dirty="0" smtClean="0">
                <a:solidFill>
                  <a:srgbClr val="666666"/>
                </a:solidFill>
                <a:latin typeface="Arial"/>
                <a:cs typeface="Arial"/>
              </a:rPr>
              <a:t>"</a:t>
            </a:r>
            <a:r>
              <a:rPr sz="1800" spc="-95" dirty="0">
                <a:solidFill>
                  <a:srgbClr val="666666"/>
                </a:solidFill>
                <a:latin typeface="Arial"/>
                <a:cs typeface="Arial"/>
              </a:rPr>
              <a:t>CPU"</a:t>
            </a:r>
            <a:r>
              <a:rPr sz="18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pc="-55" dirty="0" smtClean="0">
                <a:solidFill>
                  <a:srgbClr val="666666"/>
                </a:solidFill>
                <a:latin typeface="Arial"/>
                <a:cs typeface="Arial"/>
              </a:rPr>
              <a:t>представляет собой нечто большее, чет то, что он указывает на тему «компьютер».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85484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Характеристики на основе </a:t>
            </a:r>
            <a:r>
              <a:rPr lang="ru-RU" spc="-25" dirty="0" smtClean="0"/>
              <a:t>задачи</a:t>
            </a:r>
            <a:r>
              <a:rPr spc="-30" dirty="0" smtClean="0"/>
              <a:t>: </a:t>
            </a:r>
            <a:r>
              <a:rPr lang="ru-RU" dirty="0" smtClean="0"/>
              <a:t>Двуязычные функции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295640" cy="414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Простые задачи могут произвести </a:t>
            </a:r>
            <a:r>
              <a:rPr lang="ru-RU" sz="1800" b="1" spc="-10" dirty="0" smtClean="0">
                <a:solidFill>
                  <a:srgbClr val="666666"/>
                </a:solidFill>
                <a:latin typeface="Arial"/>
                <a:cs typeface="Arial"/>
              </a:rPr>
              <a:t>лучшее обоснование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для представлений слов.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102235">
              <a:lnSpc>
                <a:spcPct val="100699"/>
              </a:lnSpc>
            </a:pPr>
            <a:r>
              <a:rPr lang="ru-RU" sz="1800" b="1" spc="-80" dirty="0" smtClean="0">
                <a:solidFill>
                  <a:srgbClr val="666666"/>
                </a:solidFill>
                <a:latin typeface="Arial"/>
                <a:cs typeface="Arial"/>
              </a:rPr>
              <a:t>Пример</a:t>
            </a:r>
            <a:r>
              <a:rPr sz="1800" b="1" spc="-80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распознавание межъязыкового выравнивания предложений на основе векторов слов 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pc="-5" dirty="0" err="1" smtClean="0">
                <a:solidFill>
                  <a:srgbClr val="666666"/>
                </a:solidFill>
                <a:latin typeface="Arial"/>
                <a:cs typeface="Arial"/>
              </a:rPr>
              <a:t>Германн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</a:t>
            </a:r>
            <a:r>
              <a:rPr sz="1800" spc="-5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5" dirty="0" err="1" smtClean="0">
                <a:solidFill>
                  <a:srgbClr val="666666"/>
                </a:solidFill>
                <a:latin typeface="Arial"/>
                <a:cs typeface="Arial"/>
              </a:rPr>
              <a:t>Блансон</a:t>
            </a:r>
            <a:r>
              <a:rPr sz="1800" spc="-5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66666"/>
                </a:solidFill>
                <a:latin typeface="Arial"/>
                <a:cs typeface="Arial"/>
              </a:rPr>
              <a:t>2014).</a:t>
            </a:r>
            <a:r>
              <a:rPr sz="18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55" dirty="0" smtClean="0">
                <a:solidFill>
                  <a:srgbClr val="666666"/>
                </a:solidFill>
                <a:latin typeface="Arial"/>
                <a:cs typeface="Arial"/>
              </a:rPr>
              <a:t>Рассмотрим набор данных английских предложений и их переводов на немецкий язык,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666666"/>
                </a:solidFill>
                <a:latin typeface="Arial"/>
                <a:cs typeface="Arial"/>
              </a:rPr>
              <a:t>D={(e</a:t>
            </a:r>
            <a:r>
              <a:rPr sz="1800" spc="-67" baseline="-32407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spc="-45" dirty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spc="-1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800" spc="-15" baseline="-32407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)}</a:t>
            </a:r>
            <a:r>
              <a:rPr sz="1800" spc="-15" baseline="-32407" dirty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spc="-15" baseline="-32407" dirty="0">
                <a:solidFill>
                  <a:srgbClr val="666666"/>
                </a:solidFill>
                <a:latin typeface="MS PGothic"/>
                <a:cs typeface="MS PGothic"/>
              </a:rPr>
              <a:t>∈</a:t>
            </a:r>
            <a:r>
              <a:rPr sz="1800" spc="-15" baseline="-32407" dirty="0">
                <a:solidFill>
                  <a:srgbClr val="666666"/>
                </a:solidFill>
                <a:latin typeface="Arial"/>
                <a:cs typeface="Arial"/>
              </a:rPr>
              <a:t>|D|</a:t>
            </a:r>
            <a:endParaRPr sz="1800" baseline="-32407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Мы хотим произвести представления </a:t>
            </a:r>
            <a:r>
              <a:rPr sz="1800" b="1" spc="-5" dirty="0" err="1" smtClean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spc="-7" baseline="-32407" dirty="0" err="1" smtClean="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spc="-7" baseline="-32407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-25" dirty="0" err="1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800" spc="-37" baseline="-32407" dirty="0" err="1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sz="1800" spc="-37" baseline="-32407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70" dirty="0" smtClean="0">
                <a:solidFill>
                  <a:srgbClr val="666666"/>
                </a:solidFill>
                <a:latin typeface="Arial"/>
                <a:cs typeface="Arial"/>
              </a:rPr>
              <a:t>предложений на немецком и английском языках , чтобы сходство между векторами было максимальным.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617855">
              <a:lnSpc>
                <a:spcPct val="100699"/>
              </a:lnSpc>
            </a:pP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Мы используем эту задачу, чтобы обучить матрицы вложений </a:t>
            </a:r>
            <a:r>
              <a:rPr sz="1800" b="1" spc="-110" dirty="0" err="1" smtClean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spc="-165" baseline="-32407" dirty="0" err="1" smtClean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spc="-165" baseline="-32407" dirty="0" smtClean="0">
                <a:solidFill>
                  <a:srgbClr val="666666"/>
                </a:solidFill>
                <a:latin typeface="Arial"/>
                <a:cs typeface="Arial"/>
              </a:rPr>
              <a:t> 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</a:t>
            </a:r>
            <a:r>
              <a:rPr sz="1800" spc="-5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spc="-165" baseline="-32407" dirty="0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sz="1800" spc="-110" dirty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50" dirty="0" smtClean="0">
                <a:solidFill>
                  <a:srgbClr val="666666"/>
                </a:solidFill>
                <a:latin typeface="Arial"/>
                <a:cs typeface="Arial"/>
              </a:rPr>
              <a:t>для английских и немецких слов.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3" y="200637"/>
            <a:ext cx="84354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Характеристики на основе </a:t>
            </a:r>
            <a:r>
              <a:rPr lang="ru-RU" spc="-25" dirty="0" smtClean="0"/>
              <a:t>задачи</a:t>
            </a:r>
            <a:r>
              <a:rPr lang="ru-RU" spc="-30" dirty="0" smtClean="0"/>
              <a:t>: </a:t>
            </a:r>
            <a:r>
              <a:rPr lang="ru-RU" dirty="0"/>
              <a:t>Двуязычные функции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182609" cy="8328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Представления предложений производятся с помощью </a:t>
            </a:r>
            <a:r>
              <a:rPr lang="ru-RU" sz="1800" b="1" spc="-25" dirty="0" smtClean="0">
                <a:solidFill>
                  <a:srgbClr val="666666"/>
                </a:solidFill>
                <a:latin typeface="Arial"/>
                <a:cs typeface="Arial"/>
              </a:rPr>
              <a:t>простой композиционной функции</a:t>
            </a: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. Вы можете создать мешок слов или какой-то аспект порядка слов, как напр.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774" y="2277155"/>
            <a:ext cx="32408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Очевидная </a:t>
            </a:r>
            <a:r>
              <a:rPr lang="ru-RU" sz="1800" b="1" spc="-20" dirty="0" smtClean="0">
                <a:solidFill>
                  <a:srgbClr val="666666"/>
                </a:solidFill>
                <a:latin typeface="Arial"/>
                <a:cs typeface="Arial"/>
              </a:rPr>
              <a:t>потеря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 будет: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774" y="3686855"/>
            <a:ext cx="75080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Очевидное </a:t>
            </a:r>
            <a:r>
              <a:rPr lang="ru-RU" sz="1800" b="1" spc="-20" dirty="0" smtClean="0">
                <a:solidFill>
                  <a:srgbClr val="666666"/>
                </a:solidFill>
                <a:latin typeface="Arial"/>
                <a:cs typeface="Arial"/>
              </a:rPr>
              <a:t>дегенеративное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b="1" spc="-20" dirty="0" smtClean="0">
                <a:solidFill>
                  <a:srgbClr val="666666"/>
                </a:solidFill>
                <a:latin typeface="Arial"/>
                <a:cs typeface="Arial"/>
              </a:rPr>
              <a:t>решение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 к этой задаче будет: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1000" y="1623996"/>
            <a:ext cx="2893076" cy="62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8501" y="2734991"/>
            <a:ext cx="3258073" cy="793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4125" y="4222125"/>
            <a:ext cx="5875647" cy="457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3646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20" dirty="0" smtClean="0"/>
              <a:t>Как представить слова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943655"/>
            <a:ext cx="8610600" cy="3122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Нам нужны </a:t>
            </a:r>
            <a:r>
              <a:rPr lang="ru-RU" sz="1800" b="1" spc="-80" dirty="0" smtClean="0">
                <a:solidFill>
                  <a:srgbClr val="666666"/>
                </a:solidFill>
                <a:latin typeface="Arial"/>
                <a:cs typeface="Arial"/>
              </a:rPr>
              <a:t>более богатые представления</a:t>
            </a: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, выражающие </a:t>
            </a:r>
            <a:r>
              <a:rPr lang="ru-RU" sz="1800" b="1" spc="-80" dirty="0" smtClean="0">
                <a:solidFill>
                  <a:srgbClr val="666666"/>
                </a:solidFill>
                <a:latin typeface="Arial"/>
                <a:cs typeface="Arial"/>
              </a:rPr>
              <a:t>семантическое сходство</a:t>
            </a:r>
            <a:r>
              <a:rPr lang="ru-RU" sz="1800" spc="-80" dirty="0" smtClean="0">
                <a:solidFill>
                  <a:srgbClr val="666666"/>
                </a:solidFill>
                <a:latin typeface="Arial"/>
                <a:cs typeface="Arial"/>
              </a:rPr>
              <a:t>.  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b="1" spc="-60" dirty="0" smtClean="0">
                <a:solidFill>
                  <a:srgbClr val="666666"/>
                </a:solidFill>
                <a:latin typeface="Arial"/>
                <a:cs typeface="Arial"/>
              </a:rPr>
              <a:t>Семантика распределения</a:t>
            </a:r>
            <a:r>
              <a:rPr sz="1800" b="1" spc="-60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i="1" spc="-65" dirty="0" smtClean="0">
                <a:solidFill>
                  <a:srgbClr val="666666"/>
                </a:solidFill>
                <a:latin typeface="Arial"/>
                <a:cs typeface="Arial"/>
              </a:rPr>
              <a:t>"</a:t>
            </a:r>
            <a:r>
              <a:rPr lang="ru-RU" sz="1800" i="1" spc="-65" dirty="0" smtClean="0">
                <a:solidFill>
                  <a:srgbClr val="666666"/>
                </a:solidFill>
                <a:latin typeface="Arial"/>
                <a:cs typeface="Arial"/>
              </a:rPr>
              <a:t>Вы узнаете слово по его окружению</a:t>
            </a:r>
            <a:r>
              <a:rPr sz="1800" i="1" spc="-40" dirty="0" smtClean="0">
                <a:solidFill>
                  <a:srgbClr val="666666"/>
                </a:solidFill>
                <a:latin typeface="Arial"/>
                <a:cs typeface="Arial"/>
              </a:rPr>
              <a:t>." </a:t>
            </a:r>
            <a:r>
              <a:rPr sz="1800" spc="-395" dirty="0">
                <a:solidFill>
                  <a:srgbClr val="666666"/>
                </a:solidFill>
                <a:latin typeface="Arial"/>
                <a:cs typeface="Arial"/>
              </a:rPr>
              <a:t>— </a:t>
            </a:r>
            <a:r>
              <a:rPr lang="ru-RU" spc="-45" dirty="0" smtClean="0">
                <a:solidFill>
                  <a:srgbClr val="666666"/>
                </a:solidFill>
                <a:latin typeface="Arial"/>
                <a:cs typeface="Arial"/>
              </a:rPr>
              <a:t>Дж</a:t>
            </a:r>
            <a:r>
              <a:rPr sz="1800" spc="-4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lang="ru-RU" sz="1800" spc="-45" dirty="0" smtClean="0">
                <a:solidFill>
                  <a:srgbClr val="666666"/>
                </a:solidFill>
                <a:latin typeface="Arial"/>
                <a:cs typeface="Arial"/>
              </a:rPr>
              <a:t>Р</a:t>
            </a:r>
            <a:r>
              <a:rPr sz="1800" spc="-45" dirty="0" smtClean="0">
                <a:solidFill>
                  <a:srgbClr val="666666"/>
                </a:solidFill>
                <a:latin typeface="Arial"/>
                <a:cs typeface="Arial"/>
              </a:rPr>
              <a:t>. </a:t>
            </a:r>
            <a:r>
              <a:rPr lang="ru-RU" sz="1800" dirty="0" err="1" smtClean="0">
                <a:solidFill>
                  <a:srgbClr val="666666"/>
                </a:solidFill>
                <a:latin typeface="Arial"/>
                <a:cs typeface="Arial"/>
              </a:rPr>
              <a:t>Ферс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(1957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endParaRPr lang="ru-RU" sz="1800" spc="5" dirty="0" smtClean="0">
              <a:solidFill>
                <a:srgbClr val="6666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lang="ru-RU" spc="5" dirty="0">
              <a:solidFill>
                <a:srgbClr val="66666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/>
            <a:r>
              <a:rPr lang="ru-RU" sz="1800" b="1" spc="-30" dirty="0" smtClean="0">
                <a:solidFill>
                  <a:srgbClr val="666666"/>
                </a:solidFill>
                <a:latin typeface="Arial"/>
                <a:cs typeface="Arial"/>
              </a:rPr>
              <a:t>Идея</a:t>
            </a:r>
            <a:r>
              <a:rPr sz="1800" spc="-30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создать </a:t>
            </a:r>
            <a:r>
              <a:rPr lang="ru-RU" sz="1800" b="1" dirty="0" smtClean="0">
                <a:solidFill>
                  <a:srgbClr val="666666"/>
                </a:solidFill>
                <a:latin typeface="Arial"/>
                <a:cs typeface="Arial"/>
              </a:rPr>
              <a:t>плотные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 векторные представления, основанные на </a:t>
            </a:r>
            <a:r>
              <a:rPr lang="ru-RU" sz="1800" b="1" dirty="0" smtClean="0">
                <a:solidFill>
                  <a:srgbClr val="666666"/>
                </a:solidFill>
                <a:latin typeface="Arial"/>
                <a:cs typeface="Arial"/>
              </a:rPr>
              <a:t>контекстных/используемых 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словах.</a:t>
            </a:r>
            <a:endParaRPr lang="ru-RU" sz="1800" spc="10" dirty="0" smtClean="0">
              <a:solidFill>
                <a:srgbClr val="666666"/>
              </a:solidFill>
              <a:latin typeface="Arial"/>
              <a:cs typeface="Arial"/>
            </a:endParaRPr>
          </a:p>
          <a:p>
            <a:pPr marL="12700" marR="5080">
              <a:lnSpc>
                <a:spcPct val="256900"/>
              </a:lnSpc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Три главных подхода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b="1" spc="-65" dirty="0" smtClean="0">
                <a:solidFill>
                  <a:srgbClr val="666666"/>
                </a:solidFill>
                <a:latin typeface="Arial"/>
                <a:cs typeface="Arial"/>
              </a:rPr>
              <a:t>на основе подсчета</a:t>
            </a:r>
            <a:r>
              <a:rPr sz="1800" spc="-65" dirty="0" smtClean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lang="ru-RU" sz="1800" b="1" spc="-60" dirty="0" smtClean="0">
                <a:solidFill>
                  <a:srgbClr val="666666"/>
                </a:solidFill>
                <a:latin typeface="Arial"/>
                <a:cs typeface="Arial"/>
              </a:rPr>
              <a:t>прогнозирования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и</a:t>
            </a:r>
            <a:r>
              <a:rPr sz="1800" spc="-13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b="1" spc="-40" dirty="0" smtClean="0">
                <a:solidFill>
                  <a:srgbClr val="666666"/>
                </a:solidFill>
                <a:latin typeface="Arial"/>
                <a:cs typeface="Arial"/>
              </a:rPr>
              <a:t>на основе задач</a:t>
            </a:r>
            <a:r>
              <a:rPr sz="1800" spc="-4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9589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Характеристики на основе </a:t>
            </a:r>
            <a:r>
              <a:rPr lang="ru-RU" spc="-25" dirty="0" smtClean="0"/>
              <a:t>задачи</a:t>
            </a:r>
            <a:r>
              <a:rPr lang="ru-RU" spc="-30" dirty="0" smtClean="0"/>
              <a:t>: </a:t>
            </a:r>
            <a:r>
              <a:rPr lang="ru-RU" dirty="0"/>
              <a:t>Двуязычные функции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0095" y="715703"/>
            <a:ext cx="81813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Таким образом, мы избегаем дегенеративного случая с </a:t>
            </a:r>
            <a:r>
              <a:rPr lang="ru-RU" sz="1800" b="1" spc="-60" dirty="0" err="1" smtClean="0">
                <a:solidFill>
                  <a:srgbClr val="666666"/>
                </a:solidFill>
                <a:latin typeface="Arial"/>
                <a:cs typeface="Arial"/>
              </a:rPr>
              <a:t>шумоподавляющей</a:t>
            </a:r>
            <a:r>
              <a:rPr lang="ru-RU" sz="1800" b="1" spc="-60" dirty="0" smtClean="0">
                <a:solidFill>
                  <a:srgbClr val="666666"/>
                </a:solidFill>
                <a:latin typeface="Arial"/>
                <a:cs typeface="Arial"/>
              </a:rPr>
              <a:t> маржинальной потерей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774" y="2000930"/>
            <a:ext cx="8288020" cy="24327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Выбрать случайного немецкого предложения для каждой точки данных в виде </a:t>
            </a:r>
            <a:r>
              <a:rPr lang="ru-RU" sz="1800" b="1" spc="-20" dirty="0" smtClean="0">
                <a:solidFill>
                  <a:srgbClr val="666666"/>
                </a:solidFill>
                <a:latin typeface="Arial"/>
                <a:cs typeface="Arial"/>
              </a:rPr>
              <a:t>шума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. Наложить ограничение, что </a:t>
            </a:r>
            <a:r>
              <a:rPr lang="ru-RU" sz="1800" b="1" spc="-20" dirty="0" smtClean="0">
                <a:solidFill>
                  <a:srgbClr val="666666"/>
                </a:solidFill>
                <a:latin typeface="Arial"/>
                <a:cs typeface="Arial"/>
              </a:rPr>
              <a:t>предел сходства 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между парной парой предложений и непарной парой предложений должен быть не менее </a:t>
            </a:r>
            <a:r>
              <a:rPr lang="en-US" sz="1800" i="1" spc="-20" dirty="0" smtClean="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 (некоторого гиперпараметра).</a:t>
            </a: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436880">
              <a:lnSpc>
                <a:spcPct val="100699"/>
              </a:lnSpc>
            </a:pPr>
            <a:r>
              <a:rPr lang="ru-RU" sz="1800" spc="10" dirty="0" smtClean="0">
                <a:solidFill>
                  <a:srgbClr val="666666"/>
                </a:solidFill>
                <a:latin typeface="Arial"/>
                <a:cs typeface="Arial"/>
              </a:rPr>
              <a:t>Ожидание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lang="ru-RU" spc="-5" dirty="0" smtClean="0">
                <a:solidFill>
                  <a:srgbClr val="666666"/>
                </a:solidFill>
                <a:latin typeface="Arial"/>
                <a:cs typeface="Arial"/>
              </a:rPr>
              <a:t>выровненные предложения разделяют з</a:t>
            </a:r>
            <a:r>
              <a:rPr lang="ru-RU" b="1" spc="-5" dirty="0" smtClean="0">
                <a:solidFill>
                  <a:srgbClr val="666666"/>
                </a:solidFill>
                <a:latin typeface="Arial"/>
                <a:cs typeface="Arial"/>
              </a:rPr>
              <a:t>начение высокого уровня</a:t>
            </a:r>
            <a:r>
              <a:rPr lang="ru-RU" spc="-5" dirty="0" smtClean="0">
                <a:solidFill>
                  <a:srgbClr val="666666"/>
                </a:solidFill>
                <a:latin typeface="Arial"/>
                <a:cs typeface="Arial"/>
              </a:rPr>
              <a:t>, поэтому вложения должны отражать значение высокого уровня, чтобы свести к минимуму потери.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837" y="1404651"/>
            <a:ext cx="8052315" cy="5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7151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Характеристики на основе задачи </a:t>
            </a:r>
            <a:r>
              <a:rPr spc="-30" dirty="0" smtClean="0"/>
              <a:t>: </a:t>
            </a:r>
            <a:r>
              <a:rPr lang="ru-RU" spc="-40" dirty="0" smtClean="0"/>
              <a:t>Другие модели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248015" cy="2312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Эти модели очень простые </a:t>
            </a:r>
            <a:r>
              <a:rPr sz="1800" spc="25" dirty="0" smtClean="0">
                <a:solidFill>
                  <a:srgbClr val="666666"/>
                </a:solidFill>
                <a:latin typeface="Arial"/>
                <a:cs typeface="Arial"/>
              </a:rPr>
              <a:t>(</a:t>
            </a:r>
            <a:r>
              <a:rPr lang="ru-RU" sz="1800" spc="25" dirty="0" smtClean="0">
                <a:solidFill>
                  <a:srgbClr val="666666"/>
                </a:solidFill>
                <a:latin typeface="Arial"/>
                <a:cs typeface="Arial"/>
              </a:rPr>
              <a:t>это </a:t>
            </a:r>
            <a:r>
              <a:rPr lang="ru-RU" sz="1800" b="1" spc="25" dirty="0" smtClean="0">
                <a:solidFill>
                  <a:srgbClr val="666666"/>
                </a:solidFill>
                <a:latin typeface="Arial"/>
                <a:cs typeface="Arial"/>
              </a:rPr>
              <a:t>не плохо</a:t>
            </a:r>
            <a:r>
              <a:rPr sz="1800" b="1" spc="-37" baseline="30092" dirty="0" smtClean="0">
                <a:solidFill>
                  <a:srgbClr val="666666"/>
                </a:solidFill>
                <a:latin typeface="Arial"/>
                <a:cs typeface="Arial"/>
              </a:rPr>
              <a:t>TM</a:t>
            </a:r>
            <a:r>
              <a:rPr sz="1800" spc="-25" dirty="0" smtClean="0">
                <a:solidFill>
                  <a:srgbClr val="666666"/>
                </a:solidFill>
                <a:latin typeface="Arial"/>
                <a:cs typeface="Arial"/>
              </a:rPr>
              <a:t>).</a:t>
            </a:r>
            <a:r>
              <a:rPr sz="1800" spc="-5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Существует много других опций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355600">
              <a:lnSpc>
                <a:spcPct val="100699"/>
              </a:lnSpc>
            </a:pPr>
            <a:r>
              <a:rPr lang="ru-RU" sz="1800" spc="15" dirty="0" smtClean="0">
                <a:solidFill>
                  <a:srgbClr val="666666"/>
                </a:solidFill>
                <a:latin typeface="Arial"/>
                <a:cs typeface="Arial"/>
              </a:rPr>
              <a:t>Как мы уловим отношения между словами</a:t>
            </a:r>
            <a:r>
              <a:rPr sz="1800" spc="-10" dirty="0" smtClean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Устранение неоднозначности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35" dirty="0" smtClean="0">
                <a:solidFill>
                  <a:srgbClr val="666666"/>
                </a:solidFill>
                <a:latin typeface="Arial"/>
                <a:cs typeface="Arial"/>
              </a:rPr>
              <a:t>Контекст, в котором они возникают</a:t>
            </a:r>
            <a:r>
              <a:rPr sz="1800" spc="-45" dirty="0" smtClean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r>
              <a:rPr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15" dirty="0" smtClean="0">
                <a:solidFill>
                  <a:srgbClr val="666666"/>
                </a:solidFill>
                <a:latin typeface="Arial"/>
                <a:cs typeface="Arial"/>
              </a:rPr>
              <a:t>Как эффективно использовать эти вложения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Это повторяющаяся тема для остальной части нашего курса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9513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Характеристики на основе </a:t>
            </a:r>
            <a:r>
              <a:rPr lang="ru-RU" spc="-25" dirty="0" smtClean="0"/>
              <a:t>задачи</a:t>
            </a:r>
            <a:r>
              <a:rPr spc="-30" dirty="0" smtClean="0"/>
              <a:t>:</a:t>
            </a:r>
            <a:r>
              <a:rPr spc="-190" dirty="0" smtClean="0"/>
              <a:t> </a:t>
            </a:r>
            <a:r>
              <a:rPr lang="ru-RU" spc="15" dirty="0" smtClean="0"/>
              <a:t>Интерпретация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55298" y="699142"/>
            <a:ext cx="8727226" cy="44443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8260">
              <a:lnSpc>
                <a:spcPct val="100699"/>
              </a:lnSpc>
              <a:spcBef>
                <a:spcPts val="85"/>
              </a:spcBef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Вложения на основе задачи охватывают информацию, </a:t>
            </a:r>
            <a:r>
              <a:rPr lang="ru-RU" sz="1800" b="1" spc="-20" dirty="0" smtClean="0">
                <a:solidFill>
                  <a:srgbClr val="666666"/>
                </a:solidFill>
                <a:latin typeface="Arial"/>
                <a:cs typeface="Arial"/>
              </a:rPr>
              <a:t>характерную для задачи</a:t>
            </a:r>
            <a:r>
              <a:rPr sz="1800" spc="-35" dirty="0" smtClean="0">
                <a:solidFill>
                  <a:srgbClr val="666666"/>
                </a:solidFill>
                <a:latin typeface="Arial"/>
                <a:cs typeface="Arial"/>
              </a:rPr>
              <a:t>. </a:t>
            </a:r>
            <a:r>
              <a:rPr lang="ru-RU" sz="1800" spc="-35" dirty="0" smtClean="0">
                <a:solidFill>
                  <a:srgbClr val="666666"/>
                </a:solidFill>
                <a:latin typeface="Arial"/>
                <a:cs typeface="Arial"/>
              </a:rPr>
              <a:t>Опять, нет гарантии, что это охватит «общее» значение за параметрами, полезными для задачи. </a:t>
            </a:r>
          </a:p>
          <a:p>
            <a:pPr marL="12700" marR="48260">
              <a:lnSpc>
                <a:spcPct val="100699"/>
              </a:lnSpc>
              <a:spcBef>
                <a:spcPts val="8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Это может быть преодолено с помощью </a:t>
            </a:r>
            <a:r>
              <a:rPr lang="ru-RU" sz="1800" b="1" dirty="0" smtClean="0">
                <a:solidFill>
                  <a:srgbClr val="666666"/>
                </a:solidFill>
                <a:latin typeface="Arial"/>
                <a:cs typeface="Arial"/>
              </a:rPr>
              <a:t>многозадачной цели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, но это привносит свои трудности.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363855">
              <a:lnSpc>
                <a:spcPct val="100699"/>
              </a:lnSpc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С другой стороны, вложения могут быть </a:t>
            </a:r>
            <a:r>
              <a:rPr lang="ru-RU" sz="1800" b="1" spc="-15" dirty="0" err="1" smtClean="0">
                <a:solidFill>
                  <a:srgbClr val="666666"/>
                </a:solidFill>
                <a:latin typeface="Arial"/>
                <a:cs typeface="Arial"/>
              </a:rPr>
              <a:t>недообучены</a:t>
            </a:r>
            <a:r>
              <a:rPr lang="ru-RU" sz="1800" b="1" spc="-15" dirty="0" smtClean="0">
                <a:solidFill>
                  <a:srgbClr val="666666"/>
                </a:solidFill>
                <a:latin typeface="Arial"/>
                <a:cs typeface="Arial"/>
              </a:rPr>
              <a:t> и исправлены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, опираясь на прогнозы конкретных задач в сети</a:t>
            </a:r>
            <a:r>
              <a:rPr lang="ru-RU" spc="-15" dirty="0">
                <a:solidFill>
                  <a:srgbClr val="666666"/>
                </a:solidFill>
                <a:latin typeface="Arial"/>
                <a:cs typeface="Arial"/>
              </a:rPr>
              <a:t>, </a:t>
            </a:r>
            <a:r>
              <a:rPr lang="ru-RU" spc="-15" dirty="0" smtClean="0">
                <a:solidFill>
                  <a:srgbClr val="666666"/>
                </a:solidFill>
                <a:latin typeface="Arial"/>
                <a:cs typeface="Arial"/>
              </a:rPr>
              <a:t>но достаточно ли общая 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эта </a:t>
            </a:r>
            <a:r>
              <a:rPr lang="ru-RU" sz="1800" spc="-15" dirty="0" err="1" smtClean="0">
                <a:solidFill>
                  <a:srgbClr val="666666"/>
                </a:solidFill>
                <a:latin typeface="Arial"/>
                <a:cs typeface="Arial"/>
              </a:rPr>
              <a:t>предтренировочная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 цель?</a:t>
            </a:r>
            <a:endParaRPr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194310">
              <a:lnSpc>
                <a:spcPct val="100699"/>
              </a:lnSpc>
            </a:pP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Напр., это может проектировать «</a:t>
            </a:r>
            <a:r>
              <a:rPr lang="en-US" sz="1800" spc="-60" dirty="0" smtClean="0">
                <a:solidFill>
                  <a:srgbClr val="666666"/>
                </a:solidFill>
                <a:latin typeface="Arial"/>
                <a:cs typeface="Arial"/>
              </a:rPr>
              <a:t>cat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» и «</a:t>
            </a:r>
            <a:r>
              <a:rPr lang="en-US" sz="1800" spc="-60" dirty="0" smtClean="0">
                <a:solidFill>
                  <a:srgbClr val="666666"/>
                </a:solidFill>
                <a:latin typeface="Arial"/>
                <a:cs typeface="Arial"/>
              </a:rPr>
              <a:t>kitten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»</a:t>
            </a:r>
            <a:r>
              <a:rPr lang="en-US" sz="1800" spc="-6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в аналогичную часть пространства вложения, но задаче может потребоваться радикально </a:t>
            </a:r>
            <a:r>
              <a:rPr lang="ru-RU" sz="1800" spc="-60" dirty="0" err="1" smtClean="0">
                <a:solidFill>
                  <a:srgbClr val="666666"/>
                </a:solidFill>
                <a:latin typeface="Arial"/>
                <a:cs typeface="Arial"/>
              </a:rPr>
              <a:t>дифферинцировать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 эти понятия.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027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 smtClean="0"/>
              <a:t>Заключительные слова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242934" cy="413645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Обучение и повторное использование векторов слов является одной из форм </a:t>
            </a:r>
            <a:r>
              <a:rPr lang="ru-RU" sz="1800" b="1" spc="-15" dirty="0" smtClean="0">
                <a:solidFill>
                  <a:srgbClr val="666666"/>
                </a:solidFill>
                <a:latin typeface="Arial"/>
                <a:cs typeface="Arial"/>
              </a:rPr>
              <a:t>обучения передачи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. Это особенно полезно, если у вас мало данных конкретной задачи для обучения, или бедное наполнение словаря (в этом случае вам не хотелось точно настраивать вложения). </a:t>
            </a:r>
            <a:endParaRPr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233045">
              <a:lnSpc>
                <a:spcPct val="100699"/>
              </a:lnSpc>
            </a:pPr>
            <a:r>
              <a:rPr lang="ru-RU" sz="1800" spc="-35" dirty="0" smtClean="0">
                <a:solidFill>
                  <a:srgbClr val="666666"/>
                </a:solidFill>
                <a:latin typeface="Arial"/>
                <a:cs typeface="Arial"/>
              </a:rPr>
              <a:t>Говоря в целом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sz="1800" spc="-5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75" dirty="0" smtClean="0">
                <a:solidFill>
                  <a:srgbClr val="666666"/>
                </a:solidFill>
                <a:latin typeface="Arial"/>
                <a:cs typeface="Arial"/>
              </a:rPr>
              <a:t>если у вас достаточно тренировочных данных (и словарного наполнения), вы получите выгоду от обучения вложений по задаче за счет повторного использования.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Презентаци</a:t>
            </a:r>
            <a:r>
              <a:rPr lang="ru-RU" spc="-25" dirty="0" smtClean="0">
                <a:solidFill>
                  <a:srgbClr val="666666"/>
                </a:solidFill>
                <a:latin typeface="Arial"/>
                <a:cs typeface="Arial"/>
              </a:rPr>
              <a:t>я с лекцией будет выслана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ru-RU" sz="1800" b="1" spc="-60" dirty="0" smtClean="0">
                <a:solidFill>
                  <a:srgbClr val="666666"/>
                </a:solidFill>
                <a:latin typeface="Arial"/>
                <a:cs typeface="Arial"/>
              </a:rPr>
              <a:t>Вводные данные в нейронные сети над текстом есть вложения . 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ru-RU" sz="1800" b="1" spc="-80" dirty="0" smtClean="0">
                <a:solidFill>
                  <a:srgbClr val="666666"/>
                </a:solidFill>
                <a:latin typeface="Arial"/>
                <a:cs typeface="Arial"/>
              </a:rPr>
              <a:t>Мы можем обучить их раздельно, внутри конкретной задачи, или и то и другое одновременно.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4125" y="2115508"/>
            <a:ext cx="3292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4800" i="1" spc="-165" dirty="0" smtClean="0">
                <a:solidFill>
                  <a:srgbClr val="FFFFFF"/>
                </a:solidFill>
                <a:latin typeface="Arial"/>
                <a:cs typeface="Arial"/>
              </a:rPr>
              <a:t>Спасибо!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265"/>
              </a:spcBef>
            </a:pPr>
            <a:r>
              <a:rPr spc="-5" dirty="0"/>
              <a:t>Credits</a:t>
            </a:r>
          </a:p>
          <a:p>
            <a:pPr marL="5080" marR="5080" algn="ctr">
              <a:lnSpc>
                <a:spcPct val="140600"/>
              </a:lnSpc>
              <a:spcBef>
                <a:spcPts val="195"/>
              </a:spcBef>
            </a:pPr>
            <a:r>
              <a:rPr sz="1200" b="0" spc="-5" dirty="0">
                <a:solidFill>
                  <a:srgbClr val="CCCCCC"/>
                </a:solidFill>
                <a:latin typeface="Arial"/>
                <a:cs typeface="Arial"/>
              </a:rPr>
              <a:t>Oxford</a:t>
            </a:r>
            <a:r>
              <a:rPr sz="1200" b="0" spc="-5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CCCCCC"/>
                </a:solidFill>
                <a:latin typeface="Arial"/>
                <a:cs typeface="Arial"/>
              </a:rPr>
              <a:t>Machine</a:t>
            </a:r>
            <a:r>
              <a:rPr sz="1200" b="0" spc="-4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b="0" spc="-10" dirty="0">
                <a:solidFill>
                  <a:srgbClr val="CCCCCC"/>
                </a:solidFill>
                <a:latin typeface="Arial"/>
                <a:cs typeface="Arial"/>
              </a:rPr>
              <a:t>Learning</a:t>
            </a:r>
            <a:r>
              <a:rPr sz="1200" b="0" spc="-4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b="0" spc="-10" dirty="0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sz="1200" b="0" spc="-4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b="0" spc="5" dirty="0">
                <a:solidFill>
                  <a:srgbClr val="CCCCCC"/>
                </a:solidFill>
                <a:latin typeface="Arial"/>
                <a:cs typeface="Arial"/>
              </a:rPr>
              <a:t>Computational</a:t>
            </a:r>
            <a:r>
              <a:rPr sz="1200" b="0" spc="-4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b="0" spc="10" dirty="0">
                <a:solidFill>
                  <a:srgbClr val="CCCCCC"/>
                </a:solidFill>
                <a:latin typeface="Arial"/>
                <a:cs typeface="Arial"/>
              </a:rPr>
              <a:t>Linguistics</a:t>
            </a:r>
            <a:r>
              <a:rPr sz="1200" b="0" spc="-4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CCCCCC"/>
                </a:solidFill>
                <a:latin typeface="Arial"/>
                <a:cs typeface="Arial"/>
              </a:rPr>
              <a:t>Groups  </a:t>
            </a:r>
            <a:r>
              <a:rPr sz="1200" b="0" spc="-15" dirty="0">
                <a:solidFill>
                  <a:srgbClr val="CCCCCC"/>
                </a:solidFill>
                <a:latin typeface="Arial"/>
                <a:cs typeface="Arial"/>
              </a:rPr>
              <a:t>DeepMind </a:t>
            </a:r>
            <a:r>
              <a:rPr sz="1200" b="0" dirty="0">
                <a:solidFill>
                  <a:srgbClr val="CCCCCC"/>
                </a:solidFill>
                <a:latin typeface="Arial"/>
                <a:cs typeface="Arial"/>
              </a:rPr>
              <a:t>Natural </a:t>
            </a:r>
            <a:r>
              <a:rPr sz="1200" b="0" spc="-15" dirty="0">
                <a:solidFill>
                  <a:srgbClr val="CCCCCC"/>
                </a:solidFill>
                <a:latin typeface="Arial"/>
                <a:cs typeface="Arial"/>
              </a:rPr>
              <a:t>Language </a:t>
            </a:r>
            <a:r>
              <a:rPr sz="1200" b="0" spc="-25" dirty="0">
                <a:solidFill>
                  <a:srgbClr val="CCCCCC"/>
                </a:solidFill>
                <a:latin typeface="Arial"/>
                <a:cs typeface="Arial"/>
              </a:rPr>
              <a:t>Research</a:t>
            </a:r>
            <a:r>
              <a:rPr sz="1200" b="0" spc="-14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b="0" spc="-25" dirty="0">
                <a:solidFill>
                  <a:srgbClr val="CCCCCC"/>
                </a:solidFill>
                <a:latin typeface="Arial"/>
                <a:cs typeface="Arial"/>
              </a:rPr>
              <a:t>Group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408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 smtClean="0"/>
              <a:t>Методы на основе подсчета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032750" cy="3044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Определить </a:t>
            </a:r>
            <a:r>
              <a:rPr lang="ru-RU" sz="1800" b="1" spc="-15" dirty="0" smtClean="0">
                <a:solidFill>
                  <a:srgbClr val="666666"/>
                </a:solidFill>
                <a:latin typeface="Arial"/>
                <a:cs typeface="Arial"/>
              </a:rPr>
              <a:t>базовый словарь </a:t>
            </a:r>
            <a:r>
              <a:rPr sz="1800" i="1" spc="-155" dirty="0" smtClean="0">
                <a:solidFill>
                  <a:srgbClr val="666666"/>
                </a:solidFill>
                <a:latin typeface="Arial"/>
                <a:cs typeface="Arial"/>
              </a:rPr>
              <a:t>C </a:t>
            </a:r>
            <a:r>
              <a:rPr lang="ru-RU" sz="1800" i="1" spc="-15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70" dirty="0" smtClean="0">
                <a:solidFill>
                  <a:srgbClr val="666666"/>
                </a:solidFill>
                <a:latin typeface="Arial"/>
                <a:cs typeface="Arial"/>
              </a:rPr>
              <a:t>контекстных слов</a:t>
            </a:r>
            <a:r>
              <a:rPr sz="1800" spc="1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Определить размер </a:t>
            </a:r>
            <a:r>
              <a:rPr lang="ru-RU" sz="1800" b="1" spc="-15" dirty="0" smtClean="0">
                <a:solidFill>
                  <a:srgbClr val="666666"/>
                </a:solidFill>
                <a:latin typeface="Arial"/>
                <a:cs typeface="Arial"/>
              </a:rPr>
              <a:t>окна слова </a:t>
            </a:r>
            <a:r>
              <a:rPr sz="1800" i="1" spc="-15" dirty="0" smtClean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sz="1800" i="1" spc="-15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</a:pPr>
            <a:r>
              <a:rPr lang="ru-RU" b="1" spc="-80" dirty="0" smtClean="0">
                <a:solidFill>
                  <a:srgbClr val="666666"/>
                </a:solidFill>
                <a:latin typeface="Arial"/>
                <a:cs typeface="Arial"/>
              </a:rPr>
              <a:t>Подсчитать базовые словарные слова</a:t>
            </a:r>
            <a:r>
              <a:rPr lang="ru-RU" spc="-80" dirty="0" smtClean="0">
                <a:solidFill>
                  <a:srgbClr val="666666"/>
                </a:solidFill>
                <a:latin typeface="Arial"/>
                <a:cs typeface="Arial"/>
              </a:rPr>
              <a:t>, встречающиеся </a:t>
            </a:r>
            <a:r>
              <a:rPr lang="en-US" i="1" spc="-80" dirty="0" smtClean="0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lang="ru-RU" spc="-80" dirty="0" smtClean="0">
                <a:solidFill>
                  <a:srgbClr val="666666"/>
                </a:solidFill>
                <a:latin typeface="Arial"/>
                <a:cs typeface="Arial"/>
              </a:rPr>
              <a:t> слов слева и справа от каждого экземпляра </a:t>
            </a:r>
            <a:r>
              <a:rPr lang="ru-RU" b="1" spc="-80" dirty="0" smtClean="0">
                <a:solidFill>
                  <a:srgbClr val="666666"/>
                </a:solidFill>
                <a:latin typeface="Arial"/>
                <a:cs typeface="Arial"/>
              </a:rPr>
              <a:t>целевого слова </a:t>
            </a:r>
            <a:r>
              <a:rPr lang="ru-RU" spc="-80" dirty="0" smtClean="0">
                <a:solidFill>
                  <a:srgbClr val="666666"/>
                </a:solidFill>
                <a:latin typeface="Arial"/>
                <a:cs typeface="Arial"/>
              </a:rPr>
              <a:t>в корпусе.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Сформировать </a:t>
            </a:r>
            <a:r>
              <a:rPr lang="ru-RU" sz="1800" b="1" spc="-5" dirty="0" smtClean="0">
                <a:solidFill>
                  <a:srgbClr val="666666"/>
                </a:solidFill>
                <a:latin typeface="Arial"/>
                <a:cs typeface="Arial"/>
              </a:rPr>
              <a:t>векторное представление </a:t>
            </a: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целевого слова, основанное на данных подсчетах.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408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Методы на основе подсчета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59601"/>
            <a:ext cx="8117626" cy="35310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53490">
              <a:lnSpc>
                <a:spcPct val="100000"/>
              </a:lnSpc>
              <a:spcBef>
                <a:spcPts val="715"/>
              </a:spcBef>
            </a:pP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...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666666"/>
                </a:solidFill>
                <a:latin typeface="Arial"/>
                <a:cs typeface="Arial"/>
              </a:rPr>
              <a:t>cute </a:t>
            </a:r>
            <a:r>
              <a:rPr sz="1800" b="1" spc="-35" dirty="0">
                <a:solidFill>
                  <a:srgbClr val="666666"/>
                </a:solidFill>
                <a:latin typeface="Arial"/>
                <a:cs typeface="Arial"/>
              </a:rPr>
              <a:t>kitten </a:t>
            </a:r>
            <a:r>
              <a:rPr sz="1800" i="1" spc="-25" dirty="0">
                <a:solidFill>
                  <a:srgbClr val="666666"/>
                </a:solidFill>
                <a:latin typeface="Arial"/>
                <a:cs typeface="Arial"/>
              </a:rPr>
              <a:t>purred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66666"/>
                </a:solidFill>
                <a:latin typeface="Arial"/>
                <a:cs typeface="Arial"/>
              </a:rPr>
              <a:t>then</a:t>
            </a:r>
            <a:r>
              <a:rPr sz="1800" spc="-3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253490">
              <a:lnSpc>
                <a:spcPct val="100000"/>
              </a:lnSpc>
              <a:spcBef>
                <a:spcPts val="615"/>
              </a:spcBef>
            </a:pP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...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666666"/>
                </a:solidFill>
                <a:latin typeface="Arial"/>
                <a:cs typeface="Arial"/>
              </a:rPr>
              <a:t>cute </a:t>
            </a:r>
            <a:r>
              <a:rPr sz="1800" i="1" dirty="0">
                <a:solidFill>
                  <a:srgbClr val="666666"/>
                </a:solidFill>
                <a:latin typeface="Arial"/>
                <a:cs typeface="Arial"/>
              </a:rPr>
              <a:t>furry </a:t>
            </a:r>
            <a:r>
              <a:rPr sz="1800" b="1" spc="-35" dirty="0">
                <a:solidFill>
                  <a:srgbClr val="666666"/>
                </a:solidFill>
                <a:latin typeface="Arial"/>
                <a:cs typeface="Arial"/>
              </a:rPr>
              <a:t>cat </a:t>
            </a:r>
            <a:r>
              <a:rPr sz="1800" i="1" spc="-25" dirty="0">
                <a:solidFill>
                  <a:srgbClr val="666666"/>
                </a:solidFill>
                <a:latin typeface="Arial"/>
                <a:cs typeface="Arial"/>
              </a:rPr>
              <a:t>purred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i="1" spc="-10" dirty="0">
                <a:solidFill>
                  <a:srgbClr val="666666"/>
                </a:solidFill>
                <a:latin typeface="Arial"/>
                <a:cs typeface="Arial"/>
              </a:rPr>
              <a:t>miaowed</a:t>
            </a:r>
            <a:r>
              <a:rPr sz="1800" i="1" spc="-3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253490">
              <a:lnSpc>
                <a:spcPct val="100000"/>
              </a:lnSpc>
              <a:spcBef>
                <a:spcPts val="615"/>
              </a:spcBef>
            </a:pP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... </a:t>
            </a:r>
            <a:r>
              <a:rPr sz="1800" spc="30" dirty="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sz="1800" spc="-3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800" i="1" spc="10" dirty="0">
                <a:solidFill>
                  <a:srgbClr val="666666"/>
                </a:solidFill>
                <a:latin typeface="Arial"/>
                <a:cs typeface="Arial"/>
              </a:rPr>
              <a:t>small </a:t>
            </a:r>
            <a:r>
              <a:rPr sz="1800" b="1" spc="-35" dirty="0">
                <a:solidFill>
                  <a:srgbClr val="666666"/>
                </a:solidFill>
                <a:latin typeface="Arial"/>
                <a:cs typeface="Arial"/>
              </a:rPr>
              <a:t>kitten </a:t>
            </a:r>
            <a:r>
              <a:rPr sz="1800" i="1" spc="-10" dirty="0">
                <a:solidFill>
                  <a:srgbClr val="666666"/>
                </a:solidFill>
                <a:latin typeface="Arial"/>
                <a:cs typeface="Arial"/>
              </a:rPr>
              <a:t>miaowed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666666"/>
                </a:solidFill>
                <a:latin typeface="Arial"/>
                <a:cs typeface="Arial"/>
              </a:rPr>
              <a:t>she </a:t>
            </a:r>
            <a:r>
              <a:rPr sz="1800" spc="-35" dirty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253490">
              <a:lnSpc>
                <a:spcPct val="100000"/>
              </a:lnSpc>
              <a:spcBef>
                <a:spcPts val="615"/>
              </a:spcBef>
            </a:pP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...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666666"/>
                </a:solidFill>
                <a:latin typeface="Arial"/>
                <a:cs typeface="Arial"/>
              </a:rPr>
              <a:t>loud </a:t>
            </a:r>
            <a:r>
              <a:rPr sz="1800" i="1" dirty="0">
                <a:solidFill>
                  <a:srgbClr val="666666"/>
                </a:solidFill>
                <a:latin typeface="Arial"/>
                <a:cs typeface="Arial"/>
              </a:rPr>
              <a:t>furry </a:t>
            </a:r>
            <a:r>
              <a:rPr sz="1800" b="1" spc="-85" dirty="0">
                <a:solidFill>
                  <a:srgbClr val="666666"/>
                </a:solidFill>
                <a:latin typeface="Arial"/>
                <a:cs typeface="Arial"/>
              </a:rPr>
              <a:t>dog </a:t>
            </a:r>
            <a:r>
              <a:rPr sz="1800" i="1" spc="-25" dirty="0">
                <a:solidFill>
                  <a:srgbClr val="666666"/>
                </a:solidFill>
                <a:latin typeface="Arial"/>
                <a:cs typeface="Arial"/>
              </a:rPr>
              <a:t>ran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i="1" spc="25" dirty="0">
                <a:solidFill>
                  <a:srgbClr val="666666"/>
                </a:solidFill>
                <a:latin typeface="Arial"/>
                <a:cs typeface="Arial"/>
              </a:rPr>
              <a:t>bit</a:t>
            </a:r>
            <a:r>
              <a:rPr sz="1800" i="1" spc="-29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Пример </a:t>
            </a:r>
            <a:r>
              <a:rPr lang="ru-RU" sz="1800" b="1" spc="-25" dirty="0" smtClean="0">
                <a:solidFill>
                  <a:srgbClr val="666666"/>
                </a:solidFill>
                <a:latin typeface="Arial"/>
                <a:cs typeface="Arial"/>
              </a:rPr>
              <a:t>базового словаря</a:t>
            </a:r>
            <a:r>
              <a:rPr sz="1800" spc="-70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sz="1800" i="1" spc="-15" dirty="0">
                <a:solidFill>
                  <a:srgbClr val="666666"/>
                </a:solidFill>
                <a:latin typeface="Arial"/>
                <a:cs typeface="Arial"/>
              </a:rPr>
              <a:t>{bit, </a:t>
            </a:r>
            <a:r>
              <a:rPr sz="1800" i="1" spc="-35" dirty="0">
                <a:solidFill>
                  <a:srgbClr val="666666"/>
                </a:solidFill>
                <a:latin typeface="Arial"/>
                <a:cs typeface="Arial"/>
              </a:rPr>
              <a:t>cute, </a:t>
            </a:r>
            <a:r>
              <a:rPr sz="1800" i="1" spc="-30" dirty="0">
                <a:solidFill>
                  <a:srgbClr val="666666"/>
                </a:solidFill>
                <a:latin typeface="Arial"/>
                <a:cs typeface="Arial"/>
              </a:rPr>
              <a:t>furry, </a:t>
            </a:r>
            <a:r>
              <a:rPr sz="1800" i="1" spc="-35" dirty="0">
                <a:solidFill>
                  <a:srgbClr val="666666"/>
                </a:solidFill>
                <a:latin typeface="Arial"/>
                <a:cs typeface="Arial"/>
              </a:rPr>
              <a:t>loud, </a:t>
            </a:r>
            <a:r>
              <a:rPr sz="1800" i="1" spc="-30" dirty="0">
                <a:solidFill>
                  <a:srgbClr val="666666"/>
                </a:solidFill>
                <a:latin typeface="Arial"/>
                <a:cs typeface="Arial"/>
              </a:rPr>
              <a:t>miaowed, </a:t>
            </a:r>
            <a:r>
              <a:rPr sz="1800" i="1" spc="-45" dirty="0">
                <a:solidFill>
                  <a:srgbClr val="666666"/>
                </a:solidFill>
                <a:latin typeface="Arial"/>
                <a:cs typeface="Arial"/>
              </a:rPr>
              <a:t>purred, </a:t>
            </a:r>
            <a:r>
              <a:rPr sz="1800" i="1" spc="-55" dirty="0">
                <a:solidFill>
                  <a:srgbClr val="666666"/>
                </a:solidFill>
                <a:latin typeface="Arial"/>
                <a:cs typeface="Arial"/>
              </a:rPr>
              <a:t>ran,</a:t>
            </a:r>
            <a:r>
              <a:rPr sz="1800" i="1" spc="-1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10" dirty="0">
                <a:solidFill>
                  <a:srgbClr val="666666"/>
                </a:solidFill>
                <a:latin typeface="Arial"/>
                <a:cs typeface="Arial"/>
              </a:rPr>
              <a:t>small}</a:t>
            </a:r>
            <a:r>
              <a:rPr sz="1800" spc="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spc="-35" dirty="0">
                <a:solidFill>
                  <a:srgbClr val="666666"/>
                </a:solidFill>
                <a:latin typeface="Arial"/>
                <a:cs typeface="Arial"/>
              </a:rPr>
              <a:t>kitten </a:t>
            </a:r>
            <a:r>
              <a:rPr sz="1800" spc="20" dirty="0">
                <a:solidFill>
                  <a:srgbClr val="666666"/>
                </a:solidFill>
                <a:latin typeface="Arial"/>
                <a:cs typeface="Arial"/>
              </a:rPr>
              <a:t>context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words: </a:t>
            </a:r>
            <a:r>
              <a:rPr sz="1800" spc="-15" dirty="0">
                <a:solidFill>
                  <a:srgbClr val="666666"/>
                </a:solidFill>
                <a:latin typeface="Arial"/>
                <a:cs typeface="Arial"/>
              </a:rPr>
              <a:t>{cute, </a:t>
            </a: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purred, </a:t>
            </a:r>
            <a:r>
              <a:rPr sz="1800" spc="-5" dirty="0">
                <a:solidFill>
                  <a:srgbClr val="666666"/>
                </a:solidFill>
                <a:latin typeface="Arial"/>
                <a:cs typeface="Arial"/>
              </a:rPr>
              <a:t>small,</a:t>
            </a:r>
            <a:r>
              <a:rPr sz="1800" spc="-3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miaowed}.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1800" b="1" spc="-35" dirty="0">
                <a:solidFill>
                  <a:srgbClr val="666666"/>
                </a:solidFill>
                <a:latin typeface="Arial"/>
                <a:cs typeface="Arial"/>
              </a:rPr>
              <a:t>cat </a:t>
            </a:r>
            <a:r>
              <a:rPr sz="1800" spc="20" dirty="0">
                <a:solidFill>
                  <a:srgbClr val="666666"/>
                </a:solidFill>
                <a:latin typeface="Arial"/>
                <a:cs typeface="Arial"/>
              </a:rPr>
              <a:t>context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words: </a:t>
            </a:r>
            <a:r>
              <a:rPr sz="1800" spc="-15" dirty="0">
                <a:solidFill>
                  <a:srgbClr val="666666"/>
                </a:solidFill>
                <a:latin typeface="Arial"/>
                <a:cs typeface="Arial"/>
              </a:rPr>
              <a:t>{cute, furry,</a:t>
            </a:r>
            <a:r>
              <a:rPr sz="1800" spc="-27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miaowed}.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1800" b="1" spc="-85" dirty="0">
                <a:solidFill>
                  <a:srgbClr val="666666"/>
                </a:solidFill>
                <a:latin typeface="Arial"/>
                <a:cs typeface="Arial"/>
              </a:rPr>
              <a:t>dog </a:t>
            </a:r>
            <a:r>
              <a:rPr sz="1800" spc="20" dirty="0">
                <a:solidFill>
                  <a:srgbClr val="666666"/>
                </a:solidFill>
                <a:latin typeface="Arial"/>
                <a:cs typeface="Arial"/>
              </a:rPr>
              <a:t>context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words: </a:t>
            </a:r>
            <a:r>
              <a:rPr sz="1800" spc="-20" dirty="0">
                <a:solidFill>
                  <a:srgbClr val="666666"/>
                </a:solidFill>
                <a:latin typeface="Arial"/>
                <a:cs typeface="Arial"/>
              </a:rPr>
              <a:t>{loud, </a:t>
            </a:r>
            <a:r>
              <a:rPr sz="1800" spc="-15" dirty="0">
                <a:solidFill>
                  <a:srgbClr val="666666"/>
                </a:solidFill>
                <a:latin typeface="Arial"/>
                <a:cs typeface="Arial"/>
              </a:rPr>
              <a:t>furry, </a:t>
            </a:r>
            <a:r>
              <a:rPr sz="1800" spc="-50" dirty="0">
                <a:solidFill>
                  <a:srgbClr val="666666"/>
                </a:solidFill>
                <a:latin typeface="Arial"/>
                <a:cs typeface="Arial"/>
              </a:rPr>
              <a:t>ran,</a:t>
            </a:r>
            <a:r>
              <a:rPr sz="1800" spc="-2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666666"/>
                </a:solidFill>
                <a:latin typeface="Arial"/>
                <a:cs typeface="Arial"/>
              </a:rPr>
              <a:t>bit}.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255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Методы на основе подсчета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59601"/>
            <a:ext cx="8193826" cy="209223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53490">
              <a:lnSpc>
                <a:spcPct val="100000"/>
              </a:lnSpc>
              <a:spcBef>
                <a:spcPts val="715"/>
              </a:spcBef>
            </a:pP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...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666666"/>
                </a:solidFill>
                <a:latin typeface="Arial"/>
                <a:cs typeface="Arial"/>
              </a:rPr>
              <a:t>cute </a:t>
            </a:r>
            <a:r>
              <a:rPr sz="1800" b="1" spc="-35" dirty="0">
                <a:solidFill>
                  <a:srgbClr val="666666"/>
                </a:solidFill>
                <a:latin typeface="Arial"/>
                <a:cs typeface="Arial"/>
              </a:rPr>
              <a:t>kitten </a:t>
            </a:r>
            <a:r>
              <a:rPr sz="1800" i="1" spc="-25" dirty="0">
                <a:solidFill>
                  <a:srgbClr val="666666"/>
                </a:solidFill>
                <a:latin typeface="Arial"/>
                <a:cs typeface="Arial"/>
              </a:rPr>
              <a:t>purred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66666"/>
                </a:solidFill>
                <a:latin typeface="Arial"/>
                <a:cs typeface="Arial"/>
              </a:rPr>
              <a:t>then</a:t>
            </a:r>
            <a:r>
              <a:rPr sz="1800" spc="-3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253490">
              <a:lnSpc>
                <a:spcPct val="100000"/>
              </a:lnSpc>
              <a:spcBef>
                <a:spcPts val="615"/>
              </a:spcBef>
            </a:pP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...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666666"/>
                </a:solidFill>
                <a:latin typeface="Arial"/>
                <a:cs typeface="Arial"/>
              </a:rPr>
              <a:t>cute </a:t>
            </a:r>
            <a:r>
              <a:rPr sz="1800" i="1" dirty="0">
                <a:solidFill>
                  <a:srgbClr val="666666"/>
                </a:solidFill>
                <a:latin typeface="Arial"/>
                <a:cs typeface="Arial"/>
              </a:rPr>
              <a:t>furry </a:t>
            </a:r>
            <a:r>
              <a:rPr sz="1800" b="1" spc="-35" dirty="0">
                <a:solidFill>
                  <a:srgbClr val="666666"/>
                </a:solidFill>
                <a:latin typeface="Arial"/>
                <a:cs typeface="Arial"/>
              </a:rPr>
              <a:t>cat </a:t>
            </a:r>
            <a:r>
              <a:rPr sz="1800" i="1" spc="-25" dirty="0">
                <a:solidFill>
                  <a:srgbClr val="666666"/>
                </a:solidFill>
                <a:latin typeface="Arial"/>
                <a:cs typeface="Arial"/>
              </a:rPr>
              <a:t>purred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i="1" spc="-10" dirty="0">
                <a:solidFill>
                  <a:srgbClr val="666666"/>
                </a:solidFill>
                <a:latin typeface="Arial"/>
                <a:cs typeface="Arial"/>
              </a:rPr>
              <a:t>miaowed</a:t>
            </a:r>
            <a:r>
              <a:rPr sz="1800" i="1" spc="-3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253490">
              <a:lnSpc>
                <a:spcPct val="100000"/>
              </a:lnSpc>
              <a:spcBef>
                <a:spcPts val="615"/>
              </a:spcBef>
            </a:pP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... </a:t>
            </a:r>
            <a:r>
              <a:rPr sz="1800" spc="30" dirty="0">
                <a:solidFill>
                  <a:srgbClr val="666666"/>
                </a:solidFill>
                <a:latin typeface="Arial"/>
                <a:cs typeface="Arial"/>
              </a:rPr>
              <a:t>that</a:t>
            </a:r>
            <a:r>
              <a:rPr sz="1800" spc="-3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800" i="1" spc="10" dirty="0">
                <a:solidFill>
                  <a:srgbClr val="666666"/>
                </a:solidFill>
                <a:latin typeface="Arial"/>
                <a:cs typeface="Arial"/>
              </a:rPr>
              <a:t>small </a:t>
            </a:r>
            <a:r>
              <a:rPr sz="1800" b="1" spc="-35" dirty="0">
                <a:solidFill>
                  <a:srgbClr val="666666"/>
                </a:solidFill>
                <a:latin typeface="Arial"/>
                <a:cs typeface="Arial"/>
              </a:rPr>
              <a:t>kitten </a:t>
            </a:r>
            <a:r>
              <a:rPr sz="1800" i="1" spc="-10" dirty="0">
                <a:solidFill>
                  <a:srgbClr val="666666"/>
                </a:solidFill>
                <a:latin typeface="Arial"/>
                <a:cs typeface="Arial"/>
              </a:rPr>
              <a:t>miaowed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666666"/>
                </a:solidFill>
                <a:latin typeface="Arial"/>
                <a:cs typeface="Arial"/>
              </a:rPr>
              <a:t>she </a:t>
            </a:r>
            <a:r>
              <a:rPr sz="1800" spc="-35" dirty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253490">
              <a:lnSpc>
                <a:spcPct val="100000"/>
              </a:lnSpc>
              <a:spcBef>
                <a:spcPts val="615"/>
              </a:spcBef>
            </a:pPr>
            <a:r>
              <a:rPr sz="1800" spc="-30" dirty="0">
                <a:solidFill>
                  <a:srgbClr val="666666"/>
                </a:solidFill>
                <a:latin typeface="Arial"/>
                <a:cs typeface="Arial"/>
              </a:rPr>
              <a:t>...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666666"/>
                </a:solidFill>
                <a:latin typeface="Arial"/>
                <a:cs typeface="Arial"/>
              </a:rPr>
              <a:t>loud </a:t>
            </a:r>
            <a:r>
              <a:rPr sz="1800" i="1" dirty="0">
                <a:solidFill>
                  <a:srgbClr val="666666"/>
                </a:solidFill>
                <a:latin typeface="Arial"/>
                <a:cs typeface="Arial"/>
              </a:rPr>
              <a:t>furry </a:t>
            </a:r>
            <a:r>
              <a:rPr sz="1800" b="1" spc="-85" dirty="0">
                <a:solidFill>
                  <a:srgbClr val="666666"/>
                </a:solidFill>
                <a:latin typeface="Arial"/>
                <a:cs typeface="Arial"/>
              </a:rPr>
              <a:t>dog </a:t>
            </a:r>
            <a:r>
              <a:rPr sz="1800" i="1" spc="-25" dirty="0">
                <a:solidFill>
                  <a:srgbClr val="666666"/>
                </a:solidFill>
                <a:latin typeface="Arial"/>
                <a:cs typeface="Arial"/>
              </a:rPr>
              <a:t>ran </a:t>
            </a:r>
            <a:r>
              <a:rPr sz="1800" spc="-10" dirty="0">
                <a:solidFill>
                  <a:srgbClr val="666666"/>
                </a:solidFill>
                <a:latin typeface="Arial"/>
                <a:cs typeface="Arial"/>
              </a:rPr>
              <a:t>and </a:t>
            </a:r>
            <a:r>
              <a:rPr sz="1800" i="1" spc="25" dirty="0">
                <a:solidFill>
                  <a:srgbClr val="666666"/>
                </a:solidFill>
                <a:latin typeface="Arial"/>
                <a:cs typeface="Arial"/>
              </a:rPr>
              <a:t>bit</a:t>
            </a:r>
            <a:r>
              <a:rPr sz="1800" i="1" spc="-29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666666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pc="-25" dirty="0">
                <a:solidFill>
                  <a:srgbClr val="666666"/>
                </a:solidFill>
                <a:latin typeface="Arial"/>
                <a:cs typeface="Arial"/>
              </a:rPr>
              <a:t>Пример </a:t>
            </a:r>
            <a:r>
              <a:rPr lang="ru-RU" b="1" spc="-25" dirty="0">
                <a:solidFill>
                  <a:srgbClr val="666666"/>
                </a:solidFill>
                <a:latin typeface="Arial"/>
                <a:cs typeface="Arial"/>
              </a:rPr>
              <a:t>базового словаря </a:t>
            </a:r>
            <a:r>
              <a:rPr sz="1800" spc="-70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sz="1800" i="1" spc="-15" dirty="0">
                <a:solidFill>
                  <a:srgbClr val="666666"/>
                </a:solidFill>
                <a:latin typeface="Arial"/>
                <a:cs typeface="Arial"/>
              </a:rPr>
              <a:t>{bit, </a:t>
            </a:r>
            <a:r>
              <a:rPr sz="1800" i="1" spc="-35" dirty="0">
                <a:solidFill>
                  <a:srgbClr val="666666"/>
                </a:solidFill>
                <a:latin typeface="Arial"/>
                <a:cs typeface="Arial"/>
              </a:rPr>
              <a:t>cute, </a:t>
            </a:r>
            <a:r>
              <a:rPr sz="1800" i="1" spc="-30" dirty="0">
                <a:solidFill>
                  <a:srgbClr val="666666"/>
                </a:solidFill>
                <a:latin typeface="Arial"/>
                <a:cs typeface="Arial"/>
              </a:rPr>
              <a:t>furry, </a:t>
            </a:r>
            <a:r>
              <a:rPr sz="1800" i="1" spc="-35" dirty="0">
                <a:solidFill>
                  <a:srgbClr val="666666"/>
                </a:solidFill>
                <a:latin typeface="Arial"/>
                <a:cs typeface="Arial"/>
              </a:rPr>
              <a:t>loud, </a:t>
            </a:r>
            <a:r>
              <a:rPr sz="1800" i="1" spc="-30" dirty="0">
                <a:solidFill>
                  <a:srgbClr val="666666"/>
                </a:solidFill>
                <a:latin typeface="Arial"/>
                <a:cs typeface="Arial"/>
              </a:rPr>
              <a:t>miaowed, </a:t>
            </a:r>
            <a:r>
              <a:rPr sz="1800" i="1" spc="-45" dirty="0">
                <a:solidFill>
                  <a:srgbClr val="666666"/>
                </a:solidFill>
                <a:latin typeface="Arial"/>
                <a:cs typeface="Arial"/>
              </a:rPr>
              <a:t>purred, </a:t>
            </a:r>
            <a:r>
              <a:rPr sz="1800" i="1" spc="-55" dirty="0">
                <a:solidFill>
                  <a:srgbClr val="666666"/>
                </a:solidFill>
                <a:latin typeface="Arial"/>
                <a:cs typeface="Arial"/>
              </a:rPr>
              <a:t>ran,</a:t>
            </a:r>
            <a:r>
              <a:rPr sz="1800" i="1" spc="-1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i="1" spc="10" dirty="0">
                <a:solidFill>
                  <a:srgbClr val="666666"/>
                </a:solidFill>
                <a:latin typeface="Arial"/>
                <a:cs typeface="Arial"/>
              </a:rPr>
              <a:t>small}</a:t>
            </a:r>
            <a:r>
              <a:rPr sz="1800" spc="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7850" y="3382999"/>
            <a:ext cx="3919499" cy="140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179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Методы на основе подсчета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263749" y="925759"/>
            <a:ext cx="87272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5" dirty="0" smtClean="0">
                <a:solidFill>
                  <a:srgbClr val="666666"/>
                </a:solidFill>
                <a:latin typeface="Arial"/>
                <a:cs typeface="Arial"/>
              </a:rPr>
              <a:t>Использовать внутреннее произведение или косинус в качестве </a:t>
            </a:r>
            <a:r>
              <a:rPr lang="ru-RU" sz="1800" b="1" spc="-55" dirty="0" smtClean="0">
                <a:solidFill>
                  <a:srgbClr val="666666"/>
                </a:solidFill>
                <a:latin typeface="Arial"/>
                <a:cs typeface="Arial"/>
              </a:rPr>
              <a:t>ядра подобия</a:t>
            </a:r>
            <a:r>
              <a:rPr sz="1800" spc="-4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r>
              <a:rPr lang="ru-RU" sz="1800" spc="-4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36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-65" dirty="0" err="1" smtClean="0">
                <a:solidFill>
                  <a:srgbClr val="666666"/>
                </a:solidFill>
                <a:latin typeface="Arial"/>
                <a:cs typeface="Arial"/>
              </a:rPr>
              <a:t>Напр</a:t>
            </a:r>
            <a:r>
              <a:rPr sz="1800" spc="-65" dirty="0" smtClean="0">
                <a:solidFill>
                  <a:srgbClr val="666666"/>
                </a:solidFill>
                <a:latin typeface="Arial"/>
                <a:cs typeface="Arial"/>
              </a:rPr>
              <a:t>.: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774" y="3058205"/>
            <a:ext cx="7127026" cy="1302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Напоминание</a:t>
            </a:r>
            <a:r>
              <a:rPr sz="1800" spc="-30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Косинус имеет преимущество того, что это </a:t>
            </a:r>
            <a:r>
              <a:rPr lang="ru-RU" sz="1800" i="1" spc="-20" dirty="0" smtClean="0">
                <a:solidFill>
                  <a:srgbClr val="666666"/>
                </a:solidFill>
                <a:latin typeface="Arial"/>
                <a:cs typeface="Arial"/>
              </a:rPr>
              <a:t>нормально-инвариантная</a:t>
            </a: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 метрика. 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2037" y="1632906"/>
            <a:ext cx="5982726" cy="119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3013167"/>
            <a:ext cx="2990775" cy="5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408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5" dirty="0"/>
              <a:t>Методы на основе подсчета</a:t>
            </a:r>
            <a:endParaRPr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943655"/>
            <a:ext cx="8133080" cy="3884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ru-RU" sz="1800" b="1" spc="-40" dirty="0" smtClean="0">
                <a:solidFill>
                  <a:srgbClr val="666666"/>
                </a:solidFill>
                <a:latin typeface="Arial"/>
                <a:cs typeface="Arial"/>
              </a:rPr>
              <a:t>Не все признаки равны</a:t>
            </a:r>
            <a:r>
              <a:rPr sz="1800" b="1" spc="-65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r>
              <a:rPr sz="1800" b="1" spc="-3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мы должны различать высокие значения, 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потому что они </a:t>
            </a:r>
            <a:r>
              <a:rPr lang="ru-RU" sz="1800" i="1" spc="5" dirty="0" smtClean="0">
                <a:solidFill>
                  <a:srgbClr val="666666"/>
                </a:solidFill>
                <a:latin typeface="Arial"/>
                <a:cs typeface="Arial"/>
              </a:rPr>
              <a:t>информативные</a:t>
            </a:r>
            <a:r>
              <a:rPr sz="1800" i="1" spc="-5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55" dirty="0" smtClean="0">
                <a:solidFill>
                  <a:srgbClr val="666666"/>
                </a:solidFill>
                <a:latin typeface="Arial"/>
                <a:cs typeface="Arial"/>
              </a:rPr>
              <a:t>в отличие от тех, которые являются просто </a:t>
            </a:r>
            <a:r>
              <a:rPr lang="ru-RU" sz="1800" i="1" spc="-25" dirty="0" smtClean="0">
                <a:solidFill>
                  <a:srgbClr val="666666"/>
                </a:solidFill>
                <a:latin typeface="Arial"/>
                <a:cs typeface="Arial"/>
              </a:rPr>
              <a:t>независимо частыми контекстами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Многие </a:t>
            </a:r>
            <a:r>
              <a:rPr lang="ru-RU" sz="1800" b="1" spc="-10" dirty="0" smtClean="0">
                <a:solidFill>
                  <a:srgbClr val="666666"/>
                </a:solidFill>
                <a:latin typeface="Arial"/>
                <a:cs typeface="Arial"/>
              </a:rPr>
              <a:t>методы нормализации</a:t>
            </a:r>
            <a:r>
              <a:rPr sz="1800" spc="-65" dirty="0" smtClean="0">
                <a:solidFill>
                  <a:srgbClr val="666666"/>
                </a:solidFill>
                <a:latin typeface="Arial"/>
                <a:cs typeface="Arial"/>
              </a:rPr>
              <a:t>: </a:t>
            </a:r>
            <a:r>
              <a:rPr sz="1800" spc="-95" dirty="0">
                <a:solidFill>
                  <a:srgbClr val="666666"/>
                </a:solidFill>
                <a:latin typeface="Arial"/>
                <a:cs typeface="Arial"/>
              </a:rPr>
              <a:t>TF-IDF, </a:t>
            </a:r>
            <a:r>
              <a:rPr sz="1800" spc="-45" dirty="0">
                <a:solidFill>
                  <a:srgbClr val="666666"/>
                </a:solidFill>
                <a:latin typeface="Arial"/>
                <a:cs typeface="Arial"/>
              </a:rPr>
              <a:t>PMI,</a:t>
            </a:r>
            <a:r>
              <a:rPr sz="1800" spc="-6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666666"/>
                </a:solidFill>
                <a:latin typeface="Arial"/>
                <a:cs typeface="Arial"/>
              </a:rPr>
              <a:t>etc.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1800" spc="-25" dirty="0" smtClean="0">
                <a:solidFill>
                  <a:srgbClr val="666666"/>
                </a:solidFill>
                <a:latin typeface="Arial"/>
                <a:cs typeface="Arial"/>
              </a:rPr>
              <a:t>Некоторые</a:t>
            </a:r>
            <a:r>
              <a:rPr sz="1800" spc="-2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b="1" spc="-60" dirty="0" smtClean="0">
                <a:solidFill>
                  <a:srgbClr val="666666"/>
                </a:solidFill>
                <a:latin typeface="Arial"/>
                <a:cs typeface="Arial"/>
              </a:rPr>
              <a:t>устраняют необходимость</a:t>
            </a:r>
            <a:r>
              <a:rPr lang="ru-RU" sz="1800" spc="-60" dirty="0" smtClean="0">
                <a:solidFill>
                  <a:srgbClr val="666666"/>
                </a:solidFill>
                <a:latin typeface="Arial"/>
                <a:cs typeface="Arial"/>
              </a:rPr>
              <a:t> в метриках сходства, инвариантных к норме</a:t>
            </a:r>
            <a:r>
              <a:rPr sz="1800" spc="20" dirty="0" smtClean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470534">
              <a:lnSpc>
                <a:spcPct val="100699"/>
              </a:lnSpc>
            </a:pPr>
            <a:r>
              <a:rPr lang="ru-RU" sz="1800" spc="-20" dirty="0" smtClean="0">
                <a:solidFill>
                  <a:srgbClr val="666666"/>
                </a:solidFill>
                <a:latin typeface="Arial"/>
                <a:cs typeface="Arial"/>
              </a:rPr>
              <a:t>Но… возможно, существуют более простые способы решения этой проблемы методов на основе подсчета (и других, напр., выбор базового контекста).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24" y="200637"/>
            <a:ext cx="4789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5" dirty="0" smtClean="0"/>
              <a:t>Модели нейронных вложений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416774" y="794053"/>
            <a:ext cx="79290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Обучение векторов на основе подсчета производит матрицу вложений в 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|</a:t>
            </a:r>
            <a:r>
              <a:rPr lang="ru-RU"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словарь</a:t>
            </a:r>
            <a:r>
              <a:rPr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|×|</a:t>
            </a:r>
            <a:r>
              <a:rPr lang="ru-RU"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контекст</a:t>
            </a:r>
            <a:r>
              <a:rPr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|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774" y="2705780"/>
            <a:ext cx="8284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30" dirty="0" smtClean="0">
                <a:solidFill>
                  <a:srgbClr val="666666"/>
                </a:solidFill>
                <a:latin typeface="Arial"/>
                <a:cs typeface="Arial"/>
              </a:rPr>
              <a:t>Строки являются векторами слов, так мы може</a:t>
            </a:r>
            <a:r>
              <a:rPr lang="ru-RU" spc="-30" dirty="0" smtClean="0">
                <a:solidFill>
                  <a:srgbClr val="666666"/>
                </a:solidFill>
                <a:latin typeface="Arial"/>
                <a:cs typeface="Arial"/>
              </a:rPr>
              <a:t>м получить их с помощью одного горячего вектора </a:t>
            </a:r>
            <a:r>
              <a:rPr lang="ru-RU" spc="10" dirty="0">
                <a:solidFill>
                  <a:srgbClr val="666666"/>
                </a:solidFill>
                <a:latin typeface="Arial"/>
                <a:cs typeface="Arial"/>
              </a:rPr>
              <a:t>в</a:t>
            </a:r>
            <a:r>
              <a:rPr sz="1800" spc="-5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Arial"/>
                <a:cs typeface="Arial"/>
              </a:rPr>
              <a:t>{0,1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}</a:t>
            </a:r>
            <a:r>
              <a:rPr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|</a:t>
            </a:r>
            <a:r>
              <a:rPr lang="ru-RU"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словарь</a:t>
            </a:r>
            <a:r>
              <a:rPr sz="1800" spc="-30" baseline="30092" dirty="0" smtClean="0">
                <a:solidFill>
                  <a:srgbClr val="666666"/>
                </a:solidFill>
                <a:latin typeface="Arial"/>
                <a:cs typeface="Arial"/>
              </a:rPr>
              <a:t>|</a:t>
            </a:r>
            <a:r>
              <a:rPr sz="1800" spc="-20" dirty="0" smtClean="0">
                <a:solidFill>
                  <a:srgbClr val="666666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774" y="4307124"/>
            <a:ext cx="73113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 smtClean="0">
                <a:solidFill>
                  <a:srgbClr val="666666"/>
                </a:solidFill>
                <a:latin typeface="Arial"/>
                <a:cs typeface="Arial"/>
              </a:rPr>
              <a:t>Символы</a:t>
            </a:r>
            <a:r>
              <a:rPr sz="1800" spc="-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lang="ru-RU" sz="1800" spc="-10" dirty="0" smtClean="0">
                <a:solidFill>
                  <a:srgbClr val="666666"/>
                </a:solidFill>
                <a:latin typeface="Arial"/>
                <a:cs typeface="Arial"/>
              </a:rPr>
              <a:t>уникальные векторы</a:t>
            </a:r>
            <a:r>
              <a:rPr sz="1800" spc="5" dirty="0" smtClean="0">
                <a:solidFill>
                  <a:srgbClr val="666666"/>
                </a:solidFill>
                <a:latin typeface="Arial"/>
                <a:cs typeface="Arial"/>
              </a:rPr>
              <a:t>. </a:t>
            </a:r>
            <a:r>
              <a:rPr lang="ru-RU" sz="1800" spc="-15" dirty="0" smtClean="0">
                <a:solidFill>
                  <a:srgbClr val="666666"/>
                </a:solidFill>
                <a:latin typeface="Arial"/>
                <a:cs typeface="Arial"/>
              </a:rPr>
              <a:t>Представление</a:t>
            </a:r>
            <a:r>
              <a:rPr sz="1800" spc="-1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lang="ru-RU" sz="1800" dirty="0" smtClean="0">
                <a:solidFill>
                  <a:srgbClr val="666666"/>
                </a:solidFill>
                <a:latin typeface="Arial"/>
                <a:cs typeface="Arial"/>
              </a:rPr>
              <a:t>вложение</a:t>
            </a:r>
            <a:r>
              <a:rPr sz="180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15" dirty="0" smtClean="0">
                <a:solidFill>
                  <a:srgbClr val="666666"/>
                </a:solidFill>
                <a:latin typeface="Arial"/>
                <a:cs typeface="Arial"/>
              </a:rPr>
              <a:t>символов</a:t>
            </a:r>
            <a:r>
              <a:rPr sz="1800" spc="15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ru-RU" sz="1800" spc="35" dirty="0" smtClean="0">
                <a:solidFill>
                  <a:srgbClr val="666666"/>
                </a:solidFill>
                <a:latin typeface="Arial"/>
                <a:cs typeface="Arial"/>
              </a:rPr>
              <a:t>с</a:t>
            </a:r>
            <a:r>
              <a:rPr sz="1800" spc="-220" dirty="0" smtClean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sz="1800" spc="-110" dirty="0">
                <a:solidFill>
                  <a:srgbClr val="666666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0123" y="1375099"/>
            <a:ext cx="2634944" cy="130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7334" y="3402601"/>
            <a:ext cx="3443723" cy="774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1989</Words>
  <Application>Microsoft Office PowerPoint</Application>
  <PresentationFormat>Экран (16:9)</PresentationFormat>
  <Paragraphs>231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MS PGothic</vt:lpstr>
      <vt:lpstr>Arial</vt:lpstr>
      <vt:lpstr>Calibri</vt:lpstr>
      <vt:lpstr>Times New Roman</vt:lpstr>
      <vt:lpstr>Office Theme</vt:lpstr>
      <vt:lpstr>Глубокое обучение для ОЕЯ: Векторы слов и  Лексическая семантика</vt:lpstr>
      <vt:lpstr>Как представить слова</vt:lpstr>
      <vt:lpstr>Как представить слова</vt:lpstr>
      <vt:lpstr>Методы на основе подсчета</vt:lpstr>
      <vt:lpstr>Методы на основе подсчета</vt:lpstr>
      <vt:lpstr>Методы на основе подсчета</vt:lpstr>
      <vt:lpstr>Методы на основе подсчета</vt:lpstr>
      <vt:lpstr>Методы на основе подсчета</vt:lpstr>
      <vt:lpstr>Модели нейронных вложений</vt:lpstr>
      <vt:lpstr>Модели нейронных вложений</vt:lpstr>
      <vt:lpstr>Модели нейронных вложений</vt:lpstr>
      <vt:lpstr>Модели нейронных вложений: C&amp;W (Коллоберт и др. 2011)</vt:lpstr>
      <vt:lpstr>Модели нейронных вложений: C&amp;W (Коллоберт и др. 2011)</vt:lpstr>
      <vt:lpstr>Модели нейронных вложений: C&amp;W (Коллоберт и др. 2011)</vt:lpstr>
      <vt:lpstr>Модели нейронных вложений: CBoW (Миколов и др. 2013)</vt:lpstr>
      <vt:lpstr>Модели нейронных вложений: CBoW (Миколов и др. 2013)</vt:lpstr>
      <vt:lpstr>Модели нейронных вложений: Скип-грамм (Миколов и др. 2013)</vt:lpstr>
      <vt:lpstr>Модели нейронных вложений: Скип-грамм (Миколов и др. 2013)</vt:lpstr>
      <vt:lpstr>Сравнение с моделями на основе подсчета</vt:lpstr>
      <vt:lpstr>Определенные преимущества нейронных подходов</vt:lpstr>
      <vt:lpstr>Оценка представлений слов</vt:lpstr>
      <vt:lpstr>Оценка представлений слов</vt:lpstr>
      <vt:lpstr>Обучение вложений на основе задачи</vt:lpstr>
      <vt:lpstr>Обучение вложений на основе задачи</vt:lpstr>
      <vt:lpstr>Характеристики на основе задачи: Классификаторы BoW</vt:lpstr>
      <vt:lpstr>Характеристики на основе задачи: Классификаторы BoW</vt:lpstr>
      <vt:lpstr>Характеристики на основе задачи: Классификаторы BoW</vt:lpstr>
      <vt:lpstr>Характеристики на основе задачи: Двуязычные функции</vt:lpstr>
      <vt:lpstr>Характеристики на основе задачи: Двуязычные функции</vt:lpstr>
      <vt:lpstr>Характеристики на основе задачи: Двуязычные функции</vt:lpstr>
      <vt:lpstr>Характеристики на основе задачи : Другие модели</vt:lpstr>
      <vt:lpstr>Характеристики на основе задачи: Интерпретация</vt:lpstr>
      <vt:lpstr>Заключительные слова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Глубокое обучение для ОЕЯ: Текстовые векторы и  Лексическая семантика</dc:title>
  <cp:lastModifiedBy>Svetlana Tsendyakova</cp:lastModifiedBy>
  <cp:revision>61</cp:revision>
  <dcterms:created xsi:type="dcterms:W3CDTF">2018-11-01T07:02:40Z</dcterms:created>
  <dcterms:modified xsi:type="dcterms:W3CDTF">2018-11-01T16:13:17Z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