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9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3004800" cy="9753600"/>
  <p:notesSz cx="130048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8" autoAdjust="0"/>
    <p:restoredTop sz="94660"/>
  </p:normalViewPr>
  <p:slideViewPr>
    <p:cSldViewPr>
      <p:cViewPr>
        <p:scale>
          <a:sx n="35" d="100"/>
          <a:sy n="35" d="100"/>
        </p:scale>
        <p:origin x="156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920" y="1645920"/>
            <a:ext cx="7680959" cy="392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6423" y="546100"/>
            <a:ext cx="4281091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1400" y="2298700"/>
            <a:ext cx="7124700" cy="353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7100" y="4318000"/>
            <a:ext cx="7962900" cy="113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3600" y="5499100"/>
            <a:ext cx="7493000" cy="309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693615"/>
            <a:ext cx="3060700" cy="617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500" y="355600"/>
            <a:ext cx="75920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6600" y="1625600"/>
            <a:ext cx="12096750" cy="340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rajiv_maheswaran_the_math_behind_basketball_s_wildest_mov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ted.com/talks/RajivMaheswaran_2015.mp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29360" y="1524000"/>
            <a:ext cx="10546080" cy="39446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7145" marR="5080" algn="ctr">
              <a:lnSpc>
                <a:spcPts val="8400"/>
              </a:lnSpc>
              <a:spcBef>
                <a:spcPts val="420"/>
              </a:spcBef>
            </a:pPr>
            <a:r>
              <a:rPr lang="ru-RU" spc="-10" dirty="0" smtClean="0"/>
              <a:t>Глубокое обучение для обработки естественного языка</a:t>
            </a:r>
            <a:endParaRPr spc="-10" dirty="0"/>
          </a:p>
          <a:p>
            <a:pPr marL="5080" algn="ctr">
              <a:lnSpc>
                <a:spcPct val="100000"/>
              </a:lnSpc>
              <a:spcBef>
                <a:spcPts val="1320"/>
              </a:spcBef>
            </a:pPr>
            <a:r>
              <a:rPr lang="ru-RU" sz="3200" spc="-5" dirty="0" smtClean="0"/>
              <a:t>Практический обзор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118100" y="6489524"/>
            <a:ext cx="276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5" dirty="0" smtClean="0">
                <a:latin typeface="Arial"/>
                <a:cs typeface="Arial"/>
              </a:rPr>
              <a:t>Крис </a:t>
            </a:r>
            <a:r>
              <a:rPr lang="ru-RU" sz="3600" spc="-5" dirty="0" err="1" smtClean="0">
                <a:latin typeface="Arial"/>
                <a:cs typeface="Arial"/>
              </a:rPr>
              <a:t>Дайер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900" y="8077200"/>
            <a:ext cx="37465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7480300"/>
            <a:ext cx="2032000" cy="203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2603500"/>
            <a:ext cx="7061200" cy="703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13939"/>
              </p:ext>
            </p:extLst>
          </p:nvPr>
        </p:nvGraphicFramePr>
        <p:xfrm>
          <a:off x="177800" y="299845"/>
          <a:ext cx="6799720" cy="2282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957">
                <a:tc gridSpan="2">
                  <a:txBody>
                    <a:bodyPr/>
                    <a:lstStyle/>
                    <a:p>
                      <a:pPr marL="2324100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150485" algn="l"/>
                        </a:tabLst>
                      </a:pPr>
                      <a:r>
                        <a:rPr lang="ru-RU" sz="2600" b="1" spc="-5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Единичн</a:t>
                      </a:r>
                      <a:r>
                        <a:rPr lang="ru-RU" sz="26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lang="ru-RU" sz="2600" b="1" spc="-5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предметы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3650" spc="535" dirty="0">
                          <a:solidFill>
                            <a:srgbClr val="FFFFFF"/>
                          </a:solidFill>
                          <a:latin typeface="MS Gothic"/>
                          <a:cs typeface="MS Gothic"/>
                        </a:rPr>
                        <a:t>↵</a:t>
                      </a:r>
                      <a:endParaRPr sz="3650" dirty="0">
                        <a:latin typeface="MS Gothic"/>
                        <a:cs typeface="MS Gothic"/>
                      </a:endParaRPr>
                    </a:p>
                  </a:txBody>
                  <a:tcPr marL="0" marR="0" marT="31750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958">
                <a:tc rowSpan="2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WSJ</a:t>
                      </a:r>
                      <a:endParaRPr sz="2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Twitter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6573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1305"/>
                        </a:spcBef>
                        <a:tabLst>
                          <a:tab pos="2856865" algn="l"/>
                        </a:tabLst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34.3%	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2.7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5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9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73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1415"/>
                        </a:spcBef>
                        <a:tabLst>
                          <a:tab pos="2856865" algn="l"/>
                        </a:tabLst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70.0%	</a:t>
                      </a:r>
                      <a:r>
                        <a:rPr sz="2600" dirty="0">
                          <a:latin typeface="Arial"/>
                          <a:cs typeface="Arial"/>
                        </a:rPr>
                        <a:t>1.5</a:t>
                      </a:r>
                    </a:p>
                  </a:txBody>
                  <a:tcPr marL="0" marR="0" marT="179705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3420" y="550382"/>
            <a:ext cx="55492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0" dirty="0">
                <a:latin typeface="Tahoma"/>
                <a:cs typeface="Tahoma"/>
              </a:rPr>
              <a:t>log</a:t>
            </a:r>
            <a:r>
              <a:rPr sz="2900" spc="-385" dirty="0">
                <a:latin typeface="Tahoma"/>
                <a:cs typeface="Tahoma"/>
              </a:rPr>
              <a:t> </a:t>
            </a:r>
            <a:r>
              <a:rPr sz="2900" spc="204" dirty="0">
                <a:latin typeface="Cambria"/>
                <a:cs typeface="Cambria"/>
              </a:rPr>
              <a:t>f</a:t>
            </a:r>
            <a:r>
              <a:rPr sz="2900" spc="204" dirty="0">
                <a:latin typeface="Tahoma"/>
                <a:cs typeface="Tahoma"/>
              </a:rPr>
              <a:t>(</a:t>
            </a:r>
            <a:r>
              <a:rPr sz="2900" spc="204" dirty="0">
                <a:latin typeface="Cambria"/>
                <a:cs typeface="Cambria"/>
              </a:rPr>
              <a:t>w</a:t>
            </a:r>
            <a:r>
              <a:rPr sz="2900" spc="204" dirty="0">
                <a:latin typeface="Tahoma"/>
                <a:cs typeface="Tahoma"/>
              </a:rPr>
              <a:t>)</a:t>
            </a:r>
            <a:r>
              <a:rPr sz="2900" spc="-100" dirty="0">
                <a:latin typeface="Tahoma"/>
                <a:cs typeface="Tahoma"/>
              </a:rPr>
              <a:t> </a:t>
            </a:r>
            <a:r>
              <a:rPr sz="2900" spc="155" dirty="0">
                <a:latin typeface="Tahoma"/>
                <a:cs typeface="Tahoma"/>
              </a:rPr>
              <a:t>=</a:t>
            </a:r>
            <a:r>
              <a:rPr sz="2900" spc="-100" dirty="0">
                <a:latin typeface="Tahoma"/>
                <a:cs typeface="Tahoma"/>
              </a:rPr>
              <a:t> </a:t>
            </a:r>
            <a:r>
              <a:rPr sz="2900" spc="-40" dirty="0">
                <a:latin typeface="Tahoma"/>
                <a:cs typeface="Tahoma"/>
              </a:rPr>
              <a:t>log</a:t>
            </a:r>
            <a:r>
              <a:rPr sz="2900" spc="-390" dirty="0">
                <a:latin typeface="Tahoma"/>
                <a:cs typeface="Tahoma"/>
              </a:rPr>
              <a:t> </a:t>
            </a:r>
            <a:r>
              <a:rPr sz="2900" spc="450" dirty="0">
                <a:latin typeface="Cambria"/>
                <a:cs typeface="Cambria"/>
              </a:rPr>
              <a:t>C</a:t>
            </a:r>
            <a:r>
              <a:rPr sz="2900" spc="215" dirty="0">
                <a:latin typeface="Cambria"/>
                <a:cs typeface="Cambria"/>
              </a:rPr>
              <a:t> </a:t>
            </a:r>
            <a:r>
              <a:rPr sz="2900" i="1" spc="-635" dirty="0">
                <a:latin typeface="Arial"/>
                <a:cs typeface="Arial"/>
              </a:rPr>
              <a:t>—</a:t>
            </a:r>
            <a:r>
              <a:rPr sz="2900" i="1" spc="-500" dirty="0">
                <a:latin typeface="Arial"/>
                <a:cs typeface="Arial"/>
              </a:rPr>
              <a:t> </a:t>
            </a:r>
            <a:r>
              <a:rPr sz="2900" spc="-860" dirty="0">
                <a:latin typeface="Lucida Sans Unicode"/>
                <a:cs typeface="Lucida Sans Unicode"/>
              </a:rPr>
              <a:t>↵</a:t>
            </a:r>
            <a:r>
              <a:rPr sz="2900" spc="-825" dirty="0">
                <a:latin typeface="Lucida Sans Unicode"/>
                <a:cs typeface="Lucida Sans Unicode"/>
              </a:rPr>
              <a:t> </a:t>
            </a:r>
            <a:r>
              <a:rPr sz="2900" spc="10" dirty="0">
                <a:latin typeface="Tahoma"/>
                <a:cs typeface="Tahoma"/>
              </a:rPr>
              <a:t>log(</a:t>
            </a:r>
            <a:r>
              <a:rPr sz="2900" spc="10" dirty="0">
                <a:latin typeface="Cambria"/>
                <a:cs typeface="Cambria"/>
              </a:rPr>
              <a:t>r</a:t>
            </a:r>
            <a:r>
              <a:rPr sz="2900" spc="10" dirty="0">
                <a:latin typeface="Tahoma"/>
                <a:cs typeface="Tahoma"/>
              </a:rPr>
              <a:t>(</a:t>
            </a:r>
            <a:r>
              <a:rPr sz="2900" spc="10" dirty="0">
                <a:latin typeface="Cambria"/>
                <a:cs typeface="Cambria"/>
              </a:rPr>
              <a:t>w</a:t>
            </a:r>
            <a:r>
              <a:rPr sz="2900" spc="10" dirty="0">
                <a:latin typeface="Tahoma"/>
                <a:cs typeface="Tahoma"/>
              </a:rPr>
              <a:t>)</a:t>
            </a:r>
            <a:r>
              <a:rPr sz="2900" spc="-265" dirty="0">
                <a:latin typeface="Tahoma"/>
                <a:cs typeface="Tahoma"/>
              </a:rPr>
              <a:t> </a:t>
            </a:r>
            <a:r>
              <a:rPr sz="2900" i="1" spc="-635" dirty="0">
                <a:latin typeface="Arial"/>
                <a:cs typeface="Arial"/>
              </a:rPr>
              <a:t>—</a:t>
            </a:r>
            <a:r>
              <a:rPr sz="2900" i="1" spc="-500" dirty="0">
                <a:latin typeface="Arial"/>
                <a:cs typeface="Arial"/>
              </a:rPr>
              <a:t> </a:t>
            </a:r>
            <a:r>
              <a:rPr sz="2900" spc="-160" dirty="0">
                <a:latin typeface="Cambria"/>
                <a:cs typeface="Cambria"/>
              </a:rPr>
              <a:t>b</a:t>
            </a:r>
            <a:r>
              <a:rPr sz="2900" spc="-160" dirty="0">
                <a:latin typeface="Tahoma"/>
                <a:cs typeface="Tahoma"/>
              </a:rPr>
              <a:t>)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72148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0800" y="2681405"/>
            <a:ext cx="8915400" cy="8162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2600" spc="50" dirty="0" smtClean="0">
                <a:latin typeface="Arial"/>
                <a:cs typeface="Arial"/>
              </a:rPr>
              <a:t>Как только мы разработали некоторые восприятия, мы можем обратиться к</a:t>
            </a:r>
            <a:r>
              <a:rPr sz="2600" spc="15" dirty="0" smtClean="0">
                <a:latin typeface="Arial"/>
                <a:cs typeface="Arial"/>
              </a:rPr>
              <a:t>…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508883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3450844"/>
            <a:ext cx="10073640" cy="32220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2600" b="1" spc="10" dirty="0" smtClean="0">
                <a:latin typeface="Arial"/>
                <a:cs typeface="Arial"/>
              </a:rPr>
              <a:t>Представлению текста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457200" marR="5080" indent="-330200">
              <a:lnSpc>
                <a:spcPts val="31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2600" spc="-80" dirty="0" smtClean="0">
                <a:latin typeface="Arial"/>
                <a:cs typeface="Arial"/>
              </a:rPr>
              <a:t>Мы хотим вычислить представления текста, используя его для прогнозирования чего-либо</a:t>
            </a:r>
          </a:p>
          <a:p>
            <a:pPr marL="457200" marR="5080" indent="-330200">
              <a:lnSpc>
                <a:spcPts val="31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endParaRPr sz="2650" dirty="0">
              <a:latin typeface="Times New Roman"/>
              <a:cs typeface="Times New Roman"/>
            </a:endParaRPr>
          </a:p>
          <a:p>
            <a:pPr marL="457200" marR="456565" indent="-330200">
              <a:lnSpc>
                <a:spcPts val="31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2600" spc="15" dirty="0" smtClean="0">
                <a:latin typeface="Arial"/>
                <a:cs typeface="Arial"/>
              </a:rPr>
              <a:t>Как вы видели в первой части сегодняшней презентации</a:t>
            </a:r>
            <a:r>
              <a:rPr sz="2600" spc="20" dirty="0" smtClean="0">
                <a:latin typeface="Arial"/>
                <a:cs typeface="Arial"/>
              </a:rPr>
              <a:t>, </a:t>
            </a:r>
            <a:r>
              <a:rPr lang="ru-RU" sz="2600" spc="30" dirty="0" smtClean="0">
                <a:latin typeface="Arial"/>
                <a:cs typeface="Arial"/>
              </a:rPr>
              <a:t>контекст является довольно хорошим представлением </a:t>
            </a:r>
            <a:r>
              <a:rPr lang="ru-RU" sz="2600" spc="15" dirty="0" smtClean="0">
                <a:latin typeface="Arial"/>
                <a:cs typeface="Arial"/>
              </a:rPr>
              <a:t>лексической семантики слов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6645782"/>
            <a:ext cx="1130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b="1" spc="5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800" y="6587743"/>
            <a:ext cx="10307955" cy="28244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2600" b="1" spc="5" dirty="0" smtClean="0">
                <a:latin typeface="Arial"/>
                <a:cs typeface="Arial"/>
              </a:rPr>
              <a:t>В практическом задании </a:t>
            </a:r>
            <a:r>
              <a:rPr sz="2600" b="1" spc="15" dirty="0" smtClean="0">
                <a:latin typeface="Arial"/>
                <a:cs typeface="Arial"/>
              </a:rPr>
              <a:t>1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457200" marR="895985" indent="-330200">
              <a:lnSpc>
                <a:spcPts val="31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2600" spc="-114" dirty="0" smtClean="0">
                <a:latin typeface="Arial"/>
                <a:cs typeface="Arial"/>
              </a:rPr>
              <a:t>Вы будете изучать представление обучения на основе предсказывания контекстов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457200" indent="-330200">
              <a:lnSpc>
                <a:spcPct val="100000"/>
              </a:lnSpc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2600" spc="-204" dirty="0" smtClean="0">
                <a:latin typeface="Arial"/>
                <a:cs typeface="Arial"/>
              </a:rPr>
              <a:t>Для этого вам нужно будет создать словарь, с которым вы будете дальше работать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8500" y="355600"/>
            <a:ext cx="116713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20" dirty="0" smtClean="0"/>
              <a:t>Представление текста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707767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2645155"/>
            <a:ext cx="10114280" cy="8547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10"/>
              </a:spcBef>
            </a:pPr>
            <a:r>
              <a:rPr lang="ru-RU" sz="2750" b="1" spc="5" dirty="0" smtClean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750" spc="45" dirty="0" smtClean="0">
                <a:latin typeface="Arial"/>
                <a:cs typeface="Arial"/>
              </a:rPr>
              <a:t>(и речи): </a:t>
            </a:r>
            <a:r>
              <a:rPr lang="ru-RU" sz="2750" spc="80" dirty="0" smtClean="0">
                <a:latin typeface="Arial"/>
                <a:cs typeface="Arial"/>
              </a:rPr>
              <a:t>“восприятия”</a:t>
            </a:r>
            <a:r>
              <a:rPr lang="ru-RU" sz="2750" spc="15" dirty="0" smtClean="0">
                <a:latin typeface="Arial"/>
                <a:cs typeface="Arial"/>
              </a:rPr>
              <a:t> </a:t>
            </a:r>
            <a:r>
              <a:rPr lang="ru-RU" sz="2750" spc="5" dirty="0" err="1" smtClean="0">
                <a:latin typeface="Arial"/>
                <a:cs typeface="Arial"/>
              </a:rPr>
              <a:t>vs</a:t>
            </a:r>
            <a:r>
              <a:rPr lang="ru-RU" sz="2750" spc="5" dirty="0" smtClean="0">
                <a:latin typeface="Arial"/>
                <a:cs typeface="Arial"/>
              </a:rPr>
              <a:t>.  </a:t>
            </a:r>
            <a:r>
              <a:rPr lang="ru-RU" sz="2750" spc="35" dirty="0" smtClean="0">
                <a:latin typeface="Arial"/>
                <a:cs typeface="Arial"/>
              </a:rPr>
              <a:t>“характеристики”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300" y="3958019"/>
            <a:ext cx="9398635" cy="484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  <a:tabLst>
                <a:tab pos="342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b="1" spc="-40" dirty="0">
                <a:latin typeface="Arial"/>
                <a:cs typeface="Arial"/>
              </a:rPr>
              <a:t>Text </a:t>
            </a:r>
            <a:r>
              <a:rPr sz="2750" b="1" spc="5" dirty="0">
                <a:latin typeface="Arial"/>
                <a:cs typeface="Arial"/>
              </a:rPr>
              <a:t>categorisation </a:t>
            </a:r>
            <a:r>
              <a:rPr sz="2750" spc="30" dirty="0">
                <a:latin typeface="Arial"/>
                <a:cs typeface="Arial"/>
              </a:rPr>
              <a:t>(“text</a:t>
            </a:r>
            <a:r>
              <a:rPr sz="2750" spc="45" dirty="0">
                <a:latin typeface="Arial"/>
                <a:cs typeface="Arial"/>
              </a:rPr>
              <a:t> </a:t>
            </a:r>
            <a:r>
              <a:rPr sz="2750" spc="70" dirty="0">
                <a:latin typeface="Arial"/>
                <a:cs typeface="Arial"/>
              </a:rPr>
              <a:t>cat”)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42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b="1" spc="10" dirty="0">
                <a:latin typeface="Arial"/>
                <a:cs typeface="Arial"/>
              </a:rPr>
              <a:t>Natural </a:t>
            </a:r>
            <a:r>
              <a:rPr sz="2750" b="1" spc="5" dirty="0">
                <a:latin typeface="Arial"/>
                <a:cs typeface="Arial"/>
              </a:rPr>
              <a:t>language</a:t>
            </a:r>
            <a:r>
              <a:rPr sz="2750" b="1" spc="-5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generation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45" dirty="0">
                <a:latin typeface="Arial"/>
                <a:cs typeface="Arial"/>
              </a:rPr>
              <a:t>language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modelling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35" dirty="0">
                <a:latin typeface="Arial"/>
                <a:cs typeface="Arial"/>
              </a:rPr>
              <a:t>conditional </a:t>
            </a:r>
            <a:r>
              <a:rPr sz="2750" spc="45" dirty="0">
                <a:latin typeface="Arial"/>
                <a:cs typeface="Arial"/>
              </a:rPr>
              <a:t>language</a:t>
            </a:r>
            <a:r>
              <a:rPr sz="2750" spc="-3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modelling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31900" indent="-342900">
              <a:lnSpc>
                <a:spcPts val="3200"/>
              </a:lnSpc>
              <a:tabLst>
                <a:tab pos="1231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20" dirty="0">
                <a:latin typeface="Arial"/>
                <a:cs typeface="Arial"/>
              </a:rPr>
              <a:t>Conditional </a:t>
            </a:r>
            <a:r>
              <a:rPr sz="2750" spc="10" dirty="0">
                <a:latin typeface="Arial"/>
                <a:cs typeface="Arial"/>
              </a:rPr>
              <a:t>on a representation </a:t>
            </a:r>
            <a:r>
              <a:rPr sz="2750" spc="5" dirty="0">
                <a:latin typeface="Arial"/>
                <a:cs typeface="Arial"/>
              </a:rPr>
              <a:t>of </a:t>
            </a:r>
            <a:r>
              <a:rPr sz="2750" spc="25" dirty="0">
                <a:latin typeface="Arial"/>
                <a:cs typeface="Arial"/>
              </a:rPr>
              <a:t>context, generate  </a:t>
            </a:r>
            <a:r>
              <a:rPr sz="2750" spc="45" dirty="0">
                <a:latin typeface="Arial"/>
                <a:cs typeface="Arial"/>
              </a:rPr>
              <a:t>appropriate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text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  <a:tabLst>
                <a:tab pos="1231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10" dirty="0">
                <a:latin typeface="Arial"/>
                <a:cs typeface="Arial"/>
              </a:rPr>
              <a:t>Examples: </a:t>
            </a:r>
            <a:r>
              <a:rPr sz="2750" spc="60" dirty="0">
                <a:latin typeface="Arial"/>
                <a:cs typeface="Arial"/>
              </a:rPr>
              <a:t>speech </a:t>
            </a:r>
            <a:r>
              <a:rPr sz="2750" spc="30" dirty="0">
                <a:latin typeface="Arial"/>
                <a:cs typeface="Arial"/>
              </a:rPr>
              <a:t>recognition, </a:t>
            </a:r>
            <a:r>
              <a:rPr sz="2750" spc="50" dirty="0">
                <a:latin typeface="Arial"/>
                <a:cs typeface="Arial"/>
              </a:rPr>
              <a:t>caption</a:t>
            </a:r>
            <a:r>
              <a:rPr sz="2750" spc="-105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generation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600" y="1625600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241" y="3689945"/>
            <a:ext cx="12380595" cy="6064250"/>
          </a:xfrm>
          <a:custGeom>
            <a:avLst/>
            <a:gdLst/>
            <a:ahLst/>
            <a:cxnLst/>
            <a:rect l="l" t="t" r="r" b="b"/>
            <a:pathLst>
              <a:path w="12380595" h="6064250">
                <a:moveTo>
                  <a:pt x="0" y="0"/>
                </a:moveTo>
                <a:lnTo>
                  <a:pt x="12380317" y="0"/>
                </a:lnTo>
                <a:lnTo>
                  <a:pt x="12380317" y="6063654"/>
                </a:lnTo>
                <a:lnTo>
                  <a:pt x="0" y="60636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12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392696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3864355"/>
            <a:ext cx="7988300" cy="4385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-40" dirty="0" smtClean="0">
                <a:latin typeface="Arial"/>
                <a:cs typeface="Arial"/>
              </a:rPr>
              <a:t>Категоризация текста </a:t>
            </a:r>
            <a:r>
              <a:rPr sz="2750" spc="30" dirty="0" smtClean="0">
                <a:latin typeface="Arial"/>
                <a:cs typeface="Arial"/>
              </a:rPr>
              <a:t>(“</a:t>
            </a:r>
            <a:r>
              <a:rPr sz="2750" spc="30" dirty="0">
                <a:latin typeface="Arial"/>
                <a:cs typeface="Arial"/>
              </a:rPr>
              <a:t>text</a:t>
            </a:r>
            <a:r>
              <a:rPr sz="2750" spc="35" dirty="0">
                <a:latin typeface="Arial"/>
                <a:cs typeface="Arial"/>
              </a:rPr>
              <a:t> </a:t>
            </a:r>
            <a:r>
              <a:rPr sz="2750" spc="70" dirty="0">
                <a:latin typeface="Arial"/>
                <a:cs typeface="Arial"/>
              </a:rPr>
              <a:t>cat”)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300" y="4770819"/>
            <a:ext cx="9398635" cy="403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  <a:tabLst>
                <a:tab pos="342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b="1" spc="10" dirty="0">
                <a:latin typeface="Arial"/>
                <a:cs typeface="Arial"/>
              </a:rPr>
              <a:t>Natural </a:t>
            </a:r>
            <a:r>
              <a:rPr sz="2750" b="1" spc="5" dirty="0">
                <a:latin typeface="Arial"/>
                <a:cs typeface="Arial"/>
              </a:rPr>
              <a:t>language</a:t>
            </a:r>
            <a:r>
              <a:rPr sz="2750" b="1" spc="-5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generation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45" dirty="0">
                <a:latin typeface="Arial"/>
                <a:cs typeface="Arial"/>
              </a:rPr>
              <a:t>language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modelling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35" dirty="0">
                <a:latin typeface="Arial"/>
                <a:cs typeface="Arial"/>
              </a:rPr>
              <a:t>conditional </a:t>
            </a:r>
            <a:r>
              <a:rPr sz="2750" spc="45" dirty="0">
                <a:latin typeface="Arial"/>
                <a:cs typeface="Arial"/>
              </a:rPr>
              <a:t>language</a:t>
            </a:r>
            <a:r>
              <a:rPr sz="2750" spc="-3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modelling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31900" indent="-342900">
              <a:lnSpc>
                <a:spcPts val="3200"/>
              </a:lnSpc>
              <a:tabLst>
                <a:tab pos="1231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20" dirty="0">
                <a:latin typeface="Arial"/>
                <a:cs typeface="Arial"/>
              </a:rPr>
              <a:t>Conditional </a:t>
            </a:r>
            <a:r>
              <a:rPr sz="2750" spc="10" dirty="0">
                <a:latin typeface="Arial"/>
                <a:cs typeface="Arial"/>
              </a:rPr>
              <a:t>on a representation </a:t>
            </a:r>
            <a:r>
              <a:rPr sz="2750" spc="5" dirty="0">
                <a:latin typeface="Arial"/>
                <a:cs typeface="Arial"/>
              </a:rPr>
              <a:t>of </a:t>
            </a:r>
            <a:r>
              <a:rPr sz="2750" spc="25" dirty="0">
                <a:latin typeface="Arial"/>
                <a:cs typeface="Arial"/>
              </a:rPr>
              <a:t>context, generate  </a:t>
            </a:r>
            <a:r>
              <a:rPr sz="2750" spc="45" dirty="0">
                <a:latin typeface="Arial"/>
                <a:cs typeface="Arial"/>
              </a:rPr>
              <a:t>appropriate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text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  <a:tabLst>
                <a:tab pos="1231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10" dirty="0">
                <a:latin typeface="Arial"/>
                <a:cs typeface="Arial"/>
              </a:rPr>
              <a:t>Examples: </a:t>
            </a:r>
            <a:r>
              <a:rPr sz="2750" spc="60" dirty="0">
                <a:latin typeface="Arial"/>
                <a:cs typeface="Arial"/>
              </a:rPr>
              <a:t>speech </a:t>
            </a:r>
            <a:r>
              <a:rPr sz="2750" spc="30" dirty="0">
                <a:latin typeface="Arial"/>
                <a:cs typeface="Arial"/>
              </a:rPr>
              <a:t>recognition, </a:t>
            </a:r>
            <a:r>
              <a:rPr sz="2750" spc="50" dirty="0">
                <a:latin typeface="Arial"/>
                <a:cs typeface="Arial"/>
              </a:rPr>
              <a:t>caption</a:t>
            </a:r>
            <a:r>
              <a:rPr sz="2750" spc="-105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generation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241" y="4597400"/>
            <a:ext cx="12380595" cy="5156200"/>
          </a:xfrm>
          <a:custGeom>
            <a:avLst/>
            <a:gdLst/>
            <a:ahLst/>
            <a:cxnLst/>
            <a:rect l="l" t="t" r="r" b="b"/>
            <a:pathLst>
              <a:path w="12380595" h="5156200">
                <a:moveTo>
                  <a:pt x="0" y="0"/>
                </a:moveTo>
                <a:lnTo>
                  <a:pt x="12380317" y="0"/>
                </a:lnTo>
                <a:lnTo>
                  <a:pt x="12380317" y="5156200"/>
                </a:lnTo>
                <a:lnTo>
                  <a:pt x="0" y="515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16860000">
            <a:off x="-1002171" y="622664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990600" y="2707767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333500" y="2645155"/>
            <a:ext cx="10114280" cy="8547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10"/>
              </a:spcBef>
            </a:pPr>
            <a:r>
              <a:rPr lang="ru-RU" sz="2750" b="1" spc="5" dirty="0" smtClean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750" spc="45" dirty="0" smtClean="0">
                <a:latin typeface="Arial"/>
                <a:cs typeface="Arial"/>
              </a:rPr>
              <a:t>(и речи): </a:t>
            </a:r>
            <a:r>
              <a:rPr lang="ru-RU" sz="2750" spc="80" dirty="0" smtClean="0">
                <a:latin typeface="Arial"/>
                <a:cs typeface="Arial"/>
              </a:rPr>
              <a:t>“восприятия”</a:t>
            </a:r>
            <a:r>
              <a:rPr lang="ru-RU" sz="2750" spc="15" dirty="0" smtClean="0">
                <a:latin typeface="Arial"/>
                <a:cs typeface="Arial"/>
              </a:rPr>
              <a:t> </a:t>
            </a:r>
            <a:r>
              <a:rPr lang="ru-RU" sz="2750" spc="5" dirty="0" err="1" smtClean="0">
                <a:latin typeface="Arial"/>
                <a:cs typeface="Arial"/>
              </a:rPr>
              <a:t>vs</a:t>
            </a:r>
            <a:r>
              <a:rPr lang="ru-RU" sz="2750" spc="5" dirty="0" smtClean="0">
                <a:latin typeface="Arial"/>
                <a:cs typeface="Arial"/>
              </a:rPr>
              <a:t>.  </a:t>
            </a:r>
            <a:r>
              <a:rPr lang="ru-RU" sz="2750" spc="35" dirty="0" smtClean="0">
                <a:latin typeface="Arial"/>
                <a:cs typeface="Arial"/>
              </a:rPr>
              <a:t>“характеристики”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736600" y="1625600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6" name="object 8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17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0600" y="473976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4677155"/>
            <a:ext cx="9081135" cy="464999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10" dirty="0" smtClean="0">
                <a:latin typeface="Arial"/>
                <a:cs typeface="Arial"/>
              </a:rPr>
              <a:t>Поколение естественного языка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spcBef>
                <a:spcPts val="5"/>
              </a:spcBef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45" dirty="0" smtClean="0">
                <a:latin typeface="Arial"/>
                <a:cs typeface="Arial"/>
              </a:rPr>
              <a:t>Языковое моделирование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35" dirty="0" smtClean="0">
                <a:latin typeface="Arial"/>
                <a:cs typeface="Arial"/>
              </a:rPr>
              <a:t>Моделирование условного языка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20" dirty="0" smtClean="0">
                <a:latin typeface="Arial"/>
                <a:cs typeface="Arial"/>
              </a:rPr>
              <a:t>Условный по представлению контекста, генерирует соответствующий текст</a:t>
            </a:r>
            <a:endParaRPr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10" dirty="0" smtClean="0">
                <a:latin typeface="Arial"/>
                <a:cs typeface="Arial"/>
              </a:rPr>
              <a:t>Примеры</a:t>
            </a:r>
            <a:r>
              <a:rPr sz="2750" spc="10" dirty="0" smtClean="0">
                <a:latin typeface="Arial"/>
                <a:cs typeface="Arial"/>
              </a:rPr>
              <a:t>: </a:t>
            </a:r>
            <a:r>
              <a:rPr lang="ru-RU" sz="2750" spc="60" dirty="0" smtClean="0">
                <a:latin typeface="Arial"/>
                <a:cs typeface="Arial"/>
              </a:rPr>
              <a:t>распознавание речи</a:t>
            </a:r>
            <a:r>
              <a:rPr sz="2750" spc="30" dirty="0" smtClean="0">
                <a:latin typeface="Arial"/>
                <a:cs typeface="Arial"/>
              </a:rPr>
              <a:t>, </a:t>
            </a:r>
            <a:r>
              <a:rPr lang="ru-RU" sz="2750" spc="50" dirty="0" smtClean="0">
                <a:latin typeface="Arial"/>
                <a:cs typeface="Arial"/>
              </a:rPr>
              <a:t>описание изображений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6860000">
            <a:off x="-1002171" y="622664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990600" y="392696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333500" y="3864355"/>
            <a:ext cx="7988300" cy="4385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-40" dirty="0" smtClean="0">
                <a:latin typeface="Arial"/>
                <a:cs typeface="Arial"/>
              </a:rPr>
              <a:t>Категоризация текста </a:t>
            </a:r>
            <a:r>
              <a:rPr sz="2750" spc="30" dirty="0" smtClean="0">
                <a:latin typeface="Arial"/>
                <a:cs typeface="Arial"/>
              </a:rPr>
              <a:t>(“</a:t>
            </a:r>
            <a:r>
              <a:rPr sz="2750" spc="30" dirty="0">
                <a:latin typeface="Arial"/>
                <a:cs typeface="Arial"/>
              </a:rPr>
              <a:t>text</a:t>
            </a:r>
            <a:r>
              <a:rPr sz="2750" spc="35" dirty="0">
                <a:latin typeface="Arial"/>
                <a:cs typeface="Arial"/>
              </a:rPr>
              <a:t> </a:t>
            </a:r>
            <a:r>
              <a:rPr sz="2750" spc="70" dirty="0">
                <a:latin typeface="Arial"/>
                <a:cs typeface="Arial"/>
              </a:rPr>
              <a:t>cat”)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990600" y="2707767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333500" y="2645155"/>
            <a:ext cx="10114280" cy="8547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10"/>
              </a:spcBef>
            </a:pPr>
            <a:r>
              <a:rPr lang="ru-RU" sz="2750" b="1" spc="5" dirty="0" smtClean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750" spc="45" dirty="0" smtClean="0">
                <a:latin typeface="Arial"/>
                <a:cs typeface="Arial"/>
              </a:rPr>
              <a:t>(и речи): </a:t>
            </a:r>
            <a:r>
              <a:rPr lang="ru-RU" sz="2750" spc="80" dirty="0" smtClean="0">
                <a:latin typeface="Arial"/>
                <a:cs typeface="Arial"/>
              </a:rPr>
              <a:t>“восприятия”</a:t>
            </a:r>
            <a:r>
              <a:rPr lang="ru-RU" sz="2750" spc="15" dirty="0" smtClean="0">
                <a:latin typeface="Arial"/>
                <a:cs typeface="Arial"/>
              </a:rPr>
              <a:t> </a:t>
            </a:r>
            <a:r>
              <a:rPr lang="ru-RU" sz="2750" spc="5" dirty="0" err="1" smtClean="0">
                <a:latin typeface="Arial"/>
                <a:cs typeface="Arial"/>
              </a:rPr>
              <a:t>vs</a:t>
            </a:r>
            <a:r>
              <a:rPr lang="ru-RU" sz="2750" spc="5" dirty="0" smtClean="0">
                <a:latin typeface="Arial"/>
                <a:cs typeface="Arial"/>
              </a:rPr>
              <a:t>.  </a:t>
            </a:r>
            <a:r>
              <a:rPr lang="ru-RU" sz="2750" spc="35" dirty="0" smtClean="0">
                <a:latin typeface="Arial"/>
                <a:cs typeface="Arial"/>
              </a:rPr>
              <a:t>“характеристики”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736600" y="1625600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8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20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7452655"/>
            <a:ext cx="12573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10"/>
              </a:lnSpc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7413801"/>
            <a:ext cx="977392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45"/>
              </a:lnSpc>
            </a:pPr>
            <a:r>
              <a:rPr sz="2600" b="1" spc="10" dirty="0">
                <a:latin typeface="Arial"/>
                <a:cs typeface="Arial"/>
              </a:rPr>
              <a:t>Analytic</a:t>
            </a:r>
            <a:r>
              <a:rPr sz="2600" b="1" dirty="0">
                <a:latin typeface="Arial"/>
                <a:cs typeface="Arial"/>
              </a:rPr>
              <a:t> </a:t>
            </a:r>
            <a:r>
              <a:rPr sz="2600" b="1" spc="10" dirty="0"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tabLst>
                <a:tab pos="443865" algn="l"/>
              </a:tabLst>
            </a:pPr>
            <a:r>
              <a:rPr sz="2925" spc="450" baseline="5698" dirty="0">
                <a:latin typeface="Arial"/>
                <a:cs typeface="Arial"/>
              </a:rPr>
              <a:t>•	</a:t>
            </a:r>
            <a:r>
              <a:rPr sz="2600" spc="-20" dirty="0">
                <a:latin typeface="Arial"/>
                <a:cs typeface="Arial"/>
              </a:rPr>
              <a:t>Topic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50" dirty="0">
                <a:latin typeface="Arial"/>
                <a:cs typeface="Arial"/>
              </a:rPr>
              <a:t>modeling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tabLst>
                <a:tab pos="443865" algn="l"/>
              </a:tabLst>
            </a:pPr>
            <a:r>
              <a:rPr sz="2925" spc="450" baseline="5698" dirty="0">
                <a:latin typeface="Arial"/>
                <a:cs typeface="Arial"/>
              </a:rPr>
              <a:t>•	</a:t>
            </a:r>
            <a:r>
              <a:rPr sz="2600" spc="40" dirty="0">
                <a:latin typeface="Arial"/>
                <a:cs typeface="Arial"/>
              </a:rPr>
              <a:t>Linguistic </a:t>
            </a:r>
            <a:r>
              <a:rPr sz="2600" spc="10" dirty="0">
                <a:latin typeface="Arial"/>
                <a:cs typeface="Arial"/>
              </a:rPr>
              <a:t>analysis </a:t>
            </a:r>
            <a:r>
              <a:rPr sz="2600" spc="35" dirty="0">
                <a:latin typeface="Arial"/>
                <a:cs typeface="Arial"/>
              </a:rPr>
              <a:t>(discourse, </a:t>
            </a:r>
            <a:r>
              <a:rPr sz="2600" spc="25" dirty="0">
                <a:latin typeface="Arial"/>
                <a:cs typeface="Arial"/>
              </a:rPr>
              <a:t>semantics, </a:t>
            </a:r>
            <a:r>
              <a:rPr sz="2600" spc="10" dirty="0">
                <a:latin typeface="Arial"/>
                <a:cs typeface="Arial"/>
              </a:rPr>
              <a:t>syntax,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morphology)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00" y="1625600"/>
            <a:ext cx="11861800" cy="538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31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b="1" spc="10" dirty="0" smtClean="0">
                <a:latin typeface="Arial"/>
                <a:cs typeface="Arial"/>
              </a:rPr>
              <a:t>Изучение естественного языка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25" dirty="0" smtClean="0">
                <a:latin typeface="Arial"/>
                <a:cs typeface="Arial"/>
              </a:rPr>
              <a:t>Приложения для моделирования условного языка </a:t>
            </a:r>
            <a:r>
              <a:rPr sz="2600" spc="45" dirty="0" smtClean="0">
                <a:latin typeface="Arial"/>
                <a:cs typeface="Arial"/>
              </a:rPr>
              <a:t>(+</a:t>
            </a:r>
            <a:r>
              <a:rPr lang="ru-RU" sz="2600" spc="45" dirty="0" smtClean="0">
                <a:latin typeface="Arial"/>
                <a:cs typeface="Arial"/>
              </a:rPr>
              <a:t>ГЕЯ</a:t>
            </a:r>
            <a:r>
              <a:rPr sz="2600" spc="45" dirty="0" smtClean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1485900" lvl="2" indent="-330200">
              <a:lnSpc>
                <a:spcPct val="100000"/>
              </a:lnSpc>
              <a:buSzPct val="75000"/>
              <a:buChar char="•"/>
              <a:tabLst>
                <a:tab pos="1485265" algn="l"/>
                <a:tab pos="1485900" algn="l"/>
              </a:tabLst>
            </a:pPr>
            <a:r>
              <a:rPr lang="ru-RU" sz="2600" spc="-25" dirty="0" smtClean="0">
                <a:latin typeface="Arial"/>
                <a:cs typeface="Arial"/>
              </a:rPr>
              <a:t>Перевод</a:t>
            </a:r>
            <a:r>
              <a:rPr sz="2600" spc="-25" dirty="0" smtClean="0">
                <a:latin typeface="Arial"/>
                <a:cs typeface="Arial"/>
              </a:rPr>
              <a:t>, </a:t>
            </a:r>
            <a:r>
              <a:rPr lang="ru-RU" sz="2600" spc="10" dirty="0" smtClean="0">
                <a:latin typeface="Arial"/>
                <a:cs typeface="Arial"/>
              </a:rPr>
              <a:t>подведение итогов</a:t>
            </a:r>
            <a:r>
              <a:rPr sz="2600" spc="10" dirty="0" smtClean="0">
                <a:latin typeface="Arial"/>
                <a:cs typeface="Arial"/>
              </a:rPr>
              <a:t>, </a:t>
            </a:r>
            <a:r>
              <a:rPr lang="ru-RU" sz="2600" spc="20" dirty="0" smtClean="0">
                <a:latin typeface="Arial"/>
                <a:cs typeface="Arial"/>
              </a:rPr>
              <a:t>коммуникативные агенты</a:t>
            </a:r>
            <a:endParaRPr sz="26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 smtClean="0">
                <a:latin typeface="Arial"/>
                <a:cs typeface="Arial"/>
              </a:rPr>
              <a:t>Следование инструкциям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 smtClean="0">
                <a:latin typeface="Arial"/>
                <a:cs typeface="Arial"/>
              </a:rPr>
              <a:t>Ответы на вопросы</a:t>
            </a:r>
            <a:r>
              <a:rPr sz="2600" spc="25" dirty="0" smtClean="0">
                <a:latin typeface="Arial"/>
                <a:cs typeface="Arial"/>
              </a:rPr>
              <a:t>, </a:t>
            </a:r>
            <a:r>
              <a:rPr lang="ru-RU" sz="2600" spc="35" dirty="0" smtClean="0">
                <a:latin typeface="Arial"/>
                <a:cs typeface="Arial"/>
              </a:rPr>
              <a:t>структурированная база знаний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30" dirty="0" smtClean="0">
                <a:latin typeface="Arial"/>
                <a:cs typeface="Arial"/>
              </a:rPr>
              <a:t>Диалог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6860000">
            <a:off x="-1014871" y="583318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341" y="7277100"/>
            <a:ext cx="11892915" cy="2476500"/>
          </a:xfrm>
          <a:custGeom>
            <a:avLst/>
            <a:gdLst/>
            <a:ahLst/>
            <a:cxnLst/>
            <a:rect l="l" t="t" r="r" b="b"/>
            <a:pathLst>
              <a:path w="11892915" h="2476500">
                <a:moveTo>
                  <a:pt x="0" y="0"/>
                </a:moveTo>
                <a:lnTo>
                  <a:pt x="11892458" y="0"/>
                </a:lnTo>
                <a:lnTo>
                  <a:pt x="11892458" y="2476500"/>
                </a:lnTo>
                <a:lnTo>
                  <a:pt x="0" y="2476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841" y="7048648"/>
            <a:ext cx="5719445" cy="1006475"/>
          </a:xfrm>
          <a:custGeom>
            <a:avLst/>
            <a:gdLst/>
            <a:ahLst/>
            <a:cxnLst/>
            <a:rect l="l" t="t" r="r" b="b"/>
            <a:pathLst>
              <a:path w="5719445" h="1006475">
                <a:moveTo>
                  <a:pt x="0" y="0"/>
                </a:moveTo>
                <a:lnTo>
                  <a:pt x="5719216" y="0"/>
                </a:lnTo>
                <a:lnTo>
                  <a:pt x="5719216" y="1006227"/>
                </a:lnTo>
                <a:lnTo>
                  <a:pt x="0" y="1006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736600" y="1625600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r>
              <a:rPr lang="en-US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1625600"/>
            <a:ext cx="11785600" cy="8197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31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3100" dirty="0" smtClean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b="1" spc="10" dirty="0" smtClean="0">
                <a:latin typeface="Arial"/>
                <a:cs typeface="Arial"/>
              </a:rPr>
              <a:t>Изучение естественного языка</a:t>
            </a:r>
            <a:endParaRPr lang="ru-RU" sz="2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 smtClean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25" dirty="0" smtClean="0">
                <a:latin typeface="Arial"/>
                <a:cs typeface="Arial"/>
              </a:rPr>
              <a:t>Приложения для моделирования условного языка </a:t>
            </a:r>
            <a:r>
              <a:rPr lang="ru-RU" sz="2600" spc="45" dirty="0" smtClean="0">
                <a:latin typeface="Arial"/>
                <a:cs typeface="Arial"/>
              </a:rPr>
              <a:t>(+ГЕЯ)</a:t>
            </a:r>
            <a:endParaRPr lang="ru-RU" sz="26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ru-RU" sz="2550" dirty="0" smtClean="0">
              <a:latin typeface="Times New Roman"/>
              <a:cs typeface="Times New Roman"/>
            </a:endParaRPr>
          </a:p>
          <a:p>
            <a:pPr marL="1485900" lvl="2" indent="-330200">
              <a:lnSpc>
                <a:spcPct val="100000"/>
              </a:lnSpc>
              <a:buSzPct val="75000"/>
              <a:buChar char="•"/>
              <a:tabLst>
                <a:tab pos="1485265" algn="l"/>
                <a:tab pos="1485900" algn="l"/>
              </a:tabLst>
            </a:pPr>
            <a:r>
              <a:rPr lang="ru-RU" sz="2600" spc="-25" dirty="0" smtClean="0">
                <a:latin typeface="Arial"/>
                <a:cs typeface="Arial"/>
              </a:rPr>
              <a:t>Перевод, </a:t>
            </a:r>
            <a:r>
              <a:rPr lang="ru-RU" sz="2600" spc="10" dirty="0" smtClean="0">
                <a:latin typeface="Arial"/>
                <a:cs typeface="Arial"/>
              </a:rPr>
              <a:t>подведение итогов, </a:t>
            </a:r>
            <a:r>
              <a:rPr lang="ru-RU" sz="2600" spc="20" dirty="0" smtClean="0">
                <a:latin typeface="Arial"/>
                <a:cs typeface="Arial"/>
              </a:rPr>
              <a:t>коммуникативные агенты</a:t>
            </a:r>
            <a:endParaRPr lang="ru-RU" sz="2600" dirty="0" smtClean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 smtClean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 smtClean="0">
                <a:latin typeface="Arial"/>
                <a:cs typeface="Arial"/>
              </a:rPr>
              <a:t>Следование инструкциям</a:t>
            </a:r>
            <a:endParaRPr lang="ru-RU" sz="26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lang="ru-RU" sz="2650" dirty="0" smtClean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 smtClean="0">
                <a:latin typeface="Arial"/>
                <a:cs typeface="Arial"/>
              </a:rPr>
              <a:t>Ответы на вопросы</a:t>
            </a:r>
            <a:r>
              <a:rPr lang="ru-RU" sz="2600" spc="25" dirty="0" smtClean="0">
                <a:latin typeface="Arial"/>
                <a:cs typeface="Arial"/>
              </a:rPr>
              <a:t>, </a:t>
            </a:r>
            <a:r>
              <a:rPr lang="ru-RU" sz="2600" spc="35" dirty="0" smtClean="0">
                <a:latin typeface="Arial"/>
                <a:cs typeface="Arial"/>
              </a:rPr>
              <a:t>структурированная база знаний</a:t>
            </a:r>
            <a:endParaRPr lang="ru-RU" sz="26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ru-RU" sz="2550" dirty="0" smtClean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30" dirty="0" smtClean="0">
                <a:latin typeface="Arial"/>
                <a:cs typeface="Arial"/>
              </a:rPr>
              <a:t>Диалог</a:t>
            </a:r>
            <a:endParaRPr lang="ru-RU" sz="26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b="1" spc="10" dirty="0" smtClean="0">
                <a:latin typeface="Arial"/>
                <a:cs typeface="Arial"/>
              </a:rPr>
              <a:t>Аналитические приложения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-20" dirty="0" smtClean="0">
                <a:latin typeface="Arial"/>
                <a:cs typeface="Arial"/>
              </a:rPr>
              <a:t>Моделирование темы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40" dirty="0" smtClean="0">
                <a:latin typeface="Arial"/>
                <a:cs typeface="Arial"/>
              </a:rPr>
              <a:t>Лингвистический анализ </a:t>
            </a:r>
            <a:r>
              <a:rPr sz="2600" spc="35" dirty="0" smtClean="0">
                <a:latin typeface="Arial"/>
                <a:cs typeface="Arial"/>
              </a:rPr>
              <a:t>(</a:t>
            </a:r>
            <a:r>
              <a:rPr lang="ru-RU" sz="2600" spc="35" dirty="0" smtClean="0">
                <a:latin typeface="Arial"/>
                <a:cs typeface="Arial"/>
              </a:rPr>
              <a:t>дискурс</a:t>
            </a:r>
            <a:r>
              <a:rPr sz="2600" spc="35" dirty="0" smtClean="0">
                <a:latin typeface="Arial"/>
                <a:cs typeface="Arial"/>
              </a:rPr>
              <a:t>, </a:t>
            </a:r>
            <a:r>
              <a:rPr lang="ru-RU" sz="2600" spc="25" dirty="0" smtClean="0">
                <a:latin typeface="Arial"/>
                <a:cs typeface="Arial"/>
              </a:rPr>
              <a:t>семантика</a:t>
            </a:r>
            <a:r>
              <a:rPr sz="2600" spc="25" dirty="0" smtClean="0">
                <a:latin typeface="Arial"/>
                <a:cs typeface="Arial"/>
              </a:rPr>
              <a:t>, </a:t>
            </a:r>
            <a:r>
              <a:rPr lang="ru-RU" sz="2600" spc="10" dirty="0" smtClean="0">
                <a:latin typeface="Arial"/>
                <a:cs typeface="Arial"/>
              </a:rPr>
              <a:t>синтаксис</a:t>
            </a:r>
            <a:r>
              <a:rPr sz="2600" spc="10" dirty="0" smtClean="0">
                <a:latin typeface="Arial"/>
                <a:cs typeface="Arial"/>
              </a:rPr>
              <a:t>,</a:t>
            </a:r>
            <a:r>
              <a:rPr sz="2600" spc="-70" dirty="0" smtClean="0">
                <a:latin typeface="Arial"/>
                <a:cs typeface="Arial"/>
              </a:rPr>
              <a:t> </a:t>
            </a:r>
            <a:r>
              <a:rPr lang="ru-RU" sz="2600" spc="40" dirty="0" smtClean="0">
                <a:latin typeface="Arial"/>
                <a:cs typeface="Arial"/>
              </a:rPr>
              <a:t>морфология</a:t>
            </a:r>
            <a:r>
              <a:rPr sz="2600" spc="40" dirty="0" smtClean="0"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16860000">
            <a:off x="-1014871" y="583318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600" y="1625600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r>
              <a:rPr lang="en-US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1625600"/>
            <a:ext cx="12928600" cy="7908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lang="ru-RU" sz="36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685800" marR="5080" indent="-419100">
              <a:lnSpc>
                <a:spcPct val="102000"/>
              </a:lnSpc>
              <a:buSzPct val="74626"/>
              <a:buChar char="•"/>
              <a:tabLst>
                <a:tab pos="685165" algn="l"/>
                <a:tab pos="685800" algn="l"/>
              </a:tabLst>
            </a:pPr>
            <a:r>
              <a:rPr lang="ru-RU" sz="3350" spc="-105" dirty="0" smtClean="0">
                <a:latin typeface="Arial"/>
                <a:cs typeface="Arial"/>
              </a:rPr>
              <a:t>Мы собираемся работать с единым набором данных, который позволит нам изучить многие темы этого высокого уровня</a:t>
            </a:r>
          </a:p>
          <a:p>
            <a:pPr marL="685800" marR="5080" indent="-419100">
              <a:lnSpc>
                <a:spcPct val="102000"/>
              </a:lnSpc>
              <a:buSzPct val="74626"/>
              <a:buChar char="•"/>
              <a:tabLst>
                <a:tab pos="685165" algn="l"/>
                <a:tab pos="685800" algn="l"/>
              </a:tabLst>
            </a:pPr>
            <a:endParaRPr sz="3450" dirty="0">
              <a:latin typeface="Times New Roman"/>
              <a:cs typeface="Times New Roman"/>
            </a:endParaRPr>
          </a:p>
          <a:p>
            <a:pPr marL="685800" marR="802005" indent="-419100">
              <a:lnSpc>
                <a:spcPct val="102000"/>
              </a:lnSpc>
              <a:spcBef>
                <a:spcPts val="5"/>
              </a:spcBef>
              <a:buSzPct val="74626"/>
              <a:buChar char="•"/>
              <a:tabLst>
                <a:tab pos="685165" algn="l"/>
                <a:tab pos="685800" algn="l"/>
              </a:tabLst>
            </a:pPr>
            <a:r>
              <a:rPr lang="ru-RU" sz="3350" spc="-150" dirty="0" smtClean="0">
                <a:latin typeface="Arial"/>
                <a:cs typeface="Arial"/>
              </a:rPr>
              <a:t>У нас будет возможность трансформировать единый набор данных в большое количество различных проблем</a:t>
            </a:r>
          </a:p>
          <a:p>
            <a:pPr marL="685800" marR="802005" indent="-419100">
              <a:lnSpc>
                <a:spcPct val="102000"/>
              </a:lnSpc>
              <a:spcBef>
                <a:spcPts val="5"/>
              </a:spcBef>
              <a:buSzPct val="74626"/>
              <a:buChar char="•"/>
              <a:tabLst>
                <a:tab pos="685165" algn="l"/>
                <a:tab pos="685800" algn="l"/>
              </a:tabLst>
            </a:pPr>
            <a:endParaRPr sz="3450" dirty="0">
              <a:latin typeface="Times New Roman"/>
              <a:cs typeface="Times New Roman"/>
            </a:endParaRPr>
          </a:p>
          <a:p>
            <a:pPr marL="1130300" lvl="1" indent="-419100">
              <a:lnSpc>
                <a:spcPct val="100000"/>
              </a:lnSpc>
              <a:buSzPct val="74626"/>
              <a:buChar char="•"/>
              <a:tabLst>
                <a:tab pos="1129665" algn="l"/>
                <a:tab pos="1130300" algn="l"/>
              </a:tabLst>
            </a:pPr>
            <a:r>
              <a:rPr lang="ru-RU" sz="3350" spc="-35" dirty="0" smtClean="0">
                <a:latin typeface="Arial"/>
                <a:cs typeface="Arial"/>
              </a:rPr>
              <a:t>Это очень важный навык в реальном мире МО</a:t>
            </a:r>
          </a:p>
          <a:p>
            <a:pPr marL="1130300" lvl="1" indent="-419100">
              <a:lnSpc>
                <a:spcPct val="100000"/>
              </a:lnSpc>
              <a:buSzPct val="74626"/>
              <a:buChar char="•"/>
              <a:tabLst>
                <a:tab pos="1129665" algn="l"/>
                <a:tab pos="1130300" algn="l"/>
              </a:tabLst>
            </a:pPr>
            <a:endParaRPr sz="3450" dirty="0">
              <a:latin typeface="Times New Roman"/>
              <a:cs typeface="Times New Roman"/>
            </a:endParaRPr>
          </a:p>
          <a:p>
            <a:pPr marL="1574800" marR="1679575" lvl="2" indent="-419100">
              <a:lnSpc>
                <a:spcPct val="102000"/>
              </a:lnSpc>
              <a:buSzPct val="74626"/>
              <a:buChar char="•"/>
              <a:tabLst>
                <a:tab pos="1574165" algn="l"/>
                <a:tab pos="1574800" algn="l"/>
              </a:tabLst>
            </a:pPr>
            <a:r>
              <a:rPr lang="ru-RU" sz="3350" spc="15" dirty="0" smtClean="0">
                <a:latin typeface="Arial"/>
                <a:cs typeface="Arial"/>
              </a:rPr>
              <a:t>Данные имеют большую ценность, если вы представите, сколько всего можно сделать с этими интересными вещами</a:t>
            </a:r>
            <a:endParaRPr sz="33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450" dirty="0">
              <a:latin typeface="Times New Roman"/>
              <a:cs typeface="Times New Roman"/>
            </a:endParaRPr>
          </a:p>
          <a:p>
            <a:pPr marL="1130300" lvl="1" indent="-419100">
              <a:lnSpc>
                <a:spcPct val="100000"/>
              </a:lnSpc>
              <a:buSzPct val="74626"/>
              <a:buChar char="•"/>
              <a:tabLst>
                <a:tab pos="1129665" algn="l"/>
                <a:tab pos="1130300" algn="l"/>
              </a:tabLst>
            </a:pPr>
            <a:r>
              <a:rPr lang="ru-RU" sz="3350" spc="40" dirty="0" smtClean="0">
                <a:latin typeface="Arial"/>
                <a:cs typeface="Arial"/>
              </a:rPr>
              <a:t>За пределами введения в курс МО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00" y="355600"/>
            <a:ext cx="54229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40" dirty="0" smtClean="0"/>
              <a:t>Практика</a:t>
            </a:r>
            <a:endParaRPr spc="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0" y="242711"/>
            <a:ext cx="7251700" cy="196271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ru-RU" spc="-5" dirty="0" smtClean="0"/>
              <a:t>Набор данных</a:t>
            </a:r>
            <a:endParaRPr spc="-5" dirty="0" smtClean="0"/>
          </a:p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0400" y="2844800"/>
            <a:ext cx="9144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16423" y="546100"/>
            <a:ext cx="4281091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2782823"/>
            <a:ext cx="10957560" cy="69775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35"/>
              </a:spcBef>
              <a:buSzPct val="76271"/>
              <a:buChar char="•"/>
              <a:tabLst>
                <a:tab pos="380365" algn="l"/>
                <a:tab pos="381000" algn="l"/>
              </a:tabLst>
            </a:pPr>
            <a:r>
              <a:rPr lang="ru-RU" sz="2950" spc="70" dirty="0" smtClean="0">
                <a:latin typeface="Arial"/>
                <a:cs typeface="Arial"/>
              </a:rPr>
              <a:t>Привлекательные свойства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825500" lvl="1" indent="-368300">
              <a:lnSpc>
                <a:spcPct val="100000"/>
              </a:lnSpc>
              <a:buSzPct val="76271"/>
              <a:buChar char="•"/>
              <a:tabLst>
                <a:tab pos="824865" algn="l"/>
                <a:tab pos="825500" algn="l"/>
              </a:tabLst>
            </a:pPr>
            <a:r>
              <a:rPr lang="ru-RU" sz="2950" spc="-85" dirty="0" smtClean="0">
                <a:latin typeface="Arial"/>
                <a:cs typeface="Arial"/>
              </a:rPr>
              <a:t>Разговоры на разные темы, но в схожем стиле</a:t>
            </a:r>
            <a:endParaRPr sz="29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825500" marR="653415" lvl="1" indent="-368300">
              <a:lnSpc>
                <a:spcPct val="101699"/>
              </a:lnSpc>
              <a:buSzPct val="76271"/>
              <a:buChar char="•"/>
              <a:tabLst>
                <a:tab pos="824865" algn="l"/>
                <a:tab pos="825500" algn="l"/>
              </a:tabLst>
            </a:pPr>
            <a:r>
              <a:rPr lang="ru-RU" sz="2950" spc="20" dirty="0" smtClean="0">
                <a:latin typeface="Arial"/>
                <a:cs typeface="Arial"/>
              </a:rPr>
              <a:t>Достаточно данных, чтобы обучить </a:t>
            </a:r>
            <a:r>
              <a:rPr lang="ru-RU" sz="2950" spc="20" dirty="0">
                <a:latin typeface="Arial"/>
                <a:cs typeface="Arial"/>
              </a:rPr>
              <a:t>и</a:t>
            </a:r>
            <a:r>
              <a:rPr lang="ru-RU" sz="2950" spc="20" dirty="0" smtClean="0">
                <a:latin typeface="Arial"/>
                <a:cs typeface="Arial"/>
              </a:rPr>
              <a:t>нтересным вещам, но достаточно мало, чтобы на ограниченных вычислительных ресурсах</a:t>
            </a:r>
            <a:endParaRPr sz="29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buSzPct val="76271"/>
              <a:buChar char="•"/>
              <a:tabLst>
                <a:tab pos="380365" algn="l"/>
                <a:tab pos="381000" algn="l"/>
              </a:tabLst>
            </a:pPr>
            <a:r>
              <a:rPr lang="ru-RU" sz="2950" spc="25" dirty="0" smtClean="0">
                <a:latin typeface="Arial"/>
                <a:cs typeface="Arial"/>
              </a:rPr>
              <a:t>Интересные данные, связанные с каждым докладом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825500" marR="591820" lvl="1" indent="-368300">
              <a:lnSpc>
                <a:spcPct val="101699"/>
              </a:lnSpc>
              <a:buSzPct val="76271"/>
              <a:buChar char="•"/>
              <a:tabLst>
                <a:tab pos="824865" algn="l"/>
                <a:tab pos="825500" algn="l"/>
              </a:tabLst>
            </a:pPr>
            <a:r>
              <a:rPr lang="ru-RU" sz="2950" spc="-20" dirty="0" smtClean="0">
                <a:latin typeface="Arial"/>
                <a:cs typeface="Arial"/>
              </a:rPr>
              <a:t>Метки тем</a:t>
            </a:r>
            <a:r>
              <a:rPr sz="2950" spc="35" dirty="0" smtClean="0">
                <a:latin typeface="Arial"/>
                <a:cs typeface="Arial"/>
              </a:rPr>
              <a:t>, </a:t>
            </a:r>
            <a:r>
              <a:rPr lang="ru-RU" sz="2950" spc="10" dirty="0" smtClean="0">
                <a:latin typeface="Arial"/>
                <a:cs typeface="Arial"/>
              </a:rPr>
              <a:t>заголовки</a:t>
            </a:r>
            <a:r>
              <a:rPr sz="2950" spc="10" dirty="0" smtClean="0">
                <a:latin typeface="Arial"/>
                <a:cs typeface="Arial"/>
              </a:rPr>
              <a:t>, </a:t>
            </a:r>
            <a:r>
              <a:rPr lang="ru-RU" sz="2950" spc="15" dirty="0" smtClean="0">
                <a:latin typeface="Arial"/>
                <a:cs typeface="Arial"/>
              </a:rPr>
              <a:t>резюме</a:t>
            </a:r>
            <a:r>
              <a:rPr sz="2950" spc="15" dirty="0" smtClean="0">
                <a:latin typeface="Arial"/>
                <a:cs typeface="Arial"/>
              </a:rPr>
              <a:t>, </a:t>
            </a:r>
            <a:r>
              <a:rPr lang="ru-RU" sz="2950" spc="80" dirty="0" smtClean="0">
                <a:latin typeface="Arial"/>
                <a:cs typeface="Arial"/>
              </a:rPr>
              <a:t>метки тем</a:t>
            </a:r>
            <a:r>
              <a:rPr sz="2950" spc="35" dirty="0" smtClean="0">
                <a:latin typeface="Arial"/>
                <a:cs typeface="Arial"/>
              </a:rPr>
              <a:t>, </a:t>
            </a:r>
            <a:r>
              <a:rPr lang="ru-RU" sz="2950" spc="40" dirty="0" smtClean="0">
                <a:latin typeface="Arial"/>
                <a:cs typeface="Arial"/>
              </a:rPr>
              <a:t>видео</a:t>
            </a:r>
            <a:r>
              <a:rPr sz="2950" spc="40" dirty="0" smtClean="0">
                <a:latin typeface="Arial"/>
                <a:cs typeface="Arial"/>
              </a:rPr>
              <a:t>,</a:t>
            </a:r>
            <a:r>
              <a:rPr sz="2950" spc="-5" dirty="0" smtClean="0">
                <a:latin typeface="Arial"/>
                <a:cs typeface="Arial"/>
              </a:rPr>
              <a:t> </a:t>
            </a:r>
            <a:r>
              <a:rPr lang="ru-RU" sz="2950" spc="50" dirty="0" smtClean="0">
                <a:latin typeface="Arial"/>
                <a:cs typeface="Arial"/>
              </a:rPr>
              <a:t>выравнивание видео</a:t>
            </a:r>
            <a:r>
              <a:rPr sz="2950" spc="30" dirty="0" smtClean="0">
                <a:latin typeface="Arial"/>
                <a:cs typeface="Arial"/>
              </a:rPr>
              <a:t>, </a:t>
            </a:r>
            <a:r>
              <a:rPr lang="ru-RU" sz="2950" spc="15" dirty="0" smtClean="0">
                <a:latin typeface="Arial"/>
                <a:cs typeface="Arial"/>
              </a:rPr>
              <a:t>переводы в</a:t>
            </a:r>
            <a:endParaRPr sz="29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81000" indent="-368300">
              <a:lnSpc>
                <a:spcPct val="100000"/>
              </a:lnSpc>
              <a:spcBef>
                <a:spcPts val="5"/>
              </a:spcBef>
              <a:buSzPct val="76271"/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lang="ru-RU" sz="2950" b="1" i="1" spc="20" dirty="0" smtClean="0">
                <a:latin typeface="Arial"/>
                <a:cs typeface="Arial"/>
              </a:rPr>
              <a:t>Кто не хочет услышать сгенерированный компьютером разговор </a:t>
            </a:r>
            <a:r>
              <a:rPr lang="en-US" sz="2950" b="1" i="1" spc="20" dirty="0" smtClean="0">
                <a:latin typeface="Arial"/>
                <a:cs typeface="Arial"/>
              </a:rPr>
              <a:t>TED</a:t>
            </a:r>
            <a:r>
              <a:rPr sz="2950" b="1" i="1" spc="15" dirty="0" smtClean="0">
                <a:latin typeface="Arial"/>
                <a:cs typeface="Arial"/>
              </a:rPr>
              <a:t>?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6423" y="546100"/>
            <a:ext cx="4281091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98500" y="242711"/>
            <a:ext cx="7251700" cy="196271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ru-RU" spc="-5" dirty="0" smtClean="0"/>
              <a:t>Набор данных</a:t>
            </a:r>
            <a:endParaRPr spc="-5" dirty="0" smtClean="0"/>
          </a:p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55600"/>
            <a:ext cx="64135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 smtClean="0">
                <a:latin typeface="Arial"/>
                <a:cs typeface="Arial"/>
              </a:rPr>
              <a:t>Крис </a:t>
            </a:r>
            <a:r>
              <a:rPr lang="ru-RU" b="1" spc="-5" dirty="0" err="1" smtClean="0">
                <a:latin typeface="Arial"/>
                <a:cs typeface="Arial"/>
              </a:rPr>
              <a:t>Дайер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34200" y="203200"/>
            <a:ext cx="2628900" cy="214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200" y="1663700"/>
            <a:ext cx="11938000" cy="3283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894965" algn="l"/>
              </a:tabLst>
            </a:pPr>
            <a:r>
              <a:rPr lang="en-US" sz="3600" b="1" spc="-5" dirty="0" smtClean="0">
                <a:latin typeface="Arial"/>
                <a:cs typeface="Arial"/>
              </a:rPr>
              <a:t>Deep mind</a:t>
            </a:r>
            <a:r>
              <a:rPr sz="3600" b="1" spc="-5" dirty="0">
                <a:latin typeface="Arial"/>
                <a:cs typeface="Arial"/>
              </a:rPr>
              <a:t>	</a:t>
            </a:r>
            <a:r>
              <a:rPr lang="ru-RU" sz="3600" b="1" spc="-5" dirty="0" smtClean="0">
                <a:latin typeface="Arial"/>
                <a:cs typeface="Arial"/>
              </a:rPr>
              <a:t>       </a:t>
            </a:r>
            <a:r>
              <a:rPr lang="ru-RU" sz="3600" spc="30" dirty="0" smtClean="0">
                <a:solidFill>
                  <a:srgbClr val="53585F"/>
                </a:solidFill>
                <a:latin typeface="Arial"/>
                <a:cs typeface="Arial"/>
              </a:rPr>
              <a:t>Карнеги </a:t>
            </a:r>
            <a:r>
              <a:rPr lang="ru-RU" sz="3600" spc="30" dirty="0" err="1" smtClean="0">
                <a:solidFill>
                  <a:srgbClr val="53585F"/>
                </a:solidFill>
                <a:latin typeface="Arial"/>
                <a:cs typeface="Arial"/>
              </a:rPr>
              <a:t>Меллон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lang="ru-RU" sz="3200" b="1" spc="-5" dirty="0" smtClean="0">
                <a:solidFill>
                  <a:srgbClr val="51A7F9"/>
                </a:solidFill>
                <a:latin typeface="Arial"/>
                <a:cs typeface="Arial"/>
              </a:rPr>
              <a:t>Откуда я происхожу</a:t>
            </a:r>
            <a:r>
              <a:rPr sz="3200" b="1" spc="-5" dirty="0" smtClean="0">
                <a:solidFill>
                  <a:srgbClr val="51A7F9"/>
                </a:solidFill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  <a:p>
            <a:pPr marL="622300" marR="5080">
              <a:lnSpc>
                <a:spcPct val="106200"/>
              </a:lnSpc>
              <a:spcBef>
                <a:spcPts val="50"/>
              </a:spcBef>
            </a:pPr>
            <a:r>
              <a:rPr lang="ru-RU" sz="2800" spc="-55" dirty="0" smtClean="0">
                <a:latin typeface="Arial"/>
                <a:cs typeface="Arial"/>
              </a:rPr>
              <a:t>КЛН</a:t>
            </a:r>
            <a:r>
              <a:rPr sz="2800" spc="-5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lang="ru-RU" sz="2800" spc="-5" dirty="0" smtClean="0">
                <a:latin typeface="Arial"/>
                <a:cs typeface="Arial"/>
              </a:rPr>
              <a:t>Унив.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lang="ru-RU" sz="2800" dirty="0" smtClean="0">
                <a:latin typeface="Arial"/>
                <a:cs typeface="Arial"/>
              </a:rPr>
              <a:t>Мэриленда</a:t>
            </a:r>
            <a:r>
              <a:rPr sz="2800" spc="20" dirty="0" smtClean="0">
                <a:latin typeface="Arial"/>
                <a:cs typeface="Arial"/>
              </a:rPr>
              <a:t>, </a:t>
            </a:r>
            <a:r>
              <a:rPr lang="ru-RU" sz="2800" spc="-40" dirty="0" smtClean="0">
                <a:latin typeface="Arial"/>
                <a:cs typeface="Arial"/>
              </a:rPr>
              <a:t>США</a:t>
            </a:r>
            <a:r>
              <a:rPr sz="2800" spc="-40" dirty="0" smtClean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2010)  </a:t>
            </a:r>
            <a:endParaRPr lang="ru-RU" sz="2800" spc="-5" dirty="0" smtClean="0">
              <a:latin typeface="Arial"/>
              <a:cs typeface="Arial"/>
            </a:endParaRPr>
          </a:p>
          <a:p>
            <a:pPr marL="622300" marR="5080">
              <a:lnSpc>
                <a:spcPct val="106200"/>
              </a:lnSpc>
              <a:spcBef>
                <a:spcPts val="50"/>
              </a:spcBef>
            </a:pPr>
            <a:r>
              <a:rPr lang="ru-RU" sz="2800" spc="20" dirty="0" err="1" smtClean="0">
                <a:latin typeface="Arial"/>
                <a:cs typeface="Arial"/>
              </a:rPr>
              <a:t>Постдокторант</a:t>
            </a:r>
            <a:r>
              <a:rPr lang="ru-RU" sz="2800" spc="20" dirty="0" smtClean="0">
                <a:latin typeface="Arial"/>
                <a:cs typeface="Arial"/>
              </a:rPr>
              <a:t> компьютерных наук </a:t>
            </a:r>
            <a:r>
              <a:rPr sz="2800" spc="20" dirty="0" smtClean="0">
                <a:latin typeface="Arial"/>
                <a:cs typeface="Arial"/>
              </a:rPr>
              <a:t>(</a:t>
            </a:r>
            <a:r>
              <a:rPr lang="ru-RU" sz="2800" spc="20" dirty="0" smtClean="0">
                <a:latin typeface="Arial"/>
                <a:cs typeface="Arial"/>
              </a:rPr>
              <a:t>Карнеги</a:t>
            </a:r>
            <a:r>
              <a:rPr sz="2800" spc="20" dirty="0" smtClean="0">
                <a:latin typeface="Arial"/>
                <a:cs typeface="Arial"/>
              </a:rPr>
              <a:t> </a:t>
            </a:r>
            <a:r>
              <a:rPr lang="ru-RU" sz="2800" spc="-5" dirty="0" err="1" smtClean="0">
                <a:latin typeface="Arial"/>
                <a:cs typeface="Arial"/>
              </a:rPr>
              <a:t>Мэллон</a:t>
            </a:r>
            <a:r>
              <a:rPr sz="2800" spc="-5" dirty="0" smtClean="0">
                <a:latin typeface="Arial"/>
                <a:cs typeface="Arial"/>
              </a:rPr>
              <a:t>, </a:t>
            </a:r>
            <a:r>
              <a:rPr sz="2800" spc="-20" dirty="0">
                <a:latin typeface="Arial"/>
                <a:cs typeface="Arial"/>
              </a:rPr>
              <a:t>2010–2012)  </a:t>
            </a:r>
            <a:r>
              <a:rPr lang="ru-RU" sz="2800" dirty="0" smtClean="0">
                <a:latin typeface="Arial"/>
                <a:cs typeface="Arial"/>
              </a:rPr>
              <a:t>Факультет КН </a:t>
            </a:r>
            <a:r>
              <a:rPr sz="2800" spc="20" dirty="0" smtClean="0">
                <a:latin typeface="Arial"/>
                <a:cs typeface="Arial"/>
              </a:rPr>
              <a:t>(</a:t>
            </a:r>
            <a:r>
              <a:rPr lang="ru-RU" sz="2800" spc="20" dirty="0" smtClean="0">
                <a:latin typeface="Arial"/>
                <a:cs typeface="Arial"/>
              </a:rPr>
              <a:t>Карнеги</a:t>
            </a:r>
            <a:r>
              <a:rPr sz="2800" spc="20" dirty="0" smtClean="0">
                <a:latin typeface="Arial"/>
                <a:cs typeface="Arial"/>
              </a:rPr>
              <a:t> </a:t>
            </a:r>
            <a:r>
              <a:rPr lang="ru-RU" sz="2800" spc="-5" dirty="0" err="1" smtClean="0">
                <a:latin typeface="Arial"/>
                <a:cs typeface="Arial"/>
              </a:rPr>
              <a:t>Мэллон</a:t>
            </a:r>
            <a:r>
              <a:rPr sz="2800" spc="-5" dirty="0" smtClean="0">
                <a:latin typeface="Arial"/>
                <a:cs typeface="Arial"/>
              </a:rPr>
              <a:t>, </a:t>
            </a:r>
            <a:r>
              <a:rPr sz="2800" spc="-30" dirty="0">
                <a:latin typeface="Arial"/>
                <a:cs typeface="Arial"/>
              </a:rPr>
              <a:t>2012–) </a:t>
            </a:r>
            <a:endParaRPr lang="ru-RU" sz="2800" spc="-30" dirty="0" smtClean="0">
              <a:latin typeface="Arial"/>
              <a:cs typeface="Arial"/>
            </a:endParaRPr>
          </a:p>
          <a:p>
            <a:pPr marL="622300" marR="5080">
              <a:lnSpc>
                <a:spcPct val="106200"/>
              </a:lnSpc>
              <a:spcBef>
                <a:spcPts val="50"/>
              </a:spcBef>
            </a:pPr>
            <a:r>
              <a:rPr sz="2800" b="1" spc="-5" dirty="0" smtClean="0">
                <a:latin typeface="Arial"/>
                <a:cs typeface="Arial"/>
              </a:rPr>
              <a:t>DeepMind</a:t>
            </a:r>
            <a:r>
              <a:rPr sz="2800" b="1" spc="-10" dirty="0" smtClean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(2016–)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/>
          <p:cNvSpPr txBox="1">
            <a:spLocks/>
          </p:cNvSpPr>
          <p:nvPr/>
        </p:nvSpPr>
        <p:spPr>
          <a:xfrm>
            <a:off x="698500" y="242711"/>
            <a:ext cx="7251700" cy="196271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85"/>
              </a:spcBef>
            </a:pPr>
            <a:r>
              <a:rPr lang="ru-RU" kern="0" spc="-5" dirty="0" smtClean="0"/>
              <a:t>Набор данных</a:t>
            </a:r>
          </a:p>
          <a:p>
            <a:pPr marL="50800">
              <a:spcBef>
                <a:spcPts val="400"/>
              </a:spcBef>
            </a:pPr>
            <a:r>
              <a:rPr lang="ru-RU" sz="3600" b="1" kern="0" dirty="0" smtClean="0"/>
              <a:t>Глубокое обучение для ОЕЯ</a:t>
            </a:r>
            <a:endParaRPr lang="ru-RU" sz="3600" kern="0" dirty="0"/>
          </a:p>
        </p:txBody>
      </p:sp>
      <p:sp>
        <p:nvSpPr>
          <p:cNvPr id="2" name="object 2"/>
          <p:cNvSpPr/>
          <p:nvPr/>
        </p:nvSpPr>
        <p:spPr>
          <a:xfrm>
            <a:off x="8216423" y="546100"/>
            <a:ext cx="4281091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838" y="3060700"/>
            <a:ext cx="114560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b="1" dirty="0">
                <a:latin typeface="Courier New"/>
                <a:cs typeface="Courier New"/>
              </a:rPr>
              <a:t>head</a:t>
            </a:r>
            <a:r>
              <a:rPr sz="1500" dirty="0">
                <a:latin typeface="Courier New"/>
                <a:cs typeface="Courier New"/>
              </a:rPr>
              <a:t>&gt;</a:t>
            </a: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latin typeface="Courier New"/>
                <a:cs typeface="Courier New"/>
              </a:rPr>
              <a:t>url</a:t>
            </a:r>
            <a:r>
              <a:rPr sz="1500" spc="-5" dirty="0">
                <a:latin typeface="Courier New"/>
                <a:cs typeface="Courier New"/>
                <a:hlinkClick r:id="rId3"/>
              </a:rPr>
              <a:t>&gt;http://www.ted.com/talks/rajiv_maheswaran_the_math_behind_basketball_s_wildest_moves&lt;</a:t>
            </a:r>
            <a:r>
              <a:rPr sz="1500" b="1" spc="-5" dirty="0">
                <a:latin typeface="Courier New"/>
                <a:cs typeface="Courier New"/>
              </a:rPr>
              <a:t>/url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latin typeface="Courier New"/>
                <a:cs typeface="Courier New"/>
              </a:rPr>
              <a:t>keywords</a:t>
            </a:r>
            <a:r>
              <a:rPr sz="1500" spc="-5" dirty="0">
                <a:latin typeface="Courier New"/>
                <a:cs typeface="Courier New"/>
              </a:rPr>
              <a:t>&gt;talks, math, sports, technology,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visualizations&lt;</a:t>
            </a:r>
            <a:r>
              <a:rPr sz="1500" b="1" dirty="0">
                <a:latin typeface="Courier New"/>
                <a:cs typeface="Courier New"/>
              </a:rPr>
              <a:t>/keywords</a:t>
            </a:r>
            <a:r>
              <a:rPr sz="1500" dirty="0">
                <a:latin typeface="Courier New"/>
                <a:cs typeface="Courier New"/>
              </a:rPr>
              <a:t>&gt;</a:t>
            </a: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latin typeface="Courier New"/>
                <a:cs typeface="Courier New"/>
              </a:rPr>
              <a:t>speaker</a:t>
            </a:r>
            <a:r>
              <a:rPr sz="1500" spc="-5" dirty="0">
                <a:latin typeface="Courier New"/>
                <a:cs typeface="Courier New"/>
              </a:rPr>
              <a:t>&gt;Rajiv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Maheswaran&lt;</a:t>
            </a:r>
            <a:r>
              <a:rPr sz="1500" b="1" dirty="0">
                <a:latin typeface="Courier New"/>
                <a:cs typeface="Courier New"/>
              </a:rPr>
              <a:t>/speaker</a:t>
            </a:r>
            <a:r>
              <a:rPr sz="1500" dirty="0">
                <a:latin typeface="Courier New"/>
                <a:cs typeface="Courier New"/>
              </a:rPr>
              <a:t>&gt;</a:t>
            </a: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latin typeface="Courier New"/>
                <a:cs typeface="Courier New"/>
              </a:rPr>
              <a:t>videourl</a:t>
            </a:r>
            <a:r>
              <a:rPr sz="1500" spc="-5" dirty="0">
                <a:latin typeface="Courier New"/>
                <a:cs typeface="Courier New"/>
                <a:hlinkClick r:id="rId4"/>
              </a:rPr>
              <a:t>&gt;http://download.ted.com/talks/RajivMaheswaran_2015.mp4&lt;</a:t>
            </a:r>
            <a:r>
              <a:rPr sz="1500" b="1" spc="-5" dirty="0">
                <a:latin typeface="Courier New"/>
                <a:cs typeface="Courier New"/>
              </a:rPr>
              <a:t>/videourl</a:t>
            </a:r>
            <a:r>
              <a:rPr sz="1500" spc="-5" dirty="0">
                <a:latin typeface="Courier New"/>
                <a:cs typeface="Courier New"/>
              </a:rPr>
              <a:t>&gt;</a:t>
            </a:r>
            <a:endParaRPr sz="15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b="1" dirty="0">
                <a:latin typeface="Courier New"/>
                <a:cs typeface="Courier New"/>
              </a:rPr>
              <a:t>date</a:t>
            </a:r>
            <a:r>
              <a:rPr sz="1500" dirty="0">
                <a:latin typeface="Courier New"/>
                <a:cs typeface="Courier New"/>
              </a:rPr>
              <a:t>&gt;2015/03/17&lt;</a:t>
            </a:r>
            <a:r>
              <a:rPr sz="1500" b="1" dirty="0">
                <a:latin typeface="Courier New"/>
                <a:cs typeface="Courier New"/>
              </a:rPr>
              <a:t>/date</a:t>
            </a:r>
            <a:r>
              <a:rPr sz="1500" dirty="0">
                <a:latin typeface="Courier New"/>
                <a:cs typeface="Courier New"/>
              </a:rPr>
              <a:t>&gt;</a:t>
            </a: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latin typeface="Courier New"/>
                <a:cs typeface="Courier New"/>
              </a:rPr>
              <a:t>title</a:t>
            </a:r>
            <a:r>
              <a:rPr sz="1500" spc="-5" dirty="0">
                <a:latin typeface="Courier New"/>
                <a:cs typeface="Courier New"/>
              </a:rPr>
              <a:t>&gt;Rajiv Maheswaran: The math behind basketball's wildest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moves&lt;</a:t>
            </a:r>
            <a:r>
              <a:rPr sz="1500" b="1" dirty="0">
                <a:latin typeface="Courier New"/>
                <a:cs typeface="Courier New"/>
              </a:rPr>
              <a:t>/title</a:t>
            </a:r>
            <a:r>
              <a:rPr sz="1500" dirty="0">
                <a:latin typeface="Courier New"/>
                <a:cs typeface="Courier New"/>
              </a:rPr>
              <a:t>&gt;</a:t>
            </a: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&lt;</a:t>
            </a:r>
            <a:r>
              <a:rPr sz="1500" b="1" spc="-5" dirty="0">
                <a:latin typeface="Courier New"/>
                <a:cs typeface="Courier New"/>
              </a:rPr>
              <a:t>description</a:t>
            </a:r>
            <a:r>
              <a:rPr sz="1500" spc="-5" dirty="0">
                <a:latin typeface="Courier New"/>
                <a:cs typeface="Courier New"/>
              </a:rPr>
              <a:t>&gt;TED Talk Subtitles and Transcript: Basketball is </a:t>
            </a:r>
            <a:r>
              <a:rPr sz="1500" dirty="0">
                <a:latin typeface="Courier New"/>
                <a:cs typeface="Courier New"/>
              </a:rPr>
              <a:t>a </a:t>
            </a:r>
            <a:r>
              <a:rPr sz="1500" spc="-5" dirty="0">
                <a:latin typeface="Courier New"/>
                <a:cs typeface="Courier New"/>
              </a:rPr>
              <a:t>fast-moving game of improvisation,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0789" y="4889500"/>
            <a:ext cx="802703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pattern recognition. Rajiv Maheswaran and his colleagues are</a:t>
            </a:r>
            <a:r>
              <a:rPr sz="1500" spc="-6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analyzing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808" y="5118100"/>
            <a:ext cx="322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of the game, to help coaches  could help us understand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how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614" y="5118100"/>
            <a:ext cx="1283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and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players  humans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move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257" y="5118100"/>
            <a:ext cx="2997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combine intuition with new  </a:t>
            </a:r>
            <a:r>
              <a:rPr sz="1500" dirty="0">
                <a:latin typeface="Courier New"/>
                <a:cs typeface="Courier New"/>
              </a:rPr>
              <a:t>everywhere.&lt;</a:t>
            </a:r>
            <a:r>
              <a:rPr sz="1500" b="1" dirty="0">
                <a:latin typeface="Courier New"/>
                <a:cs typeface="Courier New"/>
              </a:rPr>
              <a:t>/description</a:t>
            </a:r>
            <a:r>
              <a:rPr sz="1500" dirty="0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200" y="4889500"/>
            <a:ext cx="39122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contact and, ahem, spatio-temporal  the movements behind the key plays  data. Bonus: What they're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learning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b="1" dirty="0">
                <a:latin typeface="Courier New"/>
                <a:cs typeface="Courier New"/>
              </a:rPr>
              <a:t>transcription</a:t>
            </a:r>
            <a:r>
              <a:rPr sz="1500" dirty="0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867" y="5803900"/>
            <a:ext cx="1283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9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science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510" y="5803900"/>
            <a:ext cx="31134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of moving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dots.&lt;</a:t>
            </a:r>
            <a:r>
              <a:rPr sz="1500" b="1" dirty="0">
                <a:latin typeface="Courier New"/>
                <a:cs typeface="Courier New"/>
              </a:rPr>
              <a:t>/seekvideo</a:t>
            </a:r>
            <a:r>
              <a:rPr sz="1500" dirty="0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616" y="5803900"/>
            <a:ext cx="52838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id="954"&gt;My colleagues and </a:t>
            </a:r>
            <a:r>
              <a:rPr sz="1500" dirty="0">
                <a:latin typeface="Courier New"/>
                <a:cs typeface="Courier New"/>
              </a:rPr>
              <a:t>I </a:t>
            </a:r>
            <a:r>
              <a:rPr sz="1500" spc="-5" dirty="0">
                <a:latin typeface="Courier New"/>
                <a:cs typeface="Courier New"/>
              </a:rPr>
              <a:t>are fascinated by  id="4927"&gt;So what are these </a:t>
            </a:r>
            <a:r>
              <a:rPr sz="1500" dirty="0">
                <a:latin typeface="Courier New"/>
                <a:cs typeface="Courier New"/>
              </a:rPr>
              <a:t>dots?&lt;</a:t>
            </a:r>
            <a:r>
              <a:rPr sz="1500" b="1" dirty="0">
                <a:latin typeface="Courier New"/>
                <a:cs typeface="Courier New"/>
              </a:rPr>
              <a:t>/seekvideo</a:t>
            </a:r>
            <a:r>
              <a:rPr sz="1500" dirty="0">
                <a:latin typeface="Courier New"/>
                <a:cs typeface="Courier New"/>
              </a:rPr>
              <a:t>&gt;  </a:t>
            </a:r>
            <a:r>
              <a:rPr sz="1500" spc="-5" dirty="0">
                <a:latin typeface="Courier New"/>
                <a:cs typeface="Courier New"/>
              </a:rPr>
              <a:t>id="6101"&gt;Well, it's all of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us.&lt;</a:t>
            </a:r>
            <a:r>
              <a:rPr sz="1500" b="1" dirty="0">
                <a:latin typeface="Courier New"/>
                <a:cs typeface="Courier New"/>
              </a:rPr>
              <a:t>/seekvideo</a:t>
            </a:r>
            <a:r>
              <a:rPr sz="1500" dirty="0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3616" y="6489700"/>
            <a:ext cx="10314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id="7412"&gt;And we're moving in our homes, in our offices, as we shop and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travel&lt;</a:t>
            </a:r>
            <a:r>
              <a:rPr sz="1500" b="1" dirty="0">
                <a:latin typeface="Courier New"/>
                <a:cs typeface="Courier New"/>
              </a:rPr>
              <a:t>/seekvideo</a:t>
            </a:r>
            <a:r>
              <a:rPr sz="1500" dirty="0">
                <a:latin typeface="Courier New"/>
                <a:cs typeface="Courier New"/>
              </a:rPr>
              <a:t>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6114" y="5803900"/>
            <a:ext cx="11690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b="1" dirty="0">
                <a:latin typeface="Courier New"/>
                <a:cs typeface="Courier New"/>
              </a:rPr>
              <a:t>seekvideo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b="1" dirty="0">
                <a:latin typeface="Courier New"/>
                <a:cs typeface="Courier New"/>
              </a:rPr>
              <a:t>seekvideo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b="1" dirty="0">
                <a:latin typeface="Courier New"/>
                <a:cs typeface="Courier New"/>
              </a:rPr>
              <a:t>seekvideo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&lt;</a:t>
            </a:r>
            <a:r>
              <a:rPr sz="1500" b="1" dirty="0">
                <a:latin typeface="Courier New"/>
                <a:cs typeface="Courier New"/>
              </a:rPr>
              <a:t>seekvideo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ourier New"/>
                <a:cs typeface="Courier New"/>
              </a:rPr>
              <a:t>. .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.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6423" y="546100"/>
            <a:ext cx="4281091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0600" y="2757804"/>
            <a:ext cx="12001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29" dirty="0"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900" y="2720339"/>
            <a:ext cx="11265614" cy="61798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50" spc="-20" dirty="0" smtClean="0">
                <a:latin typeface="Arial"/>
                <a:cs typeface="Arial"/>
              </a:rPr>
              <a:t>Набор данных</a:t>
            </a:r>
            <a:r>
              <a:rPr sz="1950" spc="-20" dirty="0" smtClean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TED </a:t>
            </a:r>
            <a:r>
              <a:rPr lang="ru-RU" sz="1950" spc="25" dirty="0" smtClean="0">
                <a:latin typeface="Arial"/>
                <a:cs typeface="Arial"/>
              </a:rPr>
              <a:t>содержит</a:t>
            </a:r>
            <a:r>
              <a:rPr sz="1950" spc="25" dirty="0" smtClean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2,085 </a:t>
            </a:r>
            <a:r>
              <a:rPr lang="ru-RU" sz="1950" b="1" spc="10" dirty="0" smtClean="0">
                <a:latin typeface="Arial"/>
                <a:cs typeface="Arial"/>
              </a:rPr>
              <a:t>разговоров</a:t>
            </a:r>
            <a:r>
              <a:rPr sz="1950" spc="10" dirty="0" smtClean="0">
                <a:latin typeface="Arial"/>
                <a:cs typeface="Arial"/>
              </a:rPr>
              <a:t>, </a:t>
            </a:r>
            <a:r>
              <a:rPr lang="ru-RU" sz="1950" spc="40" dirty="0" smtClean="0">
                <a:latin typeface="Arial"/>
                <a:cs typeface="Arial"/>
              </a:rPr>
              <a:t>каждый из которых включает</a:t>
            </a:r>
            <a:r>
              <a:rPr sz="1950" spc="30" dirty="0" smtClean="0">
                <a:latin typeface="Arial"/>
                <a:cs typeface="Arial"/>
              </a:rPr>
              <a:t>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57200" marR="19050" indent="-241300">
              <a:lnSpc>
                <a:spcPct val="102600"/>
              </a:lnSpc>
              <a:buSzPct val="74358"/>
              <a:buChar char="•"/>
              <a:tabLst>
                <a:tab pos="456565" algn="l"/>
                <a:tab pos="457200" algn="l"/>
              </a:tabLst>
            </a:pPr>
            <a:r>
              <a:rPr lang="ru-RU" sz="1950" spc="25" dirty="0" smtClean="0">
                <a:latin typeface="Arial"/>
                <a:cs typeface="Arial"/>
              </a:rPr>
              <a:t>Несколько</a:t>
            </a:r>
            <a:r>
              <a:rPr sz="1950" spc="25" dirty="0" smtClean="0">
                <a:latin typeface="Arial"/>
                <a:cs typeface="Arial"/>
              </a:rPr>
              <a:t> </a:t>
            </a:r>
            <a:r>
              <a:rPr lang="ru-RU" sz="1950" b="1" spc="10" dirty="0" smtClean="0">
                <a:latin typeface="Arial"/>
                <a:cs typeface="Arial"/>
              </a:rPr>
              <a:t>меток тем</a:t>
            </a:r>
            <a:r>
              <a:rPr sz="1950" b="1" spc="10" dirty="0" smtClean="0">
                <a:latin typeface="Arial"/>
                <a:cs typeface="Arial"/>
              </a:rPr>
              <a:t> </a:t>
            </a:r>
            <a:r>
              <a:rPr sz="1950" spc="25" dirty="0" smtClean="0">
                <a:latin typeface="Arial"/>
                <a:cs typeface="Arial"/>
              </a:rPr>
              <a:t>(</a:t>
            </a:r>
            <a:r>
              <a:rPr lang="ru-RU" sz="1950" spc="25" dirty="0" smtClean="0">
                <a:latin typeface="Arial"/>
                <a:cs typeface="Arial"/>
              </a:rPr>
              <a:t>напр.,</a:t>
            </a:r>
            <a:r>
              <a:rPr sz="1950" spc="25" dirty="0" smtClean="0">
                <a:latin typeface="Arial"/>
                <a:cs typeface="Arial"/>
              </a:rPr>
              <a:t>“</a:t>
            </a:r>
            <a:r>
              <a:rPr lang="ru-RU" sz="1950" spc="25" dirty="0" smtClean="0">
                <a:latin typeface="Arial"/>
                <a:cs typeface="Arial"/>
              </a:rPr>
              <a:t>разговоры</a:t>
            </a:r>
            <a:r>
              <a:rPr sz="1950" spc="25" dirty="0" smtClean="0">
                <a:latin typeface="Arial"/>
                <a:cs typeface="Arial"/>
              </a:rPr>
              <a:t>, </a:t>
            </a:r>
            <a:r>
              <a:rPr lang="ru-RU" sz="1950" spc="25" dirty="0" smtClean="0">
                <a:latin typeface="Arial"/>
                <a:cs typeface="Arial"/>
              </a:rPr>
              <a:t>бизнес</a:t>
            </a:r>
            <a:r>
              <a:rPr sz="1950" spc="25" dirty="0" smtClean="0">
                <a:latin typeface="Arial"/>
                <a:cs typeface="Arial"/>
              </a:rPr>
              <a:t>, </a:t>
            </a:r>
            <a:r>
              <a:rPr lang="ru-RU" sz="1950" dirty="0" smtClean="0">
                <a:latin typeface="Arial"/>
                <a:cs typeface="Arial"/>
              </a:rPr>
              <a:t>креативность</a:t>
            </a:r>
            <a:r>
              <a:rPr sz="1950" dirty="0" smtClean="0">
                <a:latin typeface="Arial"/>
                <a:cs typeface="Arial"/>
              </a:rPr>
              <a:t>, </a:t>
            </a:r>
            <a:r>
              <a:rPr lang="ru-RU" sz="1950" dirty="0" smtClean="0">
                <a:latin typeface="Arial"/>
                <a:cs typeface="Arial"/>
              </a:rPr>
              <a:t>любознательность</a:t>
            </a:r>
            <a:r>
              <a:rPr sz="1950" dirty="0" smtClean="0">
                <a:latin typeface="Arial"/>
                <a:cs typeface="Arial"/>
              </a:rPr>
              <a:t>, </a:t>
            </a:r>
            <a:r>
              <a:rPr lang="ru-RU" sz="1950" spc="25" dirty="0" smtClean="0">
                <a:latin typeface="Arial"/>
                <a:cs typeface="Arial"/>
              </a:rPr>
              <a:t>постановка целей</a:t>
            </a:r>
            <a:r>
              <a:rPr sz="1950" spc="25" dirty="0" smtClean="0">
                <a:latin typeface="Arial"/>
                <a:cs typeface="Arial"/>
              </a:rPr>
              <a:t>, </a:t>
            </a:r>
            <a:r>
              <a:rPr lang="ru-RU" sz="1950" spc="10" dirty="0" smtClean="0">
                <a:latin typeface="Arial"/>
                <a:cs typeface="Arial"/>
              </a:rPr>
              <a:t>инновация</a:t>
            </a:r>
            <a:r>
              <a:rPr lang="ru-RU" sz="1950" spc="10" dirty="0" smtClean="0">
                <a:latin typeface="Arial"/>
                <a:cs typeface="Arial"/>
              </a:rPr>
              <a:t>, мотивация</a:t>
            </a:r>
            <a:r>
              <a:rPr sz="1950" spc="10" dirty="0" smtClean="0">
                <a:latin typeface="Arial"/>
                <a:cs typeface="Arial"/>
              </a:rPr>
              <a:t>, </a:t>
            </a:r>
            <a:r>
              <a:rPr lang="ru-RU" sz="1950" spc="20" dirty="0" smtClean="0">
                <a:latin typeface="Arial"/>
                <a:cs typeface="Arial"/>
              </a:rPr>
              <a:t>потенциал</a:t>
            </a:r>
            <a:r>
              <a:rPr sz="1950" spc="20" dirty="0" smtClean="0">
                <a:latin typeface="Arial"/>
                <a:cs typeface="Arial"/>
              </a:rPr>
              <a:t>, </a:t>
            </a:r>
            <a:r>
              <a:rPr lang="ru-RU" sz="1950" spc="40" dirty="0" smtClean="0">
                <a:latin typeface="Arial"/>
                <a:cs typeface="Arial"/>
              </a:rPr>
              <a:t>успех</a:t>
            </a:r>
            <a:r>
              <a:rPr sz="1950" spc="40" dirty="0" smtClean="0">
                <a:latin typeface="Arial"/>
                <a:cs typeface="Arial"/>
              </a:rPr>
              <a:t>,</a:t>
            </a:r>
            <a:r>
              <a:rPr sz="1950" spc="-20" dirty="0" smtClean="0">
                <a:latin typeface="Arial"/>
                <a:cs typeface="Arial"/>
              </a:rPr>
              <a:t> </a:t>
            </a:r>
            <a:r>
              <a:rPr lang="ru-RU" sz="1950" spc="30" dirty="0" smtClean="0">
                <a:latin typeface="Arial"/>
                <a:cs typeface="Arial"/>
              </a:rPr>
              <a:t>работа</a:t>
            </a:r>
            <a:r>
              <a:rPr sz="1950" spc="30" dirty="0" smtClean="0">
                <a:latin typeface="Arial"/>
                <a:cs typeface="Arial"/>
              </a:rPr>
              <a:t>”)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457200" marR="74930" indent="-241300">
              <a:lnSpc>
                <a:spcPct val="102600"/>
              </a:lnSpc>
              <a:buSzPct val="74358"/>
              <a:buChar char="•"/>
              <a:tabLst>
                <a:tab pos="456565" algn="l"/>
                <a:tab pos="457200" algn="l"/>
              </a:tabLst>
            </a:pPr>
            <a:r>
              <a:rPr lang="ru-RU" sz="1950" b="1" spc="5" dirty="0" smtClean="0">
                <a:latin typeface="Arial"/>
                <a:cs typeface="Arial"/>
              </a:rPr>
              <a:t>Заголовок</a:t>
            </a:r>
            <a:r>
              <a:rPr sz="1950" b="1" spc="5" dirty="0" smtClean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(12,766 </a:t>
            </a:r>
            <a:r>
              <a:rPr lang="ru-RU" sz="1950" spc="25" dirty="0" smtClean="0">
                <a:latin typeface="Arial"/>
                <a:cs typeface="Arial"/>
              </a:rPr>
              <a:t>слов</a:t>
            </a:r>
            <a:r>
              <a:rPr sz="1950" spc="25" dirty="0" smtClean="0">
                <a:latin typeface="Arial"/>
                <a:cs typeface="Arial"/>
              </a:rPr>
              <a:t> </a:t>
            </a:r>
            <a:r>
              <a:rPr lang="ru-RU" sz="1950" spc="10" dirty="0" smtClean="0">
                <a:latin typeface="Arial"/>
                <a:cs typeface="Arial"/>
              </a:rPr>
              <a:t>во всех заголовках</a:t>
            </a:r>
            <a:r>
              <a:rPr sz="1950" spc="10" dirty="0" smtClean="0">
                <a:latin typeface="Arial"/>
                <a:cs typeface="Arial"/>
              </a:rPr>
              <a:t>, </a:t>
            </a:r>
            <a:r>
              <a:rPr lang="ru-RU" sz="1950" spc="50" dirty="0" smtClean="0">
                <a:latin typeface="Arial"/>
                <a:cs typeface="Arial"/>
              </a:rPr>
              <a:t>исключая имена авторов</a:t>
            </a:r>
            <a:r>
              <a:rPr sz="1950" spc="15" dirty="0" smtClean="0">
                <a:latin typeface="Arial"/>
                <a:cs typeface="Arial"/>
              </a:rPr>
              <a:t>, </a:t>
            </a:r>
            <a:r>
              <a:rPr lang="ru-RU" sz="1950" spc="35" dirty="0" smtClean="0">
                <a:latin typeface="Arial"/>
                <a:cs typeface="Arial"/>
              </a:rPr>
              <a:t>которые всегда в них включены</a:t>
            </a:r>
            <a:r>
              <a:rPr sz="1950" spc="15" dirty="0" smtClean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457200" indent="-241300">
              <a:lnSpc>
                <a:spcPct val="100000"/>
              </a:lnSpc>
              <a:buSzPct val="74358"/>
              <a:buChar char="•"/>
              <a:tabLst>
                <a:tab pos="456565" algn="l"/>
                <a:tab pos="457200" algn="l"/>
              </a:tabLst>
            </a:pPr>
            <a:r>
              <a:rPr lang="ru-RU" sz="1950" b="1" spc="15" dirty="0" smtClean="0">
                <a:latin typeface="Arial"/>
                <a:cs typeface="Arial"/>
              </a:rPr>
              <a:t>Краткое содержание</a:t>
            </a:r>
            <a:r>
              <a:rPr sz="1950" b="1" spc="15" dirty="0" smtClean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(109,880 </a:t>
            </a:r>
            <a:r>
              <a:rPr lang="ru-RU" sz="1950" spc="25" dirty="0" smtClean="0">
                <a:latin typeface="Arial"/>
                <a:cs typeface="Arial"/>
              </a:rPr>
              <a:t>слов</a:t>
            </a:r>
            <a:r>
              <a:rPr sz="1950" spc="25" dirty="0" smtClean="0">
                <a:latin typeface="Arial"/>
                <a:cs typeface="Arial"/>
              </a:rPr>
              <a:t> </a:t>
            </a:r>
            <a:r>
              <a:rPr lang="ru-RU" sz="1950" spc="10" dirty="0" smtClean="0">
                <a:latin typeface="Arial"/>
                <a:cs typeface="Arial"/>
              </a:rPr>
              <a:t>во всех резюме</a:t>
            </a:r>
            <a:r>
              <a:rPr sz="1950" spc="15" dirty="0" smtClean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457200" marR="5080" indent="-241300">
              <a:lnSpc>
                <a:spcPct val="102600"/>
              </a:lnSpc>
              <a:buSzPct val="74358"/>
              <a:buChar char="•"/>
              <a:tabLst>
                <a:tab pos="456565" algn="l"/>
                <a:tab pos="457200" algn="l"/>
              </a:tabLst>
            </a:pPr>
            <a:r>
              <a:rPr lang="ru-RU" sz="1950" spc="20" dirty="0" err="1" smtClean="0">
                <a:latin typeface="Arial"/>
                <a:cs typeface="Arial"/>
              </a:rPr>
              <a:t>Транскрипт</a:t>
            </a:r>
            <a:r>
              <a:rPr lang="ru-RU" sz="1950" spc="20" dirty="0" smtClean="0">
                <a:latin typeface="Arial"/>
                <a:cs typeface="Arial"/>
              </a:rPr>
              <a:t> содержания с</a:t>
            </a:r>
            <a:r>
              <a:rPr sz="1950" spc="10" dirty="0" smtClean="0">
                <a:latin typeface="Arial"/>
                <a:cs typeface="Arial"/>
              </a:rPr>
              <a:t> </a:t>
            </a:r>
            <a:r>
              <a:rPr lang="ru-RU" sz="1950" b="1" spc="10" dirty="0" smtClean="0">
                <a:latin typeface="Arial"/>
                <a:cs typeface="Arial"/>
              </a:rPr>
              <a:t>выравниванием по кадрам </a:t>
            </a:r>
            <a:r>
              <a:rPr lang="ru-RU" sz="1950" spc="10" dirty="0" smtClean="0">
                <a:latin typeface="Arial"/>
                <a:cs typeface="Arial"/>
              </a:rPr>
              <a:t>из видеозаписи </a:t>
            </a:r>
            <a:r>
              <a:rPr sz="1950" spc="10" dirty="0" smtClean="0">
                <a:latin typeface="Arial"/>
                <a:cs typeface="Arial"/>
              </a:rPr>
              <a:t>(574,794 </a:t>
            </a:r>
            <a:r>
              <a:rPr lang="ru-RU" sz="1950" spc="40" dirty="0" smtClean="0">
                <a:latin typeface="Arial"/>
                <a:cs typeface="Arial"/>
              </a:rPr>
              <a:t>выровненные сегменты</a:t>
            </a:r>
            <a:r>
              <a:rPr sz="1950" spc="25" dirty="0" smtClean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901700" lvl="1" indent="-241300">
              <a:lnSpc>
                <a:spcPct val="100000"/>
              </a:lnSpc>
              <a:buSzPct val="74358"/>
              <a:buChar char="•"/>
              <a:tabLst>
                <a:tab pos="901065" algn="l"/>
                <a:tab pos="901700" algn="l"/>
              </a:tabLst>
            </a:pPr>
            <a:r>
              <a:rPr lang="ru-RU" sz="1950" dirty="0" smtClean="0">
                <a:latin typeface="Arial"/>
                <a:cs typeface="Arial"/>
              </a:rPr>
              <a:t>Различия между последующими сегментами видео и его кадрами дают длительность</a:t>
            </a:r>
            <a:endParaRPr sz="19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457200" indent="-241300">
              <a:lnSpc>
                <a:spcPct val="100000"/>
              </a:lnSpc>
              <a:buSzPct val="74358"/>
              <a:buChar char="•"/>
              <a:tabLst>
                <a:tab pos="456565" algn="l"/>
                <a:tab pos="457200" algn="l"/>
              </a:tabLst>
            </a:pPr>
            <a:r>
              <a:rPr lang="ru-RU" sz="1950" spc="-55" dirty="0" smtClean="0">
                <a:latin typeface="Arial"/>
                <a:cs typeface="Arial"/>
              </a:rPr>
              <a:t>Общая длина содержимого</a:t>
            </a:r>
            <a:r>
              <a:rPr sz="1950" spc="10" dirty="0" smtClean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5,201,252 </a:t>
            </a:r>
            <a:r>
              <a:rPr lang="ru-RU" sz="1950" b="1" spc="10" dirty="0" err="1" smtClean="0">
                <a:latin typeface="Arial"/>
                <a:cs typeface="Arial"/>
              </a:rPr>
              <a:t>токенов</a:t>
            </a:r>
            <a:r>
              <a:rPr sz="1950" b="1" spc="10" dirty="0" smtClean="0">
                <a:latin typeface="Arial"/>
                <a:cs typeface="Arial"/>
              </a:rPr>
              <a:t> </a:t>
            </a:r>
            <a:r>
              <a:rPr lang="ru-RU" sz="1950" spc="15" dirty="0" smtClean="0">
                <a:latin typeface="Arial"/>
                <a:cs typeface="Arial"/>
              </a:rPr>
              <a:t>после </a:t>
            </a:r>
            <a:r>
              <a:rPr lang="ru-RU" sz="1950" spc="15" dirty="0" err="1" smtClean="0">
                <a:latin typeface="Arial"/>
                <a:cs typeface="Arial"/>
              </a:rPr>
              <a:t>токенизации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457200" indent="-241300">
              <a:lnSpc>
                <a:spcPct val="100000"/>
              </a:lnSpc>
              <a:buSzPct val="74358"/>
              <a:buChar char="•"/>
              <a:tabLst>
                <a:tab pos="456565" algn="l"/>
                <a:tab pos="457200" algn="l"/>
              </a:tabLst>
            </a:pPr>
            <a:r>
              <a:rPr lang="ru-RU" sz="1950" spc="10" dirty="0" smtClean="0">
                <a:latin typeface="Arial"/>
                <a:cs typeface="Arial"/>
              </a:rPr>
              <a:t>Аннотации</a:t>
            </a:r>
            <a:r>
              <a:rPr lang="ru-RU" sz="1950" spc="10" dirty="0">
                <a:latin typeface="Arial"/>
                <a:cs typeface="Arial"/>
              </a:rPr>
              <a:t> </a:t>
            </a:r>
            <a:r>
              <a:rPr lang="ru-RU" sz="1950" spc="10" dirty="0" smtClean="0">
                <a:latin typeface="Arial"/>
                <a:cs typeface="Arial"/>
              </a:rPr>
              <a:t>для</a:t>
            </a:r>
            <a:r>
              <a:rPr sz="1950" spc="10" dirty="0" smtClean="0">
                <a:latin typeface="Arial"/>
                <a:cs typeface="Arial"/>
              </a:rPr>
              <a:t> </a:t>
            </a:r>
            <a:r>
              <a:rPr lang="ru-RU" sz="1950" b="1" spc="15" dirty="0" smtClean="0">
                <a:latin typeface="Arial"/>
                <a:cs typeface="Arial"/>
              </a:rPr>
              <a:t>аплодисментов</a:t>
            </a:r>
            <a:r>
              <a:rPr sz="1950" b="1" spc="15" dirty="0" smtClean="0">
                <a:latin typeface="Arial"/>
                <a:cs typeface="Arial"/>
              </a:rPr>
              <a:t> </a:t>
            </a:r>
            <a:r>
              <a:rPr lang="ru-RU" sz="1950" spc="50" dirty="0" smtClean="0">
                <a:latin typeface="Arial"/>
                <a:cs typeface="Arial"/>
              </a:rPr>
              <a:t>и</a:t>
            </a:r>
            <a:r>
              <a:rPr sz="1950" spc="-20" dirty="0" smtClean="0">
                <a:latin typeface="Arial"/>
                <a:cs typeface="Arial"/>
              </a:rPr>
              <a:t> </a:t>
            </a:r>
            <a:r>
              <a:rPr lang="ru-RU" sz="1950" b="1" spc="10" dirty="0" smtClean="0">
                <a:latin typeface="Arial"/>
                <a:cs typeface="Arial"/>
              </a:rPr>
              <a:t>смеха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457200" indent="-241300">
              <a:lnSpc>
                <a:spcPct val="100000"/>
              </a:lnSpc>
              <a:spcBef>
                <a:spcPts val="5"/>
              </a:spcBef>
              <a:buSzPct val="74358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lang="ru-RU" sz="1950" b="1" dirty="0" smtClean="0">
                <a:latin typeface="Arial"/>
                <a:cs typeface="Arial"/>
              </a:rPr>
              <a:t>Переводы</a:t>
            </a:r>
            <a:r>
              <a:rPr sz="1950" b="1" dirty="0" smtClean="0">
                <a:latin typeface="Arial"/>
                <a:cs typeface="Arial"/>
              </a:rPr>
              <a:t> </a:t>
            </a:r>
            <a:r>
              <a:rPr lang="ru-RU" sz="1950" spc="10" dirty="0" smtClean="0">
                <a:latin typeface="Arial"/>
                <a:cs typeface="Arial"/>
              </a:rPr>
              <a:t>в более, чем </a:t>
            </a:r>
            <a:r>
              <a:rPr sz="1950" b="1" spc="10" dirty="0" smtClean="0">
                <a:latin typeface="Arial"/>
                <a:cs typeface="Arial"/>
              </a:rPr>
              <a:t>100 </a:t>
            </a:r>
            <a:r>
              <a:rPr lang="ru-RU" sz="1950" b="1" spc="15" dirty="0" smtClean="0">
                <a:latin typeface="Arial"/>
                <a:cs typeface="Arial"/>
              </a:rPr>
              <a:t>языков</a:t>
            </a:r>
            <a:r>
              <a:rPr sz="1950" b="1" spc="15" dirty="0" smtClean="0">
                <a:latin typeface="Arial"/>
                <a:cs typeface="Arial"/>
              </a:rPr>
              <a:t> </a:t>
            </a:r>
            <a:r>
              <a:rPr sz="1950" spc="25" dirty="0" smtClean="0">
                <a:latin typeface="Arial"/>
                <a:cs typeface="Arial"/>
              </a:rPr>
              <a:t>(</a:t>
            </a:r>
            <a:r>
              <a:rPr lang="ru-RU" sz="1950" spc="25" dirty="0" smtClean="0">
                <a:latin typeface="Arial"/>
                <a:cs typeface="Arial"/>
              </a:rPr>
              <a:t>хотя только в нескольких языках есть все беседы</a:t>
            </a:r>
            <a:r>
              <a:rPr sz="1950" spc="10" dirty="0" smtClean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98500" y="242711"/>
            <a:ext cx="7251700" cy="196271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85"/>
              </a:spcBef>
            </a:pPr>
            <a:r>
              <a:rPr lang="ru-RU" kern="0" spc="-5" dirty="0" smtClean="0"/>
              <a:t>Набор данных</a:t>
            </a:r>
          </a:p>
          <a:p>
            <a:pPr marL="50800">
              <a:spcBef>
                <a:spcPts val="400"/>
              </a:spcBef>
            </a:pPr>
            <a:r>
              <a:rPr lang="ru-RU" sz="3600" b="1" kern="0" dirty="0" smtClean="0"/>
              <a:t>Глубокое обучение для ОЕЯ</a:t>
            </a:r>
            <a:endParaRPr lang="ru-RU" sz="3600" kern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1300" y="3543064"/>
            <a:ext cx="6083300" cy="398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600" y="2844800"/>
            <a:ext cx="5156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-150" dirty="0" smtClean="0">
                <a:latin typeface="Arial"/>
                <a:cs typeface="Arial"/>
              </a:rPr>
              <a:t>Длина беседы </a:t>
            </a:r>
            <a:r>
              <a:rPr sz="3600" spc="15" dirty="0" smtClean="0">
                <a:latin typeface="Arial"/>
                <a:cs typeface="Arial"/>
              </a:rPr>
              <a:t>(</a:t>
            </a:r>
            <a:r>
              <a:rPr lang="ru-RU" sz="3600" spc="15" dirty="0" smtClean="0">
                <a:latin typeface="Arial"/>
                <a:cs typeface="Arial"/>
              </a:rPr>
              <a:t>в словах</a:t>
            </a:r>
            <a:r>
              <a:rPr sz="3600" spc="15" dirty="0" smtClean="0"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3400" y="3543260"/>
            <a:ext cx="5829300" cy="4026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50100" y="2844800"/>
            <a:ext cx="3278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# </a:t>
            </a:r>
            <a:r>
              <a:rPr lang="ru-RU" sz="3600" dirty="0" smtClean="0">
                <a:latin typeface="Arial"/>
                <a:cs typeface="Arial"/>
              </a:rPr>
              <a:t>метки тем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300" y="7734300"/>
            <a:ext cx="57759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smtClean="0">
                <a:latin typeface="Arial"/>
                <a:cs typeface="Arial"/>
              </a:rPr>
              <a:t>(</a:t>
            </a:r>
            <a:r>
              <a:rPr lang="ru-RU" sz="3600" dirty="0" smtClean="0">
                <a:latin typeface="Arial"/>
                <a:cs typeface="Arial"/>
              </a:rPr>
              <a:t>большинство </a:t>
            </a:r>
            <a:r>
              <a:rPr lang="ru-RU" sz="3600" dirty="0">
                <a:latin typeface="Arial"/>
                <a:cs typeface="Arial"/>
              </a:rPr>
              <a:t>р</a:t>
            </a:r>
            <a:r>
              <a:rPr lang="ru-RU" sz="3600" dirty="0" smtClean="0">
                <a:latin typeface="Arial"/>
                <a:cs typeface="Arial"/>
              </a:rPr>
              <a:t>азговоров – это 2-3 ключевых слова</a:t>
            </a:r>
            <a:r>
              <a:rPr sz="3600" spc="20" dirty="0" smtClean="0"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9600" y="7696200"/>
            <a:ext cx="59626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smtClean="0">
                <a:latin typeface="Arial"/>
                <a:cs typeface="Arial"/>
              </a:rPr>
              <a:t>(</a:t>
            </a:r>
            <a:r>
              <a:rPr lang="ru-RU" sz="3600" dirty="0" smtClean="0">
                <a:latin typeface="Arial"/>
                <a:cs typeface="Arial"/>
              </a:rPr>
              <a:t>большинство разговоров имеют 4 ключевых слова</a:t>
            </a:r>
            <a:r>
              <a:rPr sz="3600" spc="10" dirty="0" smtClean="0"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98500" y="242711"/>
            <a:ext cx="7251700" cy="196271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85"/>
              </a:spcBef>
            </a:pPr>
            <a:r>
              <a:rPr lang="ru-RU" kern="0" spc="-5" dirty="0" smtClean="0"/>
              <a:t>Набор данных</a:t>
            </a:r>
          </a:p>
          <a:p>
            <a:pPr marL="50800">
              <a:spcBef>
                <a:spcPts val="400"/>
              </a:spcBef>
            </a:pPr>
            <a:r>
              <a:rPr lang="ru-RU" sz="3600" b="1" kern="0" dirty="0" smtClean="0"/>
              <a:t>Глубокое обучение для ОЕЯ</a:t>
            </a:r>
            <a:endParaRPr lang="ru-RU" sz="36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90600" y="473976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4677155"/>
            <a:ext cx="9081135" cy="464999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10" dirty="0" smtClean="0">
                <a:latin typeface="Arial"/>
                <a:cs typeface="Arial"/>
              </a:rPr>
              <a:t>Поколение естественного языка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spcBef>
                <a:spcPts val="5"/>
              </a:spcBef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45" dirty="0" smtClean="0">
                <a:latin typeface="Arial"/>
                <a:cs typeface="Arial"/>
              </a:rPr>
              <a:t>Языковое моделирование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35" dirty="0" smtClean="0">
                <a:latin typeface="Arial"/>
                <a:cs typeface="Arial"/>
              </a:rPr>
              <a:t>Моделирование условного языка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20" dirty="0" smtClean="0">
                <a:latin typeface="Arial"/>
                <a:cs typeface="Arial"/>
              </a:rPr>
              <a:t>Условный по представлению контекста, генерирует соответствующий текст</a:t>
            </a:r>
            <a:endParaRPr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10" dirty="0" smtClean="0">
                <a:latin typeface="Arial"/>
                <a:cs typeface="Arial"/>
              </a:rPr>
              <a:t>Примеры</a:t>
            </a:r>
            <a:r>
              <a:rPr sz="2750" spc="10" dirty="0" smtClean="0">
                <a:latin typeface="Arial"/>
                <a:cs typeface="Arial"/>
              </a:rPr>
              <a:t>: </a:t>
            </a:r>
            <a:r>
              <a:rPr lang="ru-RU" sz="2750" spc="60" dirty="0" smtClean="0">
                <a:latin typeface="Arial"/>
                <a:cs typeface="Arial"/>
              </a:rPr>
              <a:t>распознавание речи</a:t>
            </a:r>
            <a:r>
              <a:rPr sz="2750" spc="30" dirty="0" smtClean="0">
                <a:latin typeface="Arial"/>
                <a:cs typeface="Arial"/>
              </a:rPr>
              <a:t>, </a:t>
            </a:r>
            <a:r>
              <a:rPr lang="ru-RU" sz="2750" spc="50" dirty="0" smtClean="0">
                <a:latin typeface="Arial"/>
                <a:cs typeface="Arial"/>
              </a:rPr>
              <a:t>описание изображений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6860000">
            <a:off x="-1002171" y="622664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990600" y="3926966"/>
            <a:ext cx="15748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333500" y="3864355"/>
            <a:ext cx="7988300" cy="4385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-40" dirty="0" smtClean="0">
                <a:latin typeface="Arial"/>
                <a:cs typeface="Arial"/>
              </a:rPr>
              <a:t>Категоризация текста </a:t>
            </a:r>
            <a:r>
              <a:rPr sz="2750" spc="30" dirty="0" smtClean="0">
                <a:latin typeface="Arial"/>
                <a:cs typeface="Arial"/>
              </a:rPr>
              <a:t>(“</a:t>
            </a:r>
            <a:r>
              <a:rPr sz="2750" spc="30" dirty="0">
                <a:latin typeface="Arial"/>
                <a:cs typeface="Arial"/>
              </a:rPr>
              <a:t>text</a:t>
            </a:r>
            <a:r>
              <a:rPr sz="2750" spc="35" dirty="0">
                <a:latin typeface="Arial"/>
                <a:cs typeface="Arial"/>
              </a:rPr>
              <a:t> </a:t>
            </a:r>
            <a:r>
              <a:rPr sz="2750" spc="70" dirty="0">
                <a:latin typeface="Arial"/>
                <a:cs typeface="Arial"/>
              </a:rPr>
              <a:t>cat”)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990600" y="2707767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333500" y="2645155"/>
            <a:ext cx="10114280" cy="8547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10"/>
              </a:spcBef>
            </a:pPr>
            <a:r>
              <a:rPr lang="ru-RU" sz="2750" b="1" spc="5" dirty="0" smtClean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750" spc="45" dirty="0" smtClean="0">
                <a:latin typeface="Arial"/>
                <a:cs typeface="Arial"/>
              </a:rPr>
              <a:t>(и речи): </a:t>
            </a:r>
            <a:r>
              <a:rPr lang="ru-RU" sz="2750" spc="80" dirty="0" smtClean="0">
                <a:latin typeface="Arial"/>
                <a:cs typeface="Arial"/>
              </a:rPr>
              <a:t>“восприятия”</a:t>
            </a:r>
            <a:r>
              <a:rPr lang="ru-RU" sz="2750" spc="15" dirty="0" smtClean="0">
                <a:latin typeface="Arial"/>
                <a:cs typeface="Arial"/>
              </a:rPr>
              <a:t> </a:t>
            </a:r>
            <a:r>
              <a:rPr lang="ru-RU" sz="2750" spc="5" dirty="0" err="1" smtClean="0">
                <a:latin typeface="Arial"/>
                <a:cs typeface="Arial"/>
              </a:rPr>
              <a:t>vs</a:t>
            </a:r>
            <a:r>
              <a:rPr lang="ru-RU" sz="2750" spc="5" dirty="0" smtClean="0">
                <a:latin typeface="Arial"/>
                <a:cs typeface="Arial"/>
              </a:rPr>
              <a:t>.  </a:t>
            </a:r>
            <a:r>
              <a:rPr lang="ru-RU" sz="2750" spc="35" dirty="0" smtClean="0">
                <a:latin typeface="Arial"/>
                <a:cs typeface="Arial"/>
              </a:rPr>
              <a:t>“характеристики”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736600" y="1625600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9" name="object 8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20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</p:spTree>
    <p:extLst>
      <p:ext uri="{BB962C8B-B14F-4D97-AF65-F5344CB8AC3E}">
        <p14:creationId xmlns:p14="http://schemas.microsoft.com/office/powerpoint/2010/main" val="66368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16860000">
            <a:off x="-1002171" y="622664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8445" y="2455939"/>
            <a:ext cx="443865" cy="330200"/>
          </a:xfrm>
          <a:custGeom>
            <a:avLst/>
            <a:gdLst/>
            <a:ahLst/>
            <a:cxnLst/>
            <a:rect l="l" t="t" r="r" b="b"/>
            <a:pathLst>
              <a:path w="443864" h="330200">
                <a:moveTo>
                  <a:pt x="0" y="329945"/>
                </a:moveTo>
                <a:lnTo>
                  <a:pt x="12793" y="269639"/>
                </a:lnTo>
                <a:lnTo>
                  <a:pt x="27887" y="215402"/>
                </a:lnTo>
                <a:lnTo>
                  <a:pt x="45279" y="167234"/>
                </a:lnTo>
                <a:lnTo>
                  <a:pt x="64972" y="125135"/>
                </a:lnTo>
                <a:lnTo>
                  <a:pt x="86963" y="89106"/>
                </a:lnTo>
                <a:lnTo>
                  <a:pt x="111254" y="59146"/>
                </a:lnTo>
                <a:lnTo>
                  <a:pt x="166735" y="17434"/>
                </a:lnTo>
                <a:lnTo>
                  <a:pt x="231413" y="0"/>
                </a:lnTo>
                <a:lnTo>
                  <a:pt x="267202" y="386"/>
                </a:lnTo>
                <a:lnTo>
                  <a:pt x="305289" y="6842"/>
                </a:lnTo>
                <a:lnTo>
                  <a:pt x="345677" y="19368"/>
                </a:lnTo>
                <a:lnTo>
                  <a:pt x="388363" y="37962"/>
                </a:lnTo>
                <a:lnTo>
                  <a:pt x="433349" y="62626"/>
                </a:lnTo>
                <a:lnTo>
                  <a:pt x="443771" y="69921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6856" y="2468636"/>
            <a:ext cx="135255" cy="120014"/>
          </a:xfrm>
          <a:custGeom>
            <a:avLst/>
            <a:gdLst/>
            <a:ahLst/>
            <a:cxnLst/>
            <a:rect l="l" t="t" r="r" b="b"/>
            <a:pathLst>
              <a:path w="135254" h="120014">
                <a:moveTo>
                  <a:pt x="69912" y="0"/>
                </a:moveTo>
                <a:lnTo>
                  <a:pt x="0" y="99884"/>
                </a:lnTo>
                <a:lnTo>
                  <a:pt x="134840" y="119853"/>
                </a:lnTo>
                <a:lnTo>
                  <a:pt x="69912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  <p:sp>
        <p:nvSpPr>
          <p:cNvPr id="5" name="object 5"/>
          <p:cNvSpPr txBox="1"/>
          <p:nvPr/>
        </p:nvSpPr>
        <p:spPr>
          <a:xfrm>
            <a:off x="756434" y="1600200"/>
            <a:ext cx="12248366" cy="750205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 smtClean="0">
              <a:latin typeface="Arial"/>
              <a:cs typeface="Arial"/>
            </a:endParaRPr>
          </a:p>
          <a:p>
            <a:pPr marL="4064000">
              <a:lnSpc>
                <a:spcPts val="3885"/>
              </a:lnSpc>
              <a:spcBef>
                <a:spcPts val="280"/>
              </a:spcBef>
            </a:pPr>
            <a:r>
              <a:rPr lang="ru-RU" sz="3200" spc="75" dirty="0" smtClean="0">
                <a:solidFill>
                  <a:srgbClr val="0365C0"/>
                </a:solidFill>
                <a:latin typeface="Arial"/>
                <a:cs typeface="Arial"/>
              </a:rPr>
              <a:t>Встраивает вложения слов из бесед </a:t>
            </a:r>
            <a:r>
              <a:rPr lang="en-US" sz="3200" spc="75" dirty="0" smtClean="0">
                <a:solidFill>
                  <a:srgbClr val="0365C0"/>
                </a:solidFill>
                <a:latin typeface="Arial"/>
                <a:cs typeface="Arial"/>
              </a:rPr>
              <a:t>TED</a:t>
            </a:r>
            <a:endParaRPr sz="3200" dirty="0" smtClean="0">
              <a:latin typeface="Arial"/>
              <a:cs typeface="Arial"/>
            </a:endParaRPr>
          </a:p>
          <a:p>
            <a:pPr marL="469900" marR="5080" indent="-457200">
              <a:lnSpc>
                <a:spcPts val="32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ru-RU" sz="2750" b="1" spc="5" dirty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750" spc="45" dirty="0">
                <a:latin typeface="Arial"/>
                <a:cs typeface="Arial"/>
              </a:rPr>
              <a:t>(и речи): </a:t>
            </a:r>
            <a:r>
              <a:rPr lang="ru-RU" sz="2750" spc="80" dirty="0">
                <a:latin typeface="Arial"/>
                <a:cs typeface="Arial"/>
              </a:rPr>
              <a:t>“восприятия”</a:t>
            </a:r>
            <a:r>
              <a:rPr lang="ru-RU" sz="2750" spc="15" dirty="0">
                <a:latin typeface="Arial"/>
                <a:cs typeface="Arial"/>
              </a:rPr>
              <a:t> </a:t>
            </a:r>
            <a:r>
              <a:rPr lang="ru-RU" sz="2750" spc="5" dirty="0" err="1">
                <a:latin typeface="Arial"/>
                <a:cs typeface="Arial"/>
              </a:rPr>
              <a:t>vs</a:t>
            </a:r>
            <a:r>
              <a:rPr lang="ru-RU" sz="2750" spc="5" dirty="0">
                <a:latin typeface="Arial"/>
                <a:cs typeface="Arial"/>
              </a:rPr>
              <a:t>.  </a:t>
            </a:r>
            <a:r>
              <a:rPr lang="ru-RU" sz="2750" spc="35" dirty="0">
                <a:latin typeface="Arial"/>
                <a:cs typeface="Arial"/>
              </a:rPr>
              <a:t>“</a:t>
            </a:r>
            <a:r>
              <a:rPr lang="ru-RU" sz="2750" spc="35" dirty="0" smtClean="0">
                <a:latin typeface="Arial"/>
                <a:cs typeface="Arial"/>
              </a:rPr>
              <a:t>характеристики”</a:t>
            </a:r>
            <a:endParaRPr lang="ru-RU" sz="27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265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ru-RU" sz="2750" b="1" spc="-40" dirty="0" smtClean="0">
                <a:latin typeface="Arial"/>
                <a:cs typeface="Arial"/>
              </a:rPr>
              <a:t>Категоризация текста </a:t>
            </a:r>
            <a:r>
              <a:rPr lang="ru-RU" sz="2750" spc="30" dirty="0" smtClean="0">
                <a:latin typeface="Arial"/>
                <a:cs typeface="Arial"/>
              </a:rPr>
              <a:t>(“</a:t>
            </a:r>
            <a:r>
              <a:rPr lang="fr-FR" sz="2750" spc="30" dirty="0" smtClean="0">
                <a:latin typeface="Arial"/>
                <a:cs typeface="Arial"/>
              </a:rPr>
              <a:t>text</a:t>
            </a:r>
            <a:r>
              <a:rPr lang="fr-FR" sz="2750" spc="35" dirty="0" smtClean="0">
                <a:latin typeface="Arial"/>
                <a:cs typeface="Arial"/>
              </a:rPr>
              <a:t> </a:t>
            </a:r>
            <a:r>
              <a:rPr lang="fr-FR" sz="2750" spc="70" dirty="0" smtClean="0">
                <a:latin typeface="Arial"/>
                <a:cs typeface="Arial"/>
              </a:rPr>
              <a:t>cat”)</a:t>
            </a:r>
            <a:endParaRPr lang="fr-FR" sz="27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ru-RU" sz="2750" b="1" spc="10" dirty="0">
                <a:latin typeface="Arial"/>
                <a:cs typeface="Arial"/>
              </a:rPr>
              <a:t>Поколение естественного языка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27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spcBef>
                <a:spcPts val="5"/>
              </a:spcBef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45" dirty="0">
                <a:latin typeface="Arial"/>
                <a:cs typeface="Arial"/>
              </a:rPr>
              <a:t>Языковое моделирование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35" dirty="0">
                <a:latin typeface="Arial"/>
                <a:cs typeface="Arial"/>
              </a:rPr>
              <a:t>Моделирование условного языка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ru-RU" sz="2850" dirty="0">
              <a:latin typeface="Times New Roman"/>
              <a:cs typeface="Times New Roman"/>
            </a:endParaRP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20" dirty="0">
                <a:latin typeface="Arial"/>
                <a:cs typeface="Arial"/>
              </a:rPr>
              <a:t>Условный по представлению контекста, генерирует соответствующий текст</a:t>
            </a:r>
            <a:endParaRPr lang="ru-RU"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ru-RU" sz="2700" dirty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10" dirty="0">
                <a:latin typeface="Arial"/>
                <a:cs typeface="Arial"/>
              </a:rPr>
              <a:t>Примеры: </a:t>
            </a:r>
            <a:r>
              <a:rPr lang="ru-RU" sz="2750" spc="60" dirty="0">
                <a:latin typeface="Arial"/>
                <a:cs typeface="Arial"/>
              </a:rPr>
              <a:t>распознавание речи</a:t>
            </a:r>
            <a:r>
              <a:rPr lang="ru-RU" sz="2750" spc="30" dirty="0">
                <a:latin typeface="Arial"/>
                <a:cs typeface="Arial"/>
              </a:rPr>
              <a:t>, </a:t>
            </a:r>
            <a:r>
              <a:rPr lang="ru-RU" sz="2750" spc="50" dirty="0">
                <a:latin typeface="Arial"/>
                <a:cs typeface="Arial"/>
              </a:rPr>
              <a:t>описание изображений</a:t>
            </a:r>
            <a:endParaRPr lang="ru-RU"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864355"/>
            <a:ext cx="8559800" cy="29854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"/>
              </a:spcBef>
              <a:buSzPct val="7454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2750" b="1" spc="-40" dirty="0" smtClean="0">
                <a:latin typeface="Arial"/>
                <a:cs typeface="Arial"/>
              </a:rPr>
              <a:t>Категоризация текста</a:t>
            </a:r>
            <a:r>
              <a:rPr lang="en-US" sz="2750" b="1" spc="-40" dirty="0" smtClean="0">
                <a:latin typeface="Arial"/>
                <a:cs typeface="Arial"/>
              </a:rPr>
              <a:t> </a:t>
            </a:r>
            <a:r>
              <a:rPr sz="2750" spc="30" dirty="0" smtClean="0">
                <a:latin typeface="Arial"/>
                <a:cs typeface="Arial"/>
              </a:rPr>
              <a:t>(“text</a:t>
            </a:r>
            <a:r>
              <a:rPr sz="2750" spc="40" dirty="0" smtClean="0">
                <a:latin typeface="Arial"/>
                <a:cs typeface="Arial"/>
              </a:rPr>
              <a:t> </a:t>
            </a:r>
            <a:r>
              <a:rPr sz="2750" spc="70" dirty="0" smtClean="0">
                <a:latin typeface="Arial"/>
                <a:cs typeface="Arial"/>
              </a:rPr>
              <a:t>cat”)</a:t>
            </a:r>
            <a:endParaRPr sz="27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ru-RU" sz="2750" b="1" spc="10" dirty="0">
                <a:latin typeface="Arial"/>
                <a:cs typeface="Arial"/>
              </a:rPr>
              <a:t>Поколение естественного языка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27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spcBef>
                <a:spcPts val="5"/>
              </a:spcBef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45" dirty="0">
                <a:latin typeface="Arial"/>
                <a:cs typeface="Arial"/>
              </a:rPr>
              <a:t>Языковое моделирование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35" dirty="0">
                <a:latin typeface="Arial"/>
                <a:cs typeface="Arial"/>
              </a:rPr>
              <a:t>Моделирование условного языка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600" y="7097218"/>
            <a:ext cx="10515600" cy="1699183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20" dirty="0">
                <a:latin typeface="Arial"/>
                <a:cs typeface="Arial"/>
              </a:rPr>
              <a:t>Условный по представлению контекста, генерирует соответствующий текст</a:t>
            </a:r>
            <a:endParaRPr lang="ru-RU"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ru-RU" sz="2700" dirty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10" dirty="0">
                <a:latin typeface="Arial"/>
                <a:cs typeface="Arial"/>
              </a:rPr>
              <a:t>Примеры: </a:t>
            </a:r>
            <a:r>
              <a:rPr lang="ru-RU" sz="2750" spc="60" dirty="0">
                <a:latin typeface="Arial"/>
                <a:cs typeface="Arial"/>
              </a:rPr>
              <a:t>распознавание речи</a:t>
            </a:r>
            <a:r>
              <a:rPr lang="ru-RU" sz="2750" spc="30" dirty="0">
                <a:latin typeface="Arial"/>
                <a:cs typeface="Arial"/>
              </a:rPr>
              <a:t>, </a:t>
            </a:r>
            <a:r>
              <a:rPr lang="ru-RU" sz="2750" spc="50" dirty="0">
                <a:latin typeface="Arial"/>
                <a:cs typeface="Arial"/>
              </a:rPr>
              <a:t>описание изображений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6860000">
            <a:off x="-1002171" y="622664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2454" y="4104633"/>
            <a:ext cx="6753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75" dirty="0" smtClean="0">
                <a:solidFill>
                  <a:srgbClr val="0365C0"/>
                </a:solidFill>
                <a:latin typeface="Arial"/>
                <a:cs typeface="Arial"/>
              </a:rPr>
              <a:t>Предсказывает метки беседы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1276" y="3507671"/>
            <a:ext cx="2673985" cy="591820"/>
          </a:xfrm>
          <a:custGeom>
            <a:avLst/>
            <a:gdLst/>
            <a:ahLst/>
            <a:cxnLst/>
            <a:rect l="l" t="t" r="r" b="b"/>
            <a:pathLst>
              <a:path w="2673984" h="591820">
                <a:moveTo>
                  <a:pt x="0" y="422318"/>
                </a:moveTo>
                <a:lnTo>
                  <a:pt x="46507" y="392736"/>
                </a:lnTo>
                <a:lnTo>
                  <a:pt x="92920" y="364227"/>
                </a:lnTo>
                <a:lnTo>
                  <a:pt x="139238" y="336793"/>
                </a:lnTo>
                <a:lnTo>
                  <a:pt x="185462" y="310433"/>
                </a:lnTo>
                <a:lnTo>
                  <a:pt x="231591" y="285147"/>
                </a:lnTo>
                <a:lnTo>
                  <a:pt x="277625" y="260935"/>
                </a:lnTo>
                <a:lnTo>
                  <a:pt x="323565" y="237797"/>
                </a:lnTo>
                <a:lnTo>
                  <a:pt x="369410" y="215733"/>
                </a:lnTo>
                <a:lnTo>
                  <a:pt x="415161" y="194743"/>
                </a:lnTo>
                <a:lnTo>
                  <a:pt x="460817" y="174827"/>
                </a:lnTo>
                <a:lnTo>
                  <a:pt x="506379" y="155985"/>
                </a:lnTo>
                <a:lnTo>
                  <a:pt x="551846" y="138217"/>
                </a:lnTo>
                <a:lnTo>
                  <a:pt x="597219" y="121523"/>
                </a:lnTo>
                <a:lnTo>
                  <a:pt x="642497" y="105903"/>
                </a:lnTo>
                <a:lnTo>
                  <a:pt x="687680" y="91357"/>
                </a:lnTo>
                <a:lnTo>
                  <a:pt x="732769" y="77886"/>
                </a:lnTo>
                <a:lnTo>
                  <a:pt x="777763" y="65488"/>
                </a:lnTo>
                <a:lnTo>
                  <a:pt x="822663" y="54164"/>
                </a:lnTo>
                <a:lnTo>
                  <a:pt x="867468" y="43915"/>
                </a:lnTo>
                <a:lnTo>
                  <a:pt x="912178" y="34739"/>
                </a:lnTo>
                <a:lnTo>
                  <a:pt x="956794" y="26638"/>
                </a:lnTo>
                <a:lnTo>
                  <a:pt x="1001316" y="19610"/>
                </a:lnTo>
                <a:lnTo>
                  <a:pt x="1045743" y="13657"/>
                </a:lnTo>
                <a:lnTo>
                  <a:pt x="1090075" y="8778"/>
                </a:lnTo>
                <a:lnTo>
                  <a:pt x="1134313" y="4972"/>
                </a:lnTo>
                <a:lnTo>
                  <a:pt x="1178456" y="2241"/>
                </a:lnTo>
                <a:lnTo>
                  <a:pt x="1222504" y="584"/>
                </a:lnTo>
                <a:lnTo>
                  <a:pt x="1266458" y="1"/>
                </a:lnTo>
                <a:lnTo>
                  <a:pt x="1310318" y="491"/>
                </a:lnTo>
                <a:lnTo>
                  <a:pt x="1354082" y="2056"/>
                </a:lnTo>
                <a:lnTo>
                  <a:pt x="1397753" y="4695"/>
                </a:lnTo>
                <a:lnTo>
                  <a:pt x="1441328" y="8408"/>
                </a:lnTo>
                <a:lnTo>
                  <a:pt x="1484810" y="13195"/>
                </a:lnTo>
                <a:lnTo>
                  <a:pt x="1528196" y="19056"/>
                </a:lnTo>
                <a:lnTo>
                  <a:pt x="1571488" y="25991"/>
                </a:lnTo>
                <a:lnTo>
                  <a:pt x="1614685" y="34000"/>
                </a:lnTo>
                <a:lnTo>
                  <a:pt x="1657788" y="43083"/>
                </a:lnTo>
                <a:lnTo>
                  <a:pt x="1700797" y="53241"/>
                </a:lnTo>
                <a:lnTo>
                  <a:pt x="1743710" y="64472"/>
                </a:lnTo>
                <a:lnTo>
                  <a:pt x="1786529" y="76777"/>
                </a:lnTo>
                <a:lnTo>
                  <a:pt x="1829254" y="90157"/>
                </a:lnTo>
                <a:lnTo>
                  <a:pt x="1871884" y="104610"/>
                </a:lnTo>
                <a:lnTo>
                  <a:pt x="1914419" y="120137"/>
                </a:lnTo>
                <a:lnTo>
                  <a:pt x="1956860" y="136739"/>
                </a:lnTo>
                <a:lnTo>
                  <a:pt x="1999207" y="154414"/>
                </a:lnTo>
                <a:lnTo>
                  <a:pt x="2041458" y="173164"/>
                </a:lnTo>
                <a:lnTo>
                  <a:pt x="2083615" y="192987"/>
                </a:lnTo>
                <a:lnTo>
                  <a:pt x="2125678" y="213885"/>
                </a:lnTo>
                <a:lnTo>
                  <a:pt x="2167646" y="235857"/>
                </a:lnTo>
                <a:lnTo>
                  <a:pt x="2209519" y="258902"/>
                </a:lnTo>
                <a:lnTo>
                  <a:pt x="2251298" y="283022"/>
                </a:lnTo>
                <a:lnTo>
                  <a:pt x="2292983" y="308216"/>
                </a:lnTo>
                <a:lnTo>
                  <a:pt x="2334572" y="334484"/>
                </a:lnTo>
                <a:lnTo>
                  <a:pt x="2376067" y="361826"/>
                </a:lnTo>
                <a:lnTo>
                  <a:pt x="2417468" y="390242"/>
                </a:lnTo>
                <a:lnTo>
                  <a:pt x="2458774" y="419731"/>
                </a:lnTo>
                <a:lnTo>
                  <a:pt x="2499985" y="450295"/>
                </a:lnTo>
                <a:lnTo>
                  <a:pt x="2541102" y="481933"/>
                </a:lnTo>
                <a:lnTo>
                  <a:pt x="2582125" y="514646"/>
                </a:lnTo>
                <a:lnTo>
                  <a:pt x="2623052" y="548432"/>
                </a:lnTo>
                <a:lnTo>
                  <a:pt x="2663885" y="583292"/>
                </a:lnTo>
                <a:lnTo>
                  <a:pt x="2673360" y="591814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4425" y="4045670"/>
            <a:ext cx="131445" cy="127000"/>
          </a:xfrm>
          <a:custGeom>
            <a:avLst/>
            <a:gdLst/>
            <a:ahLst/>
            <a:cxnLst/>
            <a:rect l="l" t="t" r="r" b="b"/>
            <a:pathLst>
              <a:path w="131445" h="127000">
                <a:moveTo>
                  <a:pt x="81537" y="0"/>
                </a:moveTo>
                <a:lnTo>
                  <a:pt x="0" y="90642"/>
                </a:lnTo>
                <a:lnTo>
                  <a:pt x="131410" y="126859"/>
                </a:lnTo>
                <a:lnTo>
                  <a:pt x="81537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486" y="1569415"/>
            <a:ext cx="12369800" cy="25442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sz="3600" b="1" dirty="0">
                <a:latin typeface="Arial"/>
                <a:cs typeface="Arial"/>
              </a:rPr>
              <a:t>Глубокое обучение для </a:t>
            </a:r>
            <a:r>
              <a:rPr lang="ru-RU" sz="3600" b="1" dirty="0" smtClean="0">
                <a:latin typeface="Arial"/>
                <a:cs typeface="Arial"/>
              </a:rPr>
              <a:t>ОЕЯ</a:t>
            </a:r>
            <a:endParaRPr lang="en-US" sz="3600" b="1" dirty="0" smtClean="0">
              <a:latin typeface="Arial"/>
              <a:cs typeface="Arial"/>
            </a:endParaRPr>
          </a:p>
          <a:p>
            <a:pPr marL="4064000">
              <a:lnSpc>
                <a:spcPts val="3885"/>
              </a:lnSpc>
              <a:spcBef>
                <a:spcPts val="280"/>
              </a:spcBef>
            </a:pPr>
            <a:r>
              <a:rPr lang="ru-RU" sz="3200" spc="75" dirty="0" smtClean="0">
                <a:solidFill>
                  <a:srgbClr val="0365C0"/>
                </a:solidFill>
                <a:latin typeface="Arial"/>
                <a:cs typeface="Arial"/>
              </a:rPr>
              <a:t>Встраивает </a:t>
            </a:r>
            <a:r>
              <a:rPr lang="ru-RU" sz="3200" spc="75" dirty="0">
                <a:solidFill>
                  <a:srgbClr val="0365C0"/>
                </a:solidFill>
                <a:latin typeface="Arial"/>
                <a:cs typeface="Arial"/>
              </a:rPr>
              <a:t>вложения слов из бесед TED</a:t>
            </a:r>
            <a:endParaRPr lang="ru-RU" sz="3200" dirty="0">
              <a:latin typeface="Arial"/>
              <a:cs typeface="Arial"/>
            </a:endParaRPr>
          </a:p>
          <a:p>
            <a:pPr marL="469900" marR="5080" indent="-457200">
              <a:lnSpc>
                <a:spcPts val="32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ru-RU" sz="2800" b="1" spc="5" dirty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800" spc="45" dirty="0">
                <a:latin typeface="Arial"/>
                <a:cs typeface="Arial"/>
              </a:rPr>
              <a:t>(и речи): </a:t>
            </a:r>
            <a:r>
              <a:rPr lang="ru-RU" sz="2800" spc="80" dirty="0">
                <a:latin typeface="Arial"/>
                <a:cs typeface="Arial"/>
              </a:rPr>
              <a:t>“восприятия”</a:t>
            </a:r>
            <a:r>
              <a:rPr lang="ru-RU" sz="2800" spc="15" dirty="0">
                <a:latin typeface="Arial"/>
                <a:cs typeface="Arial"/>
              </a:rPr>
              <a:t> </a:t>
            </a:r>
            <a:r>
              <a:rPr lang="ru-RU" sz="2800" spc="5" dirty="0" err="1">
                <a:latin typeface="Arial"/>
                <a:cs typeface="Arial"/>
              </a:rPr>
              <a:t>vs</a:t>
            </a:r>
            <a:r>
              <a:rPr lang="ru-RU" sz="2800" spc="5" dirty="0">
                <a:latin typeface="Arial"/>
                <a:cs typeface="Arial"/>
              </a:rPr>
              <a:t>.  </a:t>
            </a:r>
            <a:r>
              <a:rPr lang="ru-RU" sz="2800" spc="35" dirty="0">
                <a:latin typeface="Arial"/>
                <a:cs typeface="Arial"/>
              </a:rPr>
              <a:t>“характеристики”</a:t>
            </a:r>
            <a:endParaRPr lang="ru-RU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endParaRPr lang="ru-RU"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8445" y="2455939"/>
            <a:ext cx="443865" cy="330200"/>
          </a:xfrm>
          <a:custGeom>
            <a:avLst/>
            <a:gdLst/>
            <a:ahLst/>
            <a:cxnLst/>
            <a:rect l="l" t="t" r="r" b="b"/>
            <a:pathLst>
              <a:path w="443864" h="330200">
                <a:moveTo>
                  <a:pt x="0" y="329945"/>
                </a:moveTo>
                <a:lnTo>
                  <a:pt x="12793" y="269639"/>
                </a:lnTo>
                <a:lnTo>
                  <a:pt x="27887" y="215402"/>
                </a:lnTo>
                <a:lnTo>
                  <a:pt x="45279" y="167234"/>
                </a:lnTo>
                <a:lnTo>
                  <a:pt x="64972" y="125135"/>
                </a:lnTo>
                <a:lnTo>
                  <a:pt x="86963" y="89106"/>
                </a:lnTo>
                <a:lnTo>
                  <a:pt x="111254" y="59146"/>
                </a:lnTo>
                <a:lnTo>
                  <a:pt x="166735" y="17434"/>
                </a:lnTo>
                <a:lnTo>
                  <a:pt x="231413" y="0"/>
                </a:lnTo>
                <a:lnTo>
                  <a:pt x="267202" y="386"/>
                </a:lnTo>
                <a:lnTo>
                  <a:pt x="305289" y="6842"/>
                </a:lnTo>
                <a:lnTo>
                  <a:pt x="345677" y="19368"/>
                </a:lnTo>
                <a:lnTo>
                  <a:pt x="388363" y="37962"/>
                </a:lnTo>
                <a:lnTo>
                  <a:pt x="433349" y="62626"/>
                </a:lnTo>
                <a:lnTo>
                  <a:pt x="443771" y="69921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6856" y="2468636"/>
            <a:ext cx="135255" cy="120014"/>
          </a:xfrm>
          <a:custGeom>
            <a:avLst/>
            <a:gdLst/>
            <a:ahLst/>
            <a:cxnLst/>
            <a:rect l="l" t="t" r="r" b="b"/>
            <a:pathLst>
              <a:path w="135254" h="120014">
                <a:moveTo>
                  <a:pt x="69912" y="0"/>
                </a:moveTo>
                <a:lnTo>
                  <a:pt x="0" y="99884"/>
                </a:lnTo>
                <a:lnTo>
                  <a:pt x="134840" y="119853"/>
                </a:lnTo>
                <a:lnTo>
                  <a:pt x="69912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864355"/>
            <a:ext cx="7493000" cy="21287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"/>
              </a:spcBef>
              <a:buSzPct val="7454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2750" b="1" spc="-40" dirty="0" smtClean="0">
                <a:latin typeface="Arial"/>
                <a:cs typeface="Arial"/>
              </a:rPr>
              <a:t>Категоризация текста</a:t>
            </a:r>
            <a:r>
              <a:rPr sz="2750" spc="30" dirty="0" smtClean="0">
                <a:latin typeface="Arial"/>
                <a:cs typeface="Arial"/>
              </a:rPr>
              <a:t>(“</a:t>
            </a:r>
            <a:r>
              <a:rPr sz="2750" spc="30" dirty="0">
                <a:latin typeface="Arial"/>
                <a:cs typeface="Arial"/>
              </a:rPr>
              <a:t>text</a:t>
            </a:r>
            <a:r>
              <a:rPr sz="2750" spc="35" dirty="0">
                <a:latin typeface="Arial"/>
                <a:cs typeface="Arial"/>
              </a:rPr>
              <a:t> </a:t>
            </a:r>
            <a:r>
              <a:rPr sz="2750" spc="70" dirty="0">
                <a:latin typeface="Arial"/>
                <a:cs typeface="Arial"/>
              </a:rPr>
              <a:t>cat”)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ru-RU" sz="2750" b="1" spc="10" dirty="0">
                <a:latin typeface="Arial"/>
                <a:cs typeface="Arial"/>
              </a:rPr>
              <a:t>Поколение естественного языка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00000"/>
              </a:lnSpc>
              <a:buSzPct val="74545"/>
              <a:buChar char="•"/>
              <a:tabLst>
                <a:tab pos="799465" algn="l"/>
                <a:tab pos="800100" algn="l"/>
              </a:tabLst>
            </a:pPr>
            <a:r>
              <a:rPr lang="ru-RU" sz="2750" spc="45" dirty="0" smtClean="0">
                <a:latin typeface="Arial"/>
                <a:cs typeface="Arial"/>
              </a:rPr>
              <a:t>Языковое моделирование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100" y="6315455"/>
            <a:ext cx="10858500" cy="253659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7200" indent="-342900">
              <a:lnSpc>
                <a:spcPct val="1000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35" dirty="0">
                <a:latin typeface="Arial"/>
                <a:cs typeface="Arial"/>
              </a:rPr>
              <a:t>Моделирование условного языка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ru-RU" sz="2850" dirty="0">
              <a:latin typeface="Times New Roman"/>
              <a:cs typeface="Times New Roman"/>
            </a:endParaRP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20" dirty="0" smtClean="0">
                <a:latin typeface="Arial"/>
                <a:cs typeface="Arial"/>
              </a:rPr>
              <a:t>Условный по представлению контекста, генерирует соответствующий текст</a:t>
            </a:r>
            <a:endParaRPr lang="ru-RU" sz="275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ru-RU" sz="2700" dirty="0" smtClean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10" dirty="0" smtClean="0">
                <a:latin typeface="Arial"/>
                <a:cs typeface="Arial"/>
              </a:rPr>
              <a:t>Примеры</a:t>
            </a:r>
            <a:r>
              <a:rPr lang="ru-RU" sz="2750" spc="10" dirty="0">
                <a:latin typeface="Arial"/>
                <a:cs typeface="Arial"/>
              </a:rPr>
              <a:t>: </a:t>
            </a:r>
            <a:r>
              <a:rPr lang="ru-RU" sz="2750" spc="60" dirty="0">
                <a:latin typeface="Arial"/>
                <a:cs typeface="Arial"/>
              </a:rPr>
              <a:t>распознавание речи</a:t>
            </a:r>
            <a:r>
              <a:rPr lang="ru-RU" sz="2750" spc="30" dirty="0">
                <a:latin typeface="Arial"/>
                <a:cs typeface="Arial"/>
              </a:rPr>
              <a:t>, </a:t>
            </a:r>
            <a:r>
              <a:rPr lang="ru-RU" sz="2750" spc="50" dirty="0">
                <a:latin typeface="Arial"/>
                <a:cs typeface="Arial"/>
              </a:rPr>
              <a:t>описание изображений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 rot="16860000">
            <a:off x="-1002171" y="622664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323" y="4198679"/>
            <a:ext cx="685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75" dirty="0">
                <a:solidFill>
                  <a:srgbClr val="0365C0"/>
                </a:solidFill>
                <a:latin typeface="Arial"/>
                <a:cs typeface="Arial"/>
              </a:rPr>
              <a:t>Предсказывает метки беседы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1276" y="3507671"/>
            <a:ext cx="2673985" cy="591820"/>
          </a:xfrm>
          <a:custGeom>
            <a:avLst/>
            <a:gdLst/>
            <a:ahLst/>
            <a:cxnLst/>
            <a:rect l="l" t="t" r="r" b="b"/>
            <a:pathLst>
              <a:path w="2673984" h="591820">
                <a:moveTo>
                  <a:pt x="0" y="422318"/>
                </a:moveTo>
                <a:lnTo>
                  <a:pt x="46507" y="392736"/>
                </a:lnTo>
                <a:lnTo>
                  <a:pt x="92920" y="364227"/>
                </a:lnTo>
                <a:lnTo>
                  <a:pt x="139238" y="336793"/>
                </a:lnTo>
                <a:lnTo>
                  <a:pt x="185462" y="310433"/>
                </a:lnTo>
                <a:lnTo>
                  <a:pt x="231591" y="285147"/>
                </a:lnTo>
                <a:lnTo>
                  <a:pt x="277625" y="260935"/>
                </a:lnTo>
                <a:lnTo>
                  <a:pt x="323565" y="237797"/>
                </a:lnTo>
                <a:lnTo>
                  <a:pt x="369410" y="215733"/>
                </a:lnTo>
                <a:lnTo>
                  <a:pt x="415161" y="194743"/>
                </a:lnTo>
                <a:lnTo>
                  <a:pt x="460817" y="174827"/>
                </a:lnTo>
                <a:lnTo>
                  <a:pt x="506379" y="155985"/>
                </a:lnTo>
                <a:lnTo>
                  <a:pt x="551846" y="138217"/>
                </a:lnTo>
                <a:lnTo>
                  <a:pt x="597219" y="121523"/>
                </a:lnTo>
                <a:lnTo>
                  <a:pt x="642497" y="105903"/>
                </a:lnTo>
                <a:lnTo>
                  <a:pt x="687680" y="91357"/>
                </a:lnTo>
                <a:lnTo>
                  <a:pt x="732769" y="77886"/>
                </a:lnTo>
                <a:lnTo>
                  <a:pt x="777763" y="65488"/>
                </a:lnTo>
                <a:lnTo>
                  <a:pt x="822663" y="54164"/>
                </a:lnTo>
                <a:lnTo>
                  <a:pt x="867468" y="43915"/>
                </a:lnTo>
                <a:lnTo>
                  <a:pt x="912178" y="34739"/>
                </a:lnTo>
                <a:lnTo>
                  <a:pt x="956794" y="26638"/>
                </a:lnTo>
                <a:lnTo>
                  <a:pt x="1001316" y="19610"/>
                </a:lnTo>
                <a:lnTo>
                  <a:pt x="1045743" y="13657"/>
                </a:lnTo>
                <a:lnTo>
                  <a:pt x="1090075" y="8778"/>
                </a:lnTo>
                <a:lnTo>
                  <a:pt x="1134313" y="4972"/>
                </a:lnTo>
                <a:lnTo>
                  <a:pt x="1178456" y="2241"/>
                </a:lnTo>
                <a:lnTo>
                  <a:pt x="1222504" y="584"/>
                </a:lnTo>
                <a:lnTo>
                  <a:pt x="1266458" y="1"/>
                </a:lnTo>
                <a:lnTo>
                  <a:pt x="1310318" y="491"/>
                </a:lnTo>
                <a:lnTo>
                  <a:pt x="1354082" y="2056"/>
                </a:lnTo>
                <a:lnTo>
                  <a:pt x="1397753" y="4695"/>
                </a:lnTo>
                <a:lnTo>
                  <a:pt x="1441328" y="8408"/>
                </a:lnTo>
                <a:lnTo>
                  <a:pt x="1484810" y="13195"/>
                </a:lnTo>
                <a:lnTo>
                  <a:pt x="1528196" y="19056"/>
                </a:lnTo>
                <a:lnTo>
                  <a:pt x="1571488" y="25991"/>
                </a:lnTo>
                <a:lnTo>
                  <a:pt x="1614685" y="34000"/>
                </a:lnTo>
                <a:lnTo>
                  <a:pt x="1657788" y="43083"/>
                </a:lnTo>
                <a:lnTo>
                  <a:pt x="1700797" y="53241"/>
                </a:lnTo>
                <a:lnTo>
                  <a:pt x="1743710" y="64472"/>
                </a:lnTo>
                <a:lnTo>
                  <a:pt x="1786529" y="76777"/>
                </a:lnTo>
                <a:lnTo>
                  <a:pt x="1829254" y="90157"/>
                </a:lnTo>
                <a:lnTo>
                  <a:pt x="1871884" y="104610"/>
                </a:lnTo>
                <a:lnTo>
                  <a:pt x="1914419" y="120137"/>
                </a:lnTo>
                <a:lnTo>
                  <a:pt x="1956860" y="136739"/>
                </a:lnTo>
                <a:lnTo>
                  <a:pt x="1999207" y="154414"/>
                </a:lnTo>
                <a:lnTo>
                  <a:pt x="2041458" y="173164"/>
                </a:lnTo>
                <a:lnTo>
                  <a:pt x="2083615" y="192987"/>
                </a:lnTo>
                <a:lnTo>
                  <a:pt x="2125678" y="213885"/>
                </a:lnTo>
                <a:lnTo>
                  <a:pt x="2167646" y="235857"/>
                </a:lnTo>
                <a:lnTo>
                  <a:pt x="2209519" y="258902"/>
                </a:lnTo>
                <a:lnTo>
                  <a:pt x="2251298" y="283022"/>
                </a:lnTo>
                <a:lnTo>
                  <a:pt x="2292983" y="308216"/>
                </a:lnTo>
                <a:lnTo>
                  <a:pt x="2334572" y="334484"/>
                </a:lnTo>
                <a:lnTo>
                  <a:pt x="2376067" y="361826"/>
                </a:lnTo>
                <a:lnTo>
                  <a:pt x="2417468" y="390242"/>
                </a:lnTo>
                <a:lnTo>
                  <a:pt x="2458774" y="419731"/>
                </a:lnTo>
                <a:lnTo>
                  <a:pt x="2499985" y="450295"/>
                </a:lnTo>
                <a:lnTo>
                  <a:pt x="2541102" y="481933"/>
                </a:lnTo>
                <a:lnTo>
                  <a:pt x="2582125" y="514646"/>
                </a:lnTo>
                <a:lnTo>
                  <a:pt x="2623052" y="548432"/>
                </a:lnTo>
                <a:lnTo>
                  <a:pt x="2663885" y="583292"/>
                </a:lnTo>
                <a:lnTo>
                  <a:pt x="2673360" y="591814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4425" y="4045670"/>
            <a:ext cx="131445" cy="127000"/>
          </a:xfrm>
          <a:custGeom>
            <a:avLst/>
            <a:gdLst/>
            <a:ahLst/>
            <a:cxnLst/>
            <a:rect l="l" t="t" r="r" b="b"/>
            <a:pathLst>
              <a:path w="131445" h="127000">
                <a:moveTo>
                  <a:pt x="81537" y="0"/>
                </a:moveTo>
                <a:lnTo>
                  <a:pt x="0" y="90642"/>
                </a:lnTo>
                <a:lnTo>
                  <a:pt x="131410" y="126859"/>
                </a:lnTo>
                <a:lnTo>
                  <a:pt x="81537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75400" y="5130800"/>
            <a:ext cx="7137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20" dirty="0" smtClean="0">
                <a:solidFill>
                  <a:srgbClr val="0365C0"/>
                </a:solidFill>
                <a:latin typeface="Arial"/>
                <a:cs typeface="Arial"/>
              </a:rPr>
              <a:t>Генерирует случайные беседы </a:t>
            </a:r>
            <a:r>
              <a:rPr lang="en-US" sz="3600" spc="20" dirty="0" smtClean="0">
                <a:solidFill>
                  <a:srgbClr val="0365C0"/>
                </a:solidFill>
                <a:latin typeface="Arial"/>
                <a:cs typeface="Arial"/>
              </a:rPr>
              <a:t>TED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47476" y="5310303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1061" y="5422985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613" y="1562521"/>
            <a:ext cx="12513318" cy="200054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sz="3600" b="1" dirty="0">
                <a:latin typeface="Arial"/>
                <a:cs typeface="Arial"/>
              </a:rPr>
              <a:t>Глубокое обучение для ОЕЯ</a:t>
            </a:r>
            <a:endParaRPr lang="ru-RU" sz="3600" dirty="0">
              <a:latin typeface="Arial"/>
              <a:cs typeface="Arial"/>
            </a:endParaRPr>
          </a:p>
          <a:p>
            <a:pPr marL="4064000">
              <a:lnSpc>
                <a:spcPts val="3885"/>
              </a:lnSpc>
              <a:spcBef>
                <a:spcPts val="280"/>
              </a:spcBef>
            </a:pPr>
            <a:r>
              <a:rPr lang="ru-RU" sz="3200" spc="75" dirty="0" smtClean="0">
                <a:solidFill>
                  <a:srgbClr val="0365C0"/>
                </a:solidFill>
                <a:latin typeface="Arial"/>
                <a:cs typeface="Arial"/>
              </a:rPr>
              <a:t>Встраивает </a:t>
            </a:r>
            <a:r>
              <a:rPr lang="ru-RU" sz="3200" spc="75" dirty="0">
                <a:solidFill>
                  <a:srgbClr val="0365C0"/>
                </a:solidFill>
                <a:latin typeface="Arial"/>
                <a:cs typeface="Arial"/>
              </a:rPr>
              <a:t>вложения слов из бесед TED</a:t>
            </a:r>
            <a:endParaRPr lang="ru-RU" sz="3200" dirty="0">
              <a:latin typeface="Arial"/>
              <a:cs typeface="Arial"/>
            </a:endParaRPr>
          </a:p>
          <a:p>
            <a:pPr marL="469900" marR="5080" indent="-457200">
              <a:lnSpc>
                <a:spcPts val="32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ru-RU" sz="2800" b="1" spc="5" dirty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800" spc="45" dirty="0">
                <a:latin typeface="Arial"/>
                <a:cs typeface="Arial"/>
              </a:rPr>
              <a:t>(и речи): </a:t>
            </a:r>
            <a:r>
              <a:rPr lang="ru-RU" sz="2800" spc="80" dirty="0">
                <a:latin typeface="Arial"/>
                <a:cs typeface="Arial"/>
              </a:rPr>
              <a:t>“восприятия”</a:t>
            </a:r>
            <a:r>
              <a:rPr lang="ru-RU" sz="2800" spc="15" dirty="0">
                <a:latin typeface="Arial"/>
                <a:cs typeface="Arial"/>
              </a:rPr>
              <a:t> </a:t>
            </a:r>
            <a:r>
              <a:rPr lang="ru-RU" sz="2800" spc="5" dirty="0" err="1">
                <a:latin typeface="Arial"/>
                <a:cs typeface="Arial"/>
              </a:rPr>
              <a:t>vs</a:t>
            </a:r>
            <a:r>
              <a:rPr lang="ru-RU" sz="2800" spc="5" dirty="0">
                <a:latin typeface="Arial"/>
                <a:cs typeface="Arial"/>
              </a:rPr>
              <a:t>.  </a:t>
            </a:r>
            <a:r>
              <a:rPr lang="ru-RU" sz="2800" spc="35" dirty="0">
                <a:latin typeface="Arial"/>
                <a:cs typeface="Arial"/>
              </a:rPr>
              <a:t>“характеристики”</a:t>
            </a:r>
            <a:endParaRPr lang="ru-RU"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08445" y="2455939"/>
            <a:ext cx="443865" cy="330200"/>
          </a:xfrm>
          <a:custGeom>
            <a:avLst/>
            <a:gdLst/>
            <a:ahLst/>
            <a:cxnLst/>
            <a:rect l="l" t="t" r="r" b="b"/>
            <a:pathLst>
              <a:path w="443864" h="330200">
                <a:moveTo>
                  <a:pt x="0" y="329945"/>
                </a:moveTo>
                <a:lnTo>
                  <a:pt x="12793" y="269639"/>
                </a:lnTo>
                <a:lnTo>
                  <a:pt x="27887" y="215402"/>
                </a:lnTo>
                <a:lnTo>
                  <a:pt x="45279" y="167234"/>
                </a:lnTo>
                <a:lnTo>
                  <a:pt x="64972" y="125135"/>
                </a:lnTo>
                <a:lnTo>
                  <a:pt x="86963" y="89106"/>
                </a:lnTo>
                <a:lnTo>
                  <a:pt x="111254" y="59146"/>
                </a:lnTo>
                <a:lnTo>
                  <a:pt x="166735" y="17434"/>
                </a:lnTo>
                <a:lnTo>
                  <a:pt x="231413" y="0"/>
                </a:lnTo>
                <a:lnTo>
                  <a:pt x="267202" y="386"/>
                </a:lnTo>
                <a:lnTo>
                  <a:pt x="305289" y="6842"/>
                </a:lnTo>
                <a:lnTo>
                  <a:pt x="345677" y="19368"/>
                </a:lnTo>
                <a:lnTo>
                  <a:pt x="388363" y="37962"/>
                </a:lnTo>
                <a:lnTo>
                  <a:pt x="433349" y="62626"/>
                </a:lnTo>
                <a:lnTo>
                  <a:pt x="443771" y="69921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6856" y="2468636"/>
            <a:ext cx="135255" cy="120014"/>
          </a:xfrm>
          <a:custGeom>
            <a:avLst/>
            <a:gdLst/>
            <a:ahLst/>
            <a:cxnLst/>
            <a:rect l="l" t="t" r="r" b="b"/>
            <a:pathLst>
              <a:path w="135254" h="120014">
                <a:moveTo>
                  <a:pt x="69912" y="0"/>
                </a:moveTo>
                <a:lnTo>
                  <a:pt x="0" y="99884"/>
                </a:lnTo>
                <a:lnTo>
                  <a:pt x="134840" y="119853"/>
                </a:lnTo>
                <a:lnTo>
                  <a:pt x="69912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864355"/>
            <a:ext cx="7035800" cy="21287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"/>
              </a:spcBef>
              <a:buSzPct val="74545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ru-RU" sz="2750" b="1" spc="-40" dirty="0" smtClean="0">
                <a:latin typeface="Arial"/>
                <a:cs typeface="Arial"/>
              </a:rPr>
              <a:t>Категоризация текста</a:t>
            </a:r>
            <a:r>
              <a:rPr sz="2750" spc="30" dirty="0" smtClean="0">
                <a:latin typeface="Arial"/>
                <a:cs typeface="Arial"/>
              </a:rPr>
              <a:t>(“</a:t>
            </a:r>
            <a:r>
              <a:rPr sz="2750" spc="30" dirty="0">
                <a:latin typeface="Arial"/>
                <a:cs typeface="Arial"/>
              </a:rPr>
              <a:t>text</a:t>
            </a:r>
            <a:r>
              <a:rPr sz="2750" spc="35" dirty="0">
                <a:latin typeface="Arial"/>
                <a:cs typeface="Arial"/>
              </a:rPr>
              <a:t> </a:t>
            </a:r>
            <a:r>
              <a:rPr sz="2750" spc="70" dirty="0">
                <a:latin typeface="Arial"/>
                <a:cs typeface="Arial"/>
              </a:rPr>
              <a:t>cat”)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ru-RU" sz="2750" b="1" spc="10" dirty="0">
                <a:latin typeface="Arial"/>
                <a:cs typeface="Arial"/>
              </a:rPr>
              <a:t>Поколение естественного языка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ru-RU" sz="2750" dirty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100000"/>
              </a:lnSpc>
              <a:buSzPct val="74545"/>
              <a:buChar char="•"/>
              <a:tabLst>
                <a:tab pos="799465" algn="l"/>
                <a:tab pos="800100" algn="l"/>
              </a:tabLst>
            </a:pPr>
            <a:r>
              <a:rPr lang="ru-RU" sz="2750" spc="45" dirty="0">
                <a:latin typeface="Arial"/>
                <a:cs typeface="Arial"/>
              </a:rPr>
              <a:t>Языковое моделирование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8000" y="6315455"/>
            <a:ext cx="6858000" cy="4385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7200" indent="-342900">
              <a:lnSpc>
                <a:spcPct val="1000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35" dirty="0">
                <a:latin typeface="Arial"/>
                <a:cs typeface="Arial"/>
              </a:rPr>
              <a:t>Моделирование условного языка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025" y="7261950"/>
            <a:ext cx="10490200" cy="12759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20" dirty="0">
                <a:latin typeface="Arial"/>
                <a:cs typeface="Arial"/>
              </a:rPr>
              <a:t>Условный по представлению контекста, генерирует соответствующий текст</a:t>
            </a:r>
            <a:endParaRPr lang="ru-RU"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ru-RU" sz="2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8281" y="8318649"/>
            <a:ext cx="10773409" cy="4385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10" dirty="0">
                <a:latin typeface="Arial"/>
                <a:cs typeface="Arial"/>
              </a:rPr>
              <a:t>Примеры: </a:t>
            </a:r>
            <a:r>
              <a:rPr lang="ru-RU" sz="2750" spc="60" dirty="0">
                <a:latin typeface="Arial"/>
                <a:cs typeface="Arial"/>
              </a:rPr>
              <a:t>распознавание речи</a:t>
            </a:r>
            <a:r>
              <a:rPr lang="ru-RU" sz="2750" spc="30" dirty="0">
                <a:latin typeface="Arial"/>
                <a:cs typeface="Arial"/>
              </a:rPr>
              <a:t>, </a:t>
            </a:r>
            <a:r>
              <a:rPr lang="ru-RU" sz="2750" spc="50" dirty="0">
                <a:latin typeface="Arial"/>
                <a:cs typeface="Arial"/>
              </a:rPr>
              <a:t>описание изображений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16860000">
            <a:off x="-293580" y="2873913"/>
            <a:ext cx="1538698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r>
              <a:rPr sz="2500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750" spc="-7" baseline="4444" dirty="0">
                <a:solidFill>
                  <a:srgbClr val="C82506"/>
                </a:solidFill>
                <a:latin typeface="Arial"/>
                <a:cs typeface="Arial"/>
              </a:rPr>
              <a:t>1</a:t>
            </a:r>
            <a:endParaRPr sz="3750" baseline="444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16860000">
            <a:off x="-1002171" y="622664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4699" y="4251249"/>
            <a:ext cx="6680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75" dirty="0">
                <a:solidFill>
                  <a:srgbClr val="0365C0"/>
                </a:solidFill>
                <a:latin typeface="Arial"/>
                <a:cs typeface="Arial"/>
              </a:rPr>
              <a:t>Предсказывает метки беседы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71276" y="3507671"/>
            <a:ext cx="2673985" cy="591820"/>
          </a:xfrm>
          <a:custGeom>
            <a:avLst/>
            <a:gdLst/>
            <a:ahLst/>
            <a:cxnLst/>
            <a:rect l="l" t="t" r="r" b="b"/>
            <a:pathLst>
              <a:path w="2673984" h="591820">
                <a:moveTo>
                  <a:pt x="0" y="422318"/>
                </a:moveTo>
                <a:lnTo>
                  <a:pt x="46507" y="392736"/>
                </a:lnTo>
                <a:lnTo>
                  <a:pt x="92920" y="364227"/>
                </a:lnTo>
                <a:lnTo>
                  <a:pt x="139238" y="336793"/>
                </a:lnTo>
                <a:lnTo>
                  <a:pt x="185462" y="310433"/>
                </a:lnTo>
                <a:lnTo>
                  <a:pt x="231591" y="285147"/>
                </a:lnTo>
                <a:lnTo>
                  <a:pt x="277625" y="260935"/>
                </a:lnTo>
                <a:lnTo>
                  <a:pt x="323565" y="237797"/>
                </a:lnTo>
                <a:lnTo>
                  <a:pt x="369410" y="215733"/>
                </a:lnTo>
                <a:lnTo>
                  <a:pt x="415161" y="194743"/>
                </a:lnTo>
                <a:lnTo>
                  <a:pt x="460817" y="174827"/>
                </a:lnTo>
                <a:lnTo>
                  <a:pt x="506379" y="155985"/>
                </a:lnTo>
                <a:lnTo>
                  <a:pt x="551846" y="138217"/>
                </a:lnTo>
                <a:lnTo>
                  <a:pt x="597219" y="121523"/>
                </a:lnTo>
                <a:lnTo>
                  <a:pt x="642497" y="105903"/>
                </a:lnTo>
                <a:lnTo>
                  <a:pt x="687680" y="91357"/>
                </a:lnTo>
                <a:lnTo>
                  <a:pt x="732769" y="77886"/>
                </a:lnTo>
                <a:lnTo>
                  <a:pt x="777763" y="65488"/>
                </a:lnTo>
                <a:lnTo>
                  <a:pt x="822663" y="54164"/>
                </a:lnTo>
                <a:lnTo>
                  <a:pt x="867468" y="43915"/>
                </a:lnTo>
                <a:lnTo>
                  <a:pt x="912178" y="34739"/>
                </a:lnTo>
                <a:lnTo>
                  <a:pt x="956794" y="26638"/>
                </a:lnTo>
                <a:lnTo>
                  <a:pt x="1001316" y="19610"/>
                </a:lnTo>
                <a:lnTo>
                  <a:pt x="1045743" y="13657"/>
                </a:lnTo>
                <a:lnTo>
                  <a:pt x="1090075" y="8778"/>
                </a:lnTo>
                <a:lnTo>
                  <a:pt x="1134313" y="4972"/>
                </a:lnTo>
                <a:lnTo>
                  <a:pt x="1178456" y="2241"/>
                </a:lnTo>
                <a:lnTo>
                  <a:pt x="1222504" y="584"/>
                </a:lnTo>
                <a:lnTo>
                  <a:pt x="1266458" y="1"/>
                </a:lnTo>
                <a:lnTo>
                  <a:pt x="1310318" y="491"/>
                </a:lnTo>
                <a:lnTo>
                  <a:pt x="1354082" y="2056"/>
                </a:lnTo>
                <a:lnTo>
                  <a:pt x="1397753" y="4695"/>
                </a:lnTo>
                <a:lnTo>
                  <a:pt x="1441328" y="8408"/>
                </a:lnTo>
                <a:lnTo>
                  <a:pt x="1484810" y="13195"/>
                </a:lnTo>
                <a:lnTo>
                  <a:pt x="1528196" y="19056"/>
                </a:lnTo>
                <a:lnTo>
                  <a:pt x="1571488" y="25991"/>
                </a:lnTo>
                <a:lnTo>
                  <a:pt x="1614685" y="34000"/>
                </a:lnTo>
                <a:lnTo>
                  <a:pt x="1657788" y="43083"/>
                </a:lnTo>
                <a:lnTo>
                  <a:pt x="1700797" y="53241"/>
                </a:lnTo>
                <a:lnTo>
                  <a:pt x="1743710" y="64472"/>
                </a:lnTo>
                <a:lnTo>
                  <a:pt x="1786529" y="76777"/>
                </a:lnTo>
                <a:lnTo>
                  <a:pt x="1829254" y="90157"/>
                </a:lnTo>
                <a:lnTo>
                  <a:pt x="1871884" y="104610"/>
                </a:lnTo>
                <a:lnTo>
                  <a:pt x="1914419" y="120137"/>
                </a:lnTo>
                <a:lnTo>
                  <a:pt x="1956860" y="136739"/>
                </a:lnTo>
                <a:lnTo>
                  <a:pt x="1999207" y="154414"/>
                </a:lnTo>
                <a:lnTo>
                  <a:pt x="2041458" y="173164"/>
                </a:lnTo>
                <a:lnTo>
                  <a:pt x="2083615" y="192987"/>
                </a:lnTo>
                <a:lnTo>
                  <a:pt x="2125678" y="213885"/>
                </a:lnTo>
                <a:lnTo>
                  <a:pt x="2167646" y="235857"/>
                </a:lnTo>
                <a:lnTo>
                  <a:pt x="2209519" y="258902"/>
                </a:lnTo>
                <a:lnTo>
                  <a:pt x="2251298" y="283022"/>
                </a:lnTo>
                <a:lnTo>
                  <a:pt x="2292983" y="308216"/>
                </a:lnTo>
                <a:lnTo>
                  <a:pt x="2334572" y="334484"/>
                </a:lnTo>
                <a:lnTo>
                  <a:pt x="2376067" y="361826"/>
                </a:lnTo>
                <a:lnTo>
                  <a:pt x="2417468" y="390242"/>
                </a:lnTo>
                <a:lnTo>
                  <a:pt x="2458774" y="419731"/>
                </a:lnTo>
                <a:lnTo>
                  <a:pt x="2499985" y="450295"/>
                </a:lnTo>
                <a:lnTo>
                  <a:pt x="2541102" y="481933"/>
                </a:lnTo>
                <a:lnTo>
                  <a:pt x="2582125" y="514646"/>
                </a:lnTo>
                <a:lnTo>
                  <a:pt x="2623052" y="548432"/>
                </a:lnTo>
                <a:lnTo>
                  <a:pt x="2663885" y="583292"/>
                </a:lnTo>
                <a:lnTo>
                  <a:pt x="2673360" y="591814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94425" y="4045670"/>
            <a:ext cx="131445" cy="127000"/>
          </a:xfrm>
          <a:custGeom>
            <a:avLst/>
            <a:gdLst/>
            <a:ahLst/>
            <a:cxnLst/>
            <a:rect l="l" t="t" r="r" b="b"/>
            <a:pathLst>
              <a:path w="131445" h="127000">
                <a:moveTo>
                  <a:pt x="81537" y="0"/>
                </a:moveTo>
                <a:lnTo>
                  <a:pt x="0" y="90642"/>
                </a:lnTo>
                <a:lnTo>
                  <a:pt x="131410" y="126859"/>
                </a:lnTo>
                <a:lnTo>
                  <a:pt x="81537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76510" y="5253952"/>
            <a:ext cx="7213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20" dirty="0">
                <a:solidFill>
                  <a:srgbClr val="0365C0"/>
                </a:solidFill>
                <a:latin typeface="Arial"/>
                <a:cs typeface="Arial"/>
              </a:rPr>
              <a:t>Генерирует случайные беседы </a:t>
            </a:r>
            <a:r>
              <a:rPr lang="fr-FR" sz="3600" spc="20" dirty="0">
                <a:solidFill>
                  <a:srgbClr val="0365C0"/>
                </a:solidFill>
                <a:latin typeface="Arial"/>
                <a:cs typeface="Arial"/>
              </a:rPr>
              <a:t>TED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47476" y="5310303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1061" y="5422985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37200" y="6756400"/>
            <a:ext cx="7115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20" dirty="0" smtClean="0">
                <a:solidFill>
                  <a:srgbClr val="0365C0"/>
                </a:solidFill>
                <a:latin typeface="Arial"/>
                <a:cs typeface="Arial"/>
              </a:rPr>
              <a:t>Генерирует беседы </a:t>
            </a:r>
            <a:r>
              <a:rPr lang="en-US" sz="3600" spc="20" dirty="0" smtClean="0">
                <a:solidFill>
                  <a:srgbClr val="0365C0"/>
                </a:solidFill>
                <a:latin typeface="Arial"/>
                <a:cs typeface="Arial"/>
              </a:rPr>
              <a:t>TED </a:t>
            </a:r>
            <a:r>
              <a:rPr lang="ru-RU" sz="3600" spc="20" dirty="0" smtClean="0">
                <a:solidFill>
                  <a:srgbClr val="0365C0"/>
                </a:solidFill>
                <a:latin typeface="Arial"/>
                <a:cs typeface="Arial"/>
              </a:rPr>
              <a:t>на тему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33076" y="6928849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6661" y="7041531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4970" y="1241250"/>
            <a:ext cx="12268200" cy="200054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sz="3600" b="1" dirty="0">
                <a:latin typeface="Arial"/>
                <a:cs typeface="Arial"/>
              </a:rPr>
              <a:t>Глубокое обучение для ОЕЯ</a:t>
            </a:r>
            <a:endParaRPr lang="ru-RU" sz="3600" dirty="0">
              <a:latin typeface="Arial"/>
              <a:cs typeface="Arial"/>
            </a:endParaRPr>
          </a:p>
          <a:p>
            <a:pPr marL="4064000">
              <a:lnSpc>
                <a:spcPts val="3885"/>
              </a:lnSpc>
              <a:spcBef>
                <a:spcPts val="280"/>
              </a:spcBef>
            </a:pPr>
            <a:r>
              <a:rPr lang="ru-RU" sz="3200" spc="75" dirty="0" smtClean="0">
                <a:solidFill>
                  <a:srgbClr val="0365C0"/>
                </a:solidFill>
                <a:latin typeface="Arial"/>
                <a:cs typeface="Arial"/>
              </a:rPr>
              <a:t>Встраивает </a:t>
            </a:r>
            <a:r>
              <a:rPr lang="ru-RU" sz="3200" spc="75" dirty="0">
                <a:solidFill>
                  <a:srgbClr val="0365C0"/>
                </a:solidFill>
                <a:latin typeface="Arial"/>
                <a:cs typeface="Arial"/>
              </a:rPr>
              <a:t>вложения слов из бесед TED</a:t>
            </a:r>
            <a:endParaRPr lang="ru-RU" sz="3200" dirty="0">
              <a:latin typeface="Arial"/>
              <a:cs typeface="Arial"/>
            </a:endParaRPr>
          </a:p>
          <a:p>
            <a:pPr marL="469900" marR="5080" indent="-457200">
              <a:lnSpc>
                <a:spcPts val="32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ru-RU" sz="2800" b="1" spc="5" dirty="0">
                <a:latin typeface="Arial"/>
                <a:cs typeface="Arial"/>
              </a:rPr>
              <a:t>Восприятие и представление текста </a:t>
            </a:r>
            <a:r>
              <a:rPr lang="ru-RU" sz="2800" spc="45" dirty="0">
                <a:latin typeface="Arial"/>
                <a:cs typeface="Arial"/>
              </a:rPr>
              <a:t>(и речи): </a:t>
            </a:r>
            <a:r>
              <a:rPr lang="ru-RU" sz="2800" spc="80" dirty="0">
                <a:latin typeface="Arial"/>
                <a:cs typeface="Arial"/>
              </a:rPr>
              <a:t>“восприятия”</a:t>
            </a:r>
            <a:r>
              <a:rPr lang="ru-RU" sz="2800" spc="15" dirty="0">
                <a:latin typeface="Arial"/>
                <a:cs typeface="Arial"/>
              </a:rPr>
              <a:t> </a:t>
            </a:r>
            <a:r>
              <a:rPr lang="ru-RU" sz="2800" spc="5" dirty="0" err="1">
                <a:latin typeface="Arial"/>
                <a:cs typeface="Arial"/>
              </a:rPr>
              <a:t>vs</a:t>
            </a:r>
            <a:r>
              <a:rPr lang="ru-RU" sz="2800" spc="5" dirty="0">
                <a:latin typeface="Arial"/>
                <a:cs typeface="Arial"/>
              </a:rPr>
              <a:t>.  </a:t>
            </a:r>
            <a:r>
              <a:rPr lang="ru-RU" sz="2800" spc="35" dirty="0">
                <a:latin typeface="Arial"/>
                <a:cs typeface="Arial"/>
              </a:rPr>
              <a:t>“характеристики”</a:t>
            </a:r>
            <a:endParaRPr lang="ru-RU" sz="2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08445" y="2455939"/>
            <a:ext cx="443865" cy="330200"/>
          </a:xfrm>
          <a:custGeom>
            <a:avLst/>
            <a:gdLst/>
            <a:ahLst/>
            <a:cxnLst/>
            <a:rect l="l" t="t" r="r" b="b"/>
            <a:pathLst>
              <a:path w="443864" h="330200">
                <a:moveTo>
                  <a:pt x="0" y="329945"/>
                </a:moveTo>
                <a:lnTo>
                  <a:pt x="12793" y="269639"/>
                </a:lnTo>
                <a:lnTo>
                  <a:pt x="27887" y="215402"/>
                </a:lnTo>
                <a:lnTo>
                  <a:pt x="45279" y="167234"/>
                </a:lnTo>
                <a:lnTo>
                  <a:pt x="64972" y="125135"/>
                </a:lnTo>
                <a:lnTo>
                  <a:pt x="86963" y="89106"/>
                </a:lnTo>
                <a:lnTo>
                  <a:pt x="111254" y="59146"/>
                </a:lnTo>
                <a:lnTo>
                  <a:pt x="166735" y="17434"/>
                </a:lnTo>
                <a:lnTo>
                  <a:pt x="231413" y="0"/>
                </a:lnTo>
                <a:lnTo>
                  <a:pt x="267202" y="386"/>
                </a:lnTo>
                <a:lnTo>
                  <a:pt x="305289" y="6842"/>
                </a:lnTo>
                <a:lnTo>
                  <a:pt x="345677" y="19368"/>
                </a:lnTo>
                <a:lnTo>
                  <a:pt x="388363" y="37962"/>
                </a:lnTo>
                <a:lnTo>
                  <a:pt x="433349" y="62626"/>
                </a:lnTo>
                <a:lnTo>
                  <a:pt x="443771" y="69921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06856" y="2468636"/>
            <a:ext cx="135255" cy="120014"/>
          </a:xfrm>
          <a:custGeom>
            <a:avLst/>
            <a:gdLst/>
            <a:ahLst/>
            <a:cxnLst/>
            <a:rect l="l" t="t" r="r" b="b"/>
            <a:pathLst>
              <a:path w="135254" h="120014">
                <a:moveTo>
                  <a:pt x="69912" y="0"/>
                </a:moveTo>
                <a:lnTo>
                  <a:pt x="0" y="99884"/>
                </a:lnTo>
                <a:lnTo>
                  <a:pt x="134840" y="119853"/>
                </a:lnTo>
                <a:lnTo>
                  <a:pt x="69912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600" y="1625600"/>
            <a:ext cx="12852400" cy="787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sz="3600" b="1" dirty="0">
                <a:latin typeface="Arial"/>
                <a:cs typeface="Arial"/>
              </a:rPr>
              <a:t>Глубокое обучение для ОЕЯ</a:t>
            </a:r>
            <a:endParaRPr lang="ru-RU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310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b="1" spc="10" dirty="0">
                <a:latin typeface="Arial"/>
                <a:cs typeface="Arial"/>
              </a:rPr>
              <a:t>Изучение естественного языка</a:t>
            </a:r>
            <a:endParaRPr lang="ru-RU"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25" dirty="0">
                <a:latin typeface="Arial"/>
                <a:cs typeface="Arial"/>
              </a:rPr>
              <a:t>Приложения для моделирования условного языка </a:t>
            </a:r>
            <a:r>
              <a:rPr lang="ru-RU" sz="2600" spc="45" dirty="0">
                <a:latin typeface="Arial"/>
                <a:cs typeface="Arial"/>
              </a:rPr>
              <a:t>(+ГЕЯ)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lang="ru-RU" sz="2550" dirty="0">
              <a:latin typeface="Times New Roman"/>
              <a:cs typeface="Times New Roman"/>
            </a:endParaRPr>
          </a:p>
          <a:p>
            <a:pPr marL="1485900" lvl="2" indent="-330200">
              <a:lnSpc>
                <a:spcPct val="100000"/>
              </a:lnSpc>
              <a:buSzPct val="75000"/>
              <a:buChar char="•"/>
              <a:tabLst>
                <a:tab pos="1485265" algn="l"/>
                <a:tab pos="1485900" algn="l"/>
              </a:tabLst>
            </a:pPr>
            <a:r>
              <a:rPr lang="ru-RU" sz="2600" spc="-25" dirty="0">
                <a:latin typeface="Arial"/>
                <a:cs typeface="Arial"/>
              </a:rPr>
              <a:t>Перевод, </a:t>
            </a:r>
            <a:r>
              <a:rPr lang="ru-RU" sz="2600" spc="10" dirty="0">
                <a:latin typeface="Arial"/>
                <a:cs typeface="Arial"/>
              </a:rPr>
              <a:t>подведение итогов, </a:t>
            </a:r>
            <a:r>
              <a:rPr lang="ru-RU" sz="2600" spc="20" dirty="0">
                <a:latin typeface="Arial"/>
                <a:cs typeface="Arial"/>
              </a:rPr>
              <a:t>коммуникативные агенты</a:t>
            </a:r>
            <a:endParaRPr lang="ru-RU" sz="26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Следование инструкциям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Ответы на вопросы</a:t>
            </a:r>
            <a:r>
              <a:rPr lang="ru-RU" sz="2600" spc="25" dirty="0">
                <a:latin typeface="Arial"/>
                <a:cs typeface="Arial"/>
              </a:rPr>
              <a:t>, </a:t>
            </a:r>
            <a:r>
              <a:rPr lang="ru-RU" sz="2600" spc="35" dirty="0">
                <a:latin typeface="Arial"/>
                <a:cs typeface="Arial"/>
              </a:rPr>
              <a:t>структурированная база знаний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ru-RU" sz="25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30" dirty="0">
                <a:latin typeface="Arial"/>
                <a:cs typeface="Arial"/>
              </a:rPr>
              <a:t>Диалог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b="1" spc="10" dirty="0">
                <a:latin typeface="Arial"/>
                <a:cs typeface="Arial"/>
              </a:rPr>
              <a:t>Аналитические приложения</a:t>
            </a:r>
            <a:endParaRPr lang="ru-RU"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-20" dirty="0">
                <a:latin typeface="Arial"/>
                <a:cs typeface="Arial"/>
              </a:rPr>
              <a:t>Моделирование темы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ru-RU" sz="25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40" dirty="0">
                <a:latin typeface="Arial"/>
                <a:cs typeface="Arial"/>
              </a:rPr>
              <a:t>Лингвистический анализ </a:t>
            </a:r>
            <a:r>
              <a:rPr lang="ru-RU" sz="2600" spc="35" dirty="0">
                <a:latin typeface="Arial"/>
                <a:cs typeface="Arial"/>
              </a:rPr>
              <a:t>(дискурс, </a:t>
            </a:r>
            <a:r>
              <a:rPr lang="ru-RU" sz="2600" spc="25" dirty="0">
                <a:latin typeface="Arial"/>
                <a:cs typeface="Arial"/>
              </a:rPr>
              <a:t>семантика, </a:t>
            </a:r>
            <a:r>
              <a:rPr lang="ru-RU" sz="2600" spc="10" dirty="0">
                <a:latin typeface="Arial"/>
                <a:cs typeface="Arial"/>
              </a:rPr>
              <a:t>синтаксис,</a:t>
            </a:r>
            <a:r>
              <a:rPr lang="ru-RU" sz="2600" spc="-70" dirty="0">
                <a:latin typeface="Arial"/>
                <a:cs typeface="Arial"/>
              </a:rPr>
              <a:t> </a:t>
            </a:r>
            <a:r>
              <a:rPr lang="ru-RU" sz="2600" spc="40" dirty="0">
                <a:latin typeface="Arial"/>
                <a:cs typeface="Arial"/>
              </a:rPr>
              <a:t>морфология)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16860000">
            <a:off x="-1014871" y="583318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r>
              <a:rPr lang="en-US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738238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600" y="1625600"/>
            <a:ext cx="9804400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sz="3600" b="1" dirty="0">
                <a:latin typeface="Arial"/>
                <a:cs typeface="Arial"/>
              </a:rPr>
              <a:t>Глубокое обучение для ОЕЯ</a:t>
            </a:r>
            <a:endParaRPr lang="ru-RU"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b="1" spc="10" dirty="0">
                <a:latin typeface="Arial"/>
                <a:cs typeface="Arial"/>
              </a:rPr>
              <a:t>Изучение естественного языка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6860000">
            <a:off x="-1014871" y="583318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921" y="3412744"/>
            <a:ext cx="12224879" cy="61074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25" dirty="0">
                <a:latin typeface="Arial"/>
                <a:cs typeface="Arial"/>
              </a:rPr>
              <a:t>Приложения для моделирования условного языка </a:t>
            </a:r>
            <a:r>
              <a:rPr lang="ru-RU" sz="2600" spc="45" dirty="0">
                <a:latin typeface="Arial"/>
                <a:cs typeface="Arial"/>
              </a:rPr>
              <a:t>(+ГЕЯ)</a:t>
            </a:r>
            <a:endParaRPr lang="ru-RU" sz="2600" dirty="0">
              <a:latin typeface="Arial"/>
              <a:cs typeface="Arial"/>
            </a:endParaRPr>
          </a:p>
          <a:p>
            <a:pPr marL="3543300">
              <a:lnSpc>
                <a:spcPts val="3650"/>
              </a:lnSpc>
            </a:pPr>
            <a:r>
              <a:rPr lang="ru-RU" sz="3600" spc="75" dirty="0" smtClean="0">
                <a:solidFill>
                  <a:srgbClr val="0365C0"/>
                </a:solidFill>
                <a:latin typeface="Arial"/>
                <a:cs typeface="Arial"/>
              </a:rPr>
              <a:t>     Создает переводчик бесед </a:t>
            </a:r>
            <a:r>
              <a:rPr lang="en-US" sz="3600" spc="75" dirty="0" smtClean="0">
                <a:solidFill>
                  <a:srgbClr val="0365C0"/>
                </a:solidFill>
                <a:latin typeface="Arial"/>
                <a:cs typeface="Arial"/>
              </a:rPr>
              <a:t>TED</a:t>
            </a:r>
            <a:endParaRPr sz="3600" dirty="0">
              <a:latin typeface="Arial"/>
              <a:cs typeface="Arial"/>
            </a:endParaRPr>
          </a:p>
          <a:p>
            <a:pPr marL="715963" lvl="2" indent="339725">
              <a:lnSpc>
                <a:spcPct val="100000"/>
              </a:lnSpc>
              <a:buSzPct val="75000"/>
              <a:buChar char="•"/>
              <a:tabLst>
                <a:tab pos="1485265" algn="l"/>
                <a:tab pos="1485900" algn="l"/>
              </a:tabLst>
            </a:pPr>
            <a:r>
              <a:rPr lang="ru-RU" sz="2600" spc="-25" dirty="0" smtClean="0">
                <a:latin typeface="Arial"/>
                <a:cs typeface="Arial"/>
              </a:rPr>
              <a:t>Перевод, </a:t>
            </a:r>
            <a:r>
              <a:rPr lang="ru-RU" sz="2600" spc="10" dirty="0" smtClean="0">
                <a:latin typeface="Arial"/>
                <a:cs typeface="Arial"/>
              </a:rPr>
              <a:t>подведение итогов, </a:t>
            </a:r>
            <a:r>
              <a:rPr lang="ru-RU" sz="2600" spc="20" dirty="0" smtClean="0">
                <a:latin typeface="Arial"/>
                <a:cs typeface="Arial"/>
              </a:rPr>
              <a:t>коммуникативные агенты</a:t>
            </a:r>
            <a:endParaRPr lang="ru-RU" sz="2600" dirty="0" smtClean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Следование инструкциям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Ответы на вопросы</a:t>
            </a:r>
            <a:r>
              <a:rPr lang="ru-RU" sz="2600" spc="25" dirty="0">
                <a:latin typeface="Arial"/>
                <a:cs typeface="Arial"/>
              </a:rPr>
              <a:t>, </a:t>
            </a:r>
            <a:r>
              <a:rPr lang="ru-RU" sz="2600" spc="35" dirty="0">
                <a:latin typeface="Arial"/>
                <a:cs typeface="Arial"/>
              </a:rPr>
              <a:t>структурированная база знаний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ru-RU" sz="25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30" dirty="0">
                <a:latin typeface="Arial"/>
                <a:cs typeface="Arial"/>
              </a:rPr>
              <a:t>Диалог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buSzPct val="75000"/>
              <a:tabLst>
                <a:tab pos="596265" algn="l"/>
                <a:tab pos="596900" algn="l"/>
              </a:tabLst>
            </a:pPr>
            <a:r>
              <a:rPr lang="ru-RU" sz="2600" b="1" spc="10" dirty="0" smtClean="0">
                <a:latin typeface="Arial"/>
                <a:cs typeface="Arial"/>
              </a:rPr>
              <a:t>  Аналитические </a:t>
            </a:r>
            <a:r>
              <a:rPr lang="ru-RU" sz="2600" b="1" spc="10" dirty="0">
                <a:latin typeface="Arial"/>
                <a:cs typeface="Arial"/>
              </a:rPr>
              <a:t>приложения</a:t>
            </a:r>
            <a:endParaRPr lang="ru-RU"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-20" dirty="0">
                <a:latin typeface="Arial"/>
                <a:cs typeface="Arial"/>
              </a:rPr>
              <a:t>Моделирование темы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ru-RU" sz="25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40" dirty="0">
                <a:latin typeface="Arial"/>
                <a:cs typeface="Arial"/>
              </a:rPr>
              <a:t>Лингвистический анализ </a:t>
            </a:r>
            <a:r>
              <a:rPr lang="ru-RU" sz="2600" spc="35" dirty="0">
                <a:latin typeface="Arial"/>
                <a:cs typeface="Arial"/>
              </a:rPr>
              <a:t>(дискурс, </a:t>
            </a:r>
            <a:r>
              <a:rPr lang="ru-RU" sz="2600" spc="25" dirty="0">
                <a:latin typeface="Arial"/>
                <a:cs typeface="Arial"/>
              </a:rPr>
              <a:t>семантика, </a:t>
            </a:r>
            <a:r>
              <a:rPr lang="ru-RU" sz="2600" spc="10" dirty="0">
                <a:latin typeface="Arial"/>
                <a:cs typeface="Arial"/>
              </a:rPr>
              <a:t>синтаксис,</a:t>
            </a:r>
            <a:r>
              <a:rPr lang="ru-RU" sz="2600" spc="-70" dirty="0">
                <a:latin typeface="Arial"/>
                <a:cs typeface="Arial"/>
              </a:rPr>
              <a:t> </a:t>
            </a:r>
            <a:r>
              <a:rPr lang="ru-RU" sz="2600" spc="40" dirty="0">
                <a:latin typeface="Arial"/>
                <a:cs typeface="Arial"/>
              </a:rPr>
              <a:t>морфология)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4576" y="3944349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r>
              <a:rPr lang="ru-RU" dirty="0" smtClean="0"/>
              <a:t> 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618161" y="4057031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r>
              <a:rPr lang="en-US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55600"/>
            <a:ext cx="68199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 smtClean="0">
                <a:latin typeface="Arial"/>
                <a:cs typeface="Arial"/>
              </a:rPr>
              <a:t>Крис </a:t>
            </a:r>
            <a:r>
              <a:rPr lang="ru-RU" b="1" spc="-5" dirty="0" err="1" smtClean="0">
                <a:latin typeface="Arial"/>
                <a:cs typeface="Arial"/>
              </a:rPr>
              <a:t>Дайер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34200" y="203200"/>
            <a:ext cx="2628900" cy="214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4200" y="1663700"/>
            <a:ext cx="11937999" cy="814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894965" algn="l"/>
              </a:tabLst>
            </a:pPr>
            <a:r>
              <a:rPr lang="ru-RU" sz="3600" b="1" spc="-5" dirty="0" err="1" smtClean="0">
                <a:latin typeface="Arial"/>
                <a:cs typeface="Arial"/>
              </a:rPr>
              <a:t>Deep</a:t>
            </a:r>
            <a:r>
              <a:rPr lang="ru-RU" sz="3600" b="1" spc="-5" dirty="0" smtClean="0">
                <a:latin typeface="Arial"/>
                <a:cs typeface="Arial"/>
              </a:rPr>
              <a:t> </a:t>
            </a:r>
            <a:r>
              <a:rPr lang="ru-RU" sz="3600" b="1" spc="-5" dirty="0" err="1" smtClean="0">
                <a:latin typeface="Arial"/>
                <a:cs typeface="Arial"/>
              </a:rPr>
              <a:t>mind</a:t>
            </a:r>
            <a:r>
              <a:rPr lang="ru-RU" sz="3600" b="1" spc="-5" dirty="0" smtClean="0">
                <a:latin typeface="Arial"/>
                <a:cs typeface="Arial"/>
              </a:rPr>
              <a:t>	       </a:t>
            </a:r>
            <a:r>
              <a:rPr lang="ru-RU" sz="3600" spc="30" dirty="0" smtClean="0">
                <a:solidFill>
                  <a:srgbClr val="53585F"/>
                </a:solidFill>
                <a:latin typeface="Arial"/>
                <a:cs typeface="Arial"/>
              </a:rPr>
              <a:t>Карнеги </a:t>
            </a:r>
            <a:r>
              <a:rPr lang="ru-RU" sz="3600" spc="30" dirty="0" err="1" smtClean="0">
                <a:solidFill>
                  <a:srgbClr val="53585F"/>
                </a:solidFill>
                <a:latin typeface="Arial"/>
                <a:cs typeface="Arial"/>
              </a:rPr>
              <a:t>Меллон</a:t>
            </a:r>
            <a:endParaRPr lang="ru-RU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lang="ru-RU" sz="3200" b="1" spc="-5" dirty="0" smtClean="0">
                <a:solidFill>
                  <a:srgbClr val="51A7F9"/>
                </a:solidFill>
                <a:latin typeface="Arial"/>
                <a:cs typeface="Arial"/>
              </a:rPr>
              <a:t>Откуда я происхожу?</a:t>
            </a:r>
            <a:endParaRPr lang="ru-RU" sz="3200" dirty="0" smtClean="0">
              <a:latin typeface="Arial"/>
              <a:cs typeface="Arial"/>
            </a:endParaRPr>
          </a:p>
          <a:p>
            <a:pPr marL="622300" marR="5080">
              <a:lnSpc>
                <a:spcPct val="106200"/>
              </a:lnSpc>
              <a:spcBef>
                <a:spcPts val="50"/>
              </a:spcBef>
            </a:pPr>
            <a:r>
              <a:rPr lang="ru-RU" sz="2800" spc="-55" dirty="0" smtClean="0">
                <a:latin typeface="Arial"/>
                <a:cs typeface="Arial"/>
              </a:rPr>
              <a:t>КЛН </a:t>
            </a:r>
            <a:r>
              <a:rPr lang="ru-RU" sz="2800" spc="-5" dirty="0" smtClean="0">
                <a:latin typeface="Arial"/>
                <a:cs typeface="Arial"/>
              </a:rPr>
              <a:t>(Унив. </a:t>
            </a:r>
            <a:r>
              <a:rPr lang="ru-RU" sz="2800" dirty="0" smtClean="0">
                <a:latin typeface="Arial"/>
                <a:cs typeface="Arial"/>
              </a:rPr>
              <a:t>Мэриленда</a:t>
            </a:r>
            <a:r>
              <a:rPr lang="ru-RU" sz="2800" spc="20" dirty="0" smtClean="0">
                <a:latin typeface="Arial"/>
                <a:cs typeface="Arial"/>
              </a:rPr>
              <a:t>, </a:t>
            </a:r>
            <a:r>
              <a:rPr lang="ru-RU" sz="2800" spc="-40" dirty="0" smtClean="0">
                <a:latin typeface="Arial"/>
                <a:cs typeface="Arial"/>
              </a:rPr>
              <a:t>США, </a:t>
            </a:r>
            <a:r>
              <a:rPr lang="ru-RU" sz="2800" spc="-5" dirty="0" smtClean="0">
                <a:latin typeface="Arial"/>
                <a:cs typeface="Arial"/>
              </a:rPr>
              <a:t>2010) </a:t>
            </a:r>
          </a:p>
          <a:p>
            <a:pPr marL="622300" marR="5080">
              <a:lnSpc>
                <a:spcPct val="106200"/>
              </a:lnSpc>
              <a:spcBef>
                <a:spcPts val="50"/>
              </a:spcBef>
            </a:pPr>
            <a:r>
              <a:rPr lang="ru-RU" sz="2800" spc="20" dirty="0" err="1" smtClean="0">
                <a:latin typeface="Arial"/>
                <a:cs typeface="Arial"/>
              </a:rPr>
              <a:t>Постдокторант</a:t>
            </a:r>
            <a:r>
              <a:rPr lang="ru-RU" sz="2800" spc="20" dirty="0" smtClean="0">
                <a:latin typeface="Arial"/>
                <a:cs typeface="Arial"/>
              </a:rPr>
              <a:t> компьютерных наук (Карнеги </a:t>
            </a:r>
            <a:r>
              <a:rPr lang="ru-RU" sz="2800" spc="-5" dirty="0" err="1" smtClean="0">
                <a:latin typeface="Arial"/>
                <a:cs typeface="Arial"/>
              </a:rPr>
              <a:t>Мэллон</a:t>
            </a:r>
            <a:r>
              <a:rPr lang="ru-RU" sz="2800" spc="-5" dirty="0" smtClean="0">
                <a:latin typeface="Arial"/>
                <a:cs typeface="Arial"/>
              </a:rPr>
              <a:t>, </a:t>
            </a:r>
            <a:r>
              <a:rPr lang="ru-RU" sz="2800" spc="-20" dirty="0" smtClean="0">
                <a:latin typeface="Arial"/>
                <a:cs typeface="Arial"/>
              </a:rPr>
              <a:t>2010–2012)  </a:t>
            </a:r>
            <a:r>
              <a:rPr lang="ru-RU" sz="2800" dirty="0" smtClean="0">
                <a:latin typeface="Arial"/>
                <a:cs typeface="Arial"/>
              </a:rPr>
              <a:t>Факультет КН </a:t>
            </a:r>
            <a:r>
              <a:rPr lang="ru-RU" sz="2800" spc="20" dirty="0" smtClean="0">
                <a:latin typeface="Arial"/>
                <a:cs typeface="Arial"/>
              </a:rPr>
              <a:t>(Карнеги </a:t>
            </a:r>
            <a:r>
              <a:rPr lang="ru-RU" sz="2800" spc="-5" dirty="0" err="1" smtClean="0">
                <a:latin typeface="Arial"/>
                <a:cs typeface="Arial"/>
              </a:rPr>
              <a:t>Мэллон</a:t>
            </a:r>
            <a:r>
              <a:rPr lang="ru-RU" sz="2800" spc="-5" dirty="0" smtClean="0">
                <a:latin typeface="Arial"/>
                <a:cs typeface="Arial"/>
              </a:rPr>
              <a:t>, </a:t>
            </a:r>
            <a:r>
              <a:rPr lang="ru-RU" sz="2800" spc="-30" dirty="0" smtClean="0">
                <a:latin typeface="Arial"/>
                <a:cs typeface="Arial"/>
              </a:rPr>
              <a:t>2012–) </a:t>
            </a:r>
          </a:p>
          <a:p>
            <a:pPr marL="622300" marR="5080">
              <a:lnSpc>
                <a:spcPct val="106200"/>
              </a:lnSpc>
              <a:spcBef>
                <a:spcPts val="50"/>
              </a:spcBef>
            </a:pPr>
            <a:r>
              <a:rPr lang="ru-RU" sz="2800" b="1" spc="-5" dirty="0" err="1" smtClean="0">
                <a:latin typeface="Arial"/>
                <a:cs typeface="Arial"/>
              </a:rPr>
              <a:t>DeepMind</a:t>
            </a:r>
            <a:r>
              <a:rPr lang="ru-RU" sz="2800" b="1" spc="-10" dirty="0" smtClean="0">
                <a:latin typeface="Arial"/>
                <a:cs typeface="Arial"/>
              </a:rPr>
              <a:t> </a:t>
            </a:r>
            <a:r>
              <a:rPr lang="ru-RU" sz="2800" b="1" spc="-5" dirty="0" smtClean="0">
                <a:latin typeface="Arial"/>
                <a:cs typeface="Arial"/>
              </a:rPr>
              <a:t>(2016–)</a:t>
            </a:r>
            <a:endParaRPr lang="ru-RU"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5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ru-RU" sz="3200" b="1" spc="-5" dirty="0" smtClean="0">
                <a:solidFill>
                  <a:srgbClr val="51A7F9"/>
                </a:solidFill>
                <a:latin typeface="Arial"/>
                <a:cs typeface="Arial"/>
              </a:rPr>
              <a:t>Над чем я работаю</a:t>
            </a:r>
            <a:r>
              <a:rPr sz="3200" b="1" spc="-5" dirty="0" smtClean="0">
                <a:solidFill>
                  <a:srgbClr val="51A7F9"/>
                </a:solidFill>
                <a:latin typeface="Arial"/>
                <a:cs typeface="Arial"/>
              </a:rPr>
              <a:t>?</a:t>
            </a:r>
            <a:endParaRPr sz="3200" dirty="0" smtClean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760"/>
              </a:spcBef>
            </a:pPr>
            <a:r>
              <a:rPr lang="ru-RU" sz="2800" b="1" spc="-5" dirty="0" smtClean="0">
                <a:latin typeface="Arial"/>
                <a:cs typeface="Arial"/>
              </a:rPr>
              <a:t>Лингвистическая структура в статистических/глубоких моделях</a:t>
            </a:r>
            <a:endParaRPr sz="2800" dirty="0">
              <a:latin typeface="Arial"/>
              <a:cs typeface="Arial"/>
            </a:endParaRPr>
          </a:p>
          <a:p>
            <a:pPr marL="1079500" marR="5080" indent="-228600">
              <a:lnSpc>
                <a:spcPct val="101200"/>
              </a:lnSpc>
              <a:spcBef>
                <a:spcPts val="400"/>
              </a:spcBef>
              <a:buChar char="•"/>
              <a:tabLst>
                <a:tab pos="1079500" algn="l"/>
              </a:tabLst>
            </a:pPr>
            <a:r>
              <a:rPr lang="ru-RU" sz="2800" spc="25" dirty="0" smtClean="0">
                <a:latin typeface="Arial"/>
                <a:cs typeface="Arial"/>
              </a:rPr>
              <a:t>Лучше генерализация</a:t>
            </a:r>
            <a:r>
              <a:rPr sz="2800" spc="10" dirty="0" smtClean="0">
                <a:latin typeface="Arial"/>
                <a:cs typeface="Arial"/>
              </a:rPr>
              <a:t>, </a:t>
            </a:r>
            <a:r>
              <a:rPr lang="ru-RU" sz="2800" spc="25" dirty="0" smtClean="0">
                <a:latin typeface="Arial"/>
                <a:cs typeface="Arial"/>
              </a:rPr>
              <a:t>лучше</a:t>
            </a:r>
            <a:r>
              <a:rPr sz="2800" spc="25" dirty="0" smtClean="0">
                <a:latin typeface="Arial"/>
                <a:cs typeface="Arial"/>
              </a:rPr>
              <a:t> </a:t>
            </a:r>
            <a:r>
              <a:rPr lang="ru-RU" sz="2800" spc="25" dirty="0" smtClean="0">
                <a:latin typeface="Arial"/>
                <a:cs typeface="Arial"/>
              </a:rPr>
              <a:t>сложность выборки</a:t>
            </a:r>
            <a:r>
              <a:rPr sz="2800" dirty="0" smtClean="0">
                <a:latin typeface="Arial"/>
                <a:cs typeface="Arial"/>
              </a:rPr>
              <a:t>, </a:t>
            </a:r>
            <a:r>
              <a:rPr lang="ru-RU" sz="2800" spc="-15" dirty="0" smtClean="0">
                <a:latin typeface="Arial"/>
                <a:cs typeface="Arial"/>
              </a:rPr>
              <a:t>более последовательна в других моделях</a:t>
            </a:r>
            <a:endParaRPr sz="2800" dirty="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39"/>
              </a:spcBef>
            </a:pPr>
            <a:r>
              <a:rPr lang="ru-RU" sz="2800" b="1" spc="-5" dirty="0" smtClean="0">
                <a:latin typeface="Arial"/>
                <a:cs typeface="Arial"/>
              </a:rPr>
              <a:t>Обнаружение лингвистической структуры/единиц в данных</a:t>
            </a:r>
            <a:endParaRPr sz="2800" dirty="0">
              <a:latin typeface="Arial"/>
              <a:cs typeface="Arial"/>
            </a:endParaRPr>
          </a:p>
          <a:p>
            <a:pPr marL="584200" marR="46990" indent="266700">
              <a:lnSpc>
                <a:spcPct val="108600"/>
              </a:lnSpc>
              <a:spcBef>
                <a:spcPts val="250"/>
              </a:spcBef>
              <a:buChar char="•"/>
              <a:tabLst>
                <a:tab pos="1079500" algn="l"/>
              </a:tabLst>
            </a:pPr>
            <a:r>
              <a:rPr lang="ru-RU" sz="2800" spc="-5" dirty="0" smtClean="0">
                <a:latin typeface="Arial"/>
                <a:cs typeface="Arial"/>
              </a:rPr>
              <a:t>Какие лингвистические знания могут быть выведены из данных</a:t>
            </a:r>
            <a:r>
              <a:rPr sz="2800" spc="-5" dirty="0" smtClean="0">
                <a:latin typeface="Arial"/>
                <a:cs typeface="Arial"/>
              </a:rPr>
              <a:t>?  </a:t>
            </a:r>
            <a:r>
              <a:rPr lang="ru-RU" sz="2800" b="1" spc="-5" dirty="0" smtClean="0">
                <a:latin typeface="Arial"/>
                <a:cs typeface="Arial"/>
              </a:rPr>
              <a:t>Машинный перевод</a:t>
            </a:r>
            <a:r>
              <a:rPr sz="2800" b="1" spc="-5" dirty="0" smtClean="0">
                <a:latin typeface="Arial"/>
                <a:cs typeface="Arial"/>
              </a:rPr>
              <a:t>, </a:t>
            </a:r>
            <a:r>
              <a:rPr sz="2800" b="1" spc="-10" dirty="0" smtClean="0">
                <a:latin typeface="Arial"/>
                <a:cs typeface="Arial"/>
              </a:rPr>
              <a:t>(</a:t>
            </a:r>
            <a:r>
              <a:rPr lang="ru-RU" sz="2800" b="1" spc="-10" dirty="0" smtClean="0">
                <a:latin typeface="Arial"/>
                <a:cs typeface="Arial"/>
              </a:rPr>
              <a:t>синтаксический</a:t>
            </a:r>
            <a:r>
              <a:rPr sz="2800" spc="-10" dirty="0" smtClean="0">
                <a:latin typeface="Arial"/>
                <a:cs typeface="Arial"/>
              </a:rPr>
              <a:t>|</a:t>
            </a:r>
            <a:r>
              <a:rPr lang="ru-RU" sz="2800" b="1" spc="-10" dirty="0" smtClean="0">
                <a:latin typeface="Arial"/>
                <a:cs typeface="Arial"/>
              </a:rPr>
              <a:t>семантический</a:t>
            </a:r>
            <a:r>
              <a:rPr sz="2800" b="1" spc="-10" dirty="0" smtClean="0">
                <a:latin typeface="Arial"/>
                <a:cs typeface="Arial"/>
              </a:rPr>
              <a:t>) </a:t>
            </a:r>
            <a:r>
              <a:rPr lang="ru-RU" sz="2800" b="1" spc="-5" dirty="0" smtClean="0">
                <a:latin typeface="Arial"/>
                <a:cs typeface="Arial"/>
              </a:rPr>
              <a:t>разбор (</a:t>
            </a:r>
            <a:r>
              <a:rPr lang="ru-RU" sz="2800" b="1" spc="-5" dirty="0" err="1" smtClean="0">
                <a:latin typeface="Arial"/>
                <a:cs typeface="Arial"/>
              </a:rPr>
              <a:t>парсинг</a:t>
            </a:r>
            <a:r>
              <a:rPr lang="ru-RU" sz="2800" b="1" spc="-5" dirty="0" smtClean="0">
                <a:latin typeface="Arial"/>
                <a:cs typeface="Arial"/>
              </a:rPr>
              <a:t>)</a:t>
            </a:r>
            <a:r>
              <a:rPr sz="2800" b="1" spc="-5" dirty="0" smtClean="0">
                <a:latin typeface="Arial"/>
                <a:cs typeface="Arial"/>
              </a:rPr>
              <a:t>, </a:t>
            </a:r>
            <a:r>
              <a:rPr lang="ru-RU" sz="2800" b="1" spc="-5" dirty="0" smtClean="0">
                <a:latin typeface="Arial"/>
                <a:cs typeface="Arial"/>
              </a:rPr>
              <a:t>представление обучения</a:t>
            </a:r>
            <a:r>
              <a:rPr sz="2800" b="1" spc="-5" dirty="0" smtClean="0">
                <a:latin typeface="Arial"/>
                <a:cs typeface="Arial"/>
              </a:rPr>
              <a:t>, </a:t>
            </a:r>
            <a:r>
              <a:rPr lang="ru-RU" sz="2800" b="1" spc="-25" dirty="0" smtClean="0">
                <a:latin typeface="Arial"/>
                <a:cs typeface="Arial"/>
              </a:rPr>
              <a:t>морфология</a:t>
            </a:r>
            <a:r>
              <a:rPr sz="2800" b="1" spc="-25" dirty="0" smtClean="0">
                <a:latin typeface="Arial"/>
                <a:cs typeface="Arial"/>
              </a:rPr>
              <a:t>,</a:t>
            </a:r>
            <a:r>
              <a:rPr lang="ru-RU" sz="2800" b="1" spc="-25" dirty="0" smtClean="0">
                <a:latin typeface="Arial"/>
                <a:cs typeface="Arial"/>
              </a:rPr>
              <a:t> создаваемый пользователями</a:t>
            </a:r>
            <a:r>
              <a:rPr sz="2800" b="1" spc="-25" dirty="0" smtClean="0">
                <a:latin typeface="Arial"/>
                <a:cs typeface="Arial"/>
              </a:rPr>
              <a:t> </a:t>
            </a:r>
            <a:r>
              <a:rPr lang="ru-RU" sz="2800" b="1" spc="-5" dirty="0" smtClean="0">
                <a:latin typeface="Arial"/>
                <a:cs typeface="Arial"/>
              </a:rPr>
              <a:t>контент</a:t>
            </a:r>
            <a:r>
              <a:rPr sz="2800" b="1" spc="-5" dirty="0" smtClean="0">
                <a:latin typeface="Arial"/>
                <a:cs typeface="Arial"/>
              </a:rPr>
              <a:t>, </a:t>
            </a:r>
            <a:r>
              <a:rPr lang="ru-RU" sz="2800" b="1" spc="-5" dirty="0" smtClean="0">
                <a:latin typeface="Arial"/>
                <a:cs typeface="Arial"/>
              </a:rPr>
              <a:t>генерация</a:t>
            </a:r>
            <a:r>
              <a:rPr sz="2800" b="1" spc="35" dirty="0" smtClean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100" y="5032883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600" y="4975852"/>
            <a:ext cx="5422900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Следование инструкциям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820283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65" y="5783868"/>
            <a:ext cx="10189069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Ответы на вопросы</a:t>
            </a:r>
            <a:r>
              <a:rPr lang="ru-RU" sz="2600" spc="25" dirty="0">
                <a:latin typeface="Arial"/>
                <a:cs typeface="Arial"/>
              </a:rPr>
              <a:t>, </a:t>
            </a:r>
            <a:r>
              <a:rPr lang="ru-RU" sz="2600" spc="35" dirty="0">
                <a:latin typeface="Arial"/>
                <a:cs typeface="Arial"/>
              </a:rPr>
              <a:t>структурированная база знаний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38238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3750" y="6322247"/>
            <a:ext cx="12877800" cy="322460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0" indent="-330200">
              <a:lnSpc>
                <a:spcPct val="100000"/>
              </a:lnSpc>
              <a:spcBef>
                <a:spcPts val="125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2600" spc="30" dirty="0" smtClean="0">
                <a:latin typeface="Arial"/>
                <a:cs typeface="Arial"/>
              </a:rPr>
              <a:t>Диалог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buSzPct val="75000"/>
              <a:tabLst>
                <a:tab pos="596265" algn="l"/>
                <a:tab pos="596900" algn="l"/>
              </a:tabLst>
            </a:pPr>
            <a:r>
              <a:rPr lang="ru-RU" sz="2600" b="1" spc="10" dirty="0">
                <a:latin typeface="Arial"/>
                <a:cs typeface="Arial"/>
              </a:rPr>
              <a:t>Аналитические приложения</a:t>
            </a:r>
            <a:endParaRPr lang="ru-RU"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-20" dirty="0">
                <a:latin typeface="Arial"/>
                <a:cs typeface="Arial"/>
              </a:rPr>
              <a:t>Моделирование темы</a:t>
            </a:r>
            <a:endParaRPr lang="ru-RU"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ru-RU" sz="25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40" dirty="0">
                <a:latin typeface="Arial"/>
                <a:cs typeface="Arial"/>
              </a:rPr>
              <a:t>Лингвистический анализ </a:t>
            </a:r>
            <a:r>
              <a:rPr lang="ru-RU" sz="2600" spc="35" dirty="0">
                <a:latin typeface="Arial"/>
                <a:cs typeface="Arial"/>
              </a:rPr>
              <a:t>(дискурс, </a:t>
            </a:r>
            <a:r>
              <a:rPr lang="ru-RU" sz="2600" spc="25" dirty="0">
                <a:latin typeface="Arial"/>
                <a:cs typeface="Arial"/>
              </a:rPr>
              <a:t>семантика, </a:t>
            </a:r>
            <a:r>
              <a:rPr lang="ru-RU" sz="2600" spc="10" dirty="0">
                <a:latin typeface="Arial"/>
                <a:cs typeface="Arial"/>
              </a:rPr>
              <a:t>синтаксис,</a:t>
            </a:r>
            <a:r>
              <a:rPr lang="ru-RU" sz="2600" spc="-70" dirty="0">
                <a:latin typeface="Arial"/>
                <a:cs typeface="Arial"/>
              </a:rPr>
              <a:t> </a:t>
            </a:r>
            <a:endParaRPr lang="ru-RU" sz="2600" spc="-70" dirty="0" smtClean="0">
              <a:latin typeface="Arial"/>
              <a:cs typeface="Arial"/>
            </a:endParaRPr>
          </a:p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-70" dirty="0">
                <a:latin typeface="Arial"/>
                <a:cs typeface="Arial"/>
              </a:rPr>
              <a:t> </a:t>
            </a:r>
            <a:r>
              <a:rPr lang="ru-RU" sz="2600" spc="-70" dirty="0" smtClean="0">
                <a:latin typeface="Arial"/>
                <a:cs typeface="Arial"/>
              </a:rPr>
              <a:t>   </a:t>
            </a:r>
            <a:r>
              <a:rPr lang="ru-RU" sz="2600" spc="40" dirty="0" smtClean="0">
                <a:latin typeface="Arial"/>
                <a:cs typeface="Arial"/>
              </a:rPr>
              <a:t>морфология</a:t>
            </a:r>
            <a:r>
              <a:rPr lang="ru-RU" sz="2600" spc="40" dirty="0">
                <a:latin typeface="Arial"/>
                <a:cs typeface="Arial"/>
              </a:rPr>
              <a:t>)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16860000">
            <a:off x="-1014871" y="583318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4576" y="3944349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8161" y="4057031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736600" y="1625600"/>
            <a:ext cx="1226820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dirty="0"/>
              <a:t>Глубокое обучение для ОЕЯ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spc="10" dirty="0"/>
              <a:t>Изучение естественного языка</a:t>
            </a:r>
            <a:endParaRPr lang="ru-RU" sz="2600" dirty="0"/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25" dirty="0">
                <a:latin typeface="Arial"/>
                <a:cs typeface="Arial"/>
              </a:rPr>
              <a:t>Приложения для моделирования условного языка </a:t>
            </a:r>
            <a:r>
              <a:rPr lang="ru-RU" sz="2600" spc="45" dirty="0">
                <a:latin typeface="Arial"/>
                <a:cs typeface="Arial"/>
              </a:rPr>
              <a:t>(+ГЕЯ)</a:t>
            </a:r>
            <a:endParaRPr lang="ru-RU" sz="2600" dirty="0">
              <a:latin typeface="Arial"/>
              <a:cs typeface="Arial"/>
            </a:endParaRPr>
          </a:p>
          <a:p>
            <a:pPr marL="3543300">
              <a:lnSpc>
                <a:spcPts val="3650"/>
              </a:lnSpc>
            </a:pPr>
            <a:r>
              <a:rPr lang="ru-RU" b="0" spc="75" dirty="0" smtClean="0">
                <a:solidFill>
                  <a:srgbClr val="0365C0"/>
                </a:solidFill>
              </a:rPr>
              <a:t>     Создает переводчик бесед TED</a:t>
            </a:r>
            <a:endParaRPr lang="ru-RU" b="0" dirty="0" smtClean="0"/>
          </a:p>
          <a:p>
            <a:pPr marL="715963" lvl="2" indent="339725">
              <a:lnSpc>
                <a:spcPct val="100000"/>
              </a:lnSpc>
              <a:buSzPct val="75000"/>
              <a:buChar char="•"/>
              <a:tabLst>
                <a:tab pos="1485265" algn="l"/>
                <a:tab pos="1485900" algn="l"/>
              </a:tabLst>
            </a:pPr>
            <a:r>
              <a:rPr lang="ru-RU" sz="2600" spc="-25" dirty="0">
                <a:latin typeface="Arial"/>
                <a:cs typeface="Arial"/>
              </a:rPr>
              <a:t>Перевод, </a:t>
            </a:r>
            <a:r>
              <a:rPr lang="ru-RU" sz="2600" spc="10" dirty="0">
                <a:latin typeface="Arial"/>
                <a:cs typeface="Arial"/>
              </a:rPr>
              <a:t>подведение итогов, </a:t>
            </a:r>
            <a:r>
              <a:rPr lang="ru-RU" sz="2600" spc="20" dirty="0">
                <a:latin typeface="Arial"/>
                <a:cs typeface="Arial"/>
              </a:rPr>
              <a:t>коммуникативные агенты</a:t>
            </a:r>
            <a:endParaRPr lang="ru-RU" sz="2600" dirty="0">
              <a:latin typeface="Arial"/>
              <a:cs typeface="Arial"/>
            </a:endParaRPr>
          </a:p>
          <a:p>
            <a:pPr marL="4800600">
              <a:lnSpc>
                <a:spcPts val="3810"/>
              </a:lnSpc>
            </a:pPr>
            <a:r>
              <a:rPr lang="ru-RU" b="0" spc="20" dirty="0" smtClean="0">
                <a:solidFill>
                  <a:srgbClr val="0365C0"/>
                </a:solidFill>
                <a:latin typeface="Arial"/>
                <a:cs typeface="Arial"/>
              </a:rPr>
              <a:t>Генерирует резюме из бесед </a:t>
            </a:r>
            <a:r>
              <a:rPr lang="en-US" b="0" spc="20" dirty="0" smtClean="0">
                <a:solidFill>
                  <a:srgbClr val="0365C0"/>
                </a:solidFill>
                <a:latin typeface="Arial"/>
                <a:cs typeface="Arial"/>
              </a:rPr>
              <a:t>TED</a:t>
            </a:r>
            <a:endParaRPr b="0" dirty="0">
              <a:solidFill>
                <a:srgbClr val="0365C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91728" y="4642279"/>
            <a:ext cx="786130" cy="275590"/>
          </a:xfrm>
          <a:custGeom>
            <a:avLst/>
            <a:gdLst/>
            <a:ahLst/>
            <a:cxnLst/>
            <a:rect l="l" t="t" r="r" b="b"/>
            <a:pathLst>
              <a:path w="786129" h="275589">
                <a:moveTo>
                  <a:pt x="0" y="0"/>
                </a:moveTo>
                <a:lnTo>
                  <a:pt x="17294" y="65524"/>
                </a:lnTo>
                <a:lnTo>
                  <a:pt x="47925" y="122167"/>
                </a:lnTo>
                <a:lnTo>
                  <a:pt x="91895" y="169929"/>
                </a:lnTo>
                <a:lnTo>
                  <a:pt x="149202" y="208809"/>
                </a:lnTo>
                <a:lnTo>
                  <a:pt x="219847" y="238808"/>
                </a:lnTo>
                <a:lnTo>
                  <a:pt x="260171" y="250477"/>
                </a:lnTo>
                <a:lnTo>
                  <a:pt x="303829" y="259926"/>
                </a:lnTo>
                <a:lnTo>
                  <a:pt x="350822" y="267155"/>
                </a:lnTo>
                <a:lnTo>
                  <a:pt x="401149" y="272163"/>
                </a:lnTo>
                <a:lnTo>
                  <a:pt x="454811" y="274951"/>
                </a:lnTo>
                <a:lnTo>
                  <a:pt x="511807" y="275518"/>
                </a:lnTo>
                <a:lnTo>
                  <a:pt x="572138" y="273866"/>
                </a:lnTo>
                <a:lnTo>
                  <a:pt x="635803" y="269993"/>
                </a:lnTo>
                <a:lnTo>
                  <a:pt x="702802" y="263899"/>
                </a:lnTo>
                <a:lnTo>
                  <a:pt x="773136" y="255585"/>
                </a:lnTo>
                <a:lnTo>
                  <a:pt x="785703" y="253698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5819" y="4837581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0" y="0"/>
                </a:moveTo>
                <a:lnTo>
                  <a:pt x="18105" y="120567"/>
                </a:lnTo>
                <a:lnTo>
                  <a:pt x="129621" y="42179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r>
              <a:rPr lang="en-US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100" y="5032883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300" y="4974844"/>
            <a:ext cx="5041900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2600" spc="10" dirty="0" smtClean="0">
                <a:latin typeface="Arial"/>
                <a:cs typeface="Arial"/>
              </a:rPr>
              <a:t>Следование инструкциям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820283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65" y="5739112"/>
            <a:ext cx="10604500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Ответы на вопросы</a:t>
            </a:r>
            <a:r>
              <a:rPr lang="ru-RU" sz="2600" spc="25" dirty="0">
                <a:latin typeface="Arial"/>
                <a:cs typeface="Arial"/>
              </a:rPr>
              <a:t>, </a:t>
            </a:r>
            <a:r>
              <a:rPr lang="ru-RU" sz="2600" spc="35" dirty="0">
                <a:latin typeface="Arial"/>
                <a:cs typeface="Arial"/>
              </a:rPr>
              <a:t>структурированная база знаний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38238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800" y="6536943"/>
            <a:ext cx="5181600" cy="122405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0" indent="-330200">
              <a:lnSpc>
                <a:spcPct val="100000"/>
              </a:lnSpc>
              <a:spcBef>
                <a:spcPts val="125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2600" spc="30" dirty="0" smtClean="0">
                <a:latin typeface="Arial"/>
                <a:cs typeface="Arial"/>
              </a:rPr>
              <a:t>Диалог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buSzPct val="75000"/>
              <a:tabLst>
                <a:tab pos="596265" algn="l"/>
                <a:tab pos="596900" algn="l"/>
              </a:tabLst>
            </a:pPr>
            <a:r>
              <a:rPr lang="ru-RU" sz="2600" b="1" spc="10" dirty="0">
                <a:latin typeface="Arial"/>
                <a:cs typeface="Arial"/>
              </a:rPr>
              <a:t>Аналитические приложения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921" y="8117082"/>
            <a:ext cx="5067300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-20" dirty="0">
                <a:latin typeface="Arial"/>
                <a:cs typeface="Arial"/>
              </a:rPr>
              <a:t>Моделирование темы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894448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6860000">
            <a:off x="-1014871" y="583318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4576" y="3944349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8161" y="4057031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736600" y="1625600"/>
            <a:ext cx="1254760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dirty="0"/>
              <a:t>Глубокое обучение для ОЕЯ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spc="10" dirty="0"/>
              <a:t>Изучение естественного языка</a:t>
            </a:r>
            <a:endParaRPr lang="ru-RU" sz="2600" dirty="0"/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25" dirty="0">
                <a:latin typeface="Arial"/>
                <a:cs typeface="Arial"/>
              </a:rPr>
              <a:t>Приложения для моделирования условного языка </a:t>
            </a:r>
            <a:r>
              <a:rPr lang="ru-RU" sz="2600" spc="45" dirty="0">
                <a:latin typeface="Arial"/>
                <a:cs typeface="Arial"/>
              </a:rPr>
              <a:t>(+ГЕЯ)</a:t>
            </a:r>
            <a:endParaRPr lang="ru-RU" sz="2600" dirty="0">
              <a:latin typeface="Arial"/>
              <a:cs typeface="Arial"/>
            </a:endParaRPr>
          </a:p>
          <a:p>
            <a:pPr marL="3543300">
              <a:lnSpc>
                <a:spcPts val="3650"/>
              </a:lnSpc>
            </a:pPr>
            <a:r>
              <a:rPr lang="ru-RU" b="0" spc="75" dirty="0">
                <a:solidFill>
                  <a:srgbClr val="0365C0"/>
                </a:solidFill>
              </a:rPr>
              <a:t>     Создает переводчик бесед TED</a:t>
            </a:r>
            <a:endParaRPr lang="ru-RU" b="0" dirty="0"/>
          </a:p>
          <a:p>
            <a:pPr marL="715963" lvl="2" indent="339725">
              <a:lnSpc>
                <a:spcPct val="100000"/>
              </a:lnSpc>
              <a:buSzPct val="75000"/>
              <a:buChar char="•"/>
              <a:tabLst>
                <a:tab pos="1485265" algn="l"/>
                <a:tab pos="1485900" algn="l"/>
              </a:tabLst>
            </a:pPr>
            <a:r>
              <a:rPr lang="ru-RU" sz="2600" spc="-25" dirty="0">
                <a:latin typeface="Arial"/>
                <a:cs typeface="Arial"/>
              </a:rPr>
              <a:t>Перевод, </a:t>
            </a:r>
            <a:r>
              <a:rPr lang="ru-RU" sz="2600" spc="10" dirty="0">
                <a:latin typeface="Arial"/>
                <a:cs typeface="Arial"/>
              </a:rPr>
              <a:t>подведение итогов, </a:t>
            </a:r>
            <a:r>
              <a:rPr lang="ru-RU" sz="2600" spc="20" dirty="0">
                <a:latin typeface="Arial"/>
                <a:cs typeface="Arial"/>
              </a:rPr>
              <a:t>коммуникативные агенты</a:t>
            </a:r>
            <a:endParaRPr lang="ru-RU" sz="2600" dirty="0">
              <a:latin typeface="Arial"/>
              <a:cs typeface="Arial"/>
            </a:endParaRPr>
          </a:p>
          <a:p>
            <a:pPr marL="4800600">
              <a:lnSpc>
                <a:spcPts val="3810"/>
              </a:lnSpc>
            </a:pPr>
            <a:r>
              <a:rPr lang="ru-RU" b="0" spc="20" dirty="0">
                <a:solidFill>
                  <a:srgbClr val="0365C0"/>
                </a:solidFill>
              </a:rPr>
              <a:t>Генерирует резюме из бесед TED</a:t>
            </a:r>
            <a:endParaRPr lang="ru-RU" b="0" dirty="0">
              <a:solidFill>
                <a:srgbClr val="0365C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1728" y="4642279"/>
            <a:ext cx="786130" cy="275590"/>
          </a:xfrm>
          <a:custGeom>
            <a:avLst/>
            <a:gdLst/>
            <a:ahLst/>
            <a:cxnLst/>
            <a:rect l="l" t="t" r="r" b="b"/>
            <a:pathLst>
              <a:path w="786129" h="275589">
                <a:moveTo>
                  <a:pt x="0" y="0"/>
                </a:moveTo>
                <a:lnTo>
                  <a:pt x="17294" y="65524"/>
                </a:lnTo>
                <a:lnTo>
                  <a:pt x="47925" y="122167"/>
                </a:lnTo>
                <a:lnTo>
                  <a:pt x="91895" y="169929"/>
                </a:lnTo>
                <a:lnTo>
                  <a:pt x="149202" y="208809"/>
                </a:lnTo>
                <a:lnTo>
                  <a:pt x="219847" y="238808"/>
                </a:lnTo>
                <a:lnTo>
                  <a:pt x="260171" y="250477"/>
                </a:lnTo>
                <a:lnTo>
                  <a:pt x="303829" y="259926"/>
                </a:lnTo>
                <a:lnTo>
                  <a:pt x="350822" y="267155"/>
                </a:lnTo>
                <a:lnTo>
                  <a:pt x="401149" y="272163"/>
                </a:lnTo>
                <a:lnTo>
                  <a:pt x="454811" y="274951"/>
                </a:lnTo>
                <a:lnTo>
                  <a:pt x="511807" y="275518"/>
                </a:lnTo>
                <a:lnTo>
                  <a:pt x="572138" y="273866"/>
                </a:lnTo>
                <a:lnTo>
                  <a:pt x="635803" y="269993"/>
                </a:lnTo>
                <a:lnTo>
                  <a:pt x="702802" y="263899"/>
                </a:lnTo>
                <a:lnTo>
                  <a:pt x="773136" y="255585"/>
                </a:lnTo>
                <a:lnTo>
                  <a:pt x="785703" y="253698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5819" y="4837581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0" y="0"/>
                </a:moveTo>
                <a:lnTo>
                  <a:pt x="18105" y="120567"/>
                </a:lnTo>
                <a:lnTo>
                  <a:pt x="129621" y="42179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37154" y="8455125"/>
            <a:ext cx="1304290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0">
              <a:lnSpc>
                <a:spcPts val="3860"/>
              </a:lnSpc>
              <a:spcBef>
                <a:spcPts val="100"/>
              </a:spcBef>
            </a:pPr>
            <a:r>
              <a:rPr lang="ru-RU" sz="3600" spc="75" dirty="0" smtClean="0">
                <a:solidFill>
                  <a:srgbClr val="0365C0"/>
                </a:solidFill>
                <a:latin typeface="Arial"/>
                <a:cs typeface="Arial"/>
              </a:rPr>
              <a:t>Предсказывает речь для предложений</a:t>
            </a:r>
            <a:endParaRPr sz="3600" dirty="0" smtClean="0">
              <a:latin typeface="Arial"/>
              <a:cs typeface="Arial"/>
            </a:endParaRPr>
          </a:p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40" dirty="0" smtClean="0">
                <a:latin typeface="Arial"/>
                <a:cs typeface="Arial"/>
              </a:rPr>
              <a:t>Лингвистический анализ </a:t>
            </a:r>
            <a:r>
              <a:rPr lang="ru-RU" sz="2600" spc="35" dirty="0" smtClean="0">
                <a:latin typeface="Arial"/>
                <a:cs typeface="Arial"/>
              </a:rPr>
              <a:t>(дискурс, </a:t>
            </a:r>
            <a:r>
              <a:rPr lang="ru-RU" sz="2600" spc="25" dirty="0" smtClean="0">
                <a:latin typeface="Arial"/>
                <a:cs typeface="Arial"/>
              </a:rPr>
              <a:t>семантика, </a:t>
            </a:r>
            <a:r>
              <a:rPr lang="ru-RU" sz="2600" spc="10" dirty="0" smtClean="0">
                <a:latin typeface="Arial"/>
                <a:cs typeface="Arial"/>
              </a:rPr>
              <a:t>синтаксис,</a:t>
            </a:r>
            <a:r>
              <a:rPr lang="ru-RU" sz="2600" spc="-70" dirty="0" smtClean="0">
                <a:latin typeface="Arial"/>
                <a:cs typeface="Arial"/>
              </a:rPr>
              <a:t> </a:t>
            </a:r>
          </a:p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-70" dirty="0" smtClean="0">
                <a:latin typeface="Arial"/>
                <a:cs typeface="Arial"/>
              </a:rPr>
              <a:t>    </a:t>
            </a:r>
            <a:r>
              <a:rPr lang="ru-RU" sz="2600" spc="40" dirty="0">
                <a:latin typeface="Arial"/>
                <a:cs typeface="Arial"/>
              </a:rPr>
              <a:t>морфология)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55176" y="8630649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38761" y="8743331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r>
              <a:rPr lang="en-US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205490" y="8333459"/>
            <a:ext cx="11442700" cy="14670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0">
              <a:lnSpc>
                <a:spcPts val="3860"/>
              </a:lnSpc>
              <a:spcBef>
                <a:spcPts val="100"/>
              </a:spcBef>
            </a:pPr>
            <a:r>
              <a:rPr lang="ru-RU" sz="3600" spc="75" dirty="0" smtClean="0">
                <a:solidFill>
                  <a:srgbClr val="0365C0"/>
                </a:solidFill>
                <a:latin typeface="Arial"/>
                <a:cs typeface="Arial"/>
              </a:rPr>
              <a:t>Предсказывает </a:t>
            </a:r>
            <a:r>
              <a:rPr lang="ru-RU" sz="3600" spc="75" dirty="0">
                <a:solidFill>
                  <a:srgbClr val="0365C0"/>
                </a:solidFill>
                <a:latin typeface="Arial"/>
                <a:cs typeface="Arial"/>
              </a:rPr>
              <a:t>речь для </a:t>
            </a:r>
            <a:r>
              <a:rPr lang="ru-RU" sz="3600" spc="75" dirty="0" smtClean="0">
                <a:solidFill>
                  <a:srgbClr val="0365C0"/>
                </a:solidFill>
                <a:latin typeface="Arial"/>
                <a:cs typeface="Arial"/>
              </a:rPr>
              <a:t>предложений</a:t>
            </a:r>
            <a:endParaRPr lang="ru-RU" sz="3600" dirty="0" smtClean="0">
              <a:latin typeface="Arial"/>
              <a:cs typeface="Arial"/>
            </a:endParaRPr>
          </a:p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40" dirty="0" smtClean="0">
                <a:latin typeface="Arial"/>
                <a:cs typeface="Arial"/>
              </a:rPr>
              <a:t>Лингвистический анализ </a:t>
            </a:r>
            <a:r>
              <a:rPr lang="ru-RU" sz="2600" spc="35" dirty="0" smtClean="0">
                <a:latin typeface="Arial"/>
                <a:cs typeface="Arial"/>
              </a:rPr>
              <a:t>(дискурс, </a:t>
            </a:r>
            <a:r>
              <a:rPr lang="ru-RU" sz="2600" spc="25" dirty="0" smtClean="0">
                <a:latin typeface="Arial"/>
                <a:cs typeface="Arial"/>
              </a:rPr>
              <a:t>семантика, </a:t>
            </a:r>
            <a:r>
              <a:rPr lang="ru-RU" sz="2600" spc="10" dirty="0" smtClean="0">
                <a:latin typeface="Arial"/>
                <a:cs typeface="Arial"/>
              </a:rPr>
              <a:t>синтаксис,</a:t>
            </a:r>
            <a:r>
              <a:rPr lang="ru-RU" sz="2600" spc="-70" dirty="0" smtClean="0">
                <a:latin typeface="Arial"/>
                <a:cs typeface="Arial"/>
              </a:rPr>
              <a:t> </a:t>
            </a:r>
          </a:p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-70" dirty="0" smtClean="0">
                <a:latin typeface="Arial"/>
                <a:cs typeface="Arial"/>
              </a:rPr>
              <a:t>    </a:t>
            </a:r>
            <a:r>
              <a:rPr lang="ru-RU" sz="2600" spc="40" dirty="0" smtClean="0">
                <a:latin typeface="Arial"/>
                <a:cs typeface="Arial"/>
              </a:rPr>
              <a:t>морфология)</a:t>
            </a:r>
            <a:r>
              <a:rPr lang="ru-RU" sz="2600" dirty="0" smtClean="0">
                <a:latin typeface="Arial"/>
                <a:cs typeface="Arial"/>
              </a:rPr>
              <a:t>            </a:t>
            </a:r>
            <a:r>
              <a:rPr lang="ru-RU" sz="3600" spc="-5" dirty="0" smtClean="0">
                <a:solidFill>
                  <a:srgbClr val="0365C0"/>
                </a:solidFill>
                <a:latin typeface="Arial"/>
                <a:cs typeface="Arial"/>
              </a:rPr>
              <a:t>Ко</a:t>
            </a:r>
            <a:r>
              <a:rPr lang="ru-RU" sz="3600" spc="-5" dirty="0" smtClean="0">
                <a:solidFill>
                  <a:srgbClr val="0365C0"/>
                </a:solidFill>
                <a:latin typeface="Arial"/>
                <a:cs typeface="Arial"/>
              </a:rPr>
              <a:t>гда публика посмеется</a:t>
            </a:r>
            <a:r>
              <a:rPr sz="3600" spc="-5" dirty="0" smtClean="0">
                <a:solidFill>
                  <a:srgbClr val="0365C0"/>
                </a:solidFill>
                <a:latin typeface="Arial"/>
                <a:cs typeface="Arial"/>
              </a:rPr>
              <a:t>?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5100" y="5032883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5300" y="5000828"/>
            <a:ext cx="4279494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ru-RU" sz="2600" spc="10" dirty="0" smtClean="0">
                <a:latin typeface="Arial"/>
                <a:cs typeface="Arial"/>
              </a:rPr>
              <a:t>Следование инструкциям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5820283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165" y="5738398"/>
            <a:ext cx="9690100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11200" lvl="1">
              <a:lnSpc>
                <a:spcPct val="100000"/>
              </a:lnSpc>
              <a:buSzPct val="75000"/>
              <a:tabLst>
                <a:tab pos="1040765" algn="l"/>
                <a:tab pos="1041400" algn="l"/>
              </a:tabLst>
            </a:pPr>
            <a:r>
              <a:rPr lang="ru-RU" sz="2600" spc="10" dirty="0">
                <a:latin typeface="Arial"/>
                <a:cs typeface="Arial"/>
              </a:rPr>
              <a:t>Ответы на вопросы</a:t>
            </a:r>
            <a:r>
              <a:rPr lang="ru-RU" sz="2600" spc="25" dirty="0">
                <a:latin typeface="Arial"/>
                <a:cs typeface="Arial"/>
              </a:rPr>
              <a:t>, </a:t>
            </a:r>
            <a:r>
              <a:rPr lang="ru-RU" sz="2600" spc="35" dirty="0">
                <a:latin typeface="Arial"/>
                <a:cs typeface="Arial"/>
              </a:rPr>
              <a:t>структурированная база знаний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738238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800" y="6536943"/>
            <a:ext cx="6172200" cy="122405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200" indent="-330200">
              <a:lnSpc>
                <a:spcPct val="100000"/>
              </a:lnSpc>
              <a:spcBef>
                <a:spcPts val="125"/>
              </a:spcBef>
              <a:buSzPct val="75000"/>
              <a:buChar char="•"/>
              <a:tabLst>
                <a:tab pos="456565" algn="l"/>
                <a:tab pos="457200" algn="l"/>
              </a:tabLst>
            </a:pPr>
            <a:r>
              <a:rPr lang="ru-RU" sz="2600" spc="30" dirty="0" smtClean="0">
                <a:latin typeface="Arial"/>
                <a:cs typeface="Arial"/>
              </a:rPr>
              <a:t>Диалог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buSzPct val="75000"/>
              <a:tabLst>
                <a:tab pos="596265" algn="l"/>
                <a:tab pos="596900" algn="l"/>
              </a:tabLst>
            </a:pPr>
            <a:r>
              <a:rPr lang="ru-RU" sz="2600" b="1" spc="10" dirty="0">
                <a:latin typeface="Arial"/>
                <a:cs typeface="Arial"/>
              </a:rPr>
              <a:t>Аналитические приложения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578" y="7965071"/>
            <a:ext cx="5143500" cy="416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1400" lvl="1" indent="-3302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-20" dirty="0">
                <a:latin typeface="Arial"/>
                <a:cs typeface="Arial"/>
              </a:rPr>
              <a:t>Моделирование темы</a:t>
            </a:r>
            <a:endParaRPr lang="ru-RU"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8944482"/>
            <a:ext cx="1511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300" dirty="0">
                <a:latin typeface="Arial"/>
                <a:cs typeface="Arial"/>
              </a:rPr>
              <a:t>•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16860000">
            <a:off x="-1014871" y="5833188"/>
            <a:ext cx="2752681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5"/>
              </a:lnSpc>
            </a:pPr>
            <a:r>
              <a:rPr sz="3750" spc="-135" baseline="-4444" dirty="0">
                <a:solidFill>
                  <a:srgbClr val="C82506"/>
                </a:solidFill>
                <a:latin typeface="Arial"/>
                <a:cs typeface="Arial"/>
              </a:rPr>
              <a:t>r</a:t>
            </a:r>
            <a:r>
              <a:rPr sz="3750" spc="22" baseline="-4444" dirty="0">
                <a:solidFill>
                  <a:srgbClr val="C82506"/>
                </a:solidFill>
                <a:latin typeface="Arial"/>
                <a:cs typeface="Arial"/>
              </a:rPr>
              <a:t>emaining</a:t>
            </a:r>
            <a:r>
              <a:rPr sz="3750" spc="-67" baseline="-4444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C82506"/>
                </a:solidFill>
                <a:latin typeface="Arial"/>
                <a:cs typeface="Arial"/>
              </a:rPr>
              <a:t>practical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4576" y="3944349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8161" y="4057031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736600" y="1625600"/>
            <a:ext cx="1226820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ru-RU" dirty="0"/>
              <a:t>Глубокое обучение для ОЕЯ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596900" indent="-330200">
              <a:lnSpc>
                <a:spcPct val="100000"/>
              </a:lnSpc>
              <a:buSzPct val="75000"/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lang="ru-RU" sz="2600" spc="10" dirty="0"/>
              <a:t>Изучение естественного языка</a:t>
            </a:r>
            <a:endParaRPr lang="ru-RU" sz="2600" dirty="0"/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041400" lvl="1" indent="-330200">
              <a:lnSpc>
                <a:spcPct val="100000"/>
              </a:lnSpc>
              <a:buSzPct val="75000"/>
              <a:buChar char="•"/>
              <a:tabLst>
                <a:tab pos="1040765" algn="l"/>
                <a:tab pos="1041400" algn="l"/>
              </a:tabLst>
            </a:pPr>
            <a:r>
              <a:rPr lang="ru-RU" sz="2600" spc="25" dirty="0">
                <a:latin typeface="Arial"/>
                <a:cs typeface="Arial"/>
              </a:rPr>
              <a:t>Приложения для моделирования условного языка </a:t>
            </a:r>
            <a:r>
              <a:rPr lang="ru-RU" sz="2600" spc="45" dirty="0">
                <a:latin typeface="Arial"/>
                <a:cs typeface="Arial"/>
              </a:rPr>
              <a:t>(+ГЕЯ)</a:t>
            </a:r>
            <a:endParaRPr lang="ru-RU" sz="2600" dirty="0">
              <a:latin typeface="Arial"/>
              <a:cs typeface="Arial"/>
            </a:endParaRPr>
          </a:p>
          <a:p>
            <a:pPr marL="3543300">
              <a:lnSpc>
                <a:spcPts val="3650"/>
              </a:lnSpc>
            </a:pPr>
            <a:r>
              <a:rPr lang="ru-RU" b="0" spc="75" dirty="0">
                <a:solidFill>
                  <a:srgbClr val="0365C0"/>
                </a:solidFill>
              </a:rPr>
              <a:t>     Создает переводчик бесед TED</a:t>
            </a:r>
            <a:endParaRPr lang="ru-RU" b="0" dirty="0"/>
          </a:p>
          <a:p>
            <a:pPr marL="715963" lvl="2" indent="339725">
              <a:lnSpc>
                <a:spcPct val="100000"/>
              </a:lnSpc>
              <a:buSzPct val="75000"/>
              <a:buChar char="•"/>
              <a:tabLst>
                <a:tab pos="1485265" algn="l"/>
                <a:tab pos="1485900" algn="l"/>
              </a:tabLst>
            </a:pPr>
            <a:r>
              <a:rPr lang="ru-RU" sz="2600" spc="-25" dirty="0">
                <a:latin typeface="Arial"/>
                <a:cs typeface="Arial"/>
              </a:rPr>
              <a:t>Перевод, </a:t>
            </a:r>
            <a:r>
              <a:rPr lang="ru-RU" sz="2600" spc="10" dirty="0">
                <a:latin typeface="Arial"/>
                <a:cs typeface="Arial"/>
              </a:rPr>
              <a:t>подведение итогов, </a:t>
            </a:r>
            <a:r>
              <a:rPr lang="ru-RU" sz="2600" spc="20" dirty="0">
                <a:latin typeface="Arial"/>
                <a:cs typeface="Arial"/>
              </a:rPr>
              <a:t>коммуникативные агенты</a:t>
            </a:r>
            <a:endParaRPr lang="ru-RU" sz="2600" dirty="0">
              <a:latin typeface="Arial"/>
              <a:cs typeface="Arial"/>
            </a:endParaRPr>
          </a:p>
          <a:p>
            <a:pPr marL="4800600">
              <a:lnSpc>
                <a:spcPts val="3810"/>
              </a:lnSpc>
            </a:pPr>
            <a:r>
              <a:rPr lang="ru-RU" b="0" spc="20" dirty="0">
                <a:solidFill>
                  <a:srgbClr val="0365C0"/>
                </a:solidFill>
              </a:rPr>
              <a:t>Генерирует резюме из бесед TED</a:t>
            </a:r>
            <a:endParaRPr lang="ru-RU" b="0" dirty="0">
              <a:solidFill>
                <a:srgbClr val="0365C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1728" y="4642279"/>
            <a:ext cx="786130" cy="275590"/>
          </a:xfrm>
          <a:custGeom>
            <a:avLst/>
            <a:gdLst/>
            <a:ahLst/>
            <a:cxnLst/>
            <a:rect l="l" t="t" r="r" b="b"/>
            <a:pathLst>
              <a:path w="786129" h="275589">
                <a:moveTo>
                  <a:pt x="0" y="0"/>
                </a:moveTo>
                <a:lnTo>
                  <a:pt x="17294" y="65524"/>
                </a:lnTo>
                <a:lnTo>
                  <a:pt x="47925" y="122167"/>
                </a:lnTo>
                <a:lnTo>
                  <a:pt x="91895" y="169929"/>
                </a:lnTo>
                <a:lnTo>
                  <a:pt x="149202" y="208809"/>
                </a:lnTo>
                <a:lnTo>
                  <a:pt x="219847" y="238808"/>
                </a:lnTo>
                <a:lnTo>
                  <a:pt x="260171" y="250477"/>
                </a:lnTo>
                <a:lnTo>
                  <a:pt x="303829" y="259926"/>
                </a:lnTo>
                <a:lnTo>
                  <a:pt x="350822" y="267155"/>
                </a:lnTo>
                <a:lnTo>
                  <a:pt x="401149" y="272163"/>
                </a:lnTo>
                <a:lnTo>
                  <a:pt x="454811" y="274951"/>
                </a:lnTo>
                <a:lnTo>
                  <a:pt x="511807" y="275518"/>
                </a:lnTo>
                <a:lnTo>
                  <a:pt x="572138" y="273866"/>
                </a:lnTo>
                <a:lnTo>
                  <a:pt x="635803" y="269993"/>
                </a:lnTo>
                <a:lnTo>
                  <a:pt x="702802" y="263899"/>
                </a:lnTo>
                <a:lnTo>
                  <a:pt x="773136" y="255585"/>
                </a:lnTo>
                <a:lnTo>
                  <a:pt x="785703" y="253698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5819" y="4837581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0" y="0"/>
                </a:moveTo>
                <a:lnTo>
                  <a:pt x="18105" y="120567"/>
                </a:lnTo>
                <a:lnTo>
                  <a:pt x="129621" y="42179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4151" y="8535100"/>
            <a:ext cx="1720850" cy="254000"/>
          </a:xfrm>
          <a:custGeom>
            <a:avLst/>
            <a:gdLst/>
            <a:ahLst/>
            <a:cxnLst/>
            <a:rect l="l" t="t" r="r" b="b"/>
            <a:pathLst>
              <a:path w="1720850" h="254000">
                <a:moveTo>
                  <a:pt x="0" y="253583"/>
                </a:moveTo>
                <a:lnTo>
                  <a:pt x="46492" y="228669"/>
                </a:lnTo>
                <a:lnTo>
                  <a:pt x="93041" y="205043"/>
                </a:lnTo>
                <a:lnTo>
                  <a:pt x="139645" y="182705"/>
                </a:lnTo>
                <a:lnTo>
                  <a:pt x="186306" y="161655"/>
                </a:lnTo>
                <a:lnTo>
                  <a:pt x="233022" y="141893"/>
                </a:lnTo>
                <a:lnTo>
                  <a:pt x="279794" y="123419"/>
                </a:lnTo>
                <a:lnTo>
                  <a:pt x="326623" y="106233"/>
                </a:lnTo>
                <a:lnTo>
                  <a:pt x="373507" y="90335"/>
                </a:lnTo>
                <a:lnTo>
                  <a:pt x="420447" y="75724"/>
                </a:lnTo>
                <a:lnTo>
                  <a:pt x="467443" y="62402"/>
                </a:lnTo>
                <a:lnTo>
                  <a:pt x="514495" y="50368"/>
                </a:lnTo>
                <a:lnTo>
                  <a:pt x="561603" y="39621"/>
                </a:lnTo>
                <a:lnTo>
                  <a:pt x="608767" y="30163"/>
                </a:lnTo>
                <a:lnTo>
                  <a:pt x="655987" y="21992"/>
                </a:lnTo>
                <a:lnTo>
                  <a:pt x="703263" y="15109"/>
                </a:lnTo>
                <a:lnTo>
                  <a:pt x="750595" y="9515"/>
                </a:lnTo>
                <a:lnTo>
                  <a:pt x="797983" y="5208"/>
                </a:lnTo>
                <a:lnTo>
                  <a:pt x="845427" y="2189"/>
                </a:lnTo>
                <a:lnTo>
                  <a:pt x="892926" y="458"/>
                </a:lnTo>
                <a:lnTo>
                  <a:pt x="940482" y="15"/>
                </a:lnTo>
                <a:lnTo>
                  <a:pt x="988094" y="860"/>
                </a:lnTo>
                <a:lnTo>
                  <a:pt x="1035761" y="2993"/>
                </a:lnTo>
                <a:lnTo>
                  <a:pt x="1083485" y="6414"/>
                </a:lnTo>
                <a:lnTo>
                  <a:pt x="1131264" y="11123"/>
                </a:lnTo>
                <a:lnTo>
                  <a:pt x="1179100" y="17119"/>
                </a:lnTo>
                <a:lnTo>
                  <a:pt x="1226991" y="24404"/>
                </a:lnTo>
                <a:lnTo>
                  <a:pt x="1274939" y="32977"/>
                </a:lnTo>
                <a:lnTo>
                  <a:pt x="1322942" y="42837"/>
                </a:lnTo>
                <a:lnTo>
                  <a:pt x="1371001" y="53986"/>
                </a:lnTo>
                <a:lnTo>
                  <a:pt x="1419116" y="66422"/>
                </a:lnTo>
                <a:lnTo>
                  <a:pt x="1467288" y="80146"/>
                </a:lnTo>
                <a:lnTo>
                  <a:pt x="1515515" y="95159"/>
                </a:lnTo>
                <a:lnTo>
                  <a:pt x="1563798" y="111459"/>
                </a:lnTo>
                <a:lnTo>
                  <a:pt x="1612137" y="129047"/>
                </a:lnTo>
                <a:lnTo>
                  <a:pt x="1660532" y="147923"/>
                </a:lnTo>
                <a:lnTo>
                  <a:pt x="1708983" y="168087"/>
                </a:lnTo>
                <a:lnTo>
                  <a:pt x="1720555" y="173398"/>
                </a:lnTo>
              </a:path>
            </a:pathLst>
          </a:custGeom>
          <a:ln w="2540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7501" y="8664084"/>
            <a:ext cx="136525" cy="111125"/>
          </a:xfrm>
          <a:custGeom>
            <a:avLst/>
            <a:gdLst/>
            <a:ahLst/>
            <a:cxnLst/>
            <a:rect l="l" t="t" r="r" b="b"/>
            <a:pathLst>
              <a:path w="136525" h="111125">
                <a:moveTo>
                  <a:pt x="50854" y="0"/>
                </a:moveTo>
                <a:lnTo>
                  <a:pt x="0" y="110807"/>
                </a:lnTo>
                <a:lnTo>
                  <a:pt x="136235" y="106258"/>
                </a:lnTo>
                <a:lnTo>
                  <a:pt x="50854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1621" y="9343539"/>
            <a:ext cx="786130" cy="275590"/>
          </a:xfrm>
          <a:custGeom>
            <a:avLst/>
            <a:gdLst/>
            <a:ahLst/>
            <a:cxnLst/>
            <a:rect l="l" t="t" r="r" b="b"/>
            <a:pathLst>
              <a:path w="786129" h="275590">
                <a:moveTo>
                  <a:pt x="0" y="0"/>
                </a:moveTo>
                <a:lnTo>
                  <a:pt x="17294" y="65524"/>
                </a:lnTo>
                <a:lnTo>
                  <a:pt x="47925" y="122167"/>
                </a:lnTo>
                <a:lnTo>
                  <a:pt x="91895" y="169929"/>
                </a:lnTo>
                <a:lnTo>
                  <a:pt x="149202" y="208809"/>
                </a:lnTo>
                <a:lnTo>
                  <a:pt x="219847" y="238808"/>
                </a:lnTo>
                <a:lnTo>
                  <a:pt x="260171" y="250477"/>
                </a:lnTo>
                <a:lnTo>
                  <a:pt x="303829" y="259926"/>
                </a:lnTo>
                <a:lnTo>
                  <a:pt x="350822" y="267155"/>
                </a:lnTo>
                <a:lnTo>
                  <a:pt x="401149" y="272163"/>
                </a:lnTo>
                <a:lnTo>
                  <a:pt x="454811" y="274951"/>
                </a:lnTo>
                <a:lnTo>
                  <a:pt x="511807" y="275518"/>
                </a:lnTo>
                <a:lnTo>
                  <a:pt x="572138" y="273866"/>
                </a:lnTo>
                <a:lnTo>
                  <a:pt x="635803" y="269993"/>
                </a:lnTo>
                <a:lnTo>
                  <a:pt x="702802" y="263899"/>
                </a:lnTo>
                <a:lnTo>
                  <a:pt x="773136" y="255585"/>
                </a:lnTo>
                <a:lnTo>
                  <a:pt x="785703" y="253698"/>
                </a:lnTo>
              </a:path>
            </a:pathLst>
          </a:custGeom>
          <a:ln w="25399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7751" y="9528853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0" y="0"/>
                </a:moveTo>
                <a:lnTo>
                  <a:pt x="18105" y="120568"/>
                </a:lnTo>
                <a:lnTo>
                  <a:pt x="129621" y="42179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/>
          <p:cNvSpPr txBox="1">
            <a:spLocks/>
          </p:cNvSpPr>
          <p:nvPr/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6000" kern="0" spc="45" dirty="0" smtClean="0"/>
              <a:t>Темы для практических заданий </a:t>
            </a:r>
            <a:r>
              <a:rPr lang="ru-RU" sz="6000" kern="0" dirty="0" smtClean="0"/>
              <a:t>I</a:t>
            </a:r>
            <a:r>
              <a:rPr lang="en-US" sz="6000" kern="0" dirty="0" smtClean="0"/>
              <a:t>I</a:t>
            </a:r>
            <a:endParaRPr lang="ru-RU" sz="6000" kern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" y="3429000"/>
            <a:ext cx="1282700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75" dirty="0" smtClean="0"/>
              <a:t>Программное обеспечение в практических задачах</a:t>
            </a:r>
            <a:endParaRPr spc="4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62958"/>
            <a:ext cx="13716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7200" spc="-75" dirty="0" smtClean="0"/>
              <a:t>Программные инструментарии</a:t>
            </a:r>
            <a:endParaRPr sz="7200" spc="-1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755773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2709164"/>
            <a:ext cx="11099800" cy="70339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85"/>
              </a:spcBef>
            </a:pPr>
            <a:r>
              <a:rPr lang="ru-RU" sz="2250" spc="40" dirty="0" smtClean="0">
                <a:latin typeface="Arial"/>
                <a:cs typeface="Arial"/>
              </a:rPr>
              <a:t>Глубокое обучение оперирует на основных характеристиках со сложными моделями, которые состоят из общих компонентов, сложенных вместе 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59072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00" y="3699764"/>
            <a:ext cx="11734800" cy="106888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250" spc="-35" dirty="0" smtClean="0">
                <a:latin typeface="Arial"/>
                <a:cs typeface="Arial"/>
              </a:rPr>
              <a:t>Рабочий поток</a:t>
            </a:r>
            <a:endParaRPr sz="22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50" dirty="0" smtClean="0">
                <a:latin typeface="Arial"/>
                <a:cs typeface="Arial"/>
              </a:rPr>
              <a:t>Дизайн-модель</a:t>
            </a:r>
            <a:r>
              <a:rPr sz="2250" spc="15" dirty="0" smtClean="0">
                <a:latin typeface="Century Gothic"/>
                <a:cs typeface="Century Gothic"/>
              </a:rPr>
              <a:t>→ </a:t>
            </a:r>
            <a:r>
              <a:rPr lang="ru-RU" sz="2250" spc="20" dirty="0" smtClean="0">
                <a:latin typeface="Arial"/>
                <a:cs typeface="Arial"/>
              </a:rPr>
              <a:t>выполнение</a:t>
            </a:r>
            <a:r>
              <a:rPr sz="2250" spc="20" dirty="0" smtClean="0">
                <a:latin typeface="Arial"/>
                <a:cs typeface="Arial"/>
              </a:rPr>
              <a:t> </a:t>
            </a:r>
            <a:r>
              <a:rPr sz="2250" spc="15" dirty="0">
                <a:latin typeface="Century Gothic"/>
                <a:cs typeface="Century Gothic"/>
              </a:rPr>
              <a:t>→ </a:t>
            </a:r>
            <a:r>
              <a:rPr lang="ru-RU" sz="2250" spc="5" dirty="0" smtClean="0">
                <a:latin typeface="Arial"/>
                <a:cs typeface="Arial"/>
              </a:rPr>
              <a:t>тестирование</a:t>
            </a:r>
            <a:r>
              <a:rPr sz="2250" spc="5" dirty="0" smtClean="0">
                <a:latin typeface="Arial"/>
                <a:cs typeface="Arial"/>
              </a:rPr>
              <a:t> </a:t>
            </a:r>
            <a:r>
              <a:rPr sz="2250" spc="15" dirty="0">
                <a:latin typeface="Century Gothic"/>
                <a:cs typeface="Century Gothic"/>
              </a:rPr>
              <a:t>→ </a:t>
            </a:r>
            <a:r>
              <a:rPr lang="ru-RU" sz="2250" spc="5" dirty="0" smtClean="0">
                <a:latin typeface="Arial"/>
                <a:cs typeface="Arial"/>
              </a:rPr>
              <a:t>анализ</a:t>
            </a:r>
            <a:r>
              <a:rPr sz="2250" spc="5" dirty="0" smtClean="0">
                <a:latin typeface="Arial"/>
                <a:cs typeface="Arial"/>
              </a:rPr>
              <a:t> </a:t>
            </a:r>
            <a:r>
              <a:rPr sz="2250" spc="15" dirty="0">
                <a:latin typeface="Century Gothic"/>
                <a:cs typeface="Century Gothic"/>
              </a:rPr>
              <a:t>→</a:t>
            </a:r>
            <a:r>
              <a:rPr sz="2250" spc="-105" dirty="0">
                <a:latin typeface="Century Gothic"/>
                <a:cs typeface="Century Gothic"/>
              </a:rPr>
              <a:t> </a:t>
            </a:r>
            <a:r>
              <a:rPr lang="ru-RU" sz="2250" spc="20" dirty="0" smtClean="0">
                <a:latin typeface="Arial"/>
                <a:cs typeface="Arial"/>
              </a:rPr>
              <a:t>повторение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300" y="5137612"/>
            <a:ext cx="7370445" cy="36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  <a:tabLst>
                <a:tab pos="278765" algn="l"/>
              </a:tabLst>
            </a:pPr>
            <a:r>
              <a:rPr sz="2550" spc="382" baseline="6535" dirty="0">
                <a:latin typeface="Arial"/>
                <a:cs typeface="Arial"/>
              </a:rPr>
              <a:t>•	</a:t>
            </a:r>
            <a:r>
              <a:rPr sz="2250" spc="15" dirty="0">
                <a:latin typeface="Arial"/>
                <a:cs typeface="Arial"/>
              </a:rPr>
              <a:t>Implementation </a:t>
            </a:r>
            <a:r>
              <a:rPr sz="2250" spc="5" dirty="0">
                <a:latin typeface="Arial"/>
                <a:cs typeface="Arial"/>
              </a:rPr>
              <a:t>of </a:t>
            </a:r>
            <a:r>
              <a:rPr sz="2250" spc="30" dirty="0">
                <a:latin typeface="Arial"/>
                <a:cs typeface="Arial"/>
              </a:rPr>
              <a:t>models </a:t>
            </a:r>
            <a:r>
              <a:rPr sz="2250" spc="5" dirty="0">
                <a:latin typeface="Arial"/>
                <a:cs typeface="Arial"/>
              </a:rPr>
              <a:t>is</a:t>
            </a:r>
            <a:r>
              <a:rPr sz="2250" spc="-3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non-trivial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23265" algn="l"/>
              </a:tabLst>
            </a:pPr>
            <a:r>
              <a:rPr sz="2550" spc="382" baseline="6535" dirty="0">
                <a:latin typeface="Arial"/>
                <a:cs typeface="Arial"/>
              </a:rPr>
              <a:t>•	</a:t>
            </a:r>
            <a:r>
              <a:rPr sz="2250" spc="15" dirty="0">
                <a:latin typeface="Arial"/>
                <a:cs typeface="Arial"/>
              </a:rPr>
              <a:t>Computations </a:t>
            </a:r>
            <a:r>
              <a:rPr sz="2250" spc="5" dirty="0">
                <a:latin typeface="Arial"/>
                <a:cs typeface="Arial"/>
              </a:rPr>
              <a:t>must </a:t>
            </a:r>
            <a:r>
              <a:rPr sz="2250" spc="70" dirty="0">
                <a:latin typeface="Arial"/>
                <a:cs typeface="Arial"/>
              </a:rPr>
              <a:t>be</a:t>
            </a:r>
            <a:r>
              <a:rPr sz="2250" spc="-10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fast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23265" algn="l"/>
              </a:tabLst>
            </a:pPr>
            <a:r>
              <a:rPr sz="2550" spc="382" baseline="6535" dirty="0">
                <a:latin typeface="Arial"/>
                <a:cs typeface="Arial"/>
              </a:rPr>
              <a:t>•	</a:t>
            </a:r>
            <a:r>
              <a:rPr sz="2250" spc="5" dirty="0">
                <a:latin typeface="Arial"/>
                <a:cs typeface="Arial"/>
              </a:rPr>
              <a:t>Derivative </a:t>
            </a:r>
            <a:r>
              <a:rPr sz="2250" spc="25" dirty="0">
                <a:latin typeface="Arial"/>
                <a:cs typeface="Arial"/>
              </a:rPr>
              <a:t>calculations </a:t>
            </a:r>
            <a:r>
              <a:rPr sz="2250" spc="-10" dirty="0">
                <a:latin typeface="Arial"/>
                <a:cs typeface="Arial"/>
              </a:rPr>
              <a:t>are </a:t>
            </a:r>
            <a:r>
              <a:rPr sz="2250" spc="5" dirty="0">
                <a:latin typeface="Arial"/>
                <a:cs typeface="Arial"/>
              </a:rPr>
              <a:t>easy to </a:t>
            </a:r>
            <a:r>
              <a:rPr sz="2250" spc="45" dirty="0">
                <a:latin typeface="Arial"/>
                <a:cs typeface="Arial"/>
              </a:rPr>
              <a:t>get</a:t>
            </a:r>
            <a:r>
              <a:rPr sz="2250" spc="5" dirty="0">
                <a:latin typeface="Arial"/>
                <a:cs typeface="Arial"/>
              </a:rPr>
              <a:t> </a:t>
            </a:r>
            <a:r>
              <a:rPr sz="2250" spc="25" dirty="0">
                <a:latin typeface="Arial"/>
                <a:cs typeface="Arial"/>
              </a:rPr>
              <a:t>wrong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78765" algn="l"/>
              </a:tabLst>
            </a:pPr>
            <a:r>
              <a:rPr sz="2550" spc="382" baseline="6535" dirty="0">
                <a:latin typeface="Arial"/>
                <a:cs typeface="Arial"/>
              </a:rPr>
              <a:t>•	</a:t>
            </a:r>
            <a:r>
              <a:rPr sz="2250" spc="-10" dirty="0">
                <a:latin typeface="Arial"/>
                <a:cs typeface="Arial"/>
              </a:rPr>
              <a:t>Solution: </a:t>
            </a:r>
            <a:r>
              <a:rPr sz="2250" spc="5" dirty="0">
                <a:latin typeface="Arial"/>
                <a:cs typeface="Arial"/>
              </a:rPr>
              <a:t>toolkits that </a:t>
            </a:r>
            <a:r>
              <a:rPr sz="2250" spc="20" dirty="0">
                <a:latin typeface="Arial"/>
                <a:cs typeface="Arial"/>
              </a:rPr>
              <a:t>simplify </a:t>
            </a:r>
            <a:r>
              <a:rPr sz="2250" spc="15" dirty="0">
                <a:latin typeface="Arial"/>
                <a:cs typeface="Arial"/>
              </a:rPr>
              <a:t>implementation </a:t>
            </a:r>
            <a:r>
              <a:rPr sz="2250" spc="5" dirty="0">
                <a:latin typeface="Arial"/>
                <a:cs typeface="Arial"/>
              </a:rPr>
              <a:t>of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spc="30" dirty="0">
                <a:latin typeface="Arial"/>
                <a:cs typeface="Arial"/>
              </a:rPr>
              <a:t>models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23265" algn="l"/>
              </a:tabLst>
            </a:pPr>
            <a:r>
              <a:rPr sz="2550" spc="382" baseline="3267" dirty="0">
                <a:latin typeface="Arial"/>
                <a:cs typeface="Arial"/>
              </a:rPr>
              <a:t>•	</a:t>
            </a:r>
            <a:r>
              <a:rPr sz="2250" spc="30" dirty="0">
                <a:latin typeface="Arial"/>
                <a:cs typeface="Arial"/>
              </a:rPr>
              <a:t>standard </a:t>
            </a:r>
            <a:r>
              <a:rPr sz="2250" spc="35" dirty="0">
                <a:latin typeface="Arial"/>
                <a:cs typeface="Arial"/>
              </a:rPr>
              <a:t>component </a:t>
            </a:r>
            <a:r>
              <a:rPr sz="2250" spc="50" dirty="0">
                <a:latin typeface="Arial"/>
                <a:cs typeface="Arial"/>
              </a:rPr>
              <a:t>building</a:t>
            </a:r>
            <a:r>
              <a:rPr sz="2250" spc="-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blocks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23265" algn="l"/>
              </a:tabLst>
            </a:pPr>
            <a:r>
              <a:rPr sz="2550" spc="382" baseline="6535" dirty="0">
                <a:latin typeface="Arial"/>
                <a:cs typeface="Arial"/>
              </a:rPr>
              <a:t>•	</a:t>
            </a:r>
            <a:r>
              <a:rPr sz="2250" spc="15" dirty="0">
                <a:latin typeface="Arial"/>
                <a:cs typeface="Arial"/>
              </a:rPr>
              <a:t>facilities </a:t>
            </a:r>
            <a:r>
              <a:rPr sz="2250" spc="5" dirty="0">
                <a:latin typeface="Arial"/>
                <a:cs typeface="Arial"/>
              </a:rPr>
              <a:t>for </a:t>
            </a:r>
            <a:r>
              <a:rPr sz="2250" spc="20" dirty="0">
                <a:latin typeface="Arial"/>
                <a:cs typeface="Arial"/>
              </a:rPr>
              <a:t>automatic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differentiation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6844" y="4785899"/>
            <a:ext cx="8138956" cy="142163"/>
          </a:xfrm>
          <a:custGeom>
            <a:avLst/>
            <a:gdLst/>
            <a:ahLst/>
            <a:cxnLst/>
            <a:rect l="l" t="t" r="r" b="b"/>
            <a:pathLst>
              <a:path w="5883275" h="281939">
                <a:moveTo>
                  <a:pt x="0" y="3496"/>
                </a:moveTo>
                <a:lnTo>
                  <a:pt x="64392" y="15210"/>
                </a:lnTo>
                <a:lnTo>
                  <a:pt x="116268" y="24439"/>
                </a:lnTo>
                <a:lnTo>
                  <a:pt x="168114" y="33505"/>
                </a:lnTo>
                <a:lnTo>
                  <a:pt x="219931" y="42409"/>
                </a:lnTo>
                <a:lnTo>
                  <a:pt x="271718" y="51149"/>
                </a:lnTo>
                <a:lnTo>
                  <a:pt x="323475" y="59727"/>
                </a:lnTo>
                <a:lnTo>
                  <a:pt x="375202" y="68142"/>
                </a:lnTo>
                <a:lnTo>
                  <a:pt x="426900" y="76395"/>
                </a:lnTo>
                <a:lnTo>
                  <a:pt x="478567" y="84484"/>
                </a:lnTo>
                <a:lnTo>
                  <a:pt x="530205" y="92411"/>
                </a:lnTo>
                <a:lnTo>
                  <a:pt x="581813" y="100175"/>
                </a:lnTo>
                <a:lnTo>
                  <a:pt x="633391" y="107776"/>
                </a:lnTo>
                <a:lnTo>
                  <a:pt x="684939" y="115215"/>
                </a:lnTo>
                <a:lnTo>
                  <a:pt x="736457" y="122490"/>
                </a:lnTo>
                <a:lnTo>
                  <a:pt x="787946" y="129603"/>
                </a:lnTo>
                <a:lnTo>
                  <a:pt x="839405" y="136553"/>
                </a:lnTo>
                <a:lnTo>
                  <a:pt x="890833" y="143341"/>
                </a:lnTo>
                <a:lnTo>
                  <a:pt x="942232" y="149965"/>
                </a:lnTo>
                <a:lnTo>
                  <a:pt x="993602" y="156427"/>
                </a:lnTo>
                <a:lnTo>
                  <a:pt x="1044941" y="162726"/>
                </a:lnTo>
                <a:lnTo>
                  <a:pt x="1096251" y="168862"/>
                </a:lnTo>
                <a:lnTo>
                  <a:pt x="1147530" y="174835"/>
                </a:lnTo>
                <a:lnTo>
                  <a:pt x="1198780" y="180646"/>
                </a:lnTo>
                <a:lnTo>
                  <a:pt x="1250000" y="186294"/>
                </a:lnTo>
                <a:lnTo>
                  <a:pt x="1301190" y="191779"/>
                </a:lnTo>
                <a:lnTo>
                  <a:pt x="1352351" y="197101"/>
                </a:lnTo>
                <a:lnTo>
                  <a:pt x="1403481" y="202261"/>
                </a:lnTo>
                <a:lnTo>
                  <a:pt x="1454582" y="207257"/>
                </a:lnTo>
                <a:lnTo>
                  <a:pt x="1505653" y="212091"/>
                </a:lnTo>
                <a:lnTo>
                  <a:pt x="1556694" y="216762"/>
                </a:lnTo>
                <a:lnTo>
                  <a:pt x="1607705" y="221270"/>
                </a:lnTo>
                <a:lnTo>
                  <a:pt x="1658687" y="225616"/>
                </a:lnTo>
                <a:lnTo>
                  <a:pt x="1709638" y="229799"/>
                </a:lnTo>
                <a:lnTo>
                  <a:pt x="1760560" y="233819"/>
                </a:lnTo>
                <a:lnTo>
                  <a:pt x="1811452" y="237676"/>
                </a:lnTo>
                <a:lnTo>
                  <a:pt x="1862314" y="241370"/>
                </a:lnTo>
                <a:lnTo>
                  <a:pt x="1913146" y="244902"/>
                </a:lnTo>
                <a:lnTo>
                  <a:pt x="1963949" y="248271"/>
                </a:lnTo>
                <a:lnTo>
                  <a:pt x="2014721" y="251477"/>
                </a:lnTo>
                <a:lnTo>
                  <a:pt x="2065464" y="254520"/>
                </a:lnTo>
                <a:lnTo>
                  <a:pt x="2116177" y="257400"/>
                </a:lnTo>
                <a:lnTo>
                  <a:pt x="2166860" y="260118"/>
                </a:lnTo>
                <a:lnTo>
                  <a:pt x="2217513" y="262673"/>
                </a:lnTo>
                <a:lnTo>
                  <a:pt x="2268136" y="265065"/>
                </a:lnTo>
                <a:lnTo>
                  <a:pt x="2318730" y="267294"/>
                </a:lnTo>
                <a:lnTo>
                  <a:pt x="2369294" y="269361"/>
                </a:lnTo>
                <a:lnTo>
                  <a:pt x="2419828" y="271264"/>
                </a:lnTo>
                <a:lnTo>
                  <a:pt x="2470332" y="273005"/>
                </a:lnTo>
                <a:lnTo>
                  <a:pt x="2520806" y="274583"/>
                </a:lnTo>
                <a:lnTo>
                  <a:pt x="2571250" y="275999"/>
                </a:lnTo>
                <a:lnTo>
                  <a:pt x="2621665" y="277251"/>
                </a:lnTo>
                <a:lnTo>
                  <a:pt x="2672049" y="278341"/>
                </a:lnTo>
                <a:lnTo>
                  <a:pt x="2722404" y="279268"/>
                </a:lnTo>
                <a:lnTo>
                  <a:pt x="2772729" y="280032"/>
                </a:lnTo>
                <a:lnTo>
                  <a:pt x="2823025" y="280634"/>
                </a:lnTo>
                <a:lnTo>
                  <a:pt x="2873290" y="281072"/>
                </a:lnTo>
                <a:lnTo>
                  <a:pt x="2923525" y="281348"/>
                </a:lnTo>
                <a:lnTo>
                  <a:pt x="2973731" y="281461"/>
                </a:lnTo>
                <a:lnTo>
                  <a:pt x="3023907" y="281412"/>
                </a:lnTo>
                <a:lnTo>
                  <a:pt x="3074053" y="281199"/>
                </a:lnTo>
                <a:lnTo>
                  <a:pt x="3124169" y="280824"/>
                </a:lnTo>
                <a:lnTo>
                  <a:pt x="3174256" y="280286"/>
                </a:lnTo>
                <a:lnTo>
                  <a:pt x="3224312" y="279585"/>
                </a:lnTo>
                <a:lnTo>
                  <a:pt x="3274339" y="278721"/>
                </a:lnTo>
                <a:lnTo>
                  <a:pt x="3324336" y="277695"/>
                </a:lnTo>
                <a:lnTo>
                  <a:pt x="3374303" y="276506"/>
                </a:lnTo>
                <a:lnTo>
                  <a:pt x="3424240" y="275154"/>
                </a:lnTo>
                <a:lnTo>
                  <a:pt x="3474147" y="273639"/>
                </a:lnTo>
                <a:lnTo>
                  <a:pt x="3524024" y="271961"/>
                </a:lnTo>
                <a:lnTo>
                  <a:pt x="3573872" y="270121"/>
                </a:lnTo>
                <a:lnTo>
                  <a:pt x="3623690" y="268118"/>
                </a:lnTo>
                <a:lnTo>
                  <a:pt x="3673478" y="265952"/>
                </a:lnTo>
                <a:lnTo>
                  <a:pt x="3723236" y="263623"/>
                </a:lnTo>
                <a:lnTo>
                  <a:pt x="3772964" y="261131"/>
                </a:lnTo>
                <a:lnTo>
                  <a:pt x="3822663" y="258477"/>
                </a:lnTo>
                <a:lnTo>
                  <a:pt x="3872331" y="255660"/>
                </a:lnTo>
                <a:lnTo>
                  <a:pt x="3921970" y="252680"/>
                </a:lnTo>
                <a:lnTo>
                  <a:pt x="3971579" y="249538"/>
                </a:lnTo>
                <a:lnTo>
                  <a:pt x="4021158" y="246232"/>
                </a:lnTo>
                <a:lnTo>
                  <a:pt x="4070707" y="242764"/>
                </a:lnTo>
                <a:lnTo>
                  <a:pt x="4120227" y="239133"/>
                </a:lnTo>
                <a:lnTo>
                  <a:pt x="4169716" y="235339"/>
                </a:lnTo>
                <a:lnTo>
                  <a:pt x="4219176" y="231382"/>
                </a:lnTo>
                <a:lnTo>
                  <a:pt x="4268606" y="227263"/>
                </a:lnTo>
                <a:lnTo>
                  <a:pt x="4318006" y="222981"/>
                </a:lnTo>
                <a:lnTo>
                  <a:pt x="4367376" y="218536"/>
                </a:lnTo>
                <a:lnTo>
                  <a:pt x="4416717" y="213928"/>
                </a:lnTo>
                <a:lnTo>
                  <a:pt x="4466027" y="209158"/>
                </a:lnTo>
                <a:lnTo>
                  <a:pt x="4515308" y="204224"/>
                </a:lnTo>
                <a:lnTo>
                  <a:pt x="4564559" y="199128"/>
                </a:lnTo>
                <a:lnTo>
                  <a:pt x="4613780" y="193869"/>
                </a:lnTo>
                <a:lnTo>
                  <a:pt x="4662971" y="188448"/>
                </a:lnTo>
                <a:lnTo>
                  <a:pt x="4712132" y="182863"/>
                </a:lnTo>
                <a:lnTo>
                  <a:pt x="4761264" y="177116"/>
                </a:lnTo>
                <a:lnTo>
                  <a:pt x="4810365" y="171206"/>
                </a:lnTo>
                <a:lnTo>
                  <a:pt x="4859437" y="165133"/>
                </a:lnTo>
                <a:lnTo>
                  <a:pt x="4908479" y="158897"/>
                </a:lnTo>
                <a:lnTo>
                  <a:pt x="4957491" y="152499"/>
                </a:lnTo>
                <a:lnTo>
                  <a:pt x="5006473" y="145938"/>
                </a:lnTo>
                <a:lnTo>
                  <a:pt x="5055426" y="139214"/>
                </a:lnTo>
                <a:lnTo>
                  <a:pt x="5104349" y="132327"/>
                </a:lnTo>
                <a:lnTo>
                  <a:pt x="5153241" y="125277"/>
                </a:lnTo>
                <a:lnTo>
                  <a:pt x="5202104" y="118065"/>
                </a:lnTo>
                <a:lnTo>
                  <a:pt x="5250937" y="110690"/>
                </a:lnTo>
                <a:lnTo>
                  <a:pt x="5299740" y="103152"/>
                </a:lnTo>
                <a:lnTo>
                  <a:pt x="5348514" y="95451"/>
                </a:lnTo>
                <a:lnTo>
                  <a:pt x="5397257" y="87588"/>
                </a:lnTo>
                <a:lnTo>
                  <a:pt x="5445971" y="79562"/>
                </a:lnTo>
                <a:lnTo>
                  <a:pt x="5494655" y="71372"/>
                </a:lnTo>
                <a:lnTo>
                  <a:pt x="5543309" y="63021"/>
                </a:lnTo>
                <a:lnTo>
                  <a:pt x="5591933" y="54506"/>
                </a:lnTo>
                <a:lnTo>
                  <a:pt x="5640527" y="45829"/>
                </a:lnTo>
                <a:lnTo>
                  <a:pt x="5689092" y="36988"/>
                </a:lnTo>
                <a:lnTo>
                  <a:pt x="5737627" y="27985"/>
                </a:lnTo>
                <a:lnTo>
                  <a:pt x="5786131" y="18819"/>
                </a:lnTo>
                <a:lnTo>
                  <a:pt x="5834606" y="9491"/>
                </a:lnTo>
                <a:lnTo>
                  <a:pt x="58830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9465" y="4731785"/>
            <a:ext cx="131445" cy="120014"/>
          </a:xfrm>
          <a:custGeom>
            <a:avLst/>
            <a:gdLst/>
            <a:ahLst/>
            <a:cxnLst/>
            <a:rect l="l" t="t" r="r" b="b"/>
            <a:pathLst>
              <a:path w="131444" h="120014">
                <a:moveTo>
                  <a:pt x="131009" y="0"/>
                </a:moveTo>
                <a:lnTo>
                  <a:pt x="0" y="37644"/>
                </a:lnTo>
                <a:lnTo>
                  <a:pt x="108720" y="119865"/>
                </a:lnTo>
                <a:lnTo>
                  <a:pt x="13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1941" y="5105548"/>
            <a:ext cx="9652000" cy="3825240"/>
          </a:xfrm>
          <a:custGeom>
            <a:avLst/>
            <a:gdLst/>
            <a:ahLst/>
            <a:cxnLst/>
            <a:rect l="l" t="t" r="r" b="b"/>
            <a:pathLst>
              <a:path w="9652000" h="3825240">
                <a:moveTo>
                  <a:pt x="0" y="0"/>
                </a:moveTo>
                <a:lnTo>
                  <a:pt x="9651504" y="0"/>
                </a:lnTo>
                <a:lnTo>
                  <a:pt x="9651504" y="3824684"/>
                </a:lnTo>
                <a:lnTo>
                  <a:pt x="0" y="38246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2755773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2709164"/>
            <a:ext cx="11328400" cy="70339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85"/>
              </a:spcBef>
            </a:pPr>
            <a:r>
              <a:rPr lang="ru-RU" sz="2250" spc="40" dirty="0">
                <a:latin typeface="Arial"/>
                <a:cs typeface="Arial"/>
              </a:rPr>
              <a:t>Глубокое обучение оперирует на основных характеристиках со сложными моделями, которые состоят из общих компонентов, сложенных вместе </a:t>
            </a:r>
            <a:endParaRPr lang="ru-RU"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59072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105272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3699764"/>
            <a:ext cx="10871200" cy="312995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250" spc="-35" dirty="0">
                <a:latin typeface="Arial"/>
                <a:cs typeface="Arial"/>
              </a:rPr>
              <a:t>Рабочий поток</a:t>
            </a:r>
            <a:endParaRPr lang="ru-RU"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ru-RU" sz="23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50" dirty="0">
                <a:latin typeface="Arial"/>
                <a:cs typeface="Arial"/>
              </a:rPr>
              <a:t>Дизайн-модель</a:t>
            </a:r>
            <a:r>
              <a:rPr lang="ru-RU" sz="2250" spc="15" dirty="0">
                <a:latin typeface="Century Gothic"/>
                <a:cs typeface="Century Gothic"/>
              </a:rPr>
              <a:t>→ </a:t>
            </a:r>
            <a:r>
              <a:rPr lang="ru-RU" sz="2250" spc="20" dirty="0">
                <a:latin typeface="Arial"/>
                <a:cs typeface="Arial"/>
              </a:rPr>
              <a:t>выполнение </a:t>
            </a:r>
            <a:r>
              <a:rPr lang="ru-RU" sz="2250" spc="15" dirty="0">
                <a:latin typeface="Century Gothic"/>
                <a:cs typeface="Century Gothic"/>
              </a:rPr>
              <a:t>→ </a:t>
            </a:r>
            <a:r>
              <a:rPr lang="ru-RU" sz="2250" spc="5" dirty="0">
                <a:latin typeface="Arial"/>
                <a:cs typeface="Arial"/>
              </a:rPr>
              <a:t>тестирование </a:t>
            </a:r>
            <a:r>
              <a:rPr lang="ru-RU" sz="2250" spc="15" dirty="0">
                <a:latin typeface="Century Gothic"/>
                <a:cs typeface="Century Gothic"/>
              </a:rPr>
              <a:t>→ </a:t>
            </a:r>
            <a:r>
              <a:rPr lang="ru-RU" sz="2250" spc="5" dirty="0">
                <a:latin typeface="Arial"/>
                <a:cs typeface="Arial"/>
              </a:rPr>
              <a:t>анализ </a:t>
            </a:r>
            <a:r>
              <a:rPr lang="ru-RU" sz="2250" spc="15" dirty="0">
                <a:latin typeface="Century Gothic"/>
                <a:cs typeface="Century Gothic"/>
              </a:rPr>
              <a:t>→</a:t>
            </a:r>
            <a:r>
              <a:rPr lang="ru-RU" sz="2250" spc="-105" dirty="0">
                <a:latin typeface="Century Gothic"/>
                <a:cs typeface="Century Gothic"/>
              </a:rPr>
              <a:t> </a:t>
            </a:r>
            <a:r>
              <a:rPr lang="ru-RU" sz="2250" spc="20" dirty="0">
                <a:latin typeface="Arial"/>
                <a:cs typeface="Arial"/>
              </a:rPr>
              <a:t>повторение</a:t>
            </a:r>
            <a:endParaRPr lang="ru-RU" sz="2250" dirty="0">
              <a:latin typeface="Arial"/>
              <a:cs typeface="Arial"/>
            </a:endParaRPr>
          </a:p>
          <a:p>
            <a:pPr marL="12700" marR="5080" indent="165100">
              <a:lnSpc>
                <a:spcPct val="196300"/>
              </a:lnSpc>
              <a:spcBef>
                <a:spcPts val="100"/>
              </a:spcBef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15" dirty="0" smtClean="0">
                <a:latin typeface="Arial"/>
                <a:cs typeface="Arial"/>
              </a:rPr>
              <a:t>Реализация моделей нетривиальна</a:t>
            </a:r>
            <a:endParaRPr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15" dirty="0" smtClean="0">
                <a:latin typeface="Arial"/>
                <a:cs typeface="Arial"/>
              </a:rPr>
              <a:t>Вычисления должны быть</a:t>
            </a:r>
            <a:r>
              <a:rPr sz="2250" spc="-10" dirty="0" smtClean="0">
                <a:latin typeface="Arial"/>
                <a:cs typeface="Arial"/>
              </a:rPr>
              <a:t> </a:t>
            </a:r>
            <a:r>
              <a:rPr lang="ru-RU" sz="2250" b="1" spc="5" dirty="0" smtClean="0">
                <a:latin typeface="Arial"/>
                <a:cs typeface="Arial"/>
              </a:rPr>
              <a:t>быстрыми</a:t>
            </a:r>
            <a:endParaRPr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5" dirty="0" smtClean="0">
                <a:latin typeface="Arial"/>
                <a:cs typeface="Arial"/>
              </a:rPr>
              <a:t>В п</a:t>
            </a:r>
            <a:r>
              <a:rPr lang="ru-RU" sz="2250" spc="5" dirty="0" smtClean="0">
                <a:latin typeface="Arial"/>
                <a:cs typeface="Arial"/>
              </a:rPr>
              <a:t>роизводных вычислениях </a:t>
            </a:r>
            <a:r>
              <a:rPr lang="ru-RU" sz="2250" b="1" spc="10" dirty="0" smtClean="0">
                <a:latin typeface="Arial"/>
                <a:cs typeface="Arial"/>
              </a:rPr>
              <a:t>легко ошибиться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3300" y="7131511"/>
            <a:ext cx="7370445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  <a:tabLst>
                <a:tab pos="278765" algn="l"/>
              </a:tabLst>
            </a:pPr>
            <a:r>
              <a:rPr sz="2550" spc="382" baseline="6535" dirty="0">
                <a:latin typeface="Arial"/>
                <a:cs typeface="Arial"/>
              </a:rPr>
              <a:t>•	</a:t>
            </a:r>
            <a:r>
              <a:rPr sz="2250" spc="-10" dirty="0">
                <a:latin typeface="Arial"/>
                <a:cs typeface="Arial"/>
              </a:rPr>
              <a:t>Solution: </a:t>
            </a:r>
            <a:r>
              <a:rPr sz="2250" spc="5" dirty="0">
                <a:latin typeface="Arial"/>
                <a:cs typeface="Arial"/>
              </a:rPr>
              <a:t>toolkits that </a:t>
            </a:r>
            <a:r>
              <a:rPr sz="2250" spc="20" dirty="0">
                <a:latin typeface="Arial"/>
                <a:cs typeface="Arial"/>
              </a:rPr>
              <a:t>simplify </a:t>
            </a:r>
            <a:r>
              <a:rPr sz="2250" spc="15" dirty="0">
                <a:latin typeface="Arial"/>
                <a:cs typeface="Arial"/>
              </a:rPr>
              <a:t>implementation </a:t>
            </a:r>
            <a:r>
              <a:rPr sz="2250" spc="5" dirty="0">
                <a:latin typeface="Arial"/>
                <a:cs typeface="Arial"/>
              </a:rPr>
              <a:t>of</a:t>
            </a:r>
            <a:r>
              <a:rPr sz="2250" spc="15" dirty="0">
                <a:latin typeface="Arial"/>
                <a:cs typeface="Arial"/>
              </a:rPr>
              <a:t> </a:t>
            </a:r>
            <a:r>
              <a:rPr sz="2250" spc="30" dirty="0">
                <a:latin typeface="Arial"/>
                <a:cs typeface="Arial"/>
              </a:rPr>
              <a:t>models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23265" algn="l"/>
              </a:tabLst>
            </a:pPr>
            <a:r>
              <a:rPr sz="2550" spc="382" baseline="3267" dirty="0">
                <a:latin typeface="Arial"/>
                <a:cs typeface="Arial"/>
              </a:rPr>
              <a:t>•	</a:t>
            </a:r>
            <a:r>
              <a:rPr sz="2250" spc="30" dirty="0">
                <a:latin typeface="Arial"/>
                <a:cs typeface="Arial"/>
              </a:rPr>
              <a:t>standard </a:t>
            </a:r>
            <a:r>
              <a:rPr sz="2250" spc="35" dirty="0">
                <a:latin typeface="Arial"/>
                <a:cs typeface="Arial"/>
              </a:rPr>
              <a:t>component </a:t>
            </a:r>
            <a:r>
              <a:rPr sz="2250" spc="50" dirty="0">
                <a:latin typeface="Arial"/>
                <a:cs typeface="Arial"/>
              </a:rPr>
              <a:t>building</a:t>
            </a:r>
            <a:r>
              <a:rPr sz="2250" spc="-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blocks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23265" algn="l"/>
              </a:tabLst>
            </a:pPr>
            <a:r>
              <a:rPr sz="2550" spc="382" baseline="6535" dirty="0">
                <a:latin typeface="Arial"/>
                <a:cs typeface="Arial"/>
              </a:rPr>
              <a:t>•	</a:t>
            </a:r>
            <a:r>
              <a:rPr sz="2250" spc="15" dirty="0">
                <a:latin typeface="Arial"/>
                <a:cs typeface="Arial"/>
              </a:rPr>
              <a:t>facilities </a:t>
            </a:r>
            <a:r>
              <a:rPr sz="2250" spc="5" dirty="0">
                <a:latin typeface="Arial"/>
                <a:cs typeface="Arial"/>
              </a:rPr>
              <a:t>for </a:t>
            </a:r>
            <a:r>
              <a:rPr sz="2250" spc="20" dirty="0">
                <a:latin typeface="Arial"/>
                <a:cs typeface="Arial"/>
              </a:rPr>
              <a:t>automatic</a:t>
            </a:r>
            <a:r>
              <a:rPr sz="2250" spc="-5" dirty="0">
                <a:latin typeface="Arial"/>
                <a:cs typeface="Arial"/>
              </a:rPr>
              <a:t> </a:t>
            </a:r>
            <a:r>
              <a:rPr sz="2250" spc="5" dirty="0">
                <a:latin typeface="Arial"/>
                <a:cs typeface="Arial"/>
              </a:rPr>
              <a:t>differentiation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0422" y="4785900"/>
            <a:ext cx="8323978" cy="65900"/>
          </a:xfrm>
          <a:custGeom>
            <a:avLst/>
            <a:gdLst/>
            <a:ahLst/>
            <a:cxnLst/>
            <a:rect l="l" t="t" r="r" b="b"/>
            <a:pathLst>
              <a:path w="5883275" h="281939">
                <a:moveTo>
                  <a:pt x="0" y="3496"/>
                </a:moveTo>
                <a:lnTo>
                  <a:pt x="64392" y="15210"/>
                </a:lnTo>
                <a:lnTo>
                  <a:pt x="116268" y="24439"/>
                </a:lnTo>
                <a:lnTo>
                  <a:pt x="168114" y="33505"/>
                </a:lnTo>
                <a:lnTo>
                  <a:pt x="219931" y="42409"/>
                </a:lnTo>
                <a:lnTo>
                  <a:pt x="271718" y="51149"/>
                </a:lnTo>
                <a:lnTo>
                  <a:pt x="323475" y="59727"/>
                </a:lnTo>
                <a:lnTo>
                  <a:pt x="375202" y="68142"/>
                </a:lnTo>
                <a:lnTo>
                  <a:pt x="426900" y="76395"/>
                </a:lnTo>
                <a:lnTo>
                  <a:pt x="478567" y="84484"/>
                </a:lnTo>
                <a:lnTo>
                  <a:pt x="530205" y="92411"/>
                </a:lnTo>
                <a:lnTo>
                  <a:pt x="581813" y="100175"/>
                </a:lnTo>
                <a:lnTo>
                  <a:pt x="633391" y="107776"/>
                </a:lnTo>
                <a:lnTo>
                  <a:pt x="684939" y="115215"/>
                </a:lnTo>
                <a:lnTo>
                  <a:pt x="736457" y="122490"/>
                </a:lnTo>
                <a:lnTo>
                  <a:pt x="787946" y="129603"/>
                </a:lnTo>
                <a:lnTo>
                  <a:pt x="839405" y="136553"/>
                </a:lnTo>
                <a:lnTo>
                  <a:pt x="890833" y="143341"/>
                </a:lnTo>
                <a:lnTo>
                  <a:pt x="942232" y="149965"/>
                </a:lnTo>
                <a:lnTo>
                  <a:pt x="993602" y="156427"/>
                </a:lnTo>
                <a:lnTo>
                  <a:pt x="1044941" y="162726"/>
                </a:lnTo>
                <a:lnTo>
                  <a:pt x="1096251" y="168862"/>
                </a:lnTo>
                <a:lnTo>
                  <a:pt x="1147530" y="174835"/>
                </a:lnTo>
                <a:lnTo>
                  <a:pt x="1198780" y="180646"/>
                </a:lnTo>
                <a:lnTo>
                  <a:pt x="1250000" y="186294"/>
                </a:lnTo>
                <a:lnTo>
                  <a:pt x="1301190" y="191779"/>
                </a:lnTo>
                <a:lnTo>
                  <a:pt x="1352351" y="197101"/>
                </a:lnTo>
                <a:lnTo>
                  <a:pt x="1403481" y="202261"/>
                </a:lnTo>
                <a:lnTo>
                  <a:pt x="1454582" y="207257"/>
                </a:lnTo>
                <a:lnTo>
                  <a:pt x="1505653" y="212091"/>
                </a:lnTo>
                <a:lnTo>
                  <a:pt x="1556694" y="216762"/>
                </a:lnTo>
                <a:lnTo>
                  <a:pt x="1607705" y="221270"/>
                </a:lnTo>
                <a:lnTo>
                  <a:pt x="1658687" y="225616"/>
                </a:lnTo>
                <a:lnTo>
                  <a:pt x="1709638" y="229799"/>
                </a:lnTo>
                <a:lnTo>
                  <a:pt x="1760560" y="233819"/>
                </a:lnTo>
                <a:lnTo>
                  <a:pt x="1811452" y="237676"/>
                </a:lnTo>
                <a:lnTo>
                  <a:pt x="1862314" y="241370"/>
                </a:lnTo>
                <a:lnTo>
                  <a:pt x="1913146" y="244902"/>
                </a:lnTo>
                <a:lnTo>
                  <a:pt x="1963949" y="248271"/>
                </a:lnTo>
                <a:lnTo>
                  <a:pt x="2014721" y="251477"/>
                </a:lnTo>
                <a:lnTo>
                  <a:pt x="2065464" y="254520"/>
                </a:lnTo>
                <a:lnTo>
                  <a:pt x="2116177" y="257400"/>
                </a:lnTo>
                <a:lnTo>
                  <a:pt x="2166860" y="260118"/>
                </a:lnTo>
                <a:lnTo>
                  <a:pt x="2217513" y="262673"/>
                </a:lnTo>
                <a:lnTo>
                  <a:pt x="2268136" y="265065"/>
                </a:lnTo>
                <a:lnTo>
                  <a:pt x="2318730" y="267294"/>
                </a:lnTo>
                <a:lnTo>
                  <a:pt x="2369294" y="269361"/>
                </a:lnTo>
                <a:lnTo>
                  <a:pt x="2419828" y="271264"/>
                </a:lnTo>
                <a:lnTo>
                  <a:pt x="2470332" y="273005"/>
                </a:lnTo>
                <a:lnTo>
                  <a:pt x="2520806" y="274583"/>
                </a:lnTo>
                <a:lnTo>
                  <a:pt x="2571250" y="275999"/>
                </a:lnTo>
                <a:lnTo>
                  <a:pt x="2621665" y="277251"/>
                </a:lnTo>
                <a:lnTo>
                  <a:pt x="2672049" y="278341"/>
                </a:lnTo>
                <a:lnTo>
                  <a:pt x="2722404" y="279268"/>
                </a:lnTo>
                <a:lnTo>
                  <a:pt x="2772729" y="280032"/>
                </a:lnTo>
                <a:lnTo>
                  <a:pt x="2823025" y="280634"/>
                </a:lnTo>
                <a:lnTo>
                  <a:pt x="2873290" y="281072"/>
                </a:lnTo>
                <a:lnTo>
                  <a:pt x="2923525" y="281348"/>
                </a:lnTo>
                <a:lnTo>
                  <a:pt x="2973731" y="281461"/>
                </a:lnTo>
                <a:lnTo>
                  <a:pt x="3023907" y="281412"/>
                </a:lnTo>
                <a:lnTo>
                  <a:pt x="3074053" y="281199"/>
                </a:lnTo>
                <a:lnTo>
                  <a:pt x="3124169" y="280824"/>
                </a:lnTo>
                <a:lnTo>
                  <a:pt x="3174256" y="280286"/>
                </a:lnTo>
                <a:lnTo>
                  <a:pt x="3224312" y="279585"/>
                </a:lnTo>
                <a:lnTo>
                  <a:pt x="3274339" y="278721"/>
                </a:lnTo>
                <a:lnTo>
                  <a:pt x="3324336" y="277695"/>
                </a:lnTo>
                <a:lnTo>
                  <a:pt x="3374303" y="276506"/>
                </a:lnTo>
                <a:lnTo>
                  <a:pt x="3424240" y="275154"/>
                </a:lnTo>
                <a:lnTo>
                  <a:pt x="3474147" y="273639"/>
                </a:lnTo>
                <a:lnTo>
                  <a:pt x="3524024" y="271961"/>
                </a:lnTo>
                <a:lnTo>
                  <a:pt x="3573872" y="270121"/>
                </a:lnTo>
                <a:lnTo>
                  <a:pt x="3623690" y="268118"/>
                </a:lnTo>
                <a:lnTo>
                  <a:pt x="3673478" y="265952"/>
                </a:lnTo>
                <a:lnTo>
                  <a:pt x="3723236" y="263623"/>
                </a:lnTo>
                <a:lnTo>
                  <a:pt x="3772964" y="261131"/>
                </a:lnTo>
                <a:lnTo>
                  <a:pt x="3822663" y="258477"/>
                </a:lnTo>
                <a:lnTo>
                  <a:pt x="3872331" y="255660"/>
                </a:lnTo>
                <a:lnTo>
                  <a:pt x="3921970" y="252680"/>
                </a:lnTo>
                <a:lnTo>
                  <a:pt x="3971579" y="249538"/>
                </a:lnTo>
                <a:lnTo>
                  <a:pt x="4021158" y="246232"/>
                </a:lnTo>
                <a:lnTo>
                  <a:pt x="4070707" y="242764"/>
                </a:lnTo>
                <a:lnTo>
                  <a:pt x="4120227" y="239133"/>
                </a:lnTo>
                <a:lnTo>
                  <a:pt x="4169716" y="235339"/>
                </a:lnTo>
                <a:lnTo>
                  <a:pt x="4219176" y="231382"/>
                </a:lnTo>
                <a:lnTo>
                  <a:pt x="4268606" y="227263"/>
                </a:lnTo>
                <a:lnTo>
                  <a:pt x="4318006" y="222981"/>
                </a:lnTo>
                <a:lnTo>
                  <a:pt x="4367376" y="218536"/>
                </a:lnTo>
                <a:lnTo>
                  <a:pt x="4416717" y="213928"/>
                </a:lnTo>
                <a:lnTo>
                  <a:pt x="4466027" y="209158"/>
                </a:lnTo>
                <a:lnTo>
                  <a:pt x="4515308" y="204224"/>
                </a:lnTo>
                <a:lnTo>
                  <a:pt x="4564559" y="199128"/>
                </a:lnTo>
                <a:lnTo>
                  <a:pt x="4613780" y="193869"/>
                </a:lnTo>
                <a:lnTo>
                  <a:pt x="4662971" y="188448"/>
                </a:lnTo>
                <a:lnTo>
                  <a:pt x="4712132" y="182863"/>
                </a:lnTo>
                <a:lnTo>
                  <a:pt x="4761264" y="177116"/>
                </a:lnTo>
                <a:lnTo>
                  <a:pt x="4810365" y="171206"/>
                </a:lnTo>
                <a:lnTo>
                  <a:pt x="4859437" y="165133"/>
                </a:lnTo>
                <a:lnTo>
                  <a:pt x="4908479" y="158897"/>
                </a:lnTo>
                <a:lnTo>
                  <a:pt x="4957491" y="152499"/>
                </a:lnTo>
                <a:lnTo>
                  <a:pt x="5006473" y="145938"/>
                </a:lnTo>
                <a:lnTo>
                  <a:pt x="5055426" y="139214"/>
                </a:lnTo>
                <a:lnTo>
                  <a:pt x="5104349" y="132327"/>
                </a:lnTo>
                <a:lnTo>
                  <a:pt x="5153241" y="125277"/>
                </a:lnTo>
                <a:lnTo>
                  <a:pt x="5202104" y="118065"/>
                </a:lnTo>
                <a:lnTo>
                  <a:pt x="5250937" y="110690"/>
                </a:lnTo>
                <a:lnTo>
                  <a:pt x="5299740" y="103152"/>
                </a:lnTo>
                <a:lnTo>
                  <a:pt x="5348514" y="95451"/>
                </a:lnTo>
                <a:lnTo>
                  <a:pt x="5397257" y="87588"/>
                </a:lnTo>
                <a:lnTo>
                  <a:pt x="5445971" y="79562"/>
                </a:lnTo>
                <a:lnTo>
                  <a:pt x="5494655" y="71372"/>
                </a:lnTo>
                <a:lnTo>
                  <a:pt x="5543309" y="63021"/>
                </a:lnTo>
                <a:lnTo>
                  <a:pt x="5591933" y="54506"/>
                </a:lnTo>
                <a:lnTo>
                  <a:pt x="5640527" y="45829"/>
                </a:lnTo>
                <a:lnTo>
                  <a:pt x="5689092" y="36988"/>
                </a:lnTo>
                <a:lnTo>
                  <a:pt x="5737627" y="27985"/>
                </a:lnTo>
                <a:lnTo>
                  <a:pt x="5786131" y="18819"/>
                </a:lnTo>
                <a:lnTo>
                  <a:pt x="5834606" y="9491"/>
                </a:lnTo>
                <a:lnTo>
                  <a:pt x="58830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9465" y="4731785"/>
            <a:ext cx="131445" cy="120014"/>
          </a:xfrm>
          <a:custGeom>
            <a:avLst/>
            <a:gdLst/>
            <a:ahLst/>
            <a:cxnLst/>
            <a:rect l="l" t="t" r="r" b="b"/>
            <a:pathLst>
              <a:path w="131444" h="120014">
                <a:moveTo>
                  <a:pt x="131009" y="0"/>
                </a:moveTo>
                <a:lnTo>
                  <a:pt x="0" y="37644"/>
                </a:lnTo>
                <a:lnTo>
                  <a:pt x="108720" y="119865"/>
                </a:lnTo>
                <a:lnTo>
                  <a:pt x="13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0041" y="6794648"/>
            <a:ext cx="9652000" cy="2959100"/>
          </a:xfrm>
          <a:custGeom>
            <a:avLst/>
            <a:gdLst/>
            <a:ahLst/>
            <a:cxnLst/>
            <a:rect l="l" t="t" r="r" b="b"/>
            <a:pathLst>
              <a:path w="9652000" h="2959100">
                <a:moveTo>
                  <a:pt x="0" y="0"/>
                </a:moveTo>
                <a:lnTo>
                  <a:pt x="9651504" y="0"/>
                </a:lnTo>
                <a:lnTo>
                  <a:pt x="9651504" y="2958951"/>
                </a:lnTo>
                <a:lnTo>
                  <a:pt x="0" y="29589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>
            <a:spLocks/>
          </p:cNvSpPr>
          <p:nvPr/>
        </p:nvSpPr>
        <p:spPr>
          <a:xfrm>
            <a:off x="0" y="262958"/>
            <a:ext cx="13716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7200" kern="0" spc="-75" smtClean="0"/>
              <a:t>Программные инструментарии</a:t>
            </a:r>
            <a:endParaRPr lang="ru-RU" sz="7200" kern="0" spc="-17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2755773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2709164"/>
            <a:ext cx="10517505" cy="70339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85"/>
              </a:spcBef>
            </a:pPr>
            <a:r>
              <a:rPr lang="ru-RU" sz="2250" spc="40" dirty="0">
                <a:latin typeface="Arial"/>
                <a:cs typeface="Arial"/>
              </a:rPr>
              <a:t>Глубокое обучение оперирует на основных характеристиках со сложными моделями, которые состоят из общих компонентов, сложенных вместе </a:t>
            </a:r>
            <a:endParaRPr lang="ru-RU" sz="2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59072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105272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7099172"/>
            <a:ext cx="133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254" dirty="0"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000" y="3699764"/>
            <a:ext cx="10517505" cy="55229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250" spc="-35" dirty="0">
                <a:latin typeface="Arial"/>
                <a:cs typeface="Arial"/>
              </a:rPr>
              <a:t>Рабочий поток</a:t>
            </a:r>
            <a:endParaRPr lang="ru-RU"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ru-RU" sz="23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50" dirty="0">
                <a:latin typeface="Arial"/>
                <a:cs typeface="Arial"/>
              </a:rPr>
              <a:t>Дизайн-модель</a:t>
            </a:r>
            <a:r>
              <a:rPr lang="ru-RU" sz="2250" spc="15" dirty="0">
                <a:latin typeface="Century Gothic"/>
                <a:cs typeface="Century Gothic"/>
              </a:rPr>
              <a:t>→ </a:t>
            </a:r>
            <a:r>
              <a:rPr lang="ru-RU" sz="2250" spc="20" dirty="0">
                <a:latin typeface="Arial"/>
                <a:cs typeface="Arial"/>
              </a:rPr>
              <a:t>выполнение </a:t>
            </a:r>
            <a:r>
              <a:rPr lang="ru-RU" sz="2250" spc="15" dirty="0">
                <a:latin typeface="Century Gothic"/>
                <a:cs typeface="Century Gothic"/>
              </a:rPr>
              <a:t>→ </a:t>
            </a:r>
            <a:r>
              <a:rPr lang="ru-RU" sz="2250" spc="5" dirty="0">
                <a:latin typeface="Arial"/>
                <a:cs typeface="Arial"/>
              </a:rPr>
              <a:t>тестирование </a:t>
            </a:r>
            <a:r>
              <a:rPr lang="ru-RU" sz="2250" spc="15" dirty="0">
                <a:latin typeface="Century Gothic"/>
                <a:cs typeface="Century Gothic"/>
              </a:rPr>
              <a:t>→ </a:t>
            </a:r>
            <a:r>
              <a:rPr lang="ru-RU" sz="2250" spc="5" dirty="0">
                <a:latin typeface="Arial"/>
                <a:cs typeface="Arial"/>
              </a:rPr>
              <a:t>анализ </a:t>
            </a:r>
            <a:r>
              <a:rPr lang="ru-RU" sz="2250" spc="15" dirty="0">
                <a:latin typeface="Century Gothic"/>
                <a:cs typeface="Century Gothic"/>
              </a:rPr>
              <a:t>→</a:t>
            </a:r>
            <a:r>
              <a:rPr lang="ru-RU" sz="2250" spc="-105" dirty="0">
                <a:latin typeface="Century Gothic"/>
                <a:cs typeface="Century Gothic"/>
              </a:rPr>
              <a:t> </a:t>
            </a:r>
            <a:r>
              <a:rPr lang="ru-RU" sz="2250" spc="20" dirty="0">
                <a:latin typeface="Arial"/>
                <a:cs typeface="Arial"/>
              </a:rPr>
              <a:t>повторение</a:t>
            </a:r>
            <a:endParaRPr lang="ru-RU" sz="2250" dirty="0">
              <a:latin typeface="Arial"/>
              <a:cs typeface="Arial"/>
            </a:endParaRPr>
          </a:p>
          <a:p>
            <a:pPr marL="12700" marR="5080" indent="165100">
              <a:lnSpc>
                <a:spcPct val="196300"/>
              </a:lnSpc>
              <a:spcBef>
                <a:spcPts val="100"/>
              </a:spcBef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15" dirty="0">
                <a:latin typeface="Arial"/>
                <a:cs typeface="Arial"/>
              </a:rPr>
              <a:t>Реализация моделей нетривиальна</a:t>
            </a:r>
            <a:endParaRPr lang="ru-RU"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1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15" dirty="0">
                <a:latin typeface="Arial"/>
                <a:cs typeface="Arial"/>
              </a:rPr>
              <a:t>Вычисления должны быть</a:t>
            </a:r>
            <a:r>
              <a:rPr lang="ru-RU" sz="2250" spc="-10" dirty="0">
                <a:latin typeface="Arial"/>
                <a:cs typeface="Arial"/>
              </a:rPr>
              <a:t> </a:t>
            </a:r>
            <a:r>
              <a:rPr lang="ru-RU" sz="2250" b="1" spc="5" dirty="0">
                <a:latin typeface="Arial"/>
                <a:cs typeface="Arial"/>
              </a:rPr>
              <a:t>быстрыми</a:t>
            </a:r>
            <a:endParaRPr lang="ru-RU"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ru-RU" sz="22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5" dirty="0">
                <a:latin typeface="Arial"/>
                <a:cs typeface="Arial"/>
              </a:rPr>
              <a:t>В производных вычислениях </a:t>
            </a:r>
            <a:r>
              <a:rPr lang="ru-RU" sz="2250" b="1" spc="10" dirty="0">
                <a:latin typeface="Arial"/>
                <a:cs typeface="Arial"/>
              </a:rPr>
              <a:t>легко ошибиться</a:t>
            </a:r>
            <a:endParaRPr lang="ru-RU"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250" spc="-10" dirty="0" smtClean="0">
                <a:latin typeface="Arial"/>
                <a:cs typeface="Arial"/>
              </a:rPr>
              <a:t>Решение</a:t>
            </a:r>
            <a:r>
              <a:rPr sz="2250" spc="-10" dirty="0" smtClean="0">
                <a:latin typeface="Arial"/>
                <a:cs typeface="Arial"/>
              </a:rPr>
              <a:t>: </a:t>
            </a:r>
            <a:r>
              <a:rPr lang="ru-RU" sz="2250" spc="5" dirty="0" smtClean="0">
                <a:latin typeface="Arial"/>
                <a:cs typeface="Arial"/>
              </a:rPr>
              <a:t>инструментарии, которые упрощают реализацию моделей</a:t>
            </a:r>
            <a:endParaRPr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30" dirty="0" smtClean="0">
                <a:latin typeface="Arial"/>
                <a:cs typeface="Arial"/>
              </a:rPr>
              <a:t>Стандартные компонентные строительные блоки</a:t>
            </a:r>
            <a:r>
              <a:rPr sz="2250" spc="5" dirty="0" smtClean="0">
                <a:latin typeface="Arial"/>
                <a:cs typeface="Arial"/>
              </a:rPr>
              <a:t>(</a:t>
            </a:r>
            <a:r>
              <a:rPr lang="ru-RU" sz="2250" spc="5" dirty="0" err="1" smtClean="0">
                <a:latin typeface="Arial"/>
                <a:cs typeface="Arial"/>
              </a:rPr>
              <a:t>лин</a:t>
            </a:r>
            <a:r>
              <a:rPr lang="ru-RU" sz="2250" spc="5" dirty="0" smtClean="0">
                <a:latin typeface="Arial"/>
                <a:cs typeface="Arial"/>
              </a:rPr>
              <a:t>. </a:t>
            </a:r>
            <a:r>
              <a:rPr lang="ru-RU" sz="2250" spc="5" dirty="0">
                <a:latin typeface="Arial"/>
                <a:cs typeface="Arial"/>
              </a:rPr>
              <a:t>а</a:t>
            </a:r>
            <a:r>
              <a:rPr lang="ru-RU" sz="2250" spc="5" dirty="0" smtClean="0">
                <a:latin typeface="Arial"/>
                <a:cs typeface="Arial"/>
              </a:rPr>
              <a:t>л.</a:t>
            </a:r>
            <a:r>
              <a:rPr sz="2250" spc="35" dirty="0" smtClean="0">
                <a:latin typeface="Arial"/>
                <a:cs typeface="Arial"/>
              </a:rPr>
              <a:t>, </a:t>
            </a:r>
            <a:r>
              <a:rPr lang="ru-RU" sz="2250" spc="5" dirty="0" smtClean="0">
                <a:latin typeface="Arial"/>
                <a:cs typeface="Arial"/>
              </a:rPr>
              <a:t>нелинейности</a:t>
            </a:r>
            <a:r>
              <a:rPr sz="2250" spc="5" dirty="0" smtClean="0">
                <a:latin typeface="Arial"/>
                <a:cs typeface="Arial"/>
              </a:rPr>
              <a:t>, </a:t>
            </a:r>
            <a:r>
              <a:rPr lang="ru-RU" sz="2250" spc="15" dirty="0" smtClean="0">
                <a:latin typeface="Arial"/>
                <a:cs typeface="Arial"/>
              </a:rPr>
              <a:t>свертывание</a:t>
            </a:r>
            <a:r>
              <a:rPr sz="2250" spc="15" dirty="0" smtClean="0">
                <a:latin typeface="Arial"/>
                <a:cs typeface="Arial"/>
              </a:rPr>
              <a:t>,</a:t>
            </a:r>
            <a:r>
              <a:rPr sz="2250" spc="-85" dirty="0" smtClean="0">
                <a:latin typeface="Arial"/>
                <a:cs typeface="Arial"/>
              </a:rPr>
              <a:t> </a:t>
            </a:r>
            <a:r>
              <a:rPr lang="ru-RU" sz="2250" spc="30" dirty="0" smtClean="0">
                <a:latin typeface="Arial"/>
                <a:cs typeface="Arial"/>
              </a:rPr>
              <a:t>и </a:t>
            </a:r>
            <a:r>
              <a:rPr lang="ru-RU" sz="2250" spc="30" dirty="0" err="1" smtClean="0">
                <a:latin typeface="Arial"/>
                <a:cs typeface="Arial"/>
              </a:rPr>
              <a:t>т.д</a:t>
            </a:r>
            <a:r>
              <a:rPr sz="2250" spc="30" dirty="0" smtClean="0">
                <a:latin typeface="Arial"/>
                <a:cs typeface="Arial"/>
              </a:rPr>
              <a:t>.)</a:t>
            </a:r>
            <a:endParaRPr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 dirty="0">
              <a:latin typeface="Times New Roman"/>
              <a:cs typeface="Times New Roman"/>
            </a:endParaRPr>
          </a:p>
          <a:p>
            <a:pPr marL="457200" indent="-279400">
              <a:lnSpc>
                <a:spcPct val="100000"/>
              </a:lnSpc>
              <a:buSzPct val="75555"/>
              <a:buChar char="•"/>
              <a:tabLst>
                <a:tab pos="456565" algn="l"/>
                <a:tab pos="457200" algn="l"/>
              </a:tabLst>
            </a:pPr>
            <a:r>
              <a:rPr lang="ru-RU" sz="2250" spc="15" dirty="0" smtClean="0">
                <a:latin typeface="Arial"/>
                <a:cs typeface="Arial"/>
              </a:rPr>
              <a:t>средства для </a:t>
            </a:r>
            <a:r>
              <a:rPr lang="ru-RU" sz="2250" b="1" spc="5" dirty="0" smtClean="0">
                <a:latin typeface="Arial"/>
                <a:cs typeface="Arial"/>
              </a:rPr>
              <a:t>автоматической дифференциации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6844" y="4785899"/>
            <a:ext cx="8062756" cy="65900"/>
          </a:xfrm>
          <a:custGeom>
            <a:avLst/>
            <a:gdLst/>
            <a:ahLst/>
            <a:cxnLst/>
            <a:rect l="l" t="t" r="r" b="b"/>
            <a:pathLst>
              <a:path w="5883275" h="281939">
                <a:moveTo>
                  <a:pt x="0" y="3496"/>
                </a:moveTo>
                <a:lnTo>
                  <a:pt x="64392" y="15210"/>
                </a:lnTo>
                <a:lnTo>
                  <a:pt x="116268" y="24439"/>
                </a:lnTo>
                <a:lnTo>
                  <a:pt x="168114" y="33505"/>
                </a:lnTo>
                <a:lnTo>
                  <a:pt x="219931" y="42409"/>
                </a:lnTo>
                <a:lnTo>
                  <a:pt x="271718" y="51149"/>
                </a:lnTo>
                <a:lnTo>
                  <a:pt x="323475" y="59727"/>
                </a:lnTo>
                <a:lnTo>
                  <a:pt x="375202" y="68142"/>
                </a:lnTo>
                <a:lnTo>
                  <a:pt x="426900" y="76395"/>
                </a:lnTo>
                <a:lnTo>
                  <a:pt x="478567" y="84484"/>
                </a:lnTo>
                <a:lnTo>
                  <a:pt x="530205" y="92411"/>
                </a:lnTo>
                <a:lnTo>
                  <a:pt x="581813" y="100175"/>
                </a:lnTo>
                <a:lnTo>
                  <a:pt x="633391" y="107776"/>
                </a:lnTo>
                <a:lnTo>
                  <a:pt x="684939" y="115215"/>
                </a:lnTo>
                <a:lnTo>
                  <a:pt x="736457" y="122490"/>
                </a:lnTo>
                <a:lnTo>
                  <a:pt x="787946" y="129603"/>
                </a:lnTo>
                <a:lnTo>
                  <a:pt x="839405" y="136553"/>
                </a:lnTo>
                <a:lnTo>
                  <a:pt x="890833" y="143341"/>
                </a:lnTo>
                <a:lnTo>
                  <a:pt x="942232" y="149965"/>
                </a:lnTo>
                <a:lnTo>
                  <a:pt x="993602" y="156427"/>
                </a:lnTo>
                <a:lnTo>
                  <a:pt x="1044941" y="162726"/>
                </a:lnTo>
                <a:lnTo>
                  <a:pt x="1096251" y="168862"/>
                </a:lnTo>
                <a:lnTo>
                  <a:pt x="1147530" y="174835"/>
                </a:lnTo>
                <a:lnTo>
                  <a:pt x="1198780" y="180646"/>
                </a:lnTo>
                <a:lnTo>
                  <a:pt x="1250000" y="186294"/>
                </a:lnTo>
                <a:lnTo>
                  <a:pt x="1301190" y="191779"/>
                </a:lnTo>
                <a:lnTo>
                  <a:pt x="1352351" y="197101"/>
                </a:lnTo>
                <a:lnTo>
                  <a:pt x="1403481" y="202261"/>
                </a:lnTo>
                <a:lnTo>
                  <a:pt x="1454582" y="207257"/>
                </a:lnTo>
                <a:lnTo>
                  <a:pt x="1505653" y="212091"/>
                </a:lnTo>
                <a:lnTo>
                  <a:pt x="1556694" y="216762"/>
                </a:lnTo>
                <a:lnTo>
                  <a:pt x="1607705" y="221270"/>
                </a:lnTo>
                <a:lnTo>
                  <a:pt x="1658687" y="225616"/>
                </a:lnTo>
                <a:lnTo>
                  <a:pt x="1709638" y="229799"/>
                </a:lnTo>
                <a:lnTo>
                  <a:pt x="1760560" y="233819"/>
                </a:lnTo>
                <a:lnTo>
                  <a:pt x="1811452" y="237676"/>
                </a:lnTo>
                <a:lnTo>
                  <a:pt x="1862314" y="241370"/>
                </a:lnTo>
                <a:lnTo>
                  <a:pt x="1913146" y="244902"/>
                </a:lnTo>
                <a:lnTo>
                  <a:pt x="1963949" y="248271"/>
                </a:lnTo>
                <a:lnTo>
                  <a:pt x="2014721" y="251477"/>
                </a:lnTo>
                <a:lnTo>
                  <a:pt x="2065464" y="254520"/>
                </a:lnTo>
                <a:lnTo>
                  <a:pt x="2116177" y="257400"/>
                </a:lnTo>
                <a:lnTo>
                  <a:pt x="2166860" y="260118"/>
                </a:lnTo>
                <a:lnTo>
                  <a:pt x="2217513" y="262673"/>
                </a:lnTo>
                <a:lnTo>
                  <a:pt x="2268136" y="265065"/>
                </a:lnTo>
                <a:lnTo>
                  <a:pt x="2318730" y="267294"/>
                </a:lnTo>
                <a:lnTo>
                  <a:pt x="2369294" y="269361"/>
                </a:lnTo>
                <a:lnTo>
                  <a:pt x="2419828" y="271264"/>
                </a:lnTo>
                <a:lnTo>
                  <a:pt x="2470332" y="273005"/>
                </a:lnTo>
                <a:lnTo>
                  <a:pt x="2520806" y="274583"/>
                </a:lnTo>
                <a:lnTo>
                  <a:pt x="2571250" y="275999"/>
                </a:lnTo>
                <a:lnTo>
                  <a:pt x="2621665" y="277251"/>
                </a:lnTo>
                <a:lnTo>
                  <a:pt x="2672049" y="278341"/>
                </a:lnTo>
                <a:lnTo>
                  <a:pt x="2722404" y="279268"/>
                </a:lnTo>
                <a:lnTo>
                  <a:pt x="2772729" y="280032"/>
                </a:lnTo>
                <a:lnTo>
                  <a:pt x="2823025" y="280634"/>
                </a:lnTo>
                <a:lnTo>
                  <a:pt x="2873290" y="281072"/>
                </a:lnTo>
                <a:lnTo>
                  <a:pt x="2923525" y="281348"/>
                </a:lnTo>
                <a:lnTo>
                  <a:pt x="2973731" y="281461"/>
                </a:lnTo>
                <a:lnTo>
                  <a:pt x="3023907" y="281412"/>
                </a:lnTo>
                <a:lnTo>
                  <a:pt x="3074053" y="281199"/>
                </a:lnTo>
                <a:lnTo>
                  <a:pt x="3124169" y="280824"/>
                </a:lnTo>
                <a:lnTo>
                  <a:pt x="3174256" y="280286"/>
                </a:lnTo>
                <a:lnTo>
                  <a:pt x="3224312" y="279585"/>
                </a:lnTo>
                <a:lnTo>
                  <a:pt x="3274339" y="278721"/>
                </a:lnTo>
                <a:lnTo>
                  <a:pt x="3324336" y="277695"/>
                </a:lnTo>
                <a:lnTo>
                  <a:pt x="3374303" y="276506"/>
                </a:lnTo>
                <a:lnTo>
                  <a:pt x="3424240" y="275154"/>
                </a:lnTo>
                <a:lnTo>
                  <a:pt x="3474147" y="273639"/>
                </a:lnTo>
                <a:lnTo>
                  <a:pt x="3524024" y="271961"/>
                </a:lnTo>
                <a:lnTo>
                  <a:pt x="3573872" y="270121"/>
                </a:lnTo>
                <a:lnTo>
                  <a:pt x="3623690" y="268118"/>
                </a:lnTo>
                <a:lnTo>
                  <a:pt x="3673478" y="265952"/>
                </a:lnTo>
                <a:lnTo>
                  <a:pt x="3723236" y="263623"/>
                </a:lnTo>
                <a:lnTo>
                  <a:pt x="3772964" y="261131"/>
                </a:lnTo>
                <a:lnTo>
                  <a:pt x="3822663" y="258477"/>
                </a:lnTo>
                <a:lnTo>
                  <a:pt x="3872331" y="255660"/>
                </a:lnTo>
                <a:lnTo>
                  <a:pt x="3921970" y="252680"/>
                </a:lnTo>
                <a:lnTo>
                  <a:pt x="3971579" y="249538"/>
                </a:lnTo>
                <a:lnTo>
                  <a:pt x="4021158" y="246232"/>
                </a:lnTo>
                <a:lnTo>
                  <a:pt x="4070707" y="242764"/>
                </a:lnTo>
                <a:lnTo>
                  <a:pt x="4120227" y="239133"/>
                </a:lnTo>
                <a:lnTo>
                  <a:pt x="4169716" y="235339"/>
                </a:lnTo>
                <a:lnTo>
                  <a:pt x="4219176" y="231382"/>
                </a:lnTo>
                <a:lnTo>
                  <a:pt x="4268606" y="227263"/>
                </a:lnTo>
                <a:lnTo>
                  <a:pt x="4318006" y="222981"/>
                </a:lnTo>
                <a:lnTo>
                  <a:pt x="4367376" y="218536"/>
                </a:lnTo>
                <a:lnTo>
                  <a:pt x="4416717" y="213928"/>
                </a:lnTo>
                <a:lnTo>
                  <a:pt x="4466027" y="209158"/>
                </a:lnTo>
                <a:lnTo>
                  <a:pt x="4515308" y="204224"/>
                </a:lnTo>
                <a:lnTo>
                  <a:pt x="4564559" y="199128"/>
                </a:lnTo>
                <a:lnTo>
                  <a:pt x="4613780" y="193869"/>
                </a:lnTo>
                <a:lnTo>
                  <a:pt x="4662971" y="188448"/>
                </a:lnTo>
                <a:lnTo>
                  <a:pt x="4712132" y="182863"/>
                </a:lnTo>
                <a:lnTo>
                  <a:pt x="4761264" y="177116"/>
                </a:lnTo>
                <a:lnTo>
                  <a:pt x="4810365" y="171206"/>
                </a:lnTo>
                <a:lnTo>
                  <a:pt x="4859437" y="165133"/>
                </a:lnTo>
                <a:lnTo>
                  <a:pt x="4908479" y="158897"/>
                </a:lnTo>
                <a:lnTo>
                  <a:pt x="4957491" y="152499"/>
                </a:lnTo>
                <a:lnTo>
                  <a:pt x="5006473" y="145938"/>
                </a:lnTo>
                <a:lnTo>
                  <a:pt x="5055426" y="139214"/>
                </a:lnTo>
                <a:lnTo>
                  <a:pt x="5104349" y="132327"/>
                </a:lnTo>
                <a:lnTo>
                  <a:pt x="5153241" y="125277"/>
                </a:lnTo>
                <a:lnTo>
                  <a:pt x="5202104" y="118065"/>
                </a:lnTo>
                <a:lnTo>
                  <a:pt x="5250937" y="110690"/>
                </a:lnTo>
                <a:lnTo>
                  <a:pt x="5299740" y="103152"/>
                </a:lnTo>
                <a:lnTo>
                  <a:pt x="5348514" y="95451"/>
                </a:lnTo>
                <a:lnTo>
                  <a:pt x="5397257" y="87588"/>
                </a:lnTo>
                <a:lnTo>
                  <a:pt x="5445971" y="79562"/>
                </a:lnTo>
                <a:lnTo>
                  <a:pt x="5494655" y="71372"/>
                </a:lnTo>
                <a:lnTo>
                  <a:pt x="5543309" y="63021"/>
                </a:lnTo>
                <a:lnTo>
                  <a:pt x="5591933" y="54506"/>
                </a:lnTo>
                <a:lnTo>
                  <a:pt x="5640527" y="45829"/>
                </a:lnTo>
                <a:lnTo>
                  <a:pt x="5689092" y="36988"/>
                </a:lnTo>
                <a:lnTo>
                  <a:pt x="5737627" y="27985"/>
                </a:lnTo>
                <a:lnTo>
                  <a:pt x="5786131" y="18819"/>
                </a:lnTo>
                <a:lnTo>
                  <a:pt x="5834606" y="9491"/>
                </a:lnTo>
                <a:lnTo>
                  <a:pt x="588305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9465" y="4731785"/>
            <a:ext cx="131445" cy="120014"/>
          </a:xfrm>
          <a:custGeom>
            <a:avLst/>
            <a:gdLst/>
            <a:ahLst/>
            <a:cxnLst/>
            <a:rect l="l" t="t" r="r" b="b"/>
            <a:pathLst>
              <a:path w="131444" h="120014">
                <a:moveTo>
                  <a:pt x="131009" y="0"/>
                </a:moveTo>
                <a:lnTo>
                  <a:pt x="0" y="37644"/>
                </a:lnTo>
                <a:lnTo>
                  <a:pt x="108720" y="119865"/>
                </a:lnTo>
                <a:lnTo>
                  <a:pt x="13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0" y="262958"/>
            <a:ext cx="13716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7200" kern="0" spc="-75" smtClean="0"/>
              <a:t>Программные инструментарии</a:t>
            </a:r>
            <a:endParaRPr lang="ru-RU" sz="7200" kern="0" spc="-17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2694051"/>
            <a:ext cx="16446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34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200" y="2639567"/>
            <a:ext cx="11658600" cy="6764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2900" spc="-35" dirty="0" smtClean="0">
                <a:latin typeface="Arial"/>
                <a:cs typeface="Arial"/>
              </a:rPr>
              <a:t>Этот курс</a:t>
            </a:r>
            <a:r>
              <a:rPr sz="2900" spc="30" dirty="0" smtClean="0">
                <a:latin typeface="Arial"/>
                <a:cs typeface="Arial"/>
              </a:rPr>
              <a:t>: </a:t>
            </a:r>
            <a:r>
              <a:rPr lang="ru-RU" sz="2900" b="1" spc="5" dirty="0" smtClean="0">
                <a:latin typeface="Arial"/>
                <a:cs typeface="Arial"/>
              </a:rPr>
              <a:t>вы свободны в использовании своих собственных инструментов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457200" indent="-355600">
              <a:lnSpc>
                <a:spcPct val="100000"/>
              </a:lnSpc>
              <a:buSzPct val="74137"/>
              <a:buChar char="•"/>
              <a:tabLst>
                <a:tab pos="456565" algn="l"/>
                <a:tab pos="457200" algn="l"/>
              </a:tabLst>
            </a:pPr>
            <a:r>
              <a:rPr lang="ru-RU" sz="2900" spc="-30" dirty="0" smtClean="0">
                <a:latin typeface="Arial"/>
                <a:cs typeface="Arial"/>
              </a:rPr>
              <a:t>Однако</a:t>
            </a:r>
            <a:r>
              <a:rPr sz="2900" spc="-30" dirty="0" smtClean="0">
                <a:latin typeface="Arial"/>
                <a:cs typeface="Arial"/>
              </a:rPr>
              <a:t>, </a:t>
            </a:r>
            <a:r>
              <a:rPr lang="ru-RU" sz="2900" spc="20" dirty="0" smtClean="0">
                <a:latin typeface="Arial"/>
                <a:cs typeface="Arial"/>
              </a:rPr>
              <a:t>демонстраторы знают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901700" lvl="1" indent="-355600">
              <a:lnSpc>
                <a:spcPct val="100000"/>
              </a:lnSpc>
              <a:buSzPct val="74137"/>
              <a:buChar char="•"/>
              <a:tabLst>
                <a:tab pos="901065" algn="l"/>
                <a:tab pos="901700" algn="l"/>
              </a:tabLst>
            </a:pPr>
            <a:r>
              <a:rPr sz="2900" spc="-70" dirty="0" smtClean="0">
                <a:latin typeface="Arial"/>
                <a:cs typeface="Arial"/>
              </a:rPr>
              <a:t>Torch </a:t>
            </a:r>
            <a:r>
              <a:rPr sz="2900" spc="45" dirty="0" smtClean="0">
                <a:latin typeface="Arial"/>
                <a:cs typeface="Arial"/>
              </a:rPr>
              <a:t>(</a:t>
            </a:r>
            <a:r>
              <a:rPr lang="ru-RU" sz="2900" spc="45" dirty="0" smtClean="0">
                <a:latin typeface="Arial"/>
                <a:cs typeface="Arial"/>
              </a:rPr>
              <a:t>и</a:t>
            </a:r>
            <a:r>
              <a:rPr sz="2900" spc="45" dirty="0" smtClean="0">
                <a:latin typeface="Arial"/>
                <a:cs typeface="Arial"/>
              </a:rPr>
              <a:t> </a:t>
            </a:r>
            <a:r>
              <a:rPr lang="ru-RU" sz="2900" spc="15" dirty="0" smtClean="0">
                <a:latin typeface="Arial"/>
                <a:cs typeface="Arial"/>
              </a:rPr>
              <a:t>заинтересованы в </a:t>
            </a:r>
            <a:r>
              <a:rPr sz="2900" spc="40" dirty="0" err="1" smtClean="0">
                <a:latin typeface="Arial"/>
                <a:cs typeface="Arial"/>
              </a:rPr>
              <a:t>pytorch</a:t>
            </a:r>
            <a:r>
              <a:rPr sz="2900" spc="40" dirty="0">
                <a:latin typeface="Arial"/>
                <a:cs typeface="Arial"/>
              </a:rPr>
              <a:t>)</a:t>
            </a:r>
            <a:endParaRPr sz="2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901700" lvl="1" indent="-355600">
              <a:lnSpc>
                <a:spcPct val="100000"/>
              </a:lnSpc>
              <a:spcBef>
                <a:spcPts val="5"/>
              </a:spcBef>
              <a:buSzPct val="74137"/>
              <a:buChar char="•"/>
              <a:tabLst>
                <a:tab pos="901065" algn="l"/>
                <a:tab pos="901700" algn="l"/>
              </a:tabLst>
            </a:pPr>
            <a:r>
              <a:rPr sz="2900" spc="-60" dirty="0">
                <a:latin typeface="Arial"/>
                <a:cs typeface="Arial"/>
              </a:rPr>
              <a:t>TensorFlow</a:t>
            </a:r>
            <a:endParaRPr sz="2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457200" indent="-355600">
              <a:lnSpc>
                <a:spcPct val="100000"/>
              </a:lnSpc>
              <a:buSzPct val="74137"/>
              <a:buChar char="•"/>
              <a:tabLst>
                <a:tab pos="456565" algn="l"/>
                <a:tab pos="457200" algn="l"/>
              </a:tabLst>
            </a:pPr>
            <a:r>
              <a:rPr lang="ru-RU" sz="2900" spc="5" dirty="0" smtClean="0">
                <a:latin typeface="Arial"/>
                <a:cs typeface="Arial"/>
              </a:rPr>
              <a:t>Многие другие опции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901700" lvl="1" indent="-355600">
              <a:lnSpc>
                <a:spcPct val="100000"/>
              </a:lnSpc>
              <a:spcBef>
                <a:spcPts val="5"/>
              </a:spcBef>
              <a:buSzPct val="74137"/>
              <a:buChar char="•"/>
              <a:tabLst>
                <a:tab pos="901065" algn="l"/>
                <a:tab pos="901700" algn="l"/>
              </a:tabLst>
            </a:pPr>
            <a:r>
              <a:rPr sz="2900" spc="-20" dirty="0">
                <a:latin typeface="Arial"/>
                <a:cs typeface="Arial"/>
              </a:rPr>
              <a:t>Theano</a:t>
            </a:r>
            <a:endParaRPr sz="2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901700" marR="5080" lvl="1" indent="-355600">
              <a:lnSpc>
                <a:spcPct val="100600"/>
              </a:lnSpc>
              <a:buSzPct val="74137"/>
              <a:buChar char="•"/>
              <a:tabLst>
                <a:tab pos="901065" algn="l"/>
                <a:tab pos="901700" algn="l"/>
              </a:tabLst>
            </a:pPr>
            <a:r>
              <a:rPr sz="2900" spc="5" dirty="0" err="1">
                <a:latin typeface="Arial"/>
                <a:cs typeface="Arial"/>
              </a:rPr>
              <a:t>DyNet</a:t>
            </a:r>
            <a:r>
              <a:rPr sz="2900" spc="5" dirty="0">
                <a:latin typeface="Arial"/>
                <a:cs typeface="Arial"/>
              </a:rPr>
              <a:t> </a:t>
            </a:r>
            <a:r>
              <a:rPr sz="2900" spc="5" dirty="0" smtClean="0">
                <a:latin typeface="Arial"/>
                <a:cs typeface="Arial"/>
              </a:rPr>
              <a:t>(</a:t>
            </a:r>
            <a:r>
              <a:rPr lang="ru-RU" sz="2900" spc="5" dirty="0" smtClean="0">
                <a:latin typeface="Arial"/>
                <a:cs typeface="Arial"/>
              </a:rPr>
              <a:t>похож на </a:t>
            </a:r>
            <a:r>
              <a:rPr sz="2900" spc="40" dirty="0" err="1" smtClean="0">
                <a:latin typeface="Arial"/>
                <a:cs typeface="Arial"/>
              </a:rPr>
              <a:t>pytorch</a:t>
            </a:r>
            <a:r>
              <a:rPr sz="2900" spc="40" dirty="0">
                <a:latin typeface="Arial"/>
                <a:cs typeface="Arial"/>
              </a:rPr>
              <a:t>, </a:t>
            </a:r>
            <a:r>
              <a:rPr lang="ru-RU" sz="2900" spc="65" dirty="0" smtClean="0">
                <a:latin typeface="Arial"/>
                <a:cs typeface="Arial"/>
              </a:rPr>
              <a:t>предназначен для языка</a:t>
            </a:r>
            <a:r>
              <a:rPr sz="2900" spc="40" dirty="0" smtClean="0">
                <a:latin typeface="Arial"/>
                <a:cs typeface="Arial"/>
              </a:rPr>
              <a:t>,</a:t>
            </a:r>
            <a:r>
              <a:rPr sz="2900" spc="-125" dirty="0" smtClean="0">
                <a:latin typeface="Arial"/>
                <a:cs typeface="Arial"/>
              </a:rPr>
              <a:t> </a:t>
            </a:r>
            <a:r>
              <a:rPr lang="ru-RU" sz="2900" spc="5" dirty="0" smtClean="0">
                <a:latin typeface="Arial"/>
                <a:cs typeface="Arial"/>
              </a:rPr>
              <a:t>самый быстрый инструмент в</a:t>
            </a:r>
            <a:r>
              <a:rPr sz="2900" spc="5" dirty="0" smtClean="0">
                <a:latin typeface="Arial"/>
                <a:cs typeface="Arial"/>
              </a:rPr>
              <a:t> </a:t>
            </a:r>
            <a:r>
              <a:rPr sz="2900" spc="-25" dirty="0">
                <a:latin typeface="Arial"/>
                <a:cs typeface="Arial"/>
              </a:rPr>
              <a:t>CPU), </a:t>
            </a:r>
            <a:r>
              <a:rPr lang="ru-RU" sz="2900" spc="5" dirty="0" smtClean="0">
                <a:latin typeface="Arial"/>
                <a:cs typeface="Arial"/>
              </a:rPr>
              <a:t>написан мной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0" y="262958"/>
            <a:ext cx="13716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7200" kern="0" spc="-75" smtClean="0"/>
              <a:t>Программные инструментарии</a:t>
            </a:r>
            <a:endParaRPr lang="ru-RU" sz="7200" kern="0" spc="-17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76300"/>
            <a:ext cx="1041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Understanding</a:t>
            </a:r>
            <a:r>
              <a:rPr spc="-65" dirty="0"/>
              <a:t> </a:t>
            </a:r>
            <a:r>
              <a:rPr spc="-170" dirty="0"/>
              <a:t>Toolkits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07767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650" y="2707767"/>
            <a:ext cx="12255500" cy="33752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spc="10" dirty="0" smtClean="0">
                <a:latin typeface="Arial"/>
                <a:cs typeface="Arial"/>
              </a:rPr>
              <a:t>Как вы представляете графы вычислений</a:t>
            </a:r>
            <a:r>
              <a:rPr sz="2750" spc="30" dirty="0" smtClean="0">
                <a:latin typeface="Arial"/>
                <a:cs typeface="Arial"/>
              </a:rPr>
              <a:t>?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spcBef>
                <a:spcPts val="5"/>
              </a:spcBef>
              <a:buSzPct val="74545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lang="ru-RU" sz="2750" b="1" spc="5" dirty="0" smtClean="0">
                <a:latin typeface="Arial"/>
                <a:cs typeface="Arial"/>
              </a:rPr>
              <a:t>Статически</a:t>
            </a:r>
            <a:r>
              <a:rPr sz="2750" b="1" spc="5" dirty="0" smtClean="0">
                <a:latin typeface="Arial"/>
                <a:cs typeface="Arial"/>
              </a:rPr>
              <a:t> </a:t>
            </a:r>
            <a:r>
              <a:rPr sz="2750" spc="35" dirty="0" smtClean="0">
                <a:latin typeface="Arial"/>
                <a:cs typeface="Arial"/>
              </a:rPr>
              <a:t>(</a:t>
            </a:r>
            <a:r>
              <a:rPr lang="ru-RU" sz="2750" spc="35" dirty="0" err="1" smtClean="0">
                <a:latin typeface="Arial"/>
                <a:cs typeface="Arial"/>
              </a:rPr>
              <a:t>напр</a:t>
            </a:r>
            <a:r>
              <a:rPr sz="2750" spc="35" dirty="0" smtClean="0">
                <a:latin typeface="Arial"/>
                <a:cs typeface="Arial"/>
              </a:rPr>
              <a:t>.</a:t>
            </a:r>
            <a:r>
              <a:rPr lang="ru-RU" sz="2750" spc="35" dirty="0" smtClean="0">
                <a:latin typeface="Arial"/>
                <a:cs typeface="Arial"/>
              </a:rPr>
              <a:t>,</a:t>
            </a:r>
            <a:r>
              <a:rPr sz="2750" spc="35" dirty="0" smtClean="0">
                <a:latin typeface="Arial"/>
                <a:cs typeface="Arial"/>
              </a:rPr>
              <a:t> </a:t>
            </a:r>
            <a:r>
              <a:rPr sz="2750" spc="-60" dirty="0">
                <a:latin typeface="Arial"/>
                <a:cs typeface="Arial"/>
              </a:rPr>
              <a:t>TensorFlow,</a:t>
            </a:r>
            <a:r>
              <a:rPr sz="2750" spc="-30" dirty="0">
                <a:latin typeface="Arial"/>
                <a:cs typeface="Arial"/>
              </a:rPr>
              <a:t> </a:t>
            </a:r>
            <a:r>
              <a:rPr sz="2750" spc="-15" dirty="0">
                <a:latin typeface="Arial"/>
                <a:cs typeface="Arial"/>
              </a:rPr>
              <a:t>Theano)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-35" dirty="0" smtClean="0">
                <a:latin typeface="Arial"/>
                <a:cs typeface="Arial"/>
              </a:rPr>
              <a:t>Запишите символьное выражение, представляющее все вычисления, которые вы будете выполнять для различных обучающих экземпляров</a:t>
            </a: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endParaRPr sz="2700" dirty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-60" dirty="0" smtClean="0">
                <a:latin typeface="Arial"/>
                <a:cs typeface="Arial"/>
              </a:rPr>
              <a:t>Инструмент оптимизирует его и дает вам код обучения/прогнозирования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6409119"/>
            <a:ext cx="9481185" cy="239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  <a:tabLst>
                <a:tab pos="342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b="1" spc="10" dirty="0">
                <a:latin typeface="Arial"/>
                <a:cs typeface="Arial"/>
              </a:rPr>
              <a:t>Dynamic </a:t>
            </a:r>
            <a:r>
              <a:rPr sz="2750" spc="30" dirty="0">
                <a:latin typeface="Arial"/>
                <a:cs typeface="Arial"/>
              </a:rPr>
              <a:t>(e.g., </a:t>
            </a:r>
            <a:r>
              <a:rPr sz="2750" spc="10" dirty="0">
                <a:latin typeface="Arial"/>
                <a:cs typeface="Arial"/>
              </a:rPr>
              <a:t>DyNet,</a:t>
            </a:r>
            <a:r>
              <a:rPr sz="2750" spc="-3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pytorch)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-35" dirty="0">
                <a:latin typeface="Arial"/>
                <a:cs typeface="Arial"/>
              </a:rPr>
              <a:t>Write </a:t>
            </a:r>
            <a:r>
              <a:rPr sz="2750" spc="85" dirty="0">
                <a:latin typeface="Arial"/>
                <a:cs typeface="Arial"/>
              </a:rPr>
              <a:t>code </a:t>
            </a:r>
            <a:r>
              <a:rPr sz="2750" spc="5" dirty="0">
                <a:latin typeface="Arial"/>
                <a:cs typeface="Arial"/>
              </a:rPr>
              <a:t>that </a:t>
            </a:r>
            <a:r>
              <a:rPr sz="2750" spc="50" dirty="0">
                <a:latin typeface="Arial"/>
                <a:cs typeface="Arial"/>
              </a:rPr>
              <a:t>computes</a:t>
            </a:r>
            <a:r>
              <a:rPr sz="2750" spc="-40" dirty="0">
                <a:latin typeface="Arial"/>
                <a:cs typeface="Arial"/>
              </a:rPr>
              <a:t> </a:t>
            </a:r>
            <a:r>
              <a:rPr sz="2750" spc="45" dirty="0">
                <a:latin typeface="Arial"/>
                <a:cs typeface="Arial"/>
              </a:rPr>
              <a:t>predictions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787400" indent="-342900">
              <a:lnSpc>
                <a:spcPts val="32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30" dirty="0">
                <a:latin typeface="Arial"/>
                <a:cs typeface="Arial"/>
              </a:rPr>
              <a:t>Symbolic </a:t>
            </a:r>
            <a:r>
              <a:rPr sz="2750" spc="10" dirty="0">
                <a:latin typeface="Arial"/>
                <a:cs typeface="Arial"/>
              </a:rPr>
              <a:t>representation </a:t>
            </a:r>
            <a:r>
              <a:rPr sz="2750" spc="5" dirty="0">
                <a:latin typeface="Arial"/>
                <a:cs typeface="Arial"/>
              </a:rPr>
              <a:t>of </a:t>
            </a:r>
            <a:r>
              <a:rPr sz="2750" spc="35" dirty="0">
                <a:latin typeface="Arial"/>
                <a:cs typeface="Arial"/>
              </a:rPr>
              <a:t>computation </a:t>
            </a:r>
            <a:r>
              <a:rPr sz="2750" spc="5" dirty="0">
                <a:latin typeface="Arial"/>
                <a:cs typeface="Arial"/>
              </a:rPr>
              <a:t>is written</a:t>
            </a:r>
            <a:r>
              <a:rPr sz="2750" spc="-20" dirty="0">
                <a:latin typeface="Arial"/>
                <a:cs typeface="Arial"/>
              </a:rPr>
              <a:t> </a:t>
            </a:r>
            <a:r>
              <a:rPr sz="2750" spc="50" dirty="0">
                <a:latin typeface="Arial"/>
                <a:cs typeface="Arial"/>
              </a:rPr>
              <a:t>down  </a:t>
            </a:r>
            <a:r>
              <a:rPr sz="2750" spc="35" dirty="0">
                <a:latin typeface="Arial"/>
                <a:cs typeface="Arial"/>
              </a:rPr>
              <a:t>implicitly </a:t>
            </a:r>
            <a:r>
              <a:rPr sz="2750" spc="60" dirty="0">
                <a:latin typeface="Arial"/>
                <a:cs typeface="Arial"/>
              </a:rPr>
              <a:t>(based </a:t>
            </a:r>
            <a:r>
              <a:rPr sz="2750" spc="10" dirty="0">
                <a:latin typeface="Arial"/>
                <a:cs typeface="Arial"/>
              </a:rPr>
              <a:t>on </a:t>
            </a:r>
            <a:r>
              <a:rPr sz="2750" spc="25" dirty="0">
                <a:latin typeface="Arial"/>
                <a:cs typeface="Arial"/>
              </a:rPr>
              <a:t>operator </a:t>
            </a:r>
            <a:r>
              <a:rPr sz="2750" spc="35" dirty="0">
                <a:latin typeface="Arial"/>
                <a:cs typeface="Arial"/>
              </a:rPr>
              <a:t>overloading) </a:t>
            </a:r>
            <a:r>
              <a:rPr sz="2750" spc="85" dirty="0">
                <a:latin typeface="Arial"/>
                <a:cs typeface="Arial"/>
              </a:rPr>
              <a:t>by</a:t>
            </a:r>
            <a:r>
              <a:rPr sz="2750" spc="-130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toolkit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6967" y="6409119"/>
            <a:ext cx="9652000" cy="3007748"/>
          </a:xfrm>
          <a:custGeom>
            <a:avLst/>
            <a:gdLst/>
            <a:ahLst/>
            <a:cxnLst/>
            <a:rect l="l" t="t" r="r" b="b"/>
            <a:pathLst>
              <a:path w="9652000" h="3581400">
                <a:moveTo>
                  <a:pt x="0" y="0"/>
                </a:moveTo>
                <a:lnTo>
                  <a:pt x="9651504" y="0"/>
                </a:lnTo>
                <a:lnTo>
                  <a:pt x="9651504" y="3581251"/>
                </a:lnTo>
                <a:lnTo>
                  <a:pt x="0" y="35812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876300"/>
            <a:ext cx="104140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Understanding</a:t>
            </a:r>
            <a:r>
              <a:rPr spc="-65" dirty="0"/>
              <a:t> </a:t>
            </a:r>
            <a:r>
              <a:rPr spc="-170" dirty="0"/>
              <a:t>Toolkits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07767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" y="2707767"/>
            <a:ext cx="12712700" cy="63376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spc="10" dirty="0">
                <a:latin typeface="Arial"/>
                <a:cs typeface="Arial"/>
              </a:rPr>
              <a:t>Как вы представляете графы вычислений</a:t>
            </a:r>
            <a:r>
              <a:rPr lang="ru-RU" sz="2750" spc="30" dirty="0">
                <a:latin typeface="Arial"/>
                <a:cs typeface="Arial"/>
              </a:rPr>
              <a:t>?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ru-RU" sz="26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spcBef>
                <a:spcPts val="5"/>
              </a:spcBef>
              <a:buSzPct val="74545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lang="ru-RU" sz="2750" b="1" spc="5" dirty="0">
                <a:latin typeface="Arial"/>
                <a:cs typeface="Arial"/>
              </a:rPr>
              <a:t>Статически </a:t>
            </a:r>
            <a:r>
              <a:rPr lang="ru-RU" sz="2750" spc="35" dirty="0">
                <a:latin typeface="Arial"/>
                <a:cs typeface="Arial"/>
              </a:rPr>
              <a:t>(напр., </a:t>
            </a:r>
            <a:r>
              <a:rPr lang="ru-RU" sz="2750" spc="-60" dirty="0" err="1">
                <a:latin typeface="Arial"/>
                <a:cs typeface="Arial"/>
              </a:rPr>
              <a:t>TensorFlow</a:t>
            </a:r>
            <a:r>
              <a:rPr lang="ru-RU" sz="2750" spc="-60" dirty="0">
                <a:latin typeface="Arial"/>
                <a:cs typeface="Arial"/>
              </a:rPr>
              <a:t>,</a:t>
            </a:r>
            <a:r>
              <a:rPr lang="ru-RU" sz="2750" spc="-30" dirty="0">
                <a:latin typeface="Arial"/>
                <a:cs typeface="Arial"/>
              </a:rPr>
              <a:t> </a:t>
            </a:r>
            <a:r>
              <a:rPr lang="ru-RU" sz="2750" spc="-15" dirty="0" err="1">
                <a:latin typeface="Arial"/>
                <a:cs typeface="Arial"/>
              </a:rPr>
              <a:t>Theano</a:t>
            </a:r>
            <a:r>
              <a:rPr lang="ru-RU" sz="2750" spc="-15" dirty="0">
                <a:latin typeface="Arial"/>
                <a:cs typeface="Arial"/>
              </a:rPr>
              <a:t>)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lang="ru-RU" sz="2850" dirty="0">
              <a:latin typeface="Times New Roman"/>
              <a:cs typeface="Times New Roman"/>
            </a:endParaRP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-35" dirty="0">
                <a:latin typeface="Arial"/>
                <a:cs typeface="Arial"/>
              </a:rPr>
              <a:t>Запишите символьное выражение, представляющее все вычисления, которые вы будете выполнять для различных обучающих экземпляров</a:t>
            </a:r>
          </a:p>
          <a:p>
            <a:pPr marL="901700" marR="5080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endParaRPr lang="ru-RU" sz="2700" dirty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-60" dirty="0">
                <a:latin typeface="Arial"/>
                <a:cs typeface="Arial"/>
              </a:rPr>
              <a:t>Инструмент оптимизирует его и дает вам код обучения/прогнозирования</a:t>
            </a:r>
            <a:endParaRPr lang="ru-RU"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buSzPct val="74545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lang="ru-RU" sz="2750" b="1" spc="10" dirty="0" smtClean="0">
                <a:latin typeface="Arial"/>
                <a:cs typeface="Arial"/>
              </a:rPr>
              <a:t>Динамически</a:t>
            </a:r>
            <a:r>
              <a:rPr sz="2750" b="1" spc="10" dirty="0" smtClean="0">
                <a:latin typeface="Arial"/>
                <a:cs typeface="Arial"/>
              </a:rPr>
              <a:t> </a:t>
            </a:r>
            <a:r>
              <a:rPr sz="2750" spc="30" dirty="0" smtClean="0">
                <a:latin typeface="Arial"/>
                <a:cs typeface="Arial"/>
              </a:rPr>
              <a:t>(</a:t>
            </a:r>
            <a:r>
              <a:rPr lang="ru-RU" sz="2750" spc="30" dirty="0" err="1" smtClean="0">
                <a:latin typeface="Arial"/>
                <a:cs typeface="Arial"/>
              </a:rPr>
              <a:t>напр</a:t>
            </a:r>
            <a:r>
              <a:rPr sz="2750" spc="30" dirty="0" smtClean="0">
                <a:latin typeface="Arial"/>
                <a:cs typeface="Arial"/>
              </a:rPr>
              <a:t>., </a:t>
            </a:r>
            <a:r>
              <a:rPr sz="2750" spc="10" dirty="0">
                <a:latin typeface="Arial"/>
                <a:cs typeface="Arial"/>
              </a:rPr>
              <a:t>DyNet,</a:t>
            </a:r>
            <a:r>
              <a:rPr sz="2750" spc="-3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pytorch)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901700" lvl="1" indent="-342900">
              <a:lnSpc>
                <a:spcPct val="1000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-35" dirty="0" smtClean="0">
                <a:latin typeface="Arial"/>
                <a:cs typeface="Arial"/>
              </a:rPr>
              <a:t>Напишите код, которые вычисляет прогнозы</a:t>
            </a:r>
            <a:endParaRPr sz="27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50" dirty="0">
              <a:latin typeface="Times New Roman"/>
              <a:cs typeface="Times New Roman"/>
            </a:endParaRPr>
          </a:p>
          <a:p>
            <a:pPr marL="901700" marR="696595" lvl="1" indent="-342900">
              <a:lnSpc>
                <a:spcPts val="3200"/>
              </a:lnSpc>
              <a:buSzPct val="74545"/>
              <a:buChar char="•"/>
              <a:tabLst>
                <a:tab pos="901065" algn="l"/>
                <a:tab pos="901700" algn="l"/>
              </a:tabLst>
            </a:pPr>
            <a:r>
              <a:rPr lang="ru-RU" sz="2750" spc="30" dirty="0" smtClean="0">
                <a:latin typeface="Arial"/>
                <a:cs typeface="Arial"/>
              </a:rPr>
              <a:t>Символьное представление вычислений записывается инструментом неявно (на основе перегрузки операторов)</a:t>
            </a:r>
            <a:endParaRPr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802127"/>
            <a:ext cx="14224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8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288028"/>
            <a:ext cx="14224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285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400" y="2749804"/>
            <a:ext cx="11150600" cy="6490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450" spc="-5" dirty="0" smtClean="0">
                <a:latin typeface="Arial"/>
                <a:cs typeface="Arial"/>
              </a:rPr>
              <a:t>Одно</a:t>
            </a:r>
            <a:r>
              <a:rPr sz="2450" spc="-5" dirty="0" smtClean="0">
                <a:latin typeface="Arial"/>
                <a:cs typeface="Arial"/>
              </a:rPr>
              <a:t> </a:t>
            </a:r>
            <a:r>
              <a:rPr lang="ru-RU" sz="2450" b="1" spc="-5" dirty="0" smtClean="0">
                <a:latin typeface="Arial"/>
                <a:cs typeface="Arial"/>
              </a:rPr>
              <a:t>вводное практическое задание</a:t>
            </a:r>
            <a:r>
              <a:rPr sz="2450" b="1" spc="-5" dirty="0" smtClean="0">
                <a:latin typeface="Arial"/>
                <a:cs typeface="Arial"/>
              </a:rPr>
              <a:t> </a:t>
            </a:r>
            <a:r>
              <a:rPr sz="2450" spc="-15" dirty="0" smtClean="0">
                <a:latin typeface="Arial"/>
                <a:cs typeface="Arial"/>
              </a:rPr>
              <a:t>(</a:t>
            </a:r>
            <a:r>
              <a:rPr lang="ru-RU" sz="2450" spc="-15" dirty="0" smtClean="0">
                <a:latin typeface="Arial"/>
                <a:cs typeface="Arial"/>
              </a:rPr>
              <a:t>больше минуты</a:t>
            </a:r>
            <a:r>
              <a:rPr sz="2450" spc="-5" dirty="0" smtClean="0">
                <a:latin typeface="Arial"/>
                <a:cs typeface="Arial"/>
              </a:rPr>
              <a:t>)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457200" indent="-304800">
              <a:lnSpc>
                <a:spcPct val="100000"/>
              </a:lnSpc>
              <a:buSzPct val="73469"/>
              <a:buChar char="•"/>
              <a:tabLst>
                <a:tab pos="456565" algn="l"/>
                <a:tab pos="457200" algn="l"/>
              </a:tabLst>
            </a:pPr>
            <a:r>
              <a:rPr lang="ru-RU" sz="2450" spc="-85" dirty="0" smtClean="0">
                <a:latin typeface="Arial"/>
                <a:cs typeface="Arial"/>
              </a:rPr>
              <a:t>Сдавать в начале недели 3 или в конце семестра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450" spc="-30" dirty="0" smtClean="0">
                <a:latin typeface="Arial"/>
                <a:cs typeface="Arial"/>
              </a:rPr>
              <a:t>Потом</a:t>
            </a:r>
            <a:r>
              <a:rPr sz="2450" spc="-30" dirty="0" smtClean="0">
                <a:latin typeface="Arial"/>
                <a:cs typeface="Arial"/>
              </a:rPr>
              <a:t>,</a:t>
            </a:r>
            <a:r>
              <a:rPr lang="ru-RU" sz="2450" spc="-30" dirty="0" smtClean="0">
                <a:latin typeface="Arial"/>
                <a:cs typeface="Arial"/>
              </a:rPr>
              <a:t> </a:t>
            </a:r>
            <a:r>
              <a:rPr lang="ru-RU" sz="2450" b="1" spc="-5" dirty="0" smtClean="0">
                <a:latin typeface="Arial"/>
                <a:cs typeface="Arial"/>
              </a:rPr>
              <a:t>большое практическое задание из нескольких частей</a:t>
            </a:r>
            <a:r>
              <a:rPr lang="ru-RU" sz="2450" spc="-5" dirty="0" smtClean="0">
                <a:latin typeface="Arial"/>
                <a:cs typeface="Arial"/>
              </a:rPr>
              <a:t>, которое вы можете делать по ходу курса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457200" indent="-304800">
              <a:lnSpc>
                <a:spcPct val="100000"/>
              </a:lnSpc>
              <a:buSzPct val="73469"/>
              <a:buChar char="•"/>
              <a:tabLst>
                <a:tab pos="456565" algn="l"/>
                <a:tab pos="457200" algn="l"/>
              </a:tabLst>
            </a:pPr>
            <a:r>
              <a:rPr sz="2450" spc="15" dirty="0" smtClean="0">
                <a:latin typeface="Arial"/>
                <a:cs typeface="Arial"/>
              </a:rPr>
              <a:t>“</a:t>
            </a:r>
            <a:r>
              <a:rPr lang="ru-RU" sz="2450" spc="15" dirty="0" smtClean="0">
                <a:latin typeface="Arial"/>
                <a:cs typeface="Arial"/>
              </a:rPr>
              <a:t>Выберете свое собственное приключение</a:t>
            </a:r>
            <a:r>
              <a:rPr sz="2450" spc="20" dirty="0" smtClean="0">
                <a:latin typeface="Arial"/>
                <a:cs typeface="Arial"/>
              </a:rPr>
              <a:t>”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901700" marR="158115" lvl="1" indent="-304800">
              <a:lnSpc>
                <a:spcPct val="102000"/>
              </a:lnSpc>
              <a:buSzPct val="73469"/>
              <a:buChar char="•"/>
              <a:tabLst>
                <a:tab pos="901065" algn="l"/>
                <a:tab pos="901700" algn="l"/>
              </a:tabLst>
            </a:pPr>
            <a:r>
              <a:rPr lang="ru-RU" sz="2450" spc="-5" dirty="0" smtClean="0">
                <a:latin typeface="Arial"/>
                <a:cs typeface="Arial"/>
              </a:rPr>
              <a:t>Мы предлагаем вам список проектов, из которых вы можете выбрать один, исходя из ваших интересов</a:t>
            </a:r>
            <a:r>
              <a:rPr sz="2450" spc="-5" dirty="0" smtClean="0">
                <a:latin typeface="Arial"/>
                <a:cs typeface="Arial"/>
              </a:rPr>
              <a:t> </a:t>
            </a:r>
            <a:r>
              <a:rPr sz="2450" spc="30" dirty="0" smtClean="0">
                <a:latin typeface="Arial"/>
                <a:cs typeface="Arial"/>
              </a:rPr>
              <a:t>(</a:t>
            </a:r>
            <a:r>
              <a:rPr lang="ru-RU" sz="2450" spc="30" dirty="0" smtClean="0">
                <a:latin typeface="Arial"/>
                <a:cs typeface="Arial"/>
              </a:rPr>
              <a:t>с учетом некоторых ограничений</a:t>
            </a:r>
            <a:r>
              <a:rPr sz="2450" spc="10" dirty="0" smtClean="0">
                <a:latin typeface="Arial"/>
                <a:cs typeface="Arial"/>
              </a:rPr>
              <a:t>)</a:t>
            </a:r>
            <a:endParaRPr sz="24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901700" lvl="1" indent="-304800">
              <a:lnSpc>
                <a:spcPct val="100000"/>
              </a:lnSpc>
              <a:buSzPct val="73469"/>
              <a:buChar char="•"/>
              <a:tabLst>
                <a:tab pos="901065" algn="l"/>
                <a:tab pos="901700" algn="l"/>
              </a:tabLst>
            </a:pPr>
            <a:r>
              <a:rPr lang="ru-RU" sz="2450" spc="-125" dirty="0" smtClean="0">
                <a:latin typeface="Arial"/>
                <a:cs typeface="Arial"/>
              </a:rPr>
              <a:t>Вы работаете в своем собственном темпе на протяжении всего курса</a:t>
            </a:r>
            <a:endParaRPr sz="24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457200" indent="-304800">
              <a:lnSpc>
                <a:spcPct val="100000"/>
              </a:lnSpc>
              <a:buSzPct val="73469"/>
              <a:buChar char="•"/>
              <a:tabLst>
                <a:tab pos="456565" algn="l"/>
                <a:tab pos="457200" algn="l"/>
              </a:tabLst>
            </a:pPr>
            <a:r>
              <a:rPr lang="ru-RU" sz="2450" spc="-5" dirty="0" smtClean="0">
                <a:latin typeface="Arial"/>
                <a:cs typeface="Arial"/>
              </a:rPr>
              <a:t>Один отчет представляется в конце семестра</a:t>
            </a:r>
            <a:endParaRPr sz="2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457200" indent="-304800">
              <a:lnSpc>
                <a:spcPct val="100000"/>
              </a:lnSpc>
              <a:buSzPct val="73469"/>
              <a:buChar char="•"/>
              <a:tabLst>
                <a:tab pos="456565" algn="l"/>
                <a:tab pos="457200" algn="l"/>
              </a:tabLst>
            </a:pPr>
            <a:r>
              <a:rPr lang="ru-RU" sz="2450" spc="-5" dirty="0" smtClean="0">
                <a:latin typeface="Arial"/>
                <a:cs typeface="Arial"/>
              </a:rPr>
              <a:t>Каждый студент отвечает за свой проект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500" y="242711"/>
            <a:ext cx="6642100" cy="1962717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lang="ru-RU" spc="40" dirty="0" smtClean="0"/>
              <a:t>Практика</a:t>
            </a:r>
            <a:endParaRPr spc="40" dirty="0"/>
          </a:p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lang="ru-RU" sz="3600" b="1" dirty="0" smtClean="0">
                <a:latin typeface="Arial"/>
                <a:cs typeface="Arial"/>
              </a:rPr>
              <a:t>Основные принципы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710" y="240117"/>
            <a:ext cx="11607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Статика</a:t>
            </a:r>
            <a:r>
              <a:rPr dirty="0" smtClean="0"/>
              <a:t> </a:t>
            </a:r>
            <a:r>
              <a:rPr dirty="0"/>
              <a:t>vs.</a:t>
            </a:r>
            <a:r>
              <a:rPr spc="-75" dirty="0"/>
              <a:t> </a:t>
            </a:r>
            <a:r>
              <a:rPr lang="ru-RU" spc="60" dirty="0" smtClean="0"/>
              <a:t>Динамика</a:t>
            </a:r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923667"/>
            <a:ext cx="11811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b="1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861055"/>
            <a:ext cx="11671300" cy="33522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5" dirty="0" smtClean="0">
                <a:latin typeface="Arial"/>
                <a:cs typeface="Arial"/>
              </a:rPr>
              <a:t>Статика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57200" marR="1256665" indent="-342900">
              <a:lnSpc>
                <a:spcPts val="3200"/>
              </a:lnSpc>
              <a:spcBef>
                <a:spcPts val="5"/>
              </a:spcBef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-35" dirty="0" smtClean="0">
                <a:latin typeface="Arial"/>
                <a:cs typeface="Arial"/>
              </a:rPr>
              <a:t>Плюсы</a:t>
            </a:r>
            <a:r>
              <a:rPr sz="2750" spc="-35" dirty="0" smtClean="0">
                <a:latin typeface="Arial"/>
                <a:cs typeface="Arial"/>
              </a:rPr>
              <a:t>: </a:t>
            </a:r>
            <a:r>
              <a:rPr lang="ru-RU" sz="2750" spc="5" dirty="0" smtClean="0">
                <a:latin typeface="Arial"/>
                <a:cs typeface="Arial"/>
              </a:rPr>
              <a:t>инструменты могут оптимизировать граф (подумайте: компиляторы)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457200" marR="5080" indent="-342900">
              <a:lnSpc>
                <a:spcPts val="32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10" dirty="0" smtClean="0">
                <a:latin typeface="Arial"/>
                <a:cs typeface="Arial"/>
              </a:rPr>
              <a:t>Минусы</a:t>
            </a:r>
            <a:r>
              <a:rPr sz="2750" spc="10" dirty="0" smtClean="0">
                <a:latin typeface="Arial"/>
                <a:cs typeface="Arial"/>
              </a:rPr>
              <a:t>: </a:t>
            </a:r>
            <a:r>
              <a:rPr lang="ru-RU" sz="2750" spc="10" dirty="0" smtClean="0">
                <a:latin typeface="Arial"/>
                <a:cs typeface="Arial"/>
              </a:rPr>
              <a:t>вы пишите код для написания символьной программы, которую выполняет инструмент. Символьный язык иногда недостаточный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3300" y="6218619"/>
            <a:ext cx="10609580" cy="238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  <a:tabLst>
                <a:tab pos="342265" algn="l"/>
              </a:tabLst>
            </a:pPr>
            <a:r>
              <a:rPr sz="3075" b="1" spc="15" baseline="5420" dirty="0">
                <a:latin typeface="Arial"/>
                <a:cs typeface="Arial"/>
              </a:rPr>
              <a:t>•	</a:t>
            </a:r>
            <a:r>
              <a:rPr sz="2750" b="1" spc="10" dirty="0">
                <a:latin typeface="Arial"/>
                <a:cs typeface="Arial"/>
              </a:rPr>
              <a:t>Dynamic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787400" indent="-342900">
              <a:lnSpc>
                <a:spcPts val="32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-35" dirty="0">
                <a:latin typeface="Arial"/>
                <a:cs typeface="Arial"/>
              </a:rPr>
              <a:t>Pros: </a:t>
            </a:r>
            <a:r>
              <a:rPr sz="2750" spc="-125" dirty="0">
                <a:latin typeface="Arial"/>
                <a:cs typeface="Arial"/>
              </a:rPr>
              <a:t>You </a:t>
            </a:r>
            <a:r>
              <a:rPr sz="2750" spc="5" dirty="0">
                <a:latin typeface="Arial"/>
                <a:cs typeface="Arial"/>
              </a:rPr>
              <a:t>write </a:t>
            </a:r>
            <a:r>
              <a:rPr sz="2750" spc="85" dirty="0">
                <a:latin typeface="Arial"/>
                <a:cs typeface="Arial"/>
              </a:rPr>
              <a:t>code </a:t>
            </a:r>
            <a:r>
              <a:rPr sz="2750" spc="5" dirty="0">
                <a:latin typeface="Arial"/>
                <a:cs typeface="Arial"/>
              </a:rPr>
              <a:t>in </a:t>
            </a:r>
            <a:r>
              <a:rPr sz="2750" spc="10" dirty="0">
                <a:latin typeface="Arial"/>
                <a:cs typeface="Arial"/>
              </a:rPr>
              <a:t>your </a:t>
            </a:r>
            <a:r>
              <a:rPr sz="2750" spc="5" dirty="0">
                <a:latin typeface="Arial"/>
                <a:cs typeface="Arial"/>
              </a:rPr>
              <a:t>favorite </a:t>
            </a:r>
            <a:r>
              <a:rPr sz="2750" spc="45" dirty="0">
                <a:latin typeface="Arial"/>
                <a:cs typeface="Arial"/>
              </a:rPr>
              <a:t>language </a:t>
            </a:r>
            <a:r>
              <a:rPr sz="2750" spc="10" dirty="0">
                <a:latin typeface="Arial"/>
                <a:cs typeface="Arial"/>
              </a:rPr>
              <a:t>(as </a:t>
            </a:r>
            <a:r>
              <a:rPr sz="2750" spc="45" dirty="0">
                <a:latin typeface="Arial"/>
                <a:cs typeface="Arial"/>
              </a:rPr>
              <a:t>long </a:t>
            </a:r>
            <a:r>
              <a:rPr sz="2750" spc="10" dirty="0">
                <a:latin typeface="Arial"/>
                <a:cs typeface="Arial"/>
              </a:rPr>
              <a:t>as your  </a:t>
            </a:r>
            <a:r>
              <a:rPr sz="2750" spc="5" dirty="0">
                <a:latin typeface="Arial"/>
                <a:cs typeface="Arial"/>
              </a:rPr>
              <a:t>favorite </a:t>
            </a:r>
            <a:r>
              <a:rPr sz="2750" spc="45" dirty="0">
                <a:latin typeface="Arial"/>
                <a:cs typeface="Arial"/>
              </a:rPr>
              <a:t>language </a:t>
            </a:r>
            <a:r>
              <a:rPr sz="2750" spc="5" dirty="0">
                <a:latin typeface="Arial"/>
                <a:cs typeface="Arial"/>
              </a:rPr>
              <a:t>is </a:t>
            </a:r>
            <a:r>
              <a:rPr sz="2750" spc="150" dirty="0">
                <a:latin typeface="Arial"/>
                <a:cs typeface="Arial"/>
              </a:rPr>
              <a:t>C++ </a:t>
            </a:r>
            <a:r>
              <a:rPr sz="2750" spc="5" dirty="0">
                <a:latin typeface="Arial"/>
                <a:cs typeface="Arial"/>
              </a:rPr>
              <a:t>or</a:t>
            </a:r>
            <a:r>
              <a:rPr sz="2750" spc="-180" dirty="0">
                <a:latin typeface="Arial"/>
                <a:cs typeface="Arial"/>
              </a:rPr>
              <a:t> </a:t>
            </a:r>
            <a:r>
              <a:rPr sz="2750" spc="-15" dirty="0">
                <a:latin typeface="Arial"/>
                <a:cs typeface="Arial"/>
              </a:rPr>
              <a:t>Python)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10" dirty="0">
                <a:latin typeface="Arial"/>
                <a:cs typeface="Arial"/>
              </a:rPr>
              <a:t>Cons: </a:t>
            </a:r>
            <a:r>
              <a:rPr sz="2750" spc="-60" dirty="0">
                <a:latin typeface="Arial"/>
                <a:cs typeface="Arial"/>
              </a:rPr>
              <a:t>Toolkit </a:t>
            </a:r>
            <a:r>
              <a:rPr sz="2750" spc="10" dirty="0">
                <a:latin typeface="Arial"/>
                <a:cs typeface="Arial"/>
              </a:rPr>
              <a:t>has fewer </a:t>
            </a:r>
            <a:r>
              <a:rPr sz="2750" spc="35" dirty="0">
                <a:latin typeface="Arial"/>
                <a:cs typeface="Arial"/>
              </a:rPr>
              <a:t>opportunities </a:t>
            </a:r>
            <a:r>
              <a:rPr sz="2750" spc="5" dirty="0">
                <a:latin typeface="Arial"/>
                <a:cs typeface="Arial"/>
              </a:rPr>
              <a:t>to</a:t>
            </a:r>
            <a:r>
              <a:rPr sz="2750" spc="20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optimize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8291" y="6213255"/>
            <a:ext cx="11489055" cy="3540345"/>
          </a:xfrm>
          <a:custGeom>
            <a:avLst/>
            <a:gdLst/>
            <a:ahLst/>
            <a:cxnLst/>
            <a:rect l="l" t="t" r="r" b="b"/>
            <a:pathLst>
              <a:path w="11489055" h="3733800">
                <a:moveTo>
                  <a:pt x="0" y="0"/>
                </a:moveTo>
                <a:lnTo>
                  <a:pt x="11488935" y="0"/>
                </a:lnTo>
                <a:lnTo>
                  <a:pt x="11488935" y="3733651"/>
                </a:lnTo>
                <a:lnTo>
                  <a:pt x="0" y="37336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2923667"/>
            <a:ext cx="11811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b="1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861055"/>
            <a:ext cx="11671300" cy="33522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5" dirty="0">
                <a:latin typeface="Arial"/>
                <a:cs typeface="Arial"/>
              </a:rPr>
              <a:t>Статика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ru-RU" sz="2850" dirty="0">
              <a:latin typeface="Times New Roman"/>
              <a:cs typeface="Times New Roman"/>
            </a:endParaRPr>
          </a:p>
          <a:p>
            <a:pPr marL="457200" marR="1256665" indent="-342900">
              <a:lnSpc>
                <a:spcPts val="3200"/>
              </a:lnSpc>
              <a:spcBef>
                <a:spcPts val="5"/>
              </a:spcBef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-35" dirty="0">
                <a:latin typeface="Arial"/>
                <a:cs typeface="Arial"/>
              </a:rPr>
              <a:t>Плюсы: </a:t>
            </a:r>
            <a:r>
              <a:rPr lang="ru-RU" sz="2750" spc="5" dirty="0">
                <a:latin typeface="Arial"/>
                <a:cs typeface="Arial"/>
              </a:rPr>
              <a:t>инструменты могут оптимизировать граф (подумайте: компиляторы)</a:t>
            </a:r>
            <a:endParaRPr lang="ru-RU"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lang="ru-RU" sz="2750" dirty="0">
              <a:latin typeface="Times New Roman"/>
              <a:cs typeface="Times New Roman"/>
            </a:endParaRPr>
          </a:p>
          <a:p>
            <a:pPr marL="457200" marR="5080" indent="-342900">
              <a:lnSpc>
                <a:spcPts val="32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10" dirty="0">
                <a:latin typeface="Arial"/>
                <a:cs typeface="Arial"/>
              </a:rPr>
              <a:t>Минусы: вы пишите код для написания символьной программы, которую выполняет инструмент. Символьный язык иногда недостаточный</a:t>
            </a:r>
            <a:endParaRPr lang="ru-RU" sz="27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382" y="6399723"/>
            <a:ext cx="118110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b="1" spc="1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482" y="6358698"/>
            <a:ext cx="10292080" cy="29443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750" b="1" spc="10" dirty="0" smtClean="0">
                <a:latin typeface="Arial"/>
                <a:cs typeface="Arial"/>
              </a:rPr>
              <a:t>Динамика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57200" marR="5080" indent="-342900">
              <a:lnSpc>
                <a:spcPts val="3200"/>
              </a:lnSpc>
              <a:spcBef>
                <a:spcPts val="5"/>
              </a:spcBef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-35" dirty="0" smtClean="0">
                <a:latin typeface="Arial"/>
                <a:cs typeface="Arial"/>
              </a:rPr>
              <a:t>Плюсы</a:t>
            </a:r>
            <a:r>
              <a:rPr sz="2750" spc="-35" dirty="0" smtClean="0">
                <a:latin typeface="Arial"/>
                <a:cs typeface="Arial"/>
              </a:rPr>
              <a:t>:</a:t>
            </a:r>
            <a:r>
              <a:rPr lang="ru-RU" sz="2750" spc="-35" dirty="0" smtClean="0">
                <a:latin typeface="Arial"/>
                <a:cs typeface="Arial"/>
              </a:rPr>
              <a:t> вы пишете код на любимом языке</a:t>
            </a:r>
            <a:r>
              <a:rPr sz="2750" spc="45" dirty="0" smtClean="0">
                <a:latin typeface="Arial"/>
                <a:cs typeface="Arial"/>
              </a:rPr>
              <a:t> </a:t>
            </a:r>
            <a:r>
              <a:rPr sz="2750" spc="10" dirty="0" smtClean="0">
                <a:latin typeface="Arial"/>
                <a:cs typeface="Arial"/>
              </a:rPr>
              <a:t>(</a:t>
            </a:r>
            <a:r>
              <a:rPr lang="ru-RU" sz="2750" spc="10" dirty="0" smtClean="0">
                <a:latin typeface="Arial"/>
                <a:cs typeface="Arial"/>
              </a:rPr>
              <a:t>если ваш любимый язык</a:t>
            </a:r>
            <a:r>
              <a:rPr sz="2750" spc="5" dirty="0" smtClean="0">
                <a:latin typeface="Arial"/>
                <a:cs typeface="Arial"/>
              </a:rPr>
              <a:t> </a:t>
            </a:r>
            <a:r>
              <a:rPr sz="2750" spc="150" dirty="0">
                <a:latin typeface="Arial"/>
                <a:cs typeface="Arial"/>
              </a:rPr>
              <a:t>C++ </a:t>
            </a:r>
            <a:r>
              <a:rPr lang="ru-RU" sz="2750" spc="5" dirty="0" smtClean="0">
                <a:latin typeface="Arial"/>
                <a:cs typeface="Arial"/>
              </a:rPr>
              <a:t>или</a:t>
            </a:r>
            <a:r>
              <a:rPr sz="2750" spc="-180" dirty="0" smtClean="0">
                <a:latin typeface="Arial"/>
                <a:cs typeface="Arial"/>
              </a:rPr>
              <a:t> </a:t>
            </a:r>
            <a:r>
              <a:rPr sz="2750" spc="-15" dirty="0">
                <a:latin typeface="Arial"/>
                <a:cs typeface="Arial"/>
              </a:rPr>
              <a:t>Python)</a:t>
            </a:r>
            <a:endParaRPr sz="27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457200" indent="-342900">
              <a:lnSpc>
                <a:spcPct val="100000"/>
              </a:lnSpc>
              <a:buSzPct val="74545"/>
              <a:buChar char="•"/>
              <a:tabLst>
                <a:tab pos="456565" algn="l"/>
                <a:tab pos="457200" algn="l"/>
              </a:tabLst>
            </a:pPr>
            <a:r>
              <a:rPr lang="ru-RU" sz="2750" spc="10" dirty="0" smtClean="0">
                <a:latin typeface="Arial"/>
                <a:cs typeface="Arial"/>
              </a:rPr>
              <a:t>Минусы</a:t>
            </a:r>
            <a:r>
              <a:rPr sz="2750" spc="10" dirty="0" smtClean="0">
                <a:latin typeface="Arial"/>
                <a:cs typeface="Arial"/>
              </a:rPr>
              <a:t>: </a:t>
            </a:r>
            <a:r>
              <a:rPr lang="ru-RU" sz="2750" spc="-60" dirty="0" smtClean="0">
                <a:latin typeface="Arial"/>
                <a:cs typeface="Arial"/>
              </a:rPr>
              <a:t>инструмент имеет меньше возможностей для оптимизации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108710" y="240117"/>
            <a:ext cx="11607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kern="0" smtClean="0"/>
              <a:t>Статика </a:t>
            </a:r>
            <a:r>
              <a:rPr lang="fr-FR" kern="0" smtClean="0"/>
              <a:t>vs.</a:t>
            </a:r>
            <a:r>
              <a:rPr lang="fr-FR" kern="0" spc="-75" smtClean="0"/>
              <a:t> </a:t>
            </a:r>
            <a:r>
              <a:rPr lang="ru-RU" kern="0" spc="60" smtClean="0"/>
              <a:t>Динамика</a:t>
            </a:r>
            <a:endParaRPr lang="ru-RU" kern="0" spc="6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14150" y="3567504"/>
            <a:ext cx="11125753" cy="2694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91300" y="2692400"/>
            <a:ext cx="60203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2865" algn="l"/>
              </a:tabLst>
            </a:pPr>
            <a:r>
              <a:rPr lang="ru-RU" sz="3600" b="1" dirty="0" smtClean="0">
                <a:solidFill>
                  <a:srgbClr val="51A7F9"/>
                </a:solidFill>
                <a:latin typeface="Arial"/>
                <a:cs typeface="Arial"/>
              </a:rPr>
              <a:t>Динамика</a:t>
            </a:r>
            <a:r>
              <a:rPr lang="ru-RU" sz="3600" b="1" dirty="0">
                <a:solidFill>
                  <a:srgbClr val="51A7F9"/>
                </a:solidFill>
                <a:latin typeface="Arial"/>
                <a:cs typeface="Arial"/>
              </a:rPr>
              <a:t> </a:t>
            </a:r>
            <a:r>
              <a:rPr lang="ru-RU" sz="3600" b="1" dirty="0" smtClean="0">
                <a:solidFill>
                  <a:srgbClr val="51A7F9"/>
                </a:solidFill>
                <a:latin typeface="Arial"/>
                <a:cs typeface="Arial"/>
              </a:rPr>
              <a:t>          </a:t>
            </a:r>
            <a:r>
              <a:rPr lang="ru-RU" sz="3600" b="1" dirty="0" smtClean="0">
                <a:solidFill>
                  <a:srgbClr val="51A7F9"/>
                </a:solidFill>
                <a:latin typeface="Arial"/>
                <a:cs typeface="Arial"/>
              </a:rPr>
              <a:t>Статика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83555" y="3425700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045" y="0"/>
                </a:lnTo>
              </a:path>
            </a:pathLst>
          </a:custGeom>
          <a:ln w="5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94526" y="3425700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045" y="0"/>
                </a:lnTo>
              </a:path>
            </a:pathLst>
          </a:custGeom>
          <a:ln w="5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76" y="3425700"/>
            <a:ext cx="1867535" cy="0"/>
          </a:xfrm>
          <a:custGeom>
            <a:avLst/>
            <a:gdLst/>
            <a:ahLst/>
            <a:cxnLst/>
            <a:rect l="l" t="t" r="r" b="b"/>
            <a:pathLst>
              <a:path w="1867534">
                <a:moveTo>
                  <a:pt x="0" y="0"/>
                </a:moveTo>
                <a:lnTo>
                  <a:pt x="1867524" y="0"/>
                </a:lnTo>
              </a:path>
            </a:pathLst>
          </a:custGeom>
          <a:ln w="5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63926" y="3425700"/>
            <a:ext cx="1867535" cy="0"/>
          </a:xfrm>
          <a:custGeom>
            <a:avLst/>
            <a:gdLst/>
            <a:ahLst/>
            <a:cxnLst/>
            <a:rect l="l" t="t" r="r" b="b"/>
            <a:pathLst>
              <a:path w="1867534">
                <a:moveTo>
                  <a:pt x="0" y="0"/>
                </a:moveTo>
                <a:lnTo>
                  <a:pt x="1867524" y="0"/>
                </a:lnTo>
              </a:path>
            </a:pathLst>
          </a:custGeom>
          <a:ln w="54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5900" y="3340100"/>
            <a:ext cx="2044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Модель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1108710" y="240117"/>
            <a:ext cx="11607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kern="0" smtClean="0"/>
              <a:t>Статика </a:t>
            </a:r>
            <a:r>
              <a:rPr lang="fr-FR" kern="0" smtClean="0"/>
              <a:t>vs.</a:t>
            </a:r>
            <a:r>
              <a:rPr lang="fr-FR" kern="0" spc="-75" smtClean="0"/>
              <a:t> </a:t>
            </a:r>
            <a:r>
              <a:rPr lang="ru-RU" kern="0" spc="60" smtClean="0"/>
              <a:t>Динамика</a:t>
            </a:r>
            <a:endParaRPr lang="ru-RU" kern="0" spc="6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14986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95" dirty="0" smtClean="0"/>
              <a:t>Наслаждайтесь практикой</a:t>
            </a:r>
            <a:r>
              <a:rPr dirty="0" smtClean="0"/>
              <a:t>;)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707767"/>
            <a:ext cx="15748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320" dirty="0">
                <a:latin typeface="Arial"/>
                <a:cs typeface="Arial"/>
              </a:rPr>
              <a:t>•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2645155"/>
            <a:ext cx="10114280" cy="86049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10"/>
              </a:spcBef>
            </a:pPr>
            <a:r>
              <a:rPr lang="ru-RU" sz="2750" b="1" spc="5" dirty="0" smtClean="0">
                <a:latin typeface="Arial"/>
                <a:cs typeface="Arial"/>
              </a:rPr>
              <a:t>Восприятие и представление текста </a:t>
            </a:r>
            <a:r>
              <a:rPr sz="2750" spc="45" dirty="0" smtClean="0">
                <a:latin typeface="Arial"/>
                <a:cs typeface="Arial"/>
              </a:rPr>
              <a:t>(</a:t>
            </a:r>
            <a:r>
              <a:rPr lang="ru-RU" sz="2750" spc="45" dirty="0" smtClean="0">
                <a:latin typeface="Arial"/>
                <a:cs typeface="Arial"/>
              </a:rPr>
              <a:t>и речи</a:t>
            </a:r>
            <a:r>
              <a:rPr sz="2750" spc="45" dirty="0" smtClean="0">
                <a:latin typeface="Arial"/>
                <a:cs typeface="Arial"/>
              </a:rPr>
              <a:t>): </a:t>
            </a:r>
            <a:r>
              <a:rPr sz="2750" spc="80" dirty="0" smtClean="0">
                <a:latin typeface="Arial"/>
                <a:cs typeface="Arial"/>
              </a:rPr>
              <a:t>“</a:t>
            </a:r>
            <a:r>
              <a:rPr lang="ru-RU" sz="2750" spc="80" dirty="0" smtClean="0">
                <a:latin typeface="Arial"/>
                <a:cs typeface="Arial"/>
              </a:rPr>
              <a:t>восприятия</a:t>
            </a:r>
            <a:r>
              <a:rPr sz="2750" spc="80" dirty="0" smtClean="0">
                <a:latin typeface="Arial"/>
                <a:cs typeface="Arial"/>
              </a:rPr>
              <a:t>”</a:t>
            </a:r>
            <a:r>
              <a:rPr sz="2750" spc="15" dirty="0" smtClean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vs.  </a:t>
            </a:r>
            <a:r>
              <a:rPr sz="2750" spc="35" dirty="0" smtClean="0">
                <a:latin typeface="Arial"/>
                <a:cs typeface="Arial"/>
              </a:rPr>
              <a:t>“</a:t>
            </a:r>
            <a:r>
              <a:rPr lang="ru-RU" sz="2750" spc="35" dirty="0" smtClean="0">
                <a:latin typeface="Arial"/>
                <a:cs typeface="Arial"/>
              </a:rPr>
              <a:t>характеристики</a:t>
            </a:r>
            <a:r>
              <a:rPr sz="2750" spc="35" dirty="0" smtClean="0">
                <a:latin typeface="Arial"/>
                <a:cs typeface="Arial"/>
              </a:rPr>
              <a:t>”</a:t>
            </a:r>
            <a:endParaRPr sz="27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300" y="3958019"/>
            <a:ext cx="9398635" cy="484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85"/>
              </a:lnSpc>
              <a:tabLst>
                <a:tab pos="342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b="1" spc="-40" dirty="0">
                <a:latin typeface="Arial"/>
                <a:cs typeface="Arial"/>
              </a:rPr>
              <a:t>Text </a:t>
            </a:r>
            <a:r>
              <a:rPr sz="2750" b="1" spc="5" dirty="0">
                <a:latin typeface="Arial"/>
                <a:cs typeface="Arial"/>
              </a:rPr>
              <a:t>categorisation </a:t>
            </a:r>
            <a:r>
              <a:rPr sz="2750" spc="30" dirty="0">
                <a:latin typeface="Arial"/>
                <a:cs typeface="Arial"/>
              </a:rPr>
              <a:t>(“text</a:t>
            </a:r>
            <a:r>
              <a:rPr sz="2750" spc="45" dirty="0">
                <a:latin typeface="Arial"/>
                <a:cs typeface="Arial"/>
              </a:rPr>
              <a:t> </a:t>
            </a:r>
            <a:r>
              <a:rPr sz="2750" spc="70" dirty="0">
                <a:latin typeface="Arial"/>
                <a:cs typeface="Arial"/>
              </a:rPr>
              <a:t>cat”)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42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b="1" spc="10" dirty="0">
                <a:latin typeface="Arial"/>
                <a:cs typeface="Arial"/>
              </a:rPr>
              <a:t>Natural </a:t>
            </a:r>
            <a:r>
              <a:rPr sz="2750" b="1" spc="5" dirty="0">
                <a:latin typeface="Arial"/>
                <a:cs typeface="Arial"/>
              </a:rPr>
              <a:t>language</a:t>
            </a:r>
            <a:r>
              <a:rPr sz="2750" b="1" spc="-5" dirty="0">
                <a:latin typeface="Arial"/>
                <a:cs typeface="Arial"/>
              </a:rPr>
              <a:t> </a:t>
            </a:r>
            <a:r>
              <a:rPr sz="2750" b="1" spc="5" dirty="0">
                <a:latin typeface="Arial"/>
                <a:cs typeface="Arial"/>
              </a:rPr>
              <a:t>generation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45" dirty="0">
                <a:latin typeface="Arial"/>
                <a:cs typeface="Arial"/>
              </a:rPr>
              <a:t>language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modelling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867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35" dirty="0">
                <a:latin typeface="Arial"/>
                <a:cs typeface="Arial"/>
              </a:rPr>
              <a:t>conditional </a:t>
            </a:r>
            <a:r>
              <a:rPr sz="2750" spc="45" dirty="0">
                <a:latin typeface="Arial"/>
                <a:cs typeface="Arial"/>
              </a:rPr>
              <a:t>language</a:t>
            </a:r>
            <a:r>
              <a:rPr sz="2750" spc="-30" dirty="0">
                <a:latin typeface="Arial"/>
                <a:cs typeface="Arial"/>
              </a:rPr>
              <a:t> </a:t>
            </a:r>
            <a:r>
              <a:rPr sz="2750" spc="40" dirty="0">
                <a:latin typeface="Arial"/>
                <a:cs typeface="Arial"/>
              </a:rPr>
              <a:t>modelling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31900" indent="-342900">
              <a:lnSpc>
                <a:spcPts val="3200"/>
              </a:lnSpc>
              <a:tabLst>
                <a:tab pos="1231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20" dirty="0">
                <a:latin typeface="Arial"/>
                <a:cs typeface="Arial"/>
              </a:rPr>
              <a:t>Conditional </a:t>
            </a:r>
            <a:r>
              <a:rPr sz="2750" spc="10" dirty="0">
                <a:latin typeface="Arial"/>
                <a:cs typeface="Arial"/>
              </a:rPr>
              <a:t>on a representation </a:t>
            </a:r>
            <a:r>
              <a:rPr sz="2750" spc="5" dirty="0">
                <a:latin typeface="Arial"/>
                <a:cs typeface="Arial"/>
              </a:rPr>
              <a:t>of </a:t>
            </a:r>
            <a:r>
              <a:rPr sz="2750" spc="25" dirty="0">
                <a:latin typeface="Arial"/>
                <a:cs typeface="Arial"/>
              </a:rPr>
              <a:t>context, generate  </a:t>
            </a:r>
            <a:r>
              <a:rPr sz="2750" spc="45" dirty="0">
                <a:latin typeface="Arial"/>
                <a:cs typeface="Arial"/>
              </a:rPr>
              <a:t>appropriate</a:t>
            </a:r>
            <a:r>
              <a:rPr sz="2750" dirty="0">
                <a:latin typeface="Arial"/>
                <a:cs typeface="Arial"/>
              </a:rPr>
              <a:t> </a:t>
            </a:r>
            <a:r>
              <a:rPr sz="2750" spc="5" dirty="0">
                <a:latin typeface="Arial"/>
                <a:cs typeface="Arial"/>
              </a:rPr>
              <a:t>text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889000">
              <a:lnSpc>
                <a:spcPct val="100000"/>
              </a:lnSpc>
              <a:tabLst>
                <a:tab pos="1231265" algn="l"/>
              </a:tabLst>
            </a:pPr>
            <a:r>
              <a:rPr sz="3075" spc="480" baseline="5420" dirty="0">
                <a:latin typeface="Arial"/>
                <a:cs typeface="Arial"/>
              </a:rPr>
              <a:t>•	</a:t>
            </a:r>
            <a:r>
              <a:rPr sz="2750" spc="10" dirty="0">
                <a:latin typeface="Arial"/>
                <a:cs typeface="Arial"/>
              </a:rPr>
              <a:t>Examples: </a:t>
            </a:r>
            <a:r>
              <a:rPr sz="2750" spc="60" dirty="0">
                <a:latin typeface="Arial"/>
                <a:cs typeface="Arial"/>
              </a:rPr>
              <a:t>speech </a:t>
            </a:r>
            <a:r>
              <a:rPr sz="2750" spc="30" dirty="0">
                <a:latin typeface="Arial"/>
                <a:cs typeface="Arial"/>
              </a:rPr>
              <a:t>recognition, </a:t>
            </a:r>
            <a:r>
              <a:rPr sz="2750" spc="50" dirty="0">
                <a:latin typeface="Arial"/>
                <a:cs typeface="Arial"/>
              </a:rPr>
              <a:t>caption</a:t>
            </a:r>
            <a:r>
              <a:rPr sz="2750" spc="-105" dirty="0">
                <a:latin typeface="Arial"/>
                <a:cs typeface="Arial"/>
              </a:rPr>
              <a:t> </a:t>
            </a:r>
            <a:r>
              <a:rPr sz="2750" spc="25" dirty="0">
                <a:latin typeface="Arial"/>
                <a:cs typeface="Arial"/>
              </a:rPr>
              <a:t>generation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355" y="243931"/>
            <a:ext cx="124175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6000" spc="45" dirty="0" smtClean="0"/>
              <a:t>Темы для практических заданий </a:t>
            </a:r>
            <a:r>
              <a:rPr sz="6000" dirty="0" smtClean="0"/>
              <a:t>I</a:t>
            </a:r>
            <a:endParaRPr sz="6000" dirty="0"/>
          </a:p>
        </p:txBody>
      </p:sp>
      <p:sp>
        <p:nvSpPr>
          <p:cNvPr id="6" name="object 6"/>
          <p:cNvSpPr txBox="1"/>
          <p:nvPr/>
        </p:nvSpPr>
        <p:spPr>
          <a:xfrm>
            <a:off x="736600" y="1625600"/>
            <a:ext cx="873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300" y="3670300"/>
            <a:ext cx="12380595" cy="5705475"/>
          </a:xfrm>
          <a:custGeom>
            <a:avLst/>
            <a:gdLst/>
            <a:ahLst/>
            <a:cxnLst/>
            <a:rect l="l" t="t" r="r" b="b"/>
            <a:pathLst>
              <a:path w="12380595" h="5705475">
                <a:moveTo>
                  <a:pt x="0" y="0"/>
                </a:moveTo>
                <a:lnTo>
                  <a:pt x="12380315" y="0"/>
                </a:lnTo>
                <a:lnTo>
                  <a:pt x="12380315" y="5705376"/>
                </a:lnTo>
                <a:lnTo>
                  <a:pt x="0" y="57053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685414"/>
            <a:ext cx="1371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60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2636520"/>
            <a:ext cx="11722100" cy="3970318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651510">
              <a:lnSpc>
                <a:spcPts val="2800"/>
              </a:lnSpc>
              <a:spcBef>
                <a:spcPts val="200"/>
              </a:spcBef>
            </a:pPr>
            <a:r>
              <a:rPr lang="ru-RU" sz="2350" b="1" spc="-15" dirty="0" smtClean="0">
                <a:latin typeface="Arial"/>
                <a:cs typeface="Arial"/>
              </a:rPr>
              <a:t>Будете ли вы иметь одни и те же «единицы восприятия» во время тестирования, что и во время обучения</a:t>
            </a:r>
            <a:r>
              <a:rPr sz="2350" b="1" spc="-10" dirty="0" smtClean="0">
                <a:latin typeface="Arial"/>
                <a:cs typeface="Arial"/>
              </a:rPr>
              <a:t>?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 dirty="0">
              <a:latin typeface="Times New Roman"/>
              <a:cs typeface="Times New Roman"/>
            </a:endParaRPr>
          </a:p>
          <a:p>
            <a:pPr marL="457200" indent="-292100">
              <a:lnSpc>
                <a:spcPct val="1000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Как вы обрабатываете </a:t>
            </a:r>
            <a:r>
              <a:rPr lang="ru-RU" sz="2350" i="1" spc="-10" dirty="0" smtClean="0">
                <a:latin typeface="Arial"/>
                <a:cs typeface="Arial"/>
              </a:rPr>
              <a:t>неизвестные слова</a:t>
            </a:r>
            <a:r>
              <a:rPr sz="2350" spc="-15" dirty="0" smtClean="0">
                <a:latin typeface="Arial"/>
                <a:cs typeface="Arial"/>
              </a:rPr>
              <a:t>?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457200" marR="5080" indent="-292100">
              <a:lnSpc>
                <a:spcPts val="28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Вы токенизируете </a:t>
            </a:r>
            <a:r>
              <a:rPr sz="2350" spc="5" dirty="0" smtClean="0">
                <a:latin typeface="Arial"/>
                <a:cs typeface="Arial"/>
              </a:rPr>
              <a:t>(</a:t>
            </a:r>
            <a:r>
              <a:rPr lang="ru-RU" sz="2350" spc="5" dirty="0" smtClean="0">
                <a:latin typeface="Arial"/>
                <a:cs typeface="Arial"/>
              </a:rPr>
              <a:t>сегментный</a:t>
            </a:r>
            <a:r>
              <a:rPr sz="2350" spc="5" dirty="0" smtClean="0">
                <a:latin typeface="Arial"/>
                <a:cs typeface="Arial"/>
              </a:rPr>
              <a:t>) </a:t>
            </a:r>
            <a:r>
              <a:rPr lang="ru-RU" sz="2350" spc="-5" dirty="0" smtClean="0">
                <a:latin typeface="Arial"/>
                <a:cs typeface="Arial"/>
              </a:rPr>
              <a:t>текст</a:t>
            </a:r>
            <a:r>
              <a:rPr sz="2350" spc="-5" dirty="0" smtClean="0">
                <a:latin typeface="Arial"/>
                <a:cs typeface="Arial"/>
              </a:rPr>
              <a:t> </a:t>
            </a:r>
            <a:r>
              <a:rPr lang="ru-RU" sz="2350" spc="-5" dirty="0" smtClean="0">
                <a:latin typeface="Arial"/>
                <a:cs typeface="Arial"/>
              </a:rPr>
              <a:t>в токены</a:t>
            </a:r>
            <a:r>
              <a:rPr sz="2350" spc="-25" dirty="0" smtClean="0">
                <a:latin typeface="Arial"/>
                <a:cs typeface="Arial"/>
              </a:rPr>
              <a:t>? </a:t>
            </a:r>
            <a:r>
              <a:rPr lang="ru-RU" sz="2350" spc="-40" dirty="0" smtClean="0">
                <a:latin typeface="Arial"/>
                <a:cs typeface="Arial"/>
              </a:rPr>
              <a:t>В какие токены</a:t>
            </a:r>
            <a:r>
              <a:rPr sz="2350" spc="-25" dirty="0" smtClean="0">
                <a:latin typeface="Arial"/>
                <a:cs typeface="Arial"/>
              </a:rPr>
              <a:t>? </a:t>
            </a:r>
            <a:r>
              <a:rPr lang="ru-RU" sz="2350" spc="-5" dirty="0" smtClean="0">
                <a:latin typeface="Arial"/>
                <a:cs typeface="Arial"/>
              </a:rPr>
              <a:t>Является ли</a:t>
            </a:r>
            <a:r>
              <a:rPr sz="2350" spc="-5" dirty="0" smtClean="0">
                <a:latin typeface="Arial"/>
                <a:cs typeface="Arial"/>
              </a:rPr>
              <a:t> </a:t>
            </a:r>
            <a:r>
              <a:rPr sz="2350" spc="25" dirty="0" smtClean="0">
                <a:latin typeface="Arial"/>
                <a:cs typeface="Arial"/>
              </a:rPr>
              <a:t>“</a:t>
            </a:r>
            <a:r>
              <a:rPr sz="2350" spc="25" dirty="0">
                <a:latin typeface="Arial"/>
                <a:cs typeface="Arial"/>
              </a:rPr>
              <a:t>New </a:t>
            </a:r>
            <a:r>
              <a:rPr sz="2350" spc="-95" dirty="0">
                <a:latin typeface="Arial"/>
                <a:cs typeface="Arial"/>
              </a:rPr>
              <a:t>York  </a:t>
            </a:r>
            <a:r>
              <a:rPr sz="2350" spc="20" dirty="0">
                <a:latin typeface="Arial"/>
                <a:cs typeface="Arial"/>
              </a:rPr>
              <a:t>City” </a:t>
            </a:r>
            <a:r>
              <a:rPr lang="ru-RU" sz="2350" spc="-10" dirty="0" smtClean="0">
                <a:latin typeface="Arial"/>
                <a:cs typeface="Arial"/>
              </a:rPr>
              <a:t>один токеном</a:t>
            </a:r>
            <a:r>
              <a:rPr sz="2350" spc="-30" dirty="0" smtClean="0">
                <a:latin typeface="Arial"/>
                <a:cs typeface="Arial"/>
              </a:rPr>
              <a:t>? </a:t>
            </a:r>
            <a:r>
              <a:rPr lang="ru-RU" sz="2350" spc="-10" dirty="0" smtClean="0">
                <a:latin typeface="Arial"/>
                <a:cs typeface="Arial"/>
              </a:rPr>
              <a:t>Или состоит из трех</a:t>
            </a:r>
            <a:r>
              <a:rPr sz="2350" spc="-35" dirty="0" smtClean="0">
                <a:latin typeface="Arial"/>
                <a:cs typeface="Arial"/>
              </a:rPr>
              <a:t>?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457200" indent="-292100">
              <a:lnSpc>
                <a:spcPct val="1000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Переводите ли вы в нижний регистр</a:t>
            </a:r>
            <a:r>
              <a:rPr sz="2350" spc="-10" dirty="0" smtClean="0">
                <a:latin typeface="Arial"/>
                <a:cs typeface="Arial"/>
              </a:rPr>
              <a:t>? </a:t>
            </a:r>
            <a:r>
              <a:rPr lang="ru-RU" sz="2350" spc="10" dirty="0" smtClean="0">
                <a:latin typeface="Arial"/>
                <a:cs typeface="Arial"/>
              </a:rPr>
              <a:t>Пытаетесь ли вы исправить орфографию</a:t>
            </a:r>
            <a:r>
              <a:rPr sz="2350" spc="5" dirty="0" smtClean="0">
                <a:latin typeface="Arial"/>
                <a:cs typeface="Arial"/>
              </a:rPr>
              <a:t>?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457200" indent="-292100">
              <a:lnSpc>
                <a:spcPct val="1000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Вы обрабатываете текст просто как последовательность символов</a:t>
            </a:r>
            <a:r>
              <a:rPr sz="2350" spc="5" dirty="0" smtClean="0">
                <a:latin typeface="Arial"/>
                <a:cs typeface="Arial"/>
              </a:rPr>
              <a:t>?</a:t>
            </a:r>
            <a:r>
              <a:rPr sz="2350" spc="35" dirty="0" smtClean="0">
                <a:latin typeface="Arial"/>
                <a:cs typeface="Arial"/>
              </a:rPr>
              <a:t> </a:t>
            </a:r>
            <a:r>
              <a:rPr lang="ru-RU" sz="2350" spc="-30" dirty="0" smtClean="0">
                <a:latin typeface="Arial"/>
                <a:cs typeface="Arial"/>
              </a:rPr>
              <a:t>В байтах</a:t>
            </a:r>
            <a:r>
              <a:rPr sz="2350" spc="-30" dirty="0" smtClean="0">
                <a:latin typeface="Arial"/>
                <a:cs typeface="Arial"/>
              </a:rPr>
              <a:t>?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300" y="6933965"/>
            <a:ext cx="10750550" cy="206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  <a:tabLst>
                <a:tab pos="291465" algn="l"/>
              </a:tabLst>
            </a:pPr>
            <a:r>
              <a:rPr sz="2625" spc="390" baseline="6349" dirty="0">
                <a:latin typeface="Arial"/>
                <a:cs typeface="Arial"/>
              </a:rPr>
              <a:t>•	</a:t>
            </a:r>
            <a:r>
              <a:rPr sz="2350" b="1" spc="-35" dirty="0">
                <a:latin typeface="Arial"/>
                <a:cs typeface="Arial"/>
              </a:rPr>
              <a:t>Trade</a:t>
            </a:r>
            <a:r>
              <a:rPr sz="2350" b="1" spc="-10" dirty="0">
                <a:latin typeface="Arial"/>
                <a:cs typeface="Arial"/>
              </a:rPr>
              <a:t> offs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tabLst>
                <a:tab pos="735965" algn="l"/>
              </a:tabLst>
            </a:pPr>
            <a:r>
              <a:rPr sz="2625" spc="390" baseline="3174" dirty="0">
                <a:latin typeface="Arial"/>
                <a:cs typeface="Arial"/>
              </a:rPr>
              <a:t>•	</a:t>
            </a:r>
            <a:r>
              <a:rPr sz="2350" spc="-25" dirty="0">
                <a:latin typeface="Arial"/>
                <a:cs typeface="Arial"/>
              </a:rPr>
              <a:t>Smaller </a:t>
            </a:r>
            <a:r>
              <a:rPr sz="2350" spc="25" dirty="0">
                <a:latin typeface="Arial"/>
                <a:cs typeface="Arial"/>
              </a:rPr>
              <a:t>perceptual </a:t>
            </a:r>
            <a:r>
              <a:rPr sz="2350" spc="-5" dirty="0">
                <a:latin typeface="Arial"/>
                <a:cs typeface="Arial"/>
              </a:rPr>
              <a:t>units </a:t>
            </a:r>
            <a:r>
              <a:rPr sz="2350" spc="25" dirty="0">
                <a:latin typeface="Arial"/>
                <a:cs typeface="Arial"/>
              </a:rPr>
              <a:t>need </a:t>
            </a:r>
            <a:r>
              <a:rPr sz="2350" spc="-20" dirty="0">
                <a:latin typeface="Arial"/>
                <a:cs typeface="Arial"/>
              </a:rPr>
              <a:t>more </a:t>
            </a:r>
            <a:r>
              <a:rPr sz="2350" spc="30" dirty="0">
                <a:latin typeface="Arial"/>
                <a:cs typeface="Arial"/>
              </a:rPr>
              <a:t>complex </a:t>
            </a:r>
            <a:r>
              <a:rPr sz="2350" spc="10" dirty="0">
                <a:latin typeface="Arial"/>
                <a:cs typeface="Arial"/>
              </a:rPr>
              <a:t>models, </a:t>
            </a:r>
            <a:r>
              <a:rPr sz="2350" spc="35" dirty="0">
                <a:latin typeface="Arial"/>
                <a:cs typeface="Arial"/>
              </a:rPr>
              <a:t>but </a:t>
            </a:r>
            <a:r>
              <a:rPr sz="2350" spc="-10" dirty="0">
                <a:latin typeface="Arial"/>
                <a:cs typeface="Arial"/>
              </a:rPr>
              <a:t>have </a:t>
            </a:r>
            <a:r>
              <a:rPr sz="2350" spc="-5" dirty="0">
                <a:latin typeface="Arial"/>
                <a:cs typeface="Arial"/>
              </a:rPr>
              <a:t>fewer</a:t>
            </a:r>
            <a:r>
              <a:rPr sz="2350" spc="-80" dirty="0">
                <a:latin typeface="Arial"/>
                <a:cs typeface="Arial"/>
              </a:rPr>
              <a:t> </a:t>
            </a:r>
            <a:r>
              <a:rPr sz="2350" spc="-40" dirty="0">
                <a:latin typeface="Arial"/>
                <a:cs typeface="Arial"/>
              </a:rPr>
              <a:t>OOVs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736600" marR="90805" indent="-292100">
              <a:lnSpc>
                <a:spcPts val="2800"/>
              </a:lnSpc>
              <a:tabLst>
                <a:tab pos="735965" algn="l"/>
              </a:tabLst>
            </a:pPr>
            <a:r>
              <a:rPr sz="2625" spc="390" baseline="6349" dirty="0">
                <a:latin typeface="Arial"/>
                <a:cs typeface="Arial"/>
              </a:rPr>
              <a:t>•	</a:t>
            </a:r>
            <a:r>
              <a:rPr sz="2350" spc="15" dirty="0">
                <a:latin typeface="Arial"/>
                <a:cs typeface="Arial"/>
              </a:rPr>
              <a:t>Larger </a:t>
            </a:r>
            <a:r>
              <a:rPr sz="2350" spc="25" dirty="0">
                <a:latin typeface="Arial"/>
                <a:cs typeface="Arial"/>
              </a:rPr>
              <a:t>perceptual </a:t>
            </a:r>
            <a:r>
              <a:rPr sz="2350" spc="-5" dirty="0">
                <a:latin typeface="Arial"/>
                <a:cs typeface="Arial"/>
              </a:rPr>
              <a:t>units </a:t>
            </a:r>
            <a:r>
              <a:rPr sz="2350" spc="35" dirty="0">
                <a:latin typeface="Arial"/>
                <a:cs typeface="Arial"/>
              </a:rPr>
              <a:t>can get </a:t>
            </a:r>
            <a:r>
              <a:rPr sz="2350" spc="-10" dirty="0">
                <a:latin typeface="Arial"/>
                <a:cs typeface="Arial"/>
              </a:rPr>
              <a:t>away </a:t>
            </a:r>
            <a:r>
              <a:rPr sz="2350" spc="-5" dirty="0">
                <a:latin typeface="Arial"/>
                <a:cs typeface="Arial"/>
              </a:rPr>
              <a:t>with </a:t>
            </a:r>
            <a:r>
              <a:rPr sz="2350" spc="10" dirty="0">
                <a:latin typeface="Arial"/>
                <a:cs typeface="Arial"/>
              </a:rPr>
              <a:t>simpler models, </a:t>
            </a:r>
            <a:r>
              <a:rPr sz="2350" spc="35" dirty="0">
                <a:latin typeface="Arial"/>
                <a:cs typeface="Arial"/>
              </a:rPr>
              <a:t>but </a:t>
            </a:r>
            <a:r>
              <a:rPr sz="2350" spc="-40" dirty="0">
                <a:latin typeface="Arial"/>
                <a:cs typeface="Arial"/>
              </a:rPr>
              <a:t>OOVs </a:t>
            </a:r>
            <a:r>
              <a:rPr sz="2350" spc="-20" dirty="0">
                <a:latin typeface="Arial"/>
                <a:cs typeface="Arial"/>
              </a:rPr>
              <a:t>are</a:t>
            </a:r>
            <a:r>
              <a:rPr sz="2350" spc="-114" dirty="0">
                <a:latin typeface="Arial"/>
                <a:cs typeface="Arial"/>
              </a:rPr>
              <a:t> </a:t>
            </a:r>
            <a:r>
              <a:rPr sz="2350" spc="-10" dirty="0">
                <a:latin typeface="Arial"/>
                <a:cs typeface="Arial"/>
              </a:rPr>
              <a:t>a  </a:t>
            </a:r>
            <a:r>
              <a:rPr sz="2350" spc="20" dirty="0">
                <a:latin typeface="Arial"/>
                <a:cs typeface="Arial"/>
              </a:rPr>
              <a:t>problem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500" y="355600"/>
            <a:ext cx="1105535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25" dirty="0" smtClean="0"/>
              <a:t>Восприятие текста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6600" y="1625600"/>
            <a:ext cx="7289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241" y="6629400"/>
            <a:ext cx="12380595" cy="3124200"/>
          </a:xfrm>
          <a:custGeom>
            <a:avLst/>
            <a:gdLst/>
            <a:ahLst/>
            <a:cxnLst/>
            <a:rect l="l" t="t" r="r" b="b"/>
            <a:pathLst>
              <a:path w="12380595" h="3124200">
                <a:moveTo>
                  <a:pt x="0" y="0"/>
                </a:moveTo>
                <a:lnTo>
                  <a:pt x="12380317" y="0"/>
                </a:lnTo>
                <a:lnTo>
                  <a:pt x="12380317" y="3124200"/>
                </a:lnTo>
                <a:lnTo>
                  <a:pt x="0" y="312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2685414"/>
            <a:ext cx="1371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60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6901815"/>
            <a:ext cx="1371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60" dirty="0">
                <a:latin typeface="Arial"/>
                <a:cs typeface="Arial"/>
              </a:rPr>
              <a:t>•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2700" y="2636520"/>
            <a:ext cx="11722100" cy="686598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651510">
              <a:lnSpc>
                <a:spcPts val="2800"/>
              </a:lnSpc>
              <a:spcBef>
                <a:spcPts val="200"/>
              </a:spcBef>
            </a:pPr>
            <a:r>
              <a:rPr lang="ru-RU" sz="2350" b="1" spc="-15" dirty="0" smtClean="0">
                <a:latin typeface="Arial"/>
                <a:cs typeface="Arial"/>
              </a:rPr>
              <a:t>Будете ли вы иметь одни и те же «единицы восприятия» во время тестирования, что и во время обучения</a:t>
            </a:r>
            <a:r>
              <a:rPr lang="ru-RU" sz="2350" b="1" spc="-10" dirty="0" smtClean="0">
                <a:latin typeface="Arial"/>
                <a:cs typeface="Arial"/>
              </a:rPr>
              <a:t>?</a:t>
            </a:r>
            <a:endParaRPr lang="ru-RU" sz="23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ru-RU" sz="2250" dirty="0" smtClean="0">
              <a:latin typeface="Times New Roman"/>
              <a:cs typeface="Times New Roman"/>
            </a:endParaRPr>
          </a:p>
          <a:p>
            <a:pPr marL="457200" indent="-292100">
              <a:lnSpc>
                <a:spcPct val="1000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Как вы обрабатываете </a:t>
            </a:r>
            <a:r>
              <a:rPr lang="ru-RU" sz="2350" i="1" spc="-10" dirty="0" smtClean="0">
                <a:latin typeface="Arial"/>
                <a:cs typeface="Arial"/>
              </a:rPr>
              <a:t>неизвестные слова</a:t>
            </a:r>
            <a:r>
              <a:rPr lang="ru-RU" sz="2350" spc="-15" dirty="0" smtClean="0">
                <a:latin typeface="Arial"/>
                <a:cs typeface="Arial"/>
              </a:rPr>
              <a:t>?</a:t>
            </a:r>
            <a:endParaRPr lang="ru-RU" sz="23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ru-RU" sz="2400" dirty="0" smtClean="0">
              <a:latin typeface="Times New Roman"/>
              <a:cs typeface="Times New Roman"/>
            </a:endParaRPr>
          </a:p>
          <a:p>
            <a:pPr marL="457200" marR="5080" indent="-292100">
              <a:lnSpc>
                <a:spcPts val="28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Вы токенизируете </a:t>
            </a:r>
            <a:r>
              <a:rPr lang="ru-RU" sz="2350" spc="5" dirty="0" smtClean="0">
                <a:latin typeface="Arial"/>
                <a:cs typeface="Arial"/>
              </a:rPr>
              <a:t>(сегментный) </a:t>
            </a:r>
            <a:r>
              <a:rPr lang="ru-RU" sz="2350" spc="-5" dirty="0" smtClean="0">
                <a:latin typeface="Arial"/>
                <a:cs typeface="Arial"/>
              </a:rPr>
              <a:t>текст в токены</a:t>
            </a:r>
            <a:r>
              <a:rPr lang="ru-RU" sz="2350" spc="-25" dirty="0" smtClean="0">
                <a:latin typeface="Arial"/>
                <a:cs typeface="Arial"/>
              </a:rPr>
              <a:t>? </a:t>
            </a:r>
            <a:r>
              <a:rPr lang="ru-RU" sz="2350" spc="-40" dirty="0" smtClean="0">
                <a:latin typeface="Arial"/>
                <a:cs typeface="Arial"/>
              </a:rPr>
              <a:t>В какие токены</a:t>
            </a:r>
            <a:r>
              <a:rPr lang="ru-RU" sz="2350" spc="-25" dirty="0" smtClean="0">
                <a:latin typeface="Arial"/>
                <a:cs typeface="Arial"/>
              </a:rPr>
              <a:t>? </a:t>
            </a:r>
            <a:r>
              <a:rPr lang="ru-RU" sz="2350" spc="-5" dirty="0" smtClean="0">
                <a:latin typeface="Arial"/>
                <a:cs typeface="Arial"/>
              </a:rPr>
              <a:t>Является ли </a:t>
            </a:r>
            <a:r>
              <a:rPr lang="ru-RU" sz="2350" spc="25" dirty="0" smtClean="0">
                <a:latin typeface="Arial"/>
                <a:cs typeface="Arial"/>
              </a:rPr>
              <a:t>“</a:t>
            </a:r>
            <a:r>
              <a:rPr lang="ru-RU" sz="2350" spc="25" dirty="0" err="1" smtClean="0">
                <a:latin typeface="Arial"/>
                <a:cs typeface="Arial"/>
              </a:rPr>
              <a:t>New</a:t>
            </a:r>
            <a:r>
              <a:rPr lang="ru-RU" sz="2350" spc="25" dirty="0" smtClean="0">
                <a:latin typeface="Arial"/>
                <a:cs typeface="Arial"/>
              </a:rPr>
              <a:t> </a:t>
            </a:r>
            <a:r>
              <a:rPr lang="ru-RU" sz="2350" spc="-95" dirty="0" err="1" smtClean="0">
                <a:latin typeface="Arial"/>
                <a:cs typeface="Arial"/>
              </a:rPr>
              <a:t>York</a:t>
            </a:r>
            <a:r>
              <a:rPr lang="ru-RU" sz="2350" spc="-95" dirty="0" smtClean="0">
                <a:latin typeface="Arial"/>
                <a:cs typeface="Arial"/>
              </a:rPr>
              <a:t>  </a:t>
            </a:r>
            <a:r>
              <a:rPr lang="ru-RU" sz="2350" spc="20" dirty="0" err="1" smtClean="0">
                <a:latin typeface="Arial"/>
                <a:cs typeface="Arial"/>
              </a:rPr>
              <a:t>City</a:t>
            </a:r>
            <a:r>
              <a:rPr lang="ru-RU" sz="2350" spc="20" dirty="0" smtClean="0">
                <a:latin typeface="Arial"/>
                <a:cs typeface="Arial"/>
              </a:rPr>
              <a:t>” </a:t>
            </a:r>
            <a:r>
              <a:rPr lang="ru-RU" sz="2350" spc="-10" dirty="0" smtClean="0">
                <a:latin typeface="Arial"/>
                <a:cs typeface="Arial"/>
              </a:rPr>
              <a:t>один токеном</a:t>
            </a:r>
            <a:r>
              <a:rPr lang="ru-RU" sz="2350" spc="-30" dirty="0" smtClean="0">
                <a:latin typeface="Arial"/>
                <a:cs typeface="Arial"/>
              </a:rPr>
              <a:t>? </a:t>
            </a:r>
            <a:r>
              <a:rPr lang="ru-RU" sz="2350" spc="-10" dirty="0" smtClean="0">
                <a:latin typeface="Arial"/>
                <a:cs typeface="Arial"/>
              </a:rPr>
              <a:t>Или состоит из трех</a:t>
            </a:r>
            <a:r>
              <a:rPr lang="ru-RU" sz="2350" spc="-35" dirty="0" smtClean="0">
                <a:latin typeface="Arial"/>
                <a:cs typeface="Arial"/>
              </a:rPr>
              <a:t>?</a:t>
            </a:r>
            <a:endParaRPr lang="ru-RU" sz="23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ru-RU" sz="2300" dirty="0" smtClean="0">
              <a:latin typeface="Times New Roman"/>
              <a:cs typeface="Times New Roman"/>
            </a:endParaRPr>
          </a:p>
          <a:p>
            <a:pPr marL="457200" indent="-292100">
              <a:lnSpc>
                <a:spcPct val="1000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Переводите ли вы в нижний регистр? </a:t>
            </a:r>
            <a:r>
              <a:rPr lang="ru-RU" sz="2350" spc="10" dirty="0" smtClean="0">
                <a:latin typeface="Arial"/>
                <a:cs typeface="Arial"/>
              </a:rPr>
              <a:t>Пытаетесь ли вы исправить орфографию</a:t>
            </a:r>
            <a:r>
              <a:rPr lang="ru-RU" sz="2350" spc="5" dirty="0" smtClean="0">
                <a:latin typeface="Arial"/>
                <a:cs typeface="Arial"/>
              </a:rPr>
              <a:t>?</a:t>
            </a:r>
            <a:endParaRPr lang="ru-RU" sz="23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lang="ru-RU" sz="2300" dirty="0" smtClean="0">
              <a:latin typeface="Times New Roman"/>
              <a:cs typeface="Times New Roman"/>
            </a:endParaRPr>
          </a:p>
          <a:p>
            <a:pPr marL="457200" indent="-292100">
              <a:lnSpc>
                <a:spcPct val="1000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10" dirty="0" smtClean="0">
                <a:latin typeface="Arial"/>
                <a:cs typeface="Arial"/>
              </a:rPr>
              <a:t>Вы обрабатываете текст просто как последовательность символов</a:t>
            </a:r>
            <a:r>
              <a:rPr lang="ru-RU" sz="2350" spc="5" dirty="0" smtClean="0">
                <a:latin typeface="Arial"/>
                <a:cs typeface="Arial"/>
              </a:rPr>
              <a:t>?</a:t>
            </a:r>
            <a:r>
              <a:rPr lang="ru-RU" sz="2350" spc="35" dirty="0" smtClean="0">
                <a:latin typeface="Arial"/>
                <a:cs typeface="Arial"/>
              </a:rPr>
              <a:t> </a:t>
            </a:r>
            <a:r>
              <a:rPr lang="ru-RU" sz="2350" spc="-30" dirty="0" smtClean="0">
                <a:latin typeface="Arial"/>
                <a:cs typeface="Arial"/>
              </a:rPr>
              <a:t>В байтах?</a:t>
            </a:r>
            <a:endParaRPr lang="ru-RU" sz="235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ru-RU" sz="2350" b="1" spc="-35" dirty="0" smtClean="0">
                <a:latin typeface="Arial"/>
                <a:cs typeface="Arial"/>
              </a:rPr>
              <a:t>Компромиссы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57200" indent="-292100">
              <a:lnSpc>
                <a:spcPct val="100000"/>
              </a:lnSpc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-25" dirty="0" smtClean="0">
                <a:latin typeface="Arial"/>
                <a:cs typeface="Arial"/>
              </a:rPr>
              <a:t>Меньшие единицы восприятия нуждаются в более сложных моделях, но имеют меньшее количество </a:t>
            </a:r>
            <a:r>
              <a:rPr lang="en-US" sz="2350" b="1" spc="-25" dirty="0" smtClean="0">
                <a:solidFill>
                  <a:srgbClr val="FF0000"/>
                </a:solidFill>
                <a:latin typeface="Arial"/>
                <a:cs typeface="Arial"/>
              </a:rPr>
              <a:t>OOV</a:t>
            </a:r>
            <a:r>
              <a:rPr lang="ru-RU" sz="2350" spc="-25" dirty="0" smtClean="0">
                <a:latin typeface="Arial"/>
                <a:cs typeface="Arial"/>
              </a:rPr>
              <a:t>.</a:t>
            </a:r>
            <a:endParaRPr sz="2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457200" marR="103505" indent="-292100">
              <a:lnSpc>
                <a:spcPts val="2800"/>
              </a:lnSpc>
              <a:spcBef>
                <a:spcPts val="5"/>
              </a:spcBef>
              <a:buSzPct val="74468"/>
              <a:buChar char="•"/>
              <a:tabLst>
                <a:tab pos="456565" algn="l"/>
                <a:tab pos="457200" algn="l"/>
              </a:tabLst>
            </a:pPr>
            <a:r>
              <a:rPr lang="ru-RU" sz="2350" spc="15" dirty="0" smtClean="0">
                <a:latin typeface="Arial"/>
                <a:cs typeface="Arial"/>
              </a:rPr>
              <a:t>Большие единицы восприятия могут уйти с более простыми моделями, </a:t>
            </a:r>
            <a:r>
              <a:rPr lang="en-US" sz="2350" b="1" spc="15" dirty="0" smtClean="0">
                <a:solidFill>
                  <a:srgbClr val="FF0000"/>
                </a:solidFill>
                <a:latin typeface="Arial"/>
                <a:cs typeface="Arial"/>
              </a:rPr>
              <a:t>OOV</a:t>
            </a:r>
            <a:r>
              <a:rPr lang="ru-RU" sz="2350" spc="15" dirty="0" smtClean="0">
                <a:latin typeface="Arial"/>
                <a:cs typeface="Arial"/>
              </a:rPr>
              <a:t> – это проблема.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8500" y="355600"/>
            <a:ext cx="104521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25" dirty="0" smtClean="0"/>
              <a:t>Восприятие текста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6600" y="1625600"/>
            <a:ext cx="7823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latin typeface="Arial"/>
                <a:cs typeface="Arial"/>
              </a:rPr>
              <a:t>Глубокое обучение для ОЕЯ</a:t>
            </a:r>
            <a:endParaRPr lang="ru-RU"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800" y="4191000"/>
            <a:ext cx="78486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800" y="1854200"/>
            <a:ext cx="77978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400" y="127000"/>
            <a:ext cx="82423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2276</Words>
  <Application>Microsoft Office PowerPoint</Application>
  <PresentationFormat>Произвольный</PresentationFormat>
  <Paragraphs>616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3" baseType="lpstr">
      <vt:lpstr>MS Gothic</vt:lpstr>
      <vt:lpstr>Arial</vt:lpstr>
      <vt:lpstr>Calibri</vt:lpstr>
      <vt:lpstr>Cambria</vt:lpstr>
      <vt:lpstr>Century Gothic</vt:lpstr>
      <vt:lpstr>Courier New</vt:lpstr>
      <vt:lpstr>Lucida Sans Unicode</vt:lpstr>
      <vt:lpstr>Tahoma</vt:lpstr>
      <vt:lpstr>Times New Roman</vt:lpstr>
      <vt:lpstr>Office Theme</vt:lpstr>
      <vt:lpstr>Глубокое обучение для обработки естественного языка Практический обзор</vt:lpstr>
      <vt:lpstr>Крис Дайер</vt:lpstr>
      <vt:lpstr>Крис Дайер</vt:lpstr>
      <vt:lpstr>Практика Основные принципы</vt:lpstr>
      <vt:lpstr>Темы для практических заданий I</vt:lpstr>
      <vt:lpstr>Восприятие текста</vt:lpstr>
      <vt:lpstr>Восприятие текста</vt:lpstr>
      <vt:lpstr>Презентация PowerPoint</vt:lpstr>
      <vt:lpstr>Презентация PowerPoint</vt:lpstr>
      <vt:lpstr>log f(w) = log C — ↵ log(r(w) — b)</vt:lpstr>
      <vt:lpstr>Представление текста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</vt:lpstr>
      <vt:lpstr>Набор данных Глубокое обучение для ОЕЯ</vt:lpstr>
      <vt:lpstr>Набор данных Глубокое обучение для ОЕЯ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обеспечение в практических задачах</vt:lpstr>
      <vt:lpstr>Программные инструментарии</vt:lpstr>
      <vt:lpstr>Презентация PowerPoint</vt:lpstr>
      <vt:lpstr>Презентация PowerPoint</vt:lpstr>
      <vt:lpstr>Презентация PowerPoint</vt:lpstr>
      <vt:lpstr>Understanding Toolkits</vt:lpstr>
      <vt:lpstr>Understanding Toolkits</vt:lpstr>
      <vt:lpstr>Статика vs. Динамика</vt:lpstr>
      <vt:lpstr>Презентация PowerPoint</vt:lpstr>
      <vt:lpstr>Презентация PowerPoint</vt:lpstr>
      <vt:lpstr>Наслаждайтесь практикой;)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Глубокое обучение для обработки естественного языка Практический обзор</dc:title>
  <cp:lastModifiedBy>Svetlana Tsendyakova</cp:lastModifiedBy>
  <cp:revision>48</cp:revision>
  <dcterms:created xsi:type="dcterms:W3CDTF">2018-11-05T09:47:39Z</dcterms:created>
  <dcterms:modified xsi:type="dcterms:W3CDTF">2018-11-05T17:29:10Z</dcterms:modified>
</cp:coreProperties>
</file>