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461010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96" y="3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1616" y="432813"/>
            <a:ext cx="3126866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70671" y="921001"/>
            <a:ext cx="668756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1434802"/>
            <a:ext cx="3856990" cy="1794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phil.blunsom@cs.ox.ac.uk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741616" y="432813"/>
            <a:ext cx="3316034" cy="442878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R="5080" indent="11113" algn="ctr">
              <a:lnSpc>
                <a:spcPct val="106700"/>
              </a:lnSpc>
              <a:spcBef>
                <a:spcPts val="20"/>
              </a:spcBef>
            </a:pPr>
            <a:r>
              <a:rPr lang="ru-RU" spc="-40" dirty="0"/>
              <a:t>Рекуррентные нейронные сети и </a:t>
            </a:r>
            <a:br>
              <a:rPr lang="ru-RU" spc="-40" dirty="0"/>
            </a:br>
            <a:r>
              <a:rPr lang="ru-RU" spc="-40" dirty="0"/>
              <a:t>Языковое моделирование </a:t>
            </a:r>
            <a:r>
              <a:rPr lang="ru-RU" spc="-30" dirty="0"/>
              <a:t>: </a:t>
            </a:r>
            <a:r>
              <a:rPr lang="ru-RU" spc="-5" dirty="0"/>
              <a:t>Часть</a:t>
            </a:r>
            <a:r>
              <a:rPr lang="ru-RU" spc="-170" dirty="0"/>
              <a:t> </a:t>
            </a:r>
            <a:r>
              <a:rPr lang="ru-RU" spc="-65" dirty="0" smtClean="0"/>
              <a:t>2</a:t>
            </a:r>
            <a:endParaRPr spc="-65" dirty="0"/>
          </a:p>
        </p:txBody>
      </p:sp>
      <p:sp>
        <p:nvSpPr>
          <p:cNvPr id="3" name="object 3"/>
          <p:cNvSpPr txBox="1"/>
          <p:nvPr/>
        </p:nvSpPr>
        <p:spPr>
          <a:xfrm>
            <a:off x="1646008" y="1189493"/>
            <a:ext cx="1316355" cy="58092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ru-RU" sz="1100" spc="10" dirty="0" smtClean="0">
                <a:latin typeface="Tahoma"/>
                <a:cs typeface="Tahoma"/>
              </a:rPr>
              <a:t>Фил </a:t>
            </a:r>
            <a:r>
              <a:rPr lang="ru-RU" sz="1100" spc="10" dirty="0" err="1" smtClean="0">
                <a:latin typeface="Tahoma"/>
                <a:cs typeface="Tahoma"/>
              </a:rPr>
              <a:t>Блансом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800" spc="85" dirty="0">
                <a:latin typeface="PMingLiU"/>
                <a:cs typeface="PMingLiU"/>
                <a:hlinkClick r:id="rId2"/>
              </a:rPr>
              <a:t>phil.blunsom@cs.ox.ac.uk</a:t>
            </a:r>
            <a:endParaRPr sz="800" dirty="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9526" y="2207475"/>
            <a:ext cx="391774" cy="391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9235" y="2324062"/>
            <a:ext cx="140970" cy="173355"/>
          </a:xfrm>
          <a:custGeom>
            <a:avLst/>
            <a:gdLst/>
            <a:ahLst/>
            <a:cxnLst/>
            <a:rect l="l" t="t" r="r" b="b"/>
            <a:pathLst>
              <a:path w="140969" h="173355">
                <a:moveTo>
                  <a:pt x="52959" y="0"/>
                </a:moveTo>
                <a:lnTo>
                  <a:pt x="0" y="0"/>
                </a:lnTo>
                <a:lnTo>
                  <a:pt x="0" y="173126"/>
                </a:lnTo>
                <a:lnTo>
                  <a:pt x="52959" y="173126"/>
                </a:lnTo>
                <a:lnTo>
                  <a:pt x="71860" y="171635"/>
                </a:lnTo>
                <a:lnTo>
                  <a:pt x="88782" y="167144"/>
                </a:lnTo>
                <a:lnTo>
                  <a:pt x="103718" y="159624"/>
                </a:lnTo>
                <a:lnTo>
                  <a:pt x="113491" y="151638"/>
                </a:lnTo>
                <a:lnTo>
                  <a:pt x="22326" y="151638"/>
                </a:lnTo>
                <a:lnTo>
                  <a:pt x="22326" y="21336"/>
                </a:lnTo>
                <a:lnTo>
                  <a:pt x="113302" y="21336"/>
                </a:lnTo>
                <a:lnTo>
                  <a:pt x="103708" y="13501"/>
                </a:lnTo>
                <a:lnTo>
                  <a:pt x="88753" y="5981"/>
                </a:lnTo>
                <a:lnTo>
                  <a:pt x="71828" y="1490"/>
                </a:lnTo>
                <a:lnTo>
                  <a:pt x="52959" y="0"/>
                </a:lnTo>
                <a:close/>
              </a:path>
              <a:path w="140969" h="173355">
                <a:moveTo>
                  <a:pt x="113302" y="21336"/>
                </a:moveTo>
                <a:lnTo>
                  <a:pt x="52959" y="21336"/>
                </a:lnTo>
                <a:lnTo>
                  <a:pt x="67092" y="22420"/>
                </a:lnTo>
                <a:lnTo>
                  <a:pt x="79676" y="25669"/>
                </a:lnTo>
                <a:lnTo>
                  <a:pt x="113442" y="59226"/>
                </a:lnTo>
                <a:lnTo>
                  <a:pt x="117805" y="86563"/>
                </a:lnTo>
                <a:lnTo>
                  <a:pt x="116716" y="101103"/>
                </a:lnTo>
                <a:lnTo>
                  <a:pt x="90828" y="141961"/>
                </a:lnTo>
                <a:lnTo>
                  <a:pt x="52959" y="151638"/>
                </a:lnTo>
                <a:lnTo>
                  <a:pt x="113491" y="151638"/>
                </a:lnTo>
                <a:lnTo>
                  <a:pt x="139025" y="104888"/>
                </a:lnTo>
                <a:lnTo>
                  <a:pt x="140512" y="86563"/>
                </a:lnTo>
                <a:lnTo>
                  <a:pt x="139025" y="68238"/>
                </a:lnTo>
                <a:lnTo>
                  <a:pt x="134559" y="51749"/>
                </a:lnTo>
                <a:lnTo>
                  <a:pt x="127107" y="37046"/>
                </a:lnTo>
                <a:lnTo>
                  <a:pt x="116662" y="24079"/>
                </a:lnTo>
                <a:lnTo>
                  <a:pt x="113302" y="21336"/>
                </a:lnTo>
                <a:close/>
              </a:path>
            </a:pathLst>
          </a:custGeom>
          <a:solidFill>
            <a:srgbClr val="7578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2092" y="2374811"/>
            <a:ext cx="116205" cy="126364"/>
          </a:xfrm>
          <a:custGeom>
            <a:avLst/>
            <a:gdLst/>
            <a:ahLst/>
            <a:cxnLst/>
            <a:rect l="l" t="t" r="r" b="b"/>
            <a:pathLst>
              <a:path w="116205" h="126364">
                <a:moveTo>
                  <a:pt x="57912" y="0"/>
                </a:moveTo>
                <a:lnTo>
                  <a:pt x="16306" y="18516"/>
                </a:lnTo>
                <a:lnTo>
                  <a:pt x="0" y="62865"/>
                </a:lnTo>
                <a:lnTo>
                  <a:pt x="1042" y="75958"/>
                </a:lnTo>
                <a:lnTo>
                  <a:pt x="25673" y="115896"/>
                </a:lnTo>
                <a:lnTo>
                  <a:pt x="60274" y="125958"/>
                </a:lnTo>
                <a:lnTo>
                  <a:pt x="69603" y="125366"/>
                </a:lnTo>
                <a:lnTo>
                  <a:pt x="104470" y="106460"/>
                </a:lnTo>
                <a:lnTo>
                  <a:pt x="104854" y="105918"/>
                </a:lnTo>
                <a:lnTo>
                  <a:pt x="59740" y="105918"/>
                </a:lnTo>
                <a:lnTo>
                  <a:pt x="52653" y="105273"/>
                </a:lnTo>
                <a:lnTo>
                  <a:pt x="23185" y="75763"/>
                </a:lnTo>
                <a:lnTo>
                  <a:pt x="22098" y="67284"/>
                </a:lnTo>
                <a:lnTo>
                  <a:pt x="115595" y="67284"/>
                </a:lnTo>
                <a:lnTo>
                  <a:pt x="115824" y="63093"/>
                </a:lnTo>
                <a:lnTo>
                  <a:pt x="114850" y="49377"/>
                </a:lnTo>
                <a:lnTo>
                  <a:pt x="114703" y="48768"/>
                </a:lnTo>
                <a:lnTo>
                  <a:pt x="23850" y="48768"/>
                </a:lnTo>
                <a:lnTo>
                  <a:pt x="26060" y="40157"/>
                </a:lnTo>
                <a:lnTo>
                  <a:pt x="30251" y="33223"/>
                </a:lnTo>
                <a:lnTo>
                  <a:pt x="42138" y="22860"/>
                </a:lnTo>
                <a:lnTo>
                  <a:pt x="49301" y="20269"/>
                </a:lnTo>
                <a:lnTo>
                  <a:pt x="102451" y="20269"/>
                </a:lnTo>
                <a:lnTo>
                  <a:pt x="100126" y="17145"/>
                </a:lnTo>
                <a:lnTo>
                  <a:pt x="91526" y="9676"/>
                </a:lnTo>
                <a:lnTo>
                  <a:pt x="81619" y="4314"/>
                </a:lnTo>
                <a:lnTo>
                  <a:pt x="70412" y="1082"/>
                </a:lnTo>
                <a:lnTo>
                  <a:pt x="57912" y="0"/>
                </a:lnTo>
                <a:close/>
              </a:path>
              <a:path w="116205" h="126364">
                <a:moveTo>
                  <a:pt x="92202" y="85648"/>
                </a:moveTo>
                <a:lnTo>
                  <a:pt x="86926" y="94505"/>
                </a:lnTo>
                <a:lnTo>
                  <a:pt x="79771" y="100841"/>
                </a:lnTo>
                <a:lnTo>
                  <a:pt x="70717" y="104647"/>
                </a:lnTo>
                <a:lnTo>
                  <a:pt x="59740" y="105918"/>
                </a:lnTo>
                <a:lnTo>
                  <a:pt x="104854" y="105918"/>
                </a:lnTo>
                <a:lnTo>
                  <a:pt x="108758" y="100399"/>
                </a:lnTo>
                <a:lnTo>
                  <a:pt x="112090" y="93802"/>
                </a:lnTo>
                <a:lnTo>
                  <a:pt x="92202" y="85648"/>
                </a:lnTo>
                <a:close/>
              </a:path>
              <a:path w="116205" h="126364">
                <a:moveTo>
                  <a:pt x="102451" y="20269"/>
                </a:moveTo>
                <a:lnTo>
                  <a:pt x="57454" y="20269"/>
                </a:lnTo>
                <a:lnTo>
                  <a:pt x="65406" y="20829"/>
                </a:lnTo>
                <a:lnTo>
                  <a:pt x="72266" y="22526"/>
                </a:lnTo>
                <a:lnTo>
                  <a:pt x="92278" y="48691"/>
                </a:lnTo>
                <a:lnTo>
                  <a:pt x="23850" y="48768"/>
                </a:lnTo>
                <a:lnTo>
                  <a:pt x="114703" y="48768"/>
                </a:lnTo>
                <a:lnTo>
                  <a:pt x="111918" y="37147"/>
                </a:lnTo>
                <a:lnTo>
                  <a:pt x="107015" y="26403"/>
                </a:lnTo>
                <a:lnTo>
                  <a:pt x="102451" y="20269"/>
                </a:lnTo>
                <a:close/>
              </a:path>
            </a:pathLst>
          </a:custGeom>
          <a:solidFill>
            <a:srgbClr val="7578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7822" y="2374811"/>
            <a:ext cx="116205" cy="126364"/>
          </a:xfrm>
          <a:custGeom>
            <a:avLst/>
            <a:gdLst/>
            <a:ahLst/>
            <a:cxnLst/>
            <a:rect l="l" t="t" r="r" b="b"/>
            <a:pathLst>
              <a:path w="116205" h="126364">
                <a:moveTo>
                  <a:pt x="57912" y="0"/>
                </a:moveTo>
                <a:lnTo>
                  <a:pt x="16306" y="18516"/>
                </a:lnTo>
                <a:lnTo>
                  <a:pt x="0" y="62865"/>
                </a:lnTo>
                <a:lnTo>
                  <a:pt x="1042" y="75958"/>
                </a:lnTo>
                <a:lnTo>
                  <a:pt x="25673" y="115896"/>
                </a:lnTo>
                <a:lnTo>
                  <a:pt x="60274" y="125958"/>
                </a:lnTo>
                <a:lnTo>
                  <a:pt x="69614" y="125366"/>
                </a:lnTo>
                <a:lnTo>
                  <a:pt x="104470" y="106460"/>
                </a:lnTo>
                <a:lnTo>
                  <a:pt x="104854" y="105918"/>
                </a:lnTo>
                <a:lnTo>
                  <a:pt x="59740" y="105918"/>
                </a:lnTo>
                <a:lnTo>
                  <a:pt x="52653" y="105273"/>
                </a:lnTo>
                <a:lnTo>
                  <a:pt x="23185" y="75763"/>
                </a:lnTo>
                <a:lnTo>
                  <a:pt x="22098" y="67284"/>
                </a:lnTo>
                <a:lnTo>
                  <a:pt x="115595" y="67284"/>
                </a:lnTo>
                <a:lnTo>
                  <a:pt x="115824" y="63093"/>
                </a:lnTo>
                <a:lnTo>
                  <a:pt x="114860" y="49377"/>
                </a:lnTo>
                <a:lnTo>
                  <a:pt x="114715" y="48768"/>
                </a:lnTo>
                <a:lnTo>
                  <a:pt x="23926" y="48768"/>
                </a:lnTo>
                <a:lnTo>
                  <a:pt x="26136" y="40157"/>
                </a:lnTo>
                <a:lnTo>
                  <a:pt x="30327" y="33223"/>
                </a:lnTo>
                <a:lnTo>
                  <a:pt x="42214" y="22860"/>
                </a:lnTo>
                <a:lnTo>
                  <a:pt x="49377" y="20269"/>
                </a:lnTo>
                <a:lnTo>
                  <a:pt x="102462" y="20269"/>
                </a:lnTo>
                <a:lnTo>
                  <a:pt x="100126" y="17145"/>
                </a:lnTo>
                <a:lnTo>
                  <a:pt x="91526" y="9676"/>
                </a:lnTo>
                <a:lnTo>
                  <a:pt x="81619" y="4314"/>
                </a:lnTo>
                <a:lnTo>
                  <a:pt x="70412" y="1082"/>
                </a:lnTo>
                <a:lnTo>
                  <a:pt x="57912" y="0"/>
                </a:lnTo>
                <a:close/>
              </a:path>
              <a:path w="116205" h="126364">
                <a:moveTo>
                  <a:pt x="92202" y="85648"/>
                </a:moveTo>
                <a:lnTo>
                  <a:pt x="86926" y="94505"/>
                </a:lnTo>
                <a:lnTo>
                  <a:pt x="79771" y="100841"/>
                </a:lnTo>
                <a:lnTo>
                  <a:pt x="70717" y="104647"/>
                </a:lnTo>
                <a:lnTo>
                  <a:pt x="59740" y="105918"/>
                </a:lnTo>
                <a:lnTo>
                  <a:pt x="104854" y="105918"/>
                </a:lnTo>
                <a:lnTo>
                  <a:pt x="108758" y="100399"/>
                </a:lnTo>
                <a:lnTo>
                  <a:pt x="112090" y="93802"/>
                </a:lnTo>
                <a:lnTo>
                  <a:pt x="92202" y="85648"/>
                </a:lnTo>
                <a:close/>
              </a:path>
              <a:path w="116205" h="126364">
                <a:moveTo>
                  <a:pt x="102462" y="20269"/>
                </a:moveTo>
                <a:lnTo>
                  <a:pt x="57531" y="20269"/>
                </a:lnTo>
                <a:lnTo>
                  <a:pt x="65483" y="20829"/>
                </a:lnTo>
                <a:lnTo>
                  <a:pt x="72342" y="22526"/>
                </a:lnTo>
                <a:lnTo>
                  <a:pt x="92354" y="48691"/>
                </a:lnTo>
                <a:lnTo>
                  <a:pt x="23926" y="48768"/>
                </a:lnTo>
                <a:lnTo>
                  <a:pt x="114715" y="48768"/>
                </a:lnTo>
                <a:lnTo>
                  <a:pt x="111947" y="37147"/>
                </a:lnTo>
                <a:lnTo>
                  <a:pt x="107047" y="26403"/>
                </a:lnTo>
                <a:lnTo>
                  <a:pt x="102462" y="20269"/>
                </a:lnTo>
                <a:close/>
              </a:path>
            </a:pathLst>
          </a:custGeom>
          <a:solidFill>
            <a:srgbClr val="7578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58581" y="2374734"/>
            <a:ext cx="119380" cy="174625"/>
          </a:xfrm>
          <a:custGeom>
            <a:avLst/>
            <a:gdLst/>
            <a:ahLst/>
            <a:cxnLst/>
            <a:rect l="l" t="t" r="r" b="b"/>
            <a:pathLst>
              <a:path w="119380" h="174625">
                <a:moveTo>
                  <a:pt x="21259" y="3810"/>
                </a:moveTo>
                <a:lnTo>
                  <a:pt x="0" y="3810"/>
                </a:lnTo>
                <a:lnTo>
                  <a:pt x="0" y="174345"/>
                </a:lnTo>
                <a:lnTo>
                  <a:pt x="22174" y="174345"/>
                </a:lnTo>
                <a:lnTo>
                  <a:pt x="22132" y="121529"/>
                </a:lnTo>
                <a:lnTo>
                  <a:pt x="21183" y="105689"/>
                </a:lnTo>
                <a:lnTo>
                  <a:pt x="59055" y="105689"/>
                </a:lnTo>
                <a:lnTo>
                  <a:pt x="24126" y="80562"/>
                </a:lnTo>
                <a:lnTo>
                  <a:pt x="21412" y="62941"/>
                </a:lnTo>
                <a:lnTo>
                  <a:pt x="22087" y="53623"/>
                </a:lnTo>
                <a:lnTo>
                  <a:pt x="51490" y="20908"/>
                </a:lnTo>
                <a:lnTo>
                  <a:pt x="57444" y="20345"/>
                </a:lnTo>
                <a:lnTo>
                  <a:pt x="21259" y="20345"/>
                </a:lnTo>
                <a:lnTo>
                  <a:pt x="21259" y="3810"/>
                </a:lnTo>
                <a:close/>
              </a:path>
              <a:path w="119380" h="174625">
                <a:moveTo>
                  <a:pt x="103898" y="20193"/>
                </a:moveTo>
                <a:lnTo>
                  <a:pt x="59055" y="20193"/>
                </a:lnTo>
                <a:lnTo>
                  <a:pt x="66422" y="20933"/>
                </a:lnTo>
                <a:lnTo>
                  <a:pt x="73304" y="23145"/>
                </a:lnTo>
                <a:lnTo>
                  <a:pt x="96621" y="62941"/>
                </a:lnTo>
                <a:lnTo>
                  <a:pt x="95911" y="72126"/>
                </a:lnTo>
                <a:lnTo>
                  <a:pt x="66529" y="104948"/>
                </a:lnTo>
                <a:lnTo>
                  <a:pt x="59055" y="105689"/>
                </a:lnTo>
                <a:lnTo>
                  <a:pt x="22174" y="105689"/>
                </a:lnTo>
                <a:lnTo>
                  <a:pt x="25755" y="111480"/>
                </a:lnTo>
                <a:lnTo>
                  <a:pt x="31165" y="116433"/>
                </a:lnTo>
                <a:lnTo>
                  <a:pt x="45491" y="124053"/>
                </a:lnTo>
                <a:lnTo>
                  <a:pt x="53644" y="126034"/>
                </a:lnTo>
                <a:lnTo>
                  <a:pt x="62636" y="126034"/>
                </a:lnTo>
                <a:lnTo>
                  <a:pt x="102336" y="108051"/>
                </a:lnTo>
                <a:lnTo>
                  <a:pt x="119024" y="63093"/>
                </a:lnTo>
                <a:lnTo>
                  <a:pt x="117981" y="50218"/>
                </a:lnTo>
                <a:lnTo>
                  <a:pt x="114852" y="38442"/>
                </a:lnTo>
                <a:lnTo>
                  <a:pt x="109637" y="27753"/>
                </a:lnTo>
                <a:lnTo>
                  <a:pt x="103898" y="20193"/>
                </a:lnTo>
                <a:close/>
              </a:path>
              <a:path w="119380" h="174625">
                <a:moveTo>
                  <a:pt x="62712" y="0"/>
                </a:moveTo>
                <a:lnTo>
                  <a:pt x="53721" y="0"/>
                </a:lnTo>
                <a:lnTo>
                  <a:pt x="45567" y="1981"/>
                </a:lnTo>
                <a:lnTo>
                  <a:pt x="38404" y="5791"/>
                </a:lnTo>
                <a:lnTo>
                  <a:pt x="31242" y="9829"/>
                </a:lnTo>
                <a:lnTo>
                  <a:pt x="25831" y="14554"/>
                </a:lnTo>
                <a:lnTo>
                  <a:pt x="22250" y="20345"/>
                </a:lnTo>
                <a:lnTo>
                  <a:pt x="57444" y="20345"/>
                </a:lnTo>
                <a:lnTo>
                  <a:pt x="59055" y="20193"/>
                </a:lnTo>
                <a:lnTo>
                  <a:pt x="103898" y="20193"/>
                </a:lnTo>
                <a:lnTo>
                  <a:pt x="102336" y="18135"/>
                </a:lnTo>
                <a:lnTo>
                  <a:pt x="93573" y="10158"/>
                </a:lnTo>
                <a:lnTo>
                  <a:pt x="84067" y="4495"/>
                </a:lnTo>
                <a:lnTo>
                  <a:pt x="73790" y="1119"/>
                </a:lnTo>
                <a:lnTo>
                  <a:pt x="62712" y="0"/>
                </a:lnTo>
                <a:close/>
              </a:path>
            </a:pathLst>
          </a:custGeom>
          <a:solidFill>
            <a:srgbClr val="7578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98409" y="2324062"/>
            <a:ext cx="165735" cy="1728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87689" y="2322080"/>
            <a:ext cx="288721" cy="1786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86824" y="2170417"/>
            <a:ext cx="1251712" cy="4267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8861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15" dirty="0" err="1"/>
              <a:t>РНСи</a:t>
            </a:r>
            <a:r>
              <a:rPr lang="ru-RU" spc="-15" dirty="0"/>
              <a:t>: </a:t>
            </a:r>
            <a:r>
              <a:rPr lang="ru-RU" spc="-30" dirty="0"/>
              <a:t>Взрывающиеся и исчезающие градиенты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1107541" y="1169148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5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296" y="1075422"/>
            <a:ext cx="12477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33095" algn="l"/>
              </a:tabLst>
            </a:pP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∂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cost</a:t>
            </a:r>
            <a:r>
              <a:rPr sz="1100" spc="-10" dirty="0">
                <a:latin typeface="Tahoma"/>
                <a:cs typeface="Tahoma"/>
              </a:rPr>
              <a:t>	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∂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cost</a:t>
            </a:r>
            <a:r>
              <a:rPr sz="1100" spc="200" dirty="0">
                <a:latin typeface="Tahoma"/>
                <a:cs typeface="Tahoma"/>
              </a:rPr>
              <a:t> </a:t>
            </a:r>
            <a:r>
              <a:rPr sz="1100" i="1" u="sng" spc="-1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∂</a:t>
            </a:r>
            <a:r>
              <a:rPr sz="1100" i="1" u="sng" spc="-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</a:t>
            </a:r>
            <a:r>
              <a:rPr sz="1100" u="sng" spc="-1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ˆ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3536" y="1135315"/>
            <a:ext cx="9956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33095" algn="l"/>
                <a:tab pos="906780" algn="l"/>
              </a:tabLst>
            </a:pPr>
            <a:r>
              <a:rPr sz="800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sz="800" i="1" spc="-5" dirty="0">
                <a:latin typeface="Verdana"/>
                <a:cs typeface="Verdana"/>
              </a:rPr>
              <a:t>	</a:t>
            </a:r>
            <a:r>
              <a:rPr sz="800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sz="800" i="1" u="sng" spc="7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800" i="1" dirty="0">
                <a:latin typeface="Verdana"/>
                <a:cs typeface="Verdana"/>
              </a:rPr>
              <a:t>	</a:t>
            </a:r>
            <a:r>
              <a:rPr sz="800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4626" y="1264182"/>
            <a:ext cx="1214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17855" algn="l"/>
              </a:tabLst>
            </a:pPr>
            <a:r>
              <a:rPr sz="1100" i="1" spc="5" dirty="0">
                <a:latin typeface="Arial"/>
                <a:cs typeface="Arial"/>
              </a:rPr>
              <a:t>∂</a:t>
            </a:r>
            <a:r>
              <a:rPr sz="1100" i="1" spc="5" dirty="0">
                <a:latin typeface="Trebuchet MS"/>
                <a:cs typeface="Trebuchet MS"/>
              </a:rPr>
              <a:t>h</a:t>
            </a:r>
            <a:r>
              <a:rPr sz="1200" spc="7" baseline="-10416" dirty="0">
                <a:latin typeface="Arial"/>
                <a:cs typeface="Arial"/>
              </a:rPr>
              <a:t>1	</a:t>
            </a:r>
            <a:r>
              <a:rPr sz="1100" i="1" spc="-145" dirty="0">
                <a:latin typeface="Arial"/>
                <a:cs typeface="Arial"/>
              </a:rPr>
              <a:t>∂</a:t>
            </a:r>
            <a:r>
              <a:rPr sz="1100" i="1" spc="-145" dirty="0">
                <a:latin typeface="Trebuchet MS"/>
                <a:cs typeface="Trebuchet MS"/>
              </a:rPr>
              <a:t>p</a:t>
            </a:r>
            <a:r>
              <a:rPr sz="1100" spc="-145" dirty="0">
                <a:latin typeface="Tahoma"/>
                <a:cs typeface="Tahoma"/>
              </a:rPr>
              <a:t>ˆ</a:t>
            </a:r>
            <a:r>
              <a:rPr sz="1200" i="1" spc="-217" baseline="-13888" dirty="0">
                <a:latin typeface="Verdana"/>
                <a:cs typeface="Verdana"/>
              </a:rPr>
              <a:t>N</a:t>
            </a:r>
            <a:r>
              <a:rPr sz="1200" i="1" spc="-52" baseline="-13888" dirty="0">
                <a:latin typeface="Verdana"/>
                <a:cs typeface="Verdana"/>
              </a:rPr>
              <a:t> </a:t>
            </a:r>
            <a:r>
              <a:rPr sz="1100" i="1" spc="10" dirty="0">
                <a:latin typeface="Arial"/>
                <a:cs typeface="Arial"/>
              </a:rPr>
              <a:t>∂</a:t>
            </a:r>
            <a:r>
              <a:rPr sz="1100" i="1" spc="10" dirty="0">
                <a:latin typeface="Trebuchet MS"/>
                <a:cs typeface="Trebuchet MS"/>
              </a:rPr>
              <a:t>h</a:t>
            </a:r>
            <a:r>
              <a:rPr sz="1200" i="1" spc="15" baseline="-13888" dirty="0">
                <a:latin typeface="Verdana"/>
                <a:cs typeface="Verdana"/>
              </a:rPr>
              <a:t>N</a:t>
            </a:r>
            <a:endParaRPr sz="1200" baseline="-13888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6330" y="890675"/>
            <a:ext cx="133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0" dirty="0">
                <a:latin typeface="Trebuchet MS"/>
                <a:cs typeface="Trebuchet MS"/>
              </a:rPr>
              <a:t>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6330" y="1140052"/>
            <a:ext cx="1466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05" dirty="0">
                <a:latin typeface="Trebuchet MS"/>
                <a:cs typeface="Trebuchet MS"/>
              </a:rPr>
              <a:t>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0856" y="1037538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65" dirty="0">
                <a:solidFill>
                  <a:srgbClr val="FF0000"/>
                </a:solidFill>
                <a:latin typeface="Trebuchet MS"/>
                <a:cs typeface="Trebuchet MS"/>
              </a:rPr>
              <a:t>Y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07564" y="1381682"/>
            <a:ext cx="5492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60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800" spc="45" dirty="0">
                <a:solidFill>
                  <a:srgbClr val="FF0000"/>
                </a:solidFill>
                <a:latin typeface="Lucida Sans Unicode"/>
                <a:cs typeface="Lucida Sans Unicode"/>
              </a:rPr>
              <a:t>∈{</a:t>
            </a:r>
            <a:r>
              <a:rPr sz="800" i="1" spc="55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800" i="1" spc="-5" dirty="0">
                <a:solidFill>
                  <a:srgbClr val="FF0000"/>
                </a:solidFill>
                <a:latin typeface="Sitka Text"/>
                <a:cs typeface="Sitka Text"/>
              </a:rPr>
              <a:t>,...,</a:t>
            </a:r>
            <a:r>
              <a:rPr sz="800" spc="-2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800" spc="160" dirty="0">
                <a:solidFill>
                  <a:srgbClr val="FF0000"/>
                </a:solidFill>
                <a:latin typeface="Lucida Sans Unicode"/>
                <a:cs typeface="Lucida Sans Unicode"/>
              </a:rPr>
              <a:t>}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65678" y="1149272"/>
            <a:ext cx="546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5" dirty="0">
                <a:solidFill>
                  <a:srgbClr val="FF0000"/>
                </a:solidFill>
                <a:latin typeface="Lucida Sans Unicode"/>
                <a:cs typeface="Lucida Sans Unicode"/>
              </a:rPr>
              <a:t>j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15284" y="1227263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70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17888" y="1056930"/>
            <a:ext cx="5041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27355" algn="l"/>
              </a:tabLst>
            </a:pPr>
            <a:r>
              <a:rPr sz="1100" spc="95" dirty="0">
                <a:solidFill>
                  <a:srgbClr val="FF0000"/>
                </a:solidFill>
                <a:latin typeface="Trebuchet MS"/>
                <a:cs typeface="Trebuchet MS"/>
              </a:rPr>
              <a:t>.	</a:t>
            </a:r>
            <a:r>
              <a:rPr sz="1100" spc="-100" dirty="0">
                <a:solidFill>
                  <a:srgbClr val="FF0000"/>
                </a:solidFill>
                <a:latin typeface="Trebuchet MS"/>
                <a:cs typeface="Trebuchet MS"/>
              </a:rPr>
              <a:t>Σ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54274" y="1169148"/>
            <a:ext cx="8832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diag </a:t>
            </a:r>
            <a:r>
              <a:rPr sz="1100" i="1" spc="-10" dirty="0">
                <a:solidFill>
                  <a:srgbClr val="FF0000"/>
                </a:solidFill>
                <a:latin typeface="Trebuchet MS"/>
                <a:cs typeface="Trebuchet MS"/>
              </a:rPr>
              <a:t>g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100" i="1" spc="-25" dirty="0">
                <a:solidFill>
                  <a:srgbClr val="FF0000"/>
                </a:solidFill>
                <a:latin typeface="Trebuchet MS"/>
                <a:cs typeface="Trebuchet MS"/>
              </a:rPr>
              <a:t>z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100" spc="2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i="1" spc="80" dirty="0">
                <a:solidFill>
                  <a:srgbClr val="FF0000"/>
                </a:solidFill>
                <a:latin typeface="Trebuchet MS"/>
                <a:cs typeface="Trebuchet MS"/>
              </a:rPr>
              <a:t>V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11664" y="1229041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70" dirty="0">
                <a:solidFill>
                  <a:srgbClr val="FF0000"/>
                </a:solidFill>
                <a:latin typeface="Verdana"/>
                <a:cs typeface="Verdana"/>
              </a:rPr>
              <a:t>h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75202" y="890675"/>
            <a:ext cx="133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0" dirty="0">
                <a:latin typeface="Trebuchet MS"/>
                <a:cs typeface="Trebuchet MS"/>
              </a:rPr>
              <a:t>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75202" y="1140052"/>
            <a:ext cx="1466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05" dirty="0">
                <a:latin typeface="Trebuchet MS"/>
                <a:cs typeface="Trebuchet MS"/>
              </a:rPr>
              <a:t>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7294" y="1887802"/>
            <a:ext cx="4091356" cy="11426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100" spc="-20" dirty="0" smtClean="0">
                <a:latin typeface="Tahoma"/>
                <a:cs typeface="Tahoma"/>
              </a:rPr>
              <a:t>Ядром рекуррентного произведения является многократное умножение </a:t>
            </a:r>
            <a:r>
              <a:rPr sz="1100" i="1" spc="10" dirty="0" err="1" smtClean="0">
                <a:latin typeface="Trebuchet MS"/>
                <a:cs typeface="Trebuchet MS"/>
              </a:rPr>
              <a:t>V</a:t>
            </a:r>
            <a:r>
              <a:rPr sz="1200" i="1" spc="15" baseline="-13888" dirty="0" err="1" smtClean="0">
                <a:latin typeface="Verdana"/>
                <a:cs typeface="Verdana"/>
              </a:rPr>
              <a:t>h</a:t>
            </a:r>
            <a:r>
              <a:rPr sz="1100" spc="10" dirty="0">
                <a:latin typeface="Tahoma"/>
                <a:cs typeface="Tahoma"/>
              </a:rPr>
              <a:t>. </a:t>
            </a:r>
            <a:r>
              <a:rPr lang="ru-RU" sz="1100" spc="-65" dirty="0" smtClean="0">
                <a:latin typeface="Tahoma"/>
                <a:cs typeface="Tahoma"/>
              </a:rPr>
              <a:t>Если наибольшее собственное значение </a:t>
            </a:r>
            <a:r>
              <a:rPr sz="1100" i="1" spc="5" dirty="0" err="1" smtClean="0">
                <a:latin typeface="Trebuchet MS"/>
                <a:cs typeface="Trebuchet MS"/>
              </a:rPr>
              <a:t>V</a:t>
            </a:r>
            <a:r>
              <a:rPr sz="1200" i="1" spc="7" baseline="-13888" dirty="0" err="1" smtClean="0">
                <a:latin typeface="Verdana"/>
                <a:cs typeface="Verdana"/>
              </a:rPr>
              <a:t>h</a:t>
            </a:r>
            <a:r>
              <a:rPr sz="1200" i="1" spc="-60" baseline="-13888" dirty="0" smtClean="0">
                <a:latin typeface="Verdana"/>
                <a:cs typeface="Verdana"/>
              </a:rPr>
              <a:t> </a:t>
            </a:r>
            <a:r>
              <a:rPr lang="ru-RU" sz="1100" spc="-55" dirty="0" smtClean="0">
                <a:latin typeface="Tahoma"/>
                <a:cs typeface="Tahoma"/>
              </a:rPr>
              <a:t>равно</a:t>
            </a:r>
            <a:r>
              <a:rPr sz="1100" spc="-55" dirty="0" smtClean="0">
                <a:latin typeface="Tahoma"/>
                <a:cs typeface="Tahoma"/>
              </a:rPr>
              <a:t>:</a:t>
            </a:r>
            <a:endParaRPr sz="1100" dirty="0">
              <a:latin typeface="Tahoma"/>
              <a:cs typeface="Tahoma"/>
            </a:endParaRPr>
          </a:p>
          <a:p>
            <a:pPr marL="289560" indent="-132715">
              <a:lnSpc>
                <a:spcPct val="100000"/>
              </a:lnSpc>
              <a:spcBef>
                <a:spcPts val="334"/>
              </a:spcBef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sz="1100" spc="-45" dirty="0">
                <a:latin typeface="Tahoma"/>
                <a:cs typeface="Tahoma"/>
              </a:rPr>
              <a:t>1, </a:t>
            </a:r>
            <a:r>
              <a:rPr lang="ru-RU" sz="1100" spc="-45" dirty="0" smtClean="0">
                <a:latin typeface="Tahoma"/>
                <a:cs typeface="Tahoma"/>
              </a:rPr>
              <a:t>тогда градиент распространяться</a:t>
            </a:r>
            <a:r>
              <a:rPr sz="1100" spc="-50" dirty="0" smtClean="0">
                <a:latin typeface="Tahoma"/>
                <a:cs typeface="Tahoma"/>
              </a:rPr>
              <a:t>,</a:t>
            </a:r>
            <a:endParaRPr sz="1100" dirty="0">
              <a:latin typeface="Tahoma"/>
              <a:cs typeface="Tahoma"/>
            </a:endParaRPr>
          </a:p>
          <a:p>
            <a:pPr marL="289560" indent="-132715">
              <a:lnSpc>
                <a:spcPct val="100000"/>
              </a:lnSpc>
              <a:spcBef>
                <a:spcPts val="330"/>
              </a:spcBef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sz="1100" i="1" spc="204" dirty="0">
                <a:latin typeface="Arial"/>
                <a:cs typeface="Arial"/>
              </a:rPr>
              <a:t>&gt; </a:t>
            </a:r>
            <a:r>
              <a:rPr sz="1100" spc="-45" dirty="0">
                <a:latin typeface="Tahoma"/>
                <a:cs typeface="Tahoma"/>
              </a:rPr>
              <a:t>1, </a:t>
            </a:r>
            <a:r>
              <a:rPr lang="ru-RU" sz="1100" spc="-40" dirty="0" smtClean="0">
                <a:latin typeface="Tahoma"/>
                <a:cs typeface="Tahoma"/>
              </a:rPr>
              <a:t>произведение будет расти в геометрической прогрессии</a:t>
            </a:r>
            <a:r>
              <a:rPr sz="1100" spc="-180" dirty="0" smtClean="0">
                <a:latin typeface="Tahoma"/>
                <a:cs typeface="Tahoma"/>
              </a:rPr>
              <a:t> </a:t>
            </a:r>
            <a:r>
              <a:rPr sz="1100" spc="-40" dirty="0" smtClean="0">
                <a:latin typeface="Tahoma"/>
                <a:cs typeface="Tahoma"/>
              </a:rPr>
              <a:t>(</a:t>
            </a:r>
            <a:r>
              <a:rPr lang="ru-RU" sz="1100" spc="-40" dirty="0" smtClean="0">
                <a:latin typeface="Tahoma"/>
                <a:cs typeface="Tahoma"/>
              </a:rPr>
              <a:t>взрывается</a:t>
            </a:r>
            <a:r>
              <a:rPr sz="1100" spc="-40" dirty="0" smtClean="0">
                <a:latin typeface="Tahoma"/>
                <a:cs typeface="Tahoma"/>
              </a:rPr>
              <a:t>),</a:t>
            </a:r>
            <a:endParaRPr sz="1100" dirty="0">
              <a:latin typeface="Tahoma"/>
              <a:cs typeface="Tahoma"/>
            </a:endParaRPr>
          </a:p>
          <a:p>
            <a:pPr marL="289560" indent="-132715">
              <a:lnSpc>
                <a:spcPct val="100000"/>
              </a:lnSpc>
              <a:spcBef>
                <a:spcPts val="335"/>
              </a:spcBef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sz="1100" i="1" spc="204" dirty="0">
                <a:latin typeface="Arial"/>
                <a:cs typeface="Arial"/>
              </a:rPr>
              <a:t>&lt; </a:t>
            </a:r>
            <a:r>
              <a:rPr sz="1100" spc="-45" dirty="0">
                <a:latin typeface="Tahoma"/>
                <a:cs typeface="Tahoma"/>
              </a:rPr>
              <a:t>1, </a:t>
            </a:r>
            <a:r>
              <a:rPr lang="ru-RU" sz="1100" spc="-40" dirty="0" smtClean="0">
                <a:latin typeface="Tahoma"/>
                <a:cs typeface="Tahoma"/>
              </a:rPr>
              <a:t>произведение многократно сжимается </a:t>
            </a:r>
            <a:r>
              <a:rPr sz="1100" spc="-45" dirty="0" smtClean="0">
                <a:latin typeface="Tahoma"/>
                <a:cs typeface="Tahoma"/>
              </a:rPr>
              <a:t>(</a:t>
            </a:r>
            <a:r>
              <a:rPr lang="ru-RU" sz="1100" spc="-45" dirty="0" smtClean="0">
                <a:latin typeface="Tahoma"/>
                <a:cs typeface="Tahoma"/>
              </a:rPr>
              <a:t>исчезает</a:t>
            </a:r>
            <a:r>
              <a:rPr sz="1100" spc="-45" dirty="0" smtClean="0">
                <a:latin typeface="Tahoma"/>
                <a:cs typeface="Tahoma"/>
              </a:rPr>
              <a:t>).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42671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15" dirty="0" err="1"/>
              <a:t>РНСи</a:t>
            </a:r>
            <a:r>
              <a:rPr lang="ru-RU" spc="-15" dirty="0"/>
              <a:t>: </a:t>
            </a:r>
            <a:r>
              <a:rPr lang="ru-RU" spc="-30" dirty="0"/>
              <a:t>Взрывающиеся и исчезающие градиенты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549203"/>
            <a:ext cx="4167556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ru-RU" sz="1000" dirty="0" smtClean="0">
                <a:latin typeface="Tahoma"/>
                <a:cs typeface="Tahoma"/>
              </a:rPr>
              <a:t>Большую часть времени спектральный радиус </a:t>
            </a:r>
            <a:r>
              <a:rPr sz="1000" i="1" spc="5" dirty="0" err="1" smtClean="0">
                <a:latin typeface="Trebuchet MS"/>
                <a:cs typeface="Trebuchet MS"/>
              </a:rPr>
              <a:t>V</a:t>
            </a:r>
            <a:r>
              <a:rPr sz="1050" i="1" spc="7" baseline="-11904" dirty="0" err="1" smtClean="0">
                <a:latin typeface="Verdana"/>
                <a:cs typeface="Verdana"/>
              </a:rPr>
              <a:t>h</a:t>
            </a:r>
            <a:r>
              <a:rPr sz="1050" i="1" spc="7" baseline="-11904" dirty="0" smtClean="0">
                <a:latin typeface="Verdana"/>
                <a:cs typeface="Verdana"/>
              </a:rPr>
              <a:t> </a:t>
            </a:r>
            <a:r>
              <a:rPr lang="ru-RU" sz="1000" spc="-30" dirty="0" smtClean="0">
                <a:latin typeface="Tahoma"/>
                <a:cs typeface="Tahoma"/>
              </a:rPr>
              <a:t>мал</a:t>
            </a:r>
            <a:r>
              <a:rPr sz="1000" spc="-30" dirty="0" smtClean="0">
                <a:latin typeface="Tahoma"/>
                <a:cs typeface="Tahoma"/>
              </a:rPr>
              <a:t>.</a:t>
            </a:r>
            <a:r>
              <a:rPr lang="ru-RU" sz="1000" spc="-30" dirty="0" smtClean="0">
                <a:latin typeface="Tahoma"/>
                <a:cs typeface="Tahoma"/>
              </a:rPr>
              <a:t> В результате градиент исчезает, а долгосрочные зависимости не обучаются</a:t>
            </a:r>
            <a:r>
              <a:rPr sz="1000" spc="-35" dirty="0" smtClean="0"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032858"/>
            <a:ext cx="3024556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000" spc="-10" dirty="0" smtClean="0">
                <a:latin typeface="Tahoma"/>
                <a:cs typeface="Tahoma"/>
              </a:rPr>
              <a:t>Много нелинейностей</a:t>
            </a:r>
            <a:r>
              <a:rPr sz="1000" dirty="0" smtClean="0">
                <a:latin typeface="Tahoma"/>
                <a:cs typeface="Tahoma"/>
              </a:rPr>
              <a:t>(</a:t>
            </a:r>
            <a:r>
              <a:rPr sz="1000" i="1" dirty="0" smtClean="0">
                <a:latin typeface="Trebuchet MS"/>
                <a:cs typeface="Trebuchet MS"/>
              </a:rPr>
              <a:t>g </a:t>
            </a:r>
            <a:r>
              <a:rPr sz="1000" spc="-90" dirty="0">
                <a:latin typeface="Tahoma"/>
                <a:cs typeface="Tahoma"/>
              </a:rPr>
              <a:t>(</a:t>
            </a:r>
            <a:r>
              <a:rPr sz="1000" spc="-90" dirty="0">
                <a:latin typeface="Lucida Sans Unicode"/>
                <a:cs typeface="Lucida Sans Unicode"/>
              </a:rPr>
              <a:t>·</a:t>
            </a:r>
            <a:r>
              <a:rPr sz="1000" spc="-90" dirty="0">
                <a:latin typeface="Tahoma"/>
                <a:cs typeface="Tahoma"/>
              </a:rPr>
              <a:t>)) </a:t>
            </a:r>
            <a:r>
              <a:rPr lang="ru-RU" sz="1000" spc="-40" dirty="0" smtClean="0">
                <a:latin typeface="Tahoma"/>
                <a:cs typeface="Tahoma"/>
              </a:rPr>
              <a:t>могут также уменьшить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184686"/>
            <a:ext cx="69977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000" spc="-35" dirty="0" smtClean="0">
                <a:latin typeface="Tahoma"/>
                <a:cs typeface="Tahoma"/>
              </a:rPr>
              <a:t>градиент</a:t>
            </a:r>
            <a:r>
              <a:rPr sz="1000" spc="-35" dirty="0" smtClean="0"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73624" y="1014904"/>
            <a:ext cx="1370550" cy="872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73860" y="1384233"/>
            <a:ext cx="226695" cy="85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" i="1" spc="25" dirty="0">
                <a:latin typeface="Arial"/>
                <a:cs typeface="Arial"/>
              </a:rPr>
              <a:t>o</a:t>
            </a:r>
            <a:r>
              <a:rPr sz="375" i="1" spc="37" baseline="33333" dirty="0">
                <a:latin typeface="Arial Narrow"/>
                <a:cs typeface="Arial Narrow"/>
              </a:rPr>
              <a:t>0</a:t>
            </a:r>
            <a:r>
              <a:rPr sz="350" spc="25" dirty="0">
                <a:latin typeface="Arial"/>
                <a:cs typeface="Arial"/>
              </a:rPr>
              <a:t>(</a:t>
            </a:r>
            <a:r>
              <a:rPr sz="350" b="0" i="1" spc="25" dirty="0">
                <a:latin typeface="Bookman Old Style"/>
                <a:cs typeface="Bookman Old Style"/>
              </a:rPr>
              <a:t>x</a:t>
            </a:r>
            <a:r>
              <a:rPr sz="350" spc="25" dirty="0">
                <a:latin typeface="Arial"/>
                <a:cs typeface="Arial"/>
              </a:rPr>
              <a:t>) </a:t>
            </a:r>
            <a:r>
              <a:rPr sz="350" spc="114" dirty="0">
                <a:latin typeface="Lucida Sans Unicode"/>
                <a:cs typeface="Lucida Sans Unicode"/>
              </a:rPr>
              <a:t>⇡</a:t>
            </a:r>
            <a:r>
              <a:rPr sz="350" spc="-80" dirty="0">
                <a:latin typeface="Lucida Sans Unicode"/>
                <a:cs typeface="Lucida Sans Unicode"/>
              </a:rPr>
              <a:t> </a:t>
            </a:r>
            <a:r>
              <a:rPr sz="350" spc="-5" dirty="0">
                <a:latin typeface="Arial"/>
                <a:cs typeface="Arial"/>
              </a:rPr>
              <a:t>1</a:t>
            </a:r>
            <a:endParaRPr sz="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2010" y="1029903"/>
            <a:ext cx="226695" cy="85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" i="1" spc="25" dirty="0">
                <a:latin typeface="Arial"/>
                <a:cs typeface="Arial"/>
              </a:rPr>
              <a:t>o</a:t>
            </a:r>
            <a:r>
              <a:rPr sz="375" i="1" spc="37" baseline="33333" dirty="0">
                <a:latin typeface="Arial Narrow"/>
                <a:cs typeface="Arial Narrow"/>
              </a:rPr>
              <a:t>0</a:t>
            </a:r>
            <a:r>
              <a:rPr sz="350" spc="25" dirty="0">
                <a:latin typeface="Arial"/>
                <a:cs typeface="Arial"/>
              </a:rPr>
              <a:t>(</a:t>
            </a:r>
            <a:r>
              <a:rPr sz="350" b="0" i="1" spc="25" dirty="0">
                <a:latin typeface="Bookman Old Style"/>
                <a:cs typeface="Bookman Old Style"/>
              </a:rPr>
              <a:t>x</a:t>
            </a:r>
            <a:r>
              <a:rPr sz="350" spc="25" dirty="0">
                <a:latin typeface="Arial"/>
                <a:cs typeface="Arial"/>
              </a:rPr>
              <a:t>) </a:t>
            </a:r>
            <a:r>
              <a:rPr sz="350" spc="114" dirty="0">
                <a:latin typeface="Lucida Sans Unicode"/>
                <a:cs typeface="Lucida Sans Unicode"/>
              </a:rPr>
              <a:t>⇡</a:t>
            </a:r>
            <a:r>
              <a:rPr sz="350" spc="-80" dirty="0">
                <a:latin typeface="Lucida Sans Unicode"/>
                <a:cs typeface="Lucida Sans Unicode"/>
              </a:rPr>
              <a:t> </a:t>
            </a:r>
            <a:r>
              <a:rPr sz="350" spc="-5" dirty="0">
                <a:latin typeface="Arial"/>
                <a:cs typeface="Arial"/>
              </a:rPr>
              <a:t>0</a:t>
            </a:r>
            <a:endParaRPr sz="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6630" y="1742373"/>
            <a:ext cx="226695" cy="85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" i="1" spc="25" dirty="0">
                <a:latin typeface="Arial"/>
                <a:cs typeface="Arial"/>
              </a:rPr>
              <a:t>o</a:t>
            </a:r>
            <a:r>
              <a:rPr sz="375" i="1" spc="37" baseline="33333" dirty="0">
                <a:latin typeface="Arial Narrow"/>
                <a:cs typeface="Arial Narrow"/>
              </a:rPr>
              <a:t>0</a:t>
            </a:r>
            <a:r>
              <a:rPr sz="350" spc="25" dirty="0">
                <a:latin typeface="Arial"/>
                <a:cs typeface="Arial"/>
              </a:rPr>
              <a:t>(</a:t>
            </a:r>
            <a:r>
              <a:rPr sz="350" b="0" i="1" spc="25" dirty="0">
                <a:latin typeface="Bookman Old Style"/>
                <a:cs typeface="Bookman Old Style"/>
              </a:rPr>
              <a:t>x</a:t>
            </a:r>
            <a:r>
              <a:rPr sz="350" spc="25" dirty="0">
                <a:latin typeface="Arial"/>
                <a:cs typeface="Arial"/>
              </a:rPr>
              <a:t>) </a:t>
            </a:r>
            <a:r>
              <a:rPr sz="350" spc="114" dirty="0">
                <a:latin typeface="Lucida Sans Unicode"/>
                <a:cs typeface="Lucida Sans Unicode"/>
              </a:rPr>
              <a:t>⇡</a:t>
            </a:r>
            <a:r>
              <a:rPr sz="350" spc="-80" dirty="0">
                <a:latin typeface="Lucida Sans Unicode"/>
                <a:cs typeface="Lucida Sans Unicode"/>
              </a:rPr>
              <a:t> </a:t>
            </a:r>
            <a:r>
              <a:rPr sz="350" spc="-5" dirty="0">
                <a:latin typeface="Arial"/>
                <a:cs typeface="Arial"/>
              </a:rPr>
              <a:t>0</a:t>
            </a:r>
            <a:endParaRPr sz="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9994" y="3151568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7294" y="2032691"/>
            <a:ext cx="3862070" cy="1430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4290">
              <a:lnSpc>
                <a:spcPct val="100000"/>
              </a:lnSpc>
              <a:spcBef>
                <a:spcPts val="95"/>
              </a:spcBef>
            </a:pPr>
            <a:r>
              <a:rPr lang="ru-RU" sz="1000" spc="-40" dirty="0" smtClean="0">
                <a:latin typeface="Tahoma"/>
                <a:cs typeface="Tahoma"/>
              </a:rPr>
              <a:t>Оптимизаторы второго порядка</a:t>
            </a:r>
            <a:r>
              <a:rPr sz="1000" spc="-25" dirty="0" smtClean="0">
                <a:latin typeface="Tahoma"/>
                <a:cs typeface="Tahoma"/>
              </a:rPr>
              <a:t>((</a:t>
            </a:r>
            <a:r>
              <a:rPr lang="ru-RU" sz="1000" spc="-25" dirty="0" err="1" smtClean="0">
                <a:latin typeface="Tahoma"/>
                <a:cs typeface="Tahoma"/>
              </a:rPr>
              <a:t>Квази</a:t>
            </a:r>
            <a:r>
              <a:rPr sz="1000" spc="-25" dirty="0" smtClean="0">
                <a:latin typeface="Tahoma"/>
                <a:cs typeface="Tahoma"/>
              </a:rPr>
              <a:t>-)</a:t>
            </a:r>
            <a:r>
              <a:rPr lang="ru-RU" sz="1000" spc="-25" dirty="0" err="1" smtClean="0">
                <a:latin typeface="Tahoma"/>
                <a:cs typeface="Tahoma"/>
              </a:rPr>
              <a:t>Ньютоновские</a:t>
            </a:r>
            <a:r>
              <a:rPr sz="1000" spc="-25" dirty="0" smtClean="0">
                <a:latin typeface="Tahoma"/>
                <a:cs typeface="Tahoma"/>
              </a:rPr>
              <a:t> </a:t>
            </a:r>
            <a:r>
              <a:rPr lang="ru-RU" sz="1000" spc="-20" dirty="0" smtClean="0">
                <a:latin typeface="Tahoma"/>
                <a:cs typeface="Tahoma"/>
              </a:rPr>
              <a:t>Методы</a:t>
            </a:r>
            <a:r>
              <a:rPr sz="1000" spc="-20" dirty="0" smtClean="0">
                <a:latin typeface="Tahoma"/>
                <a:cs typeface="Tahoma"/>
              </a:rPr>
              <a:t>) </a:t>
            </a:r>
            <a:r>
              <a:rPr lang="ru-RU" sz="1000" spc="-40" dirty="0" smtClean="0">
                <a:latin typeface="Tahoma"/>
                <a:cs typeface="Tahoma"/>
              </a:rPr>
              <a:t>могут преодолеть это, но их трудно масштабировать</a:t>
            </a:r>
            <a:r>
              <a:rPr sz="1000" spc="-40" dirty="0" smtClean="0">
                <a:latin typeface="Tahoma"/>
                <a:cs typeface="Tahoma"/>
              </a:rPr>
              <a:t>. </a:t>
            </a:r>
            <a:r>
              <a:rPr lang="ru-RU" sz="1000" spc="-30" dirty="0" smtClean="0">
                <a:latin typeface="Tahoma"/>
                <a:cs typeface="Tahoma"/>
              </a:rPr>
              <a:t>Тщательная инициализация рекуррентных весов может помочь</a:t>
            </a:r>
            <a:r>
              <a:rPr sz="1000" spc="-35" dirty="0" smtClean="0">
                <a:latin typeface="Tahoma"/>
                <a:cs typeface="Tahoma"/>
              </a:rPr>
              <a:t>.</a:t>
            </a:r>
            <a:r>
              <a:rPr sz="1050" spc="-52" baseline="27777" dirty="0" smtClean="0">
                <a:latin typeface="Arial"/>
                <a:cs typeface="Arial"/>
              </a:rPr>
              <a:t>1</a:t>
            </a:r>
            <a:endParaRPr sz="1050" baseline="27777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 marR="115570">
              <a:lnSpc>
                <a:spcPct val="100000"/>
              </a:lnSpc>
            </a:pPr>
            <a:r>
              <a:rPr lang="ru-RU" sz="1000" spc="-40" dirty="0" smtClean="0">
                <a:solidFill>
                  <a:srgbClr val="FF0000"/>
                </a:solidFill>
                <a:latin typeface="Tahoma"/>
                <a:cs typeface="Tahoma"/>
              </a:rPr>
              <a:t>Здесь мы рассмотрим самое популярное решение, которое изменяет архитектуру сети. </a:t>
            </a:r>
          </a:p>
          <a:p>
            <a:pPr marL="12700" marR="115570">
              <a:lnSpc>
                <a:spcPct val="100000"/>
              </a:lnSpc>
            </a:pPr>
            <a:endParaRPr sz="1350" dirty="0">
              <a:latin typeface="Times New Roman"/>
              <a:cs typeface="Times New Roman"/>
            </a:endParaRPr>
          </a:p>
          <a:p>
            <a:pPr marL="12700" marR="5080" indent="163830">
              <a:lnSpc>
                <a:spcPts val="950"/>
              </a:lnSpc>
              <a:spcBef>
                <a:spcPts val="5"/>
              </a:spcBef>
            </a:pPr>
            <a:r>
              <a:rPr sz="900" spc="-22" baseline="37037" dirty="0">
                <a:latin typeface="Arial"/>
                <a:cs typeface="Arial"/>
              </a:rPr>
              <a:t>1</a:t>
            </a:r>
            <a:r>
              <a:rPr sz="800" spc="-15" dirty="0">
                <a:latin typeface="Arial"/>
                <a:cs typeface="Arial"/>
              </a:rPr>
              <a:t>Stephen </a:t>
            </a:r>
            <a:r>
              <a:rPr sz="800" spc="15" dirty="0">
                <a:latin typeface="Arial"/>
                <a:cs typeface="Arial"/>
              </a:rPr>
              <a:t>Merity: </a:t>
            </a:r>
            <a:r>
              <a:rPr sz="800" spc="-5" dirty="0">
                <a:latin typeface="Arial"/>
                <a:cs typeface="Arial"/>
              </a:rPr>
              <a:t>Explaining </a:t>
            </a:r>
            <a:r>
              <a:rPr sz="800" spc="-20" dirty="0">
                <a:latin typeface="Arial"/>
                <a:cs typeface="Arial"/>
              </a:rPr>
              <a:t>and </a:t>
            </a:r>
            <a:r>
              <a:rPr sz="800" spc="10" dirty="0">
                <a:latin typeface="Arial"/>
                <a:cs typeface="Arial"/>
              </a:rPr>
              <a:t>illustrating </a:t>
            </a:r>
            <a:r>
              <a:rPr sz="800" spc="-5" dirty="0">
                <a:latin typeface="Arial"/>
                <a:cs typeface="Arial"/>
              </a:rPr>
              <a:t>orthogonal </a:t>
            </a:r>
            <a:r>
              <a:rPr sz="800" spc="10" dirty="0">
                <a:latin typeface="Arial"/>
                <a:cs typeface="Arial"/>
              </a:rPr>
              <a:t>initialization </a:t>
            </a:r>
            <a:r>
              <a:rPr sz="800" dirty="0">
                <a:latin typeface="Arial"/>
                <a:cs typeface="Arial"/>
              </a:rPr>
              <a:t>for </a:t>
            </a:r>
            <a:r>
              <a:rPr sz="800" spc="-5" dirty="0">
                <a:latin typeface="Arial"/>
                <a:cs typeface="Arial"/>
              </a:rPr>
              <a:t>recurrent  </a:t>
            </a:r>
            <a:r>
              <a:rPr sz="800" spc="-15" dirty="0">
                <a:latin typeface="Arial"/>
                <a:cs typeface="Arial"/>
              </a:rPr>
              <a:t>neural networks.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spc="110" dirty="0">
                <a:latin typeface="PMingLiU"/>
                <a:cs typeface="PMingLiU"/>
              </a:rPr>
              <a:t>smerity.com/articles/2016/orthogonal_init.html</a:t>
            </a:r>
            <a:endParaRPr sz="800" dirty="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3428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35" dirty="0" smtClean="0">
                <a:latin typeface="Tahoma"/>
                <a:cs typeface="Tahoma"/>
              </a:rPr>
              <a:t>Долгая краткосрочная память </a:t>
            </a:r>
            <a:r>
              <a:rPr sz="1400" spc="55" dirty="0" smtClean="0">
                <a:latin typeface="Tahoma"/>
                <a:cs typeface="Tahoma"/>
              </a:rPr>
              <a:t>(</a:t>
            </a:r>
            <a:r>
              <a:rPr lang="ru-RU" sz="1400" spc="55" dirty="0" smtClean="0">
                <a:latin typeface="Tahoma"/>
                <a:cs typeface="Tahoma"/>
              </a:rPr>
              <a:t>ДКСП</a:t>
            </a:r>
            <a:r>
              <a:rPr sz="1400" spc="55" dirty="0" smtClean="0">
                <a:latin typeface="Tahoma"/>
                <a:cs typeface="Tahoma"/>
              </a:rPr>
              <a:t>)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3802" y="1020266"/>
            <a:ext cx="178053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3685" algn="l"/>
              </a:tabLst>
            </a:pPr>
            <a:r>
              <a:rPr sz="1100" i="1" spc="-60" dirty="0">
                <a:latin typeface="Trebuchet MS"/>
                <a:cs typeface="Trebuchet MS"/>
              </a:rPr>
              <a:t>h</a:t>
            </a:r>
            <a:r>
              <a:rPr sz="1200" i="1" spc="-89" baseline="-10416" dirty="0">
                <a:latin typeface="Verdana"/>
                <a:cs typeface="Verdana"/>
              </a:rPr>
              <a:t>n	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23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Trebuchet MS"/>
                <a:cs typeface="Trebuchet MS"/>
              </a:rPr>
              <a:t>g</a:t>
            </a:r>
            <a:r>
              <a:rPr sz="1100" i="1" spc="-220" dirty="0">
                <a:latin typeface="Trebuchet MS"/>
                <a:cs typeface="Trebuchet MS"/>
              </a:rPr>
              <a:t> </a:t>
            </a:r>
            <a:r>
              <a:rPr sz="1100" spc="40" dirty="0">
                <a:latin typeface="Tahoma"/>
                <a:cs typeface="Tahoma"/>
              </a:rPr>
              <a:t>(</a:t>
            </a:r>
            <a:r>
              <a:rPr sz="1100" i="1" spc="40" dirty="0">
                <a:latin typeface="Trebuchet MS"/>
                <a:cs typeface="Trebuchet MS"/>
              </a:rPr>
              <a:t>V</a:t>
            </a:r>
            <a:r>
              <a:rPr sz="1100" i="1" spc="-16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ahoma"/>
                <a:cs typeface="Tahoma"/>
              </a:rPr>
              <a:t>[</a:t>
            </a:r>
            <a:r>
              <a:rPr sz="1100" i="1" spc="-50" dirty="0">
                <a:latin typeface="Trebuchet MS"/>
                <a:cs typeface="Trebuchet MS"/>
              </a:rPr>
              <a:t>w</a:t>
            </a:r>
            <a:r>
              <a:rPr sz="1200" i="1" spc="-75" baseline="-10416" dirty="0">
                <a:latin typeface="Verdana"/>
                <a:cs typeface="Verdana"/>
              </a:rPr>
              <a:t>n</a:t>
            </a:r>
            <a:r>
              <a:rPr sz="1200" spc="-75" baseline="-10416" dirty="0">
                <a:latin typeface="Lucida Sans Unicode"/>
                <a:cs typeface="Lucida Sans Unicode"/>
              </a:rPr>
              <a:t>−</a:t>
            </a:r>
            <a:r>
              <a:rPr sz="1200" spc="-75" baseline="-10416" dirty="0">
                <a:latin typeface="Arial"/>
                <a:cs typeface="Arial"/>
              </a:rPr>
              <a:t>1</a:t>
            </a:r>
            <a:r>
              <a:rPr sz="1100" spc="-50" dirty="0">
                <a:latin typeface="Tahoma"/>
                <a:cs typeface="Tahoma"/>
              </a:rPr>
              <a:t>;</a:t>
            </a:r>
            <a:r>
              <a:rPr sz="1100" spc="-170" dirty="0">
                <a:latin typeface="Tahoma"/>
                <a:cs typeface="Tahoma"/>
              </a:rPr>
              <a:t> </a:t>
            </a:r>
            <a:r>
              <a:rPr sz="1100" i="1" spc="-35" dirty="0">
                <a:latin typeface="Trebuchet MS"/>
                <a:cs typeface="Trebuchet MS"/>
              </a:rPr>
              <a:t>h</a:t>
            </a:r>
            <a:r>
              <a:rPr sz="1200" i="1" spc="-52" baseline="-10416" dirty="0">
                <a:latin typeface="Verdana"/>
                <a:cs typeface="Verdana"/>
              </a:rPr>
              <a:t>n</a:t>
            </a:r>
            <a:r>
              <a:rPr sz="1200" spc="-52" baseline="-10416" dirty="0">
                <a:latin typeface="Lucida Sans Unicode"/>
                <a:cs typeface="Lucida Sans Unicode"/>
              </a:rPr>
              <a:t>−</a:t>
            </a:r>
            <a:r>
              <a:rPr sz="1200" spc="-52" baseline="-10416" dirty="0">
                <a:latin typeface="Arial"/>
                <a:cs typeface="Arial"/>
              </a:rPr>
              <a:t>1</a:t>
            </a:r>
            <a:r>
              <a:rPr sz="1100" spc="-35" dirty="0">
                <a:latin typeface="Tahoma"/>
                <a:cs typeface="Tahoma"/>
              </a:rPr>
              <a:t>]</a:t>
            </a:r>
            <a:r>
              <a:rPr sz="1100" spc="-11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10" dirty="0">
                <a:latin typeface="Tahoma"/>
                <a:cs typeface="Tahoma"/>
              </a:rPr>
              <a:t> </a:t>
            </a:r>
            <a:r>
              <a:rPr sz="1100" i="1" spc="35" dirty="0">
                <a:latin typeface="Trebuchet MS"/>
                <a:cs typeface="Trebuchet MS"/>
              </a:rPr>
              <a:t>c</a:t>
            </a:r>
            <a:r>
              <a:rPr sz="1100" spc="35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29898" y="2285579"/>
            <a:ext cx="810260" cy="162560"/>
          </a:xfrm>
          <a:custGeom>
            <a:avLst/>
            <a:gdLst/>
            <a:ahLst/>
            <a:cxnLst/>
            <a:rect l="l" t="t" r="r" b="b"/>
            <a:pathLst>
              <a:path w="810260" h="162560">
                <a:moveTo>
                  <a:pt x="728999" y="0"/>
                </a:moveTo>
                <a:lnTo>
                  <a:pt x="80999" y="0"/>
                </a:lnTo>
                <a:lnTo>
                  <a:pt x="49471" y="6365"/>
                </a:lnTo>
                <a:lnTo>
                  <a:pt x="23724" y="23724"/>
                </a:lnTo>
                <a:lnTo>
                  <a:pt x="6365" y="49471"/>
                </a:lnTo>
                <a:lnTo>
                  <a:pt x="0" y="81000"/>
                </a:lnTo>
                <a:lnTo>
                  <a:pt x="6365" y="112528"/>
                </a:lnTo>
                <a:lnTo>
                  <a:pt x="23724" y="138275"/>
                </a:lnTo>
                <a:lnTo>
                  <a:pt x="49471" y="155634"/>
                </a:lnTo>
                <a:lnTo>
                  <a:pt x="80999" y="162000"/>
                </a:lnTo>
                <a:lnTo>
                  <a:pt x="728999" y="162000"/>
                </a:lnTo>
                <a:lnTo>
                  <a:pt x="760529" y="155634"/>
                </a:lnTo>
                <a:lnTo>
                  <a:pt x="786276" y="138275"/>
                </a:lnTo>
                <a:lnTo>
                  <a:pt x="803635" y="112528"/>
                </a:lnTo>
                <a:lnTo>
                  <a:pt x="810000" y="81000"/>
                </a:lnTo>
                <a:lnTo>
                  <a:pt x="803635" y="49471"/>
                </a:lnTo>
                <a:lnTo>
                  <a:pt x="786276" y="23724"/>
                </a:lnTo>
                <a:lnTo>
                  <a:pt x="760529" y="6365"/>
                </a:lnTo>
                <a:lnTo>
                  <a:pt x="7289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29898" y="2285579"/>
            <a:ext cx="810260" cy="162560"/>
          </a:xfrm>
          <a:custGeom>
            <a:avLst/>
            <a:gdLst/>
            <a:ahLst/>
            <a:cxnLst/>
            <a:rect l="l" t="t" r="r" b="b"/>
            <a:pathLst>
              <a:path w="810260" h="162560">
                <a:moveTo>
                  <a:pt x="80999" y="0"/>
                </a:moveTo>
                <a:lnTo>
                  <a:pt x="728999" y="0"/>
                </a:lnTo>
                <a:lnTo>
                  <a:pt x="760529" y="6365"/>
                </a:lnTo>
                <a:lnTo>
                  <a:pt x="786276" y="23724"/>
                </a:lnTo>
                <a:lnTo>
                  <a:pt x="803635" y="49471"/>
                </a:lnTo>
                <a:lnTo>
                  <a:pt x="810000" y="80999"/>
                </a:lnTo>
                <a:lnTo>
                  <a:pt x="803635" y="112529"/>
                </a:lnTo>
                <a:lnTo>
                  <a:pt x="786276" y="138276"/>
                </a:lnTo>
                <a:lnTo>
                  <a:pt x="760529" y="155635"/>
                </a:lnTo>
                <a:lnTo>
                  <a:pt x="728999" y="162000"/>
                </a:lnTo>
                <a:lnTo>
                  <a:pt x="80999" y="162000"/>
                </a:lnTo>
                <a:lnTo>
                  <a:pt x="49471" y="155635"/>
                </a:lnTo>
                <a:lnTo>
                  <a:pt x="23724" y="138276"/>
                </a:lnTo>
                <a:lnTo>
                  <a:pt x="6365" y="112529"/>
                </a:lnTo>
                <a:lnTo>
                  <a:pt x="0" y="80999"/>
                </a:lnTo>
                <a:lnTo>
                  <a:pt x="6365" y="49471"/>
                </a:lnTo>
                <a:lnTo>
                  <a:pt x="23724" y="23724"/>
                </a:lnTo>
                <a:lnTo>
                  <a:pt x="49471" y="6365"/>
                </a:lnTo>
                <a:lnTo>
                  <a:pt x="80999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1898" y="2285579"/>
            <a:ext cx="810260" cy="162560"/>
          </a:xfrm>
          <a:custGeom>
            <a:avLst/>
            <a:gdLst/>
            <a:ahLst/>
            <a:cxnLst/>
            <a:rect l="l" t="t" r="r" b="b"/>
            <a:pathLst>
              <a:path w="810260" h="162560">
                <a:moveTo>
                  <a:pt x="728999" y="0"/>
                </a:moveTo>
                <a:lnTo>
                  <a:pt x="81000" y="0"/>
                </a:lnTo>
                <a:lnTo>
                  <a:pt x="49471" y="6365"/>
                </a:lnTo>
                <a:lnTo>
                  <a:pt x="23724" y="23724"/>
                </a:lnTo>
                <a:lnTo>
                  <a:pt x="6365" y="49471"/>
                </a:lnTo>
                <a:lnTo>
                  <a:pt x="0" y="81000"/>
                </a:lnTo>
                <a:lnTo>
                  <a:pt x="6365" y="112528"/>
                </a:lnTo>
                <a:lnTo>
                  <a:pt x="23724" y="138275"/>
                </a:lnTo>
                <a:lnTo>
                  <a:pt x="49471" y="155634"/>
                </a:lnTo>
                <a:lnTo>
                  <a:pt x="81000" y="162000"/>
                </a:lnTo>
                <a:lnTo>
                  <a:pt x="728999" y="162000"/>
                </a:lnTo>
                <a:lnTo>
                  <a:pt x="760528" y="155634"/>
                </a:lnTo>
                <a:lnTo>
                  <a:pt x="786275" y="138275"/>
                </a:lnTo>
                <a:lnTo>
                  <a:pt x="803634" y="112528"/>
                </a:lnTo>
                <a:lnTo>
                  <a:pt x="810000" y="81000"/>
                </a:lnTo>
                <a:lnTo>
                  <a:pt x="803634" y="49471"/>
                </a:lnTo>
                <a:lnTo>
                  <a:pt x="786275" y="23724"/>
                </a:lnTo>
                <a:lnTo>
                  <a:pt x="760528" y="6365"/>
                </a:lnTo>
                <a:lnTo>
                  <a:pt x="7289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1899" y="2285579"/>
            <a:ext cx="810260" cy="162560"/>
          </a:xfrm>
          <a:custGeom>
            <a:avLst/>
            <a:gdLst/>
            <a:ahLst/>
            <a:cxnLst/>
            <a:rect l="l" t="t" r="r" b="b"/>
            <a:pathLst>
              <a:path w="810260" h="162560">
                <a:moveTo>
                  <a:pt x="80999" y="0"/>
                </a:moveTo>
                <a:lnTo>
                  <a:pt x="728999" y="0"/>
                </a:lnTo>
                <a:lnTo>
                  <a:pt x="760528" y="6365"/>
                </a:lnTo>
                <a:lnTo>
                  <a:pt x="786275" y="23724"/>
                </a:lnTo>
                <a:lnTo>
                  <a:pt x="803634" y="49471"/>
                </a:lnTo>
                <a:lnTo>
                  <a:pt x="809999" y="80999"/>
                </a:lnTo>
                <a:lnTo>
                  <a:pt x="803634" y="112529"/>
                </a:lnTo>
                <a:lnTo>
                  <a:pt x="786275" y="138276"/>
                </a:lnTo>
                <a:lnTo>
                  <a:pt x="760528" y="155635"/>
                </a:lnTo>
                <a:lnTo>
                  <a:pt x="728999" y="162000"/>
                </a:lnTo>
                <a:lnTo>
                  <a:pt x="80999" y="162000"/>
                </a:lnTo>
                <a:lnTo>
                  <a:pt x="49470" y="155635"/>
                </a:lnTo>
                <a:lnTo>
                  <a:pt x="23723" y="138276"/>
                </a:lnTo>
                <a:lnTo>
                  <a:pt x="6365" y="112529"/>
                </a:lnTo>
                <a:lnTo>
                  <a:pt x="0" y="80999"/>
                </a:lnTo>
                <a:lnTo>
                  <a:pt x="6365" y="49471"/>
                </a:lnTo>
                <a:lnTo>
                  <a:pt x="23723" y="23724"/>
                </a:lnTo>
                <a:lnTo>
                  <a:pt x="49470" y="6365"/>
                </a:lnTo>
                <a:lnTo>
                  <a:pt x="80999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33898" y="2577179"/>
            <a:ext cx="486409" cy="162560"/>
          </a:xfrm>
          <a:custGeom>
            <a:avLst/>
            <a:gdLst/>
            <a:ahLst/>
            <a:cxnLst/>
            <a:rect l="l" t="t" r="r" b="b"/>
            <a:pathLst>
              <a:path w="486410" h="162560">
                <a:moveTo>
                  <a:pt x="404999" y="0"/>
                </a:moveTo>
                <a:lnTo>
                  <a:pt x="81000" y="0"/>
                </a:lnTo>
                <a:lnTo>
                  <a:pt x="49471" y="6365"/>
                </a:lnTo>
                <a:lnTo>
                  <a:pt x="23724" y="23724"/>
                </a:lnTo>
                <a:lnTo>
                  <a:pt x="6365" y="49471"/>
                </a:lnTo>
                <a:lnTo>
                  <a:pt x="0" y="81000"/>
                </a:lnTo>
                <a:lnTo>
                  <a:pt x="6365" y="112528"/>
                </a:lnTo>
                <a:lnTo>
                  <a:pt x="23724" y="138275"/>
                </a:lnTo>
                <a:lnTo>
                  <a:pt x="49471" y="155634"/>
                </a:lnTo>
                <a:lnTo>
                  <a:pt x="81000" y="162000"/>
                </a:lnTo>
                <a:lnTo>
                  <a:pt x="404999" y="162000"/>
                </a:lnTo>
                <a:lnTo>
                  <a:pt x="436528" y="155634"/>
                </a:lnTo>
                <a:lnTo>
                  <a:pt x="462275" y="138275"/>
                </a:lnTo>
                <a:lnTo>
                  <a:pt x="479634" y="112528"/>
                </a:lnTo>
                <a:lnTo>
                  <a:pt x="486000" y="81000"/>
                </a:lnTo>
                <a:lnTo>
                  <a:pt x="479634" y="49471"/>
                </a:lnTo>
                <a:lnTo>
                  <a:pt x="462275" y="23724"/>
                </a:lnTo>
                <a:lnTo>
                  <a:pt x="436528" y="6365"/>
                </a:lnTo>
                <a:lnTo>
                  <a:pt x="404999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33898" y="2577179"/>
            <a:ext cx="486409" cy="162560"/>
          </a:xfrm>
          <a:custGeom>
            <a:avLst/>
            <a:gdLst/>
            <a:ahLst/>
            <a:cxnLst/>
            <a:rect l="l" t="t" r="r" b="b"/>
            <a:pathLst>
              <a:path w="486410" h="162560">
                <a:moveTo>
                  <a:pt x="80999" y="0"/>
                </a:moveTo>
                <a:lnTo>
                  <a:pt x="405000" y="0"/>
                </a:lnTo>
                <a:lnTo>
                  <a:pt x="436529" y="6365"/>
                </a:lnTo>
                <a:lnTo>
                  <a:pt x="462275" y="23724"/>
                </a:lnTo>
                <a:lnTo>
                  <a:pt x="479634" y="49471"/>
                </a:lnTo>
                <a:lnTo>
                  <a:pt x="486000" y="80999"/>
                </a:lnTo>
                <a:lnTo>
                  <a:pt x="479634" y="112529"/>
                </a:lnTo>
                <a:lnTo>
                  <a:pt x="462275" y="138276"/>
                </a:lnTo>
                <a:lnTo>
                  <a:pt x="436529" y="155635"/>
                </a:lnTo>
                <a:lnTo>
                  <a:pt x="405000" y="162000"/>
                </a:lnTo>
                <a:lnTo>
                  <a:pt x="80999" y="162000"/>
                </a:lnTo>
                <a:lnTo>
                  <a:pt x="49471" y="155635"/>
                </a:lnTo>
                <a:lnTo>
                  <a:pt x="23724" y="138276"/>
                </a:lnTo>
                <a:lnTo>
                  <a:pt x="6365" y="112529"/>
                </a:lnTo>
                <a:lnTo>
                  <a:pt x="0" y="80999"/>
                </a:lnTo>
                <a:lnTo>
                  <a:pt x="6365" y="49471"/>
                </a:lnTo>
                <a:lnTo>
                  <a:pt x="23724" y="23724"/>
                </a:lnTo>
                <a:lnTo>
                  <a:pt x="49471" y="6365"/>
                </a:lnTo>
                <a:lnTo>
                  <a:pt x="80999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33898" y="1572779"/>
            <a:ext cx="486409" cy="162560"/>
          </a:xfrm>
          <a:custGeom>
            <a:avLst/>
            <a:gdLst/>
            <a:ahLst/>
            <a:cxnLst/>
            <a:rect l="l" t="t" r="r" b="b"/>
            <a:pathLst>
              <a:path w="486410" h="162560">
                <a:moveTo>
                  <a:pt x="404999" y="0"/>
                </a:moveTo>
                <a:lnTo>
                  <a:pt x="81000" y="0"/>
                </a:lnTo>
                <a:lnTo>
                  <a:pt x="49471" y="6365"/>
                </a:lnTo>
                <a:lnTo>
                  <a:pt x="23724" y="23724"/>
                </a:lnTo>
                <a:lnTo>
                  <a:pt x="6365" y="49471"/>
                </a:lnTo>
                <a:lnTo>
                  <a:pt x="0" y="80999"/>
                </a:lnTo>
                <a:lnTo>
                  <a:pt x="6365" y="112528"/>
                </a:lnTo>
                <a:lnTo>
                  <a:pt x="23724" y="138275"/>
                </a:lnTo>
                <a:lnTo>
                  <a:pt x="49471" y="155634"/>
                </a:lnTo>
                <a:lnTo>
                  <a:pt x="81000" y="162000"/>
                </a:lnTo>
                <a:lnTo>
                  <a:pt x="404999" y="162000"/>
                </a:lnTo>
                <a:lnTo>
                  <a:pt x="436528" y="155634"/>
                </a:lnTo>
                <a:lnTo>
                  <a:pt x="462275" y="138275"/>
                </a:lnTo>
                <a:lnTo>
                  <a:pt x="479634" y="112528"/>
                </a:lnTo>
                <a:lnTo>
                  <a:pt x="486000" y="80999"/>
                </a:lnTo>
                <a:lnTo>
                  <a:pt x="479634" y="49471"/>
                </a:lnTo>
                <a:lnTo>
                  <a:pt x="462275" y="23724"/>
                </a:lnTo>
                <a:lnTo>
                  <a:pt x="436528" y="6365"/>
                </a:lnTo>
                <a:lnTo>
                  <a:pt x="404999" y="0"/>
                </a:lnTo>
                <a:close/>
              </a:path>
            </a:pathLst>
          </a:custGeom>
          <a:solidFill>
            <a:srgbClr val="FFC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33898" y="1572779"/>
            <a:ext cx="486409" cy="162560"/>
          </a:xfrm>
          <a:custGeom>
            <a:avLst/>
            <a:gdLst/>
            <a:ahLst/>
            <a:cxnLst/>
            <a:rect l="l" t="t" r="r" b="b"/>
            <a:pathLst>
              <a:path w="486410" h="162560">
                <a:moveTo>
                  <a:pt x="80999" y="0"/>
                </a:moveTo>
                <a:lnTo>
                  <a:pt x="405000" y="0"/>
                </a:lnTo>
                <a:lnTo>
                  <a:pt x="436529" y="6365"/>
                </a:lnTo>
                <a:lnTo>
                  <a:pt x="462275" y="23724"/>
                </a:lnTo>
                <a:lnTo>
                  <a:pt x="479634" y="49471"/>
                </a:lnTo>
                <a:lnTo>
                  <a:pt x="486000" y="80999"/>
                </a:lnTo>
                <a:lnTo>
                  <a:pt x="479634" y="112529"/>
                </a:lnTo>
                <a:lnTo>
                  <a:pt x="462275" y="138275"/>
                </a:lnTo>
                <a:lnTo>
                  <a:pt x="436529" y="155634"/>
                </a:lnTo>
                <a:lnTo>
                  <a:pt x="405000" y="161999"/>
                </a:lnTo>
                <a:lnTo>
                  <a:pt x="80999" y="161999"/>
                </a:lnTo>
                <a:lnTo>
                  <a:pt x="49471" y="155634"/>
                </a:lnTo>
                <a:lnTo>
                  <a:pt x="23724" y="138275"/>
                </a:lnTo>
                <a:lnTo>
                  <a:pt x="6365" y="112529"/>
                </a:lnTo>
                <a:lnTo>
                  <a:pt x="0" y="80999"/>
                </a:lnTo>
                <a:lnTo>
                  <a:pt x="6365" y="49471"/>
                </a:lnTo>
                <a:lnTo>
                  <a:pt x="23724" y="23724"/>
                </a:lnTo>
                <a:lnTo>
                  <a:pt x="49471" y="6365"/>
                </a:lnTo>
                <a:lnTo>
                  <a:pt x="80999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76898" y="1802216"/>
            <a:ext cx="0" cy="483870"/>
          </a:xfrm>
          <a:custGeom>
            <a:avLst/>
            <a:gdLst/>
            <a:ahLst/>
            <a:cxnLst/>
            <a:rect l="l" t="t" r="r" b="b"/>
            <a:pathLst>
              <a:path h="483869">
                <a:moveTo>
                  <a:pt x="0" y="483363"/>
                </a:moveTo>
                <a:lnTo>
                  <a:pt x="0" y="0"/>
                </a:lnTo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59753" y="1756497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17144" y="0"/>
                </a:moveTo>
                <a:lnTo>
                  <a:pt x="0" y="45719"/>
                </a:lnTo>
                <a:lnTo>
                  <a:pt x="34289" y="45719"/>
                </a:lnTo>
                <a:lnTo>
                  <a:pt x="1714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59753" y="1756496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17144" y="0"/>
                </a:moveTo>
                <a:lnTo>
                  <a:pt x="0" y="45719"/>
                </a:lnTo>
                <a:lnTo>
                  <a:pt x="34289" y="45719"/>
                </a:lnTo>
                <a:lnTo>
                  <a:pt x="17144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91898" y="2577179"/>
            <a:ext cx="486409" cy="162560"/>
          </a:xfrm>
          <a:custGeom>
            <a:avLst/>
            <a:gdLst/>
            <a:ahLst/>
            <a:cxnLst/>
            <a:rect l="l" t="t" r="r" b="b"/>
            <a:pathLst>
              <a:path w="486410" h="162560">
                <a:moveTo>
                  <a:pt x="405000" y="0"/>
                </a:moveTo>
                <a:lnTo>
                  <a:pt x="81000" y="0"/>
                </a:lnTo>
                <a:lnTo>
                  <a:pt x="49471" y="6365"/>
                </a:lnTo>
                <a:lnTo>
                  <a:pt x="23724" y="23724"/>
                </a:lnTo>
                <a:lnTo>
                  <a:pt x="6365" y="49471"/>
                </a:lnTo>
                <a:lnTo>
                  <a:pt x="0" y="81000"/>
                </a:lnTo>
                <a:lnTo>
                  <a:pt x="6365" y="112528"/>
                </a:lnTo>
                <a:lnTo>
                  <a:pt x="23724" y="138275"/>
                </a:lnTo>
                <a:lnTo>
                  <a:pt x="49471" y="155634"/>
                </a:lnTo>
                <a:lnTo>
                  <a:pt x="81000" y="162000"/>
                </a:lnTo>
                <a:lnTo>
                  <a:pt x="405000" y="162000"/>
                </a:lnTo>
                <a:lnTo>
                  <a:pt x="436529" y="155634"/>
                </a:lnTo>
                <a:lnTo>
                  <a:pt x="462275" y="138275"/>
                </a:lnTo>
                <a:lnTo>
                  <a:pt x="479634" y="112528"/>
                </a:lnTo>
                <a:lnTo>
                  <a:pt x="486000" y="81000"/>
                </a:lnTo>
                <a:lnTo>
                  <a:pt x="479634" y="49471"/>
                </a:lnTo>
                <a:lnTo>
                  <a:pt x="462275" y="23724"/>
                </a:lnTo>
                <a:lnTo>
                  <a:pt x="436529" y="6365"/>
                </a:lnTo>
                <a:lnTo>
                  <a:pt x="405000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91897" y="2577179"/>
            <a:ext cx="486409" cy="162560"/>
          </a:xfrm>
          <a:custGeom>
            <a:avLst/>
            <a:gdLst/>
            <a:ahLst/>
            <a:cxnLst/>
            <a:rect l="l" t="t" r="r" b="b"/>
            <a:pathLst>
              <a:path w="486410" h="162560">
                <a:moveTo>
                  <a:pt x="81000" y="0"/>
                </a:moveTo>
                <a:lnTo>
                  <a:pt x="405000" y="0"/>
                </a:lnTo>
                <a:lnTo>
                  <a:pt x="436529" y="6365"/>
                </a:lnTo>
                <a:lnTo>
                  <a:pt x="462275" y="23724"/>
                </a:lnTo>
                <a:lnTo>
                  <a:pt x="479634" y="49471"/>
                </a:lnTo>
                <a:lnTo>
                  <a:pt x="486000" y="80999"/>
                </a:lnTo>
                <a:lnTo>
                  <a:pt x="479634" y="112529"/>
                </a:lnTo>
                <a:lnTo>
                  <a:pt x="462275" y="138276"/>
                </a:lnTo>
                <a:lnTo>
                  <a:pt x="436529" y="155635"/>
                </a:lnTo>
                <a:lnTo>
                  <a:pt x="405000" y="162000"/>
                </a:lnTo>
                <a:lnTo>
                  <a:pt x="81000" y="162000"/>
                </a:lnTo>
                <a:lnTo>
                  <a:pt x="49471" y="155635"/>
                </a:lnTo>
                <a:lnTo>
                  <a:pt x="23724" y="138276"/>
                </a:lnTo>
                <a:lnTo>
                  <a:pt x="6365" y="112529"/>
                </a:lnTo>
                <a:lnTo>
                  <a:pt x="0" y="80999"/>
                </a:lnTo>
                <a:lnTo>
                  <a:pt x="6365" y="49471"/>
                </a:lnTo>
                <a:lnTo>
                  <a:pt x="23724" y="23724"/>
                </a:lnTo>
                <a:lnTo>
                  <a:pt x="49471" y="6365"/>
                </a:lnTo>
                <a:lnTo>
                  <a:pt x="81000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91898" y="1572779"/>
            <a:ext cx="486409" cy="162560"/>
          </a:xfrm>
          <a:custGeom>
            <a:avLst/>
            <a:gdLst/>
            <a:ahLst/>
            <a:cxnLst/>
            <a:rect l="l" t="t" r="r" b="b"/>
            <a:pathLst>
              <a:path w="486410" h="162560">
                <a:moveTo>
                  <a:pt x="405000" y="0"/>
                </a:moveTo>
                <a:lnTo>
                  <a:pt x="81000" y="0"/>
                </a:lnTo>
                <a:lnTo>
                  <a:pt x="49471" y="6365"/>
                </a:lnTo>
                <a:lnTo>
                  <a:pt x="23724" y="23724"/>
                </a:lnTo>
                <a:lnTo>
                  <a:pt x="6365" y="49471"/>
                </a:lnTo>
                <a:lnTo>
                  <a:pt x="0" y="80999"/>
                </a:lnTo>
                <a:lnTo>
                  <a:pt x="6365" y="112528"/>
                </a:lnTo>
                <a:lnTo>
                  <a:pt x="23724" y="138275"/>
                </a:lnTo>
                <a:lnTo>
                  <a:pt x="49471" y="155634"/>
                </a:lnTo>
                <a:lnTo>
                  <a:pt x="81000" y="162000"/>
                </a:lnTo>
                <a:lnTo>
                  <a:pt x="405000" y="162000"/>
                </a:lnTo>
                <a:lnTo>
                  <a:pt x="436529" y="155634"/>
                </a:lnTo>
                <a:lnTo>
                  <a:pt x="462275" y="138275"/>
                </a:lnTo>
                <a:lnTo>
                  <a:pt x="479634" y="112528"/>
                </a:lnTo>
                <a:lnTo>
                  <a:pt x="486000" y="80999"/>
                </a:lnTo>
                <a:lnTo>
                  <a:pt x="479634" y="49471"/>
                </a:lnTo>
                <a:lnTo>
                  <a:pt x="462275" y="23724"/>
                </a:lnTo>
                <a:lnTo>
                  <a:pt x="436529" y="6365"/>
                </a:lnTo>
                <a:lnTo>
                  <a:pt x="405000" y="0"/>
                </a:lnTo>
                <a:close/>
              </a:path>
            </a:pathLst>
          </a:custGeom>
          <a:solidFill>
            <a:srgbClr val="FFC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91897" y="1572779"/>
            <a:ext cx="486409" cy="162560"/>
          </a:xfrm>
          <a:custGeom>
            <a:avLst/>
            <a:gdLst/>
            <a:ahLst/>
            <a:cxnLst/>
            <a:rect l="l" t="t" r="r" b="b"/>
            <a:pathLst>
              <a:path w="486410" h="162560">
                <a:moveTo>
                  <a:pt x="81000" y="0"/>
                </a:moveTo>
                <a:lnTo>
                  <a:pt x="405000" y="0"/>
                </a:lnTo>
                <a:lnTo>
                  <a:pt x="436529" y="6365"/>
                </a:lnTo>
                <a:lnTo>
                  <a:pt x="462275" y="23724"/>
                </a:lnTo>
                <a:lnTo>
                  <a:pt x="479634" y="49471"/>
                </a:lnTo>
                <a:lnTo>
                  <a:pt x="486000" y="80999"/>
                </a:lnTo>
                <a:lnTo>
                  <a:pt x="479634" y="112529"/>
                </a:lnTo>
                <a:lnTo>
                  <a:pt x="462275" y="138275"/>
                </a:lnTo>
                <a:lnTo>
                  <a:pt x="436529" y="155634"/>
                </a:lnTo>
                <a:lnTo>
                  <a:pt x="405000" y="161999"/>
                </a:lnTo>
                <a:lnTo>
                  <a:pt x="81000" y="161999"/>
                </a:lnTo>
                <a:lnTo>
                  <a:pt x="49471" y="155634"/>
                </a:lnTo>
                <a:lnTo>
                  <a:pt x="23724" y="138275"/>
                </a:lnTo>
                <a:lnTo>
                  <a:pt x="6365" y="112529"/>
                </a:lnTo>
                <a:lnTo>
                  <a:pt x="0" y="80999"/>
                </a:lnTo>
                <a:lnTo>
                  <a:pt x="6365" y="49471"/>
                </a:lnTo>
                <a:lnTo>
                  <a:pt x="23724" y="23724"/>
                </a:lnTo>
                <a:lnTo>
                  <a:pt x="49471" y="6365"/>
                </a:lnTo>
                <a:lnTo>
                  <a:pt x="81000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81898" y="2366579"/>
            <a:ext cx="581025" cy="0"/>
          </a:xfrm>
          <a:custGeom>
            <a:avLst/>
            <a:gdLst/>
            <a:ahLst/>
            <a:cxnLst/>
            <a:rect l="l" t="t" r="r" b="b"/>
            <a:pathLst>
              <a:path w="581025">
                <a:moveTo>
                  <a:pt x="0" y="0"/>
                </a:moveTo>
                <a:lnTo>
                  <a:pt x="580562" y="0"/>
                </a:lnTo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62461" y="2349435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19" h="34289">
                <a:moveTo>
                  <a:pt x="0" y="0"/>
                </a:moveTo>
                <a:lnTo>
                  <a:pt x="0" y="34289"/>
                </a:lnTo>
                <a:lnTo>
                  <a:pt x="45719" y="17144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62461" y="2349434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19" h="34289">
                <a:moveTo>
                  <a:pt x="45719" y="17144"/>
                </a:moveTo>
                <a:lnTo>
                  <a:pt x="0" y="0"/>
                </a:lnTo>
                <a:lnTo>
                  <a:pt x="0" y="34289"/>
                </a:lnTo>
                <a:lnTo>
                  <a:pt x="45719" y="17144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663065" y="2593074"/>
            <a:ext cx="8445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25" dirty="0"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31387" y="2241122"/>
            <a:ext cx="184150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b="0" i="1" spc="-45" dirty="0">
                <a:latin typeface="Bookman Old Style"/>
                <a:cs typeface="Bookman Old Style"/>
              </a:rPr>
              <a:t>h</a:t>
            </a:r>
            <a:r>
              <a:rPr sz="1200" i="1" spc="195" baseline="-10416" dirty="0"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47089" y="2528294"/>
            <a:ext cx="205104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i="1" dirty="0">
                <a:latin typeface="Arial"/>
                <a:cs typeface="Arial"/>
              </a:rPr>
              <a:t>w</a:t>
            </a:r>
            <a:r>
              <a:rPr sz="1200" i="1" spc="195" baseline="-10416" dirty="0"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18770" y="2594919"/>
            <a:ext cx="8445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25" dirty="0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10553" y="1546532"/>
            <a:ext cx="325120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25" i="1" spc="-817" baseline="7246" dirty="0">
                <a:latin typeface="Arial"/>
                <a:cs typeface="Arial"/>
              </a:rPr>
              <a:t>p</a:t>
            </a:r>
            <a:r>
              <a:rPr sz="1725" spc="142" baseline="7246" dirty="0">
                <a:latin typeface="Arial"/>
                <a:cs typeface="Arial"/>
              </a:rPr>
              <a:t>ˆ</a:t>
            </a:r>
            <a:r>
              <a:rPr sz="800" i="1" spc="130" dirty="0">
                <a:latin typeface="Arial"/>
                <a:cs typeface="Arial"/>
              </a:rPr>
              <a:t>n</a:t>
            </a:r>
            <a:r>
              <a:rPr sz="800" i="1" spc="15" dirty="0">
                <a:latin typeface="Times New Roman"/>
                <a:cs typeface="Times New Roman"/>
              </a:rPr>
              <a:t>—</a:t>
            </a:r>
            <a:r>
              <a:rPr sz="800" spc="25" dirty="0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36796" y="1521032"/>
            <a:ext cx="17335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i="1" spc="-545" dirty="0">
                <a:latin typeface="Arial"/>
                <a:cs typeface="Arial"/>
              </a:rPr>
              <a:t>p</a:t>
            </a:r>
            <a:r>
              <a:rPr sz="1150" spc="95" dirty="0">
                <a:latin typeface="Arial"/>
                <a:cs typeface="Arial"/>
              </a:rPr>
              <a:t>ˆ</a:t>
            </a:r>
            <a:r>
              <a:rPr sz="1200" i="1" spc="195" baseline="-10416" dirty="0"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91383" y="2241122"/>
            <a:ext cx="205104" cy="4889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14"/>
              </a:spcBef>
            </a:pPr>
            <a:r>
              <a:rPr sz="1150" b="0" i="1" spc="40" dirty="0">
                <a:latin typeface="Bookman Old Style"/>
                <a:cs typeface="Bookman Old Style"/>
              </a:rPr>
              <a:t>h</a:t>
            </a:r>
            <a:r>
              <a:rPr sz="1200" i="1" spc="60" baseline="-10416" dirty="0"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150" i="1" dirty="0">
                <a:latin typeface="Arial"/>
                <a:cs typeface="Arial"/>
              </a:rPr>
              <a:t>w</a:t>
            </a:r>
            <a:r>
              <a:rPr sz="1200" i="1" spc="195" baseline="-10416" dirty="0"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49294" y="2307747"/>
            <a:ext cx="8445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25" dirty="0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034898" y="2487585"/>
            <a:ext cx="0" cy="90170"/>
          </a:xfrm>
          <a:custGeom>
            <a:avLst/>
            <a:gdLst/>
            <a:ahLst/>
            <a:cxnLst/>
            <a:rect l="l" t="t" r="r" b="b"/>
            <a:pathLst>
              <a:path h="90169">
                <a:moveTo>
                  <a:pt x="0" y="89594"/>
                </a:moveTo>
                <a:lnTo>
                  <a:pt x="0" y="0"/>
                </a:lnTo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28040" y="2469296"/>
            <a:ext cx="13970" cy="18415"/>
          </a:xfrm>
          <a:custGeom>
            <a:avLst/>
            <a:gdLst/>
            <a:ahLst/>
            <a:cxnLst/>
            <a:rect l="l" t="t" r="r" b="b"/>
            <a:pathLst>
              <a:path w="13969" h="18414">
                <a:moveTo>
                  <a:pt x="6857" y="0"/>
                </a:moveTo>
                <a:lnTo>
                  <a:pt x="0" y="18287"/>
                </a:lnTo>
                <a:lnTo>
                  <a:pt x="13715" y="18287"/>
                </a:lnTo>
                <a:lnTo>
                  <a:pt x="6857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28040" y="2469297"/>
            <a:ext cx="13970" cy="18415"/>
          </a:xfrm>
          <a:custGeom>
            <a:avLst/>
            <a:gdLst/>
            <a:ahLst/>
            <a:cxnLst/>
            <a:rect l="l" t="t" r="r" b="b"/>
            <a:pathLst>
              <a:path w="13969" h="18414">
                <a:moveTo>
                  <a:pt x="6857" y="0"/>
                </a:moveTo>
                <a:lnTo>
                  <a:pt x="0" y="18287"/>
                </a:lnTo>
                <a:lnTo>
                  <a:pt x="13715" y="18287"/>
                </a:lnTo>
                <a:lnTo>
                  <a:pt x="6857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34898" y="1802216"/>
            <a:ext cx="0" cy="483870"/>
          </a:xfrm>
          <a:custGeom>
            <a:avLst/>
            <a:gdLst/>
            <a:ahLst/>
            <a:cxnLst/>
            <a:rect l="l" t="t" r="r" b="b"/>
            <a:pathLst>
              <a:path h="483869">
                <a:moveTo>
                  <a:pt x="0" y="483363"/>
                </a:moveTo>
                <a:lnTo>
                  <a:pt x="0" y="0"/>
                </a:lnTo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17753" y="1756497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17144" y="0"/>
                </a:moveTo>
                <a:lnTo>
                  <a:pt x="0" y="45719"/>
                </a:lnTo>
                <a:lnTo>
                  <a:pt x="34289" y="45719"/>
                </a:lnTo>
                <a:lnTo>
                  <a:pt x="1714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17753" y="1756496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17144" y="0"/>
                </a:moveTo>
                <a:lnTo>
                  <a:pt x="0" y="45719"/>
                </a:lnTo>
                <a:lnTo>
                  <a:pt x="34289" y="45719"/>
                </a:lnTo>
                <a:lnTo>
                  <a:pt x="17144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76898" y="2487585"/>
            <a:ext cx="0" cy="90170"/>
          </a:xfrm>
          <a:custGeom>
            <a:avLst/>
            <a:gdLst/>
            <a:ahLst/>
            <a:cxnLst/>
            <a:rect l="l" t="t" r="r" b="b"/>
            <a:pathLst>
              <a:path h="90169">
                <a:moveTo>
                  <a:pt x="0" y="89594"/>
                </a:moveTo>
                <a:lnTo>
                  <a:pt x="0" y="0"/>
                </a:lnTo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70040" y="2469296"/>
            <a:ext cx="13970" cy="18415"/>
          </a:xfrm>
          <a:custGeom>
            <a:avLst/>
            <a:gdLst/>
            <a:ahLst/>
            <a:cxnLst/>
            <a:rect l="l" t="t" r="r" b="b"/>
            <a:pathLst>
              <a:path w="13969" h="18414">
                <a:moveTo>
                  <a:pt x="6857" y="0"/>
                </a:moveTo>
                <a:lnTo>
                  <a:pt x="0" y="18287"/>
                </a:lnTo>
                <a:lnTo>
                  <a:pt x="13715" y="18287"/>
                </a:lnTo>
                <a:lnTo>
                  <a:pt x="6857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70040" y="2469297"/>
            <a:ext cx="13970" cy="18415"/>
          </a:xfrm>
          <a:custGeom>
            <a:avLst/>
            <a:gdLst/>
            <a:ahLst/>
            <a:cxnLst/>
            <a:rect l="l" t="t" r="r" b="b"/>
            <a:pathLst>
              <a:path w="13969" h="18414">
                <a:moveTo>
                  <a:pt x="6857" y="0"/>
                </a:moveTo>
                <a:lnTo>
                  <a:pt x="0" y="18287"/>
                </a:lnTo>
                <a:lnTo>
                  <a:pt x="13715" y="18287"/>
                </a:lnTo>
                <a:lnTo>
                  <a:pt x="6857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318300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35" dirty="0" smtClean="0">
                <a:latin typeface="Tahoma"/>
                <a:cs typeface="Tahoma"/>
              </a:rPr>
              <a:t>Долгая краткосрочная память </a:t>
            </a:r>
            <a:r>
              <a:rPr lang="ru-RU" sz="1400" spc="55" dirty="0" smtClean="0">
                <a:latin typeface="Tahoma"/>
                <a:cs typeface="Tahoma"/>
              </a:rPr>
              <a:t>(ДКСП)</a:t>
            </a:r>
            <a:endParaRPr lang="ru-RU" sz="14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6057" y="1020266"/>
            <a:ext cx="19558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3685" algn="l"/>
              </a:tabLst>
            </a:pPr>
            <a:r>
              <a:rPr sz="1100" i="1" spc="-60" dirty="0">
                <a:latin typeface="Trebuchet MS"/>
                <a:cs typeface="Trebuchet MS"/>
              </a:rPr>
              <a:t>h</a:t>
            </a:r>
            <a:r>
              <a:rPr sz="1200" i="1" spc="-89" baseline="-10416" dirty="0">
                <a:latin typeface="Verdana"/>
                <a:cs typeface="Verdana"/>
              </a:rPr>
              <a:t>n	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spc="-10" dirty="0">
                <a:latin typeface="Tahoma"/>
                <a:cs typeface="Tahoma"/>
              </a:rPr>
              <a:t>tanh(</a:t>
            </a:r>
            <a:r>
              <a:rPr sz="1100" i="1" spc="-10" dirty="0">
                <a:latin typeface="Trebuchet MS"/>
                <a:cs typeface="Trebuchet MS"/>
              </a:rPr>
              <a:t>V </a:t>
            </a:r>
            <a:r>
              <a:rPr sz="1100" spc="-50" dirty="0">
                <a:latin typeface="Tahoma"/>
                <a:cs typeface="Tahoma"/>
              </a:rPr>
              <a:t>[</a:t>
            </a:r>
            <a:r>
              <a:rPr sz="1100" i="1" spc="-50" dirty="0">
                <a:latin typeface="Trebuchet MS"/>
                <a:cs typeface="Trebuchet MS"/>
              </a:rPr>
              <a:t>w</a:t>
            </a:r>
            <a:r>
              <a:rPr sz="1200" i="1" spc="-75" baseline="-10416" dirty="0">
                <a:latin typeface="Verdana"/>
                <a:cs typeface="Verdana"/>
              </a:rPr>
              <a:t>n</a:t>
            </a:r>
            <a:r>
              <a:rPr sz="1200" spc="-75" baseline="-10416" dirty="0">
                <a:latin typeface="Lucida Sans Unicode"/>
                <a:cs typeface="Lucida Sans Unicode"/>
              </a:rPr>
              <a:t>−</a:t>
            </a:r>
            <a:r>
              <a:rPr sz="1200" spc="-75" baseline="-10416" dirty="0">
                <a:latin typeface="Arial"/>
                <a:cs typeface="Arial"/>
              </a:rPr>
              <a:t>1</a:t>
            </a:r>
            <a:r>
              <a:rPr sz="1100" spc="-50" dirty="0">
                <a:latin typeface="Tahoma"/>
                <a:cs typeface="Tahoma"/>
              </a:rPr>
              <a:t>; </a:t>
            </a:r>
            <a:r>
              <a:rPr sz="1100" i="1" spc="-35" dirty="0">
                <a:latin typeface="Trebuchet MS"/>
                <a:cs typeface="Trebuchet MS"/>
              </a:rPr>
              <a:t>h</a:t>
            </a:r>
            <a:r>
              <a:rPr sz="1200" i="1" spc="-52" baseline="-10416" dirty="0">
                <a:latin typeface="Verdana"/>
                <a:cs typeface="Verdana"/>
              </a:rPr>
              <a:t>n</a:t>
            </a:r>
            <a:r>
              <a:rPr sz="1200" spc="-52" baseline="-10416" dirty="0">
                <a:latin typeface="Lucida Sans Unicode"/>
                <a:cs typeface="Lucida Sans Unicode"/>
              </a:rPr>
              <a:t>−</a:t>
            </a:r>
            <a:r>
              <a:rPr sz="1200" spc="-52" baseline="-10416" dirty="0">
                <a:latin typeface="Arial"/>
                <a:cs typeface="Arial"/>
              </a:rPr>
              <a:t>1</a:t>
            </a:r>
            <a:r>
              <a:rPr sz="1100" spc="-35" dirty="0">
                <a:latin typeface="Tahoma"/>
                <a:cs typeface="Tahoma"/>
              </a:rPr>
              <a:t>]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265" dirty="0">
                <a:latin typeface="Tahoma"/>
                <a:cs typeface="Tahoma"/>
              </a:rPr>
              <a:t> </a:t>
            </a:r>
            <a:r>
              <a:rPr sz="1100" i="1" spc="35" dirty="0">
                <a:latin typeface="Trebuchet MS"/>
                <a:cs typeface="Trebuchet MS"/>
              </a:rPr>
              <a:t>c</a:t>
            </a:r>
            <a:r>
              <a:rPr sz="1100" spc="35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29898" y="2285579"/>
            <a:ext cx="810260" cy="162560"/>
          </a:xfrm>
          <a:custGeom>
            <a:avLst/>
            <a:gdLst/>
            <a:ahLst/>
            <a:cxnLst/>
            <a:rect l="l" t="t" r="r" b="b"/>
            <a:pathLst>
              <a:path w="810260" h="162560">
                <a:moveTo>
                  <a:pt x="728999" y="0"/>
                </a:moveTo>
                <a:lnTo>
                  <a:pt x="80999" y="0"/>
                </a:lnTo>
                <a:lnTo>
                  <a:pt x="49471" y="6365"/>
                </a:lnTo>
                <a:lnTo>
                  <a:pt x="23724" y="23724"/>
                </a:lnTo>
                <a:lnTo>
                  <a:pt x="6365" y="49471"/>
                </a:lnTo>
                <a:lnTo>
                  <a:pt x="0" y="81000"/>
                </a:lnTo>
                <a:lnTo>
                  <a:pt x="6365" y="112528"/>
                </a:lnTo>
                <a:lnTo>
                  <a:pt x="23724" y="138275"/>
                </a:lnTo>
                <a:lnTo>
                  <a:pt x="49471" y="155634"/>
                </a:lnTo>
                <a:lnTo>
                  <a:pt x="80999" y="162000"/>
                </a:lnTo>
                <a:lnTo>
                  <a:pt x="728999" y="162000"/>
                </a:lnTo>
                <a:lnTo>
                  <a:pt x="760529" y="155634"/>
                </a:lnTo>
                <a:lnTo>
                  <a:pt x="786276" y="138275"/>
                </a:lnTo>
                <a:lnTo>
                  <a:pt x="803635" y="112528"/>
                </a:lnTo>
                <a:lnTo>
                  <a:pt x="810000" y="81000"/>
                </a:lnTo>
                <a:lnTo>
                  <a:pt x="803635" y="49471"/>
                </a:lnTo>
                <a:lnTo>
                  <a:pt x="786276" y="23724"/>
                </a:lnTo>
                <a:lnTo>
                  <a:pt x="760529" y="6365"/>
                </a:lnTo>
                <a:lnTo>
                  <a:pt x="7289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29898" y="2285579"/>
            <a:ext cx="810260" cy="162560"/>
          </a:xfrm>
          <a:custGeom>
            <a:avLst/>
            <a:gdLst/>
            <a:ahLst/>
            <a:cxnLst/>
            <a:rect l="l" t="t" r="r" b="b"/>
            <a:pathLst>
              <a:path w="810260" h="162560">
                <a:moveTo>
                  <a:pt x="80999" y="0"/>
                </a:moveTo>
                <a:lnTo>
                  <a:pt x="728999" y="0"/>
                </a:lnTo>
                <a:lnTo>
                  <a:pt x="760529" y="6365"/>
                </a:lnTo>
                <a:lnTo>
                  <a:pt x="786276" y="23724"/>
                </a:lnTo>
                <a:lnTo>
                  <a:pt x="803635" y="49471"/>
                </a:lnTo>
                <a:lnTo>
                  <a:pt x="810000" y="80999"/>
                </a:lnTo>
                <a:lnTo>
                  <a:pt x="803635" y="112529"/>
                </a:lnTo>
                <a:lnTo>
                  <a:pt x="786276" y="138276"/>
                </a:lnTo>
                <a:lnTo>
                  <a:pt x="760529" y="155635"/>
                </a:lnTo>
                <a:lnTo>
                  <a:pt x="728999" y="162000"/>
                </a:lnTo>
                <a:lnTo>
                  <a:pt x="80999" y="162000"/>
                </a:lnTo>
                <a:lnTo>
                  <a:pt x="49471" y="155635"/>
                </a:lnTo>
                <a:lnTo>
                  <a:pt x="23724" y="138276"/>
                </a:lnTo>
                <a:lnTo>
                  <a:pt x="6365" y="112529"/>
                </a:lnTo>
                <a:lnTo>
                  <a:pt x="0" y="80999"/>
                </a:lnTo>
                <a:lnTo>
                  <a:pt x="6365" y="49471"/>
                </a:lnTo>
                <a:lnTo>
                  <a:pt x="23724" y="23724"/>
                </a:lnTo>
                <a:lnTo>
                  <a:pt x="49471" y="6365"/>
                </a:lnTo>
                <a:lnTo>
                  <a:pt x="80999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1898" y="2285579"/>
            <a:ext cx="810260" cy="162560"/>
          </a:xfrm>
          <a:custGeom>
            <a:avLst/>
            <a:gdLst/>
            <a:ahLst/>
            <a:cxnLst/>
            <a:rect l="l" t="t" r="r" b="b"/>
            <a:pathLst>
              <a:path w="810260" h="162560">
                <a:moveTo>
                  <a:pt x="728999" y="0"/>
                </a:moveTo>
                <a:lnTo>
                  <a:pt x="81000" y="0"/>
                </a:lnTo>
                <a:lnTo>
                  <a:pt x="49471" y="6365"/>
                </a:lnTo>
                <a:lnTo>
                  <a:pt x="23724" y="23724"/>
                </a:lnTo>
                <a:lnTo>
                  <a:pt x="6365" y="49471"/>
                </a:lnTo>
                <a:lnTo>
                  <a:pt x="0" y="81000"/>
                </a:lnTo>
                <a:lnTo>
                  <a:pt x="6365" y="112528"/>
                </a:lnTo>
                <a:lnTo>
                  <a:pt x="23724" y="138275"/>
                </a:lnTo>
                <a:lnTo>
                  <a:pt x="49471" y="155634"/>
                </a:lnTo>
                <a:lnTo>
                  <a:pt x="81000" y="162000"/>
                </a:lnTo>
                <a:lnTo>
                  <a:pt x="728999" y="162000"/>
                </a:lnTo>
                <a:lnTo>
                  <a:pt x="760528" y="155634"/>
                </a:lnTo>
                <a:lnTo>
                  <a:pt x="786275" y="138275"/>
                </a:lnTo>
                <a:lnTo>
                  <a:pt x="803634" y="112528"/>
                </a:lnTo>
                <a:lnTo>
                  <a:pt x="810000" y="81000"/>
                </a:lnTo>
                <a:lnTo>
                  <a:pt x="803634" y="49471"/>
                </a:lnTo>
                <a:lnTo>
                  <a:pt x="786275" y="23724"/>
                </a:lnTo>
                <a:lnTo>
                  <a:pt x="760528" y="6365"/>
                </a:lnTo>
                <a:lnTo>
                  <a:pt x="7289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1899" y="2285579"/>
            <a:ext cx="810260" cy="162560"/>
          </a:xfrm>
          <a:custGeom>
            <a:avLst/>
            <a:gdLst/>
            <a:ahLst/>
            <a:cxnLst/>
            <a:rect l="l" t="t" r="r" b="b"/>
            <a:pathLst>
              <a:path w="810260" h="162560">
                <a:moveTo>
                  <a:pt x="80999" y="0"/>
                </a:moveTo>
                <a:lnTo>
                  <a:pt x="728999" y="0"/>
                </a:lnTo>
                <a:lnTo>
                  <a:pt x="760528" y="6365"/>
                </a:lnTo>
                <a:lnTo>
                  <a:pt x="786275" y="23724"/>
                </a:lnTo>
                <a:lnTo>
                  <a:pt x="803634" y="49471"/>
                </a:lnTo>
                <a:lnTo>
                  <a:pt x="809999" y="80999"/>
                </a:lnTo>
                <a:lnTo>
                  <a:pt x="803634" y="112529"/>
                </a:lnTo>
                <a:lnTo>
                  <a:pt x="786275" y="138276"/>
                </a:lnTo>
                <a:lnTo>
                  <a:pt x="760528" y="155635"/>
                </a:lnTo>
                <a:lnTo>
                  <a:pt x="728999" y="162000"/>
                </a:lnTo>
                <a:lnTo>
                  <a:pt x="80999" y="162000"/>
                </a:lnTo>
                <a:lnTo>
                  <a:pt x="49470" y="155635"/>
                </a:lnTo>
                <a:lnTo>
                  <a:pt x="23723" y="138276"/>
                </a:lnTo>
                <a:lnTo>
                  <a:pt x="6365" y="112529"/>
                </a:lnTo>
                <a:lnTo>
                  <a:pt x="0" y="80999"/>
                </a:lnTo>
                <a:lnTo>
                  <a:pt x="6365" y="49471"/>
                </a:lnTo>
                <a:lnTo>
                  <a:pt x="23723" y="23724"/>
                </a:lnTo>
                <a:lnTo>
                  <a:pt x="49470" y="6365"/>
                </a:lnTo>
                <a:lnTo>
                  <a:pt x="80999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33898" y="1572779"/>
            <a:ext cx="486409" cy="162560"/>
          </a:xfrm>
          <a:custGeom>
            <a:avLst/>
            <a:gdLst/>
            <a:ahLst/>
            <a:cxnLst/>
            <a:rect l="l" t="t" r="r" b="b"/>
            <a:pathLst>
              <a:path w="486410" h="162560">
                <a:moveTo>
                  <a:pt x="404999" y="0"/>
                </a:moveTo>
                <a:lnTo>
                  <a:pt x="81000" y="0"/>
                </a:lnTo>
                <a:lnTo>
                  <a:pt x="49471" y="6365"/>
                </a:lnTo>
                <a:lnTo>
                  <a:pt x="23724" y="23724"/>
                </a:lnTo>
                <a:lnTo>
                  <a:pt x="6365" y="49471"/>
                </a:lnTo>
                <a:lnTo>
                  <a:pt x="0" y="80999"/>
                </a:lnTo>
                <a:lnTo>
                  <a:pt x="6365" y="112528"/>
                </a:lnTo>
                <a:lnTo>
                  <a:pt x="23724" y="138275"/>
                </a:lnTo>
                <a:lnTo>
                  <a:pt x="49471" y="155634"/>
                </a:lnTo>
                <a:lnTo>
                  <a:pt x="81000" y="162000"/>
                </a:lnTo>
                <a:lnTo>
                  <a:pt x="404999" y="162000"/>
                </a:lnTo>
                <a:lnTo>
                  <a:pt x="436528" y="155634"/>
                </a:lnTo>
                <a:lnTo>
                  <a:pt x="462275" y="138275"/>
                </a:lnTo>
                <a:lnTo>
                  <a:pt x="479634" y="112528"/>
                </a:lnTo>
                <a:lnTo>
                  <a:pt x="486000" y="80999"/>
                </a:lnTo>
                <a:lnTo>
                  <a:pt x="479634" y="49471"/>
                </a:lnTo>
                <a:lnTo>
                  <a:pt x="462275" y="23724"/>
                </a:lnTo>
                <a:lnTo>
                  <a:pt x="436528" y="6365"/>
                </a:lnTo>
                <a:lnTo>
                  <a:pt x="404999" y="0"/>
                </a:lnTo>
                <a:close/>
              </a:path>
            </a:pathLst>
          </a:custGeom>
          <a:solidFill>
            <a:srgbClr val="FFC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33898" y="1572779"/>
            <a:ext cx="486409" cy="162560"/>
          </a:xfrm>
          <a:custGeom>
            <a:avLst/>
            <a:gdLst/>
            <a:ahLst/>
            <a:cxnLst/>
            <a:rect l="l" t="t" r="r" b="b"/>
            <a:pathLst>
              <a:path w="486410" h="162560">
                <a:moveTo>
                  <a:pt x="80999" y="0"/>
                </a:moveTo>
                <a:lnTo>
                  <a:pt x="405000" y="0"/>
                </a:lnTo>
                <a:lnTo>
                  <a:pt x="436529" y="6365"/>
                </a:lnTo>
                <a:lnTo>
                  <a:pt x="462275" y="23724"/>
                </a:lnTo>
                <a:lnTo>
                  <a:pt x="479634" y="49471"/>
                </a:lnTo>
                <a:lnTo>
                  <a:pt x="486000" y="80999"/>
                </a:lnTo>
                <a:lnTo>
                  <a:pt x="479634" y="112529"/>
                </a:lnTo>
                <a:lnTo>
                  <a:pt x="462275" y="138275"/>
                </a:lnTo>
                <a:lnTo>
                  <a:pt x="436529" y="155634"/>
                </a:lnTo>
                <a:lnTo>
                  <a:pt x="405000" y="161999"/>
                </a:lnTo>
                <a:lnTo>
                  <a:pt x="80999" y="161999"/>
                </a:lnTo>
                <a:lnTo>
                  <a:pt x="49471" y="155634"/>
                </a:lnTo>
                <a:lnTo>
                  <a:pt x="23724" y="138275"/>
                </a:lnTo>
                <a:lnTo>
                  <a:pt x="6365" y="112529"/>
                </a:lnTo>
                <a:lnTo>
                  <a:pt x="0" y="80999"/>
                </a:lnTo>
                <a:lnTo>
                  <a:pt x="6365" y="49471"/>
                </a:lnTo>
                <a:lnTo>
                  <a:pt x="23724" y="23724"/>
                </a:lnTo>
                <a:lnTo>
                  <a:pt x="49471" y="6365"/>
                </a:lnTo>
                <a:lnTo>
                  <a:pt x="80999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6898" y="1802216"/>
            <a:ext cx="0" cy="483870"/>
          </a:xfrm>
          <a:custGeom>
            <a:avLst/>
            <a:gdLst/>
            <a:ahLst/>
            <a:cxnLst/>
            <a:rect l="l" t="t" r="r" b="b"/>
            <a:pathLst>
              <a:path h="483869">
                <a:moveTo>
                  <a:pt x="0" y="483363"/>
                </a:moveTo>
                <a:lnTo>
                  <a:pt x="0" y="0"/>
                </a:lnTo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59753" y="1756497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17144" y="0"/>
                </a:moveTo>
                <a:lnTo>
                  <a:pt x="0" y="45719"/>
                </a:lnTo>
                <a:lnTo>
                  <a:pt x="34289" y="45719"/>
                </a:lnTo>
                <a:lnTo>
                  <a:pt x="1714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59753" y="1756496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17144" y="0"/>
                </a:moveTo>
                <a:lnTo>
                  <a:pt x="0" y="45719"/>
                </a:lnTo>
                <a:lnTo>
                  <a:pt x="34289" y="45719"/>
                </a:lnTo>
                <a:lnTo>
                  <a:pt x="17144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91898" y="2577179"/>
            <a:ext cx="486409" cy="162560"/>
          </a:xfrm>
          <a:custGeom>
            <a:avLst/>
            <a:gdLst/>
            <a:ahLst/>
            <a:cxnLst/>
            <a:rect l="l" t="t" r="r" b="b"/>
            <a:pathLst>
              <a:path w="486410" h="162560">
                <a:moveTo>
                  <a:pt x="405000" y="0"/>
                </a:moveTo>
                <a:lnTo>
                  <a:pt x="81000" y="0"/>
                </a:lnTo>
                <a:lnTo>
                  <a:pt x="49471" y="6365"/>
                </a:lnTo>
                <a:lnTo>
                  <a:pt x="23724" y="23724"/>
                </a:lnTo>
                <a:lnTo>
                  <a:pt x="6365" y="49471"/>
                </a:lnTo>
                <a:lnTo>
                  <a:pt x="0" y="81000"/>
                </a:lnTo>
                <a:lnTo>
                  <a:pt x="6365" y="112528"/>
                </a:lnTo>
                <a:lnTo>
                  <a:pt x="23724" y="138275"/>
                </a:lnTo>
                <a:lnTo>
                  <a:pt x="49471" y="155634"/>
                </a:lnTo>
                <a:lnTo>
                  <a:pt x="81000" y="162000"/>
                </a:lnTo>
                <a:lnTo>
                  <a:pt x="405000" y="162000"/>
                </a:lnTo>
                <a:lnTo>
                  <a:pt x="436529" y="155634"/>
                </a:lnTo>
                <a:lnTo>
                  <a:pt x="462275" y="138275"/>
                </a:lnTo>
                <a:lnTo>
                  <a:pt x="479634" y="112528"/>
                </a:lnTo>
                <a:lnTo>
                  <a:pt x="486000" y="81000"/>
                </a:lnTo>
                <a:lnTo>
                  <a:pt x="479634" y="49471"/>
                </a:lnTo>
                <a:lnTo>
                  <a:pt x="462275" y="23724"/>
                </a:lnTo>
                <a:lnTo>
                  <a:pt x="436529" y="6365"/>
                </a:lnTo>
                <a:lnTo>
                  <a:pt x="405000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91897" y="2577179"/>
            <a:ext cx="486409" cy="162560"/>
          </a:xfrm>
          <a:custGeom>
            <a:avLst/>
            <a:gdLst/>
            <a:ahLst/>
            <a:cxnLst/>
            <a:rect l="l" t="t" r="r" b="b"/>
            <a:pathLst>
              <a:path w="486410" h="162560">
                <a:moveTo>
                  <a:pt x="81000" y="0"/>
                </a:moveTo>
                <a:lnTo>
                  <a:pt x="405000" y="0"/>
                </a:lnTo>
                <a:lnTo>
                  <a:pt x="436529" y="6365"/>
                </a:lnTo>
                <a:lnTo>
                  <a:pt x="462275" y="23724"/>
                </a:lnTo>
                <a:lnTo>
                  <a:pt x="479634" y="49471"/>
                </a:lnTo>
                <a:lnTo>
                  <a:pt x="486000" y="80999"/>
                </a:lnTo>
                <a:lnTo>
                  <a:pt x="479634" y="112529"/>
                </a:lnTo>
                <a:lnTo>
                  <a:pt x="462275" y="138276"/>
                </a:lnTo>
                <a:lnTo>
                  <a:pt x="436529" y="155635"/>
                </a:lnTo>
                <a:lnTo>
                  <a:pt x="405000" y="162000"/>
                </a:lnTo>
                <a:lnTo>
                  <a:pt x="81000" y="162000"/>
                </a:lnTo>
                <a:lnTo>
                  <a:pt x="49471" y="155635"/>
                </a:lnTo>
                <a:lnTo>
                  <a:pt x="23724" y="138276"/>
                </a:lnTo>
                <a:lnTo>
                  <a:pt x="6365" y="112529"/>
                </a:lnTo>
                <a:lnTo>
                  <a:pt x="0" y="80999"/>
                </a:lnTo>
                <a:lnTo>
                  <a:pt x="6365" y="49471"/>
                </a:lnTo>
                <a:lnTo>
                  <a:pt x="23724" y="23724"/>
                </a:lnTo>
                <a:lnTo>
                  <a:pt x="49471" y="6365"/>
                </a:lnTo>
                <a:lnTo>
                  <a:pt x="81000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91898" y="1572779"/>
            <a:ext cx="486409" cy="162560"/>
          </a:xfrm>
          <a:custGeom>
            <a:avLst/>
            <a:gdLst/>
            <a:ahLst/>
            <a:cxnLst/>
            <a:rect l="l" t="t" r="r" b="b"/>
            <a:pathLst>
              <a:path w="486410" h="162560">
                <a:moveTo>
                  <a:pt x="405000" y="0"/>
                </a:moveTo>
                <a:lnTo>
                  <a:pt x="81000" y="0"/>
                </a:lnTo>
                <a:lnTo>
                  <a:pt x="49471" y="6365"/>
                </a:lnTo>
                <a:lnTo>
                  <a:pt x="23724" y="23724"/>
                </a:lnTo>
                <a:lnTo>
                  <a:pt x="6365" y="49471"/>
                </a:lnTo>
                <a:lnTo>
                  <a:pt x="0" y="80999"/>
                </a:lnTo>
                <a:lnTo>
                  <a:pt x="6365" y="112528"/>
                </a:lnTo>
                <a:lnTo>
                  <a:pt x="23724" y="138275"/>
                </a:lnTo>
                <a:lnTo>
                  <a:pt x="49471" y="155634"/>
                </a:lnTo>
                <a:lnTo>
                  <a:pt x="81000" y="162000"/>
                </a:lnTo>
                <a:lnTo>
                  <a:pt x="405000" y="162000"/>
                </a:lnTo>
                <a:lnTo>
                  <a:pt x="436529" y="155634"/>
                </a:lnTo>
                <a:lnTo>
                  <a:pt x="462275" y="138275"/>
                </a:lnTo>
                <a:lnTo>
                  <a:pt x="479634" y="112528"/>
                </a:lnTo>
                <a:lnTo>
                  <a:pt x="486000" y="80999"/>
                </a:lnTo>
                <a:lnTo>
                  <a:pt x="479634" y="49471"/>
                </a:lnTo>
                <a:lnTo>
                  <a:pt x="462275" y="23724"/>
                </a:lnTo>
                <a:lnTo>
                  <a:pt x="436529" y="6365"/>
                </a:lnTo>
                <a:lnTo>
                  <a:pt x="405000" y="0"/>
                </a:lnTo>
                <a:close/>
              </a:path>
            </a:pathLst>
          </a:custGeom>
          <a:solidFill>
            <a:srgbClr val="FFC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91897" y="1572779"/>
            <a:ext cx="486409" cy="162560"/>
          </a:xfrm>
          <a:custGeom>
            <a:avLst/>
            <a:gdLst/>
            <a:ahLst/>
            <a:cxnLst/>
            <a:rect l="l" t="t" r="r" b="b"/>
            <a:pathLst>
              <a:path w="486410" h="162560">
                <a:moveTo>
                  <a:pt x="81000" y="0"/>
                </a:moveTo>
                <a:lnTo>
                  <a:pt x="405000" y="0"/>
                </a:lnTo>
                <a:lnTo>
                  <a:pt x="436529" y="6365"/>
                </a:lnTo>
                <a:lnTo>
                  <a:pt x="462275" y="23724"/>
                </a:lnTo>
                <a:lnTo>
                  <a:pt x="479634" y="49471"/>
                </a:lnTo>
                <a:lnTo>
                  <a:pt x="486000" y="80999"/>
                </a:lnTo>
                <a:lnTo>
                  <a:pt x="479634" y="112529"/>
                </a:lnTo>
                <a:lnTo>
                  <a:pt x="462275" y="138275"/>
                </a:lnTo>
                <a:lnTo>
                  <a:pt x="436529" y="155634"/>
                </a:lnTo>
                <a:lnTo>
                  <a:pt x="405000" y="161999"/>
                </a:lnTo>
                <a:lnTo>
                  <a:pt x="81000" y="161999"/>
                </a:lnTo>
                <a:lnTo>
                  <a:pt x="49471" y="155634"/>
                </a:lnTo>
                <a:lnTo>
                  <a:pt x="23724" y="138275"/>
                </a:lnTo>
                <a:lnTo>
                  <a:pt x="6365" y="112529"/>
                </a:lnTo>
                <a:lnTo>
                  <a:pt x="0" y="80999"/>
                </a:lnTo>
                <a:lnTo>
                  <a:pt x="6365" y="49471"/>
                </a:lnTo>
                <a:lnTo>
                  <a:pt x="23724" y="23724"/>
                </a:lnTo>
                <a:lnTo>
                  <a:pt x="49471" y="6365"/>
                </a:lnTo>
                <a:lnTo>
                  <a:pt x="81000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931387" y="2241122"/>
            <a:ext cx="184150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b="0" i="1" spc="-45" dirty="0">
                <a:latin typeface="Bookman Old Style"/>
                <a:cs typeface="Bookman Old Style"/>
              </a:rPr>
              <a:t>h</a:t>
            </a:r>
            <a:r>
              <a:rPr sz="1200" i="1" spc="195" baseline="-10416" dirty="0"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47089" y="2528294"/>
            <a:ext cx="205104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i="1" dirty="0">
                <a:latin typeface="Arial"/>
                <a:cs typeface="Arial"/>
              </a:rPr>
              <a:t>w</a:t>
            </a:r>
            <a:r>
              <a:rPr sz="1200" i="1" spc="195" baseline="-10416" dirty="0"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18770" y="2594919"/>
            <a:ext cx="8445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25" dirty="0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10553" y="1546532"/>
            <a:ext cx="325120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25" i="1" spc="-817" baseline="7246" dirty="0">
                <a:latin typeface="Arial"/>
                <a:cs typeface="Arial"/>
              </a:rPr>
              <a:t>p</a:t>
            </a:r>
            <a:r>
              <a:rPr sz="1725" spc="142" baseline="7246" dirty="0">
                <a:latin typeface="Arial"/>
                <a:cs typeface="Arial"/>
              </a:rPr>
              <a:t>ˆ</a:t>
            </a:r>
            <a:r>
              <a:rPr sz="800" i="1" spc="130" dirty="0">
                <a:latin typeface="Arial"/>
                <a:cs typeface="Arial"/>
              </a:rPr>
              <a:t>n</a:t>
            </a:r>
            <a:r>
              <a:rPr sz="800" i="1" spc="15" dirty="0">
                <a:latin typeface="Times New Roman"/>
                <a:cs typeface="Times New Roman"/>
              </a:rPr>
              <a:t>—</a:t>
            </a:r>
            <a:r>
              <a:rPr sz="800" spc="25" dirty="0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36796" y="1521032"/>
            <a:ext cx="17335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i="1" spc="-545" dirty="0">
                <a:latin typeface="Arial"/>
                <a:cs typeface="Arial"/>
              </a:rPr>
              <a:t>p</a:t>
            </a:r>
            <a:r>
              <a:rPr sz="1150" spc="95" dirty="0">
                <a:latin typeface="Arial"/>
                <a:cs typeface="Arial"/>
              </a:rPr>
              <a:t>ˆ</a:t>
            </a:r>
            <a:r>
              <a:rPr sz="1200" i="1" spc="195" baseline="-10416" dirty="0"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98296" y="2241122"/>
            <a:ext cx="184150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b="0" i="1" spc="-45" dirty="0">
                <a:latin typeface="Bookman Old Style"/>
                <a:cs typeface="Bookman Old Style"/>
              </a:rPr>
              <a:t>h</a:t>
            </a:r>
            <a:r>
              <a:rPr sz="1200" i="1" spc="195" baseline="-10416" dirty="0"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49294" y="2307747"/>
            <a:ext cx="8445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25" dirty="0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34898" y="1802216"/>
            <a:ext cx="0" cy="483870"/>
          </a:xfrm>
          <a:custGeom>
            <a:avLst/>
            <a:gdLst/>
            <a:ahLst/>
            <a:cxnLst/>
            <a:rect l="l" t="t" r="r" b="b"/>
            <a:pathLst>
              <a:path h="483869">
                <a:moveTo>
                  <a:pt x="0" y="483363"/>
                </a:moveTo>
                <a:lnTo>
                  <a:pt x="0" y="0"/>
                </a:lnTo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17753" y="1756497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17144" y="0"/>
                </a:moveTo>
                <a:lnTo>
                  <a:pt x="0" y="45719"/>
                </a:lnTo>
                <a:lnTo>
                  <a:pt x="34289" y="45719"/>
                </a:lnTo>
                <a:lnTo>
                  <a:pt x="1714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17753" y="1756496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17144" y="0"/>
                </a:moveTo>
                <a:lnTo>
                  <a:pt x="0" y="45719"/>
                </a:lnTo>
                <a:lnTo>
                  <a:pt x="34289" y="45719"/>
                </a:lnTo>
                <a:lnTo>
                  <a:pt x="17144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62461" y="2349435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19" h="34289">
                <a:moveTo>
                  <a:pt x="0" y="0"/>
                </a:moveTo>
                <a:lnTo>
                  <a:pt x="0" y="34289"/>
                </a:lnTo>
                <a:lnTo>
                  <a:pt x="45719" y="17144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62461" y="2349434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19" h="34289">
                <a:moveTo>
                  <a:pt x="45719" y="17144"/>
                </a:moveTo>
                <a:lnTo>
                  <a:pt x="0" y="0"/>
                </a:lnTo>
                <a:lnTo>
                  <a:pt x="0" y="34289"/>
                </a:lnTo>
                <a:lnTo>
                  <a:pt x="45719" y="17144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56785" y="2323380"/>
            <a:ext cx="259715" cy="86995"/>
          </a:xfrm>
          <a:custGeom>
            <a:avLst/>
            <a:gdLst/>
            <a:ahLst/>
            <a:cxnLst/>
            <a:rect l="l" t="t" r="r" b="b"/>
            <a:pathLst>
              <a:path w="259714" h="86994">
                <a:moveTo>
                  <a:pt x="216000" y="0"/>
                </a:moveTo>
                <a:lnTo>
                  <a:pt x="43199" y="0"/>
                </a:lnTo>
                <a:lnTo>
                  <a:pt x="26384" y="3394"/>
                </a:lnTo>
                <a:lnTo>
                  <a:pt x="12652" y="12652"/>
                </a:lnTo>
                <a:lnTo>
                  <a:pt x="3394" y="26384"/>
                </a:lnTo>
                <a:lnTo>
                  <a:pt x="0" y="43200"/>
                </a:lnTo>
                <a:lnTo>
                  <a:pt x="3394" y="60015"/>
                </a:lnTo>
                <a:lnTo>
                  <a:pt x="12652" y="73746"/>
                </a:lnTo>
                <a:lnTo>
                  <a:pt x="26384" y="83005"/>
                </a:lnTo>
                <a:lnTo>
                  <a:pt x="43199" y="86399"/>
                </a:lnTo>
                <a:lnTo>
                  <a:pt x="216000" y="86399"/>
                </a:lnTo>
                <a:lnTo>
                  <a:pt x="232815" y="83005"/>
                </a:lnTo>
                <a:lnTo>
                  <a:pt x="246546" y="73746"/>
                </a:lnTo>
                <a:lnTo>
                  <a:pt x="255804" y="60015"/>
                </a:lnTo>
                <a:lnTo>
                  <a:pt x="259199" y="43200"/>
                </a:lnTo>
                <a:lnTo>
                  <a:pt x="255804" y="26384"/>
                </a:lnTo>
                <a:lnTo>
                  <a:pt x="246546" y="12652"/>
                </a:lnTo>
                <a:lnTo>
                  <a:pt x="232815" y="3394"/>
                </a:lnTo>
                <a:lnTo>
                  <a:pt x="216000" y="0"/>
                </a:lnTo>
                <a:close/>
              </a:path>
            </a:pathLst>
          </a:custGeom>
          <a:solidFill>
            <a:srgbClr val="8FB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56785" y="2323379"/>
            <a:ext cx="259715" cy="86995"/>
          </a:xfrm>
          <a:custGeom>
            <a:avLst/>
            <a:gdLst/>
            <a:ahLst/>
            <a:cxnLst/>
            <a:rect l="l" t="t" r="r" b="b"/>
            <a:pathLst>
              <a:path w="259714" h="86994">
                <a:moveTo>
                  <a:pt x="43199" y="0"/>
                </a:moveTo>
                <a:lnTo>
                  <a:pt x="215999" y="0"/>
                </a:lnTo>
                <a:lnTo>
                  <a:pt x="232815" y="3394"/>
                </a:lnTo>
                <a:lnTo>
                  <a:pt x="246546" y="12653"/>
                </a:lnTo>
                <a:lnTo>
                  <a:pt x="255804" y="26384"/>
                </a:lnTo>
                <a:lnTo>
                  <a:pt x="259199" y="43199"/>
                </a:lnTo>
                <a:lnTo>
                  <a:pt x="255804" y="60015"/>
                </a:lnTo>
                <a:lnTo>
                  <a:pt x="246546" y="73747"/>
                </a:lnTo>
                <a:lnTo>
                  <a:pt x="232815" y="83005"/>
                </a:lnTo>
                <a:lnTo>
                  <a:pt x="215999" y="86400"/>
                </a:lnTo>
                <a:lnTo>
                  <a:pt x="43199" y="86400"/>
                </a:lnTo>
                <a:lnTo>
                  <a:pt x="26384" y="83005"/>
                </a:lnTo>
                <a:lnTo>
                  <a:pt x="12652" y="73747"/>
                </a:lnTo>
                <a:lnTo>
                  <a:pt x="3394" y="60015"/>
                </a:lnTo>
                <a:lnTo>
                  <a:pt x="0" y="43199"/>
                </a:lnTo>
                <a:lnTo>
                  <a:pt x="3394" y="26384"/>
                </a:lnTo>
                <a:lnTo>
                  <a:pt x="12652" y="12653"/>
                </a:lnTo>
                <a:lnTo>
                  <a:pt x="26384" y="3394"/>
                </a:lnTo>
                <a:lnTo>
                  <a:pt x="43199" y="0"/>
                </a:lnTo>
                <a:close/>
              </a:path>
            </a:pathLst>
          </a:custGeom>
          <a:ln w="11429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93252" y="2449110"/>
            <a:ext cx="499745" cy="221615"/>
          </a:xfrm>
          <a:custGeom>
            <a:avLst/>
            <a:gdLst/>
            <a:ahLst/>
            <a:cxnLst/>
            <a:rect l="l" t="t" r="r" b="b"/>
            <a:pathLst>
              <a:path w="499744" h="221614">
                <a:moveTo>
                  <a:pt x="499583" y="221436"/>
                </a:moveTo>
                <a:lnTo>
                  <a:pt x="452769" y="220227"/>
                </a:lnTo>
                <a:lnTo>
                  <a:pt x="404798" y="217513"/>
                </a:lnTo>
                <a:lnTo>
                  <a:pt x="356442" y="213026"/>
                </a:lnTo>
                <a:lnTo>
                  <a:pt x="308476" y="206495"/>
                </a:lnTo>
                <a:lnTo>
                  <a:pt x="261672" y="197650"/>
                </a:lnTo>
                <a:lnTo>
                  <a:pt x="216804" y="186223"/>
                </a:lnTo>
                <a:lnTo>
                  <a:pt x="174645" y="171943"/>
                </a:lnTo>
                <a:lnTo>
                  <a:pt x="113718" y="142161"/>
                </a:lnTo>
                <a:lnTo>
                  <a:pt x="67898" y="108061"/>
                </a:lnTo>
                <a:lnTo>
                  <a:pt x="35077" y="71657"/>
                </a:lnTo>
                <a:lnTo>
                  <a:pt x="13146" y="34965"/>
                </a:lnTo>
                <a:lnTo>
                  <a:pt x="0" y="0"/>
                </a:lnTo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510" y="2431122"/>
            <a:ext cx="13970" cy="19685"/>
          </a:xfrm>
          <a:custGeom>
            <a:avLst/>
            <a:gdLst/>
            <a:ahLst/>
            <a:cxnLst/>
            <a:rect l="l" t="t" r="r" b="b"/>
            <a:pathLst>
              <a:path w="13969" h="19685">
                <a:moveTo>
                  <a:pt x="3356" y="0"/>
                </a:moveTo>
                <a:lnTo>
                  <a:pt x="0" y="19241"/>
                </a:lnTo>
                <a:lnTo>
                  <a:pt x="13479" y="16703"/>
                </a:lnTo>
                <a:lnTo>
                  <a:pt x="3356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86510" y="2431122"/>
            <a:ext cx="13970" cy="19685"/>
          </a:xfrm>
          <a:custGeom>
            <a:avLst/>
            <a:gdLst/>
            <a:ahLst/>
            <a:cxnLst/>
            <a:rect l="l" t="t" r="r" b="b"/>
            <a:pathLst>
              <a:path w="13969" h="19685">
                <a:moveTo>
                  <a:pt x="3356" y="0"/>
                </a:moveTo>
                <a:lnTo>
                  <a:pt x="0" y="19240"/>
                </a:lnTo>
                <a:lnTo>
                  <a:pt x="13479" y="16703"/>
                </a:lnTo>
                <a:lnTo>
                  <a:pt x="3356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969198" y="2294893"/>
            <a:ext cx="606425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25425" algn="l"/>
                <a:tab pos="593090" algn="l"/>
              </a:tabLst>
            </a:pPr>
            <a:r>
              <a:rPr sz="700" strike="sngStrike" spc="55" dirty="0">
                <a:latin typeface="PMingLiU"/>
                <a:cs typeface="PMingLiU"/>
              </a:rPr>
              <a:t> 	</a:t>
            </a:r>
            <a:r>
              <a:rPr sz="700" strike="sngStrike" spc="75" dirty="0">
                <a:latin typeface="PMingLiU"/>
                <a:cs typeface="PMingLiU"/>
              </a:rPr>
              <a:t>tanh	</a:t>
            </a:r>
            <a:endParaRPr sz="70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59878"/>
            <a:ext cx="310792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35" dirty="0" smtClean="0">
                <a:latin typeface="Tahoma"/>
                <a:cs typeface="Tahoma"/>
              </a:rPr>
              <a:t>Долгая краткосрочная память </a:t>
            </a:r>
            <a:r>
              <a:rPr lang="ru-RU" sz="1400" spc="55" dirty="0" smtClean="0">
                <a:latin typeface="Tahoma"/>
                <a:cs typeface="Tahoma"/>
              </a:rPr>
              <a:t>(ДКСП)</a:t>
            </a:r>
            <a:endParaRPr lang="ru-RU" sz="14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5415" y="1020266"/>
            <a:ext cx="23507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64160" algn="l"/>
              </a:tabLst>
            </a:pPr>
            <a:r>
              <a:rPr sz="1100" i="1" spc="-50" dirty="0">
                <a:latin typeface="Trebuchet MS"/>
                <a:cs typeface="Trebuchet MS"/>
              </a:rPr>
              <a:t>c</a:t>
            </a:r>
            <a:r>
              <a:rPr sz="1200" i="1" spc="-75" baseline="-10416" dirty="0">
                <a:latin typeface="Verdana"/>
                <a:cs typeface="Verdana"/>
              </a:rPr>
              <a:t>n	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Trebuchet MS"/>
                <a:cs typeface="Trebuchet MS"/>
              </a:rPr>
              <a:t>c</a:t>
            </a:r>
            <a:r>
              <a:rPr sz="1200" i="1" spc="-37" baseline="-10416" dirty="0">
                <a:latin typeface="Verdana"/>
                <a:cs typeface="Verdana"/>
              </a:rPr>
              <a:t>n</a:t>
            </a:r>
            <a:r>
              <a:rPr sz="1200" spc="-37" baseline="-10416" dirty="0">
                <a:latin typeface="Lucida Sans Unicode"/>
                <a:cs typeface="Lucida Sans Unicode"/>
              </a:rPr>
              <a:t>−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r>
              <a:rPr sz="1200" spc="104" baseline="-10416" dirty="0">
                <a:latin typeface="Arial"/>
                <a:cs typeface="Arial"/>
              </a:rPr>
              <a:t> </a:t>
            </a:r>
            <a:r>
              <a:rPr sz="1100" spc="45" dirty="0">
                <a:solidFill>
                  <a:srgbClr val="FF0000"/>
                </a:solidFill>
                <a:latin typeface="Tahoma"/>
                <a:cs typeface="Tahoma"/>
              </a:rPr>
              <a:t>+</a:t>
            </a:r>
            <a:r>
              <a:rPr sz="1100" spc="-1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tanh(</a:t>
            </a:r>
            <a:r>
              <a:rPr sz="1100" i="1" spc="-10" dirty="0">
                <a:latin typeface="Trebuchet MS"/>
                <a:cs typeface="Trebuchet MS"/>
              </a:rPr>
              <a:t>V</a:t>
            </a:r>
            <a:r>
              <a:rPr sz="1100" i="1" spc="-15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ahoma"/>
                <a:cs typeface="Tahoma"/>
              </a:rPr>
              <a:t>[</a:t>
            </a:r>
            <a:r>
              <a:rPr sz="1100" i="1" spc="-50" dirty="0">
                <a:latin typeface="Trebuchet MS"/>
                <a:cs typeface="Trebuchet MS"/>
              </a:rPr>
              <a:t>w</a:t>
            </a:r>
            <a:r>
              <a:rPr sz="1200" i="1" spc="-75" baseline="-10416" dirty="0">
                <a:latin typeface="Verdana"/>
                <a:cs typeface="Verdana"/>
              </a:rPr>
              <a:t>n</a:t>
            </a:r>
            <a:r>
              <a:rPr sz="1200" spc="-75" baseline="-10416" dirty="0">
                <a:latin typeface="Lucida Sans Unicode"/>
                <a:cs typeface="Lucida Sans Unicode"/>
              </a:rPr>
              <a:t>−</a:t>
            </a:r>
            <a:r>
              <a:rPr sz="1200" spc="-75" baseline="-10416" dirty="0">
                <a:latin typeface="Arial"/>
                <a:cs typeface="Arial"/>
              </a:rPr>
              <a:t>1</a:t>
            </a:r>
            <a:r>
              <a:rPr sz="1100" spc="-50" dirty="0">
                <a:latin typeface="Tahoma"/>
                <a:cs typeface="Tahoma"/>
              </a:rPr>
              <a:t>;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i="1" spc="-35" dirty="0">
                <a:latin typeface="Trebuchet MS"/>
                <a:cs typeface="Trebuchet MS"/>
              </a:rPr>
              <a:t>h</a:t>
            </a:r>
            <a:r>
              <a:rPr sz="1200" i="1" spc="-52" baseline="-10416" dirty="0">
                <a:latin typeface="Verdana"/>
                <a:cs typeface="Verdana"/>
              </a:rPr>
              <a:t>n</a:t>
            </a:r>
            <a:r>
              <a:rPr sz="1200" spc="-52" baseline="-10416" dirty="0">
                <a:latin typeface="Lucida Sans Unicode"/>
                <a:cs typeface="Lucida Sans Unicode"/>
              </a:rPr>
              <a:t>−</a:t>
            </a:r>
            <a:r>
              <a:rPr sz="1200" spc="-52" baseline="-10416" dirty="0">
                <a:latin typeface="Arial"/>
                <a:cs typeface="Arial"/>
              </a:rPr>
              <a:t>1</a:t>
            </a:r>
            <a:r>
              <a:rPr sz="1100" spc="-35" dirty="0">
                <a:latin typeface="Tahoma"/>
                <a:cs typeface="Tahoma"/>
              </a:rPr>
              <a:t>]</a:t>
            </a:r>
            <a:r>
              <a:rPr sz="1100" spc="-11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Trebuchet MS"/>
                <a:cs typeface="Trebuchet MS"/>
              </a:rPr>
              <a:t>b</a:t>
            </a:r>
            <a:r>
              <a:rPr sz="1200" i="1" spc="-75" baseline="-10416" dirty="0">
                <a:latin typeface="Verdana"/>
                <a:cs typeface="Verdana"/>
              </a:rPr>
              <a:t>c</a:t>
            </a:r>
            <a:r>
              <a:rPr sz="1200" i="1" spc="-254" baseline="-10416" dirty="0">
                <a:latin typeface="Verdana"/>
                <a:cs typeface="Verdana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29898" y="2285579"/>
            <a:ext cx="810260" cy="162560"/>
          </a:xfrm>
          <a:custGeom>
            <a:avLst/>
            <a:gdLst/>
            <a:ahLst/>
            <a:cxnLst/>
            <a:rect l="l" t="t" r="r" b="b"/>
            <a:pathLst>
              <a:path w="810260" h="162560">
                <a:moveTo>
                  <a:pt x="728999" y="0"/>
                </a:moveTo>
                <a:lnTo>
                  <a:pt x="80999" y="0"/>
                </a:lnTo>
                <a:lnTo>
                  <a:pt x="49471" y="6365"/>
                </a:lnTo>
                <a:lnTo>
                  <a:pt x="23724" y="23724"/>
                </a:lnTo>
                <a:lnTo>
                  <a:pt x="6365" y="49471"/>
                </a:lnTo>
                <a:lnTo>
                  <a:pt x="0" y="81000"/>
                </a:lnTo>
                <a:lnTo>
                  <a:pt x="6365" y="112528"/>
                </a:lnTo>
                <a:lnTo>
                  <a:pt x="23724" y="138275"/>
                </a:lnTo>
                <a:lnTo>
                  <a:pt x="49471" y="155634"/>
                </a:lnTo>
                <a:lnTo>
                  <a:pt x="80999" y="162000"/>
                </a:lnTo>
                <a:lnTo>
                  <a:pt x="728999" y="162000"/>
                </a:lnTo>
                <a:lnTo>
                  <a:pt x="760529" y="155634"/>
                </a:lnTo>
                <a:lnTo>
                  <a:pt x="786276" y="138275"/>
                </a:lnTo>
                <a:lnTo>
                  <a:pt x="803635" y="112528"/>
                </a:lnTo>
                <a:lnTo>
                  <a:pt x="810000" y="81000"/>
                </a:lnTo>
                <a:lnTo>
                  <a:pt x="803635" y="49471"/>
                </a:lnTo>
                <a:lnTo>
                  <a:pt x="786276" y="23724"/>
                </a:lnTo>
                <a:lnTo>
                  <a:pt x="760529" y="6365"/>
                </a:lnTo>
                <a:lnTo>
                  <a:pt x="7289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29898" y="2285579"/>
            <a:ext cx="810260" cy="162560"/>
          </a:xfrm>
          <a:custGeom>
            <a:avLst/>
            <a:gdLst/>
            <a:ahLst/>
            <a:cxnLst/>
            <a:rect l="l" t="t" r="r" b="b"/>
            <a:pathLst>
              <a:path w="810260" h="162560">
                <a:moveTo>
                  <a:pt x="80999" y="0"/>
                </a:moveTo>
                <a:lnTo>
                  <a:pt x="728999" y="0"/>
                </a:lnTo>
                <a:lnTo>
                  <a:pt x="760529" y="6365"/>
                </a:lnTo>
                <a:lnTo>
                  <a:pt x="786276" y="23724"/>
                </a:lnTo>
                <a:lnTo>
                  <a:pt x="803635" y="49471"/>
                </a:lnTo>
                <a:lnTo>
                  <a:pt x="810000" y="80999"/>
                </a:lnTo>
                <a:lnTo>
                  <a:pt x="803635" y="112529"/>
                </a:lnTo>
                <a:lnTo>
                  <a:pt x="786276" y="138276"/>
                </a:lnTo>
                <a:lnTo>
                  <a:pt x="760529" y="155635"/>
                </a:lnTo>
                <a:lnTo>
                  <a:pt x="728999" y="162000"/>
                </a:lnTo>
                <a:lnTo>
                  <a:pt x="80999" y="162000"/>
                </a:lnTo>
                <a:lnTo>
                  <a:pt x="49471" y="155635"/>
                </a:lnTo>
                <a:lnTo>
                  <a:pt x="23724" y="138276"/>
                </a:lnTo>
                <a:lnTo>
                  <a:pt x="6365" y="112529"/>
                </a:lnTo>
                <a:lnTo>
                  <a:pt x="0" y="80999"/>
                </a:lnTo>
                <a:lnTo>
                  <a:pt x="6365" y="49471"/>
                </a:lnTo>
                <a:lnTo>
                  <a:pt x="23724" y="23724"/>
                </a:lnTo>
                <a:lnTo>
                  <a:pt x="49471" y="6365"/>
                </a:lnTo>
                <a:lnTo>
                  <a:pt x="80999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1898" y="2285579"/>
            <a:ext cx="810260" cy="162560"/>
          </a:xfrm>
          <a:custGeom>
            <a:avLst/>
            <a:gdLst/>
            <a:ahLst/>
            <a:cxnLst/>
            <a:rect l="l" t="t" r="r" b="b"/>
            <a:pathLst>
              <a:path w="810260" h="162560">
                <a:moveTo>
                  <a:pt x="728999" y="0"/>
                </a:moveTo>
                <a:lnTo>
                  <a:pt x="81000" y="0"/>
                </a:lnTo>
                <a:lnTo>
                  <a:pt x="49471" y="6365"/>
                </a:lnTo>
                <a:lnTo>
                  <a:pt x="23724" y="23724"/>
                </a:lnTo>
                <a:lnTo>
                  <a:pt x="6365" y="49471"/>
                </a:lnTo>
                <a:lnTo>
                  <a:pt x="0" y="81000"/>
                </a:lnTo>
                <a:lnTo>
                  <a:pt x="6365" y="112528"/>
                </a:lnTo>
                <a:lnTo>
                  <a:pt x="23724" y="138275"/>
                </a:lnTo>
                <a:lnTo>
                  <a:pt x="49471" y="155634"/>
                </a:lnTo>
                <a:lnTo>
                  <a:pt x="81000" y="162000"/>
                </a:lnTo>
                <a:lnTo>
                  <a:pt x="728999" y="162000"/>
                </a:lnTo>
                <a:lnTo>
                  <a:pt x="760528" y="155634"/>
                </a:lnTo>
                <a:lnTo>
                  <a:pt x="786275" y="138275"/>
                </a:lnTo>
                <a:lnTo>
                  <a:pt x="803634" y="112528"/>
                </a:lnTo>
                <a:lnTo>
                  <a:pt x="810000" y="81000"/>
                </a:lnTo>
                <a:lnTo>
                  <a:pt x="803634" y="49471"/>
                </a:lnTo>
                <a:lnTo>
                  <a:pt x="786275" y="23724"/>
                </a:lnTo>
                <a:lnTo>
                  <a:pt x="760528" y="6365"/>
                </a:lnTo>
                <a:lnTo>
                  <a:pt x="7289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1899" y="2285579"/>
            <a:ext cx="810260" cy="162560"/>
          </a:xfrm>
          <a:custGeom>
            <a:avLst/>
            <a:gdLst/>
            <a:ahLst/>
            <a:cxnLst/>
            <a:rect l="l" t="t" r="r" b="b"/>
            <a:pathLst>
              <a:path w="810260" h="162560">
                <a:moveTo>
                  <a:pt x="80999" y="0"/>
                </a:moveTo>
                <a:lnTo>
                  <a:pt x="728999" y="0"/>
                </a:lnTo>
                <a:lnTo>
                  <a:pt x="760528" y="6365"/>
                </a:lnTo>
                <a:lnTo>
                  <a:pt x="786275" y="23724"/>
                </a:lnTo>
                <a:lnTo>
                  <a:pt x="803634" y="49471"/>
                </a:lnTo>
                <a:lnTo>
                  <a:pt x="809999" y="80999"/>
                </a:lnTo>
                <a:lnTo>
                  <a:pt x="803634" y="112529"/>
                </a:lnTo>
                <a:lnTo>
                  <a:pt x="786275" y="138276"/>
                </a:lnTo>
                <a:lnTo>
                  <a:pt x="760528" y="155635"/>
                </a:lnTo>
                <a:lnTo>
                  <a:pt x="728999" y="162000"/>
                </a:lnTo>
                <a:lnTo>
                  <a:pt x="80999" y="162000"/>
                </a:lnTo>
                <a:lnTo>
                  <a:pt x="49470" y="155635"/>
                </a:lnTo>
                <a:lnTo>
                  <a:pt x="23723" y="138276"/>
                </a:lnTo>
                <a:lnTo>
                  <a:pt x="6365" y="112529"/>
                </a:lnTo>
                <a:lnTo>
                  <a:pt x="0" y="80999"/>
                </a:lnTo>
                <a:lnTo>
                  <a:pt x="6365" y="49471"/>
                </a:lnTo>
                <a:lnTo>
                  <a:pt x="23723" y="23724"/>
                </a:lnTo>
                <a:lnTo>
                  <a:pt x="49470" y="6365"/>
                </a:lnTo>
                <a:lnTo>
                  <a:pt x="80999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33898" y="1572779"/>
            <a:ext cx="486409" cy="162560"/>
          </a:xfrm>
          <a:custGeom>
            <a:avLst/>
            <a:gdLst/>
            <a:ahLst/>
            <a:cxnLst/>
            <a:rect l="l" t="t" r="r" b="b"/>
            <a:pathLst>
              <a:path w="486410" h="162560">
                <a:moveTo>
                  <a:pt x="404999" y="0"/>
                </a:moveTo>
                <a:lnTo>
                  <a:pt x="81000" y="0"/>
                </a:lnTo>
                <a:lnTo>
                  <a:pt x="49471" y="6365"/>
                </a:lnTo>
                <a:lnTo>
                  <a:pt x="23724" y="23724"/>
                </a:lnTo>
                <a:lnTo>
                  <a:pt x="6365" y="49471"/>
                </a:lnTo>
                <a:lnTo>
                  <a:pt x="0" y="80999"/>
                </a:lnTo>
                <a:lnTo>
                  <a:pt x="6365" y="112528"/>
                </a:lnTo>
                <a:lnTo>
                  <a:pt x="23724" y="138275"/>
                </a:lnTo>
                <a:lnTo>
                  <a:pt x="49471" y="155634"/>
                </a:lnTo>
                <a:lnTo>
                  <a:pt x="81000" y="162000"/>
                </a:lnTo>
                <a:lnTo>
                  <a:pt x="404999" y="162000"/>
                </a:lnTo>
                <a:lnTo>
                  <a:pt x="436528" y="155634"/>
                </a:lnTo>
                <a:lnTo>
                  <a:pt x="462275" y="138275"/>
                </a:lnTo>
                <a:lnTo>
                  <a:pt x="479634" y="112528"/>
                </a:lnTo>
                <a:lnTo>
                  <a:pt x="486000" y="80999"/>
                </a:lnTo>
                <a:lnTo>
                  <a:pt x="479634" y="49471"/>
                </a:lnTo>
                <a:lnTo>
                  <a:pt x="462275" y="23724"/>
                </a:lnTo>
                <a:lnTo>
                  <a:pt x="436528" y="6365"/>
                </a:lnTo>
                <a:lnTo>
                  <a:pt x="404999" y="0"/>
                </a:lnTo>
                <a:close/>
              </a:path>
            </a:pathLst>
          </a:custGeom>
          <a:solidFill>
            <a:srgbClr val="FFC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33898" y="1572779"/>
            <a:ext cx="486409" cy="162560"/>
          </a:xfrm>
          <a:custGeom>
            <a:avLst/>
            <a:gdLst/>
            <a:ahLst/>
            <a:cxnLst/>
            <a:rect l="l" t="t" r="r" b="b"/>
            <a:pathLst>
              <a:path w="486410" h="162560">
                <a:moveTo>
                  <a:pt x="80999" y="0"/>
                </a:moveTo>
                <a:lnTo>
                  <a:pt x="405000" y="0"/>
                </a:lnTo>
                <a:lnTo>
                  <a:pt x="436529" y="6365"/>
                </a:lnTo>
                <a:lnTo>
                  <a:pt x="462275" y="23724"/>
                </a:lnTo>
                <a:lnTo>
                  <a:pt x="479634" y="49471"/>
                </a:lnTo>
                <a:lnTo>
                  <a:pt x="486000" y="80999"/>
                </a:lnTo>
                <a:lnTo>
                  <a:pt x="479634" y="112529"/>
                </a:lnTo>
                <a:lnTo>
                  <a:pt x="462275" y="138275"/>
                </a:lnTo>
                <a:lnTo>
                  <a:pt x="436529" y="155634"/>
                </a:lnTo>
                <a:lnTo>
                  <a:pt x="405000" y="161999"/>
                </a:lnTo>
                <a:lnTo>
                  <a:pt x="80999" y="161999"/>
                </a:lnTo>
                <a:lnTo>
                  <a:pt x="49471" y="155634"/>
                </a:lnTo>
                <a:lnTo>
                  <a:pt x="23724" y="138275"/>
                </a:lnTo>
                <a:lnTo>
                  <a:pt x="6365" y="112529"/>
                </a:lnTo>
                <a:lnTo>
                  <a:pt x="0" y="80999"/>
                </a:lnTo>
                <a:lnTo>
                  <a:pt x="6365" y="49471"/>
                </a:lnTo>
                <a:lnTo>
                  <a:pt x="23724" y="23724"/>
                </a:lnTo>
                <a:lnTo>
                  <a:pt x="49471" y="6365"/>
                </a:lnTo>
                <a:lnTo>
                  <a:pt x="80999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6898" y="2126216"/>
            <a:ext cx="0" cy="159385"/>
          </a:xfrm>
          <a:custGeom>
            <a:avLst/>
            <a:gdLst/>
            <a:ahLst/>
            <a:cxnLst/>
            <a:rect l="l" t="t" r="r" b="b"/>
            <a:pathLst>
              <a:path h="159385">
                <a:moveTo>
                  <a:pt x="0" y="159362"/>
                </a:moveTo>
                <a:lnTo>
                  <a:pt x="0" y="0"/>
                </a:lnTo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59753" y="2080497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17144" y="0"/>
                </a:moveTo>
                <a:lnTo>
                  <a:pt x="0" y="45719"/>
                </a:lnTo>
                <a:lnTo>
                  <a:pt x="34289" y="45719"/>
                </a:lnTo>
                <a:lnTo>
                  <a:pt x="1714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59753" y="2080496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17144" y="0"/>
                </a:moveTo>
                <a:lnTo>
                  <a:pt x="0" y="45719"/>
                </a:lnTo>
                <a:lnTo>
                  <a:pt x="34289" y="45719"/>
                </a:lnTo>
                <a:lnTo>
                  <a:pt x="17144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29898" y="1896779"/>
            <a:ext cx="810260" cy="162560"/>
          </a:xfrm>
          <a:custGeom>
            <a:avLst/>
            <a:gdLst/>
            <a:ahLst/>
            <a:cxnLst/>
            <a:rect l="l" t="t" r="r" b="b"/>
            <a:pathLst>
              <a:path w="810260" h="162560">
                <a:moveTo>
                  <a:pt x="728999" y="0"/>
                </a:moveTo>
                <a:lnTo>
                  <a:pt x="80999" y="0"/>
                </a:lnTo>
                <a:lnTo>
                  <a:pt x="49471" y="6365"/>
                </a:lnTo>
                <a:lnTo>
                  <a:pt x="23724" y="23724"/>
                </a:lnTo>
                <a:lnTo>
                  <a:pt x="6365" y="49471"/>
                </a:lnTo>
                <a:lnTo>
                  <a:pt x="0" y="81000"/>
                </a:lnTo>
                <a:lnTo>
                  <a:pt x="6365" y="112528"/>
                </a:lnTo>
                <a:lnTo>
                  <a:pt x="23724" y="138275"/>
                </a:lnTo>
                <a:lnTo>
                  <a:pt x="49471" y="155634"/>
                </a:lnTo>
                <a:lnTo>
                  <a:pt x="80999" y="162000"/>
                </a:lnTo>
                <a:lnTo>
                  <a:pt x="728999" y="162000"/>
                </a:lnTo>
                <a:lnTo>
                  <a:pt x="760529" y="155634"/>
                </a:lnTo>
                <a:lnTo>
                  <a:pt x="786276" y="138275"/>
                </a:lnTo>
                <a:lnTo>
                  <a:pt x="803635" y="112528"/>
                </a:lnTo>
                <a:lnTo>
                  <a:pt x="810000" y="81000"/>
                </a:lnTo>
                <a:lnTo>
                  <a:pt x="803635" y="49471"/>
                </a:lnTo>
                <a:lnTo>
                  <a:pt x="786276" y="23724"/>
                </a:lnTo>
                <a:lnTo>
                  <a:pt x="760529" y="6365"/>
                </a:lnTo>
                <a:lnTo>
                  <a:pt x="7289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29898" y="1896780"/>
            <a:ext cx="810260" cy="162560"/>
          </a:xfrm>
          <a:custGeom>
            <a:avLst/>
            <a:gdLst/>
            <a:ahLst/>
            <a:cxnLst/>
            <a:rect l="l" t="t" r="r" b="b"/>
            <a:pathLst>
              <a:path w="810260" h="162560">
                <a:moveTo>
                  <a:pt x="80999" y="0"/>
                </a:moveTo>
                <a:lnTo>
                  <a:pt x="728999" y="0"/>
                </a:lnTo>
                <a:lnTo>
                  <a:pt x="760529" y="6365"/>
                </a:lnTo>
                <a:lnTo>
                  <a:pt x="786276" y="23724"/>
                </a:lnTo>
                <a:lnTo>
                  <a:pt x="803635" y="49471"/>
                </a:lnTo>
                <a:lnTo>
                  <a:pt x="810000" y="80999"/>
                </a:lnTo>
                <a:lnTo>
                  <a:pt x="803635" y="112528"/>
                </a:lnTo>
                <a:lnTo>
                  <a:pt x="786276" y="138275"/>
                </a:lnTo>
                <a:lnTo>
                  <a:pt x="760529" y="155634"/>
                </a:lnTo>
                <a:lnTo>
                  <a:pt x="728999" y="161999"/>
                </a:lnTo>
                <a:lnTo>
                  <a:pt x="80999" y="161999"/>
                </a:lnTo>
                <a:lnTo>
                  <a:pt x="49471" y="155634"/>
                </a:lnTo>
                <a:lnTo>
                  <a:pt x="23724" y="138275"/>
                </a:lnTo>
                <a:lnTo>
                  <a:pt x="6365" y="112528"/>
                </a:lnTo>
                <a:lnTo>
                  <a:pt x="0" y="80999"/>
                </a:lnTo>
                <a:lnTo>
                  <a:pt x="6365" y="49471"/>
                </a:lnTo>
                <a:lnTo>
                  <a:pt x="23724" y="23724"/>
                </a:lnTo>
                <a:lnTo>
                  <a:pt x="49471" y="6365"/>
                </a:lnTo>
                <a:lnTo>
                  <a:pt x="80999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91898" y="2577179"/>
            <a:ext cx="486409" cy="162560"/>
          </a:xfrm>
          <a:custGeom>
            <a:avLst/>
            <a:gdLst/>
            <a:ahLst/>
            <a:cxnLst/>
            <a:rect l="l" t="t" r="r" b="b"/>
            <a:pathLst>
              <a:path w="486410" h="162560">
                <a:moveTo>
                  <a:pt x="405000" y="0"/>
                </a:moveTo>
                <a:lnTo>
                  <a:pt x="81000" y="0"/>
                </a:lnTo>
                <a:lnTo>
                  <a:pt x="49471" y="6365"/>
                </a:lnTo>
                <a:lnTo>
                  <a:pt x="23724" y="23724"/>
                </a:lnTo>
                <a:lnTo>
                  <a:pt x="6365" y="49471"/>
                </a:lnTo>
                <a:lnTo>
                  <a:pt x="0" y="81000"/>
                </a:lnTo>
                <a:lnTo>
                  <a:pt x="6365" y="112528"/>
                </a:lnTo>
                <a:lnTo>
                  <a:pt x="23724" y="138275"/>
                </a:lnTo>
                <a:lnTo>
                  <a:pt x="49471" y="155634"/>
                </a:lnTo>
                <a:lnTo>
                  <a:pt x="81000" y="162000"/>
                </a:lnTo>
                <a:lnTo>
                  <a:pt x="405000" y="162000"/>
                </a:lnTo>
                <a:lnTo>
                  <a:pt x="436529" y="155634"/>
                </a:lnTo>
                <a:lnTo>
                  <a:pt x="462275" y="138275"/>
                </a:lnTo>
                <a:lnTo>
                  <a:pt x="479634" y="112528"/>
                </a:lnTo>
                <a:lnTo>
                  <a:pt x="486000" y="81000"/>
                </a:lnTo>
                <a:lnTo>
                  <a:pt x="479634" y="49471"/>
                </a:lnTo>
                <a:lnTo>
                  <a:pt x="462275" y="23724"/>
                </a:lnTo>
                <a:lnTo>
                  <a:pt x="436529" y="6365"/>
                </a:lnTo>
                <a:lnTo>
                  <a:pt x="405000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91897" y="2577179"/>
            <a:ext cx="486409" cy="162560"/>
          </a:xfrm>
          <a:custGeom>
            <a:avLst/>
            <a:gdLst/>
            <a:ahLst/>
            <a:cxnLst/>
            <a:rect l="l" t="t" r="r" b="b"/>
            <a:pathLst>
              <a:path w="486410" h="162560">
                <a:moveTo>
                  <a:pt x="81000" y="0"/>
                </a:moveTo>
                <a:lnTo>
                  <a:pt x="405000" y="0"/>
                </a:lnTo>
                <a:lnTo>
                  <a:pt x="436529" y="6365"/>
                </a:lnTo>
                <a:lnTo>
                  <a:pt x="462275" y="23724"/>
                </a:lnTo>
                <a:lnTo>
                  <a:pt x="479634" y="49471"/>
                </a:lnTo>
                <a:lnTo>
                  <a:pt x="486000" y="80999"/>
                </a:lnTo>
                <a:lnTo>
                  <a:pt x="479634" y="112529"/>
                </a:lnTo>
                <a:lnTo>
                  <a:pt x="462275" y="138276"/>
                </a:lnTo>
                <a:lnTo>
                  <a:pt x="436529" y="155635"/>
                </a:lnTo>
                <a:lnTo>
                  <a:pt x="405000" y="162000"/>
                </a:lnTo>
                <a:lnTo>
                  <a:pt x="81000" y="162000"/>
                </a:lnTo>
                <a:lnTo>
                  <a:pt x="49471" y="155635"/>
                </a:lnTo>
                <a:lnTo>
                  <a:pt x="23724" y="138276"/>
                </a:lnTo>
                <a:lnTo>
                  <a:pt x="6365" y="112529"/>
                </a:lnTo>
                <a:lnTo>
                  <a:pt x="0" y="80999"/>
                </a:lnTo>
                <a:lnTo>
                  <a:pt x="6365" y="49471"/>
                </a:lnTo>
                <a:lnTo>
                  <a:pt x="23724" y="23724"/>
                </a:lnTo>
                <a:lnTo>
                  <a:pt x="49471" y="6365"/>
                </a:lnTo>
                <a:lnTo>
                  <a:pt x="81000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91898" y="1572779"/>
            <a:ext cx="486409" cy="162560"/>
          </a:xfrm>
          <a:custGeom>
            <a:avLst/>
            <a:gdLst/>
            <a:ahLst/>
            <a:cxnLst/>
            <a:rect l="l" t="t" r="r" b="b"/>
            <a:pathLst>
              <a:path w="486410" h="162560">
                <a:moveTo>
                  <a:pt x="405000" y="0"/>
                </a:moveTo>
                <a:lnTo>
                  <a:pt x="81000" y="0"/>
                </a:lnTo>
                <a:lnTo>
                  <a:pt x="49471" y="6365"/>
                </a:lnTo>
                <a:lnTo>
                  <a:pt x="23724" y="23724"/>
                </a:lnTo>
                <a:lnTo>
                  <a:pt x="6365" y="49471"/>
                </a:lnTo>
                <a:lnTo>
                  <a:pt x="0" y="80999"/>
                </a:lnTo>
                <a:lnTo>
                  <a:pt x="6365" y="112528"/>
                </a:lnTo>
                <a:lnTo>
                  <a:pt x="23724" y="138275"/>
                </a:lnTo>
                <a:lnTo>
                  <a:pt x="49471" y="155634"/>
                </a:lnTo>
                <a:lnTo>
                  <a:pt x="81000" y="162000"/>
                </a:lnTo>
                <a:lnTo>
                  <a:pt x="405000" y="162000"/>
                </a:lnTo>
                <a:lnTo>
                  <a:pt x="436529" y="155634"/>
                </a:lnTo>
                <a:lnTo>
                  <a:pt x="462275" y="138275"/>
                </a:lnTo>
                <a:lnTo>
                  <a:pt x="479634" y="112528"/>
                </a:lnTo>
                <a:lnTo>
                  <a:pt x="486000" y="80999"/>
                </a:lnTo>
                <a:lnTo>
                  <a:pt x="479634" y="49471"/>
                </a:lnTo>
                <a:lnTo>
                  <a:pt x="462275" y="23724"/>
                </a:lnTo>
                <a:lnTo>
                  <a:pt x="436529" y="6365"/>
                </a:lnTo>
                <a:lnTo>
                  <a:pt x="405000" y="0"/>
                </a:lnTo>
                <a:close/>
              </a:path>
            </a:pathLst>
          </a:custGeom>
          <a:solidFill>
            <a:srgbClr val="FFC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91897" y="1572779"/>
            <a:ext cx="486409" cy="162560"/>
          </a:xfrm>
          <a:custGeom>
            <a:avLst/>
            <a:gdLst/>
            <a:ahLst/>
            <a:cxnLst/>
            <a:rect l="l" t="t" r="r" b="b"/>
            <a:pathLst>
              <a:path w="486410" h="162560">
                <a:moveTo>
                  <a:pt x="81000" y="0"/>
                </a:moveTo>
                <a:lnTo>
                  <a:pt x="405000" y="0"/>
                </a:lnTo>
                <a:lnTo>
                  <a:pt x="436529" y="6365"/>
                </a:lnTo>
                <a:lnTo>
                  <a:pt x="462275" y="23724"/>
                </a:lnTo>
                <a:lnTo>
                  <a:pt x="479634" y="49471"/>
                </a:lnTo>
                <a:lnTo>
                  <a:pt x="486000" y="80999"/>
                </a:lnTo>
                <a:lnTo>
                  <a:pt x="479634" y="112529"/>
                </a:lnTo>
                <a:lnTo>
                  <a:pt x="462275" y="138275"/>
                </a:lnTo>
                <a:lnTo>
                  <a:pt x="436529" y="155634"/>
                </a:lnTo>
                <a:lnTo>
                  <a:pt x="405000" y="161999"/>
                </a:lnTo>
                <a:lnTo>
                  <a:pt x="81000" y="161999"/>
                </a:lnTo>
                <a:lnTo>
                  <a:pt x="49471" y="155634"/>
                </a:lnTo>
                <a:lnTo>
                  <a:pt x="23724" y="138275"/>
                </a:lnTo>
                <a:lnTo>
                  <a:pt x="6365" y="112529"/>
                </a:lnTo>
                <a:lnTo>
                  <a:pt x="0" y="80999"/>
                </a:lnTo>
                <a:lnTo>
                  <a:pt x="6365" y="49471"/>
                </a:lnTo>
                <a:lnTo>
                  <a:pt x="23724" y="23724"/>
                </a:lnTo>
                <a:lnTo>
                  <a:pt x="49471" y="6365"/>
                </a:lnTo>
                <a:lnTo>
                  <a:pt x="81000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34898" y="1802216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94563"/>
                </a:moveTo>
                <a:lnTo>
                  <a:pt x="0" y="0"/>
                </a:lnTo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17753" y="1756497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17144" y="0"/>
                </a:moveTo>
                <a:lnTo>
                  <a:pt x="0" y="45719"/>
                </a:lnTo>
                <a:lnTo>
                  <a:pt x="34289" y="45719"/>
                </a:lnTo>
                <a:lnTo>
                  <a:pt x="1714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17753" y="1756496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17144" y="0"/>
                </a:moveTo>
                <a:lnTo>
                  <a:pt x="0" y="45719"/>
                </a:lnTo>
                <a:lnTo>
                  <a:pt x="34289" y="45719"/>
                </a:lnTo>
                <a:lnTo>
                  <a:pt x="17144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81898" y="2366579"/>
            <a:ext cx="581025" cy="0"/>
          </a:xfrm>
          <a:custGeom>
            <a:avLst/>
            <a:gdLst/>
            <a:ahLst/>
            <a:cxnLst/>
            <a:rect l="l" t="t" r="r" b="b"/>
            <a:pathLst>
              <a:path w="581025">
                <a:moveTo>
                  <a:pt x="0" y="0"/>
                </a:moveTo>
                <a:lnTo>
                  <a:pt x="580562" y="0"/>
                </a:lnTo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62461" y="2349435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19" h="34289">
                <a:moveTo>
                  <a:pt x="0" y="0"/>
                </a:moveTo>
                <a:lnTo>
                  <a:pt x="0" y="34289"/>
                </a:lnTo>
                <a:lnTo>
                  <a:pt x="45719" y="17144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62461" y="2349434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19" h="34289">
                <a:moveTo>
                  <a:pt x="45719" y="17144"/>
                </a:moveTo>
                <a:lnTo>
                  <a:pt x="0" y="0"/>
                </a:lnTo>
                <a:lnTo>
                  <a:pt x="0" y="34289"/>
                </a:lnTo>
                <a:lnTo>
                  <a:pt x="45719" y="17144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931387" y="1852502"/>
            <a:ext cx="184150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b="0" i="1" spc="-45" dirty="0">
                <a:latin typeface="Bookman Old Style"/>
                <a:cs typeface="Bookman Old Style"/>
              </a:rPr>
              <a:t>h</a:t>
            </a:r>
            <a:r>
              <a:rPr sz="1200" i="1" spc="195" baseline="-10416" dirty="0"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47089" y="2528294"/>
            <a:ext cx="205104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i="1" dirty="0">
                <a:latin typeface="Arial"/>
                <a:cs typeface="Arial"/>
              </a:rPr>
              <a:t>w</a:t>
            </a:r>
            <a:r>
              <a:rPr sz="1200" i="1" spc="195" baseline="-10416" dirty="0"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18770" y="2594919"/>
            <a:ext cx="8445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25" dirty="0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10553" y="1546532"/>
            <a:ext cx="325120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25" i="1" spc="-817" baseline="7246" dirty="0">
                <a:latin typeface="Arial"/>
                <a:cs typeface="Arial"/>
              </a:rPr>
              <a:t>p</a:t>
            </a:r>
            <a:r>
              <a:rPr sz="1725" spc="142" baseline="7246" dirty="0">
                <a:latin typeface="Arial"/>
                <a:cs typeface="Arial"/>
              </a:rPr>
              <a:t>ˆ</a:t>
            </a:r>
            <a:r>
              <a:rPr sz="800" i="1" spc="130" dirty="0">
                <a:latin typeface="Arial"/>
                <a:cs typeface="Arial"/>
              </a:rPr>
              <a:t>n</a:t>
            </a:r>
            <a:r>
              <a:rPr sz="800" i="1" spc="15" dirty="0">
                <a:latin typeface="Times New Roman"/>
                <a:cs typeface="Times New Roman"/>
              </a:rPr>
              <a:t>—</a:t>
            </a:r>
            <a:r>
              <a:rPr sz="800" spc="25" dirty="0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36796" y="1521032"/>
            <a:ext cx="17335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i="1" spc="-545" dirty="0">
                <a:latin typeface="Arial"/>
                <a:cs typeface="Arial"/>
              </a:rPr>
              <a:t>p</a:t>
            </a:r>
            <a:r>
              <a:rPr sz="1150" spc="95" dirty="0">
                <a:latin typeface="Arial"/>
                <a:cs typeface="Arial"/>
              </a:rPr>
              <a:t>ˆ</a:t>
            </a:r>
            <a:r>
              <a:rPr sz="1200" i="1" spc="195" baseline="-10416" dirty="0"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364983" y="2328464"/>
            <a:ext cx="76230" cy="76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359483" y="2277262"/>
            <a:ext cx="8763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5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171898" y="1896779"/>
            <a:ext cx="810260" cy="162560"/>
          </a:xfrm>
          <a:custGeom>
            <a:avLst/>
            <a:gdLst/>
            <a:ahLst/>
            <a:cxnLst/>
            <a:rect l="l" t="t" r="r" b="b"/>
            <a:pathLst>
              <a:path w="810260" h="162560">
                <a:moveTo>
                  <a:pt x="728999" y="0"/>
                </a:moveTo>
                <a:lnTo>
                  <a:pt x="81000" y="0"/>
                </a:lnTo>
                <a:lnTo>
                  <a:pt x="49471" y="6365"/>
                </a:lnTo>
                <a:lnTo>
                  <a:pt x="23724" y="23724"/>
                </a:lnTo>
                <a:lnTo>
                  <a:pt x="6365" y="49471"/>
                </a:lnTo>
                <a:lnTo>
                  <a:pt x="0" y="81000"/>
                </a:lnTo>
                <a:lnTo>
                  <a:pt x="6365" y="112528"/>
                </a:lnTo>
                <a:lnTo>
                  <a:pt x="23724" y="138275"/>
                </a:lnTo>
                <a:lnTo>
                  <a:pt x="49471" y="155634"/>
                </a:lnTo>
                <a:lnTo>
                  <a:pt x="81000" y="162000"/>
                </a:lnTo>
                <a:lnTo>
                  <a:pt x="728999" y="162000"/>
                </a:lnTo>
                <a:lnTo>
                  <a:pt x="760528" y="155634"/>
                </a:lnTo>
                <a:lnTo>
                  <a:pt x="786275" y="138275"/>
                </a:lnTo>
                <a:lnTo>
                  <a:pt x="803634" y="112528"/>
                </a:lnTo>
                <a:lnTo>
                  <a:pt x="810000" y="81000"/>
                </a:lnTo>
                <a:lnTo>
                  <a:pt x="803634" y="49471"/>
                </a:lnTo>
                <a:lnTo>
                  <a:pt x="786275" y="23724"/>
                </a:lnTo>
                <a:lnTo>
                  <a:pt x="760528" y="6365"/>
                </a:lnTo>
                <a:lnTo>
                  <a:pt x="7289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71899" y="1896780"/>
            <a:ext cx="810260" cy="162560"/>
          </a:xfrm>
          <a:custGeom>
            <a:avLst/>
            <a:gdLst/>
            <a:ahLst/>
            <a:cxnLst/>
            <a:rect l="l" t="t" r="r" b="b"/>
            <a:pathLst>
              <a:path w="810260" h="162560">
                <a:moveTo>
                  <a:pt x="80999" y="0"/>
                </a:moveTo>
                <a:lnTo>
                  <a:pt x="728999" y="0"/>
                </a:lnTo>
                <a:lnTo>
                  <a:pt x="760528" y="6365"/>
                </a:lnTo>
                <a:lnTo>
                  <a:pt x="786275" y="23724"/>
                </a:lnTo>
                <a:lnTo>
                  <a:pt x="803634" y="49471"/>
                </a:lnTo>
                <a:lnTo>
                  <a:pt x="809999" y="80999"/>
                </a:lnTo>
                <a:lnTo>
                  <a:pt x="803634" y="112528"/>
                </a:lnTo>
                <a:lnTo>
                  <a:pt x="786275" y="138275"/>
                </a:lnTo>
                <a:lnTo>
                  <a:pt x="760528" y="155634"/>
                </a:lnTo>
                <a:lnTo>
                  <a:pt x="728999" y="161999"/>
                </a:lnTo>
                <a:lnTo>
                  <a:pt x="80999" y="161999"/>
                </a:lnTo>
                <a:lnTo>
                  <a:pt x="49470" y="155634"/>
                </a:lnTo>
                <a:lnTo>
                  <a:pt x="23723" y="138275"/>
                </a:lnTo>
                <a:lnTo>
                  <a:pt x="6365" y="112528"/>
                </a:lnTo>
                <a:lnTo>
                  <a:pt x="0" y="80999"/>
                </a:lnTo>
                <a:lnTo>
                  <a:pt x="6365" y="49471"/>
                </a:lnTo>
                <a:lnTo>
                  <a:pt x="23723" y="23724"/>
                </a:lnTo>
                <a:lnTo>
                  <a:pt x="49470" y="6365"/>
                </a:lnTo>
                <a:lnTo>
                  <a:pt x="80999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76898" y="1802216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94563"/>
                </a:moveTo>
                <a:lnTo>
                  <a:pt x="0" y="0"/>
                </a:lnTo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59753" y="1756497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17144" y="0"/>
                </a:moveTo>
                <a:lnTo>
                  <a:pt x="0" y="45719"/>
                </a:lnTo>
                <a:lnTo>
                  <a:pt x="34289" y="45719"/>
                </a:lnTo>
                <a:lnTo>
                  <a:pt x="1714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59753" y="1756496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17144" y="0"/>
                </a:moveTo>
                <a:lnTo>
                  <a:pt x="0" y="45719"/>
                </a:lnTo>
                <a:lnTo>
                  <a:pt x="34289" y="45719"/>
                </a:lnTo>
                <a:lnTo>
                  <a:pt x="17144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398296" y="1852502"/>
            <a:ext cx="184150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b="0" i="1" spc="-45" dirty="0">
                <a:latin typeface="Bookman Old Style"/>
                <a:cs typeface="Bookman Old Style"/>
              </a:rPr>
              <a:t>h</a:t>
            </a:r>
            <a:r>
              <a:rPr sz="1200" i="1" spc="195" baseline="-10416" dirty="0"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49294" y="1919127"/>
            <a:ext cx="8445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25" dirty="0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08911" y="2225220"/>
            <a:ext cx="16319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i="1" spc="-75" dirty="0">
                <a:latin typeface="Arial"/>
                <a:cs typeface="Arial"/>
              </a:rPr>
              <a:t>c</a:t>
            </a:r>
            <a:r>
              <a:rPr sz="1200" i="1" spc="195" baseline="-10416" dirty="0"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638676" y="2291845"/>
            <a:ext cx="8445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25" dirty="0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38582" y="2229269"/>
            <a:ext cx="16319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i="1" spc="-75" dirty="0">
                <a:latin typeface="Arial"/>
                <a:cs typeface="Arial"/>
              </a:rPr>
              <a:t>c</a:t>
            </a:r>
            <a:r>
              <a:rPr sz="1200" i="1" spc="195" baseline="-10416" dirty="0"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273498" y="2609580"/>
            <a:ext cx="259715" cy="86995"/>
          </a:xfrm>
          <a:custGeom>
            <a:avLst/>
            <a:gdLst/>
            <a:ahLst/>
            <a:cxnLst/>
            <a:rect l="l" t="t" r="r" b="b"/>
            <a:pathLst>
              <a:path w="259714" h="86994">
                <a:moveTo>
                  <a:pt x="215999" y="0"/>
                </a:moveTo>
                <a:lnTo>
                  <a:pt x="43199" y="0"/>
                </a:lnTo>
                <a:lnTo>
                  <a:pt x="26384" y="3394"/>
                </a:lnTo>
                <a:lnTo>
                  <a:pt x="12653" y="12652"/>
                </a:lnTo>
                <a:lnTo>
                  <a:pt x="3394" y="26384"/>
                </a:lnTo>
                <a:lnTo>
                  <a:pt x="0" y="43200"/>
                </a:lnTo>
                <a:lnTo>
                  <a:pt x="3394" y="60015"/>
                </a:lnTo>
                <a:lnTo>
                  <a:pt x="12653" y="73746"/>
                </a:lnTo>
                <a:lnTo>
                  <a:pt x="26384" y="83005"/>
                </a:lnTo>
                <a:lnTo>
                  <a:pt x="43199" y="86399"/>
                </a:lnTo>
                <a:lnTo>
                  <a:pt x="215999" y="86399"/>
                </a:lnTo>
                <a:lnTo>
                  <a:pt x="232815" y="83005"/>
                </a:lnTo>
                <a:lnTo>
                  <a:pt x="246547" y="73746"/>
                </a:lnTo>
                <a:lnTo>
                  <a:pt x="255805" y="60015"/>
                </a:lnTo>
                <a:lnTo>
                  <a:pt x="259200" y="43200"/>
                </a:lnTo>
                <a:lnTo>
                  <a:pt x="255805" y="26384"/>
                </a:lnTo>
                <a:lnTo>
                  <a:pt x="246547" y="12652"/>
                </a:lnTo>
                <a:lnTo>
                  <a:pt x="232815" y="3394"/>
                </a:lnTo>
                <a:lnTo>
                  <a:pt x="215999" y="0"/>
                </a:lnTo>
                <a:close/>
              </a:path>
            </a:pathLst>
          </a:custGeom>
          <a:solidFill>
            <a:srgbClr val="8FB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73498" y="2609580"/>
            <a:ext cx="259715" cy="86995"/>
          </a:xfrm>
          <a:custGeom>
            <a:avLst/>
            <a:gdLst/>
            <a:ahLst/>
            <a:cxnLst/>
            <a:rect l="l" t="t" r="r" b="b"/>
            <a:pathLst>
              <a:path w="259714" h="86994">
                <a:moveTo>
                  <a:pt x="43199" y="0"/>
                </a:moveTo>
                <a:lnTo>
                  <a:pt x="215999" y="0"/>
                </a:lnTo>
                <a:lnTo>
                  <a:pt x="232815" y="3394"/>
                </a:lnTo>
                <a:lnTo>
                  <a:pt x="246547" y="12652"/>
                </a:lnTo>
                <a:lnTo>
                  <a:pt x="255805" y="26384"/>
                </a:lnTo>
                <a:lnTo>
                  <a:pt x="259200" y="43199"/>
                </a:lnTo>
                <a:lnTo>
                  <a:pt x="255805" y="60015"/>
                </a:lnTo>
                <a:lnTo>
                  <a:pt x="246547" y="73746"/>
                </a:lnTo>
                <a:lnTo>
                  <a:pt x="232815" y="83004"/>
                </a:lnTo>
                <a:lnTo>
                  <a:pt x="215999" y="86399"/>
                </a:lnTo>
                <a:lnTo>
                  <a:pt x="43199" y="86399"/>
                </a:lnTo>
                <a:lnTo>
                  <a:pt x="26384" y="83004"/>
                </a:lnTo>
                <a:lnTo>
                  <a:pt x="12653" y="73746"/>
                </a:lnTo>
                <a:lnTo>
                  <a:pt x="3394" y="60015"/>
                </a:lnTo>
                <a:lnTo>
                  <a:pt x="0" y="43199"/>
                </a:lnTo>
                <a:lnTo>
                  <a:pt x="3394" y="26384"/>
                </a:lnTo>
                <a:lnTo>
                  <a:pt x="12653" y="12652"/>
                </a:lnTo>
                <a:lnTo>
                  <a:pt x="26384" y="3394"/>
                </a:lnTo>
                <a:lnTo>
                  <a:pt x="43199" y="0"/>
                </a:lnTo>
                <a:close/>
              </a:path>
            </a:pathLst>
          </a:custGeom>
          <a:ln w="11429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72687" y="2654229"/>
            <a:ext cx="219710" cy="1905"/>
          </a:xfrm>
          <a:custGeom>
            <a:avLst/>
            <a:gdLst/>
            <a:ahLst/>
            <a:cxnLst/>
            <a:rect l="l" t="t" r="r" b="b"/>
            <a:pathLst>
              <a:path w="219710" h="1905">
                <a:moveTo>
                  <a:pt x="219236" y="1874"/>
                </a:moveTo>
                <a:lnTo>
                  <a:pt x="0" y="0"/>
                </a:lnTo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54400" y="2647371"/>
            <a:ext cx="18415" cy="13970"/>
          </a:xfrm>
          <a:custGeom>
            <a:avLst/>
            <a:gdLst/>
            <a:ahLst/>
            <a:cxnLst/>
            <a:rect l="l" t="t" r="r" b="b"/>
            <a:pathLst>
              <a:path w="18414" h="13969">
                <a:moveTo>
                  <a:pt x="0" y="6701"/>
                </a:moveTo>
                <a:lnTo>
                  <a:pt x="18228" y="13715"/>
                </a:lnTo>
                <a:lnTo>
                  <a:pt x="18346" y="0"/>
                </a:lnTo>
                <a:lnTo>
                  <a:pt x="0" y="6701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40732" y="2058779"/>
            <a:ext cx="455295" cy="520065"/>
          </a:xfrm>
          <a:custGeom>
            <a:avLst/>
            <a:gdLst/>
            <a:ahLst/>
            <a:cxnLst/>
            <a:rect l="l" t="t" r="r" b="b"/>
            <a:pathLst>
              <a:path w="455294" h="520064">
                <a:moveTo>
                  <a:pt x="0" y="0"/>
                </a:moveTo>
                <a:lnTo>
                  <a:pt x="45285" y="17885"/>
                </a:lnTo>
                <a:lnTo>
                  <a:pt x="91122" y="37532"/>
                </a:lnTo>
                <a:lnTo>
                  <a:pt x="136784" y="58935"/>
                </a:lnTo>
                <a:lnTo>
                  <a:pt x="181546" y="82089"/>
                </a:lnTo>
                <a:lnTo>
                  <a:pt x="224681" y="106988"/>
                </a:lnTo>
                <a:lnTo>
                  <a:pt x="265463" y="133626"/>
                </a:lnTo>
                <a:lnTo>
                  <a:pt x="303165" y="161999"/>
                </a:lnTo>
                <a:lnTo>
                  <a:pt x="349010" y="202993"/>
                </a:lnTo>
                <a:lnTo>
                  <a:pt x="380562" y="238959"/>
                </a:lnTo>
                <a:lnTo>
                  <a:pt x="410760" y="299438"/>
                </a:lnTo>
                <a:lnTo>
                  <a:pt x="414394" y="325762"/>
                </a:lnTo>
                <a:lnTo>
                  <a:pt x="413708" y="350684"/>
                </a:lnTo>
                <a:lnTo>
                  <a:pt x="411197" y="375112"/>
                </a:lnTo>
                <a:lnTo>
                  <a:pt x="409353" y="399951"/>
                </a:lnTo>
                <a:lnTo>
                  <a:pt x="417644" y="454488"/>
                </a:lnTo>
                <a:lnTo>
                  <a:pt x="438452" y="495262"/>
                </a:lnTo>
                <a:lnTo>
                  <a:pt x="449599" y="512190"/>
                </a:lnTo>
                <a:lnTo>
                  <a:pt x="455052" y="519887"/>
                </a:lnTo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290476" y="2574307"/>
            <a:ext cx="17145" cy="19050"/>
          </a:xfrm>
          <a:custGeom>
            <a:avLst/>
            <a:gdLst/>
            <a:ahLst/>
            <a:cxnLst/>
            <a:rect l="l" t="t" r="r" b="b"/>
            <a:pathLst>
              <a:path w="17144" h="19050">
                <a:moveTo>
                  <a:pt x="16904" y="18486"/>
                </a:moveTo>
                <a:lnTo>
                  <a:pt x="10601" y="0"/>
                </a:lnTo>
                <a:lnTo>
                  <a:pt x="0" y="8702"/>
                </a:lnTo>
                <a:lnTo>
                  <a:pt x="16904" y="18486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403098" y="2438985"/>
            <a:ext cx="0" cy="170815"/>
          </a:xfrm>
          <a:custGeom>
            <a:avLst/>
            <a:gdLst/>
            <a:ahLst/>
            <a:cxnLst/>
            <a:rect l="l" t="t" r="r" b="b"/>
            <a:pathLst>
              <a:path h="170814">
                <a:moveTo>
                  <a:pt x="0" y="170595"/>
                </a:moveTo>
                <a:lnTo>
                  <a:pt x="0" y="0"/>
                </a:lnTo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96240" y="2420697"/>
            <a:ext cx="13970" cy="18415"/>
          </a:xfrm>
          <a:custGeom>
            <a:avLst/>
            <a:gdLst/>
            <a:ahLst/>
            <a:cxnLst/>
            <a:rect l="l" t="t" r="r" b="b"/>
            <a:pathLst>
              <a:path w="13969" h="18414">
                <a:moveTo>
                  <a:pt x="6857" y="0"/>
                </a:moveTo>
                <a:lnTo>
                  <a:pt x="0" y="18287"/>
                </a:lnTo>
                <a:lnTo>
                  <a:pt x="13715" y="18287"/>
                </a:lnTo>
                <a:lnTo>
                  <a:pt x="6857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296721" y="2569212"/>
            <a:ext cx="207645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95" dirty="0">
                <a:latin typeface="PMingLiU"/>
                <a:cs typeface="PMingLiU"/>
              </a:rPr>
              <a:t>t</a:t>
            </a:r>
            <a:r>
              <a:rPr sz="700" spc="65" dirty="0">
                <a:latin typeface="PMingLiU"/>
                <a:cs typeface="PMingLiU"/>
              </a:rPr>
              <a:t>anh</a:t>
            </a:r>
            <a:endParaRPr sz="700">
              <a:latin typeface="PMingLiU"/>
              <a:cs typeface="PMingLiU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034898" y="2126216"/>
            <a:ext cx="0" cy="159385"/>
          </a:xfrm>
          <a:custGeom>
            <a:avLst/>
            <a:gdLst/>
            <a:ahLst/>
            <a:cxnLst/>
            <a:rect l="l" t="t" r="r" b="b"/>
            <a:pathLst>
              <a:path h="159385">
                <a:moveTo>
                  <a:pt x="0" y="159362"/>
                </a:moveTo>
                <a:lnTo>
                  <a:pt x="0" y="0"/>
                </a:lnTo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17753" y="2080497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17144" y="0"/>
                </a:moveTo>
                <a:lnTo>
                  <a:pt x="0" y="45719"/>
                </a:lnTo>
                <a:lnTo>
                  <a:pt x="34289" y="45719"/>
                </a:lnTo>
                <a:lnTo>
                  <a:pt x="1714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17753" y="2080496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17144" y="0"/>
                </a:moveTo>
                <a:lnTo>
                  <a:pt x="0" y="45719"/>
                </a:lnTo>
                <a:lnTo>
                  <a:pt x="34289" y="45719"/>
                </a:lnTo>
                <a:lnTo>
                  <a:pt x="17144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183006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lang="ru-RU" spc="-35" dirty="0"/>
              <a:t>Долгая краткосрочная память </a:t>
            </a:r>
            <a:r>
              <a:rPr lang="ru-RU" spc="55" dirty="0"/>
              <a:t>(ДКСП)</a:t>
            </a:r>
            <a:r>
              <a:rPr lang="ru-RU" dirty="0"/>
              <a:t/>
            </a:r>
            <a:br>
              <a:rPr lang="ru-RU" dirty="0"/>
            </a:br>
            <a:endParaRPr spc="55" dirty="0"/>
          </a:p>
        </p:txBody>
      </p:sp>
      <p:sp>
        <p:nvSpPr>
          <p:cNvPr id="3" name="object 3"/>
          <p:cNvSpPr txBox="1"/>
          <p:nvPr/>
        </p:nvSpPr>
        <p:spPr>
          <a:xfrm>
            <a:off x="951661" y="771257"/>
            <a:ext cx="25781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64160" algn="l"/>
              </a:tabLst>
            </a:pPr>
            <a:r>
              <a:rPr sz="1100" i="1" spc="-50" dirty="0">
                <a:latin typeface="Trebuchet MS"/>
                <a:cs typeface="Trebuchet MS"/>
              </a:rPr>
              <a:t>c</a:t>
            </a:r>
            <a:r>
              <a:rPr sz="1200" i="1" spc="-75" baseline="-10416" dirty="0">
                <a:latin typeface="Verdana"/>
                <a:cs typeface="Verdana"/>
              </a:rPr>
              <a:t>n	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Trebuchet MS"/>
                <a:cs typeface="Trebuchet MS"/>
              </a:rPr>
              <a:t>c</a:t>
            </a:r>
            <a:r>
              <a:rPr sz="1200" i="1" spc="-37" baseline="-10416" dirty="0">
                <a:latin typeface="Verdana"/>
                <a:cs typeface="Verdana"/>
              </a:rPr>
              <a:t>n</a:t>
            </a:r>
            <a:r>
              <a:rPr sz="1200" spc="-37" baseline="-10416" dirty="0">
                <a:latin typeface="Lucida Sans Unicode"/>
                <a:cs typeface="Lucida Sans Unicode"/>
              </a:rPr>
              <a:t>−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r>
              <a:rPr sz="1200" spc="104" baseline="-10416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75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1200" i="1" spc="-112" baseline="-10416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1200" i="1" spc="30" baseline="-10416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spc="-75" dirty="0">
                <a:latin typeface="Lucida Sans Unicode"/>
                <a:cs typeface="Lucida Sans Unicode"/>
              </a:rPr>
              <a:t>◦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Tahoma"/>
                <a:cs typeface="Tahoma"/>
              </a:rPr>
              <a:t>tanh(</a:t>
            </a:r>
            <a:r>
              <a:rPr sz="1100" i="1" spc="-10" dirty="0">
                <a:latin typeface="Trebuchet MS"/>
                <a:cs typeface="Trebuchet MS"/>
              </a:rPr>
              <a:t>V</a:t>
            </a:r>
            <a:r>
              <a:rPr sz="1100" i="1" spc="-15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ahoma"/>
                <a:cs typeface="Tahoma"/>
              </a:rPr>
              <a:t>[</a:t>
            </a:r>
            <a:r>
              <a:rPr sz="1100" i="1" spc="-50" dirty="0">
                <a:latin typeface="Trebuchet MS"/>
                <a:cs typeface="Trebuchet MS"/>
              </a:rPr>
              <a:t>w</a:t>
            </a:r>
            <a:r>
              <a:rPr sz="1200" i="1" spc="-75" baseline="-10416" dirty="0">
                <a:latin typeface="Verdana"/>
                <a:cs typeface="Verdana"/>
              </a:rPr>
              <a:t>n</a:t>
            </a:r>
            <a:r>
              <a:rPr sz="1200" spc="-75" baseline="-10416" dirty="0">
                <a:latin typeface="Lucida Sans Unicode"/>
                <a:cs typeface="Lucida Sans Unicode"/>
              </a:rPr>
              <a:t>−</a:t>
            </a:r>
            <a:r>
              <a:rPr sz="1200" spc="-75" baseline="-10416" dirty="0">
                <a:latin typeface="Arial"/>
                <a:cs typeface="Arial"/>
              </a:rPr>
              <a:t>1</a:t>
            </a:r>
            <a:r>
              <a:rPr sz="1100" spc="-50" dirty="0">
                <a:latin typeface="Tahoma"/>
                <a:cs typeface="Tahoma"/>
              </a:rPr>
              <a:t>;</a:t>
            </a:r>
            <a:r>
              <a:rPr sz="1100" spc="-170" dirty="0">
                <a:latin typeface="Tahoma"/>
                <a:cs typeface="Tahoma"/>
              </a:rPr>
              <a:t> </a:t>
            </a:r>
            <a:r>
              <a:rPr sz="1100" i="1" spc="-35" dirty="0">
                <a:latin typeface="Trebuchet MS"/>
                <a:cs typeface="Trebuchet MS"/>
              </a:rPr>
              <a:t>h</a:t>
            </a:r>
            <a:r>
              <a:rPr sz="1200" i="1" spc="-52" baseline="-10416" dirty="0">
                <a:latin typeface="Verdana"/>
                <a:cs typeface="Verdana"/>
              </a:rPr>
              <a:t>n</a:t>
            </a:r>
            <a:r>
              <a:rPr sz="1200" spc="-52" baseline="-10416" dirty="0">
                <a:latin typeface="Lucida Sans Unicode"/>
                <a:cs typeface="Lucida Sans Unicode"/>
              </a:rPr>
              <a:t>−</a:t>
            </a:r>
            <a:r>
              <a:rPr sz="1200" spc="-52" baseline="-10416" dirty="0">
                <a:latin typeface="Arial"/>
                <a:cs typeface="Arial"/>
              </a:rPr>
              <a:t>1</a:t>
            </a:r>
            <a:r>
              <a:rPr sz="1100" spc="-35" dirty="0">
                <a:latin typeface="Tahoma"/>
                <a:cs typeface="Tahoma"/>
              </a:rPr>
              <a:t>]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Trebuchet MS"/>
                <a:cs typeface="Trebuchet MS"/>
              </a:rPr>
              <a:t>b</a:t>
            </a:r>
            <a:r>
              <a:rPr sz="1200" i="1" spc="-75" baseline="-10416" dirty="0">
                <a:latin typeface="Verdana"/>
                <a:cs typeface="Verdana"/>
              </a:rPr>
              <a:t>c</a:t>
            </a:r>
            <a:r>
              <a:rPr sz="1200" i="1" spc="-254" baseline="-10416" dirty="0">
                <a:latin typeface="Verdana"/>
                <a:cs typeface="Verdana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29898" y="2036571"/>
            <a:ext cx="810260" cy="162560"/>
          </a:xfrm>
          <a:custGeom>
            <a:avLst/>
            <a:gdLst/>
            <a:ahLst/>
            <a:cxnLst/>
            <a:rect l="l" t="t" r="r" b="b"/>
            <a:pathLst>
              <a:path w="810260" h="162560">
                <a:moveTo>
                  <a:pt x="728999" y="0"/>
                </a:moveTo>
                <a:lnTo>
                  <a:pt x="80999" y="0"/>
                </a:lnTo>
                <a:lnTo>
                  <a:pt x="49471" y="6365"/>
                </a:lnTo>
                <a:lnTo>
                  <a:pt x="23724" y="23724"/>
                </a:lnTo>
                <a:lnTo>
                  <a:pt x="6365" y="49471"/>
                </a:lnTo>
                <a:lnTo>
                  <a:pt x="0" y="81000"/>
                </a:lnTo>
                <a:lnTo>
                  <a:pt x="6365" y="112528"/>
                </a:lnTo>
                <a:lnTo>
                  <a:pt x="23724" y="138275"/>
                </a:lnTo>
                <a:lnTo>
                  <a:pt x="49471" y="155634"/>
                </a:lnTo>
                <a:lnTo>
                  <a:pt x="80999" y="162000"/>
                </a:lnTo>
                <a:lnTo>
                  <a:pt x="728999" y="162000"/>
                </a:lnTo>
                <a:lnTo>
                  <a:pt x="760529" y="155634"/>
                </a:lnTo>
                <a:lnTo>
                  <a:pt x="786276" y="138275"/>
                </a:lnTo>
                <a:lnTo>
                  <a:pt x="803635" y="112528"/>
                </a:lnTo>
                <a:lnTo>
                  <a:pt x="810000" y="81000"/>
                </a:lnTo>
                <a:lnTo>
                  <a:pt x="803635" y="49471"/>
                </a:lnTo>
                <a:lnTo>
                  <a:pt x="786276" y="23724"/>
                </a:lnTo>
                <a:lnTo>
                  <a:pt x="760529" y="6365"/>
                </a:lnTo>
                <a:lnTo>
                  <a:pt x="7289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29898" y="2036570"/>
            <a:ext cx="810260" cy="162560"/>
          </a:xfrm>
          <a:custGeom>
            <a:avLst/>
            <a:gdLst/>
            <a:ahLst/>
            <a:cxnLst/>
            <a:rect l="l" t="t" r="r" b="b"/>
            <a:pathLst>
              <a:path w="810260" h="162560">
                <a:moveTo>
                  <a:pt x="80999" y="0"/>
                </a:moveTo>
                <a:lnTo>
                  <a:pt x="728999" y="0"/>
                </a:lnTo>
                <a:lnTo>
                  <a:pt x="760529" y="6365"/>
                </a:lnTo>
                <a:lnTo>
                  <a:pt x="786276" y="23724"/>
                </a:lnTo>
                <a:lnTo>
                  <a:pt x="803635" y="49471"/>
                </a:lnTo>
                <a:lnTo>
                  <a:pt x="810000" y="80999"/>
                </a:lnTo>
                <a:lnTo>
                  <a:pt x="803635" y="112529"/>
                </a:lnTo>
                <a:lnTo>
                  <a:pt x="786276" y="138276"/>
                </a:lnTo>
                <a:lnTo>
                  <a:pt x="760529" y="155635"/>
                </a:lnTo>
                <a:lnTo>
                  <a:pt x="728999" y="162000"/>
                </a:lnTo>
                <a:lnTo>
                  <a:pt x="80999" y="162000"/>
                </a:lnTo>
                <a:lnTo>
                  <a:pt x="49471" y="155635"/>
                </a:lnTo>
                <a:lnTo>
                  <a:pt x="23724" y="138276"/>
                </a:lnTo>
                <a:lnTo>
                  <a:pt x="6365" y="112529"/>
                </a:lnTo>
                <a:lnTo>
                  <a:pt x="0" y="80999"/>
                </a:lnTo>
                <a:lnTo>
                  <a:pt x="6365" y="49471"/>
                </a:lnTo>
                <a:lnTo>
                  <a:pt x="23724" y="23724"/>
                </a:lnTo>
                <a:lnTo>
                  <a:pt x="49471" y="6365"/>
                </a:lnTo>
                <a:lnTo>
                  <a:pt x="80999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1898" y="2036571"/>
            <a:ext cx="810260" cy="162560"/>
          </a:xfrm>
          <a:custGeom>
            <a:avLst/>
            <a:gdLst/>
            <a:ahLst/>
            <a:cxnLst/>
            <a:rect l="l" t="t" r="r" b="b"/>
            <a:pathLst>
              <a:path w="810260" h="162560">
                <a:moveTo>
                  <a:pt x="728999" y="0"/>
                </a:moveTo>
                <a:lnTo>
                  <a:pt x="81000" y="0"/>
                </a:lnTo>
                <a:lnTo>
                  <a:pt x="49471" y="6365"/>
                </a:lnTo>
                <a:lnTo>
                  <a:pt x="23724" y="23724"/>
                </a:lnTo>
                <a:lnTo>
                  <a:pt x="6365" y="49471"/>
                </a:lnTo>
                <a:lnTo>
                  <a:pt x="0" y="81000"/>
                </a:lnTo>
                <a:lnTo>
                  <a:pt x="6365" y="112528"/>
                </a:lnTo>
                <a:lnTo>
                  <a:pt x="23724" y="138275"/>
                </a:lnTo>
                <a:lnTo>
                  <a:pt x="49471" y="155634"/>
                </a:lnTo>
                <a:lnTo>
                  <a:pt x="81000" y="162000"/>
                </a:lnTo>
                <a:lnTo>
                  <a:pt x="728999" y="162000"/>
                </a:lnTo>
                <a:lnTo>
                  <a:pt x="760528" y="155634"/>
                </a:lnTo>
                <a:lnTo>
                  <a:pt x="786275" y="138275"/>
                </a:lnTo>
                <a:lnTo>
                  <a:pt x="803634" y="112528"/>
                </a:lnTo>
                <a:lnTo>
                  <a:pt x="810000" y="81000"/>
                </a:lnTo>
                <a:lnTo>
                  <a:pt x="803634" y="49471"/>
                </a:lnTo>
                <a:lnTo>
                  <a:pt x="786275" y="23724"/>
                </a:lnTo>
                <a:lnTo>
                  <a:pt x="760528" y="6365"/>
                </a:lnTo>
                <a:lnTo>
                  <a:pt x="7289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1899" y="2036570"/>
            <a:ext cx="810260" cy="162560"/>
          </a:xfrm>
          <a:custGeom>
            <a:avLst/>
            <a:gdLst/>
            <a:ahLst/>
            <a:cxnLst/>
            <a:rect l="l" t="t" r="r" b="b"/>
            <a:pathLst>
              <a:path w="810260" h="162560">
                <a:moveTo>
                  <a:pt x="80999" y="0"/>
                </a:moveTo>
                <a:lnTo>
                  <a:pt x="728999" y="0"/>
                </a:lnTo>
                <a:lnTo>
                  <a:pt x="760528" y="6365"/>
                </a:lnTo>
                <a:lnTo>
                  <a:pt x="786275" y="23724"/>
                </a:lnTo>
                <a:lnTo>
                  <a:pt x="803634" y="49471"/>
                </a:lnTo>
                <a:lnTo>
                  <a:pt x="809999" y="80999"/>
                </a:lnTo>
                <a:lnTo>
                  <a:pt x="803634" y="112529"/>
                </a:lnTo>
                <a:lnTo>
                  <a:pt x="786275" y="138276"/>
                </a:lnTo>
                <a:lnTo>
                  <a:pt x="760528" y="155635"/>
                </a:lnTo>
                <a:lnTo>
                  <a:pt x="728999" y="162000"/>
                </a:lnTo>
                <a:lnTo>
                  <a:pt x="80999" y="162000"/>
                </a:lnTo>
                <a:lnTo>
                  <a:pt x="49470" y="155635"/>
                </a:lnTo>
                <a:lnTo>
                  <a:pt x="23723" y="138276"/>
                </a:lnTo>
                <a:lnTo>
                  <a:pt x="6365" y="112529"/>
                </a:lnTo>
                <a:lnTo>
                  <a:pt x="0" y="80999"/>
                </a:lnTo>
                <a:lnTo>
                  <a:pt x="6365" y="49471"/>
                </a:lnTo>
                <a:lnTo>
                  <a:pt x="23723" y="23724"/>
                </a:lnTo>
                <a:lnTo>
                  <a:pt x="49470" y="6365"/>
                </a:lnTo>
                <a:lnTo>
                  <a:pt x="80999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33898" y="1323770"/>
            <a:ext cx="486409" cy="162560"/>
          </a:xfrm>
          <a:custGeom>
            <a:avLst/>
            <a:gdLst/>
            <a:ahLst/>
            <a:cxnLst/>
            <a:rect l="l" t="t" r="r" b="b"/>
            <a:pathLst>
              <a:path w="486410" h="162559">
                <a:moveTo>
                  <a:pt x="404999" y="0"/>
                </a:moveTo>
                <a:lnTo>
                  <a:pt x="81000" y="0"/>
                </a:lnTo>
                <a:lnTo>
                  <a:pt x="49471" y="6365"/>
                </a:lnTo>
                <a:lnTo>
                  <a:pt x="23724" y="23724"/>
                </a:lnTo>
                <a:lnTo>
                  <a:pt x="6365" y="49471"/>
                </a:lnTo>
                <a:lnTo>
                  <a:pt x="0" y="80999"/>
                </a:lnTo>
                <a:lnTo>
                  <a:pt x="6365" y="112528"/>
                </a:lnTo>
                <a:lnTo>
                  <a:pt x="23724" y="138275"/>
                </a:lnTo>
                <a:lnTo>
                  <a:pt x="49471" y="155634"/>
                </a:lnTo>
                <a:lnTo>
                  <a:pt x="81000" y="162000"/>
                </a:lnTo>
                <a:lnTo>
                  <a:pt x="404999" y="162000"/>
                </a:lnTo>
                <a:lnTo>
                  <a:pt x="436528" y="155634"/>
                </a:lnTo>
                <a:lnTo>
                  <a:pt x="462275" y="138275"/>
                </a:lnTo>
                <a:lnTo>
                  <a:pt x="479634" y="112528"/>
                </a:lnTo>
                <a:lnTo>
                  <a:pt x="486000" y="80999"/>
                </a:lnTo>
                <a:lnTo>
                  <a:pt x="479634" y="49471"/>
                </a:lnTo>
                <a:lnTo>
                  <a:pt x="462275" y="23724"/>
                </a:lnTo>
                <a:lnTo>
                  <a:pt x="436528" y="6365"/>
                </a:lnTo>
                <a:lnTo>
                  <a:pt x="404999" y="0"/>
                </a:lnTo>
                <a:close/>
              </a:path>
            </a:pathLst>
          </a:custGeom>
          <a:solidFill>
            <a:srgbClr val="FFC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33898" y="1323770"/>
            <a:ext cx="486409" cy="162560"/>
          </a:xfrm>
          <a:custGeom>
            <a:avLst/>
            <a:gdLst/>
            <a:ahLst/>
            <a:cxnLst/>
            <a:rect l="l" t="t" r="r" b="b"/>
            <a:pathLst>
              <a:path w="486410" h="162559">
                <a:moveTo>
                  <a:pt x="80999" y="0"/>
                </a:moveTo>
                <a:lnTo>
                  <a:pt x="405000" y="0"/>
                </a:lnTo>
                <a:lnTo>
                  <a:pt x="436529" y="6365"/>
                </a:lnTo>
                <a:lnTo>
                  <a:pt x="462275" y="23724"/>
                </a:lnTo>
                <a:lnTo>
                  <a:pt x="479634" y="49471"/>
                </a:lnTo>
                <a:lnTo>
                  <a:pt x="486000" y="80999"/>
                </a:lnTo>
                <a:lnTo>
                  <a:pt x="479634" y="112529"/>
                </a:lnTo>
                <a:lnTo>
                  <a:pt x="462275" y="138275"/>
                </a:lnTo>
                <a:lnTo>
                  <a:pt x="436529" y="155634"/>
                </a:lnTo>
                <a:lnTo>
                  <a:pt x="405000" y="161999"/>
                </a:lnTo>
                <a:lnTo>
                  <a:pt x="80999" y="161999"/>
                </a:lnTo>
                <a:lnTo>
                  <a:pt x="49471" y="155634"/>
                </a:lnTo>
                <a:lnTo>
                  <a:pt x="23724" y="138275"/>
                </a:lnTo>
                <a:lnTo>
                  <a:pt x="6365" y="112529"/>
                </a:lnTo>
                <a:lnTo>
                  <a:pt x="0" y="80999"/>
                </a:lnTo>
                <a:lnTo>
                  <a:pt x="6365" y="49471"/>
                </a:lnTo>
                <a:lnTo>
                  <a:pt x="23724" y="23724"/>
                </a:lnTo>
                <a:lnTo>
                  <a:pt x="49471" y="6365"/>
                </a:lnTo>
                <a:lnTo>
                  <a:pt x="80999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6898" y="1877207"/>
            <a:ext cx="0" cy="159385"/>
          </a:xfrm>
          <a:custGeom>
            <a:avLst/>
            <a:gdLst/>
            <a:ahLst/>
            <a:cxnLst/>
            <a:rect l="l" t="t" r="r" b="b"/>
            <a:pathLst>
              <a:path h="159385">
                <a:moveTo>
                  <a:pt x="0" y="159362"/>
                </a:moveTo>
                <a:lnTo>
                  <a:pt x="0" y="0"/>
                </a:lnTo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59753" y="1831488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17144" y="0"/>
                </a:moveTo>
                <a:lnTo>
                  <a:pt x="0" y="45719"/>
                </a:lnTo>
                <a:lnTo>
                  <a:pt x="34289" y="45719"/>
                </a:lnTo>
                <a:lnTo>
                  <a:pt x="1714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59753" y="1831488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17144" y="0"/>
                </a:moveTo>
                <a:lnTo>
                  <a:pt x="0" y="45719"/>
                </a:lnTo>
                <a:lnTo>
                  <a:pt x="34289" y="45719"/>
                </a:lnTo>
                <a:lnTo>
                  <a:pt x="17144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29898" y="1647771"/>
            <a:ext cx="810260" cy="162560"/>
          </a:xfrm>
          <a:custGeom>
            <a:avLst/>
            <a:gdLst/>
            <a:ahLst/>
            <a:cxnLst/>
            <a:rect l="l" t="t" r="r" b="b"/>
            <a:pathLst>
              <a:path w="810260" h="162560">
                <a:moveTo>
                  <a:pt x="728999" y="0"/>
                </a:moveTo>
                <a:lnTo>
                  <a:pt x="80999" y="0"/>
                </a:lnTo>
                <a:lnTo>
                  <a:pt x="49471" y="6365"/>
                </a:lnTo>
                <a:lnTo>
                  <a:pt x="23724" y="23724"/>
                </a:lnTo>
                <a:lnTo>
                  <a:pt x="6365" y="49471"/>
                </a:lnTo>
                <a:lnTo>
                  <a:pt x="0" y="81000"/>
                </a:lnTo>
                <a:lnTo>
                  <a:pt x="6365" y="112528"/>
                </a:lnTo>
                <a:lnTo>
                  <a:pt x="23724" y="138275"/>
                </a:lnTo>
                <a:lnTo>
                  <a:pt x="49471" y="155634"/>
                </a:lnTo>
                <a:lnTo>
                  <a:pt x="80999" y="162000"/>
                </a:lnTo>
                <a:lnTo>
                  <a:pt x="728999" y="162000"/>
                </a:lnTo>
                <a:lnTo>
                  <a:pt x="760529" y="155634"/>
                </a:lnTo>
                <a:lnTo>
                  <a:pt x="786276" y="138275"/>
                </a:lnTo>
                <a:lnTo>
                  <a:pt x="803635" y="112528"/>
                </a:lnTo>
                <a:lnTo>
                  <a:pt x="810000" y="81000"/>
                </a:lnTo>
                <a:lnTo>
                  <a:pt x="803635" y="49471"/>
                </a:lnTo>
                <a:lnTo>
                  <a:pt x="786276" y="23724"/>
                </a:lnTo>
                <a:lnTo>
                  <a:pt x="760529" y="6365"/>
                </a:lnTo>
                <a:lnTo>
                  <a:pt x="7289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29898" y="1647771"/>
            <a:ext cx="810260" cy="162560"/>
          </a:xfrm>
          <a:custGeom>
            <a:avLst/>
            <a:gdLst/>
            <a:ahLst/>
            <a:cxnLst/>
            <a:rect l="l" t="t" r="r" b="b"/>
            <a:pathLst>
              <a:path w="810260" h="162560">
                <a:moveTo>
                  <a:pt x="80999" y="0"/>
                </a:moveTo>
                <a:lnTo>
                  <a:pt x="728999" y="0"/>
                </a:lnTo>
                <a:lnTo>
                  <a:pt x="760529" y="6365"/>
                </a:lnTo>
                <a:lnTo>
                  <a:pt x="786276" y="23724"/>
                </a:lnTo>
                <a:lnTo>
                  <a:pt x="803635" y="49471"/>
                </a:lnTo>
                <a:lnTo>
                  <a:pt x="810000" y="80999"/>
                </a:lnTo>
                <a:lnTo>
                  <a:pt x="803635" y="112528"/>
                </a:lnTo>
                <a:lnTo>
                  <a:pt x="786276" y="138275"/>
                </a:lnTo>
                <a:lnTo>
                  <a:pt x="760529" y="155634"/>
                </a:lnTo>
                <a:lnTo>
                  <a:pt x="728999" y="161999"/>
                </a:lnTo>
                <a:lnTo>
                  <a:pt x="80999" y="161999"/>
                </a:lnTo>
                <a:lnTo>
                  <a:pt x="49471" y="155634"/>
                </a:lnTo>
                <a:lnTo>
                  <a:pt x="23724" y="138275"/>
                </a:lnTo>
                <a:lnTo>
                  <a:pt x="6365" y="112528"/>
                </a:lnTo>
                <a:lnTo>
                  <a:pt x="0" y="80999"/>
                </a:lnTo>
                <a:lnTo>
                  <a:pt x="6365" y="49471"/>
                </a:lnTo>
                <a:lnTo>
                  <a:pt x="23724" y="23724"/>
                </a:lnTo>
                <a:lnTo>
                  <a:pt x="49471" y="6365"/>
                </a:lnTo>
                <a:lnTo>
                  <a:pt x="80999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91898" y="2328171"/>
            <a:ext cx="486409" cy="162560"/>
          </a:xfrm>
          <a:custGeom>
            <a:avLst/>
            <a:gdLst/>
            <a:ahLst/>
            <a:cxnLst/>
            <a:rect l="l" t="t" r="r" b="b"/>
            <a:pathLst>
              <a:path w="486410" h="162560">
                <a:moveTo>
                  <a:pt x="405000" y="0"/>
                </a:moveTo>
                <a:lnTo>
                  <a:pt x="81000" y="0"/>
                </a:lnTo>
                <a:lnTo>
                  <a:pt x="49471" y="6365"/>
                </a:lnTo>
                <a:lnTo>
                  <a:pt x="23724" y="23724"/>
                </a:lnTo>
                <a:lnTo>
                  <a:pt x="6365" y="49471"/>
                </a:lnTo>
                <a:lnTo>
                  <a:pt x="0" y="81000"/>
                </a:lnTo>
                <a:lnTo>
                  <a:pt x="6365" y="112528"/>
                </a:lnTo>
                <a:lnTo>
                  <a:pt x="23724" y="138275"/>
                </a:lnTo>
                <a:lnTo>
                  <a:pt x="49471" y="155634"/>
                </a:lnTo>
                <a:lnTo>
                  <a:pt x="81000" y="162000"/>
                </a:lnTo>
                <a:lnTo>
                  <a:pt x="405000" y="162000"/>
                </a:lnTo>
                <a:lnTo>
                  <a:pt x="436529" y="155634"/>
                </a:lnTo>
                <a:lnTo>
                  <a:pt x="462275" y="138275"/>
                </a:lnTo>
                <a:lnTo>
                  <a:pt x="479634" y="112528"/>
                </a:lnTo>
                <a:lnTo>
                  <a:pt x="486000" y="81000"/>
                </a:lnTo>
                <a:lnTo>
                  <a:pt x="479634" y="49471"/>
                </a:lnTo>
                <a:lnTo>
                  <a:pt x="462275" y="23724"/>
                </a:lnTo>
                <a:lnTo>
                  <a:pt x="436529" y="6365"/>
                </a:lnTo>
                <a:lnTo>
                  <a:pt x="405000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91897" y="2328170"/>
            <a:ext cx="486409" cy="162560"/>
          </a:xfrm>
          <a:custGeom>
            <a:avLst/>
            <a:gdLst/>
            <a:ahLst/>
            <a:cxnLst/>
            <a:rect l="l" t="t" r="r" b="b"/>
            <a:pathLst>
              <a:path w="486410" h="162560">
                <a:moveTo>
                  <a:pt x="81000" y="0"/>
                </a:moveTo>
                <a:lnTo>
                  <a:pt x="405000" y="0"/>
                </a:lnTo>
                <a:lnTo>
                  <a:pt x="436529" y="6365"/>
                </a:lnTo>
                <a:lnTo>
                  <a:pt x="462275" y="23724"/>
                </a:lnTo>
                <a:lnTo>
                  <a:pt x="479634" y="49471"/>
                </a:lnTo>
                <a:lnTo>
                  <a:pt x="486000" y="80999"/>
                </a:lnTo>
                <a:lnTo>
                  <a:pt x="479634" y="112529"/>
                </a:lnTo>
                <a:lnTo>
                  <a:pt x="462275" y="138276"/>
                </a:lnTo>
                <a:lnTo>
                  <a:pt x="436529" y="155635"/>
                </a:lnTo>
                <a:lnTo>
                  <a:pt x="405000" y="162000"/>
                </a:lnTo>
                <a:lnTo>
                  <a:pt x="81000" y="162000"/>
                </a:lnTo>
                <a:lnTo>
                  <a:pt x="49471" y="155635"/>
                </a:lnTo>
                <a:lnTo>
                  <a:pt x="23724" y="138276"/>
                </a:lnTo>
                <a:lnTo>
                  <a:pt x="6365" y="112529"/>
                </a:lnTo>
                <a:lnTo>
                  <a:pt x="0" y="80999"/>
                </a:lnTo>
                <a:lnTo>
                  <a:pt x="6365" y="49471"/>
                </a:lnTo>
                <a:lnTo>
                  <a:pt x="23724" y="23724"/>
                </a:lnTo>
                <a:lnTo>
                  <a:pt x="49471" y="6365"/>
                </a:lnTo>
                <a:lnTo>
                  <a:pt x="81000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91898" y="1323770"/>
            <a:ext cx="486409" cy="162560"/>
          </a:xfrm>
          <a:custGeom>
            <a:avLst/>
            <a:gdLst/>
            <a:ahLst/>
            <a:cxnLst/>
            <a:rect l="l" t="t" r="r" b="b"/>
            <a:pathLst>
              <a:path w="486410" h="162559">
                <a:moveTo>
                  <a:pt x="405000" y="0"/>
                </a:moveTo>
                <a:lnTo>
                  <a:pt x="81000" y="0"/>
                </a:lnTo>
                <a:lnTo>
                  <a:pt x="49471" y="6365"/>
                </a:lnTo>
                <a:lnTo>
                  <a:pt x="23724" y="23724"/>
                </a:lnTo>
                <a:lnTo>
                  <a:pt x="6365" y="49471"/>
                </a:lnTo>
                <a:lnTo>
                  <a:pt x="0" y="80999"/>
                </a:lnTo>
                <a:lnTo>
                  <a:pt x="6365" y="112528"/>
                </a:lnTo>
                <a:lnTo>
                  <a:pt x="23724" y="138275"/>
                </a:lnTo>
                <a:lnTo>
                  <a:pt x="49471" y="155634"/>
                </a:lnTo>
                <a:lnTo>
                  <a:pt x="81000" y="162000"/>
                </a:lnTo>
                <a:lnTo>
                  <a:pt x="405000" y="162000"/>
                </a:lnTo>
                <a:lnTo>
                  <a:pt x="436529" y="155634"/>
                </a:lnTo>
                <a:lnTo>
                  <a:pt x="462275" y="138275"/>
                </a:lnTo>
                <a:lnTo>
                  <a:pt x="479634" y="112528"/>
                </a:lnTo>
                <a:lnTo>
                  <a:pt x="486000" y="80999"/>
                </a:lnTo>
                <a:lnTo>
                  <a:pt x="479634" y="49471"/>
                </a:lnTo>
                <a:lnTo>
                  <a:pt x="462275" y="23724"/>
                </a:lnTo>
                <a:lnTo>
                  <a:pt x="436529" y="6365"/>
                </a:lnTo>
                <a:lnTo>
                  <a:pt x="405000" y="0"/>
                </a:lnTo>
                <a:close/>
              </a:path>
            </a:pathLst>
          </a:custGeom>
          <a:solidFill>
            <a:srgbClr val="FFC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91897" y="1323770"/>
            <a:ext cx="486409" cy="162560"/>
          </a:xfrm>
          <a:custGeom>
            <a:avLst/>
            <a:gdLst/>
            <a:ahLst/>
            <a:cxnLst/>
            <a:rect l="l" t="t" r="r" b="b"/>
            <a:pathLst>
              <a:path w="486410" h="162559">
                <a:moveTo>
                  <a:pt x="81000" y="0"/>
                </a:moveTo>
                <a:lnTo>
                  <a:pt x="405000" y="0"/>
                </a:lnTo>
                <a:lnTo>
                  <a:pt x="436529" y="6365"/>
                </a:lnTo>
                <a:lnTo>
                  <a:pt x="462275" y="23724"/>
                </a:lnTo>
                <a:lnTo>
                  <a:pt x="479634" y="49471"/>
                </a:lnTo>
                <a:lnTo>
                  <a:pt x="486000" y="80999"/>
                </a:lnTo>
                <a:lnTo>
                  <a:pt x="479634" y="112529"/>
                </a:lnTo>
                <a:lnTo>
                  <a:pt x="462275" y="138275"/>
                </a:lnTo>
                <a:lnTo>
                  <a:pt x="436529" y="155634"/>
                </a:lnTo>
                <a:lnTo>
                  <a:pt x="405000" y="161999"/>
                </a:lnTo>
                <a:lnTo>
                  <a:pt x="81000" y="161999"/>
                </a:lnTo>
                <a:lnTo>
                  <a:pt x="49471" y="155634"/>
                </a:lnTo>
                <a:lnTo>
                  <a:pt x="23724" y="138275"/>
                </a:lnTo>
                <a:lnTo>
                  <a:pt x="6365" y="112529"/>
                </a:lnTo>
                <a:lnTo>
                  <a:pt x="0" y="80999"/>
                </a:lnTo>
                <a:lnTo>
                  <a:pt x="6365" y="49471"/>
                </a:lnTo>
                <a:lnTo>
                  <a:pt x="23724" y="23724"/>
                </a:lnTo>
                <a:lnTo>
                  <a:pt x="49471" y="6365"/>
                </a:lnTo>
                <a:lnTo>
                  <a:pt x="81000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34898" y="1553207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94563"/>
                </a:moveTo>
                <a:lnTo>
                  <a:pt x="0" y="0"/>
                </a:lnTo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17753" y="1507488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17144" y="0"/>
                </a:moveTo>
                <a:lnTo>
                  <a:pt x="0" y="45719"/>
                </a:lnTo>
                <a:lnTo>
                  <a:pt x="34289" y="45719"/>
                </a:lnTo>
                <a:lnTo>
                  <a:pt x="1714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17753" y="1507487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17144" y="0"/>
                </a:moveTo>
                <a:lnTo>
                  <a:pt x="0" y="45719"/>
                </a:lnTo>
                <a:lnTo>
                  <a:pt x="34289" y="45719"/>
                </a:lnTo>
                <a:lnTo>
                  <a:pt x="17144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81898" y="2117570"/>
            <a:ext cx="581025" cy="0"/>
          </a:xfrm>
          <a:custGeom>
            <a:avLst/>
            <a:gdLst/>
            <a:ahLst/>
            <a:cxnLst/>
            <a:rect l="l" t="t" r="r" b="b"/>
            <a:pathLst>
              <a:path w="581025">
                <a:moveTo>
                  <a:pt x="0" y="0"/>
                </a:moveTo>
                <a:lnTo>
                  <a:pt x="580562" y="0"/>
                </a:lnTo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62461" y="2100426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19" h="34289">
                <a:moveTo>
                  <a:pt x="0" y="0"/>
                </a:moveTo>
                <a:lnTo>
                  <a:pt x="0" y="34289"/>
                </a:lnTo>
                <a:lnTo>
                  <a:pt x="45719" y="17144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62461" y="2100425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19" h="34289">
                <a:moveTo>
                  <a:pt x="45719" y="17144"/>
                </a:moveTo>
                <a:lnTo>
                  <a:pt x="0" y="0"/>
                </a:lnTo>
                <a:lnTo>
                  <a:pt x="0" y="34289"/>
                </a:lnTo>
                <a:lnTo>
                  <a:pt x="45719" y="17144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931387" y="1603493"/>
            <a:ext cx="184150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b="0" i="1" spc="-45" dirty="0">
                <a:latin typeface="Bookman Old Style"/>
                <a:cs typeface="Bookman Old Style"/>
              </a:rPr>
              <a:t>h</a:t>
            </a:r>
            <a:r>
              <a:rPr sz="1200" i="1" spc="195" baseline="-10416" dirty="0"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47089" y="2279285"/>
            <a:ext cx="205104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i="1" dirty="0">
                <a:latin typeface="Arial"/>
                <a:cs typeface="Arial"/>
              </a:rPr>
              <a:t>w</a:t>
            </a:r>
            <a:r>
              <a:rPr sz="1200" i="1" spc="195" baseline="-10416" dirty="0"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18770" y="2345910"/>
            <a:ext cx="8445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25" dirty="0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10553" y="1297523"/>
            <a:ext cx="325120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25" i="1" spc="-817" baseline="7246" dirty="0">
                <a:latin typeface="Arial"/>
                <a:cs typeface="Arial"/>
              </a:rPr>
              <a:t>p</a:t>
            </a:r>
            <a:r>
              <a:rPr sz="1725" spc="142" baseline="7246" dirty="0">
                <a:latin typeface="Arial"/>
                <a:cs typeface="Arial"/>
              </a:rPr>
              <a:t>ˆ</a:t>
            </a:r>
            <a:r>
              <a:rPr sz="800" i="1" spc="130" dirty="0">
                <a:latin typeface="Arial"/>
                <a:cs typeface="Arial"/>
              </a:rPr>
              <a:t>n</a:t>
            </a:r>
            <a:r>
              <a:rPr sz="800" i="1" spc="15" dirty="0">
                <a:latin typeface="Times New Roman"/>
                <a:cs typeface="Times New Roman"/>
              </a:rPr>
              <a:t>—</a:t>
            </a:r>
            <a:r>
              <a:rPr sz="800" spc="25" dirty="0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36796" y="1272024"/>
            <a:ext cx="17335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i="1" spc="-545" dirty="0">
                <a:latin typeface="Arial"/>
                <a:cs typeface="Arial"/>
              </a:rPr>
              <a:t>p</a:t>
            </a:r>
            <a:r>
              <a:rPr sz="1150" spc="95" dirty="0">
                <a:latin typeface="Arial"/>
                <a:cs typeface="Arial"/>
              </a:rPr>
              <a:t>ˆ</a:t>
            </a:r>
            <a:r>
              <a:rPr sz="1200" i="1" spc="195" baseline="-10416" dirty="0"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364983" y="2079455"/>
            <a:ext cx="76230" cy="76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359483" y="2028253"/>
            <a:ext cx="8763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5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171898" y="1647771"/>
            <a:ext cx="810260" cy="162560"/>
          </a:xfrm>
          <a:custGeom>
            <a:avLst/>
            <a:gdLst/>
            <a:ahLst/>
            <a:cxnLst/>
            <a:rect l="l" t="t" r="r" b="b"/>
            <a:pathLst>
              <a:path w="810260" h="162560">
                <a:moveTo>
                  <a:pt x="728999" y="0"/>
                </a:moveTo>
                <a:lnTo>
                  <a:pt x="81000" y="0"/>
                </a:lnTo>
                <a:lnTo>
                  <a:pt x="49471" y="6365"/>
                </a:lnTo>
                <a:lnTo>
                  <a:pt x="23724" y="23724"/>
                </a:lnTo>
                <a:lnTo>
                  <a:pt x="6365" y="49471"/>
                </a:lnTo>
                <a:lnTo>
                  <a:pt x="0" y="81000"/>
                </a:lnTo>
                <a:lnTo>
                  <a:pt x="6365" y="112528"/>
                </a:lnTo>
                <a:lnTo>
                  <a:pt x="23724" y="138275"/>
                </a:lnTo>
                <a:lnTo>
                  <a:pt x="49471" y="155634"/>
                </a:lnTo>
                <a:lnTo>
                  <a:pt x="81000" y="162000"/>
                </a:lnTo>
                <a:lnTo>
                  <a:pt x="728999" y="162000"/>
                </a:lnTo>
                <a:lnTo>
                  <a:pt x="760528" y="155634"/>
                </a:lnTo>
                <a:lnTo>
                  <a:pt x="786275" y="138275"/>
                </a:lnTo>
                <a:lnTo>
                  <a:pt x="803634" y="112528"/>
                </a:lnTo>
                <a:lnTo>
                  <a:pt x="810000" y="81000"/>
                </a:lnTo>
                <a:lnTo>
                  <a:pt x="803634" y="49471"/>
                </a:lnTo>
                <a:lnTo>
                  <a:pt x="786275" y="23724"/>
                </a:lnTo>
                <a:lnTo>
                  <a:pt x="760528" y="6365"/>
                </a:lnTo>
                <a:lnTo>
                  <a:pt x="7289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71899" y="1647771"/>
            <a:ext cx="810260" cy="162560"/>
          </a:xfrm>
          <a:custGeom>
            <a:avLst/>
            <a:gdLst/>
            <a:ahLst/>
            <a:cxnLst/>
            <a:rect l="l" t="t" r="r" b="b"/>
            <a:pathLst>
              <a:path w="810260" h="162560">
                <a:moveTo>
                  <a:pt x="80999" y="0"/>
                </a:moveTo>
                <a:lnTo>
                  <a:pt x="728999" y="0"/>
                </a:lnTo>
                <a:lnTo>
                  <a:pt x="760528" y="6365"/>
                </a:lnTo>
                <a:lnTo>
                  <a:pt x="786275" y="23724"/>
                </a:lnTo>
                <a:lnTo>
                  <a:pt x="803634" y="49471"/>
                </a:lnTo>
                <a:lnTo>
                  <a:pt x="809999" y="80999"/>
                </a:lnTo>
                <a:lnTo>
                  <a:pt x="803634" y="112528"/>
                </a:lnTo>
                <a:lnTo>
                  <a:pt x="786275" y="138275"/>
                </a:lnTo>
                <a:lnTo>
                  <a:pt x="760528" y="155634"/>
                </a:lnTo>
                <a:lnTo>
                  <a:pt x="728999" y="161999"/>
                </a:lnTo>
                <a:lnTo>
                  <a:pt x="80999" y="161999"/>
                </a:lnTo>
                <a:lnTo>
                  <a:pt x="49470" y="155634"/>
                </a:lnTo>
                <a:lnTo>
                  <a:pt x="23723" y="138275"/>
                </a:lnTo>
                <a:lnTo>
                  <a:pt x="6365" y="112528"/>
                </a:lnTo>
                <a:lnTo>
                  <a:pt x="0" y="80999"/>
                </a:lnTo>
                <a:lnTo>
                  <a:pt x="6365" y="49471"/>
                </a:lnTo>
                <a:lnTo>
                  <a:pt x="23723" y="23724"/>
                </a:lnTo>
                <a:lnTo>
                  <a:pt x="49470" y="6365"/>
                </a:lnTo>
                <a:lnTo>
                  <a:pt x="80999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76898" y="1553207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94563"/>
                </a:moveTo>
                <a:lnTo>
                  <a:pt x="0" y="0"/>
                </a:lnTo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59753" y="1507488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17144" y="0"/>
                </a:moveTo>
                <a:lnTo>
                  <a:pt x="0" y="45719"/>
                </a:lnTo>
                <a:lnTo>
                  <a:pt x="34289" y="45719"/>
                </a:lnTo>
                <a:lnTo>
                  <a:pt x="1714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59753" y="1507487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17144" y="0"/>
                </a:moveTo>
                <a:lnTo>
                  <a:pt x="0" y="45719"/>
                </a:lnTo>
                <a:lnTo>
                  <a:pt x="34289" y="45719"/>
                </a:lnTo>
                <a:lnTo>
                  <a:pt x="17144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398296" y="1603493"/>
            <a:ext cx="184150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b="0" i="1" spc="-45" dirty="0">
                <a:latin typeface="Bookman Old Style"/>
                <a:cs typeface="Bookman Old Style"/>
              </a:rPr>
              <a:t>h</a:t>
            </a:r>
            <a:r>
              <a:rPr sz="1200" i="1" spc="195" baseline="-10416" dirty="0"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49294" y="1670118"/>
            <a:ext cx="8445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25" dirty="0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08911" y="1976211"/>
            <a:ext cx="16319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i="1" spc="-75" dirty="0">
                <a:latin typeface="Arial"/>
                <a:cs typeface="Arial"/>
              </a:rPr>
              <a:t>c</a:t>
            </a:r>
            <a:r>
              <a:rPr sz="1200" i="1" spc="195" baseline="-10416" dirty="0"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638676" y="2042836"/>
            <a:ext cx="8445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25" dirty="0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38582" y="1980261"/>
            <a:ext cx="16319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i="1" spc="-75" dirty="0">
                <a:latin typeface="Arial"/>
                <a:cs typeface="Arial"/>
              </a:rPr>
              <a:t>c</a:t>
            </a:r>
            <a:r>
              <a:rPr sz="1200" i="1" spc="195" baseline="-10416" dirty="0"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273498" y="2360571"/>
            <a:ext cx="259715" cy="86995"/>
          </a:xfrm>
          <a:custGeom>
            <a:avLst/>
            <a:gdLst/>
            <a:ahLst/>
            <a:cxnLst/>
            <a:rect l="l" t="t" r="r" b="b"/>
            <a:pathLst>
              <a:path w="259714" h="86994">
                <a:moveTo>
                  <a:pt x="215999" y="0"/>
                </a:moveTo>
                <a:lnTo>
                  <a:pt x="43199" y="0"/>
                </a:lnTo>
                <a:lnTo>
                  <a:pt x="26384" y="3394"/>
                </a:lnTo>
                <a:lnTo>
                  <a:pt x="12653" y="12652"/>
                </a:lnTo>
                <a:lnTo>
                  <a:pt x="3394" y="26384"/>
                </a:lnTo>
                <a:lnTo>
                  <a:pt x="0" y="43200"/>
                </a:lnTo>
                <a:lnTo>
                  <a:pt x="3394" y="60015"/>
                </a:lnTo>
                <a:lnTo>
                  <a:pt x="12653" y="73746"/>
                </a:lnTo>
                <a:lnTo>
                  <a:pt x="26384" y="83005"/>
                </a:lnTo>
                <a:lnTo>
                  <a:pt x="43199" y="86399"/>
                </a:lnTo>
                <a:lnTo>
                  <a:pt x="215999" y="86399"/>
                </a:lnTo>
                <a:lnTo>
                  <a:pt x="232815" y="83005"/>
                </a:lnTo>
                <a:lnTo>
                  <a:pt x="246547" y="73746"/>
                </a:lnTo>
                <a:lnTo>
                  <a:pt x="255805" y="60015"/>
                </a:lnTo>
                <a:lnTo>
                  <a:pt x="259200" y="43200"/>
                </a:lnTo>
                <a:lnTo>
                  <a:pt x="255805" y="26384"/>
                </a:lnTo>
                <a:lnTo>
                  <a:pt x="246547" y="12652"/>
                </a:lnTo>
                <a:lnTo>
                  <a:pt x="232815" y="3394"/>
                </a:lnTo>
                <a:lnTo>
                  <a:pt x="215999" y="0"/>
                </a:lnTo>
                <a:close/>
              </a:path>
            </a:pathLst>
          </a:custGeom>
          <a:solidFill>
            <a:srgbClr val="8FB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73498" y="2360571"/>
            <a:ext cx="259715" cy="86995"/>
          </a:xfrm>
          <a:custGeom>
            <a:avLst/>
            <a:gdLst/>
            <a:ahLst/>
            <a:cxnLst/>
            <a:rect l="l" t="t" r="r" b="b"/>
            <a:pathLst>
              <a:path w="259714" h="86994">
                <a:moveTo>
                  <a:pt x="43199" y="0"/>
                </a:moveTo>
                <a:lnTo>
                  <a:pt x="215999" y="0"/>
                </a:lnTo>
                <a:lnTo>
                  <a:pt x="232815" y="3394"/>
                </a:lnTo>
                <a:lnTo>
                  <a:pt x="246547" y="12652"/>
                </a:lnTo>
                <a:lnTo>
                  <a:pt x="255805" y="26384"/>
                </a:lnTo>
                <a:lnTo>
                  <a:pt x="259200" y="43199"/>
                </a:lnTo>
                <a:lnTo>
                  <a:pt x="255805" y="60015"/>
                </a:lnTo>
                <a:lnTo>
                  <a:pt x="246547" y="73746"/>
                </a:lnTo>
                <a:lnTo>
                  <a:pt x="232815" y="83004"/>
                </a:lnTo>
                <a:lnTo>
                  <a:pt x="215999" y="86399"/>
                </a:lnTo>
                <a:lnTo>
                  <a:pt x="43199" y="86399"/>
                </a:lnTo>
                <a:lnTo>
                  <a:pt x="26384" y="83004"/>
                </a:lnTo>
                <a:lnTo>
                  <a:pt x="12653" y="73746"/>
                </a:lnTo>
                <a:lnTo>
                  <a:pt x="3394" y="60015"/>
                </a:lnTo>
                <a:lnTo>
                  <a:pt x="0" y="43199"/>
                </a:lnTo>
                <a:lnTo>
                  <a:pt x="3394" y="26384"/>
                </a:lnTo>
                <a:lnTo>
                  <a:pt x="12653" y="12652"/>
                </a:lnTo>
                <a:lnTo>
                  <a:pt x="26384" y="3394"/>
                </a:lnTo>
                <a:lnTo>
                  <a:pt x="43199" y="0"/>
                </a:lnTo>
                <a:close/>
              </a:path>
            </a:pathLst>
          </a:custGeom>
          <a:ln w="11429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72687" y="2405220"/>
            <a:ext cx="219710" cy="1905"/>
          </a:xfrm>
          <a:custGeom>
            <a:avLst/>
            <a:gdLst/>
            <a:ahLst/>
            <a:cxnLst/>
            <a:rect l="l" t="t" r="r" b="b"/>
            <a:pathLst>
              <a:path w="219710" h="1905">
                <a:moveTo>
                  <a:pt x="219236" y="1874"/>
                </a:moveTo>
                <a:lnTo>
                  <a:pt x="0" y="0"/>
                </a:lnTo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54400" y="2398362"/>
            <a:ext cx="18415" cy="13970"/>
          </a:xfrm>
          <a:custGeom>
            <a:avLst/>
            <a:gdLst/>
            <a:ahLst/>
            <a:cxnLst/>
            <a:rect l="l" t="t" r="r" b="b"/>
            <a:pathLst>
              <a:path w="18414" h="13969">
                <a:moveTo>
                  <a:pt x="0" y="6701"/>
                </a:moveTo>
                <a:lnTo>
                  <a:pt x="18228" y="13715"/>
                </a:lnTo>
                <a:lnTo>
                  <a:pt x="18346" y="0"/>
                </a:lnTo>
                <a:lnTo>
                  <a:pt x="0" y="6701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40732" y="1809770"/>
            <a:ext cx="455295" cy="520065"/>
          </a:xfrm>
          <a:custGeom>
            <a:avLst/>
            <a:gdLst/>
            <a:ahLst/>
            <a:cxnLst/>
            <a:rect l="l" t="t" r="r" b="b"/>
            <a:pathLst>
              <a:path w="455294" h="520064">
                <a:moveTo>
                  <a:pt x="0" y="0"/>
                </a:moveTo>
                <a:lnTo>
                  <a:pt x="45285" y="17885"/>
                </a:lnTo>
                <a:lnTo>
                  <a:pt x="91122" y="37532"/>
                </a:lnTo>
                <a:lnTo>
                  <a:pt x="136784" y="58935"/>
                </a:lnTo>
                <a:lnTo>
                  <a:pt x="181546" y="82089"/>
                </a:lnTo>
                <a:lnTo>
                  <a:pt x="224681" y="106988"/>
                </a:lnTo>
                <a:lnTo>
                  <a:pt x="265463" y="133626"/>
                </a:lnTo>
                <a:lnTo>
                  <a:pt x="303165" y="161999"/>
                </a:lnTo>
                <a:lnTo>
                  <a:pt x="349010" y="202993"/>
                </a:lnTo>
                <a:lnTo>
                  <a:pt x="380562" y="238959"/>
                </a:lnTo>
                <a:lnTo>
                  <a:pt x="410760" y="299438"/>
                </a:lnTo>
                <a:lnTo>
                  <a:pt x="414394" y="325762"/>
                </a:lnTo>
                <a:lnTo>
                  <a:pt x="413708" y="350684"/>
                </a:lnTo>
                <a:lnTo>
                  <a:pt x="411197" y="375112"/>
                </a:lnTo>
                <a:lnTo>
                  <a:pt x="409353" y="399951"/>
                </a:lnTo>
                <a:lnTo>
                  <a:pt x="417644" y="454488"/>
                </a:lnTo>
                <a:lnTo>
                  <a:pt x="438452" y="495262"/>
                </a:lnTo>
                <a:lnTo>
                  <a:pt x="449599" y="512190"/>
                </a:lnTo>
                <a:lnTo>
                  <a:pt x="455052" y="519887"/>
                </a:lnTo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290476" y="2325298"/>
            <a:ext cx="17145" cy="19050"/>
          </a:xfrm>
          <a:custGeom>
            <a:avLst/>
            <a:gdLst/>
            <a:ahLst/>
            <a:cxnLst/>
            <a:rect l="l" t="t" r="r" b="b"/>
            <a:pathLst>
              <a:path w="17144" h="19050">
                <a:moveTo>
                  <a:pt x="16904" y="18486"/>
                </a:moveTo>
                <a:lnTo>
                  <a:pt x="10601" y="0"/>
                </a:lnTo>
                <a:lnTo>
                  <a:pt x="0" y="8702"/>
                </a:lnTo>
                <a:lnTo>
                  <a:pt x="16904" y="18486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403098" y="2189976"/>
            <a:ext cx="0" cy="170815"/>
          </a:xfrm>
          <a:custGeom>
            <a:avLst/>
            <a:gdLst/>
            <a:ahLst/>
            <a:cxnLst/>
            <a:rect l="l" t="t" r="r" b="b"/>
            <a:pathLst>
              <a:path h="170814">
                <a:moveTo>
                  <a:pt x="0" y="170595"/>
                </a:moveTo>
                <a:lnTo>
                  <a:pt x="0" y="0"/>
                </a:lnTo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96240" y="2171688"/>
            <a:ext cx="13970" cy="18415"/>
          </a:xfrm>
          <a:custGeom>
            <a:avLst/>
            <a:gdLst/>
            <a:ahLst/>
            <a:cxnLst/>
            <a:rect l="l" t="t" r="r" b="b"/>
            <a:pathLst>
              <a:path w="13969" h="18414">
                <a:moveTo>
                  <a:pt x="6857" y="0"/>
                </a:moveTo>
                <a:lnTo>
                  <a:pt x="0" y="18287"/>
                </a:lnTo>
                <a:lnTo>
                  <a:pt x="13715" y="18287"/>
                </a:lnTo>
                <a:lnTo>
                  <a:pt x="6857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34898" y="1877207"/>
            <a:ext cx="0" cy="159385"/>
          </a:xfrm>
          <a:custGeom>
            <a:avLst/>
            <a:gdLst/>
            <a:ahLst/>
            <a:cxnLst/>
            <a:rect l="l" t="t" r="r" b="b"/>
            <a:pathLst>
              <a:path h="159385">
                <a:moveTo>
                  <a:pt x="0" y="159362"/>
                </a:moveTo>
                <a:lnTo>
                  <a:pt x="0" y="0"/>
                </a:lnTo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17753" y="1831488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17144" y="0"/>
                </a:moveTo>
                <a:lnTo>
                  <a:pt x="0" y="45719"/>
                </a:lnTo>
                <a:lnTo>
                  <a:pt x="34289" y="45719"/>
                </a:lnTo>
                <a:lnTo>
                  <a:pt x="1714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17753" y="1831488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17144" y="0"/>
                </a:moveTo>
                <a:lnTo>
                  <a:pt x="0" y="45719"/>
                </a:lnTo>
                <a:lnTo>
                  <a:pt x="34289" y="45719"/>
                </a:lnTo>
                <a:lnTo>
                  <a:pt x="17144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10295" y="1809770"/>
            <a:ext cx="240029" cy="400050"/>
          </a:xfrm>
          <a:custGeom>
            <a:avLst/>
            <a:gdLst/>
            <a:ahLst/>
            <a:cxnLst/>
            <a:rect l="l" t="t" r="r" b="b"/>
            <a:pathLst>
              <a:path w="240030" h="400050">
                <a:moveTo>
                  <a:pt x="0" y="0"/>
                </a:moveTo>
                <a:lnTo>
                  <a:pt x="37123" y="20223"/>
                </a:lnTo>
                <a:lnTo>
                  <a:pt x="73282" y="43092"/>
                </a:lnTo>
                <a:lnTo>
                  <a:pt x="107601" y="68715"/>
                </a:lnTo>
                <a:lnTo>
                  <a:pt x="139203" y="97199"/>
                </a:lnTo>
                <a:lnTo>
                  <a:pt x="180087" y="143487"/>
                </a:lnTo>
                <a:lnTo>
                  <a:pt x="205377" y="183637"/>
                </a:lnTo>
                <a:lnTo>
                  <a:pt x="218766" y="219313"/>
                </a:lnTo>
                <a:lnTo>
                  <a:pt x="224607" y="283896"/>
                </a:lnTo>
                <a:lnTo>
                  <a:pt x="224442" y="316130"/>
                </a:lnTo>
                <a:lnTo>
                  <a:pt x="227144" y="350544"/>
                </a:lnTo>
                <a:lnTo>
                  <a:pt x="236403" y="388800"/>
                </a:lnTo>
                <a:lnTo>
                  <a:pt x="237660" y="392518"/>
                </a:lnTo>
                <a:lnTo>
                  <a:pt x="238868" y="396089"/>
                </a:lnTo>
                <a:lnTo>
                  <a:pt x="240031" y="399520"/>
                </a:lnTo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43842" y="2207094"/>
            <a:ext cx="13335" cy="19685"/>
          </a:xfrm>
          <a:custGeom>
            <a:avLst/>
            <a:gdLst/>
            <a:ahLst/>
            <a:cxnLst/>
            <a:rect l="l" t="t" r="r" b="b"/>
            <a:pathLst>
              <a:path w="13335" h="19685">
                <a:moveTo>
                  <a:pt x="12981" y="0"/>
                </a:moveTo>
                <a:lnTo>
                  <a:pt x="0" y="4429"/>
                </a:lnTo>
                <a:lnTo>
                  <a:pt x="12396" y="19522"/>
                </a:lnTo>
                <a:lnTo>
                  <a:pt x="12981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43842" y="2207094"/>
            <a:ext cx="13335" cy="19685"/>
          </a:xfrm>
          <a:custGeom>
            <a:avLst/>
            <a:gdLst/>
            <a:ahLst/>
            <a:cxnLst/>
            <a:rect l="l" t="t" r="r" b="b"/>
            <a:pathLst>
              <a:path w="13335" h="19685">
                <a:moveTo>
                  <a:pt x="12396" y="19522"/>
                </a:moveTo>
                <a:lnTo>
                  <a:pt x="12981" y="0"/>
                </a:lnTo>
                <a:lnTo>
                  <a:pt x="0" y="4429"/>
                </a:lnTo>
                <a:lnTo>
                  <a:pt x="12396" y="19522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949498" y="2247171"/>
            <a:ext cx="259715" cy="86995"/>
          </a:xfrm>
          <a:custGeom>
            <a:avLst/>
            <a:gdLst/>
            <a:ahLst/>
            <a:cxnLst/>
            <a:rect l="l" t="t" r="r" b="b"/>
            <a:pathLst>
              <a:path w="259714" h="86994">
                <a:moveTo>
                  <a:pt x="216000" y="0"/>
                </a:moveTo>
                <a:lnTo>
                  <a:pt x="43200" y="0"/>
                </a:lnTo>
                <a:lnTo>
                  <a:pt x="26384" y="3394"/>
                </a:lnTo>
                <a:lnTo>
                  <a:pt x="12652" y="12652"/>
                </a:lnTo>
                <a:lnTo>
                  <a:pt x="3394" y="26384"/>
                </a:lnTo>
                <a:lnTo>
                  <a:pt x="0" y="43200"/>
                </a:lnTo>
                <a:lnTo>
                  <a:pt x="3394" y="60015"/>
                </a:lnTo>
                <a:lnTo>
                  <a:pt x="12652" y="73746"/>
                </a:lnTo>
                <a:lnTo>
                  <a:pt x="26384" y="83005"/>
                </a:lnTo>
                <a:lnTo>
                  <a:pt x="43200" y="86399"/>
                </a:lnTo>
                <a:lnTo>
                  <a:pt x="216000" y="86399"/>
                </a:lnTo>
                <a:lnTo>
                  <a:pt x="232815" y="83005"/>
                </a:lnTo>
                <a:lnTo>
                  <a:pt x="246547" y="73746"/>
                </a:lnTo>
                <a:lnTo>
                  <a:pt x="255805" y="60015"/>
                </a:lnTo>
                <a:lnTo>
                  <a:pt x="259200" y="43200"/>
                </a:lnTo>
                <a:lnTo>
                  <a:pt x="255805" y="26384"/>
                </a:lnTo>
                <a:lnTo>
                  <a:pt x="246547" y="12652"/>
                </a:lnTo>
                <a:lnTo>
                  <a:pt x="232815" y="3394"/>
                </a:lnTo>
                <a:lnTo>
                  <a:pt x="216000" y="0"/>
                </a:lnTo>
                <a:close/>
              </a:path>
            </a:pathLst>
          </a:custGeom>
          <a:solidFill>
            <a:srgbClr val="8FB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949499" y="2247170"/>
            <a:ext cx="259715" cy="86995"/>
          </a:xfrm>
          <a:custGeom>
            <a:avLst/>
            <a:gdLst/>
            <a:ahLst/>
            <a:cxnLst/>
            <a:rect l="l" t="t" r="r" b="b"/>
            <a:pathLst>
              <a:path w="259714" h="86994">
                <a:moveTo>
                  <a:pt x="43199" y="0"/>
                </a:moveTo>
                <a:lnTo>
                  <a:pt x="215999" y="0"/>
                </a:lnTo>
                <a:lnTo>
                  <a:pt x="232815" y="3394"/>
                </a:lnTo>
                <a:lnTo>
                  <a:pt x="246546" y="12653"/>
                </a:lnTo>
                <a:lnTo>
                  <a:pt x="255804" y="26384"/>
                </a:lnTo>
                <a:lnTo>
                  <a:pt x="259199" y="43199"/>
                </a:lnTo>
                <a:lnTo>
                  <a:pt x="255804" y="60015"/>
                </a:lnTo>
                <a:lnTo>
                  <a:pt x="246546" y="73747"/>
                </a:lnTo>
                <a:lnTo>
                  <a:pt x="232815" y="83005"/>
                </a:lnTo>
                <a:lnTo>
                  <a:pt x="215999" y="86400"/>
                </a:lnTo>
                <a:lnTo>
                  <a:pt x="43199" y="86400"/>
                </a:lnTo>
                <a:lnTo>
                  <a:pt x="26384" y="83005"/>
                </a:lnTo>
                <a:lnTo>
                  <a:pt x="12652" y="73747"/>
                </a:lnTo>
                <a:lnTo>
                  <a:pt x="3394" y="60015"/>
                </a:lnTo>
                <a:lnTo>
                  <a:pt x="0" y="43199"/>
                </a:lnTo>
                <a:lnTo>
                  <a:pt x="3394" y="26384"/>
                </a:lnTo>
                <a:lnTo>
                  <a:pt x="12652" y="12653"/>
                </a:lnTo>
                <a:lnTo>
                  <a:pt x="26384" y="3394"/>
                </a:lnTo>
                <a:lnTo>
                  <a:pt x="43199" y="0"/>
                </a:lnTo>
                <a:close/>
              </a:path>
            </a:pathLst>
          </a:custGeom>
          <a:ln w="11429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102502" y="2371049"/>
            <a:ext cx="737870" cy="187960"/>
          </a:xfrm>
          <a:custGeom>
            <a:avLst/>
            <a:gdLst/>
            <a:ahLst/>
            <a:cxnLst/>
            <a:rect l="l" t="t" r="r" b="b"/>
            <a:pathLst>
              <a:path w="737869" h="187960">
                <a:moveTo>
                  <a:pt x="737711" y="112257"/>
                </a:moveTo>
                <a:lnTo>
                  <a:pt x="695269" y="125651"/>
                </a:lnTo>
                <a:lnTo>
                  <a:pt x="650478" y="138686"/>
                </a:lnTo>
                <a:lnTo>
                  <a:pt x="603843" y="150978"/>
                </a:lnTo>
                <a:lnTo>
                  <a:pt x="555869" y="162141"/>
                </a:lnTo>
                <a:lnTo>
                  <a:pt x="507062" y="171793"/>
                </a:lnTo>
                <a:lnTo>
                  <a:pt x="457925" y="179548"/>
                </a:lnTo>
                <a:lnTo>
                  <a:pt x="408966" y="185023"/>
                </a:lnTo>
                <a:lnTo>
                  <a:pt x="360687" y="187833"/>
                </a:lnTo>
                <a:lnTo>
                  <a:pt x="313595" y="187594"/>
                </a:lnTo>
                <a:lnTo>
                  <a:pt x="268195" y="183922"/>
                </a:lnTo>
                <a:lnTo>
                  <a:pt x="203147" y="170968"/>
                </a:lnTo>
                <a:lnTo>
                  <a:pt x="148512" y="150768"/>
                </a:lnTo>
                <a:lnTo>
                  <a:pt x="103389" y="125006"/>
                </a:lnTo>
                <a:lnTo>
                  <a:pt x="66876" y="95364"/>
                </a:lnTo>
                <a:lnTo>
                  <a:pt x="38075" y="63527"/>
                </a:lnTo>
                <a:lnTo>
                  <a:pt x="16083" y="31178"/>
                </a:lnTo>
                <a:lnTo>
                  <a:pt x="0" y="0"/>
                </a:lnTo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096077" y="2353914"/>
            <a:ext cx="13335" cy="19685"/>
          </a:xfrm>
          <a:custGeom>
            <a:avLst/>
            <a:gdLst/>
            <a:ahLst/>
            <a:cxnLst/>
            <a:rect l="l" t="t" r="r" b="b"/>
            <a:pathLst>
              <a:path w="13335" h="19685">
                <a:moveTo>
                  <a:pt x="23" y="0"/>
                </a:moveTo>
                <a:lnTo>
                  <a:pt x="0" y="19531"/>
                </a:lnTo>
                <a:lnTo>
                  <a:pt x="12848" y="14730"/>
                </a:lnTo>
                <a:lnTo>
                  <a:pt x="23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96077" y="2353914"/>
            <a:ext cx="13335" cy="19685"/>
          </a:xfrm>
          <a:custGeom>
            <a:avLst/>
            <a:gdLst/>
            <a:ahLst/>
            <a:cxnLst/>
            <a:rect l="l" t="t" r="r" b="b"/>
            <a:pathLst>
              <a:path w="13335" h="19685">
                <a:moveTo>
                  <a:pt x="22" y="0"/>
                </a:moveTo>
                <a:lnTo>
                  <a:pt x="0" y="19531"/>
                </a:lnTo>
                <a:lnTo>
                  <a:pt x="12848" y="14730"/>
                </a:lnTo>
                <a:lnTo>
                  <a:pt x="22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208661" y="2286888"/>
            <a:ext cx="122555" cy="1905"/>
          </a:xfrm>
          <a:custGeom>
            <a:avLst/>
            <a:gdLst/>
            <a:ahLst/>
            <a:cxnLst/>
            <a:rect l="l" t="t" r="r" b="b"/>
            <a:pathLst>
              <a:path w="122555" h="1905">
                <a:moveTo>
                  <a:pt x="0" y="1689"/>
                </a:moveTo>
                <a:lnTo>
                  <a:pt x="122038" y="0"/>
                </a:lnTo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330605" y="2280031"/>
            <a:ext cx="18415" cy="13970"/>
          </a:xfrm>
          <a:custGeom>
            <a:avLst/>
            <a:gdLst/>
            <a:ahLst/>
            <a:cxnLst/>
            <a:rect l="l" t="t" r="r" b="b"/>
            <a:pathLst>
              <a:path w="18414" h="13969">
                <a:moveTo>
                  <a:pt x="18381" y="6604"/>
                </a:moveTo>
                <a:lnTo>
                  <a:pt x="0" y="0"/>
                </a:lnTo>
                <a:lnTo>
                  <a:pt x="189" y="13713"/>
                </a:lnTo>
                <a:lnTo>
                  <a:pt x="18381" y="6604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2029129" y="2237376"/>
            <a:ext cx="83185" cy="1079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i="1" spc="104" baseline="11111" dirty="0">
                <a:latin typeface="Arial"/>
                <a:cs typeface="Arial"/>
              </a:rPr>
              <a:t>i</a:t>
            </a:r>
            <a:r>
              <a:rPr sz="350" i="1" spc="70" dirty="0">
                <a:latin typeface="Arial"/>
                <a:cs typeface="Arial"/>
              </a:rPr>
              <a:t>n</a:t>
            </a:r>
            <a:endParaRPr sz="35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370698" y="2253487"/>
            <a:ext cx="65405" cy="65405"/>
          </a:xfrm>
          <a:custGeom>
            <a:avLst/>
            <a:gdLst/>
            <a:ahLst/>
            <a:cxnLst/>
            <a:rect l="l" t="t" r="r" b="b"/>
            <a:pathLst>
              <a:path w="65405" h="65405">
                <a:moveTo>
                  <a:pt x="32400" y="0"/>
                </a:moveTo>
                <a:lnTo>
                  <a:pt x="20207" y="2372"/>
                </a:lnTo>
                <a:lnTo>
                  <a:pt x="9489" y="9489"/>
                </a:lnTo>
                <a:lnTo>
                  <a:pt x="2372" y="20207"/>
                </a:lnTo>
                <a:lnTo>
                  <a:pt x="0" y="32400"/>
                </a:lnTo>
                <a:lnTo>
                  <a:pt x="2372" y="44592"/>
                </a:lnTo>
                <a:lnTo>
                  <a:pt x="9489" y="55310"/>
                </a:lnTo>
                <a:lnTo>
                  <a:pt x="20207" y="62427"/>
                </a:lnTo>
                <a:lnTo>
                  <a:pt x="32400" y="64800"/>
                </a:lnTo>
                <a:lnTo>
                  <a:pt x="44592" y="62427"/>
                </a:lnTo>
                <a:lnTo>
                  <a:pt x="55310" y="55310"/>
                </a:lnTo>
                <a:lnTo>
                  <a:pt x="62427" y="44592"/>
                </a:lnTo>
                <a:lnTo>
                  <a:pt x="64800" y="32400"/>
                </a:lnTo>
                <a:lnTo>
                  <a:pt x="62427" y="20207"/>
                </a:lnTo>
                <a:lnTo>
                  <a:pt x="55310" y="9489"/>
                </a:lnTo>
                <a:lnTo>
                  <a:pt x="44592" y="2372"/>
                </a:lnTo>
                <a:lnTo>
                  <a:pt x="3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370698" y="2253486"/>
            <a:ext cx="65405" cy="65405"/>
          </a:xfrm>
          <a:custGeom>
            <a:avLst/>
            <a:gdLst/>
            <a:ahLst/>
            <a:cxnLst/>
            <a:rect l="l" t="t" r="r" b="b"/>
            <a:pathLst>
              <a:path w="65405" h="65405">
                <a:moveTo>
                  <a:pt x="55310" y="9490"/>
                </a:moveTo>
                <a:lnTo>
                  <a:pt x="62427" y="20208"/>
                </a:lnTo>
                <a:lnTo>
                  <a:pt x="64800" y="32399"/>
                </a:lnTo>
                <a:lnTo>
                  <a:pt x="62427" y="44591"/>
                </a:lnTo>
                <a:lnTo>
                  <a:pt x="55310" y="55310"/>
                </a:lnTo>
                <a:lnTo>
                  <a:pt x="44592" y="62427"/>
                </a:lnTo>
                <a:lnTo>
                  <a:pt x="32400" y="64799"/>
                </a:lnTo>
                <a:lnTo>
                  <a:pt x="20207" y="62427"/>
                </a:lnTo>
                <a:lnTo>
                  <a:pt x="9489" y="55310"/>
                </a:lnTo>
                <a:lnTo>
                  <a:pt x="2372" y="44591"/>
                </a:lnTo>
                <a:lnTo>
                  <a:pt x="0" y="32399"/>
                </a:lnTo>
                <a:lnTo>
                  <a:pt x="2372" y="20208"/>
                </a:lnTo>
                <a:lnTo>
                  <a:pt x="9489" y="9490"/>
                </a:lnTo>
                <a:lnTo>
                  <a:pt x="20207" y="2372"/>
                </a:lnTo>
                <a:lnTo>
                  <a:pt x="32400" y="0"/>
                </a:lnTo>
                <a:lnTo>
                  <a:pt x="44592" y="2372"/>
                </a:lnTo>
                <a:lnTo>
                  <a:pt x="55310" y="9490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2296721" y="2221878"/>
            <a:ext cx="207645" cy="23304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45"/>
              </a:spcBef>
            </a:pPr>
            <a:r>
              <a:rPr sz="550" spc="-140" dirty="0">
                <a:latin typeface="MS UI Gothic"/>
                <a:cs typeface="MS UI Gothic"/>
              </a:rPr>
              <a:t>✕</a:t>
            </a:r>
            <a:endParaRPr sz="550">
              <a:latin typeface="MS UI Gothic"/>
              <a:cs typeface="MS UI Gothic"/>
            </a:endParaRPr>
          </a:p>
          <a:p>
            <a:pPr algn="ctr">
              <a:lnSpc>
                <a:spcPct val="100000"/>
              </a:lnSpc>
              <a:spcBef>
                <a:spcPts val="85"/>
              </a:spcBef>
            </a:pPr>
            <a:r>
              <a:rPr sz="700" spc="95" dirty="0">
                <a:latin typeface="PMingLiU"/>
                <a:cs typeface="PMingLiU"/>
              </a:rPr>
              <a:t>t</a:t>
            </a:r>
            <a:r>
              <a:rPr sz="700" spc="65" dirty="0">
                <a:latin typeface="PMingLiU"/>
                <a:cs typeface="PMingLiU"/>
              </a:rPr>
              <a:t>anh</a:t>
            </a:r>
            <a:endParaRPr sz="700">
              <a:latin typeface="PMingLiU"/>
              <a:cs typeface="PMingLiU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327886" y="2861257"/>
            <a:ext cx="18256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35585" algn="l"/>
              </a:tabLst>
            </a:pPr>
            <a:r>
              <a:rPr sz="1100" i="1" spc="-75" dirty="0">
                <a:latin typeface="Trebuchet MS"/>
                <a:cs typeface="Trebuchet MS"/>
              </a:rPr>
              <a:t>i</a:t>
            </a:r>
            <a:r>
              <a:rPr sz="1200" i="1" spc="-112" baseline="-10416" dirty="0">
                <a:latin typeface="Verdana"/>
                <a:cs typeface="Verdana"/>
              </a:rPr>
              <a:t>n	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i="1" spc="-45" dirty="0">
                <a:latin typeface="Arial"/>
                <a:cs typeface="Arial"/>
              </a:rPr>
              <a:t>σ</a:t>
            </a:r>
            <a:r>
              <a:rPr sz="1100" i="1" spc="-90" dirty="0">
                <a:latin typeface="Arial"/>
                <a:cs typeface="Arial"/>
              </a:rPr>
              <a:t> </a:t>
            </a:r>
            <a:r>
              <a:rPr sz="1100" spc="25" dirty="0">
                <a:latin typeface="Tahoma"/>
                <a:cs typeface="Tahoma"/>
              </a:rPr>
              <a:t>(</a:t>
            </a:r>
            <a:r>
              <a:rPr sz="1100" i="1" spc="25" dirty="0">
                <a:latin typeface="Trebuchet MS"/>
                <a:cs typeface="Trebuchet MS"/>
              </a:rPr>
              <a:t>W</a:t>
            </a:r>
            <a:r>
              <a:rPr sz="1200" i="1" spc="37" baseline="-10416" dirty="0">
                <a:latin typeface="Verdana"/>
                <a:cs typeface="Verdana"/>
              </a:rPr>
              <a:t>i</a:t>
            </a:r>
            <a:r>
              <a:rPr sz="1200" i="1" spc="-240" baseline="-10416" dirty="0">
                <a:latin typeface="Verdana"/>
                <a:cs typeface="Verdana"/>
              </a:rPr>
              <a:t> </a:t>
            </a:r>
            <a:r>
              <a:rPr sz="1100" spc="-50" dirty="0">
                <a:latin typeface="Tahoma"/>
                <a:cs typeface="Tahoma"/>
              </a:rPr>
              <a:t>[</a:t>
            </a:r>
            <a:r>
              <a:rPr sz="1100" i="1" spc="-50" dirty="0">
                <a:latin typeface="Trebuchet MS"/>
                <a:cs typeface="Trebuchet MS"/>
              </a:rPr>
              <a:t>w</a:t>
            </a:r>
            <a:r>
              <a:rPr sz="1200" i="1" spc="-75" baseline="-10416" dirty="0">
                <a:latin typeface="Verdana"/>
                <a:cs typeface="Verdana"/>
              </a:rPr>
              <a:t>n</a:t>
            </a:r>
            <a:r>
              <a:rPr sz="1200" spc="-75" baseline="-10416" dirty="0">
                <a:latin typeface="Lucida Sans Unicode"/>
                <a:cs typeface="Lucida Sans Unicode"/>
              </a:rPr>
              <a:t>−</a:t>
            </a:r>
            <a:r>
              <a:rPr sz="1200" spc="-75" baseline="-10416" dirty="0">
                <a:latin typeface="Arial"/>
                <a:cs typeface="Arial"/>
              </a:rPr>
              <a:t>1</a:t>
            </a:r>
            <a:r>
              <a:rPr sz="1100" spc="-50" dirty="0">
                <a:latin typeface="Tahoma"/>
                <a:cs typeface="Tahoma"/>
              </a:rPr>
              <a:t>;</a:t>
            </a:r>
            <a:r>
              <a:rPr sz="1100" spc="-170" dirty="0">
                <a:latin typeface="Tahoma"/>
                <a:cs typeface="Tahoma"/>
              </a:rPr>
              <a:t> </a:t>
            </a:r>
            <a:r>
              <a:rPr sz="1100" i="1" spc="-15" dirty="0">
                <a:latin typeface="Trebuchet MS"/>
                <a:cs typeface="Trebuchet MS"/>
              </a:rPr>
              <a:t>h</a:t>
            </a:r>
            <a:r>
              <a:rPr sz="1200" i="1" spc="-22" baseline="-10416" dirty="0">
                <a:latin typeface="Verdana"/>
                <a:cs typeface="Verdana"/>
              </a:rPr>
              <a:t>t</a:t>
            </a:r>
            <a:r>
              <a:rPr sz="1200" spc="-22" baseline="-10416" dirty="0">
                <a:latin typeface="Lucida Sans Unicode"/>
                <a:cs typeface="Lucida Sans Unicode"/>
              </a:rPr>
              <a:t>−</a:t>
            </a:r>
            <a:r>
              <a:rPr sz="1200" spc="-22" baseline="-10416" dirty="0">
                <a:latin typeface="Arial"/>
                <a:cs typeface="Arial"/>
              </a:rPr>
              <a:t>1</a:t>
            </a:r>
            <a:r>
              <a:rPr sz="1100" spc="-15" dirty="0">
                <a:latin typeface="Tahoma"/>
                <a:cs typeface="Tahoma"/>
              </a:rPr>
              <a:t>]</a:t>
            </a:r>
            <a:r>
              <a:rPr sz="1100" spc="-11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10" dirty="0">
                <a:latin typeface="Tahoma"/>
                <a:cs typeface="Tahoma"/>
              </a:rPr>
              <a:t> </a:t>
            </a:r>
            <a:r>
              <a:rPr sz="1100" i="1" spc="-35" dirty="0">
                <a:latin typeface="Trebuchet MS"/>
                <a:cs typeface="Trebuchet MS"/>
              </a:rPr>
              <a:t>b</a:t>
            </a:r>
            <a:r>
              <a:rPr sz="1200" i="1" spc="-52" baseline="-10416" dirty="0">
                <a:latin typeface="Verdana"/>
                <a:cs typeface="Verdana"/>
              </a:rPr>
              <a:t>i</a:t>
            </a:r>
            <a:r>
              <a:rPr sz="1200" i="1" spc="-240" baseline="-10416" dirty="0">
                <a:latin typeface="Verdana"/>
                <a:cs typeface="Verdana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70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9" y="59878"/>
            <a:ext cx="310792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35" dirty="0"/>
              <a:t>Долгая краткосрочная память </a:t>
            </a:r>
            <a:r>
              <a:rPr lang="ru-RU" spc="55" dirty="0"/>
              <a:t>(ДКСП)</a:t>
            </a:r>
            <a:endParaRPr lang="ru-RU" dirty="0"/>
          </a:p>
        </p:txBody>
      </p:sp>
      <p:sp>
        <p:nvSpPr>
          <p:cNvPr id="3" name="object 3"/>
          <p:cNvSpPr txBox="1"/>
          <p:nvPr/>
        </p:nvSpPr>
        <p:spPr>
          <a:xfrm>
            <a:off x="833310" y="687348"/>
            <a:ext cx="28149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64160" algn="l"/>
              </a:tabLst>
            </a:pPr>
            <a:r>
              <a:rPr sz="1100" i="1" spc="-50" dirty="0">
                <a:latin typeface="Trebuchet MS"/>
                <a:cs typeface="Trebuchet MS"/>
              </a:rPr>
              <a:t>c</a:t>
            </a:r>
            <a:r>
              <a:rPr sz="1200" i="1" spc="-75" baseline="-10416" dirty="0">
                <a:latin typeface="Verdana"/>
                <a:cs typeface="Verdana"/>
              </a:rPr>
              <a:t>n	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-90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200" i="1" spc="-135" baseline="-10416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1200" i="1" spc="30" baseline="-10416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spc="-75" dirty="0">
                <a:latin typeface="Lucida Sans Unicode"/>
                <a:cs typeface="Lucida Sans Unicode"/>
              </a:rPr>
              <a:t>◦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Trebuchet MS"/>
                <a:cs typeface="Trebuchet MS"/>
              </a:rPr>
              <a:t>c</a:t>
            </a:r>
            <a:r>
              <a:rPr sz="1200" i="1" spc="-37" baseline="-10416" dirty="0">
                <a:latin typeface="Verdana"/>
                <a:cs typeface="Verdana"/>
              </a:rPr>
              <a:t>n</a:t>
            </a:r>
            <a:r>
              <a:rPr sz="1200" spc="-37" baseline="-10416" dirty="0">
                <a:latin typeface="Lucida Sans Unicode"/>
                <a:cs typeface="Lucida Sans Unicode"/>
              </a:rPr>
              <a:t>−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r>
              <a:rPr sz="1200" spc="104" baseline="-10416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75" dirty="0">
                <a:latin typeface="Trebuchet MS"/>
                <a:cs typeface="Trebuchet MS"/>
              </a:rPr>
              <a:t>i</a:t>
            </a:r>
            <a:r>
              <a:rPr sz="1200" i="1" spc="-112" baseline="-10416" dirty="0">
                <a:latin typeface="Verdana"/>
                <a:cs typeface="Verdana"/>
              </a:rPr>
              <a:t>n</a:t>
            </a:r>
            <a:r>
              <a:rPr sz="1200" i="1" spc="30" baseline="-10416" dirty="0">
                <a:latin typeface="Verdana"/>
                <a:cs typeface="Verdana"/>
              </a:rPr>
              <a:t> </a:t>
            </a:r>
            <a:r>
              <a:rPr sz="1100" spc="-75" dirty="0">
                <a:latin typeface="Lucida Sans Unicode"/>
                <a:cs typeface="Lucida Sans Unicode"/>
              </a:rPr>
              <a:t>◦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Tahoma"/>
                <a:cs typeface="Tahoma"/>
              </a:rPr>
              <a:t>tanh(</a:t>
            </a:r>
            <a:r>
              <a:rPr sz="1100" i="1" spc="-10" dirty="0">
                <a:latin typeface="Trebuchet MS"/>
                <a:cs typeface="Trebuchet MS"/>
              </a:rPr>
              <a:t>V</a:t>
            </a:r>
            <a:r>
              <a:rPr sz="1100" i="1" spc="-15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ahoma"/>
                <a:cs typeface="Tahoma"/>
              </a:rPr>
              <a:t>[</a:t>
            </a:r>
            <a:r>
              <a:rPr sz="1100" i="1" spc="-50" dirty="0">
                <a:latin typeface="Trebuchet MS"/>
                <a:cs typeface="Trebuchet MS"/>
              </a:rPr>
              <a:t>w</a:t>
            </a:r>
            <a:r>
              <a:rPr sz="1200" i="1" spc="-75" baseline="-10416" dirty="0">
                <a:latin typeface="Verdana"/>
                <a:cs typeface="Verdana"/>
              </a:rPr>
              <a:t>n</a:t>
            </a:r>
            <a:r>
              <a:rPr sz="1200" spc="-75" baseline="-10416" dirty="0">
                <a:latin typeface="Lucida Sans Unicode"/>
                <a:cs typeface="Lucida Sans Unicode"/>
              </a:rPr>
              <a:t>−</a:t>
            </a:r>
            <a:r>
              <a:rPr sz="1200" spc="-75" baseline="-10416" dirty="0">
                <a:latin typeface="Arial"/>
                <a:cs typeface="Arial"/>
              </a:rPr>
              <a:t>1</a:t>
            </a:r>
            <a:r>
              <a:rPr sz="1100" spc="-50" dirty="0">
                <a:latin typeface="Tahoma"/>
                <a:cs typeface="Tahoma"/>
              </a:rPr>
              <a:t>;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i="1" spc="-35" dirty="0">
                <a:latin typeface="Trebuchet MS"/>
                <a:cs typeface="Trebuchet MS"/>
              </a:rPr>
              <a:t>h</a:t>
            </a:r>
            <a:r>
              <a:rPr sz="1200" i="1" spc="-52" baseline="-10416" dirty="0">
                <a:latin typeface="Verdana"/>
                <a:cs typeface="Verdana"/>
              </a:rPr>
              <a:t>n</a:t>
            </a:r>
            <a:r>
              <a:rPr sz="1200" spc="-52" baseline="-10416" dirty="0">
                <a:latin typeface="Lucida Sans Unicode"/>
                <a:cs typeface="Lucida Sans Unicode"/>
              </a:rPr>
              <a:t>−</a:t>
            </a:r>
            <a:r>
              <a:rPr sz="1200" spc="-52" baseline="-10416" dirty="0">
                <a:latin typeface="Arial"/>
                <a:cs typeface="Arial"/>
              </a:rPr>
              <a:t>1</a:t>
            </a:r>
            <a:r>
              <a:rPr sz="1100" spc="-35" dirty="0">
                <a:latin typeface="Tahoma"/>
                <a:cs typeface="Tahoma"/>
              </a:rPr>
              <a:t>]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Trebuchet MS"/>
                <a:cs typeface="Trebuchet MS"/>
              </a:rPr>
              <a:t>b</a:t>
            </a:r>
            <a:r>
              <a:rPr sz="1200" i="1" spc="-75" baseline="-10416" dirty="0">
                <a:latin typeface="Verdana"/>
                <a:cs typeface="Verdana"/>
              </a:rPr>
              <a:t>c</a:t>
            </a:r>
            <a:r>
              <a:rPr sz="1200" i="1" spc="-254" baseline="-10416" dirty="0">
                <a:latin typeface="Verdana"/>
                <a:cs typeface="Verdana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29898" y="1923160"/>
            <a:ext cx="810260" cy="162560"/>
          </a:xfrm>
          <a:custGeom>
            <a:avLst/>
            <a:gdLst/>
            <a:ahLst/>
            <a:cxnLst/>
            <a:rect l="l" t="t" r="r" b="b"/>
            <a:pathLst>
              <a:path w="810260" h="162560">
                <a:moveTo>
                  <a:pt x="728999" y="0"/>
                </a:moveTo>
                <a:lnTo>
                  <a:pt x="80999" y="0"/>
                </a:lnTo>
                <a:lnTo>
                  <a:pt x="49471" y="6365"/>
                </a:lnTo>
                <a:lnTo>
                  <a:pt x="23724" y="23724"/>
                </a:lnTo>
                <a:lnTo>
                  <a:pt x="6365" y="49471"/>
                </a:lnTo>
                <a:lnTo>
                  <a:pt x="0" y="81000"/>
                </a:lnTo>
                <a:lnTo>
                  <a:pt x="6365" y="112528"/>
                </a:lnTo>
                <a:lnTo>
                  <a:pt x="23724" y="138275"/>
                </a:lnTo>
                <a:lnTo>
                  <a:pt x="49471" y="155634"/>
                </a:lnTo>
                <a:lnTo>
                  <a:pt x="80999" y="162000"/>
                </a:lnTo>
                <a:lnTo>
                  <a:pt x="728999" y="162000"/>
                </a:lnTo>
                <a:lnTo>
                  <a:pt x="760529" y="155634"/>
                </a:lnTo>
                <a:lnTo>
                  <a:pt x="786276" y="138275"/>
                </a:lnTo>
                <a:lnTo>
                  <a:pt x="803635" y="112528"/>
                </a:lnTo>
                <a:lnTo>
                  <a:pt x="810000" y="81000"/>
                </a:lnTo>
                <a:lnTo>
                  <a:pt x="803635" y="49471"/>
                </a:lnTo>
                <a:lnTo>
                  <a:pt x="786276" y="23724"/>
                </a:lnTo>
                <a:lnTo>
                  <a:pt x="760529" y="6365"/>
                </a:lnTo>
                <a:lnTo>
                  <a:pt x="7289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29898" y="1923159"/>
            <a:ext cx="810260" cy="162560"/>
          </a:xfrm>
          <a:custGeom>
            <a:avLst/>
            <a:gdLst/>
            <a:ahLst/>
            <a:cxnLst/>
            <a:rect l="l" t="t" r="r" b="b"/>
            <a:pathLst>
              <a:path w="810260" h="162560">
                <a:moveTo>
                  <a:pt x="80999" y="0"/>
                </a:moveTo>
                <a:lnTo>
                  <a:pt x="728999" y="0"/>
                </a:lnTo>
                <a:lnTo>
                  <a:pt x="760529" y="6365"/>
                </a:lnTo>
                <a:lnTo>
                  <a:pt x="786276" y="23724"/>
                </a:lnTo>
                <a:lnTo>
                  <a:pt x="803635" y="49471"/>
                </a:lnTo>
                <a:lnTo>
                  <a:pt x="810000" y="80999"/>
                </a:lnTo>
                <a:lnTo>
                  <a:pt x="803635" y="112529"/>
                </a:lnTo>
                <a:lnTo>
                  <a:pt x="786276" y="138276"/>
                </a:lnTo>
                <a:lnTo>
                  <a:pt x="760529" y="155635"/>
                </a:lnTo>
                <a:lnTo>
                  <a:pt x="728999" y="162000"/>
                </a:lnTo>
                <a:lnTo>
                  <a:pt x="80999" y="162000"/>
                </a:lnTo>
                <a:lnTo>
                  <a:pt x="49471" y="155635"/>
                </a:lnTo>
                <a:lnTo>
                  <a:pt x="23724" y="138276"/>
                </a:lnTo>
                <a:lnTo>
                  <a:pt x="6365" y="112529"/>
                </a:lnTo>
                <a:lnTo>
                  <a:pt x="0" y="80999"/>
                </a:lnTo>
                <a:lnTo>
                  <a:pt x="6365" y="49471"/>
                </a:lnTo>
                <a:lnTo>
                  <a:pt x="23724" y="23724"/>
                </a:lnTo>
                <a:lnTo>
                  <a:pt x="49471" y="6365"/>
                </a:lnTo>
                <a:lnTo>
                  <a:pt x="80999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1898" y="1923160"/>
            <a:ext cx="810260" cy="162560"/>
          </a:xfrm>
          <a:custGeom>
            <a:avLst/>
            <a:gdLst/>
            <a:ahLst/>
            <a:cxnLst/>
            <a:rect l="l" t="t" r="r" b="b"/>
            <a:pathLst>
              <a:path w="810260" h="162560">
                <a:moveTo>
                  <a:pt x="728999" y="0"/>
                </a:moveTo>
                <a:lnTo>
                  <a:pt x="81000" y="0"/>
                </a:lnTo>
                <a:lnTo>
                  <a:pt x="49471" y="6365"/>
                </a:lnTo>
                <a:lnTo>
                  <a:pt x="23724" y="23724"/>
                </a:lnTo>
                <a:lnTo>
                  <a:pt x="6365" y="49471"/>
                </a:lnTo>
                <a:lnTo>
                  <a:pt x="0" y="81000"/>
                </a:lnTo>
                <a:lnTo>
                  <a:pt x="6365" y="112528"/>
                </a:lnTo>
                <a:lnTo>
                  <a:pt x="23724" y="138275"/>
                </a:lnTo>
                <a:lnTo>
                  <a:pt x="49471" y="155634"/>
                </a:lnTo>
                <a:lnTo>
                  <a:pt x="81000" y="162000"/>
                </a:lnTo>
                <a:lnTo>
                  <a:pt x="728999" y="162000"/>
                </a:lnTo>
                <a:lnTo>
                  <a:pt x="760528" y="155634"/>
                </a:lnTo>
                <a:lnTo>
                  <a:pt x="786275" y="138275"/>
                </a:lnTo>
                <a:lnTo>
                  <a:pt x="803634" y="112528"/>
                </a:lnTo>
                <a:lnTo>
                  <a:pt x="810000" y="81000"/>
                </a:lnTo>
                <a:lnTo>
                  <a:pt x="803634" y="49471"/>
                </a:lnTo>
                <a:lnTo>
                  <a:pt x="786275" y="23724"/>
                </a:lnTo>
                <a:lnTo>
                  <a:pt x="760528" y="6365"/>
                </a:lnTo>
                <a:lnTo>
                  <a:pt x="7289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1899" y="1923159"/>
            <a:ext cx="810260" cy="162560"/>
          </a:xfrm>
          <a:custGeom>
            <a:avLst/>
            <a:gdLst/>
            <a:ahLst/>
            <a:cxnLst/>
            <a:rect l="l" t="t" r="r" b="b"/>
            <a:pathLst>
              <a:path w="810260" h="162560">
                <a:moveTo>
                  <a:pt x="80999" y="0"/>
                </a:moveTo>
                <a:lnTo>
                  <a:pt x="728999" y="0"/>
                </a:lnTo>
                <a:lnTo>
                  <a:pt x="760528" y="6365"/>
                </a:lnTo>
                <a:lnTo>
                  <a:pt x="786275" y="23724"/>
                </a:lnTo>
                <a:lnTo>
                  <a:pt x="803634" y="49471"/>
                </a:lnTo>
                <a:lnTo>
                  <a:pt x="809999" y="80999"/>
                </a:lnTo>
                <a:lnTo>
                  <a:pt x="803634" y="112529"/>
                </a:lnTo>
                <a:lnTo>
                  <a:pt x="786275" y="138276"/>
                </a:lnTo>
                <a:lnTo>
                  <a:pt x="760528" y="155635"/>
                </a:lnTo>
                <a:lnTo>
                  <a:pt x="728999" y="162000"/>
                </a:lnTo>
                <a:lnTo>
                  <a:pt x="80999" y="162000"/>
                </a:lnTo>
                <a:lnTo>
                  <a:pt x="49470" y="155635"/>
                </a:lnTo>
                <a:lnTo>
                  <a:pt x="23723" y="138276"/>
                </a:lnTo>
                <a:lnTo>
                  <a:pt x="6365" y="112529"/>
                </a:lnTo>
                <a:lnTo>
                  <a:pt x="0" y="80999"/>
                </a:lnTo>
                <a:lnTo>
                  <a:pt x="6365" y="49471"/>
                </a:lnTo>
                <a:lnTo>
                  <a:pt x="23723" y="23724"/>
                </a:lnTo>
                <a:lnTo>
                  <a:pt x="49470" y="6365"/>
                </a:lnTo>
                <a:lnTo>
                  <a:pt x="80999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33898" y="1210359"/>
            <a:ext cx="486409" cy="162560"/>
          </a:xfrm>
          <a:custGeom>
            <a:avLst/>
            <a:gdLst/>
            <a:ahLst/>
            <a:cxnLst/>
            <a:rect l="l" t="t" r="r" b="b"/>
            <a:pathLst>
              <a:path w="486410" h="162559">
                <a:moveTo>
                  <a:pt x="404999" y="0"/>
                </a:moveTo>
                <a:lnTo>
                  <a:pt x="81000" y="0"/>
                </a:lnTo>
                <a:lnTo>
                  <a:pt x="49471" y="6365"/>
                </a:lnTo>
                <a:lnTo>
                  <a:pt x="23724" y="23724"/>
                </a:lnTo>
                <a:lnTo>
                  <a:pt x="6365" y="49471"/>
                </a:lnTo>
                <a:lnTo>
                  <a:pt x="0" y="80999"/>
                </a:lnTo>
                <a:lnTo>
                  <a:pt x="6365" y="112529"/>
                </a:lnTo>
                <a:lnTo>
                  <a:pt x="23724" y="138275"/>
                </a:lnTo>
                <a:lnTo>
                  <a:pt x="49471" y="155634"/>
                </a:lnTo>
                <a:lnTo>
                  <a:pt x="81000" y="161999"/>
                </a:lnTo>
                <a:lnTo>
                  <a:pt x="404999" y="161999"/>
                </a:lnTo>
                <a:lnTo>
                  <a:pt x="436528" y="155634"/>
                </a:lnTo>
                <a:lnTo>
                  <a:pt x="462275" y="138275"/>
                </a:lnTo>
                <a:lnTo>
                  <a:pt x="479634" y="112529"/>
                </a:lnTo>
                <a:lnTo>
                  <a:pt x="486000" y="80999"/>
                </a:lnTo>
                <a:lnTo>
                  <a:pt x="479634" y="49471"/>
                </a:lnTo>
                <a:lnTo>
                  <a:pt x="462275" y="23724"/>
                </a:lnTo>
                <a:lnTo>
                  <a:pt x="436528" y="6365"/>
                </a:lnTo>
                <a:lnTo>
                  <a:pt x="404999" y="0"/>
                </a:lnTo>
                <a:close/>
              </a:path>
            </a:pathLst>
          </a:custGeom>
          <a:solidFill>
            <a:srgbClr val="FFC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33898" y="1210359"/>
            <a:ext cx="486409" cy="162560"/>
          </a:xfrm>
          <a:custGeom>
            <a:avLst/>
            <a:gdLst/>
            <a:ahLst/>
            <a:cxnLst/>
            <a:rect l="l" t="t" r="r" b="b"/>
            <a:pathLst>
              <a:path w="486410" h="162559">
                <a:moveTo>
                  <a:pt x="80999" y="0"/>
                </a:moveTo>
                <a:lnTo>
                  <a:pt x="405000" y="0"/>
                </a:lnTo>
                <a:lnTo>
                  <a:pt x="436529" y="6365"/>
                </a:lnTo>
                <a:lnTo>
                  <a:pt x="462275" y="23724"/>
                </a:lnTo>
                <a:lnTo>
                  <a:pt x="479634" y="49471"/>
                </a:lnTo>
                <a:lnTo>
                  <a:pt x="486000" y="80999"/>
                </a:lnTo>
                <a:lnTo>
                  <a:pt x="479634" y="112529"/>
                </a:lnTo>
                <a:lnTo>
                  <a:pt x="462275" y="138275"/>
                </a:lnTo>
                <a:lnTo>
                  <a:pt x="436529" y="155634"/>
                </a:lnTo>
                <a:lnTo>
                  <a:pt x="405000" y="161999"/>
                </a:lnTo>
                <a:lnTo>
                  <a:pt x="80999" y="161999"/>
                </a:lnTo>
                <a:lnTo>
                  <a:pt x="49471" y="155634"/>
                </a:lnTo>
                <a:lnTo>
                  <a:pt x="23724" y="138275"/>
                </a:lnTo>
                <a:lnTo>
                  <a:pt x="6365" y="112529"/>
                </a:lnTo>
                <a:lnTo>
                  <a:pt x="0" y="80999"/>
                </a:lnTo>
                <a:lnTo>
                  <a:pt x="6365" y="49471"/>
                </a:lnTo>
                <a:lnTo>
                  <a:pt x="23724" y="23724"/>
                </a:lnTo>
                <a:lnTo>
                  <a:pt x="49471" y="6365"/>
                </a:lnTo>
                <a:lnTo>
                  <a:pt x="80999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6898" y="1763796"/>
            <a:ext cx="0" cy="159385"/>
          </a:xfrm>
          <a:custGeom>
            <a:avLst/>
            <a:gdLst/>
            <a:ahLst/>
            <a:cxnLst/>
            <a:rect l="l" t="t" r="r" b="b"/>
            <a:pathLst>
              <a:path h="159385">
                <a:moveTo>
                  <a:pt x="0" y="159362"/>
                </a:moveTo>
                <a:lnTo>
                  <a:pt x="0" y="0"/>
                </a:lnTo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59753" y="1718077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17144" y="0"/>
                </a:moveTo>
                <a:lnTo>
                  <a:pt x="0" y="45719"/>
                </a:lnTo>
                <a:lnTo>
                  <a:pt x="34289" y="45719"/>
                </a:lnTo>
                <a:lnTo>
                  <a:pt x="1714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59753" y="1718076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17144" y="0"/>
                </a:moveTo>
                <a:lnTo>
                  <a:pt x="0" y="45719"/>
                </a:lnTo>
                <a:lnTo>
                  <a:pt x="34289" y="45719"/>
                </a:lnTo>
                <a:lnTo>
                  <a:pt x="17144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29898" y="1534360"/>
            <a:ext cx="810260" cy="162560"/>
          </a:xfrm>
          <a:custGeom>
            <a:avLst/>
            <a:gdLst/>
            <a:ahLst/>
            <a:cxnLst/>
            <a:rect l="l" t="t" r="r" b="b"/>
            <a:pathLst>
              <a:path w="810260" h="162560">
                <a:moveTo>
                  <a:pt x="728999" y="0"/>
                </a:moveTo>
                <a:lnTo>
                  <a:pt x="80999" y="0"/>
                </a:lnTo>
                <a:lnTo>
                  <a:pt x="49471" y="6365"/>
                </a:lnTo>
                <a:lnTo>
                  <a:pt x="23724" y="23724"/>
                </a:lnTo>
                <a:lnTo>
                  <a:pt x="6365" y="49471"/>
                </a:lnTo>
                <a:lnTo>
                  <a:pt x="0" y="81000"/>
                </a:lnTo>
                <a:lnTo>
                  <a:pt x="6365" y="112528"/>
                </a:lnTo>
                <a:lnTo>
                  <a:pt x="23724" y="138275"/>
                </a:lnTo>
                <a:lnTo>
                  <a:pt x="49471" y="155634"/>
                </a:lnTo>
                <a:lnTo>
                  <a:pt x="80999" y="162000"/>
                </a:lnTo>
                <a:lnTo>
                  <a:pt x="728999" y="162000"/>
                </a:lnTo>
                <a:lnTo>
                  <a:pt x="760529" y="155634"/>
                </a:lnTo>
                <a:lnTo>
                  <a:pt x="786276" y="138275"/>
                </a:lnTo>
                <a:lnTo>
                  <a:pt x="803635" y="112528"/>
                </a:lnTo>
                <a:lnTo>
                  <a:pt x="810000" y="81000"/>
                </a:lnTo>
                <a:lnTo>
                  <a:pt x="803635" y="49471"/>
                </a:lnTo>
                <a:lnTo>
                  <a:pt x="786276" y="23724"/>
                </a:lnTo>
                <a:lnTo>
                  <a:pt x="760529" y="6365"/>
                </a:lnTo>
                <a:lnTo>
                  <a:pt x="7289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29898" y="1534360"/>
            <a:ext cx="810260" cy="162560"/>
          </a:xfrm>
          <a:custGeom>
            <a:avLst/>
            <a:gdLst/>
            <a:ahLst/>
            <a:cxnLst/>
            <a:rect l="l" t="t" r="r" b="b"/>
            <a:pathLst>
              <a:path w="810260" h="162560">
                <a:moveTo>
                  <a:pt x="80999" y="0"/>
                </a:moveTo>
                <a:lnTo>
                  <a:pt x="728999" y="0"/>
                </a:lnTo>
                <a:lnTo>
                  <a:pt x="760529" y="6365"/>
                </a:lnTo>
                <a:lnTo>
                  <a:pt x="786276" y="23724"/>
                </a:lnTo>
                <a:lnTo>
                  <a:pt x="803635" y="49471"/>
                </a:lnTo>
                <a:lnTo>
                  <a:pt x="810000" y="80999"/>
                </a:lnTo>
                <a:lnTo>
                  <a:pt x="803635" y="112528"/>
                </a:lnTo>
                <a:lnTo>
                  <a:pt x="786276" y="138275"/>
                </a:lnTo>
                <a:lnTo>
                  <a:pt x="760529" y="155634"/>
                </a:lnTo>
                <a:lnTo>
                  <a:pt x="728999" y="161999"/>
                </a:lnTo>
                <a:lnTo>
                  <a:pt x="80999" y="161999"/>
                </a:lnTo>
                <a:lnTo>
                  <a:pt x="49471" y="155634"/>
                </a:lnTo>
                <a:lnTo>
                  <a:pt x="23724" y="138275"/>
                </a:lnTo>
                <a:lnTo>
                  <a:pt x="6365" y="112528"/>
                </a:lnTo>
                <a:lnTo>
                  <a:pt x="0" y="80999"/>
                </a:lnTo>
                <a:lnTo>
                  <a:pt x="6365" y="49471"/>
                </a:lnTo>
                <a:lnTo>
                  <a:pt x="23724" y="23724"/>
                </a:lnTo>
                <a:lnTo>
                  <a:pt x="49471" y="6365"/>
                </a:lnTo>
                <a:lnTo>
                  <a:pt x="80999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91898" y="2214759"/>
            <a:ext cx="486409" cy="162560"/>
          </a:xfrm>
          <a:custGeom>
            <a:avLst/>
            <a:gdLst/>
            <a:ahLst/>
            <a:cxnLst/>
            <a:rect l="l" t="t" r="r" b="b"/>
            <a:pathLst>
              <a:path w="486410" h="162560">
                <a:moveTo>
                  <a:pt x="405000" y="0"/>
                </a:moveTo>
                <a:lnTo>
                  <a:pt x="81000" y="0"/>
                </a:lnTo>
                <a:lnTo>
                  <a:pt x="49471" y="6365"/>
                </a:lnTo>
                <a:lnTo>
                  <a:pt x="23724" y="23724"/>
                </a:lnTo>
                <a:lnTo>
                  <a:pt x="6365" y="49471"/>
                </a:lnTo>
                <a:lnTo>
                  <a:pt x="0" y="81000"/>
                </a:lnTo>
                <a:lnTo>
                  <a:pt x="6365" y="112528"/>
                </a:lnTo>
                <a:lnTo>
                  <a:pt x="23724" y="138275"/>
                </a:lnTo>
                <a:lnTo>
                  <a:pt x="49471" y="155634"/>
                </a:lnTo>
                <a:lnTo>
                  <a:pt x="81000" y="162000"/>
                </a:lnTo>
                <a:lnTo>
                  <a:pt x="405000" y="162000"/>
                </a:lnTo>
                <a:lnTo>
                  <a:pt x="436529" y="155634"/>
                </a:lnTo>
                <a:lnTo>
                  <a:pt x="462275" y="138275"/>
                </a:lnTo>
                <a:lnTo>
                  <a:pt x="479634" y="112528"/>
                </a:lnTo>
                <a:lnTo>
                  <a:pt x="486000" y="81000"/>
                </a:lnTo>
                <a:lnTo>
                  <a:pt x="479634" y="49471"/>
                </a:lnTo>
                <a:lnTo>
                  <a:pt x="462275" y="23724"/>
                </a:lnTo>
                <a:lnTo>
                  <a:pt x="436529" y="6365"/>
                </a:lnTo>
                <a:lnTo>
                  <a:pt x="405000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91897" y="2214759"/>
            <a:ext cx="486409" cy="162560"/>
          </a:xfrm>
          <a:custGeom>
            <a:avLst/>
            <a:gdLst/>
            <a:ahLst/>
            <a:cxnLst/>
            <a:rect l="l" t="t" r="r" b="b"/>
            <a:pathLst>
              <a:path w="486410" h="162560">
                <a:moveTo>
                  <a:pt x="81000" y="0"/>
                </a:moveTo>
                <a:lnTo>
                  <a:pt x="405000" y="0"/>
                </a:lnTo>
                <a:lnTo>
                  <a:pt x="436529" y="6365"/>
                </a:lnTo>
                <a:lnTo>
                  <a:pt x="462275" y="23724"/>
                </a:lnTo>
                <a:lnTo>
                  <a:pt x="479634" y="49471"/>
                </a:lnTo>
                <a:lnTo>
                  <a:pt x="486000" y="80999"/>
                </a:lnTo>
                <a:lnTo>
                  <a:pt x="479634" y="112529"/>
                </a:lnTo>
                <a:lnTo>
                  <a:pt x="462275" y="138276"/>
                </a:lnTo>
                <a:lnTo>
                  <a:pt x="436529" y="155635"/>
                </a:lnTo>
                <a:lnTo>
                  <a:pt x="405000" y="162000"/>
                </a:lnTo>
                <a:lnTo>
                  <a:pt x="81000" y="162000"/>
                </a:lnTo>
                <a:lnTo>
                  <a:pt x="49471" y="155635"/>
                </a:lnTo>
                <a:lnTo>
                  <a:pt x="23724" y="138276"/>
                </a:lnTo>
                <a:lnTo>
                  <a:pt x="6365" y="112529"/>
                </a:lnTo>
                <a:lnTo>
                  <a:pt x="0" y="80999"/>
                </a:lnTo>
                <a:lnTo>
                  <a:pt x="6365" y="49471"/>
                </a:lnTo>
                <a:lnTo>
                  <a:pt x="23724" y="23724"/>
                </a:lnTo>
                <a:lnTo>
                  <a:pt x="49471" y="6365"/>
                </a:lnTo>
                <a:lnTo>
                  <a:pt x="81000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91898" y="1210359"/>
            <a:ext cx="486409" cy="162560"/>
          </a:xfrm>
          <a:custGeom>
            <a:avLst/>
            <a:gdLst/>
            <a:ahLst/>
            <a:cxnLst/>
            <a:rect l="l" t="t" r="r" b="b"/>
            <a:pathLst>
              <a:path w="486410" h="162559">
                <a:moveTo>
                  <a:pt x="405000" y="0"/>
                </a:moveTo>
                <a:lnTo>
                  <a:pt x="81000" y="0"/>
                </a:lnTo>
                <a:lnTo>
                  <a:pt x="49471" y="6365"/>
                </a:lnTo>
                <a:lnTo>
                  <a:pt x="23724" y="23724"/>
                </a:lnTo>
                <a:lnTo>
                  <a:pt x="6365" y="49471"/>
                </a:lnTo>
                <a:lnTo>
                  <a:pt x="0" y="80999"/>
                </a:lnTo>
                <a:lnTo>
                  <a:pt x="6365" y="112529"/>
                </a:lnTo>
                <a:lnTo>
                  <a:pt x="23724" y="138275"/>
                </a:lnTo>
                <a:lnTo>
                  <a:pt x="49471" y="155634"/>
                </a:lnTo>
                <a:lnTo>
                  <a:pt x="81000" y="161999"/>
                </a:lnTo>
                <a:lnTo>
                  <a:pt x="405000" y="161999"/>
                </a:lnTo>
                <a:lnTo>
                  <a:pt x="436529" y="155634"/>
                </a:lnTo>
                <a:lnTo>
                  <a:pt x="462275" y="138275"/>
                </a:lnTo>
                <a:lnTo>
                  <a:pt x="479634" y="112529"/>
                </a:lnTo>
                <a:lnTo>
                  <a:pt x="486000" y="80999"/>
                </a:lnTo>
                <a:lnTo>
                  <a:pt x="479634" y="49471"/>
                </a:lnTo>
                <a:lnTo>
                  <a:pt x="462275" y="23724"/>
                </a:lnTo>
                <a:lnTo>
                  <a:pt x="436529" y="6365"/>
                </a:lnTo>
                <a:lnTo>
                  <a:pt x="405000" y="0"/>
                </a:lnTo>
                <a:close/>
              </a:path>
            </a:pathLst>
          </a:custGeom>
          <a:solidFill>
            <a:srgbClr val="FFC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91897" y="1210359"/>
            <a:ext cx="486409" cy="162560"/>
          </a:xfrm>
          <a:custGeom>
            <a:avLst/>
            <a:gdLst/>
            <a:ahLst/>
            <a:cxnLst/>
            <a:rect l="l" t="t" r="r" b="b"/>
            <a:pathLst>
              <a:path w="486410" h="162559">
                <a:moveTo>
                  <a:pt x="81000" y="0"/>
                </a:moveTo>
                <a:lnTo>
                  <a:pt x="405000" y="0"/>
                </a:lnTo>
                <a:lnTo>
                  <a:pt x="436529" y="6365"/>
                </a:lnTo>
                <a:lnTo>
                  <a:pt x="462275" y="23724"/>
                </a:lnTo>
                <a:lnTo>
                  <a:pt x="479634" y="49471"/>
                </a:lnTo>
                <a:lnTo>
                  <a:pt x="486000" y="80999"/>
                </a:lnTo>
                <a:lnTo>
                  <a:pt x="479634" y="112529"/>
                </a:lnTo>
                <a:lnTo>
                  <a:pt x="462275" y="138275"/>
                </a:lnTo>
                <a:lnTo>
                  <a:pt x="436529" y="155634"/>
                </a:lnTo>
                <a:lnTo>
                  <a:pt x="405000" y="161999"/>
                </a:lnTo>
                <a:lnTo>
                  <a:pt x="81000" y="161999"/>
                </a:lnTo>
                <a:lnTo>
                  <a:pt x="49471" y="155634"/>
                </a:lnTo>
                <a:lnTo>
                  <a:pt x="23724" y="138275"/>
                </a:lnTo>
                <a:lnTo>
                  <a:pt x="6365" y="112529"/>
                </a:lnTo>
                <a:lnTo>
                  <a:pt x="0" y="80999"/>
                </a:lnTo>
                <a:lnTo>
                  <a:pt x="6365" y="49471"/>
                </a:lnTo>
                <a:lnTo>
                  <a:pt x="23724" y="23724"/>
                </a:lnTo>
                <a:lnTo>
                  <a:pt x="49471" y="6365"/>
                </a:lnTo>
                <a:lnTo>
                  <a:pt x="81000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34898" y="1439796"/>
            <a:ext cx="0" cy="94615"/>
          </a:xfrm>
          <a:custGeom>
            <a:avLst/>
            <a:gdLst/>
            <a:ahLst/>
            <a:cxnLst/>
            <a:rect l="l" t="t" r="r" b="b"/>
            <a:pathLst>
              <a:path h="94615">
                <a:moveTo>
                  <a:pt x="0" y="94563"/>
                </a:moveTo>
                <a:lnTo>
                  <a:pt x="0" y="0"/>
                </a:lnTo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17753" y="1394076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17144" y="0"/>
                </a:moveTo>
                <a:lnTo>
                  <a:pt x="0" y="45720"/>
                </a:lnTo>
                <a:lnTo>
                  <a:pt x="34289" y="45720"/>
                </a:lnTo>
                <a:lnTo>
                  <a:pt x="1714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17753" y="1394076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17144" y="0"/>
                </a:moveTo>
                <a:lnTo>
                  <a:pt x="0" y="45719"/>
                </a:lnTo>
                <a:lnTo>
                  <a:pt x="34289" y="45719"/>
                </a:lnTo>
                <a:lnTo>
                  <a:pt x="17144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81898" y="2004159"/>
            <a:ext cx="581025" cy="0"/>
          </a:xfrm>
          <a:custGeom>
            <a:avLst/>
            <a:gdLst/>
            <a:ahLst/>
            <a:cxnLst/>
            <a:rect l="l" t="t" r="r" b="b"/>
            <a:pathLst>
              <a:path w="581025">
                <a:moveTo>
                  <a:pt x="0" y="0"/>
                </a:moveTo>
                <a:lnTo>
                  <a:pt x="580562" y="0"/>
                </a:lnTo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62461" y="1987015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19" h="34289">
                <a:moveTo>
                  <a:pt x="0" y="0"/>
                </a:moveTo>
                <a:lnTo>
                  <a:pt x="0" y="34289"/>
                </a:lnTo>
                <a:lnTo>
                  <a:pt x="45719" y="17144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62461" y="1987014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19" h="34289">
                <a:moveTo>
                  <a:pt x="45719" y="17144"/>
                </a:moveTo>
                <a:lnTo>
                  <a:pt x="0" y="0"/>
                </a:lnTo>
                <a:lnTo>
                  <a:pt x="0" y="34289"/>
                </a:lnTo>
                <a:lnTo>
                  <a:pt x="45719" y="17144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931387" y="1490082"/>
            <a:ext cx="184150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b="0" i="1" spc="-45" dirty="0">
                <a:latin typeface="Bookman Old Style"/>
                <a:cs typeface="Bookman Old Style"/>
              </a:rPr>
              <a:t>h</a:t>
            </a:r>
            <a:r>
              <a:rPr sz="1200" i="1" spc="195" baseline="-10416" dirty="0"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47089" y="2165874"/>
            <a:ext cx="205104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i="1" dirty="0">
                <a:latin typeface="Arial"/>
                <a:cs typeface="Arial"/>
              </a:rPr>
              <a:t>w</a:t>
            </a:r>
            <a:r>
              <a:rPr sz="1200" i="1" spc="195" baseline="-10416" dirty="0"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18770" y="2232499"/>
            <a:ext cx="8445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25" dirty="0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10553" y="1184112"/>
            <a:ext cx="325120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25" i="1" spc="-817" baseline="7246" dirty="0">
                <a:latin typeface="Arial"/>
                <a:cs typeface="Arial"/>
              </a:rPr>
              <a:t>p</a:t>
            </a:r>
            <a:r>
              <a:rPr sz="1725" spc="142" baseline="7246" dirty="0">
                <a:latin typeface="Arial"/>
                <a:cs typeface="Arial"/>
              </a:rPr>
              <a:t>ˆ</a:t>
            </a:r>
            <a:r>
              <a:rPr sz="800" i="1" spc="130" dirty="0">
                <a:latin typeface="Arial"/>
                <a:cs typeface="Arial"/>
              </a:rPr>
              <a:t>n</a:t>
            </a:r>
            <a:r>
              <a:rPr sz="800" i="1" spc="15" dirty="0">
                <a:latin typeface="Times New Roman"/>
                <a:cs typeface="Times New Roman"/>
              </a:rPr>
              <a:t>—</a:t>
            </a:r>
            <a:r>
              <a:rPr sz="800" spc="25" dirty="0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36796" y="1158612"/>
            <a:ext cx="17335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i="1" spc="-545" dirty="0">
                <a:latin typeface="Arial"/>
                <a:cs typeface="Arial"/>
              </a:rPr>
              <a:t>p</a:t>
            </a:r>
            <a:r>
              <a:rPr sz="1150" spc="95" dirty="0">
                <a:latin typeface="Arial"/>
                <a:cs typeface="Arial"/>
              </a:rPr>
              <a:t>ˆ</a:t>
            </a:r>
            <a:r>
              <a:rPr sz="1200" i="1" spc="195" baseline="-10416" dirty="0"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364983" y="1966044"/>
            <a:ext cx="76230" cy="76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89326" y="1696360"/>
            <a:ext cx="260985" cy="67945"/>
          </a:xfrm>
          <a:custGeom>
            <a:avLst/>
            <a:gdLst/>
            <a:ahLst/>
            <a:cxnLst/>
            <a:rect l="l" t="t" r="r" b="b"/>
            <a:pathLst>
              <a:path w="260985" h="67944">
                <a:moveTo>
                  <a:pt x="0" y="0"/>
                </a:moveTo>
                <a:lnTo>
                  <a:pt x="260720" y="67593"/>
                </a:lnTo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48325" y="1757315"/>
            <a:ext cx="19685" cy="13335"/>
          </a:xfrm>
          <a:custGeom>
            <a:avLst/>
            <a:gdLst/>
            <a:ahLst/>
            <a:cxnLst/>
            <a:rect l="l" t="t" r="r" b="b"/>
            <a:pathLst>
              <a:path w="19685" h="13335">
                <a:moveTo>
                  <a:pt x="3442" y="0"/>
                </a:moveTo>
                <a:lnTo>
                  <a:pt x="0" y="13276"/>
                </a:lnTo>
                <a:lnTo>
                  <a:pt x="19423" y="11228"/>
                </a:lnTo>
                <a:lnTo>
                  <a:pt x="344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48326" y="1757315"/>
            <a:ext cx="19685" cy="13335"/>
          </a:xfrm>
          <a:custGeom>
            <a:avLst/>
            <a:gdLst/>
            <a:ahLst/>
            <a:cxnLst/>
            <a:rect l="l" t="t" r="r" b="b"/>
            <a:pathLst>
              <a:path w="19685" h="13335">
                <a:moveTo>
                  <a:pt x="19422" y="11228"/>
                </a:moveTo>
                <a:lnTo>
                  <a:pt x="3441" y="0"/>
                </a:lnTo>
                <a:lnTo>
                  <a:pt x="0" y="13277"/>
                </a:lnTo>
                <a:lnTo>
                  <a:pt x="19422" y="11228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76298" y="1761159"/>
            <a:ext cx="259715" cy="86995"/>
          </a:xfrm>
          <a:custGeom>
            <a:avLst/>
            <a:gdLst/>
            <a:ahLst/>
            <a:cxnLst/>
            <a:rect l="l" t="t" r="r" b="b"/>
            <a:pathLst>
              <a:path w="259714" h="86994">
                <a:moveTo>
                  <a:pt x="215999" y="0"/>
                </a:moveTo>
                <a:lnTo>
                  <a:pt x="43200" y="0"/>
                </a:lnTo>
                <a:lnTo>
                  <a:pt x="26384" y="3394"/>
                </a:lnTo>
                <a:lnTo>
                  <a:pt x="12652" y="12653"/>
                </a:lnTo>
                <a:lnTo>
                  <a:pt x="3394" y="26384"/>
                </a:lnTo>
                <a:lnTo>
                  <a:pt x="0" y="43200"/>
                </a:lnTo>
                <a:lnTo>
                  <a:pt x="3394" y="60015"/>
                </a:lnTo>
                <a:lnTo>
                  <a:pt x="12652" y="73747"/>
                </a:lnTo>
                <a:lnTo>
                  <a:pt x="26384" y="83005"/>
                </a:lnTo>
                <a:lnTo>
                  <a:pt x="43200" y="86400"/>
                </a:lnTo>
                <a:lnTo>
                  <a:pt x="215999" y="86400"/>
                </a:lnTo>
                <a:lnTo>
                  <a:pt x="232815" y="83005"/>
                </a:lnTo>
                <a:lnTo>
                  <a:pt x="246546" y="73747"/>
                </a:lnTo>
                <a:lnTo>
                  <a:pt x="255804" y="60015"/>
                </a:lnTo>
                <a:lnTo>
                  <a:pt x="259199" y="43200"/>
                </a:lnTo>
                <a:lnTo>
                  <a:pt x="255804" y="26384"/>
                </a:lnTo>
                <a:lnTo>
                  <a:pt x="246546" y="12653"/>
                </a:lnTo>
                <a:lnTo>
                  <a:pt x="232815" y="3394"/>
                </a:lnTo>
                <a:lnTo>
                  <a:pt x="215999" y="0"/>
                </a:lnTo>
                <a:close/>
              </a:path>
            </a:pathLst>
          </a:custGeom>
          <a:solidFill>
            <a:srgbClr val="8FB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76298" y="1761160"/>
            <a:ext cx="259715" cy="86995"/>
          </a:xfrm>
          <a:custGeom>
            <a:avLst/>
            <a:gdLst/>
            <a:ahLst/>
            <a:cxnLst/>
            <a:rect l="l" t="t" r="r" b="b"/>
            <a:pathLst>
              <a:path w="259714" h="86994">
                <a:moveTo>
                  <a:pt x="43199" y="0"/>
                </a:moveTo>
                <a:lnTo>
                  <a:pt x="215999" y="0"/>
                </a:lnTo>
                <a:lnTo>
                  <a:pt x="232815" y="3394"/>
                </a:lnTo>
                <a:lnTo>
                  <a:pt x="246546" y="12652"/>
                </a:lnTo>
                <a:lnTo>
                  <a:pt x="255804" y="26384"/>
                </a:lnTo>
                <a:lnTo>
                  <a:pt x="259199" y="43199"/>
                </a:lnTo>
                <a:lnTo>
                  <a:pt x="255804" y="60015"/>
                </a:lnTo>
                <a:lnTo>
                  <a:pt x="246546" y="73746"/>
                </a:lnTo>
                <a:lnTo>
                  <a:pt x="232815" y="83004"/>
                </a:lnTo>
                <a:lnTo>
                  <a:pt x="215999" y="86399"/>
                </a:lnTo>
                <a:lnTo>
                  <a:pt x="43199" y="86399"/>
                </a:lnTo>
                <a:lnTo>
                  <a:pt x="26384" y="83004"/>
                </a:lnTo>
                <a:lnTo>
                  <a:pt x="12652" y="73746"/>
                </a:lnTo>
                <a:lnTo>
                  <a:pt x="3394" y="60015"/>
                </a:lnTo>
                <a:lnTo>
                  <a:pt x="0" y="43199"/>
                </a:lnTo>
                <a:lnTo>
                  <a:pt x="3394" y="26384"/>
                </a:lnTo>
                <a:lnTo>
                  <a:pt x="12652" y="12652"/>
                </a:lnTo>
                <a:lnTo>
                  <a:pt x="26384" y="3394"/>
                </a:lnTo>
                <a:lnTo>
                  <a:pt x="43199" y="0"/>
                </a:lnTo>
                <a:close/>
              </a:path>
            </a:pathLst>
          </a:custGeom>
          <a:ln w="11429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38977" y="1872488"/>
            <a:ext cx="356870" cy="400685"/>
          </a:xfrm>
          <a:custGeom>
            <a:avLst/>
            <a:gdLst/>
            <a:ahLst/>
            <a:cxnLst/>
            <a:rect l="l" t="t" r="r" b="b"/>
            <a:pathLst>
              <a:path w="356869" h="400685">
                <a:moveTo>
                  <a:pt x="356285" y="400094"/>
                </a:moveTo>
                <a:lnTo>
                  <a:pt x="303886" y="388974"/>
                </a:lnTo>
                <a:lnTo>
                  <a:pt x="251519" y="374769"/>
                </a:lnTo>
                <a:lnTo>
                  <a:pt x="200715" y="357102"/>
                </a:lnTo>
                <a:lnTo>
                  <a:pt x="153005" y="335596"/>
                </a:lnTo>
                <a:lnTo>
                  <a:pt x="109921" y="309871"/>
                </a:lnTo>
                <a:lnTo>
                  <a:pt x="65338" y="273178"/>
                </a:lnTo>
                <a:lnTo>
                  <a:pt x="38953" y="239138"/>
                </a:lnTo>
                <a:lnTo>
                  <a:pt x="24058" y="176309"/>
                </a:lnTo>
                <a:lnTo>
                  <a:pt x="27190" y="146167"/>
                </a:lnTo>
                <a:lnTo>
                  <a:pt x="31801" y="115969"/>
                </a:lnTo>
                <a:lnTo>
                  <a:pt x="33713" y="85039"/>
                </a:lnTo>
                <a:lnTo>
                  <a:pt x="28746" y="52699"/>
                </a:lnTo>
                <a:lnTo>
                  <a:pt x="12721" y="18271"/>
                </a:lnTo>
                <a:lnTo>
                  <a:pt x="8505" y="11713"/>
                </a:lnTo>
                <a:lnTo>
                  <a:pt x="4257" y="5633"/>
                </a:lnTo>
                <a:lnTo>
                  <a:pt x="0" y="0"/>
                </a:lnTo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26775" y="1858848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80" h="18414">
                <a:moveTo>
                  <a:pt x="0" y="0"/>
                </a:moveTo>
                <a:lnTo>
                  <a:pt x="7082" y="18202"/>
                </a:lnTo>
                <a:lnTo>
                  <a:pt x="17303" y="9057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26775" y="1858847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80" h="18414">
                <a:moveTo>
                  <a:pt x="0" y="0"/>
                </a:moveTo>
                <a:lnTo>
                  <a:pt x="7082" y="18202"/>
                </a:lnTo>
                <a:lnTo>
                  <a:pt x="17303" y="9057"/>
                </a:lnTo>
                <a:lnTo>
                  <a:pt x="0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72689" y="1841844"/>
            <a:ext cx="243077" cy="200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072032" y="1914843"/>
            <a:ext cx="37465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99720" algn="l"/>
              </a:tabLst>
            </a:pPr>
            <a:r>
              <a:rPr sz="550" spc="-140" dirty="0">
                <a:latin typeface="MS UI Gothic"/>
                <a:cs typeface="MS UI Gothic"/>
              </a:rPr>
              <a:t>✕	</a:t>
            </a:r>
            <a:r>
              <a:rPr sz="800" spc="15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71898" y="1534360"/>
            <a:ext cx="810260" cy="162560"/>
          </a:xfrm>
          <a:custGeom>
            <a:avLst/>
            <a:gdLst/>
            <a:ahLst/>
            <a:cxnLst/>
            <a:rect l="l" t="t" r="r" b="b"/>
            <a:pathLst>
              <a:path w="810260" h="162560">
                <a:moveTo>
                  <a:pt x="728999" y="0"/>
                </a:moveTo>
                <a:lnTo>
                  <a:pt x="81000" y="0"/>
                </a:lnTo>
                <a:lnTo>
                  <a:pt x="49471" y="6365"/>
                </a:lnTo>
                <a:lnTo>
                  <a:pt x="23724" y="23724"/>
                </a:lnTo>
                <a:lnTo>
                  <a:pt x="6365" y="49471"/>
                </a:lnTo>
                <a:lnTo>
                  <a:pt x="0" y="81000"/>
                </a:lnTo>
                <a:lnTo>
                  <a:pt x="6365" y="112528"/>
                </a:lnTo>
                <a:lnTo>
                  <a:pt x="23724" y="138275"/>
                </a:lnTo>
                <a:lnTo>
                  <a:pt x="49471" y="155634"/>
                </a:lnTo>
                <a:lnTo>
                  <a:pt x="81000" y="162000"/>
                </a:lnTo>
                <a:lnTo>
                  <a:pt x="728999" y="162000"/>
                </a:lnTo>
                <a:lnTo>
                  <a:pt x="760528" y="155634"/>
                </a:lnTo>
                <a:lnTo>
                  <a:pt x="786275" y="138275"/>
                </a:lnTo>
                <a:lnTo>
                  <a:pt x="803634" y="112528"/>
                </a:lnTo>
                <a:lnTo>
                  <a:pt x="810000" y="81000"/>
                </a:lnTo>
                <a:lnTo>
                  <a:pt x="803634" y="49471"/>
                </a:lnTo>
                <a:lnTo>
                  <a:pt x="786275" y="23724"/>
                </a:lnTo>
                <a:lnTo>
                  <a:pt x="760528" y="6365"/>
                </a:lnTo>
                <a:lnTo>
                  <a:pt x="7289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1899" y="1534360"/>
            <a:ext cx="810260" cy="162560"/>
          </a:xfrm>
          <a:custGeom>
            <a:avLst/>
            <a:gdLst/>
            <a:ahLst/>
            <a:cxnLst/>
            <a:rect l="l" t="t" r="r" b="b"/>
            <a:pathLst>
              <a:path w="810260" h="162560">
                <a:moveTo>
                  <a:pt x="80999" y="0"/>
                </a:moveTo>
                <a:lnTo>
                  <a:pt x="728999" y="0"/>
                </a:lnTo>
                <a:lnTo>
                  <a:pt x="760528" y="6365"/>
                </a:lnTo>
                <a:lnTo>
                  <a:pt x="786275" y="23724"/>
                </a:lnTo>
                <a:lnTo>
                  <a:pt x="803634" y="49471"/>
                </a:lnTo>
                <a:lnTo>
                  <a:pt x="809999" y="80999"/>
                </a:lnTo>
                <a:lnTo>
                  <a:pt x="803634" y="112528"/>
                </a:lnTo>
                <a:lnTo>
                  <a:pt x="786275" y="138275"/>
                </a:lnTo>
                <a:lnTo>
                  <a:pt x="760528" y="155634"/>
                </a:lnTo>
                <a:lnTo>
                  <a:pt x="728999" y="161999"/>
                </a:lnTo>
                <a:lnTo>
                  <a:pt x="80999" y="161999"/>
                </a:lnTo>
                <a:lnTo>
                  <a:pt x="49470" y="155634"/>
                </a:lnTo>
                <a:lnTo>
                  <a:pt x="23723" y="138275"/>
                </a:lnTo>
                <a:lnTo>
                  <a:pt x="6365" y="112528"/>
                </a:lnTo>
                <a:lnTo>
                  <a:pt x="0" y="80999"/>
                </a:lnTo>
                <a:lnTo>
                  <a:pt x="6365" y="49471"/>
                </a:lnTo>
                <a:lnTo>
                  <a:pt x="23723" y="23724"/>
                </a:lnTo>
                <a:lnTo>
                  <a:pt x="49470" y="6365"/>
                </a:lnTo>
                <a:lnTo>
                  <a:pt x="80999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76898" y="1439796"/>
            <a:ext cx="0" cy="94615"/>
          </a:xfrm>
          <a:custGeom>
            <a:avLst/>
            <a:gdLst/>
            <a:ahLst/>
            <a:cxnLst/>
            <a:rect l="l" t="t" r="r" b="b"/>
            <a:pathLst>
              <a:path h="94615">
                <a:moveTo>
                  <a:pt x="0" y="94563"/>
                </a:moveTo>
                <a:lnTo>
                  <a:pt x="0" y="0"/>
                </a:lnTo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59753" y="1394076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17144" y="0"/>
                </a:moveTo>
                <a:lnTo>
                  <a:pt x="0" y="45720"/>
                </a:lnTo>
                <a:lnTo>
                  <a:pt x="34289" y="45720"/>
                </a:lnTo>
                <a:lnTo>
                  <a:pt x="1714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59753" y="1394076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17144" y="0"/>
                </a:moveTo>
                <a:lnTo>
                  <a:pt x="0" y="45719"/>
                </a:lnTo>
                <a:lnTo>
                  <a:pt x="34289" y="45719"/>
                </a:lnTo>
                <a:lnTo>
                  <a:pt x="17144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398296" y="1490082"/>
            <a:ext cx="184150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b="0" i="1" spc="-45" dirty="0">
                <a:latin typeface="Bookman Old Style"/>
                <a:cs typeface="Bookman Old Style"/>
              </a:rPr>
              <a:t>h</a:t>
            </a:r>
            <a:r>
              <a:rPr sz="1200" i="1" spc="195" baseline="-10416" dirty="0"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649294" y="1556707"/>
            <a:ext cx="8445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25" dirty="0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408911" y="1862800"/>
            <a:ext cx="16319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i="1" spc="-75" dirty="0">
                <a:latin typeface="Arial"/>
                <a:cs typeface="Arial"/>
              </a:rPr>
              <a:t>c</a:t>
            </a:r>
            <a:r>
              <a:rPr sz="1200" i="1" spc="195" baseline="-10416" dirty="0"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638676" y="1929425"/>
            <a:ext cx="8445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25" dirty="0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938582" y="1866850"/>
            <a:ext cx="16319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i="1" spc="-75" dirty="0">
                <a:latin typeface="Arial"/>
                <a:cs typeface="Arial"/>
              </a:rPr>
              <a:t>c</a:t>
            </a:r>
            <a:r>
              <a:rPr sz="1200" i="1" spc="195" baseline="-10416" dirty="0"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273498" y="2247160"/>
            <a:ext cx="259715" cy="86995"/>
          </a:xfrm>
          <a:custGeom>
            <a:avLst/>
            <a:gdLst/>
            <a:ahLst/>
            <a:cxnLst/>
            <a:rect l="l" t="t" r="r" b="b"/>
            <a:pathLst>
              <a:path w="259714" h="86994">
                <a:moveTo>
                  <a:pt x="215999" y="0"/>
                </a:moveTo>
                <a:lnTo>
                  <a:pt x="43199" y="0"/>
                </a:lnTo>
                <a:lnTo>
                  <a:pt x="26384" y="3394"/>
                </a:lnTo>
                <a:lnTo>
                  <a:pt x="12653" y="12652"/>
                </a:lnTo>
                <a:lnTo>
                  <a:pt x="3394" y="26384"/>
                </a:lnTo>
                <a:lnTo>
                  <a:pt x="0" y="43200"/>
                </a:lnTo>
                <a:lnTo>
                  <a:pt x="3394" y="60015"/>
                </a:lnTo>
                <a:lnTo>
                  <a:pt x="12653" y="73746"/>
                </a:lnTo>
                <a:lnTo>
                  <a:pt x="26384" y="83005"/>
                </a:lnTo>
                <a:lnTo>
                  <a:pt x="43199" y="86399"/>
                </a:lnTo>
                <a:lnTo>
                  <a:pt x="215999" y="86399"/>
                </a:lnTo>
                <a:lnTo>
                  <a:pt x="232815" y="83005"/>
                </a:lnTo>
                <a:lnTo>
                  <a:pt x="246547" y="73746"/>
                </a:lnTo>
                <a:lnTo>
                  <a:pt x="255805" y="60015"/>
                </a:lnTo>
                <a:lnTo>
                  <a:pt x="259200" y="43200"/>
                </a:lnTo>
                <a:lnTo>
                  <a:pt x="255805" y="26384"/>
                </a:lnTo>
                <a:lnTo>
                  <a:pt x="246547" y="12652"/>
                </a:lnTo>
                <a:lnTo>
                  <a:pt x="232815" y="3394"/>
                </a:lnTo>
                <a:lnTo>
                  <a:pt x="215999" y="0"/>
                </a:lnTo>
                <a:close/>
              </a:path>
            </a:pathLst>
          </a:custGeom>
          <a:solidFill>
            <a:srgbClr val="8FB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273498" y="2247160"/>
            <a:ext cx="259715" cy="86995"/>
          </a:xfrm>
          <a:custGeom>
            <a:avLst/>
            <a:gdLst/>
            <a:ahLst/>
            <a:cxnLst/>
            <a:rect l="l" t="t" r="r" b="b"/>
            <a:pathLst>
              <a:path w="259714" h="86994">
                <a:moveTo>
                  <a:pt x="43199" y="0"/>
                </a:moveTo>
                <a:lnTo>
                  <a:pt x="215999" y="0"/>
                </a:lnTo>
                <a:lnTo>
                  <a:pt x="232815" y="3394"/>
                </a:lnTo>
                <a:lnTo>
                  <a:pt x="246547" y="12652"/>
                </a:lnTo>
                <a:lnTo>
                  <a:pt x="255805" y="26384"/>
                </a:lnTo>
                <a:lnTo>
                  <a:pt x="259200" y="43199"/>
                </a:lnTo>
                <a:lnTo>
                  <a:pt x="255805" y="60015"/>
                </a:lnTo>
                <a:lnTo>
                  <a:pt x="246547" y="73746"/>
                </a:lnTo>
                <a:lnTo>
                  <a:pt x="232815" y="83004"/>
                </a:lnTo>
                <a:lnTo>
                  <a:pt x="215999" y="86399"/>
                </a:lnTo>
                <a:lnTo>
                  <a:pt x="43199" y="86399"/>
                </a:lnTo>
                <a:lnTo>
                  <a:pt x="26384" y="83004"/>
                </a:lnTo>
                <a:lnTo>
                  <a:pt x="12653" y="73746"/>
                </a:lnTo>
                <a:lnTo>
                  <a:pt x="3394" y="60015"/>
                </a:lnTo>
                <a:lnTo>
                  <a:pt x="0" y="43199"/>
                </a:lnTo>
                <a:lnTo>
                  <a:pt x="3394" y="26384"/>
                </a:lnTo>
                <a:lnTo>
                  <a:pt x="12653" y="12652"/>
                </a:lnTo>
                <a:lnTo>
                  <a:pt x="26384" y="3394"/>
                </a:lnTo>
                <a:lnTo>
                  <a:pt x="43199" y="0"/>
                </a:lnTo>
                <a:close/>
              </a:path>
            </a:pathLst>
          </a:custGeom>
          <a:ln w="11429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572687" y="2291809"/>
            <a:ext cx="219710" cy="1905"/>
          </a:xfrm>
          <a:custGeom>
            <a:avLst/>
            <a:gdLst/>
            <a:ahLst/>
            <a:cxnLst/>
            <a:rect l="l" t="t" r="r" b="b"/>
            <a:pathLst>
              <a:path w="219710" h="1905">
                <a:moveTo>
                  <a:pt x="219236" y="1874"/>
                </a:moveTo>
                <a:lnTo>
                  <a:pt x="0" y="0"/>
                </a:lnTo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554401" y="2284951"/>
            <a:ext cx="18415" cy="13970"/>
          </a:xfrm>
          <a:custGeom>
            <a:avLst/>
            <a:gdLst/>
            <a:ahLst/>
            <a:cxnLst/>
            <a:rect l="l" t="t" r="r" b="b"/>
            <a:pathLst>
              <a:path w="18414" h="13969">
                <a:moveTo>
                  <a:pt x="18346" y="0"/>
                </a:moveTo>
                <a:lnTo>
                  <a:pt x="0" y="6701"/>
                </a:lnTo>
                <a:lnTo>
                  <a:pt x="18228" y="13715"/>
                </a:lnTo>
                <a:lnTo>
                  <a:pt x="18346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54400" y="2284951"/>
            <a:ext cx="18415" cy="13970"/>
          </a:xfrm>
          <a:custGeom>
            <a:avLst/>
            <a:gdLst/>
            <a:ahLst/>
            <a:cxnLst/>
            <a:rect l="l" t="t" r="r" b="b"/>
            <a:pathLst>
              <a:path w="18414" h="13969">
                <a:moveTo>
                  <a:pt x="0" y="6701"/>
                </a:moveTo>
                <a:lnTo>
                  <a:pt x="18228" y="13715"/>
                </a:lnTo>
                <a:lnTo>
                  <a:pt x="18346" y="0"/>
                </a:lnTo>
                <a:lnTo>
                  <a:pt x="0" y="6701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40732" y="1696360"/>
            <a:ext cx="455295" cy="520065"/>
          </a:xfrm>
          <a:custGeom>
            <a:avLst/>
            <a:gdLst/>
            <a:ahLst/>
            <a:cxnLst/>
            <a:rect l="l" t="t" r="r" b="b"/>
            <a:pathLst>
              <a:path w="455294" h="520064">
                <a:moveTo>
                  <a:pt x="0" y="0"/>
                </a:moveTo>
                <a:lnTo>
                  <a:pt x="45285" y="17885"/>
                </a:lnTo>
                <a:lnTo>
                  <a:pt x="91122" y="37532"/>
                </a:lnTo>
                <a:lnTo>
                  <a:pt x="136784" y="58935"/>
                </a:lnTo>
                <a:lnTo>
                  <a:pt x="181546" y="82089"/>
                </a:lnTo>
                <a:lnTo>
                  <a:pt x="224681" y="106988"/>
                </a:lnTo>
                <a:lnTo>
                  <a:pt x="265463" y="133626"/>
                </a:lnTo>
                <a:lnTo>
                  <a:pt x="303165" y="161999"/>
                </a:lnTo>
                <a:lnTo>
                  <a:pt x="349010" y="202993"/>
                </a:lnTo>
                <a:lnTo>
                  <a:pt x="380562" y="238959"/>
                </a:lnTo>
                <a:lnTo>
                  <a:pt x="410760" y="299438"/>
                </a:lnTo>
                <a:lnTo>
                  <a:pt x="414394" y="325762"/>
                </a:lnTo>
                <a:lnTo>
                  <a:pt x="413708" y="350684"/>
                </a:lnTo>
                <a:lnTo>
                  <a:pt x="411197" y="375112"/>
                </a:lnTo>
                <a:lnTo>
                  <a:pt x="409353" y="399951"/>
                </a:lnTo>
                <a:lnTo>
                  <a:pt x="417644" y="454488"/>
                </a:lnTo>
                <a:lnTo>
                  <a:pt x="438452" y="495262"/>
                </a:lnTo>
                <a:lnTo>
                  <a:pt x="449599" y="512190"/>
                </a:lnTo>
                <a:lnTo>
                  <a:pt x="455052" y="519887"/>
                </a:lnTo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290476" y="2211887"/>
            <a:ext cx="17145" cy="19050"/>
          </a:xfrm>
          <a:custGeom>
            <a:avLst/>
            <a:gdLst/>
            <a:ahLst/>
            <a:cxnLst/>
            <a:rect l="l" t="t" r="r" b="b"/>
            <a:pathLst>
              <a:path w="17144" h="19050">
                <a:moveTo>
                  <a:pt x="10601" y="0"/>
                </a:moveTo>
                <a:lnTo>
                  <a:pt x="0" y="8702"/>
                </a:lnTo>
                <a:lnTo>
                  <a:pt x="16904" y="18486"/>
                </a:lnTo>
                <a:lnTo>
                  <a:pt x="10601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90476" y="2211887"/>
            <a:ext cx="17145" cy="19050"/>
          </a:xfrm>
          <a:custGeom>
            <a:avLst/>
            <a:gdLst/>
            <a:ahLst/>
            <a:cxnLst/>
            <a:rect l="l" t="t" r="r" b="b"/>
            <a:pathLst>
              <a:path w="17144" h="19050">
                <a:moveTo>
                  <a:pt x="16904" y="18486"/>
                </a:moveTo>
                <a:lnTo>
                  <a:pt x="10601" y="0"/>
                </a:lnTo>
                <a:lnTo>
                  <a:pt x="0" y="8702"/>
                </a:lnTo>
                <a:lnTo>
                  <a:pt x="16904" y="18486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403098" y="2076565"/>
            <a:ext cx="0" cy="170815"/>
          </a:xfrm>
          <a:custGeom>
            <a:avLst/>
            <a:gdLst/>
            <a:ahLst/>
            <a:cxnLst/>
            <a:rect l="l" t="t" r="r" b="b"/>
            <a:pathLst>
              <a:path h="170814">
                <a:moveTo>
                  <a:pt x="0" y="170595"/>
                </a:moveTo>
                <a:lnTo>
                  <a:pt x="0" y="0"/>
                </a:lnTo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96240" y="2058277"/>
            <a:ext cx="13970" cy="18415"/>
          </a:xfrm>
          <a:custGeom>
            <a:avLst/>
            <a:gdLst/>
            <a:ahLst/>
            <a:cxnLst/>
            <a:rect l="l" t="t" r="r" b="b"/>
            <a:pathLst>
              <a:path w="13969" h="18414">
                <a:moveTo>
                  <a:pt x="6857" y="0"/>
                </a:moveTo>
                <a:lnTo>
                  <a:pt x="0" y="18287"/>
                </a:lnTo>
                <a:lnTo>
                  <a:pt x="13715" y="18287"/>
                </a:lnTo>
                <a:lnTo>
                  <a:pt x="6857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396240" y="2058277"/>
            <a:ext cx="13970" cy="18415"/>
          </a:xfrm>
          <a:custGeom>
            <a:avLst/>
            <a:gdLst/>
            <a:ahLst/>
            <a:cxnLst/>
            <a:rect l="l" t="t" r="r" b="b"/>
            <a:pathLst>
              <a:path w="13969" h="18414">
                <a:moveTo>
                  <a:pt x="6857" y="0"/>
                </a:moveTo>
                <a:lnTo>
                  <a:pt x="0" y="18287"/>
                </a:lnTo>
                <a:lnTo>
                  <a:pt x="13715" y="18287"/>
                </a:lnTo>
                <a:lnTo>
                  <a:pt x="6857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34898" y="1763796"/>
            <a:ext cx="0" cy="159385"/>
          </a:xfrm>
          <a:custGeom>
            <a:avLst/>
            <a:gdLst/>
            <a:ahLst/>
            <a:cxnLst/>
            <a:rect l="l" t="t" r="r" b="b"/>
            <a:pathLst>
              <a:path h="159385">
                <a:moveTo>
                  <a:pt x="0" y="159362"/>
                </a:moveTo>
                <a:lnTo>
                  <a:pt x="0" y="0"/>
                </a:lnTo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017753" y="1718077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17144" y="0"/>
                </a:moveTo>
                <a:lnTo>
                  <a:pt x="0" y="45719"/>
                </a:lnTo>
                <a:lnTo>
                  <a:pt x="34289" y="45719"/>
                </a:lnTo>
                <a:lnTo>
                  <a:pt x="1714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017753" y="1718076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17144" y="0"/>
                </a:moveTo>
                <a:lnTo>
                  <a:pt x="0" y="45719"/>
                </a:lnTo>
                <a:lnTo>
                  <a:pt x="34289" y="45719"/>
                </a:lnTo>
                <a:lnTo>
                  <a:pt x="17144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10295" y="1696360"/>
            <a:ext cx="240029" cy="400050"/>
          </a:xfrm>
          <a:custGeom>
            <a:avLst/>
            <a:gdLst/>
            <a:ahLst/>
            <a:cxnLst/>
            <a:rect l="l" t="t" r="r" b="b"/>
            <a:pathLst>
              <a:path w="240030" h="400050">
                <a:moveTo>
                  <a:pt x="0" y="0"/>
                </a:moveTo>
                <a:lnTo>
                  <a:pt x="37123" y="20223"/>
                </a:lnTo>
                <a:lnTo>
                  <a:pt x="73282" y="43092"/>
                </a:lnTo>
                <a:lnTo>
                  <a:pt x="107601" y="68715"/>
                </a:lnTo>
                <a:lnTo>
                  <a:pt x="139203" y="97199"/>
                </a:lnTo>
                <a:lnTo>
                  <a:pt x="180087" y="143487"/>
                </a:lnTo>
                <a:lnTo>
                  <a:pt x="205377" y="183637"/>
                </a:lnTo>
                <a:lnTo>
                  <a:pt x="218766" y="219313"/>
                </a:lnTo>
                <a:lnTo>
                  <a:pt x="224607" y="283896"/>
                </a:lnTo>
                <a:lnTo>
                  <a:pt x="224442" y="316130"/>
                </a:lnTo>
                <a:lnTo>
                  <a:pt x="227144" y="350544"/>
                </a:lnTo>
                <a:lnTo>
                  <a:pt x="236403" y="388800"/>
                </a:lnTo>
                <a:lnTo>
                  <a:pt x="237660" y="392518"/>
                </a:lnTo>
                <a:lnTo>
                  <a:pt x="238868" y="396089"/>
                </a:lnTo>
                <a:lnTo>
                  <a:pt x="240031" y="399520"/>
                </a:lnTo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43842" y="2093683"/>
            <a:ext cx="13335" cy="19685"/>
          </a:xfrm>
          <a:custGeom>
            <a:avLst/>
            <a:gdLst/>
            <a:ahLst/>
            <a:cxnLst/>
            <a:rect l="l" t="t" r="r" b="b"/>
            <a:pathLst>
              <a:path w="13335" h="19685">
                <a:moveTo>
                  <a:pt x="12981" y="0"/>
                </a:moveTo>
                <a:lnTo>
                  <a:pt x="0" y="4429"/>
                </a:lnTo>
                <a:lnTo>
                  <a:pt x="12396" y="19522"/>
                </a:lnTo>
                <a:lnTo>
                  <a:pt x="12981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43842" y="2093683"/>
            <a:ext cx="13335" cy="19685"/>
          </a:xfrm>
          <a:custGeom>
            <a:avLst/>
            <a:gdLst/>
            <a:ahLst/>
            <a:cxnLst/>
            <a:rect l="l" t="t" r="r" b="b"/>
            <a:pathLst>
              <a:path w="13335" h="19685">
                <a:moveTo>
                  <a:pt x="12396" y="19522"/>
                </a:moveTo>
                <a:lnTo>
                  <a:pt x="12981" y="0"/>
                </a:lnTo>
                <a:lnTo>
                  <a:pt x="0" y="4429"/>
                </a:lnTo>
                <a:lnTo>
                  <a:pt x="12396" y="19522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49498" y="2133760"/>
            <a:ext cx="259715" cy="86995"/>
          </a:xfrm>
          <a:custGeom>
            <a:avLst/>
            <a:gdLst/>
            <a:ahLst/>
            <a:cxnLst/>
            <a:rect l="l" t="t" r="r" b="b"/>
            <a:pathLst>
              <a:path w="259714" h="86994">
                <a:moveTo>
                  <a:pt x="216000" y="0"/>
                </a:moveTo>
                <a:lnTo>
                  <a:pt x="43200" y="0"/>
                </a:lnTo>
                <a:lnTo>
                  <a:pt x="26384" y="3394"/>
                </a:lnTo>
                <a:lnTo>
                  <a:pt x="12652" y="12652"/>
                </a:lnTo>
                <a:lnTo>
                  <a:pt x="3394" y="26384"/>
                </a:lnTo>
                <a:lnTo>
                  <a:pt x="0" y="43200"/>
                </a:lnTo>
                <a:lnTo>
                  <a:pt x="3394" y="60015"/>
                </a:lnTo>
                <a:lnTo>
                  <a:pt x="12652" y="73746"/>
                </a:lnTo>
                <a:lnTo>
                  <a:pt x="26384" y="83005"/>
                </a:lnTo>
                <a:lnTo>
                  <a:pt x="43200" y="86399"/>
                </a:lnTo>
                <a:lnTo>
                  <a:pt x="216000" y="86399"/>
                </a:lnTo>
                <a:lnTo>
                  <a:pt x="232815" y="83005"/>
                </a:lnTo>
                <a:lnTo>
                  <a:pt x="246547" y="73746"/>
                </a:lnTo>
                <a:lnTo>
                  <a:pt x="255805" y="60015"/>
                </a:lnTo>
                <a:lnTo>
                  <a:pt x="259200" y="43200"/>
                </a:lnTo>
                <a:lnTo>
                  <a:pt x="255805" y="26384"/>
                </a:lnTo>
                <a:lnTo>
                  <a:pt x="246547" y="12652"/>
                </a:lnTo>
                <a:lnTo>
                  <a:pt x="232815" y="3394"/>
                </a:lnTo>
                <a:lnTo>
                  <a:pt x="216000" y="0"/>
                </a:lnTo>
                <a:close/>
              </a:path>
            </a:pathLst>
          </a:custGeom>
          <a:solidFill>
            <a:srgbClr val="8FB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49499" y="2133759"/>
            <a:ext cx="259715" cy="86995"/>
          </a:xfrm>
          <a:custGeom>
            <a:avLst/>
            <a:gdLst/>
            <a:ahLst/>
            <a:cxnLst/>
            <a:rect l="l" t="t" r="r" b="b"/>
            <a:pathLst>
              <a:path w="259714" h="86994">
                <a:moveTo>
                  <a:pt x="43199" y="0"/>
                </a:moveTo>
                <a:lnTo>
                  <a:pt x="215999" y="0"/>
                </a:lnTo>
                <a:lnTo>
                  <a:pt x="232815" y="3394"/>
                </a:lnTo>
                <a:lnTo>
                  <a:pt x="246546" y="12653"/>
                </a:lnTo>
                <a:lnTo>
                  <a:pt x="255804" y="26384"/>
                </a:lnTo>
                <a:lnTo>
                  <a:pt x="259199" y="43199"/>
                </a:lnTo>
                <a:lnTo>
                  <a:pt x="255804" y="60015"/>
                </a:lnTo>
                <a:lnTo>
                  <a:pt x="246546" y="73747"/>
                </a:lnTo>
                <a:lnTo>
                  <a:pt x="232815" y="83005"/>
                </a:lnTo>
                <a:lnTo>
                  <a:pt x="215999" y="86400"/>
                </a:lnTo>
                <a:lnTo>
                  <a:pt x="43199" y="86400"/>
                </a:lnTo>
                <a:lnTo>
                  <a:pt x="26384" y="83005"/>
                </a:lnTo>
                <a:lnTo>
                  <a:pt x="12652" y="73747"/>
                </a:lnTo>
                <a:lnTo>
                  <a:pt x="3394" y="60015"/>
                </a:lnTo>
                <a:lnTo>
                  <a:pt x="0" y="43199"/>
                </a:lnTo>
                <a:lnTo>
                  <a:pt x="3394" y="26384"/>
                </a:lnTo>
                <a:lnTo>
                  <a:pt x="12652" y="12653"/>
                </a:lnTo>
                <a:lnTo>
                  <a:pt x="26384" y="3394"/>
                </a:lnTo>
                <a:lnTo>
                  <a:pt x="43199" y="0"/>
                </a:lnTo>
                <a:close/>
              </a:path>
            </a:pathLst>
          </a:custGeom>
          <a:ln w="11429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102502" y="2257638"/>
            <a:ext cx="737870" cy="187960"/>
          </a:xfrm>
          <a:custGeom>
            <a:avLst/>
            <a:gdLst/>
            <a:ahLst/>
            <a:cxnLst/>
            <a:rect l="l" t="t" r="r" b="b"/>
            <a:pathLst>
              <a:path w="737869" h="187960">
                <a:moveTo>
                  <a:pt x="737711" y="112257"/>
                </a:moveTo>
                <a:lnTo>
                  <a:pt x="695269" y="125651"/>
                </a:lnTo>
                <a:lnTo>
                  <a:pt x="650478" y="138686"/>
                </a:lnTo>
                <a:lnTo>
                  <a:pt x="603843" y="150978"/>
                </a:lnTo>
                <a:lnTo>
                  <a:pt x="555869" y="162141"/>
                </a:lnTo>
                <a:lnTo>
                  <a:pt x="507062" y="171793"/>
                </a:lnTo>
                <a:lnTo>
                  <a:pt x="457925" y="179548"/>
                </a:lnTo>
                <a:lnTo>
                  <a:pt x="408966" y="185023"/>
                </a:lnTo>
                <a:lnTo>
                  <a:pt x="360687" y="187833"/>
                </a:lnTo>
                <a:lnTo>
                  <a:pt x="313595" y="187594"/>
                </a:lnTo>
                <a:lnTo>
                  <a:pt x="268195" y="183922"/>
                </a:lnTo>
                <a:lnTo>
                  <a:pt x="203147" y="170968"/>
                </a:lnTo>
                <a:lnTo>
                  <a:pt x="148512" y="150768"/>
                </a:lnTo>
                <a:lnTo>
                  <a:pt x="103389" y="125006"/>
                </a:lnTo>
                <a:lnTo>
                  <a:pt x="66876" y="95364"/>
                </a:lnTo>
                <a:lnTo>
                  <a:pt x="38075" y="63527"/>
                </a:lnTo>
                <a:lnTo>
                  <a:pt x="16083" y="31178"/>
                </a:lnTo>
                <a:lnTo>
                  <a:pt x="0" y="0"/>
                </a:lnTo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096077" y="2240503"/>
            <a:ext cx="13335" cy="19685"/>
          </a:xfrm>
          <a:custGeom>
            <a:avLst/>
            <a:gdLst/>
            <a:ahLst/>
            <a:cxnLst/>
            <a:rect l="l" t="t" r="r" b="b"/>
            <a:pathLst>
              <a:path w="13335" h="19685">
                <a:moveTo>
                  <a:pt x="23" y="0"/>
                </a:moveTo>
                <a:lnTo>
                  <a:pt x="0" y="19531"/>
                </a:lnTo>
                <a:lnTo>
                  <a:pt x="12848" y="14730"/>
                </a:lnTo>
                <a:lnTo>
                  <a:pt x="23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96077" y="2240503"/>
            <a:ext cx="13335" cy="19685"/>
          </a:xfrm>
          <a:custGeom>
            <a:avLst/>
            <a:gdLst/>
            <a:ahLst/>
            <a:cxnLst/>
            <a:rect l="l" t="t" r="r" b="b"/>
            <a:pathLst>
              <a:path w="13335" h="19685">
                <a:moveTo>
                  <a:pt x="22" y="0"/>
                </a:moveTo>
                <a:lnTo>
                  <a:pt x="0" y="19531"/>
                </a:lnTo>
                <a:lnTo>
                  <a:pt x="12848" y="14730"/>
                </a:lnTo>
                <a:lnTo>
                  <a:pt x="22" y="0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208661" y="2173477"/>
            <a:ext cx="122555" cy="1905"/>
          </a:xfrm>
          <a:custGeom>
            <a:avLst/>
            <a:gdLst/>
            <a:ahLst/>
            <a:cxnLst/>
            <a:rect l="l" t="t" r="r" b="b"/>
            <a:pathLst>
              <a:path w="122555" h="1905">
                <a:moveTo>
                  <a:pt x="0" y="1689"/>
                </a:moveTo>
                <a:lnTo>
                  <a:pt x="122038" y="0"/>
                </a:lnTo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330605" y="2166620"/>
            <a:ext cx="18415" cy="13970"/>
          </a:xfrm>
          <a:custGeom>
            <a:avLst/>
            <a:gdLst/>
            <a:ahLst/>
            <a:cxnLst/>
            <a:rect l="l" t="t" r="r" b="b"/>
            <a:pathLst>
              <a:path w="18414" h="13969">
                <a:moveTo>
                  <a:pt x="0" y="0"/>
                </a:moveTo>
                <a:lnTo>
                  <a:pt x="189" y="13714"/>
                </a:lnTo>
                <a:lnTo>
                  <a:pt x="18381" y="6604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330605" y="2166621"/>
            <a:ext cx="18415" cy="13970"/>
          </a:xfrm>
          <a:custGeom>
            <a:avLst/>
            <a:gdLst/>
            <a:ahLst/>
            <a:cxnLst/>
            <a:rect l="l" t="t" r="r" b="b"/>
            <a:pathLst>
              <a:path w="18414" h="13969">
                <a:moveTo>
                  <a:pt x="18381" y="6604"/>
                </a:moveTo>
                <a:lnTo>
                  <a:pt x="0" y="0"/>
                </a:lnTo>
                <a:lnTo>
                  <a:pt x="189" y="13713"/>
                </a:lnTo>
                <a:lnTo>
                  <a:pt x="18381" y="6604"/>
                </a:lnTo>
                <a:close/>
              </a:path>
            </a:pathLst>
          </a:custGeom>
          <a:ln w="114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2029129" y="2123965"/>
            <a:ext cx="83185" cy="1079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i="1" spc="104" baseline="11111" dirty="0">
                <a:latin typeface="Arial"/>
                <a:cs typeface="Arial"/>
              </a:rPr>
              <a:t>i</a:t>
            </a:r>
            <a:r>
              <a:rPr sz="350" i="1" spc="70" dirty="0">
                <a:latin typeface="Arial"/>
                <a:cs typeface="Arial"/>
              </a:rPr>
              <a:t>n</a:t>
            </a:r>
            <a:endParaRPr sz="35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370698" y="2140076"/>
            <a:ext cx="65405" cy="65405"/>
          </a:xfrm>
          <a:custGeom>
            <a:avLst/>
            <a:gdLst/>
            <a:ahLst/>
            <a:cxnLst/>
            <a:rect l="l" t="t" r="r" b="b"/>
            <a:pathLst>
              <a:path w="65405" h="65405">
                <a:moveTo>
                  <a:pt x="32400" y="0"/>
                </a:moveTo>
                <a:lnTo>
                  <a:pt x="20207" y="2372"/>
                </a:lnTo>
                <a:lnTo>
                  <a:pt x="9489" y="9489"/>
                </a:lnTo>
                <a:lnTo>
                  <a:pt x="2372" y="20207"/>
                </a:lnTo>
                <a:lnTo>
                  <a:pt x="0" y="32400"/>
                </a:lnTo>
                <a:lnTo>
                  <a:pt x="2372" y="44592"/>
                </a:lnTo>
                <a:lnTo>
                  <a:pt x="9489" y="55310"/>
                </a:lnTo>
                <a:lnTo>
                  <a:pt x="20207" y="62427"/>
                </a:lnTo>
                <a:lnTo>
                  <a:pt x="32400" y="64800"/>
                </a:lnTo>
                <a:lnTo>
                  <a:pt x="44592" y="62427"/>
                </a:lnTo>
                <a:lnTo>
                  <a:pt x="55310" y="55310"/>
                </a:lnTo>
                <a:lnTo>
                  <a:pt x="62427" y="44592"/>
                </a:lnTo>
                <a:lnTo>
                  <a:pt x="64800" y="32400"/>
                </a:lnTo>
                <a:lnTo>
                  <a:pt x="62427" y="20207"/>
                </a:lnTo>
                <a:lnTo>
                  <a:pt x="55310" y="9489"/>
                </a:lnTo>
                <a:lnTo>
                  <a:pt x="44592" y="2372"/>
                </a:lnTo>
                <a:lnTo>
                  <a:pt x="3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370698" y="2140075"/>
            <a:ext cx="65405" cy="65405"/>
          </a:xfrm>
          <a:custGeom>
            <a:avLst/>
            <a:gdLst/>
            <a:ahLst/>
            <a:cxnLst/>
            <a:rect l="l" t="t" r="r" b="b"/>
            <a:pathLst>
              <a:path w="65405" h="65405">
                <a:moveTo>
                  <a:pt x="55310" y="9490"/>
                </a:moveTo>
                <a:lnTo>
                  <a:pt x="62427" y="20208"/>
                </a:lnTo>
                <a:lnTo>
                  <a:pt x="64800" y="32399"/>
                </a:lnTo>
                <a:lnTo>
                  <a:pt x="62427" y="44591"/>
                </a:lnTo>
                <a:lnTo>
                  <a:pt x="55310" y="55310"/>
                </a:lnTo>
                <a:lnTo>
                  <a:pt x="44592" y="62427"/>
                </a:lnTo>
                <a:lnTo>
                  <a:pt x="32400" y="64799"/>
                </a:lnTo>
                <a:lnTo>
                  <a:pt x="20207" y="62427"/>
                </a:lnTo>
                <a:lnTo>
                  <a:pt x="9489" y="55310"/>
                </a:lnTo>
                <a:lnTo>
                  <a:pt x="2372" y="44591"/>
                </a:lnTo>
                <a:lnTo>
                  <a:pt x="0" y="32399"/>
                </a:lnTo>
                <a:lnTo>
                  <a:pt x="2372" y="20208"/>
                </a:lnTo>
                <a:lnTo>
                  <a:pt x="9489" y="9490"/>
                </a:lnTo>
                <a:lnTo>
                  <a:pt x="20207" y="2372"/>
                </a:lnTo>
                <a:lnTo>
                  <a:pt x="32400" y="0"/>
                </a:lnTo>
                <a:lnTo>
                  <a:pt x="44592" y="2372"/>
                </a:lnTo>
                <a:lnTo>
                  <a:pt x="55310" y="9490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2296721" y="2108467"/>
            <a:ext cx="207645" cy="23304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45"/>
              </a:spcBef>
            </a:pPr>
            <a:r>
              <a:rPr sz="550" spc="-140" dirty="0">
                <a:latin typeface="MS UI Gothic"/>
                <a:cs typeface="MS UI Gothic"/>
              </a:rPr>
              <a:t>✕</a:t>
            </a:r>
            <a:endParaRPr sz="550">
              <a:latin typeface="MS UI Gothic"/>
              <a:cs typeface="MS UI Gothic"/>
            </a:endParaRPr>
          </a:p>
          <a:p>
            <a:pPr algn="ctr">
              <a:lnSpc>
                <a:spcPct val="100000"/>
              </a:lnSpc>
              <a:spcBef>
                <a:spcPts val="85"/>
              </a:spcBef>
            </a:pPr>
            <a:r>
              <a:rPr sz="700" spc="95" dirty="0">
                <a:latin typeface="PMingLiU"/>
                <a:cs typeface="PMingLiU"/>
              </a:rPr>
              <a:t>t</a:t>
            </a:r>
            <a:r>
              <a:rPr sz="700" spc="65" dirty="0">
                <a:latin typeface="PMingLiU"/>
                <a:cs typeface="PMingLiU"/>
              </a:rPr>
              <a:t>anh</a:t>
            </a:r>
            <a:endParaRPr sz="700">
              <a:latin typeface="PMingLiU"/>
              <a:cs typeface="PMingLiU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259636" y="1746775"/>
            <a:ext cx="92710" cy="1079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i="1" spc="179" baseline="11111" dirty="0">
                <a:latin typeface="Arial"/>
                <a:cs typeface="Arial"/>
              </a:rPr>
              <a:t>f</a:t>
            </a:r>
            <a:r>
              <a:rPr sz="350" i="1" spc="70" dirty="0">
                <a:latin typeface="Arial"/>
                <a:cs typeface="Arial"/>
              </a:rPr>
              <a:t>n</a:t>
            </a:r>
            <a:endParaRPr sz="3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303655" y="2718572"/>
            <a:ext cx="1874520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434"/>
              </a:spcBef>
              <a:tabLst>
                <a:tab pos="252729" algn="l"/>
              </a:tabLst>
            </a:pPr>
            <a:r>
              <a:rPr sz="1100" i="1" spc="-75" dirty="0">
                <a:latin typeface="Trebuchet MS"/>
                <a:cs typeface="Trebuchet MS"/>
              </a:rPr>
              <a:t>i</a:t>
            </a:r>
            <a:r>
              <a:rPr sz="1200" i="1" spc="-112" baseline="-10416" dirty="0">
                <a:latin typeface="Verdana"/>
                <a:cs typeface="Verdana"/>
              </a:rPr>
              <a:t>n	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i="1" spc="-45" dirty="0">
                <a:latin typeface="Arial"/>
                <a:cs typeface="Arial"/>
              </a:rPr>
              <a:t>σ</a:t>
            </a:r>
            <a:r>
              <a:rPr sz="1100" i="1" spc="-90" dirty="0">
                <a:latin typeface="Arial"/>
                <a:cs typeface="Arial"/>
              </a:rPr>
              <a:t> </a:t>
            </a:r>
            <a:r>
              <a:rPr sz="1100" spc="25" dirty="0">
                <a:latin typeface="Tahoma"/>
                <a:cs typeface="Tahoma"/>
              </a:rPr>
              <a:t>(</a:t>
            </a:r>
            <a:r>
              <a:rPr sz="1100" i="1" spc="25" dirty="0">
                <a:latin typeface="Trebuchet MS"/>
                <a:cs typeface="Trebuchet MS"/>
              </a:rPr>
              <a:t>W</a:t>
            </a:r>
            <a:r>
              <a:rPr sz="1200" i="1" spc="37" baseline="-10416" dirty="0">
                <a:latin typeface="Verdana"/>
                <a:cs typeface="Verdana"/>
              </a:rPr>
              <a:t>i</a:t>
            </a:r>
            <a:r>
              <a:rPr sz="1200" i="1" spc="-232" baseline="-10416" dirty="0">
                <a:latin typeface="Verdana"/>
                <a:cs typeface="Verdana"/>
              </a:rPr>
              <a:t> </a:t>
            </a:r>
            <a:r>
              <a:rPr sz="1100" spc="-50" dirty="0">
                <a:latin typeface="Tahoma"/>
                <a:cs typeface="Tahoma"/>
              </a:rPr>
              <a:t>[</a:t>
            </a:r>
            <a:r>
              <a:rPr sz="1100" i="1" spc="-50" dirty="0">
                <a:latin typeface="Trebuchet MS"/>
                <a:cs typeface="Trebuchet MS"/>
              </a:rPr>
              <a:t>w</a:t>
            </a:r>
            <a:r>
              <a:rPr sz="1200" i="1" spc="-75" baseline="-10416" dirty="0">
                <a:latin typeface="Verdana"/>
                <a:cs typeface="Verdana"/>
              </a:rPr>
              <a:t>n</a:t>
            </a:r>
            <a:r>
              <a:rPr sz="1200" spc="-75" baseline="-10416" dirty="0">
                <a:latin typeface="Lucida Sans Unicode"/>
                <a:cs typeface="Lucida Sans Unicode"/>
              </a:rPr>
              <a:t>−</a:t>
            </a:r>
            <a:r>
              <a:rPr sz="1200" spc="-75" baseline="-10416" dirty="0">
                <a:latin typeface="Arial"/>
                <a:cs typeface="Arial"/>
              </a:rPr>
              <a:t>1</a:t>
            </a:r>
            <a:r>
              <a:rPr sz="1100" spc="-50" dirty="0">
                <a:latin typeface="Tahoma"/>
                <a:cs typeface="Tahoma"/>
              </a:rPr>
              <a:t>;</a:t>
            </a:r>
            <a:r>
              <a:rPr sz="1100" spc="-170" dirty="0">
                <a:latin typeface="Tahoma"/>
                <a:cs typeface="Tahoma"/>
              </a:rPr>
              <a:t> </a:t>
            </a:r>
            <a:r>
              <a:rPr sz="1100" i="1" spc="-15" dirty="0">
                <a:latin typeface="Trebuchet MS"/>
                <a:cs typeface="Trebuchet MS"/>
              </a:rPr>
              <a:t>h</a:t>
            </a:r>
            <a:r>
              <a:rPr sz="1200" i="1" spc="-22" baseline="-10416" dirty="0">
                <a:latin typeface="Verdana"/>
                <a:cs typeface="Verdana"/>
              </a:rPr>
              <a:t>t</a:t>
            </a:r>
            <a:r>
              <a:rPr sz="1200" spc="-22" baseline="-10416" dirty="0">
                <a:latin typeface="Lucida Sans Unicode"/>
                <a:cs typeface="Lucida Sans Unicode"/>
              </a:rPr>
              <a:t>−</a:t>
            </a:r>
            <a:r>
              <a:rPr sz="1200" spc="-22" baseline="-10416" dirty="0">
                <a:latin typeface="Arial"/>
                <a:cs typeface="Arial"/>
              </a:rPr>
              <a:t>1</a:t>
            </a:r>
            <a:r>
              <a:rPr sz="1100" spc="-15" dirty="0">
                <a:latin typeface="Tahoma"/>
                <a:cs typeface="Tahoma"/>
              </a:rPr>
              <a:t>]</a:t>
            </a:r>
            <a:r>
              <a:rPr sz="1100" spc="-11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10" dirty="0">
                <a:latin typeface="Tahoma"/>
                <a:cs typeface="Tahoma"/>
              </a:rPr>
              <a:t> </a:t>
            </a:r>
            <a:r>
              <a:rPr sz="1100" i="1" spc="-35" dirty="0">
                <a:latin typeface="Trebuchet MS"/>
                <a:cs typeface="Trebuchet MS"/>
              </a:rPr>
              <a:t>b</a:t>
            </a:r>
            <a:r>
              <a:rPr sz="1200" i="1" spc="-52" baseline="-10416" dirty="0">
                <a:latin typeface="Verdana"/>
                <a:cs typeface="Verdana"/>
              </a:rPr>
              <a:t>i</a:t>
            </a:r>
            <a:r>
              <a:rPr sz="1200" i="1" spc="-240" baseline="-10416" dirty="0">
                <a:latin typeface="Verdana"/>
                <a:cs typeface="Verdana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70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,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  <a:tabLst>
                <a:tab pos="244475" algn="l"/>
              </a:tabLst>
            </a:pPr>
            <a:r>
              <a:rPr sz="1100" i="1" spc="-90" dirty="0">
                <a:latin typeface="Trebuchet MS"/>
                <a:cs typeface="Trebuchet MS"/>
              </a:rPr>
              <a:t>f</a:t>
            </a:r>
            <a:r>
              <a:rPr sz="1200" i="1" spc="-135" baseline="-10416" dirty="0">
                <a:latin typeface="Verdana"/>
                <a:cs typeface="Verdana"/>
              </a:rPr>
              <a:t>n	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-45" dirty="0">
                <a:latin typeface="Arial"/>
                <a:cs typeface="Arial"/>
              </a:rPr>
              <a:t>σ</a:t>
            </a:r>
            <a:r>
              <a:rPr sz="1100" i="1" spc="-90" dirty="0">
                <a:latin typeface="Arial"/>
                <a:cs typeface="Arial"/>
              </a:rPr>
              <a:t> </a:t>
            </a:r>
            <a:r>
              <a:rPr sz="1100" spc="20" dirty="0">
                <a:latin typeface="Tahoma"/>
                <a:cs typeface="Tahoma"/>
              </a:rPr>
              <a:t>(</a:t>
            </a:r>
            <a:r>
              <a:rPr sz="1100" i="1" spc="20" dirty="0">
                <a:latin typeface="Trebuchet MS"/>
                <a:cs typeface="Trebuchet MS"/>
              </a:rPr>
              <a:t>W</a:t>
            </a:r>
            <a:r>
              <a:rPr sz="1200" i="1" spc="30" baseline="-13888" dirty="0">
                <a:latin typeface="Verdana"/>
                <a:cs typeface="Verdana"/>
              </a:rPr>
              <a:t>f</a:t>
            </a:r>
            <a:r>
              <a:rPr sz="1200" i="1" spc="-89" baseline="-13888" dirty="0">
                <a:latin typeface="Verdana"/>
                <a:cs typeface="Verdana"/>
              </a:rPr>
              <a:t> </a:t>
            </a:r>
            <a:r>
              <a:rPr sz="1100" spc="-50" dirty="0">
                <a:latin typeface="Tahoma"/>
                <a:cs typeface="Tahoma"/>
              </a:rPr>
              <a:t>[</a:t>
            </a:r>
            <a:r>
              <a:rPr sz="1100" i="1" spc="-50" dirty="0">
                <a:latin typeface="Trebuchet MS"/>
                <a:cs typeface="Trebuchet MS"/>
              </a:rPr>
              <a:t>w</a:t>
            </a:r>
            <a:r>
              <a:rPr sz="1200" i="1" spc="-75" baseline="-10416" dirty="0">
                <a:latin typeface="Verdana"/>
                <a:cs typeface="Verdana"/>
              </a:rPr>
              <a:t>n</a:t>
            </a:r>
            <a:r>
              <a:rPr sz="1200" spc="-75" baseline="-10416" dirty="0">
                <a:latin typeface="Lucida Sans Unicode"/>
                <a:cs typeface="Lucida Sans Unicode"/>
              </a:rPr>
              <a:t>−</a:t>
            </a:r>
            <a:r>
              <a:rPr sz="1200" spc="-75" baseline="-10416" dirty="0">
                <a:latin typeface="Arial"/>
                <a:cs typeface="Arial"/>
              </a:rPr>
              <a:t>1</a:t>
            </a:r>
            <a:r>
              <a:rPr sz="1100" spc="-50" dirty="0">
                <a:latin typeface="Tahoma"/>
                <a:cs typeface="Tahoma"/>
              </a:rPr>
              <a:t>;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i="1" spc="-15" dirty="0">
                <a:latin typeface="Trebuchet MS"/>
                <a:cs typeface="Trebuchet MS"/>
              </a:rPr>
              <a:t>h</a:t>
            </a:r>
            <a:r>
              <a:rPr sz="1200" i="1" spc="-22" baseline="-10416" dirty="0">
                <a:latin typeface="Verdana"/>
                <a:cs typeface="Verdana"/>
              </a:rPr>
              <a:t>t</a:t>
            </a:r>
            <a:r>
              <a:rPr sz="1200" spc="-22" baseline="-10416" dirty="0">
                <a:latin typeface="Lucida Sans Unicode"/>
                <a:cs typeface="Lucida Sans Unicode"/>
              </a:rPr>
              <a:t>−</a:t>
            </a:r>
            <a:r>
              <a:rPr sz="1200" spc="-22" baseline="-10416" dirty="0">
                <a:latin typeface="Arial"/>
                <a:cs typeface="Arial"/>
              </a:rPr>
              <a:t>1</a:t>
            </a:r>
            <a:r>
              <a:rPr sz="1100" spc="-15" dirty="0">
                <a:latin typeface="Tahoma"/>
                <a:cs typeface="Tahoma"/>
              </a:rPr>
              <a:t>]</a:t>
            </a:r>
            <a:r>
              <a:rPr sz="1100" spc="-11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10" dirty="0">
                <a:latin typeface="Tahoma"/>
                <a:cs typeface="Tahoma"/>
              </a:rPr>
              <a:t> </a:t>
            </a:r>
            <a:r>
              <a:rPr sz="1100" i="1" spc="-40" dirty="0">
                <a:latin typeface="Trebuchet MS"/>
                <a:cs typeface="Trebuchet MS"/>
              </a:rPr>
              <a:t>b</a:t>
            </a:r>
            <a:r>
              <a:rPr sz="1200" i="1" spc="-60" baseline="-13888" dirty="0">
                <a:latin typeface="Verdana"/>
                <a:cs typeface="Verdana"/>
              </a:rPr>
              <a:t>f</a:t>
            </a:r>
            <a:r>
              <a:rPr sz="1200" i="1" spc="-89" baseline="-13888" dirty="0">
                <a:latin typeface="Verdana"/>
                <a:cs typeface="Verdana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9" y="59878"/>
            <a:ext cx="310167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35" dirty="0"/>
              <a:t>Долгая краткосрочная память </a:t>
            </a:r>
            <a:r>
              <a:rPr lang="ru-RU" spc="55" dirty="0"/>
              <a:t>(ДКСП)</a:t>
            </a:r>
            <a:endParaRPr lang="ru-RU" dirty="0"/>
          </a:p>
        </p:txBody>
      </p:sp>
      <p:sp>
        <p:nvSpPr>
          <p:cNvPr id="3" name="object 3"/>
          <p:cNvSpPr txBox="1"/>
          <p:nvPr/>
        </p:nvSpPr>
        <p:spPr>
          <a:xfrm>
            <a:off x="847547" y="599285"/>
            <a:ext cx="2913380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434"/>
              </a:spcBef>
              <a:tabLst>
                <a:tab pos="273685" algn="l"/>
              </a:tabLst>
            </a:pPr>
            <a:r>
              <a:rPr sz="1100" i="1" spc="-50" dirty="0">
                <a:latin typeface="Trebuchet MS"/>
                <a:cs typeface="Trebuchet MS"/>
              </a:rPr>
              <a:t>c</a:t>
            </a:r>
            <a:r>
              <a:rPr sz="1200" i="1" spc="-75" baseline="-10416" dirty="0">
                <a:latin typeface="Verdana"/>
                <a:cs typeface="Verdana"/>
              </a:rPr>
              <a:t>n	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i="1" spc="-90" dirty="0">
                <a:latin typeface="Trebuchet MS"/>
                <a:cs typeface="Trebuchet MS"/>
              </a:rPr>
              <a:t>f</a:t>
            </a:r>
            <a:r>
              <a:rPr sz="1200" i="1" spc="-135" baseline="-10416" dirty="0">
                <a:latin typeface="Verdana"/>
                <a:cs typeface="Verdana"/>
              </a:rPr>
              <a:t>n </a:t>
            </a:r>
            <a:r>
              <a:rPr sz="1100" spc="-75" dirty="0">
                <a:latin typeface="Lucida Sans Unicode"/>
                <a:cs typeface="Lucida Sans Unicode"/>
              </a:rPr>
              <a:t>◦ </a:t>
            </a:r>
            <a:r>
              <a:rPr sz="1100" i="1" spc="-25" dirty="0">
                <a:latin typeface="Trebuchet MS"/>
                <a:cs typeface="Trebuchet MS"/>
              </a:rPr>
              <a:t>c</a:t>
            </a:r>
            <a:r>
              <a:rPr sz="1200" i="1" spc="-37" baseline="-10416" dirty="0">
                <a:latin typeface="Verdana"/>
                <a:cs typeface="Verdana"/>
              </a:rPr>
              <a:t>n</a:t>
            </a:r>
            <a:r>
              <a:rPr sz="1200" spc="-37" baseline="-10416" dirty="0">
                <a:latin typeface="Lucida Sans Unicode"/>
                <a:cs typeface="Lucida Sans Unicode"/>
              </a:rPr>
              <a:t>−</a:t>
            </a:r>
            <a:r>
              <a:rPr sz="1200" spc="-37" baseline="-10416" dirty="0">
                <a:latin typeface="Arial"/>
                <a:cs typeface="Arial"/>
              </a:rPr>
              <a:t>1 </a:t>
            </a:r>
            <a:r>
              <a:rPr sz="1100" spc="45" dirty="0">
                <a:latin typeface="Tahoma"/>
                <a:cs typeface="Tahoma"/>
              </a:rPr>
              <a:t>+ </a:t>
            </a:r>
            <a:r>
              <a:rPr sz="1100" i="1" spc="-75" dirty="0">
                <a:latin typeface="Trebuchet MS"/>
                <a:cs typeface="Trebuchet MS"/>
              </a:rPr>
              <a:t>i</a:t>
            </a:r>
            <a:r>
              <a:rPr sz="1200" i="1" spc="-112" baseline="-10416" dirty="0">
                <a:latin typeface="Verdana"/>
                <a:cs typeface="Verdana"/>
              </a:rPr>
              <a:t>n </a:t>
            </a:r>
            <a:r>
              <a:rPr sz="1100" spc="-75" dirty="0">
                <a:latin typeface="Lucida Sans Unicode"/>
                <a:cs typeface="Lucida Sans Unicode"/>
              </a:rPr>
              <a:t>◦ </a:t>
            </a:r>
            <a:r>
              <a:rPr sz="1100" spc="-10" dirty="0">
                <a:latin typeface="Tahoma"/>
                <a:cs typeface="Tahoma"/>
              </a:rPr>
              <a:t>tanh(</a:t>
            </a:r>
            <a:r>
              <a:rPr sz="1100" i="1" spc="-10" dirty="0">
                <a:latin typeface="Trebuchet MS"/>
                <a:cs typeface="Trebuchet MS"/>
              </a:rPr>
              <a:t>V </a:t>
            </a:r>
            <a:r>
              <a:rPr sz="1100" spc="-50" dirty="0">
                <a:latin typeface="Tahoma"/>
                <a:cs typeface="Tahoma"/>
              </a:rPr>
              <a:t>[</a:t>
            </a:r>
            <a:r>
              <a:rPr sz="1100" i="1" spc="-50" dirty="0">
                <a:latin typeface="Trebuchet MS"/>
                <a:cs typeface="Trebuchet MS"/>
              </a:rPr>
              <a:t>w</a:t>
            </a:r>
            <a:r>
              <a:rPr sz="1200" i="1" spc="-75" baseline="-10416" dirty="0">
                <a:latin typeface="Verdana"/>
                <a:cs typeface="Verdana"/>
              </a:rPr>
              <a:t>n</a:t>
            </a:r>
            <a:r>
              <a:rPr sz="1200" spc="-75" baseline="-10416" dirty="0">
                <a:latin typeface="Lucida Sans Unicode"/>
                <a:cs typeface="Lucida Sans Unicode"/>
              </a:rPr>
              <a:t>−</a:t>
            </a:r>
            <a:r>
              <a:rPr sz="1200" spc="-75" baseline="-10416" dirty="0">
                <a:latin typeface="Arial"/>
                <a:cs typeface="Arial"/>
              </a:rPr>
              <a:t>1</a:t>
            </a:r>
            <a:r>
              <a:rPr sz="1100" spc="-50" dirty="0">
                <a:latin typeface="Tahoma"/>
                <a:cs typeface="Tahoma"/>
              </a:rPr>
              <a:t>; </a:t>
            </a:r>
            <a:r>
              <a:rPr sz="1100" i="1" spc="-35" dirty="0">
                <a:latin typeface="Trebuchet MS"/>
                <a:cs typeface="Trebuchet MS"/>
              </a:rPr>
              <a:t>h</a:t>
            </a:r>
            <a:r>
              <a:rPr sz="1200" i="1" spc="-52" baseline="-10416" dirty="0">
                <a:latin typeface="Verdana"/>
                <a:cs typeface="Verdana"/>
              </a:rPr>
              <a:t>n</a:t>
            </a:r>
            <a:r>
              <a:rPr sz="1200" spc="-52" baseline="-10416" dirty="0">
                <a:latin typeface="Lucida Sans Unicode"/>
                <a:cs typeface="Lucida Sans Unicode"/>
              </a:rPr>
              <a:t>−</a:t>
            </a:r>
            <a:r>
              <a:rPr sz="1200" spc="-52" baseline="-10416" dirty="0">
                <a:latin typeface="Arial"/>
                <a:cs typeface="Arial"/>
              </a:rPr>
              <a:t>1</a:t>
            </a:r>
            <a:r>
              <a:rPr sz="1100" spc="-35" dirty="0">
                <a:latin typeface="Tahoma"/>
                <a:cs typeface="Tahoma"/>
              </a:rPr>
              <a:t>]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260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Trebuchet MS"/>
                <a:cs typeface="Trebuchet MS"/>
              </a:rPr>
              <a:t>b</a:t>
            </a:r>
            <a:r>
              <a:rPr sz="1200" i="1" spc="-75" baseline="-10416" dirty="0">
                <a:latin typeface="Verdana"/>
                <a:cs typeface="Verdana"/>
              </a:rPr>
              <a:t>c 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  <a:tabLst>
                <a:tab pos="273685" algn="l"/>
              </a:tabLst>
            </a:pPr>
            <a:r>
              <a:rPr sz="1100" i="1" spc="-60" dirty="0">
                <a:latin typeface="Trebuchet MS"/>
                <a:cs typeface="Trebuchet MS"/>
              </a:rPr>
              <a:t>h</a:t>
            </a:r>
            <a:r>
              <a:rPr sz="1200" i="1" spc="-89" baseline="-10416" dirty="0">
                <a:latin typeface="Verdana"/>
                <a:cs typeface="Verdana"/>
              </a:rPr>
              <a:t>n	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i="1" spc="-60" dirty="0">
                <a:latin typeface="Trebuchet MS"/>
                <a:cs typeface="Trebuchet MS"/>
              </a:rPr>
              <a:t>o</a:t>
            </a:r>
            <a:r>
              <a:rPr sz="1200" i="1" spc="-89" baseline="-10416" dirty="0">
                <a:latin typeface="Verdana"/>
                <a:cs typeface="Verdana"/>
              </a:rPr>
              <a:t>n </a:t>
            </a:r>
            <a:r>
              <a:rPr sz="1100" spc="-75" dirty="0">
                <a:latin typeface="Lucida Sans Unicode"/>
                <a:cs typeface="Lucida Sans Unicode"/>
              </a:rPr>
              <a:t>◦ </a:t>
            </a:r>
            <a:r>
              <a:rPr sz="1100" spc="-35" dirty="0">
                <a:latin typeface="Tahoma"/>
                <a:cs typeface="Tahoma"/>
              </a:rPr>
              <a:t>tanh </a:t>
            </a:r>
            <a:r>
              <a:rPr sz="1100" spc="-5" dirty="0">
                <a:latin typeface="Tahoma"/>
                <a:cs typeface="Tahoma"/>
              </a:rPr>
              <a:t>(</a:t>
            </a:r>
            <a:r>
              <a:rPr sz="1100" i="1" spc="-5" dirty="0">
                <a:latin typeface="Trebuchet MS"/>
                <a:cs typeface="Trebuchet MS"/>
              </a:rPr>
              <a:t>W</a:t>
            </a:r>
            <a:r>
              <a:rPr sz="1200" i="1" spc="-7" baseline="-13888" dirty="0">
                <a:latin typeface="Verdana"/>
                <a:cs typeface="Verdana"/>
              </a:rPr>
              <a:t>h</a:t>
            </a:r>
            <a:r>
              <a:rPr sz="1100" i="1" spc="-5" dirty="0">
                <a:latin typeface="Trebuchet MS"/>
                <a:cs typeface="Trebuchet MS"/>
              </a:rPr>
              <a:t>c</a:t>
            </a:r>
            <a:r>
              <a:rPr sz="1200" i="1" spc="-7" baseline="-10416" dirty="0">
                <a:latin typeface="Verdana"/>
                <a:cs typeface="Verdana"/>
              </a:rPr>
              <a:t>n </a:t>
            </a:r>
            <a:r>
              <a:rPr sz="1100" spc="45" dirty="0">
                <a:latin typeface="Tahoma"/>
                <a:cs typeface="Tahoma"/>
              </a:rPr>
              <a:t>+ </a:t>
            </a:r>
            <a:r>
              <a:rPr sz="1100" i="1" spc="-20" dirty="0">
                <a:latin typeface="Trebuchet MS"/>
                <a:cs typeface="Trebuchet MS"/>
              </a:rPr>
              <a:t>b</a:t>
            </a:r>
            <a:r>
              <a:rPr sz="1200" i="1" spc="-30" baseline="-13888" dirty="0">
                <a:latin typeface="Verdana"/>
                <a:cs typeface="Verdana"/>
              </a:rPr>
              <a:t>h</a:t>
            </a:r>
            <a:r>
              <a:rPr sz="1100" spc="-20" dirty="0">
                <a:latin typeface="Tahoma"/>
                <a:cs typeface="Tahoma"/>
              </a:rPr>
              <a:t>)</a:t>
            </a:r>
            <a:r>
              <a:rPr sz="1100" spc="-170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6184" y="1326107"/>
            <a:ext cx="2279429" cy="1246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47089" y="2287337"/>
            <a:ext cx="205104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i="1" dirty="0">
                <a:latin typeface="Arial"/>
                <a:cs typeface="Arial"/>
              </a:rPr>
              <a:t>w</a:t>
            </a:r>
            <a:r>
              <a:rPr sz="1200" i="1" spc="195" baseline="-10416" dirty="0"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8770" y="2353962"/>
            <a:ext cx="8445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25" dirty="0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0553" y="1305574"/>
            <a:ext cx="325120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25" i="1" spc="-817" baseline="7246" dirty="0">
                <a:latin typeface="Arial"/>
                <a:cs typeface="Arial"/>
              </a:rPr>
              <a:t>p</a:t>
            </a:r>
            <a:r>
              <a:rPr sz="1725" spc="142" baseline="7246" dirty="0">
                <a:latin typeface="Arial"/>
                <a:cs typeface="Arial"/>
              </a:rPr>
              <a:t>ˆ</a:t>
            </a:r>
            <a:r>
              <a:rPr sz="800" i="1" spc="130" dirty="0">
                <a:latin typeface="Arial"/>
                <a:cs typeface="Arial"/>
              </a:rPr>
              <a:t>n</a:t>
            </a:r>
            <a:r>
              <a:rPr sz="800" i="1" spc="15" dirty="0">
                <a:latin typeface="Times New Roman"/>
                <a:cs typeface="Times New Roman"/>
              </a:rPr>
              <a:t>—</a:t>
            </a:r>
            <a:r>
              <a:rPr sz="800" spc="25" dirty="0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6796" y="1280075"/>
            <a:ext cx="17335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i="1" spc="-545" dirty="0">
                <a:latin typeface="Arial"/>
                <a:cs typeface="Arial"/>
              </a:rPr>
              <a:t>p</a:t>
            </a:r>
            <a:r>
              <a:rPr sz="1150" spc="95" dirty="0">
                <a:latin typeface="Arial"/>
                <a:cs typeface="Arial"/>
              </a:rPr>
              <a:t>ˆ</a:t>
            </a:r>
            <a:r>
              <a:rPr sz="1200" i="1" spc="195" baseline="-10416" dirty="0"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72032" y="2068498"/>
            <a:ext cx="7810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140" dirty="0">
                <a:latin typeface="MS UI Gothic"/>
                <a:cs typeface="MS UI Gothic"/>
              </a:rPr>
              <a:t>✕</a:t>
            </a:r>
            <a:endParaRPr sz="55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8296" y="1611545"/>
            <a:ext cx="184150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b="0" i="1" spc="-45" dirty="0">
                <a:latin typeface="Bookman Old Style"/>
                <a:cs typeface="Bookman Old Style"/>
              </a:rPr>
              <a:t>h</a:t>
            </a:r>
            <a:r>
              <a:rPr sz="1200" i="1" spc="195" baseline="-10416" dirty="0"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49294" y="1678170"/>
            <a:ext cx="8445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25" dirty="0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08911" y="1984263"/>
            <a:ext cx="16319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i="1" spc="-75" dirty="0">
                <a:latin typeface="Arial"/>
                <a:cs typeface="Arial"/>
              </a:rPr>
              <a:t>c</a:t>
            </a:r>
            <a:r>
              <a:rPr sz="1200" i="1" spc="195" baseline="-10416" dirty="0"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38676" y="2050887"/>
            <a:ext cx="8445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25" dirty="0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29129" y="2245428"/>
            <a:ext cx="83185" cy="1079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i="1" spc="104" baseline="11111" dirty="0">
                <a:latin typeface="Arial"/>
                <a:cs typeface="Arial"/>
              </a:rPr>
              <a:t>i</a:t>
            </a:r>
            <a:r>
              <a:rPr sz="350" i="1" spc="70" dirty="0">
                <a:latin typeface="Arial"/>
                <a:cs typeface="Arial"/>
              </a:rPr>
              <a:t>n</a:t>
            </a:r>
            <a:endParaRPr sz="3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96721" y="2036305"/>
            <a:ext cx="207645" cy="426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10"/>
              </a:spcBef>
            </a:pPr>
            <a:r>
              <a:rPr sz="800" spc="15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  <a:p>
            <a:pPr marL="5080" algn="ctr">
              <a:lnSpc>
                <a:spcPct val="100000"/>
              </a:lnSpc>
              <a:spcBef>
                <a:spcPts val="595"/>
              </a:spcBef>
            </a:pPr>
            <a:r>
              <a:rPr sz="550" spc="-140" dirty="0">
                <a:latin typeface="MS UI Gothic"/>
                <a:cs typeface="MS UI Gothic"/>
              </a:rPr>
              <a:t>✕</a:t>
            </a:r>
            <a:endParaRPr sz="550">
              <a:latin typeface="MS UI Gothic"/>
              <a:cs typeface="MS UI Gothic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700" spc="95" dirty="0">
                <a:latin typeface="PMingLiU"/>
                <a:cs typeface="PMingLiU"/>
              </a:rPr>
              <a:t>t</a:t>
            </a:r>
            <a:r>
              <a:rPr sz="700" spc="65" dirty="0">
                <a:latin typeface="PMingLiU"/>
                <a:cs typeface="PMingLiU"/>
              </a:rPr>
              <a:t>anh</a:t>
            </a:r>
            <a:endParaRPr sz="700">
              <a:latin typeface="PMingLiU"/>
              <a:cs typeface="PMingLiU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31387" y="1611545"/>
            <a:ext cx="184150" cy="5803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1150" b="0" i="1" spc="-45" dirty="0">
                <a:latin typeface="Bookman Old Style"/>
                <a:cs typeface="Bookman Old Style"/>
              </a:rPr>
              <a:t>h</a:t>
            </a:r>
            <a:r>
              <a:rPr sz="1200" i="1" spc="195" baseline="-10416" dirty="0"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  <a:p>
            <a:pPr marL="22860" algn="ctr">
              <a:lnSpc>
                <a:spcPct val="100000"/>
              </a:lnSpc>
              <a:spcBef>
                <a:spcPts val="905"/>
              </a:spcBef>
            </a:pPr>
            <a:r>
              <a:rPr sz="550" spc="-140" dirty="0">
                <a:latin typeface="MS UI Gothic"/>
                <a:cs typeface="MS UI Gothic"/>
              </a:rPr>
              <a:t>✕</a:t>
            </a:r>
            <a:endParaRPr sz="550">
              <a:latin typeface="MS UI Gothic"/>
              <a:cs typeface="MS UI Gothic"/>
            </a:endParaRPr>
          </a:p>
          <a:p>
            <a:pPr marL="19685">
              <a:lnSpc>
                <a:spcPct val="100000"/>
              </a:lnSpc>
              <a:spcBef>
                <a:spcPts val="20"/>
              </a:spcBef>
            </a:pPr>
            <a:r>
              <a:rPr sz="1150" i="1" spc="25" dirty="0">
                <a:latin typeface="Arial"/>
                <a:cs typeface="Arial"/>
              </a:rPr>
              <a:t>c</a:t>
            </a:r>
            <a:r>
              <a:rPr sz="1200" i="1" spc="37" baseline="-10416" dirty="0"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85530" y="1685358"/>
            <a:ext cx="92710" cy="1079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i="1" spc="-30" baseline="11111" dirty="0">
                <a:latin typeface="Arial"/>
                <a:cs typeface="Arial"/>
              </a:rPr>
              <a:t>o</a:t>
            </a:r>
            <a:r>
              <a:rPr sz="350" i="1" spc="70" dirty="0">
                <a:latin typeface="Arial"/>
                <a:cs typeface="Arial"/>
              </a:rPr>
              <a:t>n</a:t>
            </a:r>
            <a:endParaRPr sz="3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59636" y="1868238"/>
            <a:ext cx="92710" cy="1079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i="1" spc="179" baseline="11111" dirty="0">
                <a:latin typeface="Arial"/>
                <a:cs typeface="Arial"/>
              </a:rPr>
              <a:t>f</a:t>
            </a:r>
            <a:r>
              <a:rPr sz="350" i="1" spc="70" dirty="0">
                <a:latin typeface="Arial"/>
                <a:cs typeface="Arial"/>
              </a:rPr>
              <a:t>n</a:t>
            </a:r>
            <a:endParaRPr sz="3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78636" y="2690264"/>
            <a:ext cx="1918335" cy="65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560" algn="just">
              <a:lnSpc>
                <a:spcPct val="125299"/>
              </a:lnSpc>
              <a:spcBef>
                <a:spcPts val="100"/>
              </a:spcBef>
            </a:pPr>
            <a:r>
              <a:rPr sz="1100" i="1" spc="-75" dirty="0">
                <a:latin typeface="Trebuchet MS"/>
                <a:cs typeface="Trebuchet MS"/>
              </a:rPr>
              <a:t>i</a:t>
            </a:r>
            <a:r>
              <a:rPr sz="1200" i="1" spc="-112" baseline="-10416" dirty="0">
                <a:latin typeface="Verdana"/>
                <a:cs typeface="Verdana"/>
              </a:rPr>
              <a:t>n</a:t>
            </a:r>
            <a:r>
              <a:rPr sz="1200" i="1" spc="127" baseline="-10416" dirty="0">
                <a:latin typeface="Verdana"/>
                <a:cs typeface="Verdan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-45" dirty="0">
                <a:latin typeface="Arial"/>
                <a:cs typeface="Arial"/>
              </a:rPr>
              <a:t>σ</a:t>
            </a:r>
            <a:r>
              <a:rPr sz="1100" i="1" spc="-85" dirty="0">
                <a:latin typeface="Arial"/>
                <a:cs typeface="Arial"/>
              </a:rPr>
              <a:t> </a:t>
            </a:r>
            <a:r>
              <a:rPr sz="1100" spc="25" dirty="0">
                <a:latin typeface="Tahoma"/>
                <a:cs typeface="Tahoma"/>
              </a:rPr>
              <a:t>(</a:t>
            </a:r>
            <a:r>
              <a:rPr sz="1100" i="1" spc="25" dirty="0">
                <a:latin typeface="Trebuchet MS"/>
                <a:cs typeface="Trebuchet MS"/>
              </a:rPr>
              <a:t>W</a:t>
            </a:r>
            <a:r>
              <a:rPr sz="1200" i="1" spc="37" baseline="-10416" dirty="0">
                <a:latin typeface="Verdana"/>
                <a:cs typeface="Verdana"/>
              </a:rPr>
              <a:t>i</a:t>
            </a:r>
            <a:r>
              <a:rPr sz="1200" i="1" spc="-240" baseline="-10416" dirty="0">
                <a:latin typeface="Verdana"/>
                <a:cs typeface="Verdana"/>
              </a:rPr>
              <a:t> </a:t>
            </a:r>
            <a:r>
              <a:rPr sz="1100" spc="-50" dirty="0">
                <a:latin typeface="Tahoma"/>
                <a:cs typeface="Tahoma"/>
              </a:rPr>
              <a:t>[</a:t>
            </a:r>
            <a:r>
              <a:rPr sz="1100" i="1" spc="-50" dirty="0">
                <a:latin typeface="Trebuchet MS"/>
                <a:cs typeface="Trebuchet MS"/>
              </a:rPr>
              <a:t>w</a:t>
            </a:r>
            <a:r>
              <a:rPr sz="1200" i="1" spc="-75" baseline="-10416" dirty="0">
                <a:latin typeface="Verdana"/>
                <a:cs typeface="Verdana"/>
              </a:rPr>
              <a:t>n</a:t>
            </a:r>
            <a:r>
              <a:rPr sz="1200" spc="-75" baseline="-10416" dirty="0">
                <a:latin typeface="Lucida Sans Unicode"/>
                <a:cs typeface="Lucida Sans Unicode"/>
              </a:rPr>
              <a:t>−</a:t>
            </a:r>
            <a:r>
              <a:rPr sz="1200" spc="-75" baseline="-10416" dirty="0">
                <a:latin typeface="Arial"/>
                <a:cs typeface="Arial"/>
              </a:rPr>
              <a:t>1</a:t>
            </a:r>
            <a:r>
              <a:rPr sz="1100" spc="-50" dirty="0">
                <a:latin typeface="Tahoma"/>
                <a:cs typeface="Tahoma"/>
              </a:rPr>
              <a:t>;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i="1" spc="-15" dirty="0">
                <a:latin typeface="Trebuchet MS"/>
                <a:cs typeface="Trebuchet MS"/>
              </a:rPr>
              <a:t>h</a:t>
            </a:r>
            <a:r>
              <a:rPr sz="1200" i="1" spc="-22" baseline="-10416" dirty="0">
                <a:latin typeface="Verdana"/>
                <a:cs typeface="Verdana"/>
              </a:rPr>
              <a:t>t</a:t>
            </a:r>
            <a:r>
              <a:rPr sz="1200" spc="-22" baseline="-10416" dirty="0">
                <a:latin typeface="Lucida Sans Unicode"/>
                <a:cs typeface="Lucida Sans Unicode"/>
              </a:rPr>
              <a:t>−</a:t>
            </a:r>
            <a:r>
              <a:rPr sz="1200" spc="-22" baseline="-10416" dirty="0">
                <a:latin typeface="Arial"/>
                <a:cs typeface="Arial"/>
              </a:rPr>
              <a:t>1</a:t>
            </a:r>
            <a:r>
              <a:rPr sz="1100" spc="-15" dirty="0">
                <a:latin typeface="Tahoma"/>
                <a:cs typeface="Tahoma"/>
              </a:rPr>
              <a:t>]</a:t>
            </a:r>
            <a:r>
              <a:rPr sz="1100" spc="-11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35" dirty="0">
                <a:latin typeface="Trebuchet MS"/>
                <a:cs typeface="Trebuchet MS"/>
              </a:rPr>
              <a:t>b</a:t>
            </a:r>
            <a:r>
              <a:rPr sz="1200" i="1" spc="-52" baseline="-10416" dirty="0">
                <a:latin typeface="Verdana"/>
                <a:cs typeface="Verdana"/>
              </a:rPr>
              <a:t>i</a:t>
            </a:r>
            <a:r>
              <a:rPr sz="1200" i="1" spc="-240" baseline="-10416" dirty="0">
                <a:latin typeface="Verdana"/>
                <a:cs typeface="Verdana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,  </a:t>
            </a:r>
            <a:r>
              <a:rPr sz="1100" i="1" spc="-90" dirty="0">
                <a:latin typeface="Trebuchet MS"/>
                <a:cs typeface="Trebuchet MS"/>
              </a:rPr>
              <a:t>f</a:t>
            </a:r>
            <a:r>
              <a:rPr sz="1200" i="1" spc="-135" baseline="-10416" dirty="0">
                <a:latin typeface="Verdana"/>
                <a:cs typeface="Verdana"/>
              </a:rPr>
              <a:t>n</a:t>
            </a:r>
            <a:r>
              <a:rPr sz="1200" i="1" spc="-7" baseline="-10416" dirty="0">
                <a:latin typeface="Verdana"/>
                <a:cs typeface="Verdan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i="1" spc="-45" dirty="0">
                <a:latin typeface="Arial"/>
                <a:cs typeface="Arial"/>
              </a:rPr>
              <a:t>σ</a:t>
            </a:r>
            <a:r>
              <a:rPr sz="1100" i="1" spc="-85" dirty="0">
                <a:latin typeface="Arial"/>
                <a:cs typeface="Arial"/>
              </a:rPr>
              <a:t> </a:t>
            </a:r>
            <a:r>
              <a:rPr sz="1100" spc="20" dirty="0">
                <a:latin typeface="Tahoma"/>
                <a:cs typeface="Tahoma"/>
              </a:rPr>
              <a:t>(</a:t>
            </a:r>
            <a:r>
              <a:rPr sz="1100" i="1" spc="20" dirty="0">
                <a:latin typeface="Trebuchet MS"/>
                <a:cs typeface="Trebuchet MS"/>
              </a:rPr>
              <a:t>W</a:t>
            </a:r>
            <a:r>
              <a:rPr sz="1200" i="1" spc="30" baseline="-13888" dirty="0">
                <a:latin typeface="Verdana"/>
                <a:cs typeface="Verdana"/>
              </a:rPr>
              <a:t>f</a:t>
            </a:r>
            <a:r>
              <a:rPr sz="1200" i="1" spc="-89" baseline="-13888" dirty="0">
                <a:latin typeface="Verdana"/>
                <a:cs typeface="Verdana"/>
              </a:rPr>
              <a:t> </a:t>
            </a:r>
            <a:r>
              <a:rPr sz="1100" spc="-50" dirty="0">
                <a:latin typeface="Tahoma"/>
                <a:cs typeface="Tahoma"/>
              </a:rPr>
              <a:t>[</a:t>
            </a:r>
            <a:r>
              <a:rPr sz="1100" i="1" spc="-50" dirty="0">
                <a:latin typeface="Trebuchet MS"/>
                <a:cs typeface="Trebuchet MS"/>
              </a:rPr>
              <a:t>w</a:t>
            </a:r>
            <a:r>
              <a:rPr sz="1200" i="1" spc="-75" baseline="-10416" dirty="0">
                <a:latin typeface="Verdana"/>
                <a:cs typeface="Verdana"/>
              </a:rPr>
              <a:t>n</a:t>
            </a:r>
            <a:r>
              <a:rPr sz="1200" spc="-75" baseline="-10416" dirty="0">
                <a:latin typeface="Lucida Sans Unicode"/>
                <a:cs typeface="Lucida Sans Unicode"/>
              </a:rPr>
              <a:t>−</a:t>
            </a:r>
            <a:r>
              <a:rPr sz="1200" spc="-75" baseline="-10416" dirty="0">
                <a:latin typeface="Arial"/>
                <a:cs typeface="Arial"/>
              </a:rPr>
              <a:t>1</a:t>
            </a:r>
            <a:r>
              <a:rPr sz="1100" spc="-50" dirty="0">
                <a:latin typeface="Tahoma"/>
                <a:cs typeface="Tahoma"/>
              </a:rPr>
              <a:t>;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i="1" spc="-15" dirty="0">
                <a:latin typeface="Trebuchet MS"/>
                <a:cs typeface="Trebuchet MS"/>
              </a:rPr>
              <a:t>h</a:t>
            </a:r>
            <a:r>
              <a:rPr sz="1200" i="1" spc="-22" baseline="-10416" dirty="0">
                <a:latin typeface="Verdana"/>
                <a:cs typeface="Verdana"/>
              </a:rPr>
              <a:t>t</a:t>
            </a:r>
            <a:r>
              <a:rPr sz="1200" spc="-22" baseline="-10416" dirty="0">
                <a:latin typeface="Lucida Sans Unicode"/>
                <a:cs typeface="Lucida Sans Unicode"/>
              </a:rPr>
              <a:t>−</a:t>
            </a:r>
            <a:r>
              <a:rPr sz="1200" spc="-22" baseline="-10416" dirty="0">
                <a:latin typeface="Arial"/>
                <a:cs typeface="Arial"/>
              </a:rPr>
              <a:t>1</a:t>
            </a:r>
            <a:r>
              <a:rPr sz="1100" spc="-15" dirty="0">
                <a:latin typeface="Tahoma"/>
                <a:cs typeface="Tahoma"/>
              </a:rPr>
              <a:t>]</a:t>
            </a:r>
            <a:r>
              <a:rPr sz="1100" spc="-11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40" dirty="0">
                <a:latin typeface="Trebuchet MS"/>
                <a:cs typeface="Trebuchet MS"/>
              </a:rPr>
              <a:t>b</a:t>
            </a:r>
            <a:r>
              <a:rPr sz="1200" i="1" spc="-60" baseline="-13888" dirty="0">
                <a:latin typeface="Verdana"/>
                <a:cs typeface="Verdana"/>
              </a:rPr>
              <a:t>f</a:t>
            </a:r>
            <a:r>
              <a:rPr sz="1200" i="1" spc="-82" baseline="-13888" dirty="0">
                <a:latin typeface="Verdana"/>
                <a:cs typeface="Verdana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70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,  </a:t>
            </a:r>
            <a:r>
              <a:rPr sz="1100" i="1" spc="-60" dirty="0">
                <a:latin typeface="Trebuchet MS"/>
                <a:cs typeface="Trebuchet MS"/>
              </a:rPr>
              <a:t>o</a:t>
            </a:r>
            <a:r>
              <a:rPr sz="1200" i="1" spc="-89" baseline="-10416" dirty="0">
                <a:latin typeface="Verdana"/>
                <a:cs typeface="Verdana"/>
              </a:rPr>
              <a:t>n</a:t>
            </a:r>
            <a:r>
              <a:rPr sz="1200" i="1" spc="217" baseline="-10416" dirty="0">
                <a:latin typeface="Verdana"/>
                <a:cs typeface="Verdan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-45" dirty="0">
                <a:latin typeface="Arial"/>
                <a:cs typeface="Arial"/>
              </a:rPr>
              <a:t>σ</a:t>
            </a:r>
            <a:r>
              <a:rPr sz="1100" i="1" spc="-85" dirty="0">
                <a:latin typeface="Arial"/>
                <a:cs typeface="Arial"/>
              </a:rPr>
              <a:t> </a:t>
            </a:r>
            <a:r>
              <a:rPr sz="1100" spc="10" dirty="0">
                <a:latin typeface="Tahoma"/>
                <a:cs typeface="Tahoma"/>
              </a:rPr>
              <a:t>(</a:t>
            </a:r>
            <a:r>
              <a:rPr sz="1100" i="1" spc="10" dirty="0">
                <a:latin typeface="Trebuchet MS"/>
                <a:cs typeface="Trebuchet MS"/>
              </a:rPr>
              <a:t>W</a:t>
            </a:r>
            <a:r>
              <a:rPr sz="1200" i="1" spc="15" baseline="-10416" dirty="0">
                <a:latin typeface="Verdana"/>
                <a:cs typeface="Verdana"/>
              </a:rPr>
              <a:t>o</a:t>
            </a:r>
            <a:r>
              <a:rPr sz="1200" i="1" spc="-277" baseline="-10416" dirty="0">
                <a:latin typeface="Verdana"/>
                <a:cs typeface="Verdana"/>
              </a:rPr>
              <a:t> </a:t>
            </a:r>
            <a:r>
              <a:rPr sz="1100" spc="-50" dirty="0">
                <a:latin typeface="Tahoma"/>
                <a:cs typeface="Tahoma"/>
              </a:rPr>
              <a:t>[</a:t>
            </a:r>
            <a:r>
              <a:rPr sz="1100" i="1" spc="-50" dirty="0">
                <a:latin typeface="Trebuchet MS"/>
                <a:cs typeface="Trebuchet MS"/>
              </a:rPr>
              <a:t>w</a:t>
            </a:r>
            <a:r>
              <a:rPr sz="1200" i="1" spc="-75" baseline="-10416" dirty="0">
                <a:latin typeface="Verdana"/>
                <a:cs typeface="Verdana"/>
              </a:rPr>
              <a:t>n</a:t>
            </a:r>
            <a:r>
              <a:rPr sz="1200" spc="-75" baseline="-10416" dirty="0">
                <a:latin typeface="Lucida Sans Unicode"/>
                <a:cs typeface="Lucida Sans Unicode"/>
              </a:rPr>
              <a:t>−</a:t>
            </a:r>
            <a:r>
              <a:rPr sz="1200" spc="-75" baseline="-10416" dirty="0">
                <a:latin typeface="Arial"/>
                <a:cs typeface="Arial"/>
              </a:rPr>
              <a:t>1</a:t>
            </a:r>
            <a:r>
              <a:rPr sz="1100" spc="-50" dirty="0">
                <a:latin typeface="Tahoma"/>
                <a:cs typeface="Tahoma"/>
              </a:rPr>
              <a:t>;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i="1" spc="-15" dirty="0">
                <a:latin typeface="Trebuchet MS"/>
                <a:cs typeface="Trebuchet MS"/>
              </a:rPr>
              <a:t>h</a:t>
            </a:r>
            <a:r>
              <a:rPr sz="1200" i="1" spc="-22" baseline="-10416" dirty="0">
                <a:latin typeface="Verdana"/>
                <a:cs typeface="Verdana"/>
              </a:rPr>
              <a:t>t</a:t>
            </a:r>
            <a:r>
              <a:rPr sz="1200" spc="-22" baseline="-10416" dirty="0">
                <a:latin typeface="Lucida Sans Unicode"/>
                <a:cs typeface="Lucida Sans Unicode"/>
              </a:rPr>
              <a:t>−</a:t>
            </a:r>
            <a:r>
              <a:rPr sz="1200" spc="-22" baseline="-10416" dirty="0">
                <a:latin typeface="Arial"/>
                <a:cs typeface="Arial"/>
              </a:rPr>
              <a:t>1</a:t>
            </a:r>
            <a:r>
              <a:rPr sz="1100" spc="-15" dirty="0">
                <a:latin typeface="Tahoma"/>
                <a:cs typeface="Tahoma"/>
              </a:rPr>
              <a:t>]</a:t>
            </a:r>
            <a:r>
              <a:rPr sz="1100" spc="-11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60" dirty="0">
                <a:latin typeface="Trebuchet MS"/>
                <a:cs typeface="Trebuchet MS"/>
              </a:rPr>
              <a:t>b</a:t>
            </a:r>
            <a:r>
              <a:rPr sz="1200" i="1" spc="-89" baseline="-10416" dirty="0">
                <a:latin typeface="Verdana"/>
                <a:cs typeface="Verdana"/>
              </a:rPr>
              <a:t>o</a:t>
            </a:r>
            <a:r>
              <a:rPr sz="1200" i="1" spc="-277" baseline="-10416" dirty="0">
                <a:latin typeface="Verdana"/>
                <a:cs typeface="Verdana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2003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35" dirty="0"/>
              <a:t>Долгая краткосрочная память </a:t>
            </a:r>
            <a:r>
              <a:rPr lang="ru-RU" spc="55" dirty="0"/>
              <a:t>(ДКСП)</a:t>
            </a:r>
            <a:endParaRPr lang="ru-RU" dirty="0"/>
          </a:p>
        </p:txBody>
      </p:sp>
      <p:sp>
        <p:nvSpPr>
          <p:cNvPr id="3" name="object 3"/>
          <p:cNvSpPr/>
          <p:nvPr/>
        </p:nvSpPr>
        <p:spPr>
          <a:xfrm>
            <a:off x="418845" y="943076"/>
            <a:ext cx="3775075" cy="1420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2533086"/>
            <a:ext cx="3034030" cy="30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0" dirty="0">
                <a:latin typeface="Arial"/>
                <a:cs typeface="Arial"/>
              </a:rPr>
              <a:t>Christopher </a:t>
            </a:r>
            <a:r>
              <a:rPr sz="900" spc="-20" dirty="0">
                <a:latin typeface="Arial"/>
                <a:cs typeface="Arial"/>
              </a:rPr>
              <a:t>Olah: </a:t>
            </a:r>
            <a:r>
              <a:rPr sz="900" spc="-25" dirty="0">
                <a:latin typeface="Arial"/>
                <a:cs typeface="Arial"/>
              </a:rPr>
              <a:t>Understanding </a:t>
            </a:r>
            <a:r>
              <a:rPr sz="900" spc="10" dirty="0">
                <a:latin typeface="Arial"/>
                <a:cs typeface="Arial"/>
              </a:rPr>
              <a:t>LSTM</a:t>
            </a:r>
            <a:r>
              <a:rPr sz="900" spc="-60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Networks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100" dirty="0">
                <a:latin typeface="PMingLiU"/>
                <a:cs typeface="PMingLiU"/>
              </a:rPr>
              <a:t>colah.github.io/posts/2015-08-Understanding-LSTMs/</a:t>
            </a:r>
            <a:endParaRPr sz="90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1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55" dirty="0" smtClean="0"/>
              <a:t>ЯМ ДКСП</a:t>
            </a:r>
            <a:endParaRPr spc="100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526985"/>
            <a:ext cx="3781425" cy="2518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100" spc="-20" dirty="0" smtClean="0">
                <a:latin typeface="Tahoma"/>
                <a:cs typeface="Tahoma"/>
              </a:rPr>
              <a:t>Ячейка ДКПС</a:t>
            </a:r>
            <a:r>
              <a:rPr sz="1100" spc="-30" dirty="0" smtClean="0">
                <a:latin typeface="Tahoma"/>
                <a:cs typeface="Tahoma"/>
              </a:rPr>
              <a:t>,</a:t>
            </a:r>
            <a:r>
              <a:rPr sz="1200" spc="-44" baseline="27777" dirty="0" smtClean="0">
                <a:latin typeface="Arial"/>
                <a:cs typeface="Arial"/>
              </a:rPr>
              <a:t>2</a:t>
            </a:r>
            <a:endParaRPr sz="1200" baseline="27777" dirty="0" smtClean="0">
              <a:latin typeface="Arial"/>
              <a:cs typeface="Arial"/>
            </a:endParaRPr>
          </a:p>
          <a:p>
            <a:pPr marL="108585" algn="ctr">
              <a:lnSpc>
                <a:spcPct val="100000"/>
              </a:lnSpc>
              <a:spcBef>
                <a:spcPts val="1130"/>
              </a:spcBef>
            </a:pPr>
            <a:r>
              <a:rPr sz="1100" i="1" spc="-50" dirty="0" err="1" smtClean="0">
                <a:latin typeface="Trebuchet MS"/>
                <a:cs typeface="Trebuchet MS"/>
              </a:rPr>
              <a:t>c</a:t>
            </a:r>
            <a:r>
              <a:rPr sz="1200" i="1" spc="-75" baseline="-10416" dirty="0" err="1" smtClean="0">
                <a:latin typeface="Verdana"/>
                <a:cs typeface="Verdana"/>
              </a:rPr>
              <a:t>n</a:t>
            </a:r>
            <a:r>
              <a:rPr sz="1200" i="1" spc="-75" baseline="-10416" dirty="0" smtClean="0">
                <a:latin typeface="Verdana"/>
                <a:cs typeface="Verdana"/>
              </a:rPr>
              <a:t> 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i="1" spc="-90" dirty="0">
                <a:latin typeface="Trebuchet MS"/>
                <a:cs typeface="Trebuchet MS"/>
              </a:rPr>
              <a:t>f</a:t>
            </a:r>
            <a:r>
              <a:rPr sz="1200" i="1" spc="-135" baseline="-10416" dirty="0">
                <a:latin typeface="Verdana"/>
                <a:cs typeface="Verdana"/>
              </a:rPr>
              <a:t>n </a:t>
            </a:r>
            <a:r>
              <a:rPr sz="1100" spc="-75" dirty="0">
                <a:latin typeface="Lucida Sans Unicode"/>
                <a:cs typeface="Lucida Sans Unicode"/>
              </a:rPr>
              <a:t>◦ </a:t>
            </a:r>
            <a:r>
              <a:rPr sz="1100" i="1" spc="-25" dirty="0">
                <a:latin typeface="Trebuchet MS"/>
                <a:cs typeface="Trebuchet MS"/>
              </a:rPr>
              <a:t>c</a:t>
            </a:r>
            <a:r>
              <a:rPr sz="1200" i="1" spc="-37" baseline="-10416" dirty="0">
                <a:latin typeface="Verdana"/>
                <a:cs typeface="Verdana"/>
              </a:rPr>
              <a:t>n</a:t>
            </a:r>
            <a:r>
              <a:rPr sz="1200" spc="-37" baseline="-10416" dirty="0">
                <a:latin typeface="Lucida Sans Unicode"/>
                <a:cs typeface="Lucida Sans Unicode"/>
              </a:rPr>
              <a:t>−</a:t>
            </a:r>
            <a:r>
              <a:rPr sz="1200" spc="-37" baseline="-10416" dirty="0">
                <a:latin typeface="Arial"/>
                <a:cs typeface="Arial"/>
              </a:rPr>
              <a:t>1 </a:t>
            </a:r>
            <a:r>
              <a:rPr sz="1100" spc="45" dirty="0">
                <a:latin typeface="Tahoma"/>
                <a:cs typeface="Tahoma"/>
              </a:rPr>
              <a:t>+ </a:t>
            </a:r>
            <a:r>
              <a:rPr sz="1100" i="1" spc="-75" dirty="0">
                <a:latin typeface="Trebuchet MS"/>
                <a:cs typeface="Trebuchet MS"/>
              </a:rPr>
              <a:t>i</a:t>
            </a:r>
            <a:r>
              <a:rPr sz="1200" i="1" spc="-112" baseline="-10416" dirty="0">
                <a:latin typeface="Verdana"/>
                <a:cs typeface="Verdana"/>
              </a:rPr>
              <a:t>n </a:t>
            </a:r>
            <a:r>
              <a:rPr sz="1100" spc="-75" dirty="0">
                <a:latin typeface="Lucida Sans Unicode"/>
                <a:cs typeface="Lucida Sans Unicode"/>
              </a:rPr>
              <a:t>◦</a:t>
            </a:r>
            <a:r>
              <a:rPr sz="1100" spc="40" dirty="0">
                <a:latin typeface="Lucida Sans Unicode"/>
                <a:cs typeface="Lucida Sans Unicode"/>
              </a:rPr>
              <a:t> </a:t>
            </a:r>
            <a:r>
              <a:rPr sz="1100" i="1" spc="-160" dirty="0">
                <a:latin typeface="Trebuchet MS"/>
                <a:cs typeface="Trebuchet MS"/>
              </a:rPr>
              <a:t>c</a:t>
            </a:r>
            <a:r>
              <a:rPr sz="1100" spc="-160" dirty="0">
                <a:latin typeface="Tahoma"/>
                <a:cs typeface="Tahoma"/>
              </a:rPr>
              <a:t>ˆ</a:t>
            </a:r>
            <a:r>
              <a:rPr sz="1200" i="1" spc="-240" baseline="-10416" dirty="0">
                <a:latin typeface="Verdana"/>
                <a:cs typeface="Verdana"/>
              </a:rPr>
              <a:t>n</a:t>
            </a:r>
            <a:r>
              <a:rPr sz="1100" i="1" spc="-160" dirty="0">
                <a:latin typeface="Arial"/>
                <a:cs typeface="Arial"/>
              </a:rPr>
              <a:t>,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982980" algn="just">
              <a:lnSpc>
                <a:spcPct val="100000"/>
              </a:lnSpc>
            </a:pPr>
            <a:r>
              <a:rPr sz="1100" i="1" spc="-235" dirty="0">
                <a:latin typeface="Trebuchet MS"/>
                <a:cs typeface="Trebuchet MS"/>
              </a:rPr>
              <a:t>c</a:t>
            </a:r>
            <a:r>
              <a:rPr sz="1100" spc="-235" dirty="0">
                <a:latin typeface="Tahoma"/>
                <a:cs typeface="Tahoma"/>
              </a:rPr>
              <a:t>ˆ</a:t>
            </a:r>
            <a:r>
              <a:rPr sz="1200" i="1" spc="-352" baseline="-10416" dirty="0">
                <a:latin typeface="Verdana"/>
                <a:cs typeface="Verdana"/>
              </a:rPr>
              <a:t>n</a:t>
            </a:r>
            <a:r>
              <a:rPr sz="1200" i="1" spc="-292" baseline="-10416" dirty="0">
                <a:latin typeface="Verdana"/>
                <a:cs typeface="Verdan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tanh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(</a:t>
            </a:r>
            <a:r>
              <a:rPr sz="1100" i="1" spc="15" dirty="0">
                <a:latin typeface="Trebuchet MS"/>
                <a:cs typeface="Trebuchet MS"/>
              </a:rPr>
              <a:t>W</a:t>
            </a:r>
            <a:r>
              <a:rPr sz="1200" i="1" spc="22" baseline="-10416" dirty="0">
                <a:latin typeface="Verdana"/>
                <a:cs typeface="Verdana"/>
              </a:rPr>
              <a:t>c</a:t>
            </a:r>
            <a:r>
              <a:rPr sz="1200" i="1" spc="-254" baseline="-10416" dirty="0">
                <a:latin typeface="Verdana"/>
                <a:cs typeface="Verdana"/>
              </a:rPr>
              <a:t> </a:t>
            </a:r>
            <a:r>
              <a:rPr sz="1100" spc="-50" dirty="0">
                <a:latin typeface="Tahoma"/>
                <a:cs typeface="Tahoma"/>
              </a:rPr>
              <a:t>[</a:t>
            </a:r>
            <a:r>
              <a:rPr sz="1100" i="1" spc="-50" dirty="0">
                <a:latin typeface="Trebuchet MS"/>
                <a:cs typeface="Trebuchet MS"/>
              </a:rPr>
              <a:t>w</a:t>
            </a:r>
            <a:r>
              <a:rPr sz="1200" i="1" spc="-75" baseline="-10416" dirty="0">
                <a:latin typeface="Verdana"/>
                <a:cs typeface="Verdana"/>
              </a:rPr>
              <a:t>n</a:t>
            </a:r>
            <a:r>
              <a:rPr sz="1200" spc="-75" baseline="-10416" dirty="0">
                <a:latin typeface="Lucida Sans Unicode"/>
                <a:cs typeface="Lucida Sans Unicode"/>
              </a:rPr>
              <a:t>−</a:t>
            </a:r>
            <a:r>
              <a:rPr sz="1200" spc="-75" baseline="-10416" dirty="0">
                <a:latin typeface="Arial"/>
                <a:cs typeface="Arial"/>
              </a:rPr>
              <a:t>1</a:t>
            </a:r>
            <a:r>
              <a:rPr sz="1100" spc="-50" dirty="0">
                <a:latin typeface="Tahoma"/>
                <a:cs typeface="Tahoma"/>
              </a:rPr>
              <a:t>;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i="1" spc="-15" dirty="0">
                <a:latin typeface="Trebuchet MS"/>
                <a:cs typeface="Trebuchet MS"/>
              </a:rPr>
              <a:t>h</a:t>
            </a:r>
            <a:r>
              <a:rPr sz="1200" i="1" spc="-22" baseline="-10416" dirty="0">
                <a:latin typeface="Verdana"/>
                <a:cs typeface="Verdana"/>
              </a:rPr>
              <a:t>t</a:t>
            </a:r>
            <a:r>
              <a:rPr sz="1200" spc="-22" baseline="-10416" dirty="0">
                <a:latin typeface="Lucida Sans Unicode"/>
                <a:cs typeface="Lucida Sans Unicode"/>
              </a:rPr>
              <a:t>−</a:t>
            </a:r>
            <a:r>
              <a:rPr sz="1200" spc="-22" baseline="-10416" dirty="0">
                <a:latin typeface="Arial"/>
                <a:cs typeface="Arial"/>
              </a:rPr>
              <a:t>1</a:t>
            </a:r>
            <a:r>
              <a:rPr sz="1100" spc="-15" dirty="0">
                <a:latin typeface="Tahoma"/>
                <a:cs typeface="Tahoma"/>
              </a:rPr>
              <a:t>]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10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Trebuchet MS"/>
                <a:cs typeface="Trebuchet MS"/>
              </a:rPr>
              <a:t>b</a:t>
            </a:r>
            <a:r>
              <a:rPr sz="1200" i="1" spc="-75" baseline="-10416" dirty="0">
                <a:latin typeface="Verdana"/>
                <a:cs typeface="Verdana"/>
              </a:rPr>
              <a:t>c</a:t>
            </a:r>
            <a:r>
              <a:rPr sz="1200" i="1" spc="-254" baseline="-10416" dirty="0">
                <a:latin typeface="Verdana"/>
                <a:cs typeface="Verdana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,</a:t>
            </a:r>
            <a:endParaRPr sz="1100" dirty="0">
              <a:latin typeface="Arial"/>
              <a:cs typeface="Arial"/>
            </a:endParaRPr>
          </a:p>
          <a:p>
            <a:pPr marL="972819" algn="just">
              <a:lnSpc>
                <a:spcPct val="100000"/>
              </a:lnSpc>
              <a:spcBef>
                <a:spcPts val="335"/>
              </a:spcBef>
            </a:pPr>
            <a:r>
              <a:rPr sz="1100" i="1" spc="-60" dirty="0">
                <a:latin typeface="Trebuchet MS"/>
                <a:cs typeface="Trebuchet MS"/>
              </a:rPr>
              <a:t>h</a:t>
            </a:r>
            <a:r>
              <a:rPr sz="1200" i="1" spc="-89" baseline="-10416" dirty="0">
                <a:latin typeface="Verdana"/>
                <a:cs typeface="Verdana"/>
              </a:rPr>
              <a:t>n 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i="1" spc="-60" dirty="0">
                <a:latin typeface="Trebuchet MS"/>
                <a:cs typeface="Trebuchet MS"/>
              </a:rPr>
              <a:t>o</a:t>
            </a:r>
            <a:r>
              <a:rPr sz="1200" i="1" spc="-89" baseline="-10416" dirty="0">
                <a:latin typeface="Verdana"/>
                <a:cs typeface="Verdana"/>
              </a:rPr>
              <a:t>n </a:t>
            </a:r>
            <a:r>
              <a:rPr sz="1100" spc="-75" dirty="0">
                <a:latin typeface="Lucida Sans Unicode"/>
                <a:cs typeface="Lucida Sans Unicode"/>
              </a:rPr>
              <a:t>◦ </a:t>
            </a:r>
            <a:r>
              <a:rPr sz="1100" spc="-35" dirty="0">
                <a:latin typeface="Tahoma"/>
                <a:cs typeface="Tahoma"/>
              </a:rPr>
              <a:t>tanh </a:t>
            </a:r>
            <a:r>
              <a:rPr sz="1100" spc="-5" dirty="0">
                <a:latin typeface="Tahoma"/>
                <a:cs typeface="Tahoma"/>
              </a:rPr>
              <a:t>(</a:t>
            </a:r>
            <a:r>
              <a:rPr sz="1100" i="1" spc="-5" dirty="0">
                <a:latin typeface="Trebuchet MS"/>
                <a:cs typeface="Trebuchet MS"/>
              </a:rPr>
              <a:t>W</a:t>
            </a:r>
            <a:r>
              <a:rPr sz="1200" i="1" spc="-7" baseline="-13888" dirty="0">
                <a:latin typeface="Verdana"/>
                <a:cs typeface="Verdana"/>
              </a:rPr>
              <a:t>h</a:t>
            </a:r>
            <a:r>
              <a:rPr sz="1100" i="1" spc="-5" dirty="0">
                <a:latin typeface="Trebuchet MS"/>
                <a:cs typeface="Trebuchet MS"/>
              </a:rPr>
              <a:t>c</a:t>
            </a:r>
            <a:r>
              <a:rPr sz="1200" i="1" spc="-7" baseline="-10416" dirty="0">
                <a:latin typeface="Verdana"/>
                <a:cs typeface="Verdana"/>
              </a:rPr>
              <a:t>n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265" dirty="0">
                <a:latin typeface="Tahoma"/>
                <a:cs typeface="Tahoma"/>
              </a:rPr>
              <a:t> </a:t>
            </a:r>
            <a:r>
              <a:rPr sz="1100" i="1" spc="-20" dirty="0">
                <a:latin typeface="Trebuchet MS"/>
                <a:cs typeface="Trebuchet MS"/>
              </a:rPr>
              <a:t>b</a:t>
            </a:r>
            <a:r>
              <a:rPr sz="1200" i="1" spc="-30" baseline="-13888" dirty="0">
                <a:latin typeface="Verdana"/>
                <a:cs typeface="Verdana"/>
              </a:rPr>
              <a:t>h</a:t>
            </a:r>
            <a:r>
              <a:rPr sz="1100" spc="-20" dirty="0">
                <a:latin typeface="Tahoma"/>
                <a:cs typeface="Tahoma"/>
              </a:rPr>
              <a:t>) </a:t>
            </a:r>
            <a:r>
              <a:rPr sz="1100" i="1" spc="-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974725" marR="1000125" indent="35560" algn="just">
              <a:lnSpc>
                <a:spcPct val="125299"/>
              </a:lnSpc>
            </a:pPr>
            <a:r>
              <a:rPr sz="1100" i="1" spc="-75" dirty="0">
                <a:latin typeface="Trebuchet MS"/>
                <a:cs typeface="Trebuchet MS"/>
              </a:rPr>
              <a:t>i</a:t>
            </a:r>
            <a:r>
              <a:rPr sz="1200" i="1" spc="-112" baseline="-10416" dirty="0">
                <a:latin typeface="Verdana"/>
                <a:cs typeface="Verdana"/>
              </a:rPr>
              <a:t>n</a:t>
            </a:r>
            <a:r>
              <a:rPr sz="1200" i="1" spc="112" baseline="-10416" dirty="0">
                <a:latin typeface="Verdana"/>
                <a:cs typeface="Verdan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-45" dirty="0">
                <a:latin typeface="Arial"/>
                <a:cs typeface="Arial"/>
              </a:rPr>
              <a:t>σ</a:t>
            </a:r>
            <a:r>
              <a:rPr sz="1100" i="1" spc="-90" dirty="0">
                <a:latin typeface="Arial"/>
                <a:cs typeface="Arial"/>
              </a:rPr>
              <a:t> </a:t>
            </a:r>
            <a:r>
              <a:rPr sz="1100" spc="25" dirty="0">
                <a:latin typeface="Tahoma"/>
                <a:cs typeface="Tahoma"/>
              </a:rPr>
              <a:t>(</a:t>
            </a:r>
            <a:r>
              <a:rPr sz="1100" i="1" spc="25" dirty="0">
                <a:latin typeface="Trebuchet MS"/>
                <a:cs typeface="Trebuchet MS"/>
              </a:rPr>
              <a:t>W</a:t>
            </a:r>
            <a:r>
              <a:rPr sz="1200" i="1" spc="37" baseline="-10416" dirty="0">
                <a:latin typeface="Verdana"/>
                <a:cs typeface="Verdana"/>
              </a:rPr>
              <a:t>i</a:t>
            </a:r>
            <a:r>
              <a:rPr sz="1200" i="1" spc="-232" baseline="-10416" dirty="0">
                <a:latin typeface="Verdana"/>
                <a:cs typeface="Verdana"/>
              </a:rPr>
              <a:t> </a:t>
            </a:r>
            <a:r>
              <a:rPr sz="1100" spc="-50" dirty="0">
                <a:latin typeface="Tahoma"/>
                <a:cs typeface="Tahoma"/>
              </a:rPr>
              <a:t>[</a:t>
            </a:r>
            <a:r>
              <a:rPr sz="1100" i="1" spc="-50" dirty="0">
                <a:latin typeface="Trebuchet MS"/>
                <a:cs typeface="Trebuchet MS"/>
              </a:rPr>
              <a:t>w</a:t>
            </a:r>
            <a:r>
              <a:rPr sz="1200" i="1" spc="-75" baseline="-10416" dirty="0">
                <a:latin typeface="Verdana"/>
                <a:cs typeface="Verdana"/>
              </a:rPr>
              <a:t>n</a:t>
            </a:r>
            <a:r>
              <a:rPr sz="1200" spc="-75" baseline="-10416" dirty="0">
                <a:latin typeface="Lucida Sans Unicode"/>
                <a:cs typeface="Lucida Sans Unicode"/>
              </a:rPr>
              <a:t>−</a:t>
            </a:r>
            <a:r>
              <a:rPr sz="1200" spc="-75" baseline="-10416" dirty="0">
                <a:latin typeface="Arial"/>
                <a:cs typeface="Arial"/>
              </a:rPr>
              <a:t>1</a:t>
            </a:r>
            <a:r>
              <a:rPr sz="1100" spc="-50" dirty="0">
                <a:latin typeface="Tahoma"/>
                <a:cs typeface="Tahoma"/>
              </a:rPr>
              <a:t>;</a:t>
            </a:r>
            <a:r>
              <a:rPr sz="1100" spc="-170" dirty="0">
                <a:latin typeface="Tahoma"/>
                <a:cs typeface="Tahoma"/>
              </a:rPr>
              <a:t> </a:t>
            </a:r>
            <a:r>
              <a:rPr sz="1100" i="1" spc="-15" dirty="0">
                <a:latin typeface="Trebuchet MS"/>
                <a:cs typeface="Trebuchet MS"/>
              </a:rPr>
              <a:t>h</a:t>
            </a:r>
            <a:r>
              <a:rPr sz="1200" i="1" spc="-22" baseline="-10416" dirty="0">
                <a:latin typeface="Verdana"/>
                <a:cs typeface="Verdana"/>
              </a:rPr>
              <a:t>t</a:t>
            </a:r>
            <a:r>
              <a:rPr sz="1200" spc="-22" baseline="-10416" dirty="0">
                <a:latin typeface="Lucida Sans Unicode"/>
                <a:cs typeface="Lucida Sans Unicode"/>
              </a:rPr>
              <a:t>−</a:t>
            </a:r>
            <a:r>
              <a:rPr sz="1200" spc="-22" baseline="-10416" dirty="0">
                <a:latin typeface="Arial"/>
                <a:cs typeface="Arial"/>
              </a:rPr>
              <a:t>1</a:t>
            </a:r>
            <a:r>
              <a:rPr sz="1100" spc="-15" dirty="0">
                <a:latin typeface="Tahoma"/>
                <a:cs typeface="Tahoma"/>
              </a:rPr>
              <a:t>]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10" dirty="0">
                <a:latin typeface="Tahoma"/>
                <a:cs typeface="Tahoma"/>
              </a:rPr>
              <a:t> </a:t>
            </a:r>
            <a:r>
              <a:rPr sz="1100" i="1" spc="-35" dirty="0">
                <a:latin typeface="Trebuchet MS"/>
                <a:cs typeface="Trebuchet MS"/>
              </a:rPr>
              <a:t>b</a:t>
            </a:r>
            <a:r>
              <a:rPr sz="1200" i="1" spc="-52" baseline="-10416" dirty="0">
                <a:latin typeface="Verdana"/>
                <a:cs typeface="Verdana"/>
              </a:rPr>
              <a:t>i</a:t>
            </a:r>
            <a:r>
              <a:rPr sz="1200" i="1" spc="-240" baseline="-10416" dirty="0">
                <a:latin typeface="Verdana"/>
                <a:cs typeface="Verdana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,  </a:t>
            </a:r>
            <a:r>
              <a:rPr sz="1100" i="1" spc="-90" dirty="0">
                <a:latin typeface="Trebuchet MS"/>
                <a:cs typeface="Trebuchet MS"/>
              </a:rPr>
              <a:t>f</a:t>
            </a:r>
            <a:r>
              <a:rPr sz="1200" i="1" spc="-135" baseline="-10416" dirty="0">
                <a:latin typeface="Verdana"/>
                <a:cs typeface="Verdana"/>
              </a:rPr>
              <a:t>n</a:t>
            </a:r>
            <a:r>
              <a:rPr sz="1200" i="1" spc="120" baseline="-10416" dirty="0">
                <a:latin typeface="Verdana"/>
                <a:cs typeface="Verdan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-45" dirty="0">
                <a:latin typeface="Arial"/>
                <a:cs typeface="Arial"/>
              </a:rPr>
              <a:t>σ</a:t>
            </a:r>
            <a:r>
              <a:rPr sz="1100" i="1" spc="-90" dirty="0">
                <a:latin typeface="Arial"/>
                <a:cs typeface="Arial"/>
              </a:rPr>
              <a:t> </a:t>
            </a:r>
            <a:r>
              <a:rPr sz="1100" spc="20" dirty="0">
                <a:latin typeface="Tahoma"/>
                <a:cs typeface="Tahoma"/>
              </a:rPr>
              <a:t>(</a:t>
            </a:r>
            <a:r>
              <a:rPr sz="1100" i="1" spc="20" dirty="0">
                <a:latin typeface="Trebuchet MS"/>
                <a:cs typeface="Trebuchet MS"/>
              </a:rPr>
              <a:t>W</a:t>
            </a:r>
            <a:r>
              <a:rPr sz="1200" i="1" spc="30" baseline="-13888" dirty="0">
                <a:latin typeface="Verdana"/>
                <a:cs typeface="Verdana"/>
              </a:rPr>
              <a:t>f</a:t>
            </a:r>
            <a:r>
              <a:rPr sz="1200" i="1" spc="-82" baseline="-13888" dirty="0">
                <a:latin typeface="Verdana"/>
                <a:cs typeface="Verdana"/>
              </a:rPr>
              <a:t> </a:t>
            </a:r>
            <a:r>
              <a:rPr sz="1100" spc="-50" dirty="0">
                <a:latin typeface="Tahoma"/>
                <a:cs typeface="Tahoma"/>
              </a:rPr>
              <a:t>[</a:t>
            </a:r>
            <a:r>
              <a:rPr sz="1100" i="1" spc="-50" dirty="0">
                <a:latin typeface="Trebuchet MS"/>
                <a:cs typeface="Trebuchet MS"/>
              </a:rPr>
              <a:t>w</a:t>
            </a:r>
            <a:r>
              <a:rPr sz="1200" i="1" spc="-75" baseline="-10416" dirty="0">
                <a:latin typeface="Verdana"/>
                <a:cs typeface="Verdana"/>
              </a:rPr>
              <a:t>n</a:t>
            </a:r>
            <a:r>
              <a:rPr sz="1200" spc="-75" baseline="-10416" dirty="0">
                <a:latin typeface="Lucida Sans Unicode"/>
                <a:cs typeface="Lucida Sans Unicode"/>
              </a:rPr>
              <a:t>−</a:t>
            </a:r>
            <a:r>
              <a:rPr sz="1200" spc="-75" baseline="-10416" dirty="0">
                <a:latin typeface="Arial"/>
                <a:cs typeface="Arial"/>
              </a:rPr>
              <a:t>1</a:t>
            </a:r>
            <a:r>
              <a:rPr sz="1100" spc="-50" dirty="0">
                <a:latin typeface="Tahoma"/>
                <a:cs typeface="Tahoma"/>
              </a:rPr>
              <a:t>;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i="1" spc="-15" dirty="0">
                <a:latin typeface="Trebuchet MS"/>
                <a:cs typeface="Trebuchet MS"/>
              </a:rPr>
              <a:t>h</a:t>
            </a:r>
            <a:r>
              <a:rPr sz="1200" i="1" spc="-22" baseline="-10416" dirty="0">
                <a:latin typeface="Verdana"/>
                <a:cs typeface="Verdana"/>
              </a:rPr>
              <a:t>t</a:t>
            </a:r>
            <a:r>
              <a:rPr sz="1200" spc="-22" baseline="-10416" dirty="0">
                <a:latin typeface="Lucida Sans Unicode"/>
                <a:cs typeface="Lucida Sans Unicode"/>
              </a:rPr>
              <a:t>−</a:t>
            </a:r>
            <a:r>
              <a:rPr sz="1200" spc="-22" baseline="-10416" dirty="0">
                <a:latin typeface="Arial"/>
                <a:cs typeface="Arial"/>
              </a:rPr>
              <a:t>1</a:t>
            </a:r>
            <a:r>
              <a:rPr sz="1100" spc="-15" dirty="0">
                <a:latin typeface="Tahoma"/>
                <a:cs typeface="Tahoma"/>
              </a:rPr>
              <a:t>]</a:t>
            </a:r>
            <a:r>
              <a:rPr sz="1100" spc="-11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40" dirty="0">
                <a:latin typeface="Trebuchet MS"/>
                <a:cs typeface="Trebuchet MS"/>
              </a:rPr>
              <a:t>b</a:t>
            </a:r>
            <a:r>
              <a:rPr sz="1200" i="1" spc="-60" baseline="-13888" dirty="0">
                <a:latin typeface="Verdana"/>
                <a:cs typeface="Verdana"/>
              </a:rPr>
              <a:t>f</a:t>
            </a:r>
            <a:r>
              <a:rPr sz="1200" i="1" spc="-89" baseline="-13888" dirty="0">
                <a:latin typeface="Verdana"/>
                <a:cs typeface="Verdana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,  </a:t>
            </a:r>
            <a:r>
              <a:rPr sz="1100" i="1" spc="-60" dirty="0">
                <a:latin typeface="Trebuchet MS"/>
                <a:cs typeface="Trebuchet MS"/>
              </a:rPr>
              <a:t>o</a:t>
            </a:r>
            <a:r>
              <a:rPr sz="1200" i="1" spc="-89" baseline="-10416" dirty="0">
                <a:latin typeface="Verdana"/>
                <a:cs typeface="Verdana"/>
              </a:rPr>
              <a:t>n</a:t>
            </a:r>
            <a:r>
              <a:rPr sz="1200" i="1" spc="112" baseline="-10416" dirty="0">
                <a:latin typeface="Verdana"/>
                <a:cs typeface="Verdan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-45" dirty="0">
                <a:latin typeface="Arial"/>
                <a:cs typeface="Arial"/>
              </a:rPr>
              <a:t>σ</a:t>
            </a:r>
            <a:r>
              <a:rPr sz="1100" i="1" spc="-85" dirty="0">
                <a:latin typeface="Arial"/>
                <a:cs typeface="Arial"/>
              </a:rPr>
              <a:t> </a:t>
            </a:r>
            <a:r>
              <a:rPr sz="1100" spc="10" dirty="0">
                <a:latin typeface="Tahoma"/>
                <a:cs typeface="Tahoma"/>
              </a:rPr>
              <a:t>(</a:t>
            </a:r>
            <a:r>
              <a:rPr sz="1100" i="1" spc="10" dirty="0">
                <a:latin typeface="Trebuchet MS"/>
                <a:cs typeface="Trebuchet MS"/>
              </a:rPr>
              <a:t>W</a:t>
            </a:r>
            <a:r>
              <a:rPr sz="1200" i="1" spc="15" baseline="-10416" dirty="0">
                <a:latin typeface="Verdana"/>
                <a:cs typeface="Verdana"/>
              </a:rPr>
              <a:t>o</a:t>
            </a:r>
            <a:r>
              <a:rPr sz="1200" i="1" spc="-277" baseline="-10416" dirty="0">
                <a:latin typeface="Verdana"/>
                <a:cs typeface="Verdana"/>
              </a:rPr>
              <a:t> </a:t>
            </a:r>
            <a:r>
              <a:rPr sz="1100" spc="-50" dirty="0">
                <a:latin typeface="Tahoma"/>
                <a:cs typeface="Tahoma"/>
              </a:rPr>
              <a:t>[</a:t>
            </a:r>
            <a:r>
              <a:rPr sz="1100" i="1" spc="-50" dirty="0">
                <a:latin typeface="Trebuchet MS"/>
                <a:cs typeface="Trebuchet MS"/>
              </a:rPr>
              <a:t>w</a:t>
            </a:r>
            <a:r>
              <a:rPr sz="1200" i="1" spc="-75" baseline="-10416" dirty="0">
                <a:latin typeface="Verdana"/>
                <a:cs typeface="Verdana"/>
              </a:rPr>
              <a:t>n</a:t>
            </a:r>
            <a:r>
              <a:rPr sz="1200" spc="-75" baseline="-10416" dirty="0">
                <a:latin typeface="Lucida Sans Unicode"/>
                <a:cs typeface="Lucida Sans Unicode"/>
              </a:rPr>
              <a:t>−</a:t>
            </a:r>
            <a:r>
              <a:rPr sz="1200" spc="-75" baseline="-10416" dirty="0">
                <a:latin typeface="Arial"/>
                <a:cs typeface="Arial"/>
              </a:rPr>
              <a:t>1</a:t>
            </a:r>
            <a:r>
              <a:rPr sz="1100" spc="-50" dirty="0">
                <a:latin typeface="Tahoma"/>
                <a:cs typeface="Tahoma"/>
              </a:rPr>
              <a:t>;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i="1" spc="-15" dirty="0">
                <a:latin typeface="Trebuchet MS"/>
                <a:cs typeface="Trebuchet MS"/>
              </a:rPr>
              <a:t>h</a:t>
            </a:r>
            <a:r>
              <a:rPr sz="1200" i="1" spc="-22" baseline="-10416" dirty="0">
                <a:latin typeface="Verdana"/>
                <a:cs typeface="Verdana"/>
              </a:rPr>
              <a:t>t</a:t>
            </a:r>
            <a:r>
              <a:rPr sz="1200" spc="-22" baseline="-10416" dirty="0">
                <a:latin typeface="Lucida Sans Unicode"/>
                <a:cs typeface="Lucida Sans Unicode"/>
              </a:rPr>
              <a:t>−</a:t>
            </a:r>
            <a:r>
              <a:rPr sz="1200" spc="-22" baseline="-10416" dirty="0">
                <a:latin typeface="Arial"/>
                <a:cs typeface="Arial"/>
              </a:rPr>
              <a:t>1</a:t>
            </a:r>
            <a:r>
              <a:rPr sz="1100" spc="-15" dirty="0">
                <a:latin typeface="Tahoma"/>
                <a:cs typeface="Tahoma"/>
              </a:rPr>
              <a:t>]</a:t>
            </a:r>
            <a:r>
              <a:rPr sz="1100" spc="-11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10" dirty="0">
                <a:latin typeface="Tahoma"/>
                <a:cs typeface="Tahoma"/>
              </a:rPr>
              <a:t> </a:t>
            </a:r>
            <a:r>
              <a:rPr sz="1100" i="1" spc="-60" dirty="0">
                <a:latin typeface="Trebuchet MS"/>
                <a:cs typeface="Trebuchet MS"/>
              </a:rPr>
              <a:t>b</a:t>
            </a:r>
            <a:r>
              <a:rPr sz="1200" i="1" spc="-89" baseline="-10416" dirty="0">
                <a:latin typeface="Verdana"/>
                <a:cs typeface="Verdana"/>
              </a:rPr>
              <a:t>o</a:t>
            </a:r>
            <a:r>
              <a:rPr sz="1200" i="1" spc="-270" baseline="-10416" dirty="0">
                <a:latin typeface="Verdana"/>
                <a:cs typeface="Verdana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70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,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12700" marR="5080">
              <a:lnSpc>
                <a:spcPct val="102600"/>
              </a:lnSpc>
            </a:pPr>
            <a:r>
              <a:rPr lang="ru-RU" sz="1100" spc="-70" dirty="0" smtClean="0">
                <a:latin typeface="Tahoma"/>
                <a:cs typeface="Tahoma"/>
              </a:rPr>
              <a:t>где</a:t>
            </a:r>
            <a:r>
              <a:rPr sz="1100" spc="-70" dirty="0" smtClean="0">
                <a:latin typeface="Tahoma"/>
                <a:cs typeface="Tahoma"/>
              </a:rPr>
              <a:t> </a:t>
            </a:r>
            <a:r>
              <a:rPr sz="1100" i="1" spc="-60" dirty="0" err="1">
                <a:latin typeface="Trebuchet MS"/>
                <a:cs typeface="Trebuchet MS"/>
              </a:rPr>
              <a:t>h</a:t>
            </a:r>
            <a:r>
              <a:rPr sz="1200" i="1" spc="-89" baseline="-10416" dirty="0" err="1">
                <a:latin typeface="Verdana"/>
                <a:cs typeface="Verdana"/>
              </a:rPr>
              <a:t>n</a:t>
            </a:r>
            <a:r>
              <a:rPr sz="1200" i="1" spc="-89" baseline="-10416" dirty="0">
                <a:latin typeface="Verdana"/>
                <a:cs typeface="Verdana"/>
              </a:rPr>
              <a:t> </a:t>
            </a:r>
            <a:r>
              <a:rPr lang="ru-RU" sz="1100" spc="-35" dirty="0" smtClean="0">
                <a:latin typeface="Tahoma"/>
                <a:cs typeface="Tahoma"/>
              </a:rPr>
              <a:t>скрытое состояние в момент</a:t>
            </a:r>
            <a:r>
              <a:rPr sz="1100" spc="-30" dirty="0" smtClean="0">
                <a:latin typeface="Tahoma"/>
                <a:cs typeface="Tahoma"/>
              </a:rPr>
              <a:t> </a:t>
            </a:r>
            <a:r>
              <a:rPr sz="1100" i="1" spc="-25" dirty="0">
                <a:latin typeface="Trebuchet MS"/>
                <a:cs typeface="Trebuchet MS"/>
              </a:rPr>
              <a:t>n</a:t>
            </a:r>
            <a:r>
              <a:rPr sz="1100" spc="-25" dirty="0">
                <a:latin typeface="Tahoma"/>
                <a:cs typeface="Tahoma"/>
              </a:rPr>
              <a:t>, </a:t>
            </a:r>
            <a:r>
              <a:rPr lang="ru-RU" sz="1100" spc="-50" dirty="0" smtClean="0">
                <a:latin typeface="Tahoma"/>
                <a:cs typeface="Tahoma"/>
              </a:rPr>
              <a:t>и</a:t>
            </a:r>
            <a:r>
              <a:rPr sz="1100" spc="-50" dirty="0" smtClean="0">
                <a:latin typeface="Tahoma"/>
                <a:cs typeface="Tahoma"/>
              </a:rPr>
              <a:t> </a:t>
            </a:r>
            <a:r>
              <a:rPr sz="1100" i="1" spc="-80" dirty="0">
                <a:latin typeface="Trebuchet MS"/>
                <a:cs typeface="Trebuchet MS"/>
              </a:rPr>
              <a:t>i </a:t>
            </a:r>
            <a:r>
              <a:rPr sz="1100" spc="-35" dirty="0">
                <a:latin typeface="Tahoma"/>
                <a:cs typeface="Tahoma"/>
              </a:rPr>
              <a:t>, </a:t>
            </a:r>
            <a:r>
              <a:rPr sz="1100" i="1" spc="-110" dirty="0">
                <a:latin typeface="Trebuchet MS"/>
                <a:cs typeface="Trebuchet MS"/>
              </a:rPr>
              <a:t>f </a:t>
            </a:r>
            <a:r>
              <a:rPr sz="1100" spc="-35" dirty="0">
                <a:latin typeface="Tahoma"/>
                <a:cs typeface="Tahoma"/>
              </a:rPr>
              <a:t>, </a:t>
            </a:r>
            <a:r>
              <a:rPr sz="1100" i="1" spc="-45" dirty="0">
                <a:latin typeface="Trebuchet MS"/>
                <a:cs typeface="Trebuchet MS"/>
              </a:rPr>
              <a:t>o </a:t>
            </a:r>
            <a:r>
              <a:rPr lang="ru-RU" sz="1100" spc="-70" dirty="0" smtClean="0">
                <a:latin typeface="Tahoma"/>
                <a:cs typeface="Tahoma"/>
              </a:rPr>
              <a:t>– это входные, забытые и выходные ворота </a:t>
            </a:r>
            <a:r>
              <a:rPr lang="ru-RU" sz="1100" spc="-45" dirty="0" smtClean="0">
                <a:latin typeface="Tahoma"/>
                <a:cs typeface="Tahoma"/>
              </a:rPr>
              <a:t>соответственно</a:t>
            </a:r>
            <a:r>
              <a:rPr sz="1100" spc="-45" dirty="0" smtClean="0">
                <a:latin typeface="Tahoma"/>
                <a:cs typeface="Tahoma"/>
              </a:rPr>
              <a:t>.</a:t>
            </a:r>
            <a:r>
              <a:rPr sz="1200" spc="-67" baseline="27777" dirty="0" smtClean="0">
                <a:latin typeface="Arial"/>
                <a:cs typeface="Arial"/>
              </a:rPr>
              <a:t>3</a:t>
            </a:r>
            <a:endParaRPr sz="1200" baseline="27777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3147009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1301" y="3158344"/>
            <a:ext cx="3267710" cy="27495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900" baseline="37037" dirty="0">
                <a:latin typeface="Arial"/>
                <a:cs typeface="Arial"/>
              </a:rPr>
              <a:t>2</a:t>
            </a:r>
            <a:r>
              <a:rPr sz="600" dirty="0">
                <a:latin typeface="Arial"/>
                <a:cs typeface="Arial"/>
              </a:rPr>
              <a:t>Long </a:t>
            </a:r>
            <a:r>
              <a:rPr sz="600" spc="-5" dirty="0">
                <a:latin typeface="Arial"/>
                <a:cs typeface="Arial"/>
              </a:rPr>
              <a:t>Short-Term </a:t>
            </a:r>
            <a:r>
              <a:rPr sz="600" spc="-10" dirty="0">
                <a:latin typeface="Arial"/>
                <a:cs typeface="Arial"/>
              </a:rPr>
              <a:t>Memory. </a:t>
            </a:r>
            <a:r>
              <a:rPr sz="600" dirty="0">
                <a:latin typeface="Arial"/>
                <a:cs typeface="Arial"/>
              </a:rPr>
              <a:t>Hochreiter </a:t>
            </a:r>
            <a:r>
              <a:rPr sz="600" spc="-15" dirty="0">
                <a:latin typeface="Arial"/>
                <a:cs typeface="Arial"/>
              </a:rPr>
              <a:t>and </a:t>
            </a:r>
            <a:r>
              <a:rPr sz="600" spc="-10" dirty="0">
                <a:latin typeface="Arial"/>
                <a:cs typeface="Arial"/>
              </a:rPr>
              <a:t>Schmidhuber, Neural </a:t>
            </a:r>
            <a:r>
              <a:rPr sz="600" spc="-5" dirty="0">
                <a:latin typeface="Arial"/>
                <a:cs typeface="Arial"/>
              </a:rPr>
              <a:t>Computation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spc="-15" dirty="0">
                <a:latin typeface="Arial"/>
                <a:cs typeface="Arial"/>
              </a:rPr>
              <a:t>1997.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900" spc="7" baseline="37037" dirty="0">
                <a:latin typeface="Arial"/>
                <a:cs typeface="Arial"/>
              </a:rPr>
              <a:t>3</a:t>
            </a:r>
            <a:r>
              <a:rPr sz="600" spc="5" dirty="0">
                <a:latin typeface="Arial"/>
                <a:cs typeface="Arial"/>
              </a:rPr>
              <a:t>Optimizing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spc="-15" dirty="0">
                <a:latin typeface="Arial"/>
                <a:cs typeface="Arial"/>
              </a:rPr>
              <a:t>Performance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spc="5" dirty="0">
                <a:latin typeface="Arial"/>
                <a:cs typeface="Arial"/>
              </a:rPr>
              <a:t>of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Recurrent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Neural</a:t>
            </a:r>
            <a:r>
              <a:rPr sz="600" spc="5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Networks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spc="-15" dirty="0">
                <a:latin typeface="Arial"/>
                <a:cs typeface="Arial"/>
              </a:rPr>
              <a:t>on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GPUs.</a:t>
            </a:r>
            <a:r>
              <a:rPr sz="600" spc="12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Appleyard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spc="5" dirty="0">
                <a:latin typeface="Arial"/>
                <a:cs typeface="Arial"/>
              </a:rPr>
              <a:t>et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al.,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arXiv</a:t>
            </a:r>
            <a:r>
              <a:rPr sz="600" spc="55" dirty="0">
                <a:latin typeface="Arial"/>
                <a:cs typeface="Arial"/>
              </a:rPr>
              <a:t> </a:t>
            </a:r>
            <a:r>
              <a:rPr sz="600" spc="-15" dirty="0">
                <a:latin typeface="Arial"/>
                <a:cs typeface="Arial"/>
              </a:rPr>
              <a:t>2016.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9" y="59878"/>
            <a:ext cx="39345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60" dirty="0" smtClean="0"/>
              <a:t>Языковое моделирование</a:t>
            </a:r>
            <a:r>
              <a:rPr spc="-30" dirty="0" smtClean="0"/>
              <a:t>:</a:t>
            </a:r>
            <a:r>
              <a:rPr spc="265" dirty="0" smtClean="0"/>
              <a:t> </a:t>
            </a:r>
            <a:r>
              <a:rPr lang="ru-RU" spc="-55" dirty="0" smtClean="0"/>
              <a:t>Обзор</a:t>
            </a:r>
            <a:endParaRPr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95299" y="302159"/>
            <a:ext cx="4479434" cy="20512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68630">
              <a:lnSpc>
                <a:spcPct val="100000"/>
              </a:lnSpc>
              <a:spcBef>
                <a:spcPts val="95"/>
              </a:spcBef>
            </a:pPr>
            <a:r>
              <a:rPr lang="ru-RU" sz="1000" spc="-45" dirty="0" smtClean="0">
                <a:latin typeface="Tahoma"/>
                <a:cs typeface="Tahoma"/>
              </a:rPr>
              <a:t>Цель языковых моделей состоит в представлении истории рассматриваемого текста </a:t>
            </a:r>
            <a:r>
              <a:rPr sz="1000" spc="-10" dirty="0" smtClean="0">
                <a:latin typeface="Tahoma"/>
                <a:cs typeface="Tahoma"/>
              </a:rPr>
              <a:t>(</a:t>
            </a:r>
            <a:r>
              <a:rPr sz="1000" i="1" spc="-10" dirty="0" smtClean="0">
                <a:latin typeface="Trebuchet MS"/>
                <a:cs typeface="Trebuchet MS"/>
              </a:rPr>
              <a:t>w</a:t>
            </a:r>
            <a:r>
              <a:rPr sz="1050" spc="-15" baseline="-11904" dirty="0" smtClean="0">
                <a:latin typeface="Arial"/>
                <a:cs typeface="Arial"/>
              </a:rPr>
              <a:t>1</a:t>
            </a:r>
            <a:r>
              <a:rPr sz="1000" i="1" spc="-10" dirty="0">
                <a:latin typeface="Arial"/>
                <a:cs typeface="Arial"/>
              </a:rPr>
              <a:t>, </a:t>
            </a:r>
            <a:r>
              <a:rPr sz="1000" i="1" spc="-5" dirty="0">
                <a:latin typeface="Arial"/>
                <a:cs typeface="Arial"/>
              </a:rPr>
              <a:t>. . . , </a:t>
            </a:r>
            <a:r>
              <a:rPr sz="1000" i="1" spc="30" dirty="0">
                <a:latin typeface="Trebuchet MS"/>
                <a:cs typeface="Trebuchet MS"/>
              </a:rPr>
              <a:t>w</a:t>
            </a:r>
            <a:r>
              <a:rPr sz="1050" i="1" spc="44" baseline="-11904" dirty="0">
                <a:latin typeface="Verdana"/>
                <a:cs typeface="Verdana"/>
              </a:rPr>
              <a:t>t</a:t>
            </a:r>
            <a:r>
              <a:rPr sz="1050" i="1" spc="44" baseline="-11904" dirty="0">
                <a:latin typeface="Times New Roman"/>
                <a:cs typeface="Times New Roman"/>
              </a:rPr>
              <a:t>−</a:t>
            </a:r>
            <a:r>
              <a:rPr sz="1050" spc="44" baseline="-11904" dirty="0">
                <a:latin typeface="Arial"/>
                <a:cs typeface="Arial"/>
              </a:rPr>
              <a:t>1</a:t>
            </a:r>
            <a:r>
              <a:rPr sz="1000" spc="30" dirty="0">
                <a:latin typeface="Tahoma"/>
                <a:cs typeface="Tahoma"/>
              </a:rPr>
              <a:t>)</a:t>
            </a:r>
            <a:r>
              <a:rPr sz="1000" spc="-190" dirty="0">
                <a:latin typeface="Tahoma"/>
                <a:cs typeface="Tahoma"/>
              </a:rPr>
              <a:t> </a:t>
            </a:r>
            <a:r>
              <a:rPr lang="ru-RU" sz="1000" spc="-25" dirty="0" smtClean="0">
                <a:latin typeface="Tahoma"/>
                <a:cs typeface="Tahoma"/>
              </a:rPr>
              <a:t>сжато, чтобы предсказать следующее слово </a:t>
            </a:r>
            <a:r>
              <a:rPr sz="1000" spc="-25" dirty="0" smtClean="0">
                <a:latin typeface="Tahoma"/>
                <a:cs typeface="Tahoma"/>
              </a:rPr>
              <a:t>(</a:t>
            </a:r>
            <a:r>
              <a:rPr sz="1000" i="1" spc="-25" dirty="0" err="1" smtClean="0">
                <a:latin typeface="Trebuchet MS"/>
                <a:cs typeface="Trebuchet MS"/>
              </a:rPr>
              <a:t>w</a:t>
            </a:r>
            <a:r>
              <a:rPr sz="1050" i="1" spc="-37" baseline="-11904" dirty="0" err="1" smtClean="0">
                <a:latin typeface="Verdana"/>
                <a:cs typeface="Verdana"/>
              </a:rPr>
              <a:t>t</a:t>
            </a:r>
            <a:r>
              <a:rPr sz="1050" i="1" spc="-37" baseline="-11904" dirty="0" smtClean="0">
                <a:latin typeface="Verdana"/>
                <a:cs typeface="Verdana"/>
              </a:rPr>
              <a:t> </a:t>
            </a:r>
            <a:r>
              <a:rPr sz="1000" spc="-40" dirty="0">
                <a:latin typeface="Tahoma"/>
                <a:cs typeface="Tahoma"/>
              </a:rPr>
              <a:t>):</a:t>
            </a:r>
            <a:endParaRPr sz="1000" dirty="0">
              <a:latin typeface="Tahoma"/>
              <a:cs typeface="Tahoma"/>
            </a:endParaRPr>
          </a:p>
          <a:p>
            <a:pPr marL="289560" marR="5080" indent="-132715">
              <a:lnSpc>
                <a:spcPct val="100000"/>
              </a:lnSpc>
              <a:spcBef>
                <a:spcPts val="535"/>
              </a:spcBef>
              <a:buFont typeface="Lucida Sans Unicode"/>
              <a:buChar char="•"/>
              <a:tabLst>
                <a:tab pos="290195" algn="l"/>
              </a:tabLst>
            </a:pPr>
            <a:r>
              <a:rPr lang="ru-RU" sz="1000" spc="5" dirty="0" smtClean="0">
                <a:latin typeface="Tahoma"/>
                <a:cs typeface="Tahoma"/>
              </a:rPr>
              <a:t>С помощью </a:t>
            </a:r>
            <a:r>
              <a:rPr lang="en-US" sz="1000" spc="5" dirty="0" smtClean="0">
                <a:latin typeface="Tahoma"/>
                <a:cs typeface="Tahoma"/>
              </a:rPr>
              <a:t>n-</a:t>
            </a:r>
            <a:r>
              <a:rPr lang="ru-RU" sz="1000" spc="5" dirty="0" err="1" smtClean="0">
                <a:latin typeface="Tahoma"/>
                <a:cs typeface="Tahoma"/>
              </a:rPr>
              <a:t>граммных</a:t>
            </a:r>
            <a:r>
              <a:rPr lang="ru-RU" sz="1000" spc="5" dirty="0" smtClean="0">
                <a:latin typeface="Tahoma"/>
                <a:cs typeface="Tahoma"/>
              </a:rPr>
              <a:t> </a:t>
            </a:r>
            <a:r>
              <a:rPr lang="ru-RU" sz="1000" spc="5" dirty="0" err="1" smtClean="0">
                <a:latin typeface="Tahoma"/>
                <a:cs typeface="Tahoma"/>
              </a:rPr>
              <a:t>ЯМей</a:t>
            </a:r>
            <a:r>
              <a:rPr lang="ru-RU" sz="1000" spc="5" dirty="0">
                <a:latin typeface="Tahoma"/>
                <a:cs typeface="Tahoma"/>
              </a:rPr>
              <a:t> </a:t>
            </a:r>
            <a:r>
              <a:rPr lang="ru-RU" sz="1000" spc="5" dirty="0" smtClean="0">
                <a:latin typeface="Tahoma"/>
                <a:cs typeface="Tahoma"/>
              </a:rPr>
              <a:t>на основе подсчета </a:t>
            </a:r>
            <a:r>
              <a:rPr lang="ru-RU" sz="1000" spc="-90" dirty="0" smtClean="0">
                <a:latin typeface="Tahoma"/>
                <a:cs typeface="Tahoma"/>
              </a:rPr>
              <a:t>мы аппроксимируем историю только с предыдущими</a:t>
            </a:r>
            <a:r>
              <a:rPr sz="1000" spc="-50" dirty="0" smtClean="0">
                <a:latin typeface="Tahoma"/>
                <a:cs typeface="Tahoma"/>
              </a:rPr>
              <a:t> </a:t>
            </a:r>
            <a:r>
              <a:rPr sz="1000" i="1" spc="-35" dirty="0">
                <a:latin typeface="Trebuchet MS"/>
                <a:cs typeface="Trebuchet MS"/>
              </a:rPr>
              <a:t>n</a:t>
            </a:r>
            <a:r>
              <a:rPr sz="1000" i="1" spc="160" dirty="0">
                <a:latin typeface="Trebuchet MS"/>
                <a:cs typeface="Trebuchet MS"/>
              </a:rPr>
              <a:t> </a:t>
            </a:r>
            <a:r>
              <a:rPr lang="ru-RU" sz="1000" spc="-55" dirty="0" smtClean="0">
                <a:latin typeface="Tahoma"/>
                <a:cs typeface="Tahoma"/>
              </a:rPr>
              <a:t>словами</a:t>
            </a:r>
            <a:r>
              <a:rPr sz="1000" spc="-55" dirty="0" smtClean="0"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  <a:p>
            <a:pPr marL="289560" marR="222885" indent="-132715" algn="just">
              <a:lnSpc>
                <a:spcPct val="100000"/>
              </a:lnSpc>
              <a:spcBef>
                <a:spcPts val="530"/>
              </a:spcBef>
              <a:buFont typeface="Lucida Sans Unicode"/>
              <a:buChar char="•"/>
              <a:tabLst>
                <a:tab pos="290195" algn="l"/>
              </a:tabLst>
            </a:pPr>
            <a:r>
              <a:rPr lang="ru-RU" sz="1000" spc="-25" dirty="0" smtClean="0">
                <a:latin typeface="Tahoma"/>
                <a:cs typeface="Tahoma"/>
              </a:rPr>
              <a:t>Нейронные </a:t>
            </a:r>
            <a:r>
              <a:rPr lang="en-US" sz="1000" spc="-25" dirty="0" smtClean="0">
                <a:latin typeface="Tahoma"/>
                <a:cs typeface="Tahoma"/>
              </a:rPr>
              <a:t>n-</a:t>
            </a:r>
            <a:r>
              <a:rPr lang="ru-RU" sz="1000" spc="-25" dirty="0" err="1" smtClean="0">
                <a:latin typeface="Tahoma"/>
                <a:cs typeface="Tahoma"/>
              </a:rPr>
              <a:t>граммные</a:t>
            </a:r>
            <a:r>
              <a:rPr lang="ru-RU" sz="1000" spc="-25" dirty="0" smtClean="0">
                <a:latin typeface="Tahoma"/>
                <a:cs typeface="Tahoma"/>
              </a:rPr>
              <a:t> </a:t>
            </a:r>
            <a:r>
              <a:rPr lang="ru-RU" sz="1000" spc="-25" dirty="0" err="1" smtClean="0">
                <a:latin typeface="Tahoma"/>
                <a:cs typeface="Tahoma"/>
              </a:rPr>
              <a:t>Ями</a:t>
            </a:r>
            <a:r>
              <a:rPr lang="ru-RU" sz="1000" spc="-25" dirty="0" smtClean="0">
                <a:latin typeface="Tahoma"/>
                <a:cs typeface="Tahoma"/>
              </a:rPr>
              <a:t> встраивают одну и ту же </a:t>
            </a:r>
            <a:r>
              <a:rPr lang="en-US" sz="1000" spc="-25" dirty="0" smtClean="0">
                <a:latin typeface="Tahoma"/>
                <a:cs typeface="Tahoma"/>
              </a:rPr>
              <a:t>n-</a:t>
            </a:r>
            <a:r>
              <a:rPr lang="ru-RU" sz="1000" spc="-25" dirty="0" smtClean="0">
                <a:latin typeface="Tahoma"/>
                <a:cs typeface="Tahoma"/>
              </a:rPr>
              <a:t>граммную историю в бесконечное пространство, и поэтому захватывает корреляции между историями</a:t>
            </a:r>
            <a:r>
              <a:rPr sz="1000" spc="-35" dirty="0" smtClean="0"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  <a:p>
            <a:pPr marL="289560" marR="260985" indent="-132715" algn="just">
              <a:lnSpc>
                <a:spcPct val="100000"/>
              </a:lnSpc>
              <a:spcBef>
                <a:spcPts val="535"/>
              </a:spcBef>
              <a:buFont typeface="Lucida Sans Unicode"/>
              <a:buChar char="•"/>
              <a:tabLst>
                <a:tab pos="290195" algn="l"/>
              </a:tabLst>
            </a:pPr>
            <a:r>
              <a:rPr lang="ru-RU" sz="1000" spc="5" dirty="0" smtClean="0">
                <a:latin typeface="Tahoma"/>
                <a:cs typeface="Tahoma"/>
              </a:rPr>
              <a:t>С помощью ЯМ Рекуррентной Нейронной Сети мы отбрасываем фиксированную </a:t>
            </a:r>
            <a:r>
              <a:rPr lang="en-US" sz="1000" spc="5" dirty="0" smtClean="0">
                <a:latin typeface="Tahoma"/>
                <a:cs typeface="Tahoma"/>
              </a:rPr>
              <a:t>n-</a:t>
            </a:r>
            <a:r>
              <a:rPr lang="ru-RU" sz="1000" spc="5" dirty="0" smtClean="0">
                <a:latin typeface="Tahoma"/>
                <a:cs typeface="Tahoma"/>
              </a:rPr>
              <a:t>граммную историю и сжимаем всю историю в вектор фиксированной длины, что позволяет охватить корреляции дальнего диапазона</a:t>
            </a:r>
            <a:r>
              <a:rPr sz="1000" spc="-35" dirty="0" smtClean="0"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2800" y="2963998"/>
            <a:ext cx="450215" cy="90170"/>
          </a:xfrm>
          <a:custGeom>
            <a:avLst/>
            <a:gdLst/>
            <a:ahLst/>
            <a:cxnLst/>
            <a:rect l="l" t="t" r="r" b="b"/>
            <a:pathLst>
              <a:path w="450215" h="90169">
                <a:moveTo>
                  <a:pt x="405000" y="0"/>
                </a:moveTo>
                <a:lnTo>
                  <a:pt x="44999" y="0"/>
                </a:lnTo>
                <a:lnTo>
                  <a:pt x="27483" y="3536"/>
                </a:lnTo>
                <a:lnTo>
                  <a:pt x="13180" y="13180"/>
                </a:lnTo>
                <a:lnTo>
                  <a:pt x="3536" y="27483"/>
                </a:lnTo>
                <a:lnTo>
                  <a:pt x="0" y="45000"/>
                </a:lnTo>
                <a:lnTo>
                  <a:pt x="3536" y="62516"/>
                </a:lnTo>
                <a:lnTo>
                  <a:pt x="13180" y="76819"/>
                </a:lnTo>
                <a:lnTo>
                  <a:pt x="27483" y="86463"/>
                </a:lnTo>
                <a:lnTo>
                  <a:pt x="44999" y="90000"/>
                </a:lnTo>
                <a:lnTo>
                  <a:pt x="405000" y="90000"/>
                </a:lnTo>
                <a:lnTo>
                  <a:pt x="422516" y="86463"/>
                </a:lnTo>
                <a:lnTo>
                  <a:pt x="436819" y="76819"/>
                </a:lnTo>
                <a:lnTo>
                  <a:pt x="446463" y="62516"/>
                </a:lnTo>
                <a:lnTo>
                  <a:pt x="449999" y="45000"/>
                </a:lnTo>
                <a:lnTo>
                  <a:pt x="446463" y="27483"/>
                </a:lnTo>
                <a:lnTo>
                  <a:pt x="436819" y="13180"/>
                </a:lnTo>
                <a:lnTo>
                  <a:pt x="422516" y="3536"/>
                </a:lnTo>
                <a:lnTo>
                  <a:pt x="405000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2800" y="2963998"/>
            <a:ext cx="450215" cy="90170"/>
          </a:xfrm>
          <a:custGeom>
            <a:avLst/>
            <a:gdLst/>
            <a:ahLst/>
            <a:cxnLst/>
            <a:rect l="l" t="t" r="r" b="b"/>
            <a:pathLst>
              <a:path w="450215" h="90169">
                <a:moveTo>
                  <a:pt x="44999" y="0"/>
                </a:moveTo>
                <a:lnTo>
                  <a:pt x="405000" y="0"/>
                </a:lnTo>
                <a:lnTo>
                  <a:pt x="422516" y="3536"/>
                </a:lnTo>
                <a:lnTo>
                  <a:pt x="436819" y="13179"/>
                </a:lnTo>
                <a:lnTo>
                  <a:pt x="446463" y="27483"/>
                </a:lnTo>
                <a:lnTo>
                  <a:pt x="450000" y="44999"/>
                </a:lnTo>
                <a:lnTo>
                  <a:pt x="446463" y="62515"/>
                </a:lnTo>
                <a:lnTo>
                  <a:pt x="436819" y="76819"/>
                </a:lnTo>
                <a:lnTo>
                  <a:pt x="422516" y="86463"/>
                </a:lnTo>
                <a:lnTo>
                  <a:pt x="405000" y="89999"/>
                </a:lnTo>
                <a:lnTo>
                  <a:pt x="44999" y="89999"/>
                </a:lnTo>
                <a:lnTo>
                  <a:pt x="27483" y="86463"/>
                </a:lnTo>
                <a:lnTo>
                  <a:pt x="13180" y="76819"/>
                </a:lnTo>
                <a:lnTo>
                  <a:pt x="3536" y="62515"/>
                </a:lnTo>
                <a:lnTo>
                  <a:pt x="0" y="44999"/>
                </a:lnTo>
                <a:lnTo>
                  <a:pt x="3536" y="27483"/>
                </a:lnTo>
                <a:lnTo>
                  <a:pt x="13180" y="13179"/>
                </a:lnTo>
                <a:lnTo>
                  <a:pt x="27483" y="3536"/>
                </a:lnTo>
                <a:lnTo>
                  <a:pt x="44999" y="0"/>
                </a:lnTo>
                <a:close/>
              </a:path>
            </a:pathLst>
          </a:custGeom>
          <a:ln w="634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2800" y="3125998"/>
            <a:ext cx="270510" cy="90170"/>
          </a:xfrm>
          <a:custGeom>
            <a:avLst/>
            <a:gdLst/>
            <a:ahLst/>
            <a:cxnLst/>
            <a:rect l="l" t="t" r="r" b="b"/>
            <a:pathLst>
              <a:path w="270509" h="90169">
                <a:moveTo>
                  <a:pt x="224999" y="0"/>
                </a:moveTo>
                <a:lnTo>
                  <a:pt x="44999" y="0"/>
                </a:lnTo>
                <a:lnTo>
                  <a:pt x="27483" y="3536"/>
                </a:lnTo>
                <a:lnTo>
                  <a:pt x="13180" y="13180"/>
                </a:lnTo>
                <a:lnTo>
                  <a:pt x="3536" y="27483"/>
                </a:lnTo>
                <a:lnTo>
                  <a:pt x="0" y="45000"/>
                </a:lnTo>
                <a:lnTo>
                  <a:pt x="3536" y="62516"/>
                </a:lnTo>
                <a:lnTo>
                  <a:pt x="13180" y="76819"/>
                </a:lnTo>
                <a:lnTo>
                  <a:pt x="27483" y="86463"/>
                </a:lnTo>
                <a:lnTo>
                  <a:pt x="44999" y="90000"/>
                </a:lnTo>
                <a:lnTo>
                  <a:pt x="224999" y="90000"/>
                </a:lnTo>
                <a:lnTo>
                  <a:pt x="242516" y="86463"/>
                </a:lnTo>
                <a:lnTo>
                  <a:pt x="256819" y="76819"/>
                </a:lnTo>
                <a:lnTo>
                  <a:pt x="266463" y="62516"/>
                </a:lnTo>
                <a:lnTo>
                  <a:pt x="269999" y="45000"/>
                </a:lnTo>
                <a:lnTo>
                  <a:pt x="266463" y="27483"/>
                </a:lnTo>
                <a:lnTo>
                  <a:pt x="256819" y="13180"/>
                </a:lnTo>
                <a:lnTo>
                  <a:pt x="242516" y="3536"/>
                </a:lnTo>
                <a:lnTo>
                  <a:pt x="224999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2800" y="3125998"/>
            <a:ext cx="270510" cy="90170"/>
          </a:xfrm>
          <a:custGeom>
            <a:avLst/>
            <a:gdLst/>
            <a:ahLst/>
            <a:cxnLst/>
            <a:rect l="l" t="t" r="r" b="b"/>
            <a:pathLst>
              <a:path w="270509" h="90169">
                <a:moveTo>
                  <a:pt x="44999" y="0"/>
                </a:moveTo>
                <a:lnTo>
                  <a:pt x="224999" y="0"/>
                </a:lnTo>
                <a:lnTo>
                  <a:pt x="242516" y="3536"/>
                </a:lnTo>
                <a:lnTo>
                  <a:pt x="256819" y="13179"/>
                </a:lnTo>
                <a:lnTo>
                  <a:pt x="266463" y="27483"/>
                </a:lnTo>
                <a:lnTo>
                  <a:pt x="269999" y="44999"/>
                </a:lnTo>
                <a:lnTo>
                  <a:pt x="266463" y="62515"/>
                </a:lnTo>
                <a:lnTo>
                  <a:pt x="256819" y="76819"/>
                </a:lnTo>
                <a:lnTo>
                  <a:pt x="242516" y="86463"/>
                </a:lnTo>
                <a:lnTo>
                  <a:pt x="224999" y="89999"/>
                </a:lnTo>
                <a:lnTo>
                  <a:pt x="44999" y="89999"/>
                </a:lnTo>
                <a:lnTo>
                  <a:pt x="27483" y="86463"/>
                </a:lnTo>
                <a:lnTo>
                  <a:pt x="13180" y="76819"/>
                </a:lnTo>
                <a:lnTo>
                  <a:pt x="3536" y="62515"/>
                </a:lnTo>
                <a:lnTo>
                  <a:pt x="0" y="44999"/>
                </a:lnTo>
                <a:lnTo>
                  <a:pt x="3536" y="27483"/>
                </a:lnTo>
                <a:lnTo>
                  <a:pt x="13180" y="13179"/>
                </a:lnTo>
                <a:lnTo>
                  <a:pt x="27483" y="3536"/>
                </a:lnTo>
                <a:lnTo>
                  <a:pt x="44999" y="0"/>
                </a:lnTo>
                <a:close/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7800" y="3091463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535"/>
                </a:moveTo>
                <a:lnTo>
                  <a:pt x="0" y="0"/>
                </a:lnTo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8275" y="3066063"/>
            <a:ext cx="19050" cy="25400"/>
          </a:xfrm>
          <a:custGeom>
            <a:avLst/>
            <a:gdLst/>
            <a:ahLst/>
            <a:cxnLst/>
            <a:rect l="l" t="t" r="r" b="b"/>
            <a:pathLst>
              <a:path w="19050" h="25400">
                <a:moveTo>
                  <a:pt x="9524" y="0"/>
                </a:moveTo>
                <a:lnTo>
                  <a:pt x="0" y="25400"/>
                </a:lnTo>
                <a:lnTo>
                  <a:pt x="19049" y="25400"/>
                </a:lnTo>
                <a:lnTo>
                  <a:pt x="952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8275" y="3066063"/>
            <a:ext cx="19050" cy="25400"/>
          </a:xfrm>
          <a:custGeom>
            <a:avLst/>
            <a:gdLst/>
            <a:ahLst/>
            <a:cxnLst/>
            <a:rect l="l" t="t" r="r" b="b"/>
            <a:pathLst>
              <a:path w="19050" h="25400">
                <a:moveTo>
                  <a:pt x="9524" y="0"/>
                </a:moveTo>
                <a:lnTo>
                  <a:pt x="0" y="25400"/>
                </a:lnTo>
                <a:lnTo>
                  <a:pt x="19049" y="25400"/>
                </a:lnTo>
                <a:lnTo>
                  <a:pt x="9524" y="0"/>
                </a:lnTo>
                <a:close/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6800" y="2351998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59" h="162560">
                <a:moveTo>
                  <a:pt x="138275" y="23724"/>
                </a:moveTo>
                <a:lnTo>
                  <a:pt x="156068" y="50519"/>
                </a:lnTo>
                <a:lnTo>
                  <a:pt x="162000" y="81000"/>
                </a:lnTo>
                <a:lnTo>
                  <a:pt x="156068" y="111480"/>
                </a:lnTo>
                <a:lnTo>
                  <a:pt x="138275" y="138275"/>
                </a:lnTo>
                <a:lnTo>
                  <a:pt x="111480" y="156069"/>
                </a:lnTo>
                <a:lnTo>
                  <a:pt x="81000" y="162000"/>
                </a:lnTo>
                <a:lnTo>
                  <a:pt x="50519" y="156069"/>
                </a:lnTo>
                <a:lnTo>
                  <a:pt x="23724" y="138275"/>
                </a:lnTo>
                <a:lnTo>
                  <a:pt x="5931" y="111480"/>
                </a:lnTo>
                <a:lnTo>
                  <a:pt x="0" y="81000"/>
                </a:lnTo>
                <a:lnTo>
                  <a:pt x="5931" y="50519"/>
                </a:lnTo>
                <a:lnTo>
                  <a:pt x="23724" y="23724"/>
                </a:lnTo>
                <a:lnTo>
                  <a:pt x="50519" y="5931"/>
                </a:lnTo>
                <a:lnTo>
                  <a:pt x="81000" y="0"/>
                </a:lnTo>
                <a:lnTo>
                  <a:pt x="111480" y="5931"/>
                </a:lnTo>
                <a:lnTo>
                  <a:pt x="138275" y="23724"/>
                </a:lnTo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12992" y="2387837"/>
            <a:ext cx="15367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10" dirty="0">
                <a:latin typeface="Arial"/>
                <a:cs typeface="Arial"/>
              </a:rPr>
              <a:t>The</a:t>
            </a:r>
            <a:r>
              <a:rPr sz="400" spc="-15" dirty="0">
                <a:latin typeface="Arial"/>
                <a:cs typeface="Arial"/>
              </a:rPr>
              <a:t>r</a:t>
            </a:r>
            <a:r>
              <a:rPr sz="400" spc="-10" dirty="0">
                <a:latin typeface="Arial"/>
                <a:cs typeface="Arial"/>
              </a:rPr>
              <a:t>e</a:t>
            </a:r>
            <a:endParaRPr sz="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60800" y="2585998"/>
            <a:ext cx="54610" cy="126364"/>
          </a:xfrm>
          <a:custGeom>
            <a:avLst/>
            <a:gdLst/>
            <a:ahLst/>
            <a:cxnLst/>
            <a:rect l="l" t="t" r="r" b="b"/>
            <a:pathLst>
              <a:path w="54609" h="126364">
                <a:moveTo>
                  <a:pt x="27000" y="0"/>
                </a:moveTo>
                <a:lnTo>
                  <a:pt x="16490" y="2121"/>
                </a:lnTo>
                <a:lnTo>
                  <a:pt x="7908" y="7908"/>
                </a:lnTo>
                <a:lnTo>
                  <a:pt x="2121" y="16490"/>
                </a:lnTo>
                <a:lnTo>
                  <a:pt x="0" y="27000"/>
                </a:lnTo>
                <a:lnTo>
                  <a:pt x="0" y="98999"/>
                </a:lnTo>
                <a:lnTo>
                  <a:pt x="2121" y="109509"/>
                </a:lnTo>
                <a:lnTo>
                  <a:pt x="7908" y="118091"/>
                </a:lnTo>
                <a:lnTo>
                  <a:pt x="16490" y="123878"/>
                </a:lnTo>
                <a:lnTo>
                  <a:pt x="27000" y="125999"/>
                </a:lnTo>
                <a:lnTo>
                  <a:pt x="37509" y="123878"/>
                </a:lnTo>
                <a:lnTo>
                  <a:pt x="46091" y="118091"/>
                </a:lnTo>
                <a:lnTo>
                  <a:pt x="51878" y="109509"/>
                </a:lnTo>
                <a:lnTo>
                  <a:pt x="54000" y="98999"/>
                </a:lnTo>
                <a:lnTo>
                  <a:pt x="54000" y="27000"/>
                </a:lnTo>
                <a:lnTo>
                  <a:pt x="51878" y="16490"/>
                </a:lnTo>
                <a:lnTo>
                  <a:pt x="46091" y="7908"/>
                </a:lnTo>
                <a:lnTo>
                  <a:pt x="37509" y="2121"/>
                </a:lnTo>
                <a:lnTo>
                  <a:pt x="27000" y="0"/>
                </a:lnTo>
                <a:close/>
              </a:path>
            </a:pathLst>
          </a:custGeom>
          <a:solidFill>
            <a:srgbClr val="FFB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0800" y="2585998"/>
            <a:ext cx="54610" cy="126364"/>
          </a:xfrm>
          <a:custGeom>
            <a:avLst/>
            <a:gdLst/>
            <a:ahLst/>
            <a:cxnLst/>
            <a:rect l="l" t="t" r="r" b="b"/>
            <a:pathLst>
              <a:path w="54609" h="126364">
                <a:moveTo>
                  <a:pt x="0" y="98999"/>
                </a:moveTo>
                <a:lnTo>
                  <a:pt x="0" y="27000"/>
                </a:lnTo>
                <a:lnTo>
                  <a:pt x="2121" y="16490"/>
                </a:lnTo>
                <a:lnTo>
                  <a:pt x="7908" y="7908"/>
                </a:lnTo>
                <a:lnTo>
                  <a:pt x="16490" y="2121"/>
                </a:lnTo>
                <a:lnTo>
                  <a:pt x="27000" y="0"/>
                </a:lnTo>
                <a:lnTo>
                  <a:pt x="37509" y="2121"/>
                </a:lnTo>
                <a:lnTo>
                  <a:pt x="46091" y="7908"/>
                </a:lnTo>
                <a:lnTo>
                  <a:pt x="51878" y="16490"/>
                </a:lnTo>
                <a:lnTo>
                  <a:pt x="54000" y="27000"/>
                </a:lnTo>
                <a:lnTo>
                  <a:pt x="54000" y="98999"/>
                </a:lnTo>
                <a:lnTo>
                  <a:pt x="51878" y="109509"/>
                </a:lnTo>
                <a:lnTo>
                  <a:pt x="46091" y="118091"/>
                </a:lnTo>
                <a:lnTo>
                  <a:pt x="37509" y="123878"/>
                </a:lnTo>
                <a:lnTo>
                  <a:pt x="27000" y="125999"/>
                </a:lnTo>
                <a:lnTo>
                  <a:pt x="16490" y="123878"/>
                </a:lnTo>
                <a:lnTo>
                  <a:pt x="7908" y="118091"/>
                </a:lnTo>
                <a:lnTo>
                  <a:pt x="2121" y="109509"/>
                </a:lnTo>
                <a:lnTo>
                  <a:pt x="0" y="98999"/>
                </a:lnTo>
                <a:close/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15054" y="2605818"/>
            <a:ext cx="144145" cy="86360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800" dirty="0">
                <a:latin typeface="Arial"/>
                <a:cs typeface="Arial"/>
              </a:rPr>
              <a:t>~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87800" y="2551463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535"/>
                </a:moveTo>
                <a:lnTo>
                  <a:pt x="0" y="0"/>
                </a:lnTo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8275" y="2526063"/>
            <a:ext cx="19050" cy="25400"/>
          </a:xfrm>
          <a:custGeom>
            <a:avLst/>
            <a:gdLst/>
            <a:ahLst/>
            <a:cxnLst/>
            <a:rect l="l" t="t" r="r" b="b"/>
            <a:pathLst>
              <a:path w="19050" h="25400">
                <a:moveTo>
                  <a:pt x="9524" y="0"/>
                </a:moveTo>
                <a:lnTo>
                  <a:pt x="0" y="25400"/>
                </a:lnTo>
                <a:lnTo>
                  <a:pt x="19049" y="25400"/>
                </a:lnTo>
                <a:lnTo>
                  <a:pt x="952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8275" y="2526063"/>
            <a:ext cx="19050" cy="25400"/>
          </a:xfrm>
          <a:custGeom>
            <a:avLst/>
            <a:gdLst/>
            <a:ahLst/>
            <a:cxnLst/>
            <a:rect l="l" t="t" r="r" b="b"/>
            <a:pathLst>
              <a:path w="19050" h="25400">
                <a:moveTo>
                  <a:pt x="9524" y="0"/>
                </a:moveTo>
                <a:lnTo>
                  <a:pt x="0" y="25400"/>
                </a:lnTo>
                <a:lnTo>
                  <a:pt x="19049" y="25400"/>
                </a:lnTo>
                <a:lnTo>
                  <a:pt x="9524" y="0"/>
                </a:lnTo>
                <a:close/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3B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3B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B3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4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2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B3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2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6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6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4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4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2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B3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2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7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8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24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B3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24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42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42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6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B3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00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7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9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9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14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B3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14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32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32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5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5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6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6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8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8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04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04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22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22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4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4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5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5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7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7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94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94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12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12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13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3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14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4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16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6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579382" y="2803917"/>
            <a:ext cx="616585" cy="74930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32384" marR="21590" indent="-5715">
              <a:lnSpc>
                <a:spcPct val="118100"/>
              </a:lnSpc>
              <a:spcBef>
                <a:spcPts val="70"/>
              </a:spcBef>
            </a:pPr>
            <a:r>
              <a:rPr sz="100" dirty="0">
                <a:latin typeface="Arial"/>
                <a:cs typeface="Arial"/>
              </a:rPr>
              <a:t>the  it  if</a:t>
            </a:r>
            <a:endParaRPr sz="100">
              <a:latin typeface="Arial"/>
              <a:cs typeface="Arial"/>
            </a:endParaRPr>
          </a:p>
          <a:p>
            <a:pPr marL="23495" marR="18415" algn="ctr">
              <a:lnSpc>
                <a:spcPct val="118100"/>
              </a:lnSpc>
            </a:pPr>
            <a:r>
              <a:rPr sz="100" dirty="0">
                <a:latin typeface="Arial"/>
                <a:cs typeface="Arial"/>
              </a:rPr>
              <a:t>was  and  all  her  he  cat  </a:t>
            </a:r>
            <a:r>
              <a:rPr sz="100" spc="-5" dirty="0">
                <a:latin typeface="Arial"/>
                <a:cs typeface="Arial"/>
              </a:rPr>
              <a:t>r</a:t>
            </a:r>
            <a:r>
              <a:rPr sz="100" dirty="0">
                <a:latin typeface="Arial"/>
                <a:cs typeface="Arial"/>
              </a:rPr>
              <a:t>ock  dog  yes  we  ten  sun  of</a:t>
            </a:r>
            <a:endParaRPr sz="100">
              <a:latin typeface="Arial"/>
              <a:cs typeface="Arial"/>
            </a:endParaRPr>
          </a:p>
          <a:p>
            <a:pPr marL="32384" marR="27305" algn="ctr">
              <a:lnSpc>
                <a:spcPct val="118100"/>
              </a:lnSpc>
            </a:pPr>
            <a:r>
              <a:rPr sz="100" spc="-5" dirty="0">
                <a:latin typeface="Arial"/>
                <a:cs typeface="Arial"/>
              </a:rPr>
              <a:t>a  I</a:t>
            </a:r>
            <a:endParaRPr sz="100">
              <a:latin typeface="Arial"/>
              <a:cs typeface="Arial"/>
            </a:endParaRPr>
          </a:p>
          <a:p>
            <a:pPr marL="19685" marR="14604" algn="ctr">
              <a:lnSpc>
                <a:spcPct val="118100"/>
              </a:lnSpc>
            </a:pPr>
            <a:r>
              <a:rPr sz="100" dirty="0">
                <a:latin typeface="Arial"/>
                <a:cs typeface="Arial"/>
              </a:rPr>
              <a:t>you  The</a:t>
            </a:r>
            <a:r>
              <a:rPr sz="100" spc="-5" dirty="0">
                <a:latin typeface="Arial"/>
                <a:cs typeface="Arial"/>
              </a:rPr>
              <a:t>r</a:t>
            </a:r>
            <a:r>
              <a:rPr sz="100" dirty="0">
                <a:latin typeface="Arial"/>
                <a:cs typeface="Arial"/>
              </a:rPr>
              <a:t>e  built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00" spc="-5" dirty="0">
                <a:latin typeface="Arial"/>
                <a:cs typeface="Arial"/>
              </a:rPr>
              <a:t>aardvark</a:t>
            </a:r>
            <a:endParaRPr sz="1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887800" y="2929463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535"/>
                </a:moveTo>
                <a:lnTo>
                  <a:pt x="0" y="0"/>
                </a:lnTo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8275" y="2904063"/>
            <a:ext cx="19050" cy="25400"/>
          </a:xfrm>
          <a:custGeom>
            <a:avLst/>
            <a:gdLst/>
            <a:ahLst/>
            <a:cxnLst/>
            <a:rect l="l" t="t" r="r" b="b"/>
            <a:pathLst>
              <a:path w="19050" h="25400">
                <a:moveTo>
                  <a:pt x="9524" y="0"/>
                </a:moveTo>
                <a:lnTo>
                  <a:pt x="0" y="25400"/>
                </a:lnTo>
                <a:lnTo>
                  <a:pt x="19049" y="25400"/>
                </a:lnTo>
                <a:lnTo>
                  <a:pt x="952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8275" y="2904063"/>
            <a:ext cx="19050" cy="25400"/>
          </a:xfrm>
          <a:custGeom>
            <a:avLst/>
            <a:gdLst/>
            <a:ahLst/>
            <a:cxnLst/>
            <a:rect l="l" t="t" r="r" b="b"/>
            <a:pathLst>
              <a:path w="19050" h="25400">
                <a:moveTo>
                  <a:pt x="9524" y="0"/>
                </a:moveTo>
                <a:lnTo>
                  <a:pt x="0" y="25400"/>
                </a:lnTo>
                <a:lnTo>
                  <a:pt x="19049" y="25400"/>
                </a:lnTo>
                <a:lnTo>
                  <a:pt x="9524" y="0"/>
                </a:lnTo>
                <a:close/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87800" y="2749463"/>
            <a:ext cx="0" cy="43815"/>
          </a:xfrm>
          <a:custGeom>
            <a:avLst/>
            <a:gdLst/>
            <a:ahLst/>
            <a:cxnLst/>
            <a:rect l="l" t="t" r="r" b="b"/>
            <a:pathLst>
              <a:path h="43814">
                <a:moveTo>
                  <a:pt x="0" y="43534"/>
                </a:moveTo>
                <a:lnTo>
                  <a:pt x="0" y="0"/>
                </a:lnTo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8275" y="2724063"/>
            <a:ext cx="19050" cy="25400"/>
          </a:xfrm>
          <a:custGeom>
            <a:avLst/>
            <a:gdLst/>
            <a:ahLst/>
            <a:cxnLst/>
            <a:rect l="l" t="t" r="r" b="b"/>
            <a:pathLst>
              <a:path w="19050" h="25400">
                <a:moveTo>
                  <a:pt x="9524" y="0"/>
                </a:moveTo>
                <a:lnTo>
                  <a:pt x="0" y="25400"/>
                </a:lnTo>
                <a:lnTo>
                  <a:pt x="19049" y="25400"/>
                </a:lnTo>
                <a:lnTo>
                  <a:pt x="952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8275" y="2724063"/>
            <a:ext cx="19050" cy="25400"/>
          </a:xfrm>
          <a:custGeom>
            <a:avLst/>
            <a:gdLst/>
            <a:ahLst/>
            <a:cxnLst/>
            <a:rect l="l" t="t" r="r" b="b"/>
            <a:pathLst>
              <a:path w="19050" h="25400">
                <a:moveTo>
                  <a:pt x="9524" y="0"/>
                </a:moveTo>
                <a:lnTo>
                  <a:pt x="0" y="25400"/>
                </a:lnTo>
                <a:lnTo>
                  <a:pt x="19049" y="25400"/>
                </a:lnTo>
                <a:lnTo>
                  <a:pt x="9524" y="0"/>
                </a:lnTo>
                <a:close/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06800" y="3287998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59" h="162560">
                <a:moveTo>
                  <a:pt x="138275" y="23724"/>
                </a:moveTo>
                <a:lnTo>
                  <a:pt x="156068" y="50519"/>
                </a:lnTo>
                <a:lnTo>
                  <a:pt x="162000" y="81000"/>
                </a:lnTo>
                <a:lnTo>
                  <a:pt x="156068" y="111480"/>
                </a:lnTo>
                <a:lnTo>
                  <a:pt x="138275" y="138275"/>
                </a:lnTo>
                <a:lnTo>
                  <a:pt x="111480" y="156069"/>
                </a:lnTo>
                <a:lnTo>
                  <a:pt x="81000" y="162000"/>
                </a:lnTo>
                <a:lnTo>
                  <a:pt x="50519" y="156069"/>
                </a:lnTo>
                <a:lnTo>
                  <a:pt x="23724" y="138275"/>
                </a:lnTo>
                <a:lnTo>
                  <a:pt x="5931" y="111480"/>
                </a:lnTo>
                <a:lnTo>
                  <a:pt x="0" y="81000"/>
                </a:lnTo>
                <a:lnTo>
                  <a:pt x="5931" y="50519"/>
                </a:lnTo>
                <a:lnTo>
                  <a:pt x="23724" y="23724"/>
                </a:lnTo>
                <a:lnTo>
                  <a:pt x="50519" y="5931"/>
                </a:lnTo>
                <a:lnTo>
                  <a:pt x="81000" y="0"/>
                </a:lnTo>
                <a:lnTo>
                  <a:pt x="111480" y="5931"/>
                </a:lnTo>
                <a:lnTo>
                  <a:pt x="138275" y="23724"/>
                </a:lnTo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836970" y="3323837"/>
            <a:ext cx="11176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Arial"/>
                <a:cs typeface="Arial"/>
              </a:rPr>
              <a:t>&lt;s&gt;</a:t>
            </a:r>
            <a:endParaRPr sz="40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887800" y="3253463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535"/>
                </a:moveTo>
                <a:lnTo>
                  <a:pt x="0" y="0"/>
                </a:lnTo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8275" y="3228063"/>
            <a:ext cx="19050" cy="25400"/>
          </a:xfrm>
          <a:custGeom>
            <a:avLst/>
            <a:gdLst/>
            <a:ahLst/>
            <a:cxnLst/>
            <a:rect l="l" t="t" r="r" b="b"/>
            <a:pathLst>
              <a:path w="19050" h="25400">
                <a:moveTo>
                  <a:pt x="9524" y="0"/>
                </a:moveTo>
                <a:lnTo>
                  <a:pt x="0" y="25399"/>
                </a:lnTo>
                <a:lnTo>
                  <a:pt x="19049" y="25399"/>
                </a:lnTo>
                <a:lnTo>
                  <a:pt x="952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8275" y="3228063"/>
            <a:ext cx="19050" cy="25400"/>
          </a:xfrm>
          <a:custGeom>
            <a:avLst/>
            <a:gdLst/>
            <a:ahLst/>
            <a:cxnLst/>
            <a:rect l="l" t="t" r="r" b="b"/>
            <a:pathLst>
              <a:path w="19050" h="25400">
                <a:moveTo>
                  <a:pt x="9524" y="0"/>
                </a:moveTo>
                <a:lnTo>
                  <a:pt x="0" y="25400"/>
                </a:lnTo>
                <a:lnTo>
                  <a:pt x="19049" y="25400"/>
                </a:lnTo>
                <a:lnTo>
                  <a:pt x="9524" y="0"/>
                </a:lnTo>
                <a:close/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1217842" y="2784996"/>
            <a:ext cx="9969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75" i="1" spc="-472" baseline="8547" dirty="0">
                <a:latin typeface="Arial"/>
                <a:cs typeface="Arial"/>
              </a:rPr>
              <a:t>p</a:t>
            </a:r>
            <a:r>
              <a:rPr sz="975" spc="75" baseline="8547" dirty="0">
                <a:latin typeface="Arial"/>
                <a:cs typeface="Arial"/>
              </a:rPr>
              <a:t>ˆ</a:t>
            </a:r>
            <a:r>
              <a:rPr sz="450" spc="10" dirty="0">
                <a:latin typeface="Tahoma"/>
                <a:cs typeface="Tahoma"/>
              </a:rPr>
              <a:t>1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1562800" y="2963998"/>
            <a:ext cx="450215" cy="90170"/>
          </a:xfrm>
          <a:custGeom>
            <a:avLst/>
            <a:gdLst/>
            <a:ahLst/>
            <a:cxnLst/>
            <a:rect l="l" t="t" r="r" b="b"/>
            <a:pathLst>
              <a:path w="450214" h="90169">
                <a:moveTo>
                  <a:pt x="404999" y="0"/>
                </a:moveTo>
                <a:lnTo>
                  <a:pt x="44999" y="0"/>
                </a:lnTo>
                <a:lnTo>
                  <a:pt x="27483" y="3536"/>
                </a:lnTo>
                <a:lnTo>
                  <a:pt x="13180" y="13180"/>
                </a:lnTo>
                <a:lnTo>
                  <a:pt x="3536" y="27483"/>
                </a:lnTo>
                <a:lnTo>
                  <a:pt x="0" y="45000"/>
                </a:lnTo>
                <a:lnTo>
                  <a:pt x="3536" y="62516"/>
                </a:lnTo>
                <a:lnTo>
                  <a:pt x="13180" y="76819"/>
                </a:lnTo>
                <a:lnTo>
                  <a:pt x="27483" y="86463"/>
                </a:lnTo>
                <a:lnTo>
                  <a:pt x="44999" y="90000"/>
                </a:lnTo>
                <a:lnTo>
                  <a:pt x="404999" y="90000"/>
                </a:lnTo>
                <a:lnTo>
                  <a:pt x="422516" y="86463"/>
                </a:lnTo>
                <a:lnTo>
                  <a:pt x="436820" y="76819"/>
                </a:lnTo>
                <a:lnTo>
                  <a:pt x="446464" y="62516"/>
                </a:lnTo>
                <a:lnTo>
                  <a:pt x="450000" y="45000"/>
                </a:lnTo>
                <a:lnTo>
                  <a:pt x="446464" y="27483"/>
                </a:lnTo>
                <a:lnTo>
                  <a:pt x="436820" y="13180"/>
                </a:lnTo>
                <a:lnTo>
                  <a:pt x="422516" y="3536"/>
                </a:lnTo>
                <a:lnTo>
                  <a:pt x="4049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562800" y="2963998"/>
            <a:ext cx="450215" cy="90170"/>
          </a:xfrm>
          <a:custGeom>
            <a:avLst/>
            <a:gdLst/>
            <a:ahLst/>
            <a:cxnLst/>
            <a:rect l="l" t="t" r="r" b="b"/>
            <a:pathLst>
              <a:path w="450214" h="90169">
                <a:moveTo>
                  <a:pt x="44999" y="0"/>
                </a:moveTo>
                <a:lnTo>
                  <a:pt x="404999" y="0"/>
                </a:lnTo>
                <a:lnTo>
                  <a:pt x="422516" y="3536"/>
                </a:lnTo>
                <a:lnTo>
                  <a:pt x="436820" y="13179"/>
                </a:lnTo>
                <a:lnTo>
                  <a:pt x="446464" y="27483"/>
                </a:lnTo>
                <a:lnTo>
                  <a:pt x="450000" y="44999"/>
                </a:lnTo>
                <a:lnTo>
                  <a:pt x="446464" y="62515"/>
                </a:lnTo>
                <a:lnTo>
                  <a:pt x="436820" y="76819"/>
                </a:lnTo>
                <a:lnTo>
                  <a:pt x="422516" y="86463"/>
                </a:lnTo>
                <a:lnTo>
                  <a:pt x="404999" y="89999"/>
                </a:lnTo>
                <a:lnTo>
                  <a:pt x="44999" y="89999"/>
                </a:lnTo>
                <a:lnTo>
                  <a:pt x="27483" y="86463"/>
                </a:lnTo>
                <a:lnTo>
                  <a:pt x="13180" y="76819"/>
                </a:lnTo>
                <a:lnTo>
                  <a:pt x="3536" y="62515"/>
                </a:lnTo>
                <a:lnTo>
                  <a:pt x="0" y="44999"/>
                </a:lnTo>
                <a:lnTo>
                  <a:pt x="3536" y="27483"/>
                </a:lnTo>
                <a:lnTo>
                  <a:pt x="13180" y="13179"/>
                </a:lnTo>
                <a:lnTo>
                  <a:pt x="27483" y="3536"/>
                </a:lnTo>
                <a:lnTo>
                  <a:pt x="44999" y="0"/>
                </a:lnTo>
                <a:close/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652800" y="3125998"/>
            <a:ext cx="270510" cy="90170"/>
          </a:xfrm>
          <a:custGeom>
            <a:avLst/>
            <a:gdLst/>
            <a:ahLst/>
            <a:cxnLst/>
            <a:rect l="l" t="t" r="r" b="b"/>
            <a:pathLst>
              <a:path w="270510" h="90169">
                <a:moveTo>
                  <a:pt x="224999" y="0"/>
                </a:moveTo>
                <a:lnTo>
                  <a:pt x="44999" y="0"/>
                </a:lnTo>
                <a:lnTo>
                  <a:pt x="27483" y="3536"/>
                </a:lnTo>
                <a:lnTo>
                  <a:pt x="13179" y="13180"/>
                </a:lnTo>
                <a:lnTo>
                  <a:pt x="3536" y="27483"/>
                </a:lnTo>
                <a:lnTo>
                  <a:pt x="0" y="45000"/>
                </a:lnTo>
                <a:lnTo>
                  <a:pt x="3536" y="62516"/>
                </a:lnTo>
                <a:lnTo>
                  <a:pt x="13179" y="76819"/>
                </a:lnTo>
                <a:lnTo>
                  <a:pt x="27483" y="86463"/>
                </a:lnTo>
                <a:lnTo>
                  <a:pt x="44999" y="90000"/>
                </a:lnTo>
                <a:lnTo>
                  <a:pt x="224999" y="90000"/>
                </a:lnTo>
                <a:lnTo>
                  <a:pt x="242515" y="86463"/>
                </a:lnTo>
                <a:lnTo>
                  <a:pt x="256819" y="76819"/>
                </a:lnTo>
                <a:lnTo>
                  <a:pt x="266463" y="62516"/>
                </a:lnTo>
                <a:lnTo>
                  <a:pt x="269999" y="45000"/>
                </a:lnTo>
                <a:lnTo>
                  <a:pt x="266463" y="27483"/>
                </a:lnTo>
                <a:lnTo>
                  <a:pt x="256819" y="13180"/>
                </a:lnTo>
                <a:lnTo>
                  <a:pt x="242515" y="3536"/>
                </a:lnTo>
                <a:lnTo>
                  <a:pt x="224999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652800" y="3125998"/>
            <a:ext cx="270510" cy="90170"/>
          </a:xfrm>
          <a:custGeom>
            <a:avLst/>
            <a:gdLst/>
            <a:ahLst/>
            <a:cxnLst/>
            <a:rect l="l" t="t" r="r" b="b"/>
            <a:pathLst>
              <a:path w="270510" h="90169">
                <a:moveTo>
                  <a:pt x="44999" y="0"/>
                </a:moveTo>
                <a:lnTo>
                  <a:pt x="224999" y="0"/>
                </a:lnTo>
                <a:lnTo>
                  <a:pt x="242515" y="3536"/>
                </a:lnTo>
                <a:lnTo>
                  <a:pt x="256819" y="13179"/>
                </a:lnTo>
                <a:lnTo>
                  <a:pt x="266463" y="27483"/>
                </a:lnTo>
                <a:lnTo>
                  <a:pt x="269999" y="44999"/>
                </a:lnTo>
                <a:lnTo>
                  <a:pt x="266463" y="62515"/>
                </a:lnTo>
                <a:lnTo>
                  <a:pt x="256819" y="76819"/>
                </a:lnTo>
                <a:lnTo>
                  <a:pt x="242515" y="86463"/>
                </a:lnTo>
                <a:lnTo>
                  <a:pt x="224999" y="89999"/>
                </a:lnTo>
                <a:lnTo>
                  <a:pt x="44999" y="89999"/>
                </a:lnTo>
                <a:lnTo>
                  <a:pt x="27483" y="86463"/>
                </a:lnTo>
                <a:lnTo>
                  <a:pt x="13179" y="76819"/>
                </a:lnTo>
                <a:lnTo>
                  <a:pt x="3536" y="62515"/>
                </a:lnTo>
                <a:lnTo>
                  <a:pt x="0" y="44999"/>
                </a:lnTo>
                <a:lnTo>
                  <a:pt x="3536" y="27483"/>
                </a:lnTo>
                <a:lnTo>
                  <a:pt x="13179" y="13179"/>
                </a:lnTo>
                <a:lnTo>
                  <a:pt x="27483" y="3536"/>
                </a:lnTo>
                <a:lnTo>
                  <a:pt x="44999" y="0"/>
                </a:lnTo>
                <a:close/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787800" y="3091463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535"/>
                </a:moveTo>
                <a:lnTo>
                  <a:pt x="0" y="0"/>
                </a:lnTo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778275" y="3066063"/>
            <a:ext cx="19050" cy="25400"/>
          </a:xfrm>
          <a:custGeom>
            <a:avLst/>
            <a:gdLst/>
            <a:ahLst/>
            <a:cxnLst/>
            <a:rect l="l" t="t" r="r" b="b"/>
            <a:pathLst>
              <a:path w="19050" h="25400">
                <a:moveTo>
                  <a:pt x="9525" y="0"/>
                </a:moveTo>
                <a:lnTo>
                  <a:pt x="0" y="25400"/>
                </a:lnTo>
                <a:lnTo>
                  <a:pt x="19050" y="25400"/>
                </a:lnTo>
                <a:lnTo>
                  <a:pt x="952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778275" y="3066063"/>
            <a:ext cx="19050" cy="25400"/>
          </a:xfrm>
          <a:custGeom>
            <a:avLst/>
            <a:gdLst/>
            <a:ahLst/>
            <a:cxnLst/>
            <a:rect l="l" t="t" r="r" b="b"/>
            <a:pathLst>
              <a:path w="19050" h="25400">
                <a:moveTo>
                  <a:pt x="9525" y="0"/>
                </a:moveTo>
                <a:lnTo>
                  <a:pt x="0" y="25400"/>
                </a:lnTo>
                <a:lnTo>
                  <a:pt x="19050" y="25400"/>
                </a:lnTo>
                <a:lnTo>
                  <a:pt x="9525" y="0"/>
                </a:lnTo>
                <a:close/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706800" y="2351998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60">
                <a:moveTo>
                  <a:pt x="138275" y="23724"/>
                </a:moveTo>
                <a:lnTo>
                  <a:pt x="156069" y="50519"/>
                </a:lnTo>
                <a:lnTo>
                  <a:pt x="162000" y="81000"/>
                </a:lnTo>
                <a:lnTo>
                  <a:pt x="156069" y="111480"/>
                </a:lnTo>
                <a:lnTo>
                  <a:pt x="138275" y="138275"/>
                </a:lnTo>
                <a:lnTo>
                  <a:pt x="111480" y="156069"/>
                </a:lnTo>
                <a:lnTo>
                  <a:pt x="81000" y="162000"/>
                </a:lnTo>
                <a:lnTo>
                  <a:pt x="50519" y="156069"/>
                </a:lnTo>
                <a:lnTo>
                  <a:pt x="23724" y="138275"/>
                </a:lnTo>
                <a:lnTo>
                  <a:pt x="5931" y="111480"/>
                </a:lnTo>
                <a:lnTo>
                  <a:pt x="0" y="81000"/>
                </a:lnTo>
                <a:lnTo>
                  <a:pt x="5931" y="50519"/>
                </a:lnTo>
                <a:lnTo>
                  <a:pt x="23724" y="23724"/>
                </a:lnTo>
                <a:lnTo>
                  <a:pt x="50519" y="5931"/>
                </a:lnTo>
                <a:lnTo>
                  <a:pt x="81000" y="0"/>
                </a:lnTo>
                <a:lnTo>
                  <a:pt x="111480" y="5931"/>
                </a:lnTo>
                <a:lnTo>
                  <a:pt x="138275" y="23724"/>
                </a:lnTo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1747338" y="2387837"/>
            <a:ext cx="8128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5" dirty="0">
                <a:latin typeface="Arial"/>
                <a:cs typeface="Arial"/>
              </a:rPr>
              <a:t>he</a:t>
            </a:r>
            <a:endParaRPr sz="400">
              <a:latin typeface="Arial"/>
              <a:cs typeface="Arial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1760800" y="2585998"/>
            <a:ext cx="54610" cy="126364"/>
          </a:xfrm>
          <a:custGeom>
            <a:avLst/>
            <a:gdLst/>
            <a:ahLst/>
            <a:cxnLst/>
            <a:rect l="l" t="t" r="r" b="b"/>
            <a:pathLst>
              <a:path w="54610" h="126364">
                <a:moveTo>
                  <a:pt x="27000" y="0"/>
                </a:moveTo>
                <a:lnTo>
                  <a:pt x="16490" y="2121"/>
                </a:lnTo>
                <a:lnTo>
                  <a:pt x="7908" y="7908"/>
                </a:lnTo>
                <a:lnTo>
                  <a:pt x="2121" y="16490"/>
                </a:lnTo>
                <a:lnTo>
                  <a:pt x="0" y="27000"/>
                </a:lnTo>
                <a:lnTo>
                  <a:pt x="0" y="98999"/>
                </a:lnTo>
                <a:lnTo>
                  <a:pt x="2121" y="109509"/>
                </a:lnTo>
                <a:lnTo>
                  <a:pt x="7908" y="118091"/>
                </a:lnTo>
                <a:lnTo>
                  <a:pt x="16490" y="123878"/>
                </a:lnTo>
                <a:lnTo>
                  <a:pt x="27000" y="125999"/>
                </a:lnTo>
                <a:lnTo>
                  <a:pt x="37509" y="123878"/>
                </a:lnTo>
                <a:lnTo>
                  <a:pt x="46092" y="118091"/>
                </a:lnTo>
                <a:lnTo>
                  <a:pt x="51878" y="109509"/>
                </a:lnTo>
                <a:lnTo>
                  <a:pt x="54000" y="98999"/>
                </a:lnTo>
                <a:lnTo>
                  <a:pt x="54000" y="27000"/>
                </a:lnTo>
                <a:lnTo>
                  <a:pt x="51878" y="16490"/>
                </a:lnTo>
                <a:lnTo>
                  <a:pt x="46092" y="7908"/>
                </a:lnTo>
                <a:lnTo>
                  <a:pt x="37509" y="2121"/>
                </a:lnTo>
                <a:lnTo>
                  <a:pt x="27000" y="0"/>
                </a:lnTo>
                <a:close/>
              </a:path>
            </a:pathLst>
          </a:custGeom>
          <a:solidFill>
            <a:srgbClr val="FFB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760800" y="2585998"/>
            <a:ext cx="54610" cy="126364"/>
          </a:xfrm>
          <a:custGeom>
            <a:avLst/>
            <a:gdLst/>
            <a:ahLst/>
            <a:cxnLst/>
            <a:rect l="l" t="t" r="r" b="b"/>
            <a:pathLst>
              <a:path w="54610" h="126364">
                <a:moveTo>
                  <a:pt x="0" y="98999"/>
                </a:moveTo>
                <a:lnTo>
                  <a:pt x="0" y="27000"/>
                </a:lnTo>
                <a:lnTo>
                  <a:pt x="2121" y="16490"/>
                </a:lnTo>
                <a:lnTo>
                  <a:pt x="7908" y="7908"/>
                </a:lnTo>
                <a:lnTo>
                  <a:pt x="16490" y="2121"/>
                </a:lnTo>
                <a:lnTo>
                  <a:pt x="27000" y="0"/>
                </a:lnTo>
                <a:lnTo>
                  <a:pt x="37509" y="2121"/>
                </a:lnTo>
                <a:lnTo>
                  <a:pt x="46092" y="7908"/>
                </a:lnTo>
                <a:lnTo>
                  <a:pt x="51878" y="16490"/>
                </a:lnTo>
                <a:lnTo>
                  <a:pt x="54000" y="27000"/>
                </a:lnTo>
                <a:lnTo>
                  <a:pt x="54000" y="98999"/>
                </a:lnTo>
                <a:lnTo>
                  <a:pt x="51878" y="109509"/>
                </a:lnTo>
                <a:lnTo>
                  <a:pt x="46092" y="118091"/>
                </a:lnTo>
                <a:lnTo>
                  <a:pt x="37509" y="123878"/>
                </a:lnTo>
                <a:lnTo>
                  <a:pt x="27000" y="125999"/>
                </a:lnTo>
                <a:lnTo>
                  <a:pt x="16490" y="123878"/>
                </a:lnTo>
                <a:lnTo>
                  <a:pt x="7908" y="118091"/>
                </a:lnTo>
                <a:lnTo>
                  <a:pt x="2121" y="109509"/>
                </a:lnTo>
                <a:lnTo>
                  <a:pt x="0" y="98999"/>
                </a:lnTo>
                <a:close/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1715055" y="2605818"/>
            <a:ext cx="144145" cy="86360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800" dirty="0">
                <a:latin typeface="Arial"/>
                <a:cs typeface="Arial"/>
              </a:rPr>
              <a:t>~</a:t>
            </a:r>
            <a:endParaRPr sz="800">
              <a:latin typeface="Arial"/>
              <a:cs typeface="Arial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1787800" y="2551463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535"/>
                </a:moveTo>
                <a:lnTo>
                  <a:pt x="0" y="0"/>
                </a:lnTo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778275" y="2526063"/>
            <a:ext cx="19050" cy="25400"/>
          </a:xfrm>
          <a:custGeom>
            <a:avLst/>
            <a:gdLst/>
            <a:ahLst/>
            <a:cxnLst/>
            <a:rect l="l" t="t" r="r" b="b"/>
            <a:pathLst>
              <a:path w="19050" h="25400">
                <a:moveTo>
                  <a:pt x="9525" y="0"/>
                </a:moveTo>
                <a:lnTo>
                  <a:pt x="0" y="25400"/>
                </a:lnTo>
                <a:lnTo>
                  <a:pt x="19050" y="25400"/>
                </a:lnTo>
                <a:lnTo>
                  <a:pt x="952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778275" y="2526063"/>
            <a:ext cx="19050" cy="25400"/>
          </a:xfrm>
          <a:custGeom>
            <a:avLst/>
            <a:gdLst/>
            <a:ahLst/>
            <a:cxnLst/>
            <a:rect l="l" t="t" r="r" b="b"/>
            <a:pathLst>
              <a:path w="19050" h="25400">
                <a:moveTo>
                  <a:pt x="9525" y="0"/>
                </a:moveTo>
                <a:lnTo>
                  <a:pt x="0" y="25400"/>
                </a:lnTo>
                <a:lnTo>
                  <a:pt x="19050" y="25400"/>
                </a:lnTo>
                <a:lnTo>
                  <a:pt x="9525" y="0"/>
                </a:lnTo>
                <a:close/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49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6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49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50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9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50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52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B3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52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544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6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544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562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562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58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6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58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5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59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6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59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61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00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61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634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634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652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652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67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67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68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68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70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6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70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724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6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724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742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B3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742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76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B3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76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77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6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77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79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6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79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814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6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814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832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832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85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B3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85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86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86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88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88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904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904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922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922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94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94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95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95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97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97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994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994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012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012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03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03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04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04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06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06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 txBox="1"/>
          <p:nvPr/>
        </p:nvSpPr>
        <p:spPr>
          <a:xfrm>
            <a:off x="1479382" y="2803917"/>
            <a:ext cx="616585" cy="74930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32384" marR="21590" indent="-5715">
              <a:lnSpc>
                <a:spcPct val="118100"/>
              </a:lnSpc>
              <a:spcBef>
                <a:spcPts val="70"/>
              </a:spcBef>
            </a:pPr>
            <a:r>
              <a:rPr sz="100" dirty="0">
                <a:latin typeface="Arial"/>
                <a:cs typeface="Arial"/>
              </a:rPr>
              <a:t>the  it  if</a:t>
            </a:r>
            <a:endParaRPr sz="100">
              <a:latin typeface="Arial"/>
              <a:cs typeface="Arial"/>
            </a:endParaRPr>
          </a:p>
          <a:p>
            <a:pPr marL="23495" marR="18415" algn="ctr">
              <a:lnSpc>
                <a:spcPct val="118100"/>
              </a:lnSpc>
            </a:pPr>
            <a:r>
              <a:rPr sz="100" dirty="0">
                <a:latin typeface="Arial"/>
                <a:cs typeface="Arial"/>
              </a:rPr>
              <a:t>was  and  all  her  he  cat  </a:t>
            </a:r>
            <a:r>
              <a:rPr sz="100" spc="-5" dirty="0">
                <a:latin typeface="Arial"/>
                <a:cs typeface="Arial"/>
              </a:rPr>
              <a:t>r</a:t>
            </a:r>
            <a:r>
              <a:rPr sz="100" dirty="0">
                <a:latin typeface="Arial"/>
                <a:cs typeface="Arial"/>
              </a:rPr>
              <a:t>ock  dog  yes  we  ten  sun  of</a:t>
            </a:r>
            <a:endParaRPr sz="100">
              <a:latin typeface="Arial"/>
              <a:cs typeface="Arial"/>
            </a:endParaRPr>
          </a:p>
          <a:p>
            <a:pPr marL="32384" marR="27305" algn="ctr">
              <a:lnSpc>
                <a:spcPct val="118100"/>
              </a:lnSpc>
            </a:pPr>
            <a:r>
              <a:rPr sz="100" spc="-5" dirty="0">
                <a:latin typeface="Arial"/>
                <a:cs typeface="Arial"/>
              </a:rPr>
              <a:t>a  I</a:t>
            </a:r>
            <a:endParaRPr sz="100">
              <a:latin typeface="Arial"/>
              <a:cs typeface="Arial"/>
            </a:endParaRPr>
          </a:p>
          <a:p>
            <a:pPr marL="19685" marR="14604" algn="ctr">
              <a:lnSpc>
                <a:spcPct val="118100"/>
              </a:lnSpc>
            </a:pPr>
            <a:r>
              <a:rPr sz="100" dirty="0">
                <a:latin typeface="Arial"/>
                <a:cs typeface="Arial"/>
              </a:rPr>
              <a:t>you  The</a:t>
            </a:r>
            <a:r>
              <a:rPr sz="100" spc="-5" dirty="0">
                <a:latin typeface="Arial"/>
                <a:cs typeface="Arial"/>
              </a:rPr>
              <a:t>r</a:t>
            </a:r>
            <a:r>
              <a:rPr sz="100" dirty="0">
                <a:latin typeface="Arial"/>
                <a:cs typeface="Arial"/>
              </a:rPr>
              <a:t>e  built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00" spc="-5" dirty="0">
                <a:latin typeface="Arial"/>
                <a:cs typeface="Arial"/>
              </a:rPr>
              <a:t>aardvark</a:t>
            </a:r>
            <a:endParaRPr sz="100">
              <a:latin typeface="Arial"/>
              <a:cs typeface="Arial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1787800" y="2929463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535"/>
                </a:moveTo>
                <a:lnTo>
                  <a:pt x="0" y="0"/>
                </a:lnTo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778275" y="2904063"/>
            <a:ext cx="19050" cy="25400"/>
          </a:xfrm>
          <a:custGeom>
            <a:avLst/>
            <a:gdLst/>
            <a:ahLst/>
            <a:cxnLst/>
            <a:rect l="l" t="t" r="r" b="b"/>
            <a:pathLst>
              <a:path w="19050" h="25400">
                <a:moveTo>
                  <a:pt x="9525" y="0"/>
                </a:moveTo>
                <a:lnTo>
                  <a:pt x="0" y="25400"/>
                </a:lnTo>
                <a:lnTo>
                  <a:pt x="19050" y="25400"/>
                </a:lnTo>
                <a:lnTo>
                  <a:pt x="952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778275" y="2904063"/>
            <a:ext cx="19050" cy="25400"/>
          </a:xfrm>
          <a:custGeom>
            <a:avLst/>
            <a:gdLst/>
            <a:ahLst/>
            <a:cxnLst/>
            <a:rect l="l" t="t" r="r" b="b"/>
            <a:pathLst>
              <a:path w="19050" h="25400">
                <a:moveTo>
                  <a:pt x="9525" y="0"/>
                </a:moveTo>
                <a:lnTo>
                  <a:pt x="0" y="25400"/>
                </a:lnTo>
                <a:lnTo>
                  <a:pt x="19050" y="25400"/>
                </a:lnTo>
                <a:lnTo>
                  <a:pt x="9525" y="0"/>
                </a:lnTo>
                <a:close/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787800" y="2749463"/>
            <a:ext cx="0" cy="43815"/>
          </a:xfrm>
          <a:custGeom>
            <a:avLst/>
            <a:gdLst/>
            <a:ahLst/>
            <a:cxnLst/>
            <a:rect l="l" t="t" r="r" b="b"/>
            <a:pathLst>
              <a:path h="43814">
                <a:moveTo>
                  <a:pt x="0" y="43534"/>
                </a:moveTo>
                <a:lnTo>
                  <a:pt x="0" y="0"/>
                </a:lnTo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778275" y="2724063"/>
            <a:ext cx="19050" cy="25400"/>
          </a:xfrm>
          <a:custGeom>
            <a:avLst/>
            <a:gdLst/>
            <a:ahLst/>
            <a:cxnLst/>
            <a:rect l="l" t="t" r="r" b="b"/>
            <a:pathLst>
              <a:path w="19050" h="25400">
                <a:moveTo>
                  <a:pt x="9525" y="0"/>
                </a:moveTo>
                <a:lnTo>
                  <a:pt x="0" y="25400"/>
                </a:lnTo>
                <a:lnTo>
                  <a:pt x="19050" y="25400"/>
                </a:lnTo>
                <a:lnTo>
                  <a:pt x="952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778275" y="2724063"/>
            <a:ext cx="19050" cy="25400"/>
          </a:xfrm>
          <a:custGeom>
            <a:avLst/>
            <a:gdLst/>
            <a:ahLst/>
            <a:cxnLst/>
            <a:rect l="l" t="t" r="r" b="b"/>
            <a:pathLst>
              <a:path w="19050" h="25400">
                <a:moveTo>
                  <a:pt x="9525" y="0"/>
                </a:moveTo>
                <a:lnTo>
                  <a:pt x="0" y="25400"/>
                </a:lnTo>
                <a:lnTo>
                  <a:pt x="19050" y="25400"/>
                </a:lnTo>
                <a:lnTo>
                  <a:pt x="9525" y="0"/>
                </a:lnTo>
                <a:close/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480800" y="2963998"/>
            <a:ext cx="450215" cy="90170"/>
          </a:xfrm>
          <a:custGeom>
            <a:avLst/>
            <a:gdLst/>
            <a:ahLst/>
            <a:cxnLst/>
            <a:rect l="l" t="t" r="r" b="b"/>
            <a:pathLst>
              <a:path w="450214" h="90169">
                <a:moveTo>
                  <a:pt x="404999" y="0"/>
                </a:moveTo>
                <a:lnTo>
                  <a:pt x="44999" y="0"/>
                </a:lnTo>
                <a:lnTo>
                  <a:pt x="27483" y="3536"/>
                </a:lnTo>
                <a:lnTo>
                  <a:pt x="13179" y="13180"/>
                </a:lnTo>
                <a:lnTo>
                  <a:pt x="3536" y="27483"/>
                </a:lnTo>
                <a:lnTo>
                  <a:pt x="0" y="45000"/>
                </a:lnTo>
                <a:lnTo>
                  <a:pt x="3536" y="62516"/>
                </a:lnTo>
                <a:lnTo>
                  <a:pt x="13179" y="76819"/>
                </a:lnTo>
                <a:lnTo>
                  <a:pt x="27483" y="86463"/>
                </a:lnTo>
                <a:lnTo>
                  <a:pt x="44999" y="90000"/>
                </a:lnTo>
                <a:lnTo>
                  <a:pt x="404999" y="90000"/>
                </a:lnTo>
                <a:lnTo>
                  <a:pt x="422515" y="86463"/>
                </a:lnTo>
                <a:lnTo>
                  <a:pt x="436819" y="76819"/>
                </a:lnTo>
                <a:lnTo>
                  <a:pt x="446463" y="62516"/>
                </a:lnTo>
                <a:lnTo>
                  <a:pt x="449999" y="45000"/>
                </a:lnTo>
                <a:lnTo>
                  <a:pt x="446463" y="27483"/>
                </a:lnTo>
                <a:lnTo>
                  <a:pt x="436819" y="13180"/>
                </a:lnTo>
                <a:lnTo>
                  <a:pt x="422515" y="3536"/>
                </a:lnTo>
                <a:lnTo>
                  <a:pt x="4049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480800" y="2963998"/>
            <a:ext cx="450215" cy="90170"/>
          </a:xfrm>
          <a:custGeom>
            <a:avLst/>
            <a:gdLst/>
            <a:ahLst/>
            <a:cxnLst/>
            <a:rect l="l" t="t" r="r" b="b"/>
            <a:pathLst>
              <a:path w="450214" h="90169">
                <a:moveTo>
                  <a:pt x="44999" y="0"/>
                </a:moveTo>
                <a:lnTo>
                  <a:pt x="404999" y="0"/>
                </a:lnTo>
                <a:lnTo>
                  <a:pt x="422515" y="3536"/>
                </a:lnTo>
                <a:lnTo>
                  <a:pt x="436819" y="13179"/>
                </a:lnTo>
                <a:lnTo>
                  <a:pt x="446463" y="27483"/>
                </a:lnTo>
                <a:lnTo>
                  <a:pt x="449999" y="44999"/>
                </a:lnTo>
                <a:lnTo>
                  <a:pt x="446463" y="62515"/>
                </a:lnTo>
                <a:lnTo>
                  <a:pt x="436819" y="76819"/>
                </a:lnTo>
                <a:lnTo>
                  <a:pt x="422515" y="86463"/>
                </a:lnTo>
                <a:lnTo>
                  <a:pt x="404999" y="89999"/>
                </a:lnTo>
                <a:lnTo>
                  <a:pt x="44999" y="89999"/>
                </a:lnTo>
                <a:lnTo>
                  <a:pt x="27483" y="86463"/>
                </a:lnTo>
                <a:lnTo>
                  <a:pt x="13179" y="76819"/>
                </a:lnTo>
                <a:lnTo>
                  <a:pt x="3536" y="62515"/>
                </a:lnTo>
                <a:lnTo>
                  <a:pt x="0" y="44999"/>
                </a:lnTo>
                <a:lnTo>
                  <a:pt x="3536" y="27483"/>
                </a:lnTo>
                <a:lnTo>
                  <a:pt x="13179" y="13179"/>
                </a:lnTo>
                <a:lnTo>
                  <a:pt x="27483" y="3536"/>
                </a:lnTo>
                <a:lnTo>
                  <a:pt x="44999" y="0"/>
                </a:lnTo>
                <a:close/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570800" y="3125998"/>
            <a:ext cx="270510" cy="90170"/>
          </a:xfrm>
          <a:custGeom>
            <a:avLst/>
            <a:gdLst/>
            <a:ahLst/>
            <a:cxnLst/>
            <a:rect l="l" t="t" r="r" b="b"/>
            <a:pathLst>
              <a:path w="270510" h="90169">
                <a:moveTo>
                  <a:pt x="224999" y="0"/>
                </a:moveTo>
                <a:lnTo>
                  <a:pt x="44999" y="0"/>
                </a:lnTo>
                <a:lnTo>
                  <a:pt x="27483" y="3536"/>
                </a:lnTo>
                <a:lnTo>
                  <a:pt x="13180" y="13180"/>
                </a:lnTo>
                <a:lnTo>
                  <a:pt x="3536" y="27483"/>
                </a:lnTo>
                <a:lnTo>
                  <a:pt x="0" y="45000"/>
                </a:lnTo>
                <a:lnTo>
                  <a:pt x="3536" y="62516"/>
                </a:lnTo>
                <a:lnTo>
                  <a:pt x="13180" y="76819"/>
                </a:lnTo>
                <a:lnTo>
                  <a:pt x="27483" y="86463"/>
                </a:lnTo>
                <a:lnTo>
                  <a:pt x="44999" y="90000"/>
                </a:lnTo>
                <a:lnTo>
                  <a:pt x="224999" y="90000"/>
                </a:lnTo>
                <a:lnTo>
                  <a:pt x="242515" y="86463"/>
                </a:lnTo>
                <a:lnTo>
                  <a:pt x="256819" y="76819"/>
                </a:lnTo>
                <a:lnTo>
                  <a:pt x="266463" y="62516"/>
                </a:lnTo>
                <a:lnTo>
                  <a:pt x="270000" y="45000"/>
                </a:lnTo>
                <a:lnTo>
                  <a:pt x="266463" y="27483"/>
                </a:lnTo>
                <a:lnTo>
                  <a:pt x="256819" y="13180"/>
                </a:lnTo>
                <a:lnTo>
                  <a:pt x="242515" y="3536"/>
                </a:lnTo>
                <a:lnTo>
                  <a:pt x="224999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570800" y="3125998"/>
            <a:ext cx="270510" cy="90170"/>
          </a:xfrm>
          <a:custGeom>
            <a:avLst/>
            <a:gdLst/>
            <a:ahLst/>
            <a:cxnLst/>
            <a:rect l="l" t="t" r="r" b="b"/>
            <a:pathLst>
              <a:path w="270510" h="90169">
                <a:moveTo>
                  <a:pt x="44999" y="0"/>
                </a:moveTo>
                <a:lnTo>
                  <a:pt x="224999" y="0"/>
                </a:lnTo>
                <a:lnTo>
                  <a:pt x="242515" y="3536"/>
                </a:lnTo>
                <a:lnTo>
                  <a:pt x="256819" y="13179"/>
                </a:lnTo>
                <a:lnTo>
                  <a:pt x="266463" y="27483"/>
                </a:lnTo>
                <a:lnTo>
                  <a:pt x="270000" y="44999"/>
                </a:lnTo>
                <a:lnTo>
                  <a:pt x="266463" y="62515"/>
                </a:lnTo>
                <a:lnTo>
                  <a:pt x="256819" y="76819"/>
                </a:lnTo>
                <a:lnTo>
                  <a:pt x="242515" y="86463"/>
                </a:lnTo>
                <a:lnTo>
                  <a:pt x="224999" y="89999"/>
                </a:lnTo>
                <a:lnTo>
                  <a:pt x="44999" y="89999"/>
                </a:lnTo>
                <a:lnTo>
                  <a:pt x="27483" y="86463"/>
                </a:lnTo>
                <a:lnTo>
                  <a:pt x="13180" y="76819"/>
                </a:lnTo>
                <a:lnTo>
                  <a:pt x="3536" y="62515"/>
                </a:lnTo>
                <a:lnTo>
                  <a:pt x="0" y="44999"/>
                </a:lnTo>
                <a:lnTo>
                  <a:pt x="3536" y="27483"/>
                </a:lnTo>
                <a:lnTo>
                  <a:pt x="13180" y="13179"/>
                </a:lnTo>
                <a:lnTo>
                  <a:pt x="27483" y="3536"/>
                </a:lnTo>
                <a:lnTo>
                  <a:pt x="44999" y="0"/>
                </a:lnTo>
                <a:close/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2705800" y="3091463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535"/>
                </a:moveTo>
                <a:lnTo>
                  <a:pt x="0" y="0"/>
                </a:lnTo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696275" y="3066063"/>
            <a:ext cx="19050" cy="25400"/>
          </a:xfrm>
          <a:custGeom>
            <a:avLst/>
            <a:gdLst/>
            <a:ahLst/>
            <a:cxnLst/>
            <a:rect l="l" t="t" r="r" b="b"/>
            <a:pathLst>
              <a:path w="19050" h="25400">
                <a:moveTo>
                  <a:pt x="9525" y="0"/>
                </a:moveTo>
                <a:lnTo>
                  <a:pt x="0" y="25400"/>
                </a:lnTo>
                <a:lnTo>
                  <a:pt x="19050" y="25400"/>
                </a:lnTo>
                <a:lnTo>
                  <a:pt x="952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696275" y="3066063"/>
            <a:ext cx="19050" cy="25400"/>
          </a:xfrm>
          <a:custGeom>
            <a:avLst/>
            <a:gdLst/>
            <a:ahLst/>
            <a:cxnLst/>
            <a:rect l="l" t="t" r="r" b="b"/>
            <a:pathLst>
              <a:path w="19050" h="25400">
                <a:moveTo>
                  <a:pt x="9525" y="0"/>
                </a:moveTo>
                <a:lnTo>
                  <a:pt x="0" y="25400"/>
                </a:lnTo>
                <a:lnTo>
                  <a:pt x="19050" y="25400"/>
                </a:lnTo>
                <a:lnTo>
                  <a:pt x="9525" y="0"/>
                </a:lnTo>
                <a:close/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624800" y="2351998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60">
                <a:moveTo>
                  <a:pt x="138275" y="23724"/>
                </a:moveTo>
                <a:lnTo>
                  <a:pt x="156069" y="50519"/>
                </a:lnTo>
                <a:lnTo>
                  <a:pt x="162000" y="81000"/>
                </a:lnTo>
                <a:lnTo>
                  <a:pt x="156069" y="111480"/>
                </a:lnTo>
                <a:lnTo>
                  <a:pt x="138275" y="138275"/>
                </a:lnTo>
                <a:lnTo>
                  <a:pt x="111480" y="156069"/>
                </a:lnTo>
                <a:lnTo>
                  <a:pt x="81000" y="162000"/>
                </a:lnTo>
                <a:lnTo>
                  <a:pt x="50519" y="156069"/>
                </a:lnTo>
                <a:lnTo>
                  <a:pt x="23724" y="138275"/>
                </a:lnTo>
                <a:lnTo>
                  <a:pt x="5931" y="111480"/>
                </a:lnTo>
                <a:lnTo>
                  <a:pt x="0" y="81000"/>
                </a:lnTo>
                <a:lnTo>
                  <a:pt x="5931" y="50519"/>
                </a:lnTo>
                <a:lnTo>
                  <a:pt x="23724" y="23724"/>
                </a:lnTo>
                <a:lnTo>
                  <a:pt x="50519" y="5931"/>
                </a:lnTo>
                <a:lnTo>
                  <a:pt x="81000" y="0"/>
                </a:lnTo>
                <a:lnTo>
                  <a:pt x="111480" y="5931"/>
                </a:lnTo>
                <a:lnTo>
                  <a:pt x="138275" y="23724"/>
                </a:lnTo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 txBox="1"/>
          <p:nvPr/>
        </p:nvSpPr>
        <p:spPr>
          <a:xfrm>
            <a:off x="2649687" y="2387837"/>
            <a:ext cx="12255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5" dirty="0">
                <a:latin typeface="Arial"/>
                <a:cs typeface="Arial"/>
              </a:rPr>
              <a:t>built</a:t>
            </a:r>
            <a:endParaRPr sz="400">
              <a:latin typeface="Arial"/>
              <a:cs typeface="Arial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2678800" y="2585998"/>
            <a:ext cx="54610" cy="126364"/>
          </a:xfrm>
          <a:custGeom>
            <a:avLst/>
            <a:gdLst/>
            <a:ahLst/>
            <a:cxnLst/>
            <a:rect l="l" t="t" r="r" b="b"/>
            <a:pathLst>
              <a:path w="54610" h="126364">
                <a:moveTo>
                  <a:pt x="26999" y="0"/>
                </a:moveTo>
                <a:lnTo>
                  <a:pt x="16490" y="2121"/>
                </a:lnTo>
                <a:lnTo>
                  <a:pt x="7907" y="7908"/>
                </a:lnTo>
                <a:lnTo>
                  <a:pt x="2121" y="16490"/>
                </a:lnTo>
                <a:lnTo>
                  <a:pt x="0" y="27000"/>
                </a:lnTo>
                <a:lnTo>
                  <a:pt x="0" y="98999"/>
                </a:lnTo>
                <a:lnTo>
                  <a:pt x="2121" y="109509"/>
                </a:lnTo>
                <a:lnTo>
                  <a:pt x="7907" y="118091"/>
                </a:lnTo>
                <a:lnTo>
                  <a:pt x="16490" y="123878"/>
                </a:lnTo>
                <a:lnTo>
                  <a:pt x="26999" y="125999"/>
                </a:lnTo>
                <a:lnTo>
                  <a:pt x="37509" y="123878"/>
                </a:lnTo>
                <a:lnTo>
                  <a:pt x="46091" y="118091"/>
                </a:lnTo>
                <a:lnTo>
                  <a:pt x="51877" y="109509"/>
                </a:lnTo>
                <a:lnTo>
                  <a:pt x="53999" y="98999"/>
                </a:lnTo>
                <a:lnTo>
                  <a:pt x="53999" y="27000"/>
                </a:lnTo>
                <a:lnTo>
                  <a:pt x="51877" y="16490"/>
                </a:lnTo>
                <a:lnTo>
                  <a:pt x="46091" y="7908"/>
                </a:lnTo>
                <a:lnTo>
                  <a:pt x="37509" y="2121"/>
                </a:lnTo>
                <a:lnTo>
                  <a:pt x="26999" y="0"/>
                </a:lnTo>
                <a:close/>
              </a:path>
            </a:pathLst>
          </a:custGeom>
          <a:solidFill>
            <a:srgbClr val="FFB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678800" y="2585998"/>
            <a:ext cx="54610" cy="126364"/>
          </a:xfrm>
          <a:custGeom>
            <a:avLst/>
            <a:gdLst/>
            <a:ahLst/>
            <a:cxnLst/>
            <a:rect l="l" t="t" r="r" b="b"/>
            <a:pathLst>
              <a:path w="54610" h="126364">
                <a:moveTo>
                  <a:pt x="0" y="98999"/>
                </a:moveTo>
                <a:lnTo>
                  <a:pt x="0" y="27000"/>
                </a:lnTo>
                <a:lnTo>
                  <a:pt x="2121" y="16490"/>
                </a:lnTo>
                <a:lnTo>
                  <a:pt x="7907" y="7908"/>
                </a:lnTo>
                <a:lnTo>
                  <a:pt x="16490" y="2121"/>
                </a:lnTo>
                <a:lnTo>
                  <a:pt x="26999" y="0"/>
                </a:lnTo>
                <a:lnTo>
                  <a:pt x="37509" y="2121"/>
                </a:lnTo>
                <a:lnTo>
                  <a:pt x="46091" y="7908"/>
                </a:lnTo>
                <a:lnTo>
                  <a:pt x="51877" y="16490"/>
                </a:lnTo>
                <a:lnTo>
                  <a:pt x="53999" y="27000"/>
                </a:lnTo>
                <a:lnTo>
                  <a:pt x="53999" y="98999"/>
                </a:lnTo>
                <a:lnTo>
                  <a:pt x="51877" y="109509"/>
                </a:lnTo>
                <a:lnTo>
                  <a:pt x="46091" y="118091"/>
                </a:lnTo>
                <a:lnTo>
                  <a:pt x="37509" y="123878"/>
                </a:lnTo>
                <a:lnTo>
                  <a:pt x="26999" y="125999"/>
                </a:lnTo>
                <a:lnTo>
                  <a:pt x="16490" y="123878"/>
                </a:lnTo>
                <a:lnTo>
                  <a:pt x="7907" y="118091"/>
                </a:lnTo>
                <a:lnTo>
                  <a:pt x="2121" y="109509"/>
                </a:lnTo>
                <a:lnTo>
                  <a:pt x="0" y="98999"/>
                </a:lnTo>
                <a:close/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 txBox="1"/>
          <p:nvPr/>
        </p:nvSpPr>
        <p:spPr>
          <a:xfrm>
            <a:off x="2633054" y="2605818"/>
            <a:ext cx="144145" cy="86360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800" dirty="0">
                <a:latin typeface="Arial"/>
                <a:cs typeface="Arial"/>
              </a:rPr>
              <a:t>~</a:t>
            </a:r>
            <a:endParaRPr sz="800">
              <a:latin typeface="Arial"/>
              <a:cs typeface="Arial"/>
            </a:endParaRPr>
          </a:p>
        </p:txBody>
      </p:sp>
      <p:sp>
        <p:nvSpPr>
          <p:cNvPr id="197" name="object 197"/>
          <p:cNvSpPr/>
          <p:nvPr/>
        </p:nvSpPr>
        <p:spPr>
          <a:xfrm>
            <a:off x="2705800" y="2551463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535"/>
                </a:moveTo>
                <a:lnTo>
                  <a:pt x="0" y="0"/>
                </a:lnTo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2696275" y="2526063"/>
            <a:ext cx="19050" cy="25400"/>
          </a:xfrm>
          <a:custGeom>
            <a:avLst/>
            <a:gdLst/>
            <a:ahLst/>
            <a:cxnLst/>
            <a:rect l="l" t="t" r="r" b="b"/>
            <a:pathLst>
              <a:path w="19050" h="25400">
                <a:moveTo>
                  <a:pt x="9525" y="0"/>
                </a:moveTo>
                <a:lnTo>
                  <a:pt x="0" y="25400"/>
                </a:lnTo>
                <a:lnTo>
                  <a:pt x="19050" y="25400"/>
                </a:lnTo>
                <a:lnTo>
                  <a:pt x="952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2696275" y="2526063"/>
            <a:ext cx="19050" cy="25400"/>
          </a:xfrm>
          <a:custGeom>
            <a:avLst/>
            <a:gdLst/>
            <a:ahLst/>
            <a:cxnLst/>
            <a:rect l="l" t="t" r="r" b="b"/>
            <a:pathLst>
              <a:path w="19050" h="25400">
                <a:moveTo>
                  <a:pt x="9525" y="0"/>
                </a:moveTo>
                <a:lnTo>
                  <a:pt x="0" y="25400"/>
                </a:lnTo>
                <a:lnTo>
                  <a:pt x="19050" y="25400"/>
                </a:lnTo>
                <a:lnTo>
                  <a:pt x="9525" y="0"/>
                </a:lnTo>
                <a:close/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40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9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40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242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242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2444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444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462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3B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462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248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6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248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249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249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251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251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2534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534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2552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2552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257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257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258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258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260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260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624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624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642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642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66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66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67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B3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67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69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B3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69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714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714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732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732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75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75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76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00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76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78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78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804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804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822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822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84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84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85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85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87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87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2894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2894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2894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2894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2912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2912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293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293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294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294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296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296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 txBox="1"/>
          <p:nvPr/>
        </p:nvSpPr>
        <p:spPr>
          <a:xfrm>
            <a:off x="2397382" y="2803917"/>
            <a:ext cx="598805" cy="74930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32384" marR="21590" indent="-5715">
              <a:lnSpc>
                <a:spcPct val="118100"/>
              </a:lnSpc>
              <a:spcBef>
                <a:spcPts val="70"/>
              </a:spcBef>
            </a:pPr>
            <a:r>
              <a:rPr sz="100" dirty="0">
                <a:latin typeface="Arial"/>
                <a:cs typeface="Arial"/>
              </a:rPr>
              <a:t>the  it  if</a:t>
            </a:r>
            <a:endParaRPr sz="100">
              <a:latin typeface="Arial"/>
              <a:cs typeface="Arial"/>
            </a:endParaRPr>
          </a:p>
          <a:p>
            <a:pPr marL="23495" marR="18415" algn="ctr">
              <a:lnSpc>
                <a:spcPct val="118100"/>
              </a:lnSpc>
            </a:pPr>
            <a:r>
              <a:rPr sz="100" dirty="0">
                <a:latin typeface="Arial"/>
                <a:cs typeface="Arial"/>
              </a:rPr>
              <a:t>was  and  all  her  he  cat  </a:t>
            </a:r>
            <a:r>
              <a:rPr sz="100" spc="-5" dirty="0">
                <a:latin typeface="Arial"/>
                <a:cs typeface="Arial"/>
              </a:rPr>
              <a:t>r</a:t>
            </a:r>
            <a:r>
              <a:rPr sz="100" dirty="0">
                <a:latin typeface="Arial"/>
                <a:cs typeface="Arial"/>
              </a:rPr>
              <a:t>ock  dog  yes  we  ten  sun  of</a:t>
            </a:r>
            <a:endParaRPr sz="100">
              <a:latin typeface="Arial"/>
              <a:cs typeface="Arial"/>
            </a:endParaRPr>
          </a:p>
          <a:p>
            <a:pPr marL="32384" marR="27305" algn="ctr">
              <a:lnSpc>
                <a:spcPct val="118100"/>
              </a:lnSpc>
            </a:pPr>
            <a:r>
              <a:rPr sz="100" spc="-5" dirty="0">
                <a:latin typeface="Arial"/>
                <a:cs typeface="Arial"/>
              </a:rPr>
              <a:t>a  I</a:t>
            </a:r>
            <a:endParaRPr sz="100">
              <a:latin typeface="Arial"/>
              <a:cs typeface="Arial"/>
            </a:endParaRPr>
          </a:p>
          <a:p>
            <a:pPr marL="19685" marR="14604" algn="ctr">
              <a:lnSpc>
                <a:spcPct val="118100"/>
              </a:lnSpc>
            </a:pPr>
            <a:r>
              <a:rPr sz="100" dirty="0">
                <a:latin typeface="Arial"/>
                <a:cs typeface="Arial"/>
              </a:rPr>
              <a:t>you  The</a:t>
            </a:r>
            <a:r>
              <a:rPr sz="100" spc="-5" dirty="0">
                <a:latin typeface="Arial"/>
                <a:cs typeface="Arial"/>
              </a:rPr>
              <a:t>r</a:t>
            </a:r>
            <a:r>
              <a:rPr sz="100" dirty="0">
                <a:latin typeface="Arial"/>
                <a:cs typeface="Arial"/>
              </a:rPr>
              <a:t>e  built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00" spc="-15" dirty="0">
                <a:latin typeface="Arial"/>
                <a:cs typeface="Arial"/>
              </a:rPr>
              <a:t>..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00" spc="-5" dirty="0">
                <a:latin typeface="Arial"/>
                <a:cs typeface="Arial"/>
              </a:rPr>
              <a:t>aardvark</a:t>
            </a:r>
            <a:endParaRPr sz="100">
              <a:latin typeface="Arial"/>
              <a:cs typeface="Arial"/>
            </a:endParaRPr>
          </a:p>
        </p:txBody>
      </p:sp>
      <p:sp>
        <p:nvSpPr>
          <p:cNvPr id="267" name="object 267"/>
          <p:cNvSpPr/>
          <p:nvPr/>
        </p:nvSpPr>
        <p:spPr>
          <a:xfrm>
            <a:off x="2705800" y="2929463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535"/>
                </a:moveTo>
                <a:lnTo>
                  <a:pt x="0" y="0"/>
                </a:lnTo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2696275" y="2904063"/>
            <a:ext cx="19050" cy="25400"/>
          </a:xfrm>
          <a:custGeom>
            <a:avLst/>
            <a:gdLst/>
            <a:ahLst/>
            <a:cxnLst/>
            <a:rect l="l" t="t" r="r" b="b"/>
            <a:pathLst>
              <a:path w="19050" h="25400">
                <a:moveTo>
                  <a:pt x="9525" y="0"/>
                </a:moveTo>
                <a:lnTo>
                  <a:pt x="0" y="25400"/>
                </a:lnTo>
                <a:lnTo>
                  <a:pt x="19050" y="25400"/>
                </a:lnTo>
                <a:lnTo>
                  <a:pt x="952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2696275" y="2904063"/>
            <a:ext cx="19050" cy="25400"/>
          </a:xfrm>
          <a:custGeom>
            <a:avLst/>
            <a:gdLst/>
            <a:ahLst/>
            <a:cxnLst/>
            <a:rect l="l" t="t" r="r" b="b"/>
            <a:pathLst>
              <a:path w="19050" h="25400">
                <a:moveTo>
                  <a:pt x="9525" y="0"/>
                </a:moveTo>
                <a:lnTo>
                  <a:pt x="0" y="25400"/>
                </a:lnTo>
                <a:lnTo>
                  <a:pt x="19050" y="25400"/>
                </a:lnTo>
                <a:lnTo>
                  <a:pt x="9525" y="0"/>
                </a:lnTo>
                <a:close/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2705800" y="2749463"/>
            <a:ext cx="0" cy="43815"/>
          </a:xfrm>
          <a:custGeom>
            <a:avLst/>
            <a:gdLst/>
            <a:ahLst/>
            <a:cxnLst/>
            <a:rect l="l" t="t" r="r" b="b"/>
            <a:pathLst>
              <a:path h="43814">
                <a:moveTo>
                  <a:pt x="0" y="43534"/>
                </a:moveTo>
                <a:lnTo>
                  <a:pt x="0" y="0"/>
                </a:lnTo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2696275" y="2724063"/>
            <a:ext cx="19050" cy="25400"/>
          </a:xfrm>
          <a:custGeom>
            <a:avLst/>
            <a:gdLst/>
            <a:ahLst/>
            <a:cxnLst/>
            <a:rect l="l" t="t" r="r" b="b"/>
            <a:pathLst>
              <a:path w="19050" h="25400">
                <a:moveTo>
                  <a:pt x="9525" y="0"/>
                </a:moveTo>
                <a:lnTo>
                  <a:pt x="0" y="25400"/>
                </a:lnTo>
                <a:lnTo>
                  <a:pt x="19050" y="25400"/>
                </a:lnTo>
                <a:lnTo>
                  <a:pt x="952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2696275" y="2724063"/>
            <a:ext cx="19050" cy="25400"/>
          </a:xfrm>
          <a:custGeom>
            <a:avLst/>
            <a:gdLst/>
            <a:ahLst/>
            <a:cxnLst/>
            <a:rect l="l" t="t" r="r" b="b"/>
            <a:pathLst>
              <a:path w="19050" h="25400">
                <a:moveTo>
                  <a:pt x="9525" y="0"/>
                </a:moveTo>
                <a:lnTo>
                  <a:pt x="0" y="25400"/>
                </a:lnTo>
                <a:lnTo>
                  <a:pt x="19050" y="25400"/>
                </a:lnTo>
                <a:lnTo>
                  <a:pt x="9525" y="0"/>
                </a:lnTo>
                <a:close/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3362800" y="2963998"/>
            <a:ext cx="450215" cy="90170"/>
          </a:xfrm>
          <a:custGeom>
            <a:avLst/>
            <a:gdLst/>
            <a:ahLst/>
            <a:cxnLst/>
            <a:rect l="l" t="t" r="r" b="b"/>
            <a:pathLst>
              <a:path w="450214" h="90169">
                <a:moveTo>
                  <a:pt x="404999" y="0"/>
                </a:moveTo>
                <a:lnTo>
                  <a:pt x="44999" y="0"/>
                </a:lnTo>
                <a:lnTo>
                  <a:pt x="27483" y="3536"/>
                </a:lnTo>
                <a:lnTo>
                  <a:pt x="13180" y="13180"/>
                </a:lnTo>
                <a:lnTo>
                  <a:pt x="3536" y="27483"/>
                </a:lnTo>
                <a:lnTo>
                  <a:pt x="0" y="45000"/>
                </a:lnTo>
                <a:lnTo>
                  <a:pt x="3536" y="62516"/>
                </a:lnTo>
                <a:lnTo>
                  <a:pt x="13180" y="76819"/>
                </a:lnTo>
                <a:lnTo>
                  <a:pt x="27483" y="86463"/>
                </a:lnTo>
                <a:lnTo>
                  <a:pt x="44999" y="90000"/>
                </a:lnTo>
                <a:lnTo>
                  <a:pt x="404999" y="90000"/>
                </a:lnTo>
                <a:lnTo>
                  <a:pt x="422515" y="86463"/>
                </a:lnTo>
                <a:lnTo>
                  <a:pt x="436819" y="76819"/>
                </a:lnTo>
                <a:lnTo>
                  <a:pt x="446463" y="62516"/>
                </a:lnTo>
                <a:lnTo>
                  <a:pt x="449999" y="45000"/>
                </a:lnTo>
                <a:lnTo>
                  <a:pt x="446463" y="27483"/>
                </a:lnTo>
                <a:lnTo>
                  <a:pt x="436819" y="13180"/>
                </a:lnTo>
                <a:lnTo>
                  <a:pt x="422515" y="3536"/>
                </a:lnTo>
                <a:lnTo>
                  <a:pt x="4049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3362800" y="2963998"/>
            <a:ext cx="450215" cy="90170"/>
          </a:xfrm>
          <a:custGeom>
            <a:avLst/>
            <a:gdLst/>
            <a:ahLst/>
            <a:cxnLst/>
            <a:rect l="l" t="t" r="r" b="b"/>
            <a:pathLst>
              <a:path w="450214" h="90169">
                <a:moveTo>
                  <a:pt x="44999" y="0"/>
                </a:moveTo>
                <a:lnTo>
                  <a:pt x="404999" y="0"/>
                </a:lnTo>
                <a:lnTo>
                  <a:pt x="422515" y="3536"/>
                </a:lnTo>
                <a:lnTo>
                  <a:pt x="436819" y="13179"/>
                </a:lnTo>
                <a:lnTo>
                  <a:pt x="446463" y="27483"/>
                </a:lnTo>
                <a:lnTo>
                  <a:pt x="449999" y="44999"/>
                </a:lnTo>
                <a:lnTo>
                  <a:pt x="446463" y="62515"/>
                </a:lnTo>
                <a:lnTo>
                  <a:pt x="436819" y="76819"/>
                </a:lnTo>
                <a:lnTo>
                  <a:pt x="422515" y="86463"/>
                </a:lnTo>
                <a:lnTo>
                  <a:pt x="404999" y="89999"/>
                </a:lnTo>
                <a:lnTo>
                  <a:pt x="44999" y="89999"/>
                </a:lnTo>
                <a:lnTo>
                  <a:pt x="27483" y="86463"/>
                </a:lnTo>
                <a:lnTo>
                  <a:pt x="13180" y="76819"/>
                </a:lnTo>
                <a:lnTo>
                  <a:pt x="3536" y="62515"/>
                </a:lnTo>
                <a:lnTo>
                  <a:pt x="0" y="44999"/>
                </a:lnTo>
                <a:lnTo>
                  <a:pt x="3536" y="27483"/>
                </a:lnTo>
                <a:lnTo>
                  <a:pt x="13180" y="13179"/>
                </a:lnTo>
                <a:lnTo>
                  <a:pt x="27483" y="3536"/>
                </a:lnTo>
                <a:lnTo>
                  <a:pt x="44999" y="0"/>
                </a:lnTo>
                <a:close/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452800" y="3125998"/>
            <a:ext cx="270510" cy="90170"/>
          </a:xfrm>
          <a:custGeom>
            <a:avLst/>
            <a:gdLst/>
            <a:ahLst/>
            <a:cxnLst/>
            <a:rect l="l" t="t" r="r" b="b"/>
            <a:pathLst>
              <a:path w="270510" h="90169">
                <a:moveTo>
                  <a:pt x="225000" y="0"/>
                </a:moveTo>
                <a:lnTo>
                  <a:pt x="44999" y="0"/>
                </a:lnTo>
                <a:lnTo>
                  <a:pt x="27483" y="3536"/>
                </a:lnTo>
                <a:lnTo>
                  <a:pt x="13180" y="13180"/>
                </a:lnTo>
                <a:lnTo>
                  <a:pt x="3536" y="27483"/>
                </a:lnTo>
                <a:lnTo>
                  <a:pt x="0" y="45000"/>
                </a:lnTo>
                <a:lnTo>
                  <a:pt x="3536" y="62516"/>
                </a:lnTo>
                <a:lnTo>
                  <a:pt x="13180" y="76819"/>
                </a:lnTo>
                <a:lnTo>
                  <a:pt x="27483" y="86463"/>
                </a:lnTo>
                <a:lnTo>
                  <a:pt x="44999" y="90000"/>
                </a:lnTo>
                <a:lnTo>
                  <a:pt x="225000" y="90000"/>
                </a:lnTo>
                <a:lnTo>
                  <a:pt x="242516" y="86463"/>
                </a:lnTo>
                <a:lnTo>
                  <a:pt x="256819" y="76819"/>
                </a:lnTo>
                <a:lnTo>
                  <a:pt x="266463" y="62516"/>
                </a:lnTo>
                <a:lnTo>
                  <a:pt x="270000" y="45000"/>
                </a:lnTo>
                <a:lnTo>
                  <a:pt x="266463" y="27483"/>
                </a:lnTo>
                <a:lnTo>
                  <a:pt x="256819" y="13180"/>
                </a:lnTo>
                <a:lnTo>
                  <a:pt x="242516" y="3536"/>
                </a:lnTo>
                <a:lnTo>
                  <a:pt x="225000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452800" y="3125998"/>
            <a:ext cx="270510" cy="90170"/>
          </a:xfrm>
          <a:custGeom>
            <a:avLst/>
            <a:gdLst/>
            <a:ahLst/>
            <a:cxnLst/>
            <a:rect l="l" t="t" r="r" b="b"/>
            <a:pathLst>
              <a:path w="270510" h="90169">
                <a:moveTo>
                  <a:pt x="44999" y="0"/>
                </a:moveTo>
                <a:lnTo>
                  <a:pt x="225000" y="0"/>
                </a:lnTo>
                <a:lnTo>
                  <a:pt x="242516" y="3536"/>
                </a:lnTo>
                <a:lnTo>
                  <a:pt x="256819" y="13179"/>
                </a:lnTo>
                <a:lnTo>
                  <a:pt x="266463" y="27483"/>
                </a:lnTo>
                <a:lnTo>
                  <a:pt x="270000" y="44999"/>
                </a:lnTo>
                <a:lnTo>
                  <a:pt x="266463" y="62515"/>
                </a:lnTo>
                <a:lnTo>
                  <a:pt x="256819" y="76819"/>
                </a:lnTo>
                <a:lnTo>
                  <a:pt x="242516" y="86463"/>
                </a:lnTo>
                <a:lnTo>
                  <a:pt x="225000" y="89999"/>
                </a:lnTo>
                <a:lnTo>
                  <a:pt x="44999" y="89999"/>
                </a:lnTo>
                <a:lnTo>
                  <a:pt x="27483" y="86463"/>
                </a:lnTo>
                <a:lnTo>
                  <a:pt x="13180" y="76819"/>
                </a:lnTo>
                <a:lnTo>
                  <a:pt x="3536" y="62515"/>
                </a:lnTo>
                <a:lnTo>
                  <a:pt x="0" y="44999"/>
                </a:lnTo>
                <a:lnTo>
                  <a:pt x="3536" y="27483"/>
                </a:lnTo>
                <a:lnTo>
                  <a:pt x="13180" y="13179"/>
                </a:lnTo>
                <a:lnTo>
                  <a:pt x="27483" y="3536"/>
                </a:lnTo>
                <a:lnTo>
                  <a:pt x="44999" y="0"/>
                </a:lnTo>
                <a:close/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587800" y="3091463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535"/>
                </a:moveTo>
                <a:lnTo>
                  <a:pt x="0" y="0"/>
                </a:lnTo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578275" y="3066063"/>
            <a:ext cx="19050" cy="25400"/>
          </a:xfrm>
          <a:custGeom>
            <a:avLst/>
            <a:gdLst/>
            <a:ahLst/>
            <a:cxnLst/>
            <a:rect l="l" t="t" r="r" b="b"/>
            <a:pathLst>
              <a:path w="19050" h="25400">
                <a:moveTo>
                  <a:pt x="9525" y="0"/>
                </a:moveTo>
                <a:lnTo>
                  <a:pt x="0" y="25400"/>
                </a:lnTo>
                <a:lnTo>
                  <a:pt x="19050" y="25400"/>
                </a:lnTo>
                <a:lnTo>
                  <a:pt x="952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578275" y="3066063"/>
            <a:ext cx="19050" cy="25400"/>
          </a:xfrm>
          <a:custGeom>
            <a:avLst/>
            <a:gdLst/>
            <a:ahLst/>
            <a:cxnLst/>
            <a:rect l="l" t="t" r="r" b="b"/>
            <a:pathLst>
              <a:path w="19050" h="25400">
                <a:moveTo>
                  <a:pt x="9525" y="0"/>
                </a:moveTo>
                <a:lnTo>
                  <a:pt x="0" y="25400"/>
                </a:lnTo>
                <a:lnTo>
                  <a:pt x="19050" y="25400"/>
                </a:lnTo>
                <a:lnTo>
                  <a:pt x="9525" y="0"/>
                </a:lnTo>
                <a:close/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506800" y="2351998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60">
                <a:moveTo>
                  <a:pt x="138275" y="23724"/>
                </a:moveTo>
                <a:lnTo>
                  <a:pt x="156068" y="50519"/>
                </a:lnTo>
                <a:lnTo>
                  <a:pt x="161999" y="81000"/>
                </a:lnTo>
                <a:lnTo>
                  <a:pt x="156068" y="111480"/>
                </a:lnTo>
                <a:lnTo>
                  <a:pt x="138275" y="138275"/>
                </a:lnTo>
                <a:lnTo>
                  <a:pt x="111480" y="156069"/>
                </a:lnTo>
                <a:lnTo>
                  <a:pt x="80999" y="162000"/>
                </a:lnTo>
                <a:lnTo>
                  <a:pt x="50519" y="156069"/>
                </a:lnTo>
                <a:lnTo>
                  <a:pt x="23724" y="138275"/>
                </a:lnTo>
                <a:lnTo>
                  <a:pt x="5931" y="111480"/>
                </a:lnTo>
                <a:lnTo>
                  <a:pt x="0" y="81000"/>
                </a:lnTo>
                <a:lnTo>
                  <a:pt x="5931" y="50519"/>
                </a:lnTo>
                <a:lnTo>
                  <a:pt x="23724" y="23724"/>
                </a:lnTo>
                <a:lnTo>
                  <a:pt x="50519" y="5931"/>
                </a:lnTo>
                <a:lnTo>
                  <a:pt x="80999" y="0"/>
                </a:lnTo>
                <a:lnTo>
                  <a:pt x="111480" y="5931"/>
                </a:lnTo>
                <a:lnTo>
                  <a:pt x="138275" y="23724"/>
                </a:lnTo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 txBox="1"/>
          <p:nvPr/>
        </p:nvSpPr>
        <p:spPr>
          <a:xfrm>
            <a:off x="3561460" y="2387837"/>
            <a:ext cx="5270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10" dirty="0">
                <a:latin typeface="Arial"/>
                <a:cs typeface="Arial"/>
              </a:rPr>
              <a:t>a</a:t>
            </a:r>
            <a:endParaRPr sz="400">
              <a:latin typeface="Arial"/>
              <a:cs typeface="Arial"/>
            </a:endParaRPr>
          </a:p>
        </p:txBody>
      </p:sp>
      <p:sp>
        <p:nvSpPr>
          <p:cNvPr id="282" name="object 282"/>
          <p:cNvSpPr/>
          <p:nvPr/>
        </p:nvSpPr>
        <p:spPr>
          <a:xfrm>
            <a:off x="3560800" y="2585998"/>
            <a:ext cx="54610" cy="126364"/>
          </a:xfrm>
          <a:custGeom>
            <a:avLst/>
            <a:gdLst/>
            <a:ahLst/>
            <a:cxnLst/>
            <a:rect l="l" t="t" r="r" b="b"/>
            <a:pathLst>
              <a:path w="54610" h="126364">
                <a:moveTo>
                  <a:pt x="27000" y="0"/>
                </a:moveTo>
                <a:lnTo>
                  <a:pt x="16490" y="2121"/>
                </a:lnTo>
                <a:lnTo>
                  <a:pt x="7908" y="7908"/>
                </a:lnTo>
                <a:lnTo>
                  <a:pt x="2121" y="16490"/>
                </a:lnTo>
                <a:lnTo>
                  <a:pt x="0" y="27000"/>
                </a:lnTo>
                <a:lnTo>
                  <a:pt x="0" y="98999"/>
                </a:lnTo>
                <a:lnTo>
                  <a:pt x="2121" y="109509"/>
                </a:lnTo>
                <a:lnTo>
                  <a:pt x="7908" y="118091"/>
                </a:lnTo>
                <a:lnTo>
                  <a:pt x="16490" y="123878"/>
                </a:lnTo>
                <a:lnTo>
                  <a:pt x="27000" y="125999"/>
                </a:lnTo>
                <a:lnTo>
                  <a:pt x="37509" y="123878"/>
                </a:lnTo>
                <a:lnTo>
                  <a:pt x="46091" y="118091"/>
                </a:lnTo>
                <a:lnTo>
                  <a:pt x="51878" y="109509"/>
                </a:lnTo>
                <a:lnTo>
                  <a:pt x="53999" y="98999"/>
                </a:lnTo>
                <a:lnTo>
                  <a:pt x="53999" y="27000"/>
                </a:lnTo>
                <a:lnTo>
                  <a:pt x="51878" y="16490"/>
                </a:lnTo>
                <a:lnTo>
                  <a:pt x="46091" y="7908"/>
                </a:lnTo>
                <a:lnTo>
                  <a:pt x="37509" y="2121"/>
                </a:lnTo>
                <a:lnTo>
                  <a:pt x="27000" y="0"/>
                </a:lnTo>
                <a:close/>
              </a:path>
            </a:pathLst>
          </a:custGeom>
          <a:solidFill>
            <a:srgbClr val="FFB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560800" y="2585998"/>
            <a:ext cx="54610" cy="126364"/>
          </a:xfrm>
          <a:custGeom>
            <a:avLst/>
            <a:gdLst/>
            <a:ahLst/>
            <a:cxnLst/>
            <a:rect l="l" t="t" r="r" b="b"/>
            <a:pathLst>
              <a:path w="54610" h="126364">
                <a:moveTo>
                  <a:pt x="0" y="98999"/>
                </a:moveTo>
                <a:lnTo>
                  <a:pt x="0" y="27000"/>
                </a:lnTo>
                <a:lnTo>
                  <a:pt x="2121" y="16490"/>
                </a:lnTo>
                <a:lnTo>
                  <a:pt x="7908" y="7908"/>
                </a:lnTo>
                <a:lnTo>
                  <a:pt x="16490" y="2121"/>
                </a:lnTo>
                <a:lnTo>
                  <a:pt x="27000" y="0"/>
                </a:lnTo>
                <a:lnTo>
                  <a:pt x="37509" y="2121"/>
                </a:lnTo>
                <a:lnTo>
                  <a:pt x="46091" y="7908"/>
                </a:lnTo>
                <a:lnTo>
                  <a:pt x="51878" y="16490"/>
                </a:lnTo>
                <a:lnTo>
                  <a:pt x="53999" y="27000"/>
                </a:lnTo>
                <a:lnTo>
                  <a:pt x="53999" y="98999"/>
                </a:lnTo>
                <a:lnTo>
                  <a:pt x="51878" y="109509"/>
                </a:lnTo>
                <a:lnTo>
                  <a:pt x="46091" y="118091"/>
                </a:lnTo>
                <a:lnTo>
                  <a:pt x="37509" y="123878"/>
                </a:lnTo>
                <a:lnTo>
                  <a:pt x="27000" y="125999"/>
                </a:lnTo>
                <a:lnTo>
                  <a:pt x="16490" y="123878"/>
                </a:lnTo>
                <a:lnTo>
                  <a:pt x="7908" y="118091"/>
                </a:lnTo>
                <a:lnTo>
                  <a:pt x="2121" y="109509"/>
                </a:lnTo>
                <a:lnTo>
                  <a:pt x="0" y="98999"/>
                </a:lnTo>
                <a:close/>
              </a:path>
            </a:pathLst>
          </a:custGeom>
          <a:ln w="634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 txBox="1"/>
          <p:nvPr/>
        </p:nvSpPr>
        <p:spPr>
          <a:xfrm>
            <a:off x="3515055" y="2605818"/>
            <a:ext cx="144145" cy="86360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800" dirty="0">
                <a:latin typeface="Arial"/>
                <a:cs typeface="Arial"/>
              </a:rPr>
              <a:t>~</a:t>
            </a:r>
            <a:endParaRPr sz="800">
              <a:latin typeface="Arial"/>
              <a:cs typeface="Arial"/>
            </a:endParaRPr>
          </a:p>
        </p:txBody>
      </p:sp>
      <p:sp>
        <p:nvSpPr>
          <p:cNvPr id="285" name="object 285"/>
          <p:cNvSpPr/>
          <p:nvPr/>
        </p:nvSpPr>
        <p:spPr>
          <a:xfrm>
            <a:off x="3587800" y="2551463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535"/>
                </a:moveTo>
                <a:lnTo>
                  <a:pt x="0" y="0"/>
                </a:lnTo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578275" y="2526063"/>
            <a:ext cx="19050" cy="25400"/>
          </a:xfrm>
          <a:custGeom>
            <a:avLst/>
            <a:gdLst/>
            <a:ahLst/>
            <a:cxnLst/>
            <a:rect l="l" t="t" r="r" b="b"/>
            <a:pathLst>
              <a:path w="19050" h="25400">
                <a:moveTo>
                  <a:pt x="9525" y="0"/>
                </a:moveTo>
                <a:lnTo>
                  <a:pt x="0" y="25400"/>
                </a:lnTo>
                <a:lnTo>
                  <a:pt x="19050" y="25400"/>
                </a:lnTo>
                <a:lnTo>
                  <a:pt x="952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578275" y="2526063"/>
            <a:ext cx="19050" cy="25400"/>
          </a:xfrm>
          <a:custGeom>
            <a:avLst/>
            <a:gdLst/>
            <a:ahLst/>
            <a:cxnLst/>
            <a:rect l="l" t="t" r="r" b="b"/>
            <a:pathLst>
              <a:path w="19050" h="25400">
                <a:moveTo>
                  <a:pt x="9525" y="0"/>
                </a:moveTo>
                <a:lnTo>
                  <a:pt x="0" y="25400"/>
                </a:lnTo>
                <a:lnTo>
                  <a:pt x="19050" y="25400"/>
                </a:lnTo>
                <a:lnTo>
                  <a:pt x="9525" y="0"/>
                </a:lnTo>
                <a:close/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29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3B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29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30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3B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30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332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B3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32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344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3362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B3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362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38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6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38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39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6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339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341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41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434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3434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452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B3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3452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3470801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3470801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348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348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350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350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3524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B3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3524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3542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3542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356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B3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356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357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00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357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359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359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3614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B3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3614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3632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3632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365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365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366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366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368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368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3704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3704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3722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3722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374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374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375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375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377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377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3794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3794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3812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3812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383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3830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384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8000" y="99000"/>
                </a:lnTo>
                <a:lnTo>
                  <a:pt x="18000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3848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8000" y="0"/>
                </a:lnTo>
                <a:lnTo>
                  <a:pt x="18000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386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17999" y="99000"/>
                </a:lnTo>
                <a:lnTo>
                  <a:pt x="17999" y="0"/>
                </a:lnTo>
                <a:lnTo>
                  <a:pt x="0" y="0"/>
                </a:lnTo>
                <a:lnTo>
                  <a:pt x="0" y="99000"/>
                </a:lnTo>
                <a:close/>
              </a:path>
            </a:pathLst>
          </a:custGeom>
          <a:solidFill>
            <a:srgbClr val="F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3866800" y="2792998"/>
            <a:ext cx="18415" cy="99060"/>
          </a:xfrm>
          <a:custGeom>
            <a:avLst/>
            <a:gdLst/>
            <a:ahLst/>
            <a:cxnLst/>
            <a:rect l="l" t="t" r="r" b="b"/>
            <a:pathLst>
              <a:path w="18414" h="99060">
                <a:moveTo>
                  <a:pt x="0" y="99000"/>
                </a:moveTo>
                <a:lnTo>
                  <a:pt x="0" y="0"/>
                </a:lnTo>
                <a:lnTo>
                  <a:pt x="17999" y="0"/>
                </a:lnTo>
                <a:lnTo>
                  <a:pt x="17999" y="99000"/>
                </a:lnTo>
                <a:lnTo>
                  <a:pt x="0" y="990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 txBox="1"/>
          <p:nvPr/>
        </p:nvSpPr>
        <p:spPr>
          <a:xfrm>
            <a:off x="3279382" y="2803917"/>
            <a:ext cx="616585" cy="74930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32384" marR="21590" indent="-5715">
              <a:lnSpc>
                <a:spcPct val="118100"/>
              </a:lnSpc>
              <a:spcBef>
                <a:spcPts val="70"/>
              </a:spcBef>
            </a:pPr>
            <a:r>
              <a:rPr sz="100" dirty="0">
                <a:latin typeface="Arial"/>
                <a:cs typeface="Arial"/>
              </a:rPr>
              <a:t>the  it  if</a:t>
            </a:r>
            <a:endParaRPr sz="100">
              <a:latin typeface="Arial"/>
              <a:cs typeface="Arial"/>
            </a:endParaRPr>
          </a:p>
          <a:p>
            <a:pPr marL="23495" marR="18415" algn="ctr">
              <a:lnSpc>
                <a:spcPct val="118100"/>
              </a:lnSpc>
            </a:pPr>
            <a:r>
              <a:rPr sz="100" dirty="0">
                <a:latin typeface="Arial"/>
                <a:cs typeface="Arial"/>
              </a:rPr>
              <a:t>was  and  all  her  he  cat  </a:t>
            </a:r>
            <a:r>
              <a:rPr sz="100" spc="-5" dirty="0">
                <a:latin typeface="Arial"/>
                <a:cs typeface="Arial"/>
              </a:rPr>
              <a:t>r</a:t>
            </a:r>
            <a:r>
              <a:rPr sz="100" dirty="0">
                <a:latin typeface="Arial"/>
                <a:cs typeface="Arial"/>
              </a:rPr>
              <a:t>ock  dog  yes  we  ten  sun  of</a:t>
            </a:r>
            <a:endParaRPr sz="100">
              <a:latin typeface="Arial"/>
              <a:cs typeface="Arial"/>
            </a:endParaRPr>
          </a:p>
          <a:p>
            <a:pPr marL="32384" marR="27305" algn="ctr">
              <a:lnSpc>
                <a:spcPct val="118100"/>
              </a:lnSpc>
            </a:pPr>
            <a:r>
              <a:rPr sz="100" spc="-5" dirty="0">
                <a:latin typeface="Arial"/>
                <a:cs typeface="Arial"/>
              </a:rPr>
              <a:t>a  I</a:t>
            </a:r>
            <a:endParaRPr sz="100">
              <a:latin typeface="Arial"/>
              <a:cs typeface="Arial"/>
            </a:endParaRPr>
          </a:p>
          <a:p>
            <a:pPr marL="19685" marR="14604" algn="ctr">
              <a:lnSpc>
                <a:spcPct val="118100"/>
              </a:lnSpc>
            </a:pPr>
            <a:r>
              <a:rPr sz="100" dirty="0">
                <a:latin typeface="Arial"/>
                <a:cs typeface="Arial"/>
              </a:rPr>
              <a:t>you  The</a:t>
            </a:r>
            <a:r>
              <a:rPr sz="100" spc="-5" dirty="0">
                <a:latin typeface="Arial"/>
                <a:cs typeface="Arial"/>
              </a:rPr>
              <a:t>r</a:t>
            </a:r>
            <a:r>
              <a:rPr sz="100" dirty="0">
                <a:latin typeface="Arial"/>
                <a:cs typeface="Arial"/>
              </a:rPr>
              <a:t>e  built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00" spc="-5" dirty="0">
                <a:latin typeface="Arial"/>
                <a:cs typeface="Arial"/>
              </a:rPr>
              <a:t>aardvark</a:t>
            </a:r>
            <a:endParaRPr sz="100">
              <a:latin typeface="Arial"/>
              <a:cs typeface="Arial"/>
            </a:endParaRPr>
          </a:p>
        </p:txBody>
      </p:sp>
      <p:sp>
        <p:nvSpPr>
          <p:cNvPr id="354" name="object 354"/>
          <p:cNvSpPr/>
          <p:nvPr/>
        </p:nvSpPr>
        <p:spPr>
          <a:xfrm>
            <a:off x="3587800" y="2929463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535"/>
                </a:moveTo>
                <a:lnTo>
                  <a:pt x="0" y="0"/>
                </a:lnTo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3578275" y="2904063"/>
            <a:ext cx="19050" cy="25400"/>
          </a:xfrm>
          <a:custGeom>
            <a:avLst/>
            <a:gdLst/>
            <a:ahLst/>
            <a:cxnLst/>
            <a:rect l="l" t="t" r="r" b="b"/>
            <a:pathLst>
              <a:path w="19050" h="25400">
                <a:moveTo>
                  <a:pt x="9525" y="0"/>
                </a:moveTo>
                <a:lnTo>
                  <a:pt x="0" y="25400"/>
                </a:lnTo>
                <a:lnTo>
                  <a:pt x="19050" y="25400"/>
                </a:lnTo>
                <a:lnTo>
                  <a:pt x="952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3578275" y="2904063"/>
            <a:ext cx="19050" cy="25400"/>
          </a:xfrm>
          <a:custGeom>
            <a:avLst/>
            <a:gdLst/>
            <a:ahLst/>
            <a:cxnLst/>
            <a:rect l="l" t="t" r="r" b="b"/>
            <a:pathLst>
              <a:path w="19050" h="25400">
                <a:moveTo>
                  <a:pt x="9525" y="0"/>
                </a:moveTo>
                <a:lnTo>
                  <a:pt x="0" y="25400"/>
                </a:lnTo>
                <a:lnTo>
                  <a:pt x="19050" y="25400"/>
                </a:lnTo>
                <a:lnTo>
                  <a:pt x="9525" y="0"/>
                </a:lnTo>
                <a:close/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3587800" y="2749463"/>
            <a:ext cx="0" cy="43815"/>
          </a:xfrm>
          <a:custGeom>
            <a:avLst/>
            <a:gdLst/>
            <a:ahLst/>
            <a:cxnLst/>
            <a:rect l="l" t="t" r="r" b="b"/>
            <a:pathLst>
              <a:path h="43814">
                <a:moveTo>
                  <a:pt x="0" y="43534"/>
                </a:moveTo>
                <a:lnTo>
                  <a:pt x="0" y="0"/>
                </a:lnTo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3578275" y="2724063"/>
            <a:ext cx="19050" cy="25400"/>
          </a:xfrm>
          <a:custGeom>
            <a:avLst/>
            <a:gdLst/>
            <a:ahLst/>
            <a:cxnLst/>
            <a:rect l="l" t="t" r="r" b="b"/>
            <a:pathLst>
              <a:path w="19050" h="25400">
                <a:moveTo>
                  <a:pt x="9525" y="0"/>
                </a:moveTo>
                <a:lnTo>
                  <a:pt x="0" y="25400"/>
                </a:lnTo>
                <a:lnTo>
                  <a:pt x="19050" y="25400"/>
                </a:lnTo>
                <a:lnTo>
                  <a:pt x="952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3578275" y="2724063"/>
            <a:ext cx="19050" cy="25400"/>
          </a:xfrm>
          <a:custGeom>
            <a:avLst/>
            <a:gdLst/>
            <a:ahLst/>
            <a:cxnLst/>
            <a:rect l="l" t="t" r="r" b="b"/>
            <a:pathLst>
              <a:path w="19050" h="25400">
                <a:moveTo>
                  <a:pt x="9525" y="0"/>
                </a:moveTo>
                <a:lnTo>
                  <a:pt x="0" y="25400"/>
                </a:lnTo>
                <a:lnTo>
                  <a:pt x="19050" y="25400"/>
                </a:lnTo>
                <a:lnTo>
                  <a:pt x="9525" y="0"/>
                </a:lnTo>
                <a:close/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 txBox="1"/>
          <p:nvPr/>
        </p:nvSpPr>
        <p:spPr>
          <a:xfrm>
            <a:off x="2113192" y="2784996"/>
            <a:ext cx="9969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75" i="1" spc="-472" baseline="8547" dirty="0">
                <a:latin typeface="Arial"/>
                <a:cs typeface="Arial"/>
              </a:rPr>
              <a:t>p</a:t>
            </a:r>
            <a:r>
              <a:rPr sz="975" spc="75" baseline="8547" dirty="0">
                <a:latin typeface="Arial"/>
                <a:cs typeface="Arial"/>
              </a:rPr>
              <a:t>ˆ</a:t>
            </a:r>
            <a:r>
              <a:rPr sz="450" spc="10" dirty="0">
                <a:latin typeface="Tahoma"/>
                <a:cs typeface="Tahoma"/>
              </a:rPr>
              <a:t>2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61" name="object 361"/>
          <p:cNvSpPr txBox="1"/>
          <p:nvPr/>
        </p:nvSpPr>
        <p:spPr>
          <a:xfrm>
            <a:off x="3014892" y="2784996"/>
            <a:ext cx="9969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75" i="1" spc="-472" baseline="8547" dirty="0">
                <a:latin typeface="Arial"/>
                <a:cs typeface="Arial"/>
              </a:rPr>
              <a:t>p</a:t>
            </a:r>
            <a:r>
              <a:rPr sz="975" spc="75" baseline="8547" dirty="0">
                <a:latin typeface="Arial"/>
                <a:cs typeface="Arial"/>
              </a:rPr>
              <a:t>ˆ</a:t>
            </a:r>
            <a:r>
              <a:rPr sz="450" spc="10" dirty="0">
                <a:latin typeface="Tahoma"/>
                <a:cs typeface="Tahoma"/>
              </a:rPr>
              <a:t>3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62" name="object 362"/>
          <p:cNvSpPr txBox="1"/>
          <p:nvPr/>
        </p:nvSpPr>
        <p:spPr>
          <a:xfrm>
            <a:off x="3916592" y="2784996"/>
            <a:ext cx="9969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75" i="1" spc="-472" baseline="8547" dirty="0">
                <a:latin typeface="Arial"/>
                <a:cs typeface="Arial"/>
              </a:rPr>
              <a:t>p</a:t>
            </a:r>
            <a:r>
              <a:rPr sz="975" spc="75" baseline="8547" dirty="0">
                <a:latin typeface="Arial"/>
                <a:cs typeface="Arial"/>
              </a:rPr>
              <a:t>ˆ</a:t>
            </a:r>
            <a:r>
              <a:rPr sz="450" spc="45" dirty="0">
                <a:latin typeface="PMingLiU"/>
                <a:cs typeface="PMingLiU"/>
              </a:rPr>
              <a:t>4</a:t>
            </a:r>
            <a:endParaRPr sz="450">
              <a:latin typeface="PMingLiU"/>
              <a:cs typeface="PMingLiU"/>
            </a:endParaRPr>
          </a:p>
        </p:txBody>
      </p:sp>
      <p:sp>
        <p:nvSpPr>
          <p:cNvPr id="363" name="object 363"/>
          <p:cNvSpPr/>
          <p:nvPr/>
        </p:nvSpPr>
        <p:spPr>
          <a:xfrm>
            <a:off x="968799" y="2433367"/>
            <a:ext cx="790575" cy="962660"/>
          </a:xfrm>
          <a:custGeom>
            <a:avLst/>
            <a:gdLst/>
            <a:ahLst/>
            <a:cxnLst/>
            <a:rect l="l" t="t" r="r" b="b"/>
            <a:pathLst>
              <a:path w="790575" h="962660">
                <a:moveTo>
                  <a:pt x="0" y="0"/>
                </a:moveTo>
                <a:lnTo>
                  <a:pt x="59980" y="21819"/>
                </a:lnTo>
                <a:lnTo>
                  <a:pt x="94563" y="41709"/>
                </a:lnTo>
                <a:lnTo>
                  <a:pt x="131732" y="69042"/>
                </a:lnTo>
                <a:lnTo>
                  <a:pt x="171129" y="104911"/>
                </a:lnTo>
                <a:lnTo>
                  <a:pt x="212396" y="150410"/>
                </a:lnTo>
                <a:lnTo>
                  <a:pt x="255176" y="206630"/>
                </a:lnTo>
                <a:lnTo>
                  <a:pt x="285422" y="253262"/>
                </a:lnTo>
                <a:lnTo>
                  <a:pt x="311700" y="300549"/>
                </a:lnTo>
                <a:lnTo>
                  <a:pt x="334505" y="348251"/>
                </a:lnTo>
                <a:lnTo>
                  <a:pt x="354334" y="396125"/>
                </a:lnTo>
                <a:lnTo>
                  <a:pt x="371682" y="443930"/>
                </a:lnTo>
                <a:lnTo>
                  <a:pt x="387046" y="491424"/>
                </a:lnTo>
                <a:lnTo>
                  <a:pt x="400921" y="538365"/>
                </a:lnTo>
                <a:lnTo>
                  <a:pt x="413805" y="584511"/>
                </a:lnTo>
                <a:lnTo>
                  <a:pt x="426194" y="629621"/>
                </a:lnTo>
                <a:lnTo>
                  <a:pt x="438583" y="673453"/>
                </a:lnTo>
                <a:lnTo>
                  <a:pt x="451468" y="715765"/>
                </a:lnTo>
                <a:lnTo>
                  <a:pt x="465347" y="756315"/>
                </a:lnTo>
                <a:lnTo>
                  <a:pt x="480715" y="794861"/>
                </a:lnTo>
                <a:lnTo>
                  <a:pt x="498068" y="831162"/>
                </a:lnTo>
                <a:lnTo>
                  <a:pt x="517902" y="864975"/>
                </a:lnTo>
                <a:lnTo>
                  <a:pt x="540714" y="896059"/>
                </a:lnTo>
                <a:lnTo>
                  <a:pt x="567001" y="924173"/>
                </a:lnTo>
                <a:lnTo>
                  <a:pt x="605800" y="952248"/>
                </a:lnTo>
                <a:lnTo>
                  <a:pt x="641656" y="962629"/>
                </a:lnTo>
                <a:lnTo>
                  <a:pt x="674482" y="958246"/>
                </a:lnTo>
                <a:lnTo>
                  <a:pt x="704188" y="942027"/>
                </a:lnTo>
                <a:lnTo>
                  <a:pt x="730688" y="916901"/>
                </a:lnTo>
                <a:lnTo>
                  <a:pt x="753892" y="885799"/>
                </a:lnTo>
                <a:lnTo>
                  <a:pt x="773713" y="851648"/>
                </a:lnTo>
                <a:lnTo>
                  <a:pt x="790062" y="817378"/>
                </a:lnTo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1750031" y="3227186"/>
            <a:ext cx="18415" cy="27305"/>
          </a:xfrm>
          <a:custGeom>
            <a:avLst/>
            <a:gdLst/>
            <a:ahLst/>
            <a:cxnLst/>
            <a:rect l="l" t="t" r="r" b="b"/>
            <a:pathLst>
              <a:path w="18414" h="27305">
                <a:moveTo>
                  <a:pt x="18338" y="0"/>
                </a:moveTo>
                <a:lnTo>
                  <a:pt x="0" y="19989"/>
                </a:lnTo>
                <a:lnTo>
                  <a:pt x="17665" y="27118"/>
                </a:lnTo>
                <a:lnTo>
                  <a:pt x="18338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1750031" y="3227186"/>
            <a:ext cx="18415" cy="27305"/>
          </a:xfrm>
          <a:custGeom>
            <a:avLst/>
            <a:gdLst/>
            <a:ahLst/>
            <a:cxnLst/>
            <a:rect l="l" t="t" r="r" b="b"/>
            <a:pathLst>
              <a:path w="18414" h="27305">
                <a:moveTo>
                  <a:pt x="18338" y="0"/>
                </a:moveTo>
                <a:lnTo>
                  <a:pt x="0" y="19990"/>
                </a:lnTo>
                <a:lnTo>
                  <a:pt x="17665" y="27118"/>
                </a:lnTo>
                <a:lnTo>
                  <a:pt x="18338" y="0"/>
                </a:lnTo>
                <a:close/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 txBox="1"/>
          <p:nvPr/>
        </p:nvSpPr>
        <p:spPr>
          <a:xfrm>
            <a:off x="830416" y="2943746"/>
            <a:ext cx="117475" cy="285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95"/>
              </a:spcBef>
            </a:pPr>
            <a:r>
              <a:rPr sz="975" b="0" i="1" spc="-52" baseline="8547" dirty="0">
                <a:latin typeface="Bookman Old Style"/>
                <a:cs typeface="Bookman Old Style"/>
              </a:rPr>
              <a:t>h</a:t>
            </a:r>
            <a:r>
              <a:rPr sz="450" spc="10" dirty="0">
                <a:latin typeface="Tahoma"/>
                <a:cs typeface="Tahoma"/>
              </a:rPr>
              <a:t>1</a:t>
            </a:r>
            <a:endParaRPr sz="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975" i="1" spc="-15" baseline="8547" dirty="0">
                <a:latin typeface="Arial"/>
                <a:cs typeface="Arial"/>
              </a:rPr>
              <a:t>w</a:t>
            </a:r>
            <a:r>
              <a:rPr sz="450" spc="10" dirty="0">
                <a:latin typeface="Tahoma"/>
                <a:cs typeface="Tahoma"/>
              </a:rPr>
              <a:t>0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67" name="object 367"/>
          <p:cNvSpPr txBox="1"/>
          <p:nvPr/>
        </p:nvSpPr>
        <p:spPr>
          <a:xfrm>
            <a:off x="1736142" y="2943746"/>
            <a:ext cx="117475" cy="283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95"/>
              </a:spcBef>
            </a:pPr>
            <a:r>
              <a:rPr sz="975" b="0" i="1" spc="-52" baseline="8547" dirty="0">
                <a:latin typeface="Bookman Old Style"/>
                <a:cs typeface="Bookman Old Style"/>
              </a:rPr>
              <a:t>h</a:t>
            </a:r>
            <a:r>
              <a:rPr sz="450" spc="10" dirty="0">
                <a:latin typeface="Tahoma"/>
                <a:cs typeface="Tahoma"/>
              </a:rPr>
              <a:t>2</a:t>
            </a:r>
            <a:endParaRPr sz="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975" i="1" spc="-15" baseline="8547" dirty="0">
                <a:latin typeface="Arial"/>
                <a:cs typeface="Arial"/>
              </a:rPr>
              <a:t>w</a:t>
            </a:r>
            <a:r>
              <a:rPr sz="450" spc="10" dirty="0">
                <a:latin typeface="Tahoma"/>
                <a:cs typeface="Tahoma"/>
              </a:rPr>
              <a:t>1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68" name="object 368"/>
          <p:cNvSpPr txBox="1"/>
          <p:nvPr/>
        </p:nvSpPr>
        <p:spPr>
          <a:xfrm>
            <a:off x="2650542" y="2943746"/>
            <a:ext cx="117475" cy="283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95"/>
              </a:spcBef>
            </a:pPr>
            <a:r>
              <a:rPr sz="975" b="0" i="1" spc="-52" baseline="8547" dirty="0">
                <a:latin typeface="Bookman Old Style"/>
                <a:cs typeface="Bookman Old Style"/>
              </a:rPr>
              <a:t>h</a:t>
            </a:r>
            <a:r>
              <a:rPr sz="450" spc="10" dirty="0">
                <a:latin typeface="Tahoma"/>
                <a:cs typeface="Tahoma"/>
              </a:rPr>
              <a:t>3</a:t>
            </a:r>
            <a:endParaRPr sz="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975" i="1" spc="-15" baseline="8547" dirty="0">
                <a:latin typeface="Arial"/>
                <a:cs typeface="Arial"/>
              </a:rPr>
              <a:t>w</a:t>
            </a:r>
            <a:r>
              <a:rPr sz="450" spc="10" dirty="0">
                <a:latin typeface="Tahoma"/>
                <a:cs typeface="Tahoma"/>
              </a:rPr>
              <a:t>2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69" name="object 369"/>
          <p:cNvSpPr txBox="1"/>
          <p:nvPr/>
        </p:nvSpPr>
        <p:spPr>
          <a:xfrm>
            <a:off x="3533192" y="2943746"/>
            <a:ext cx="117475" cy="285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95"/>
              </a:spcBef>
            </a:pPr>
            <a:r>
              <a:rPr sz="975" b="0" i="1" spc="-52" baseline="8547" dirty="0">
                <a:latin typeface="Bookman Old Style"/>
                <a:cs typeface="Bookman Old Style"/>
              </a:rPr>
              <a:t>h</a:t>
            </a:r>
            <a:r>
              <a:rPr sz="450" spc="45" dirty="0">
                <a:latin typeface="PMingLiU"/>
                <a:cs typeface="PMingLiU"/>
              </a:rPr>
              <a:t>4</a:t>
            </a:r>
            <a:endParaRPr sz="45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975" i="1" spc="-15" baseline="8547" dirty="0">
                <a:latin typeface="Arial"/>
                <a:cs typeface="Arial"/>
              </a:rPr>
              <a:t>w</a:t>
            </a:r>
            <a:r>
              <a:rPr sz="450" spc="10" dirty="0">
                <a:latin typeface="Tahoma"/>
                <a:cs typeface="Tahoma"/>
              </a:rPr>
              <a:t>3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70" name="object 370"/>
          <p:cNvSpPr/>
          <p:nvPr/>
        </p:nvSpPr>
        <p:spPr>
          <a:xfrm>
            <a:off x="1868799" y="2433247"/>
            <a:ext cx="803910" cy="965200"/>
          </a:xfrm>
          <a:custGeom>
            <a:avLst/>
            <a:gdLst/>
            <a:ahLst/>
            <a:cxnLst/>
            <a:rect l="l" t="t" r="r" b="b"/>
            <a:pathLst>
              <a:path w="803910" h="965200">
                <a:moveTo>
                  <a:pt x="0" y="0"/>
                </a:moveTo>
                <a:lnTo>
                  <a:pt x="59442" y="21858"/>
                </a:lnTo>
                <a:lnTo>
                  <a:pt x="93647" y="41770"/>
                </a:lnTo>
                <a:lnTo>
                  <a:pt x="130364" y="69126"/>
                </a:lnTo>
                <a:lnTo>
                  <a:pt x="169234" y="105014"/>
                </a:lnTo>
                <a:lnTo>
                  <a:pt x="209899" y="150525"/>
                </a:lnTo>
                <a:lnTo>
                  <a:pt x="252000" y="206750"/>
                </a:lnTo>
                <a:lnTo>
                  <a:pt x="281732" y="253514"/>
                </a:lnTo>
                <a:lnTo>
                  <a:pt x="307381" y="300954"/>
                </a:lnTo>
                <a:lnTo>
                  <a:pt x="329473" y="348823"/>
                </a:lnTo>
                <a:lnTo>
                  <a:pt x="348528" y="396876"/>
                </a:lnTo>
                <a:lnTo>
                  <a:pt x="365071" y="444868"/>
                </a:lnTo>
                <a:lnTo>
                  <a:pt x="379625" y="492554"/>
                </a:lnTo>
                <a:lnTo>
                  <a:pt x="392712" y="539689"/>
                </a:lnTo>
                <a:lnTo>
                  <a:pt x="404856" y="586027"/>
                </a:lnTo>
                <a:lnTo>
                  <a:pt x="416579" y="631323"/>
                </a:lnTo>
                <a:lnTo>
                  <a:pt x="428405" y="675332"/>
                </a:lnTo>
                <a:lnTo>
                  <a:pt x="440857" y="717808"/>
                </a:lnTo>
                <a:lnTo>
                  <a:pt x="454457" y="758507"/>
                </a:lnTo>
                <a:lnTo>
                  <a:pt x="469730" y="797183"/>
                </a:lnTo>
                <a:lnTo>
                  <a:pt x="487197" y="833590"/>
                </a:lnTo>
                <a:lnTo>
                  <a:pt x="507383" y="867484"/>
                </a:lnTo>
                <a:lnTo>
                  <a:pt x="530809" y="898619"/>
                </a:lnTo>
                <a:lnTo>
                  <a:pt x="558000" y="926750"/>
                </a:lnTo>
                <a:lnTo>
                  <a:pt x="598821" y="954877"/>
                </a:lnTo>
                <a:lnTo>
                  <a:pt x="637178" y="965047"/>
                </a:lnTo>
                <a:lnTo>
                  <a:pt x="672852" y="960253"/>
                </a:lnTo>
                <a:lnTo>
                  <a:pt x="705623" y="943490"/>
                </a:lnTo>
                <a:lnTo>
                  <a:pt x="735272" y="917755"/>
                </a:lnTo>
                <a:lnTo>
                  <a:pt x="761579" y="886041"/>
                </a:lnTo>
                <a:lnTo>
                  <a:pt x="784324" y="851344"/>
                </a:lnTo>
                <a:lnTo>
                  <a:pt x="803288" y="816658"/>
                </a:lnTo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2663470" y="3226916"/>
            <a:ext cx="19685" cy="27305"/>
          </a:xfrm>
          <a:custGeom>
            <a:avLst/>
            <a:gdLst/>
            <a:ahLst/>
            <a:cxnLst/>
            <a:rect l="l" t="t" r="r" b="b"/>
            <a:pathLst>
              <a:path w="19685" h="27305">
                <a:moveTo>
                  <a:pt x="19427" y="0"/>
                </a:moveTo>
                <a:lnTo>
                  <a:pt x="0" y="18932"/>
                </a:lnTo>
                <a:lnTo>
                  <a:pt x="17239" y="27038"/>
                </a:lnTo>
                <a:lnTo>
                  <a:pt x="19427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2663470" y="3226916"/>
            <a:ext cx="19685" cy="27305"/>
          </a:xfrm>
          <a:custGeom>
            <a:avLst/>
            <a:gdLst/>
            <a:ahLst/>
            <a:cxnLst/>
            <a:rect l="l" t="t" r="r" b="b"/>
            <a:pathLst>
              <a:path w="19685" h="27305">
                <a:moveTo>
                  <a:pt x="19427" y="0"/>
                </a:moveTo>
                <a:lnTo>
                  <a:pt x="0" y="18933"/>
                </a:lnTo>
                <a:lnTo>
                  <a:pt x="17239" y="27038"/>
                </a:lnTo>
                <a:lnTo>
                  <a:pt x="19427" y="0"/>
                </a:lnTo>
                <a:close/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2786774" y="2435057"/>
            <a:ext cx="770255" cy="960755"/>
          </a:xfrm>
          <a:custGeom>
            <a:avLst/>
            <a:gdLst/>
            <a:ahLst/>
            <a:cxnLst/>
            <a:rect l="l" t="t" r="r" b="b"/>
            <a:pathLst>
              <a:path w="770254" h="960755">
                <a:moveTo>
                  <a:pt x="0" y="0"/>
                </a:moveTo>
                <a:lnTo>
                  <a:pt x="65366" y="29298"/>
                </a:lnTo>
                <a:lnTo>
                  <a:pt x="103431" y="56249"/>
                </a:lnTo>
                <a:lnTo>
                  <a:pt x="144513" y="93472"/>
                </a:lnTo>
                <a:lnTo>
                  <a:pt x="188187" y="142518"/>
                </a:lnTo>
                <a:lnTo>
                  <a:pt x="234026" y="204940"/>
                </a:lnTo>
                <a:lnTo>
                  <a:pt x="263010" y="251560"/>
                </a:lnTo>
                <a:lnTo>
                  <a:pt x="288193" y="298834"/>
                </a:lnTo>
                <a:lnTo>
                  <a:pt x="310060" y="346521"/>
                </a:lnTo>
                <a:lnTo>
                  <a:pt x="329097" y="394380"/>
                </a:lnTo>
                <a:lnTo>
                  <a:pt x="345789" y="442168"/>
                </a:lnTo>
                <a:lnTo>
                  <a:pt x="360623" y="489645"/>
                </a:lnTo>
                <a:lnTo>
                  <a:pt x="374083" y="536570"/>
                </a:lnTo>
                <a:lnTo>
                  <a:pt x="386657" y="582699"/>
                </a:lnTo>
                <a:lnTo>
                  <a:pt x="398829" y="627793"/>
                </a:lnTo>
                <a:lnTo>
                  <a:pt x="411084" y="671609"/>
                </a:lnTo>
                <a:lnTo>
                  <a:pt x="423910" y="713907"/>
                </a:lnTo>
                <a:lnTo>
                  <a:pt x="437791" y="754443"/>
                </a:lnTo>
                <a:lnTo>
                  <a:pt x="453213" y="792978"/>
                </a:lnTo>
                <a:lnTo>
                  <a:pt x="470662" y="829270"/>
                </a:lnTo>
                <a:lnTo>
                  <a:pt x="490623" y="863076"/>
                </a:lnTo>
                <a:lnTo>
                  <a:pt x="513582" y="894156"/>
                </a:lnTo>
                <a:lnTo>
                  <a:pt x="540026" y="922268"/>
                </a:lnTo>
                <a:lnTo>
                  <a:pt x="579233" y="950366"/>
                </a:lnTo>
                <a:lnTo>
                  <a:pt x="615741" y="960745"/>
                </a:lnTo>
                <a:lnTo>
                  <a:pt x="649409" y="956342"/>
                </a:lnTo>
                <a:lnTo>
                  <a:pt x="680094" y="940094"/>
                </a:lnTo>
                <a:lnTo>
                  <a:pt x="707651" y="914935"/>
                </a:lnTo>
                <a:lnTo>
                  <a:pt x="731939" y="883804"/>
                </a:lnTo>
                <a:lnTo>
                  <a:pt x="752815" y="849636"/>
                </a:lnTo>
                <a:lnTo>
                  <a:pt x="770134" y="815367"/>
                </a:lnTo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3548168" y="3227079"/>
            <a:ext cx="19050" cy="27305"/>
          </a:xfrm>
          <a:custGeom>
            <a:avLst/>
            <a:gdLst/>
            <a:ahLst/>
            <a:cxnLst/>
            <a:rect l="l" t="t" r="r" b="b"/>
            <a:pathLst>
              <a:path w="19050" h="27305">
                <a:moveTo>
                  <a:pt x="18793" y="0"/>
                </a:moveTo>
                <a:lnTo>
                  <a:pt x="0" y="19562"/>
                </a:lnTo>
                <a:lnTo>
                  <a:pt x="17497" y="27096"/>
                </a:lnTo>
                <a:lnTo>
                  <a:pt x="18793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3548168" y="3227079"/>
            <a:ext cx="19050" cy="27305"/>
          </a:xfrm>
          <a:custGeom>
            <a:avLst/>
            <a:gdLst/>
            <a:ahLst/>
            <a:cxnLst/>
            <a:rect l="l" t="t" r="r" b="b"/>
            <a:pathLst>
              <a:path w="19050" h="27305">
                <a:moveTo>
                  <a:pt x="18793" y="0"/>
                </a:moveTo>
                <a:lnTo>
                  <a:pt x="0" y="19562"/>
                </a:lnTo>
                <a:lnTo>
                  <a:pt x="17497" y="27096"/>
                </a:lnTo>
                <a:lnTo>
                  <a:pt x="18793" y="0"/>
                </a:lnTo>
                <a:close/>
              </a:path>
            </a:pathLst>
          </a:custGeom>
          <a:ln w="634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1112800" y="3008998"/>
            <a:ext cx="412750" cy="0"/>
          </a:xfrm>
          <a:custGeom>
            <a:avLst/>
            <a:gdLst/>
            <a:ahLst/>
            <a:cxnLst/>
            <a:rect l="l" t="t" r="r" b="b"/>
            <a:pathLst>
              <a:path w="412750">
                <a:moveTo>
                  <a:pt x="0" y="0"/>
                </a:moveTo>
                <a:lnTo>
                  <a:pt x="412534" y="0"/>
                </a:lnTo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1525335" y="2999473"/>
            <a:ext cx="25400" cy="19050"/>
          </a:xfrm>
          <a:custGeom>
            <a:avLst/>
            <a:gdLst/>
            <a:ahLst/>
            <a:cxnLst/>
            <a:rect l="l" t="t" r="r" b="b"/>
            <a:pathLst>
              <a:path w="25400" h="19050">
                <a:moveTo>
                  <a:pt x="0" y="0"/>
                </a:moveTo>
                <a:lnTo>
                  <a:pt x="0" y="19050"/>
                </a:lnTo>
                <a:lnTo>
                  <a:pt x="2540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1525335" y="2999473"/>
            <a:ext cx="25400" cy="19050"/>
          </a:xfrm>
          <a:custGeom>
            <a:avLst/>
            <a:gdLst/>
            <a:ahLst/>
            <a:cxnLst/>
            <a:rect l="l" t="t" r="r" b="b"/>
            <a:pathLst>
              <a:path w="25400" h="19050">
                <a:moveTo>
                  <a:pt x="25400" y="9525"/>
                </a:moveTo>
                <a:lnTo>
                  <a:pt x="0" y="0"/>
                </a:lnTo>
                <a:lnTo>
                  <a:pt x="0" y="19050"/>
                </a:lnTo>
                <a:lnTo>
                  <a:pt x="25400" y="9525"/>
                </a:lnTo>
                <a:close/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2012800" y="3008998"/>
            <a:ext cx="430530" cy="0"/>
          </a:xfrm>
          <a:custGeom>
            <a:avLst/>
            <a:gdLst/>
            <a:ahLst/>
            <a:cxnLst/>
            <a:rect l="l" t="t" r="r" b="b"/>
            <a:pathLst>
              <a:path w="430530">
                <a:moveTo>
                  <a:pt x="0" y="0"/>
                </a:moveTo>
                <a:lnTo>
                  <a:pt x="430535" y="0"/>
                </a:lnTo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2443335" y="2999473"/>
            <a:ext cx="25400" cy="19050"/>
          </a:xfrm>
          <a:custGeom>
            <a:avLst/>
            <a:gdLst/>
            <a:ahLst/>
            <a:cxnLst/>
            <a:rect l="l" t="t" r="r" b="b"/>
            <a:pathLst>
              <a:path w="25400" h="19050">
                <a:moveTo>
                  <a:pt x="0" y="0"/>
                </a:moveTo>
                <a:lnTo>
                  <a:pt x="0" y="19050"/>
                </a:lnTo>
                <a:lnTo>
                  <a:pt x="2540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2443335" y="2999473"/>
            <a:ext cx="25400" cy="19050"/>
          </a:xfrm>
          <a:custGeom>
            <a:avLst/>
            <a:gdLst/>
            <a:ahLst/>
            <a:cxnLst/>
            <a:rect l="l" t="t" r="r" b="b"/>
            <a:pathLst>
              <a:path w="25400" h="19050">
                <a:moveTo>
                  <a:pt x="25400" y="9525"/>
                </a:moveTo>
                <a:lnTo>
                  <a:pt x="0" y="0"/>
                </a:lnTo>
                <a:lnTo>
                  <a:pt x="0" y="19050"/>
                </a:lnTo>
                <a:lnTo>
                  <a:pt x="25400" y="9525"/>
                </a:lnTo>
                <a:close/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2930800" y="3008998"/>
            <a:ext cx="394970" cy="0"/>
          </a:xfrm>
          <a:custGeom>
            <a:avLst/>
            <a:gdLst/>
            <a:ahLst/>
            <a:cxnLst/>
            <a:rect l="l" t="t" r="r" b="b"/>
            <a:pathLst>
              <a:path w="394970">
                <a:moveTo>
                  <a:pt x="0" y="0"/>
                </a:moveTo>
                <a:lnTo>
                  <a:pt x="394535" y="0"/>
                </a:lnTo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3325335" y="2999473"/>
            <a:ext cx="25400" cy="19050"/>
          </a:xfrm>
          <a:custGeom>
            <a:avLst/>
            <a:gdLst/>
            <a:ahLst/>
            <a:cxnLst/>
            <a:rect l="l" t="t" r="r" b="b"/>
            <a:pathLst>
              <a:path w="25400" h="19050">
                <a:moveTo>
                  <a:pt x="0" y="0"/>
                </a:moveTo>
                <a:lnTo>
                  <a:pt x="0" y="19050"/>
                </a:lnTo>
                <a:lnTo>
                  <a:pt x="2540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3325335" y="2999473"/>
            <a:ext cx="25400" cy="19050"/>
          </a:xfrm>
          <a:custGeom>
            <a:avLst/>
            <a:gdLst/>
            <a:ahLst/>
            <a:cxnLst/>
            <a:rect l="l" t="t" r="r" b="b"/>
            <a:pathLst>
              <a:path w="25400" h="19050">
                <a:moveTo>
                  <a:pt x="25400" y="9525"/>
                </a:moveTo>
                <a:lnTo>
                  <a:pt x="0" y="0"/>
                </a:lnTo>
                <a:lnTo>
                  <a:pt x="0" y="19050"/>
                </a:lnTo>
                <a:lnTo>
                  <a:pt x="25400" y="9525"/>
                </a:lnTo>
                <a:close/>
              </a:path>
            </a:pathLst>
          </a:custGeom>
          <a:ln w="635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066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55" dirty="0"/>
              <a:t>ЯМ ДКСП</a:t>
            </a:r>
            <a:endParaRPr spc="100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526985"/>
            <a:ext cx="3781425" cy="24872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100" spc="-20" dirty="0" smtClean="0">
                <a:latin typeface="Tahoma"/>
                <a:cs typeface="Tahoma"/>
              </a:rPr>
              <a:t>Ячейка ДКПС</a:t>
            </a:r>
            <a:r>
              <a:rPr lang="ru-RU" sz="1100" spc="-30" dirty="0" smtClean="0">
                <a:latin typeface="Tahoma"/>
                <a:cs typeface="Tahoma"/>
              </a:rPr>
              <a:t>,</a:t>
            </a:r>
            <a:r>
              <a:rPr lang="ru-RU" sz="1200" spc="-44" baseline="27777" dirty="0" smtClean="0">
                <a:latin typeface="Arial"/>
                <a:cs typeface="Arial"/>
              </a:rPr>
              <a:t>2</a:t>
            </a:r>
            <a:endParaRPr lang="ru-RU" sz="1200" baseline="27777" dirty="0" smtClean="0">
              <a:latin typeface="Arial"/>
              <a:cs typeface="Arial"/>
            </a:endParaRPr>
          </a:p>
          <a:p>
            <a:pPr marL="1094105">
              <a:lnSpc>
                <a:spcPct val="100000"/>
              </a:lnSpc>
              <a:spcBef>
                <a:spcPts val="1130"/>
              </a:spcBef>
            </a:pPr>
            <a:r>
              <a:rPr sz="1100" i="1" spc="-50" dirty="0" err="1" smtClean="0">
                <a:solidFill>
                  <a:srgbClr val="FF0000"/>
                </a:solidFill>
                <a:latin typeface="Trebuchet MS"/>
                <a:cs typeface="Trebuchet MS"/>
              </a:rPr>
              <a:t>c</a:t>
            </a:r>
            <a:r>
              <a:rPr sz="1200" i="1" spc="-75" baseline="-10416" dirty="0" err="1" smtClean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1200" i="1" spc="-75" baseline="-10416" dirty="0" smtClean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spc="45" dirty="0">
                <a:solidFill>
                  <a:srgbClr val="FF0000"/>
                </a:solidFill>
                <a:latin typeface="Tahoma"/>
                <a:cs typeface="Tahoma"/>
              </a:rPr>
              <a:t>= </a:t>
            </a:r>
            <a:r>
              <a:rPr sz="1100" i="1" spc="-90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200" i="1" spc="-135" baseline="-10416" dirty="0">
                <a:solidFill>
                  <a:srgbClr val="FF0000"/>
                </a:solidFill>
                <a:latin typeface="Verdana"/>
                <a:cs typeface="Verdana"/>
              </a:rPr>
              <a:t>n </a:t>
            </a:r>
            <a:r>
              <a:rPr sz="1100" spc="-75" dirty="0">
                <a:solidFill>
                  <a:srgbClr val="FF0000"/>
                </a:solidFill>
                <a:latin typeface="Lucida Sans Unicode"/>
                <a:cs typeface="Lucida Sans Unicode"/>
              </a:rPr>
              <a:t>◦ </a:t>
            </a:r>
            <a:r>
              <a:rPr sz="1100" i="1" spc="-25" dirty="0">
                <a:solidFill>
                  <a:srgbClr val="FF0000"/>
                </a:solidFill>
                <a:latin typeface="Trebuchet MS"/>
                <a:cs typeface="Trebuchet MS"/>
              </a:rPr>
              <a:t>c</a:t>
            </a:r>
            <a:r>
              <a:rPr sz="1200" i="1" spc="-37" baseline="-10416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1200" spc="-37" baseline="-10416" dirty="0">
                <a:solidFill>
                  <a:srgbClr val="FF0000"/>
                </a:solidFill>
                <a:latin typeface="Lucida Sans Unicode"/>
                <a:cs typeface="Lucida Sans Unicode"/>
              </a:rPr>
              <a:t>−</a:t>
            </a:r>
            <a:r>
              <a:rPr sz="1200" spc="-37" baseline="-10416" dirty="0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sz="1100" spc="45" dirty="0">
                <a:solidFill>
                  <a:srgbClr val="FF0000"/>
                </a:solidFill>
                <a:latin typeface="Tahoma"/>
                <a:cs typeface="Tahoma"/>
              </a:rPr>
              <a:t>+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(1 </a:t>
            </a:r>
            <a:r>
              <a:rPr sz="1100" spc="-30" dirty="0">
                <a:solidFill>
                  <a:srgbClr val="FF0000"/>
                </a:solidFill>
                <a:latin typeface="Lucida Sans Unicode"/>
                <a:cs typeface="Lucida Sans Unicode"/>
              </a:rPr>
              <a:t>− </a:t>
            </a:r>
            <a:r>
              <a:rPr sz="1100" i="1" spc="-40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200" i="1" spc="-60" baseline="-10416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) </a:t>
            </a:r>
            <a:r>
              <a:rPr sz="1100" spc="-75" dirty="0">
                <a:solidFill>
                  <a:srgbClr val="FF0000"/>
                </a:solidFill>
                <a:latin typeface="Lucida Sans Unicode"/>
                <a:cs typeface="Lucida Sans Unicode"/>
              </a:rPr>
              <a:t>◦</a:t>
            </a:r>
            <a:r>
              <a:rPr sz="1100" spc="-27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i="1" spc="-160" dirty="0">
                <a:solidFill>
                  <a:srgbClr val="FF0000"/>
                </a:solidFill>
                <a:latin typeface="Trebuchet MS"/>
                <a:cs typeface="Trebuchet MS"/>
              </a:rPr>
              <a:t>c</a:t>
            </a:r>
            <a:r>
              <a:rPr sz="1100" spc="-160" dirty="0">
                <a:solidFill>
                  <a:srgbClr val="FF0000"/>
                </a:solidFill>
                <a:latin typeface="Tahoma"/>
                <a:cs typeface="Tahoma"/>
              </a:rPr>
              <a:t>ˆ</a:t>
            </a:r>
            <a:r>
              <a:rPr sz="1200" i="1" spc="-240" baseline="-10416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1100" i="1" spc="-160" dirty="0">
                <a:latin typeface="Arial"/>
                <a:cs typeface="Arial"/>
              </a:rPr>
              <a:t>,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982980">
              <a:lnSpc>
                <a:spcPct val="100000"/>
              </a:lnSpc>
            </a:pPr>
            <a:r>
              <a:rPr sz="1100" i="1" spc="-235" dirty="0">
                <a:latin typeface="Trebuchet MS"/>
                <a:cs typeface="Trebuchet MS"/>
              </a:rPr>
              <a:t>c</a:t>
            </a:r>
            <a:r>
              <a:rPr sz="1100" spc="-235" dirty="0">
                <a:latin typeface="Tahoma"/>
                <a:cs typeface="Tahoma"/>
              </a:rPr>
              <a:t>ˆ</a:t>
            </a:r>
            <a:r>
              <a:rPr sz="1200" i="1" spc="-352" baseline="-10416" dirty="0">
                <a:latin typeface="Verdana"/>
                <a:cs typeface="Verdana"/>
              </a:rPr>
              <a:t>n</a:t>
            </a:r>
            <a:r>
              <a:rPr sz="1200" i="1" spc="-292" baseline="-10416" dirty="0">
                <a:latin typeface="Verdana"/>
                <a:cs typeface="Verdan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tanh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(</a:t>
            </a:r>
            <a:r>
              <a:rPr sz="1100" i="1" spc="15" dirty="0">
                <a:latin typeface="Trebuchet MS"/>
                <a:cs typeface="Trebuchet MS"/>
              </a:rPr>
              <a:t>W</a:t>
            </a:r>
            <a:r>
              <a:rPr sz="1200" i="1" spc="22" baseline="-10416" dirty="0">
                <a:latin typeface="Verdana"/>
                <a:cs typeface="Verdana"/>
              </a:rPr>
              <a:t>c</a:t>
            </a:r>
            <a:r>
              <a:rPr sz="1200" i="1" spc="-254" baseline="-10416" dirty="0">
                <a:latin typeface="Verdana"/>
                <a:cs typeface="Verdana"/>
              </a:rPr>
              <a:t> </a:t>
            </a:r>
            <a:r>
              <a:rPr sz="1100" spc="-50" dirty="0">
                <a:latin typeface="Tahoma"/>
                <a:cs typeface="Tahoma"/>
              </a:rPr>
              <a:t>[</a:t>
            </a:r>
            <a:r>
              <a:rPr sz="1100" i="1" spc="-50" dirty="0">
                <a:latin typeface="Trebuchet MS"/>
                <a:cs typeface="Trebuchet MS"/>
              </a:rPr>
              <a:t>w</a:t>
            </a:r>
            <a:r>
              <a:rPr sz="1200" i="1" spc="-75" baseline="-10416" dirty="0">
                <a:latin typeface="Verdana"/>
                <a:cs typeface="Verdana"/>
              </a:rPr>
              <a:t>n</a:t>
            </a:r>
            <a:r>
              <a:rPr sz="1200" spc="-75" baseline="-10416" dirty="0">
                <a:latin typeface="Lucida Sans Unicode"/>
                <a:cs typeface="Lucida Sans Unicode"/>
              </a:rPr>
              <a:t>−</a:t>
            </a:r>
            <a:r>
              <a:rPr sz="1200" spc="-75" baseline="-10416" dirty="0">
                <a:latin typeface="Arial"/>
                <a:cs typeface="Arial"/>
              </a:rPr>
              <a:t>1</a:t>
            </a:r>
            <a:r>
              <a:rPr sz="1100" spc="-50" dirty="0">
                <a:latin typeface="Tahoma"/>
                <a:cs typeface="Tahoma"/>
              </a:rPr>
              <a:t>;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i="1" spc="-15" dirty="0">
                <a:latin typeface="Trebuchet MS"/>
                <a:cs typeface="Trebuchet MS"/>
              </a:rPr>
              <a:t>h</a:t>
            </a:r>
            <a:r>
              <a:rPr sz="1200" i="1" spc="-22" baseline="-10416" dirty="0">
                <a:latin typeface="Verdana"/>
                <a:cs typeface="Verdana"/>
              </a:rPr>
              <a:t>t</a:t>
            </a:r>
            <a:r>
              <a:rPr sz="1200" spc="-22" baseline="-10416" dirty="0">
                <a:latin typeface="Lucida Sans Unicode"/>
                <a:cs typeface="Lucida Sans Unicode"/>
              </a:rPr>
              <a:t>−</a:t>
            </a:r>
            <a:r>
              <a:rPr sz="1200" spc="-22" baseline="-10416" dirty="0">
                <a:latin typeface="Arial"/>
                <a:cs typeface="Arial"/>
              </a:rPr>
              <a:t>1</a:t>
            </a:r>
            <a:r>
              <a:rPr sz="1100" spc="-15" dirty="0">
                <a:latin typeface="Tahoma"/>
                <a:cs typeface="Tahoma"/>
              </a:rPr>
              <a:t>]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10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Trebuchet MS"/>
                <a:cs typeface="Trebuchet MS"/>
              </a:rPr>
              <a:t>b</a:t>
            </a:r>
            <a:r>
              <a:rPr sz="1200" i="1" spc="-75" baseline="-10416" dirty="0">
                <a:latin typeface="Verdana"/>
                <a:cs typeface="Verdana"/>
              </a:rPr>
              <a:t>c</a:t>
            </a:r>
            <a:r>
              <a:rPr sz="1200" i="1" spc="-254" baseline="-10416" dirty="0">
                <a:latin typeface="Verdana"/>
                <a:cs typeface="Verdana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,</a:t>
            </a:r>
            <a:endParaRPr sz="1100" dirty="0">
              <a:latin typeface="Arial"/>
              <a:cs typeface="Arial"/>
            </a:endParaRPr>
          </a:p>
          <a:p>
            <a:pPr marL="1002030" marR="1010285" indent="-29845">
              <a:lnSpc>
                <a:spcPct val="125299"/>
              </a:lnSpc>
            </a:pPr>
            <a:r>
              <a:rPr sz="1100" i="1" spc="-60" dirty="0">
                <a:latin typeface="Trebuchet MS"/>
                <a:cs typeface="Trebuchet MS"/>
              </a:rPr>
              <a:t>h</a:t>
            </a:r>
            <a:r>
              <a:rPr sz="1200" i="1" spc="-89" baseline="-10416" dirty="0">
                <a:latin typeface="Verdana"/>
                <a:cs typeface="Verdana"/>
              </a:rPr>
              <a:t>n 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i="1" spc="-60" dirty="0">
                <a:latin typeface="Trebuchet MS"/>
                <a:cs typeface="Trebuchet MS"/>
              </a:rPr>
              <a:t>o</a:t>
            </a:r>
            <a:r>
              <a:rPr sz="1200" i="1" spc="-89" baseline="-10416" dirty="0">
                <a:latin typeface="Verdana"/>
                <a:cs typeface="Verdana"/>
              </a:rPr>
              <a:t>n </a:t>
            </a:r>
            <a:r>
              <a:rPr sz="1100" spc="-75" dirty="0">
                <a:latin typeface="Lucida Sans Unicode"/>
                <a:cs typeface="Lucida Sans Unicode"/>
              </a:rPr>
              <a:t>◦ </a:t>
            </a:r>
            <a:r>
              <a:rPr sz="1100" spc="-35" dirty="0">
                <a:latin typeface="Tahoma"/>
                <a:cs typeface="Tahoma"/>
              </a:rPr>
              <a:t>tanh </a:t>
            </a:r>
            <a:r>
              <a:rPr sz="1100" spc="-5" dirty="0">
                <a:latin typeface="Tahoma"/>
                <a:cs typeface="Tahoma"/>
              </a:rPr>
              <a:t>(</a:t>
            </a:r>
            <a:r>
              <a:rPr sz="1100" i="1" spc="-5" dirty="0">
                <a:latin typeface="Trebuchet MS"/>
                <a:cs typeface="Trebuchet MS"/>
              </a:rPr>
              <a:t>W</a:t>
            </a:r>
            <a:r>
              <a:rPr sz="1200" i="1" spc="-7" baseline="-13888" dirty="0">
                <a:latin typeface="Verdana"/>
                <a:cs typeface="Verdana"/>
              </a:rPr>
              <a:t>h</a:t>
            </a:r>
            <a:r>
              <a:rPr sz="1100" i="1" spc="-5" dirty="0">
                <a:latin typeface="Trebuchet MS"/>
                <a:cs typeface="Trebuchet MS"/>
              </a:rPr>
              <a:t>c</a:t>
            </a:r>
            <a:r>
              <a:rPr sz="1200" i="1" spc="-7" baseline="-10416" dirty="0">
                <a:latin typeface="Verdana"/>
                <a:cs typeface="Verdana"/>
              </a:rPr>
              <a:t>n </a:t>
            </a:r>
            <a:r>
              <a:rPr sz="1100" spc="45" dirty="0">
                <a:latin typeface="Tahoma"/>
                <a:cs typeface="Tahoma"/>
              </a:rPr>
              <a:t>+ </a:t>
            </a:r>
            <a:r>
              <a:rPr sz="1100" i="1" spc="-20" dirty="0">
                <a:latin typeface="Trebuchet MS"/>
                <a:cs typeface="Trebuchet MS"/>
              </a:rPr>
              <a:t>b</a:t>
            </a:r>
            <a:r>
              <a:rPr sz="1200" i="1" spc="-30" baseline="-13888" dirty="0">
                <a:latin typeface="Verdana"/>
                <a:cs typeface="Verdana"/>
              </a:rPr>
              <a:t>h</a:t>
            </a:r>
            <a:r>
              <a:rPr sz="1100" spc="-20" dirty="0">
                <a:latin typeface="Tahoma"/>
                <a:cs typeface="Tahoma"/>
              </a:rPr>
              <a:t>) </a:t>
            </a:r>
            <a:r>
              <a:rPr sz="1100" i="1" spc="-5" dirty="0">
                <a:latin typeface="Arial"/>
                <a:cs typeface="Arial"/>
              </a:rPr>
              <a:t>.  </a:t>
            </a:r>
            <a:r>
              <a:rPr sz="1100" i="1" spc="-15" dirty="0">
                <a:solidFill>
                  <a:srgbClr val="BFBFBF"/>
                </a:solidFill>
                <a:latin typeface="Trebuchet MS"/>
                <a:cs typeface="Trebuchet MS"/>
              </a:rPr>
              <a:t>i</a:t>
            </a:r>
            <a:r>
              <a:rPr sz="1200" i="1" spc="-22" baseline="-10416" dirty="0">
                <a:solidFill>
                  <a:srgbClr val="BFBFBF"/>
                </a:solidFill>
                <a:latin typeface="Verdana"/>
                <a:cs typeface="Verdana"/>
              </a:rPr>
              <a:t>n</a:t>
            </a:r>
            <a:r>
              <a:rPr sz="1100" spc="-15" dirty="0">
                <a:solidFill>
                  <a:srgbClr val="BFBFBF"/>
                </a:solidFill>
                <a:latin typeface="Tahoma"/>
                <a:cs typeface="Tahoma"/>
              </a:rPr>
              <a:t>= </a:t>
            </a:r>
            <a:r>
              <a:rPr sz="1100" i="1" spc="-45" dirty="0">
                <a:solidFill>
                  <a:srgbClr val="BFBFBF"/>
                </a:solidFill>
                <a:latin typeface="Arial"/>
                <a:cs typeface="Arial"/>
              </a:rPr>
              <a:t>σ </a:t>
            </a:r>
            <a:r>
              <a:rPr sz="1100" spc="25" dirty="0">
                <a:solidFill>
                  <a:srgbClr val="BFBFBF"/>
                </a:solidFill>
                <a:latin typeface="Tahoma"/>
                <a:cs typeface="Tahoma"/>
              </a:rPr>
              <a:t>(</a:t>
            </a:r>
            <a:r>
              <a:rPr sz="1100" i="1" spc="25" dirty="0">
                <a:solidFill>
                  <a:srgbClr val="BFBFBF"/>
                </a:solidFill>
                <a:latin typeface="Trebuchet MS"/>
                <a:cs typeface="Trebuchet MS"/>
              </a:rPr>
              <a:t>W</a:t>
            </a:r>
            <a:r>
              <a:rPr sz="1200" i="1" spc="37" baseline="-10416" dirty="0">
                <a:solidFill>
                  <a:srgbClr val="BFBFBF"/>
                </a:solidFill>
                <a:latin typeface="Verdana"/>
                <a:cs typeface="Verdana"/>
              </a:rPr>
              <a:t>i </a:t>
            </a:r>
            <a:r>
              <a:rPr sz="1100" spc="-50" dirty="0">
                <a:solidFill>
                  <a:srgbClr val="BFBFBF"/>
                </a:solidFill>
                <a:latin typeface="Tahoma"/>
                <a:cs typeface="Tahoma"/>
              </a:rPr>
              <a:t>[</a:t>
            </a:r>
            <a:r>
              <a:rPr sz="1100" i="1" spc="-50" dirty="0">
                <a:solidFill>
                  <a:srgbClr val="BFBFBF"/>
                </a:solidFill>
                <a:latin typeface="Trebuchet MS"/>
                <a:cs typeface="Trebuchet MS"/>
              </a:rPr>
              <a:t>w</a:t>
            </a:r>
            <a:r>
              <a:rPr sz="1200" i="1" spc="-75" baseline="-10416" dirty="0">
                <a:solidFill>
                  <a:srgbClr val="BFBFBF"/>
                </a:solidFill>
                <a:latin typeface="Verdana"/>
                <a:cs typeface="Verdana"/>
              </a:rPr>
              <a:t>n</a:t>
            </a:r>
            <a:r>
              <a:rPr sz="1200" spc="-75" baseline="-10416" dirty="0">
                <a:solidFill>
                  <a:srgbClr val="BFBFBF"/>
                </a:solidFill>
                <a:latin typeface="Lucida Sans Unicode"/>
                <a:cs typeface="Lucida Sans Unicode"/>
              </a:rPr>
              <a:t>−</a:t>
            </a:r>
            <a:r>
              <a:rPr sz="1200" spc="-75" baseline="-10416" dirty="0">
                <a:solidFill>
                  <a:srgbClr val="BFBFBF"/>
                </a:solidFill>
                <a:latin typeface="Arial"/>
                <a:cs typeface="Arial"/>
              </a:rPr>
              <a:t>1</a:t>
            </a:r>
            <a:r>
              <a:rPr sz="1100" spc="-50" dirty="0">
                <a:solidFill>
                  <a:srgbClr val="BFBFBF"/>
                </a:solidFill>
                <a:latin typeface="Tahoma"/>
                <a:cs typeface="Tahoma"/>
              </a:rPr>
              <a:t>; </a:t>
            </a:r>
            <a:r>
              <a:rPr sz="1100" i="1" spc="-15" dirty="0">
                <a:solidFill>
                  <a:srgbClr val="BFBFBF"/>
                </a:solidFill>
                <a:latin typeface="Trebuchet MS"/>
                <a:cs typeface="Trebuchet MS"/>
              </a:rPr>
              <a:t>h</a:t>
            </a:r>
            <a:r>
              <a:rPr sz="1200" i="1" spc="-22" baseline="-10416" dirty="0">
                <a:solidFill>
                  <a:srgbClr val="BFBFBF"/>
                </a:solidFill>
                <a:latin typeface="Verdana"/>
                <a:cs typeface="Verdana"/>
              </a:rPr>
              <a:t>t</a:t>
            </a:r>
            <a:r>
              <a:rPr sz="1200" spc="-22" baseline="-10416" dirty="0">
                <a:solidFill>
                  <a:srgbClr val="BFBFBF"/>
                </a:solidFill>
                <a:latin typeface="Lucida Sans Unicode"/>
                <a:cs typeface="Lucida Sans Unicode"/>
              </a:rPr>
              <a:t>−</a:t>
            </a:r>
            <a:r>
              <a:rPr sz="1200" spc="-22" baseline="-10416" dirty="0">
                <a:solidFill>
                  <a:srgbClr val="BFBFBF"/>
                </a:solidFill>
                <a:latin typeface="Arial"/>
                <a:cs typeface="Arial"/>
              </a:rPr>
              <a:t>1</a:t>
            </a:r>
            <a:r>
              <a:rPr sz="1100" spc="-15" dirty="0">
                <a:solidFill>
                  <a:srgbClr val="BFBFBF"/>
                </a:solidFill>
                <a:latin typeface="Tahoma"/>
                <a:cs typeface="Tahoma"/>
              </a:rPr>
              <a:t>] </a:t>
            </a:r>
            <a:r>
              <a:rPr sz="1100" spc="45" dirty="0">
                <a:solidFill>
                  <a:srgbClr val="BFBFBF"/>
                </a:solidFill>
                <a:latin typeface="Tahoma"/>
                <a:cs typeface="Tahoma"/>
              </a:rPr>
              <a:t>+ </a:t>
            </a:r>
            <a:r>
              <a:rPr sz="1100" i="1" spc="-35" dirty="0">
                <a:solidFill>
                  <a:srgbClr val="BFBFBF"/>
                </a:solidFill>
                <a:latin typeface="Trebuchet MS"/>
                <a:cs typeface="Trebuchet MS"/>
              </a:rPr>
              <a:t>b</a:t>
            </a:r>
            <a:r>
              <a:rPr sz="1200" i="1" spc="-52" baseline="-10416" dirty="0">
                <a:solidFill>
                  <a:srgbClr val="BFBFBF"/>
                </a:solidFill>
                <a:latin typeface="Verdana"/>
                <a:cs typeface="Verdana"/>
              </a:rPr>
              <a:t>i </a:t>
            </a:r>
            <a:r>
              <a:rPr sz="1100" spc="-5" dirty="0">
                <a:solidFill>
                  <a:srgbClr val="BFBFBF"/>
                </a:solidFill>
                <a:latin typeface="Tahoma"/>
                <a:cs typeface="Tahoma"/>
              </a:rPr>
              <a:t>)</a:t>
            </a:r>
            <a:r>
              <a:rPr sz="1100" i="1" spc="-5" dirty="0">
                <a:solidFill>
                  <a:srgbClr val="BFBFBF"/>
                </a:solidFill>
                <a:latin typeface="Arial"/>
                <a:cs typeface="Arial"/>
              </a:rPr>
              <a:t>,  </a:t>
            </a:r>
            <a:r>
              <a:rPr sz="1100" i="1" spc="-90" dirty="0">
                <a:latin typeface="Trebuchet MS"/>
                <a:cs typeface="Trebuchet MS"/>
              </a:rPr>
              <a:t>f</a:t>
            </a:r>
            <a:r>
              <a:rPr sz="1200" i="1" spc="-135" baseline="-10416" dirty="0">
                <a:latin typeface="Verdana"/>
                <a:cs typeface="Verdana"/>
              </a:rPr>
              <a:t>n</a:t>
            </a:r>
            <a:r>
              <a:rPr sz="1200" i="1" spc="120" baseline="-10416" dirty="0">
                <a:latin typeface="Verdana"/>
                <a:cs typeface="Verdan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-45" dirty="0">
                <a:latin typeface="Arial"/>
                <a:cs typeface="Arial"/>
              </a:rPr>
              <a:t>σ</a:t>
            </a:r>
            <a:r>
              <a:rPr sz="1100" i="1" spc="-90" dirty="0">
                <a:latin typeface="Arial"/>
                <a:cs typeface="Arial"/>
              </a:rPr>
              <a:t> </a:t>
            </a:r>
            <a:r>
              <a:rPr sz="1100" spc="20" dirty="0">
                <a:latin typeface="Tahoma"/>
                <a:cs typeface="Tahoma"/>
              </a:rPr>
              <a:t>(</a:t>
            </a:r>
            <a:r>
              <a:rPr sz="1100" i="1" spc="20" dirty="0">
                <a:latin typeface="Trebuchet MS"/>
                <a:cs typeface="Trebuchet MS"/>
              </a:rPr>
              <a:t>W</a:t>
            </a:r>
            <a:r>
              <a:rPr sz="1200" i="1" spc="30" baseline="-13888" dirty="0">
                <a:latin typeface="Verdana"/>
                <a:cs typeface="Verdana"/>
              </a:rPr>
              <a:t>f</a:t>
            </a:r>
            <a:r>
              <a:rPr sz="1200" i="1" spc="-82" baseline="-13888" dirty="0">
                <a:latin typeface="Verdana"/>
                <a:cs typeface="Verdana"/>
              </a:rPr>
              <a:t> </a:t>
            </a:r>
            <a:r>
              <a:rPr sz="1100" spc="-50" dirty="0">
                <a:latin typeface="Tahoma"/>
                <a:cs typeface="Tahoma"/>
              </a:rPr>
              <a:t>[</a:t>
            </a:r>
            <a:r>
              <a:rPr sz="1100" i="1" spc="-50" dirty="0">
                <a:latin typeface="Trebuchet MS"/>
                <a:cs typeface="Trebuchet MS"/>
              </a:rPr>
              <a:t>w</a:t>
            </a:r>
            <a:r>
              <a:rPr sz="1200" i="1" spc="-75" baseline="-10416" dirty="0">
                <a:latin typeface="Verdana"/>
                <a:cs typeface="Verdana"/>
              </a:rPr>
              <a:t>n</a:t>
            </a:r>
            <a:r>
              <a:rPr sz="1200" spc="-75" baseline="-10416" dirty="0">
                <a:latin typeface="Lucida Sans Unicode"/>
                <a:cs typeface="Lucida Sans Unicode"/>
              </a:rPr>
              <a:t>−</a:t>
            </a:r>
            <a:r>
              <a:rPr sz="1200" spc="-75" baseline="-10416" dirty="0">
                <a:latin typeface="Arial"/>
                <a:cs typeface="Arial"/>
              </a:rPr>
              <a:t>1</a:t>
            </a:r>
            <a:r>
              <a:rPr sz="1100" spc="-50" dirty="0">
                <a:latin typeface="Tahoma"/>
                <a:cs typeface="Tahoma"/>
              </a:rPr>
              <a:t>;</a:t>
            </a:r>
            <a:r>
              <a:rPr sz="1100" spc="-170" dirty="0">
                <a:latin typeface="Tahoma"/>
                <a:cs typeface="Tahoma"/>
              </a:rPr>
              <a:t> </a:t>
            </a:r>
            <a:r>
              <a:rPr sz="1100" i="1" spc="-15" dirty="0">
                <a:latin typeface="Trebuchet MS"/>
                <a:cs typeface="Trebuchet MS"/>
              </a:rPr>
              <a:t>h</a:t>
            </a:r>
            <a:r>
              <a:rPr sz="1200" i="1" spc="-22" baseline="-10416" dirty="0">
                <a:latin typeface="Verdana"/>
                <a:cs typeface="Verdana"/>
              </a:rPr>
              <a:t>t</a:t>
            </a:r>
            <a:r>
              <a:rPr sz="1200" spc="-22" baseline="-10416" dirty="0">
                <a:latin typeface="Lucida Sans Unicode"/>
                <a:cs typeface="Lucida Sans Unicode"/>
              </a:rPr>
              <a:t>−</a:t>
            </a:r>
            <a:r>
              <a:rPr sz="1200" spc="-22" baseline="-10416" dirty="0">
                <a:latin typeface="Arial"/>
                <a:cs typeface="Arial"/>
              </a:rPr>
              <a:t>1</a:t>
            </a:r>
            <a:r>
              <a:rPr sz="1100" spc="-15" dirty="0">
                <a:latin typeface="Tahoma"/>
                <a:cs typeface="Tahoma"/>
              </a:rPr>
              <a:t>]</a:t>
            </a:r>
            <a:r>
              <a:rPr sz="1100" spc="-11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40" dirty="0">
                <a:latin typeface="Trebuchet MS"/>
                <a:cs typeface="Trebuchet MS"/>
              </a:rPr>
              <a:t>b</a:t>
            </a:r>
            <a:r>
              <a:rPr sz="1200" i="1" spc="-60" baseline="-13888" dirty="0">
                <a:latin typeface="Verdana"/>
                <a:cs typeface="Verdana"/>
              </a:rPr>
              <a:t>f</a:t>
            </a:r>
            <a:r>
              <a:rPr sz="1200" i="1" spc="-89" baseline="-13888" dirty="0">
                <a:latin typeface="Verdana"/>
                <a:cs typeface="Verdana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,</a:t>
            </a:r>
            <a:endParaRPr sz="1100" dirty="0">
              <a:latin typeface="Arial"/>
              <a:cs typeface="Arial"/>
            </a:endParaRPr>
          </a:p>
          <a:p>
            <a:pPr marL="974725">
              <a:lnSpc>
                <a:spcPct val="100000"/>
              </a:lnSpc>
              <a:spcBef>
                <a:spcPts val="335"/>
              </a:spcBef>
            </a:pPr>
            <a:r>
              <a:rPr sz="1100" i="1" spc="-60" dirty="0">
                <a:latin typeface="Trebuchet MS"/>
                <a:cs typeface="Trebuchet MS"/>
              </a:rPr>
              <a:t>o</a:t>
            </a:r>
            <a:r>
              <a:rPr sz="1200" i="1" spc="-89" baseline="-10416" dirty="0">
                <a:latin typeface="Verdana"/>
                <a:cs typeface="Verdana"/>
              </a:rPr>
              <a:t>n</a:t>
            </a:r>
            <a:r>
              <a:rPr sz="1200" i="1" spc="112" baseline="-10416" dirty="0">
                <a:latin typeface="Verdana"/>
                <a:cs typeface="Verdan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-45" dirty="0">
                <a:latin typeface="Arial"/>
                <a:cs typeface="Arial"/>
              </a:rPr>
              <a:t>σ</a:t>
            </a:r>
            <a:r>
              <a:rPr sz="1100" i="1" spc="-90" dirty="0">
                <a:latin typeface="Arial"/>
                <a:cs typeface="Arial"/>
              </a:rPr>
              <a:t> </a:t>
            </a:r>
            <a:r>
              <a:rPr sz="1100" spc="10" dirty="0">
                <a:latin typeface="Tahoma"/>
                <a:cs typeface="Tahoma"/>
              </a:rPr>
              <a:t>(</a:t>
            </a:r>
            <a:r>
              <a:rPr sz="1100" i="1" spc="10" dirty="0">
                <a:latin typeface="Trebuchet MS"/>
                <a:cs typeface="Trebuchet MS"/>
              </a:rPr>
              <a:t>W</a:t>
            </a:r>
            <a:r>
              <a:rPr sz="1200" i="1" spc="15" baseline="-10416" dirty="0">
                <a:latin typeface="Verdana"/>
                <a:cs typeface="Verdana"/>
              </a:rPr>
              <a:t>o</a:t>
            </a:r>
            <a:r>
              <a:rPr sz="1200" i="1" spc="-270" baseline="-10416" dirty="0">
                <a:latin typeface="Verdana"/>
                <a:cs typeface="Verdana"/>
              </a:rPr>
              <a:t> </a:t>
            </a:r>
            <a:r>
              <a:rPr sz="1100" spc="-50" dirty="0">
                <a:latin typeface="Tahoma"/>
                <a:cs typeface="Tahoma"/>
              </a:rPr>
              <a:t>[</a:t>
            </a:r>
            <a:r>
              <a:rPr sz="1100" i="1" spc="-50" dirty="0">
                <a:latin typeface="Trebuchet MS"/>
                <a:cs typeface="Trebuchet MS"/>
              </a:rPr>
              <a:t>w</a:t>
            </a:r>
            <a:r>
              <a:rPr sz="1200" i="1" spc="-75" baseline="-10416" dirty="0">
                <a:latin typeface="Verdana"/>
                <a:cs typeface="Verdana"/>
              </a:rPr>
              <a:t>n</a:t>
            </a:r>
            <a:r>
              <a:rPr sz="1200" spc="-75" baseline="-10416" dirty="0">
                <a:latin typeface="Lucida Sans Unicode"/>
                <a:cs typeface="Lucida Sans Unicode"/>
              </a:rPr>
              <a:t>−</a:t>
            </a:r>
            <a:r>
              <a:rPr sz="1200" spc="-75" baseline="-10416" dirty="0">
                <a:latin typeface="Arial"/>
                <a:cs typeface="Arial"/>
              </a:rPr>
              <a:t>1</a:t>
            </a:r>
            <a:r>
              <a:rPr sz="1100" spc="-50" dirty="0">
                <a:latin typeface="Tahoma"/>
                <a:cs typeface="Tahoma"/>
              </a:rPr>
              <a:t>;</a:t>
            </a:r>
            <a:r>
              <a:rPr sz="1100" spc="-170" dirty="0">
                <a:latin typeface="Tahoma"/>
                <a:cs typeface="Tahoma"/>
              </a:rPr>
              <a:t> </a:t>
            </a:r>
            <a:r>
              <a:rPr sz="1100" i="1" spc="-15" dirty="0">
                <a:latin typeface="Trebuchet MS"/>
                <a:cs typeface="Trebuchet MS"/>
              </a:rPr>
              <a:t>h</a:t>
            </a:r>
            <a:r>
              <a:rPr sz="1200" i="1" spc="-22" baseline="-10416" dirty="0">
                <a:latin typeface="Verdana"/>
                <a:cs typeface="Verdana"/>
              </a:rPr>
              <a:t>t</a:t>
            </a:r>
            <a:r>
              <a:rPr sz="1200" spc="-22" baseline="-10416" dirty="0">
                <a:latin typeface="Lucida Sans Unicode"/>
                <a:cs typeface="Lucida Sans Unicode"/>
              </a:rPr>
              <a:t>−</a:t>
            </a:r>
            <a:r>
              <a:rPr sz="1200" spc="-22" baseline="-10416" dirty="0">
                <a:latin typeface="Arial"/>
                <a:cs typeface="Arial"/>
              </a:rPr>
              <a:t>1</a:t>
            </a:r>
            <a:r>
              <a:rPr sz="1100" spc="-15" dirty="0">
                <a:latin typeface="Tahoma"/>
                <a:cs typeface="Tahoma"/>
              </a:rPr>
              <a:t>]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10" dirty="0">
                <a:latin typeface="Tahoma"/>
                <a:cs typeface="Tahoma"/>
              </a:rPr>
              <a:t> </a:t>
            </a:r>
            <a:r>
              <a:rPr sz="1100" i="1" spc="-60" dirty="0">
                <a:latin typeface="Trebuchet MS"/>
                <a:cs typeface="Trebuchet MS"/>
              </a:rPr>
              <a:t>b</a:t>
            </a:r>
            <a:r>
              <a:rPr sz="1200" i="1" spc="-89" baseline="-10416" dirty="0">
                <a:latin typeface="Verdana"/>
                <a:cs typeface="Verdana"/>
              </a:rPr>
              <a:t>o</a:t>
            </a:r>
            <a:r>
              <a:rPr sz="1200" i="1" spc="-277" baseline="-10416" dirty="0">
                <a:latin typeface="Verdana"/>
                <a:cs typeface="Verdana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,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12700" marR="5080">
              <a:lnSpc>
                <a:spcPct val="102600"/>
              </a:lnSpc>
            </a:pPr>
            <a:r>
              <a:rPr lang="ru-RU" sz="1100" spc="-70" dirty="0" smtClean="0">
                <a:latin typeface="Tahoma"/>
                <a:cs typeface="Tahoma"/>
              </a:rPr>
              <a:t>где </a:t>
            </a:r>
            <a:r>
              <a:rPr lang="ru-RU" sz="1100" i="1" spc="-60" dirty="0" err="1" smtClean="0">
                <a:latin typeface="Trebuchet MS"/>
                <a:cs typeface="Trebuchet MS"/>
              </a:rPr>
              <a:t>h</a:t>
            </a:r>
            <a:r>
              <a:rPr lang="ru-RU" sz="1200" i="1" spc="-89" baseline="-10416" dirty="0" err="1" smtClean="0">
                <a:latin typeface="Verdana"/>
                <a:cs typeface="Verdana"/>
              </a:rPr>
              <a:t>n</a:t>
            </a:r>
            <a:r>
              <a:rPr lang="ru-RU" sz="1200" i="1" spc="-89" baseline="-10416" dirty="0" smtClean="0">
                <a:latin typeface="Verdana"/>
                <a:cs typeface="Verdana"/>
              </a:rPr>
              <a:t> </a:t>
            </a:r>
            <a:r>
              <a:rPr lang="ru-RU" sz="1100" spc="-35" dirty="0" smtClean="0">
                <a:latin typeface="Tahoma"/>
                <a:cs typeface="Tahoma"/>
              </a:rPr>
              <a:t>скрытое состояние в момент</a:t>
            </a:r>
            <a:r>
              <a:rPr lang="ru-RU" sz="1100" spc="-30" dirty="0" smtClean="0">
                <a:latin typeface="Tahoma"/>
                <a:cs typeface="Tahoma"/>
              </a:rPr>
              <a:t> </a:t>
            </a:r>
            <a:r>
              <a:rPr lang="ru-RU" sz="1100" i="1" spc="-25" dirty="0" smtClean="0">
                <a:latin typeface="Trebuchet MS"/>
                <a:cs typeface="Trebuchet MS"/>
              </a:rPr>
              <a:t>n</a:t>
            </a:r>
            <a:r>
              <a:rPr lang="ru-RU" sz="1100" spc="-25" dirty="0" smtClean="0">
                <a:latin typeface="Tahoma"/>
                <a:cs typeface="Tahoma"/>
              </a:rPr>
              <a:t>, </a:t>
            </a:r>
            <a:r>
              <a:rPr lang="ru-RU" sz="1100" spc="-50" dirty="0" smtClean="0">
                <a:latin typeface="Tahoma"/>
                <a:cs typeface="Tahoma"/>
              </a:rPr>
              <a:t>и </a:t>
            </a:r>
            <a:r>
              <a:rPr lang="ru-RU" sz="1100" i="1" spc="-80" dirty="0" smtClean="0">
                <a:latin typeface="Trebuchet MS"/>
                <a:cs typeface="Trebuchet MS"/>
              </a:rPr>
              <a:t>i </a:t>
            </a:r>
            <a:r>
              <a:rPr lang="ru-RU" sz="1100" spc="-35" dirty="0" smtClean="0">
                <a:latin typeface="Tahoma"/>
                <a:cs typeface="Tahoma"/>
              </a:rPr>
              <a:t>, </a:t>
            </a:r>
            <a:r>
              <a:rPr lang="ru-RU" sz="1100" i="1" spc="-110" dirty="0" smtClean="0">
                <a:latin typeface="Trebuchet MS"/>
                <a:cs typeface="Trebuchet MS"/>
              </a:rPr>
              <a:t>f </a:t>
            </a:r>
            <a:r>
              <a:rPr lang="ru-RU" sz="1100" spc="-35" dirty="0" smtClean="0">
                <a:latin typeface="Tahoma"/>
                <a:cs typeface="Tahoma"/>
              </a:rPr>
              <a:t>, </a:t>
            </a:r>
            <a:r>
              <a:rPr lang="ru-RU" sz="1100" i="1" spc="-45" dirty="0" smtClean="0">
                <a:latin typeface="Trebuchet MS"/>
                <a:cs typeface="Trebuchet MS"/>
              </a:rPr>
              <a:t>o </a:t>
            </a:r>
            <a:r>
              <a:rPr lang="ru-RU" sz="1100" spc="-70" dirty="0" smtClean="0">
                <a:latin typeface="Tahoma"/>
                <a:cs typeface="Tahoma"/>
              </a:rPr>
              <a:t>– это входные, забытые и выходные ворота </a:t>
            </a:r>
            <a:r>
              <a:rPr lang="ru-RU" sz="1100" spc="-45" dirty="0" smtClean="0">
                <a:latin typeface="Tahoma"/>
                <a:cs typeface="Tahoma"/>
              </a:rPr>
              <a:t>соответственно.</a:t>
            </a:r>
            <a:r>
              <a:rPr lang="ru-RU" sz="1200" spc="-67" baseline="27777" dirty="0" smtClean="0">
                <a:latin typeface="Arial"/>
                <a:cs typeface="Arial"/>
              </a:rPr>
              <a:t>3</a:t>
            </a:r>
            <a:endParaRPr lang="ru-RU" sz="1200" baseline="27777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3147009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1301" y="3158344"/>
            <a:ext cx="3267710" cy="27495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900" baseline="37037" dirty="0">
                <a:latin typeface="Arial"/>
                <a:cs typeface="Arial"/>
              </a:rPr>
              <a:t>2</a:t>
            </a:r>
            <a:r>
              <a:rPr sz="600" dirty="0">
                <a:latin typeface="Arial"/>
                <a:cs typeface="Arial"/>
              </a:rPr>
              <a:t>Long </a:t>
            </a:r>
            <a:r>
              <a:rPr sz="600" spc="-5" dirty="0">
                <a:latin typeface="Arial"/>
                <a:cs typeface="Arial"/>
              </a:rPr>
              <a:t>Short-Term </a:t>
            </a:r>
            <a:r>
              <a:rPr sz="600" spc="-10" dirty="0">
                <a:latin typeface="Arial"/>
                <a:cs typeface="Arial"/>
              </a:rPr>
              <a:t>Memory. </a:t>
            </a:r>
            <a:r>
              <a:rPr sz="600" dirty="0">
                <a:latin typeface="Arial"/>
                <a:cs typeface="Arial"/>
              </a:rPr>
              <a:t>Hochreiter </a:t>
            </a:r>
            <a:r>
              <a:rPr sz="600" spc="-15" dirty="0">
                <a:latin typeface="Arial"/>
                <a:cs typeface="Arial"/>
              </a:rPr>
              <a:t>and </a:t>
            </a:r>
            <a:r>
              <a:rPr sz="600" spc="-10" dirty="0">
                <a:latin typeface="Arial"/>
                <a:cs typeface="Arial"/>
              </a:rPr>
              <a:t>Schmidhuber, Neural </a:t>
            </a:r>
            <a:r>
              <a:rPr sz="600" spc="-5" dirty="0">
                <a:latin typeface="Arial"/>
                <a:cs typeface="Arial"/>
              </a:rPr>
              <a:t>Computation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spc="-15" dirty="0">
                <a:latin typeface="Arial"/>
                <a:cs typeface="Arial"/>
              </a:rPr>
              <a:t>1997.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900" spc="7" baseline="37037" dirty="0">
                <a:latin typeface="Arial"/>
                <a:cs typeface="Arial"/>
              </a:rPr>
              <a:t>3</a:t>
            </a:r>
            <a:r>
              <a:rPr sz="600" spc="5" dirty="0">
                <a:latin typeface="Arial"/>
                <a:cs typeface="Arial"/>
              </a:rPr>
              <a:t>Optimizing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spc="-15" dirty="0">
                <a:latin typeface="Arial"/>
                <a:cs typeface="Arial"/>
              </a:rPr>
              <a:t>Performance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spc="5" dirty="0">
                <a:latin typeface="Arial"/>
                <a:cs typeface="Arial"/>
              </a:rPr>
              <a:t>of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Recurrent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Neural</a:t>
            </a:r>
            <a:r>
              <a:rPr sz="600" spc="5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Networks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spc="-15" dirty="0">
                <a:latin typeface="Arial"/>
                <a:cs typeface="Arial"/>
              </a:rPr>
              <a:t>on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GPUs.</a:t>
            </a:r>
            <a:r>
              <a:rPr sz="600" spc="12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Appleyard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spc="5" dirty="0">
                <a:latin typeface="Arial"/>
                <a:cs typeface="Arial"/>
              </a:rPr>
              <a:t>et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al.,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arXiv</a:t>
            </a:r>
            <a:r>
              <a:rPr sz="600" spc="55" dirty="0">
                <a:latin typeface="Arial"/>
                <a:cs typeface="Arial"/>
              </a:rPr>
              <a:t> </a:t>
            </a:r>
            <a:r>
              <a:rPr sz="600" spc="-15" dirty="0">
                <a:latin typeface="Arial"/>
                <a:cs typeface="Arial"/>
              </a:rPr>
              <a:t>2016.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733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45" dirty="0" smtClean="0"/>
              <a:t>Управляемый Рекуррентный </a:t>
            </a:r>
            <a:r>
              <a:rPr lang="ru-RU" spc="-45" dirty="0"/>
              <a:t>Б</a:t>
            </a:r>
            <a:r>
              <a:rPr lang="ru-RU" spc="-45" dirty="0" smtClean="0"/>
              <a:t>лок</a:t>
            </a:r>
            <a:r>
              <a:rPr spc="120" dirty="0" smtClean="0"/>
              <a:t> </a:t>
            </a:r>
            <a:r>
              <a:rPr spc="15" dirty="0" smtClean="0"/>
              <a:t>(</a:t>
            </a:r>
            <a:r>
              <a:rPr lang="ru-RU" spc="15" dirty="0" smtClean="0"/>
              <a:t>УРБ</a:t>
            </a:r>
            <a:r>
              <a:rPr spc="15" dirty="0" smtClean="0"/>
              <a:t>)</a:t>
            </a:r>
            <a:endParaRPr spc="15" dirty="0"/>
          </a:p>
        </p:txBody>
      </p:sp>
      <p:sp>
        <p:nvSpPr>
          <p:cNvPr id="3" name="object 3"/>
          <p:cNvSpPr/>
          <p:nvPr/>
        </p:nvSpPr>
        <p:spPr>
          <a:xfrm>
            <a:off x="1041946" y="807186"/>
            <a:ext cx="2524125" cy="1755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2727396"/>
            <a:ext cx="3034030" cy="30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0" dirty="0">
                <a:latin typeface="Arial"/>
                <a:cs typeface="Arial"/>
              </a:rPr>
              <a:t>Christopher </a:t>
            </a:r>
            <a:r>
              <a:rPr sz="900" spc="-20" dirty="0">
                <a:latin typeface="Arial"/>
                <a:cs typeface="Arial"/>
              </a:rPr>
              <a:t>Olah: </a:t>
            </a:r>
            <a:r>
              <a:rPr sz="900" spc="-25" dirty="0">
                <a:latin typeface="Arial"/>
                <a:cs typeface="Arial"/>
              </a:rPr>
              <a:t>Understanding </a:t>
            </a:r>
            <a:r>
              <a:rPr sz="900" spc="10" dirty="0">
                <a:latin typeface="Arial"/>
                <a:cs typeface="Arial"/>
              </a:rPr>
              <a:t>LSTM</a:t>
            </a:r>
            <a:r>
              <a:rPr sz="900" spc="-60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Networks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100" dirty="0">
                <a:latin typeface="PMingLiU"/>
                <a:cs typeface="PMingLiU"/>
              </a:rPr>
              <a:t>colah.github.io/posts/2015-08-Understanding-LSTMs/</a:t>
            </a:r>
            <a:endParaRPr sz="90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352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45" dirty="0"/>
              <a:t>Управляемый Рекуррентный Блок</a:t>
            </a:r>
            <a:r>
              <a:rPr lang="ru-RU" spc="120" dirty="0"/>
              <a:t> </a:t>
            </a:r>
            <a:r>
              <a:rPr lang="ru-RU" spc="15" dirty="0"/>
              <a:t>(УРБ)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891818"/>
            <a:ext cx="3006090" cy="1397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100" spc="-20" dirty="0" smtClean="0">
                <a:latin typeface="Tahoma"/>
                <a:cs typeface="Tahoma"/>
              </a:rPr>
              <a:t>Ячейка УРБ</a:t>
            </a:r>
            <a:r>
              <a:rPr sz="1100" spc="-30" dirty="0" smtClean="0">
                <a:latin typeface="Tahoma"/>
                <a:cs typeface="Tahoma"/>
              </a:rPr>
              <a:t>,</a:t>
            </a:r>
            <a:r>
              <a:rPr sz="1200" spc="-44" baseline="27777" dirty="0" smtClean="0">
                <a:latin typeface="Arial"/>
                <a:cs typeface="Arial"/>
              </a:rPr>
              <a:t>4</a:t>
            </a:r>
            <a:endParaRPr sz="1200" baseline="27777" dirty="0">
              <a:latin typeface="Arial"/>
              <a:cs typeface="Arial"/>
            </a:endParaRPr>
          </a:p>
          <a:p>
            <a:pPr marL="906780" algn="ctr">
              <a:lnSpc>
                <a:spcPct val="100000"/>
              </a:lnSpc>
              <a:spcBef>
                <a:spcPts val="1130"/>
              </a:spcBef>
            </a:pPr>
            <a:r>
              <a:rPr sz="1100" i="1" spc="-60" dirty="0">
                <a:latin typeface="Trebuchet MS"/>
                <a:cs typeface="Trebuchet MS"/>
              </a:rPr>
              <a:t>h</a:t>
            </a:r>
            <a:r>
              <a:rPr sz="1200" i="1" spc="-89" baseline="-10416" dirty="0">
                <a:latin typeface="Verdana"/>
                <a:cs typeface="Verdana"/>
              </a:rPr>
              <a:t>n 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spc="-30" dirty="0">
                <a:latin typeface="Tahoma"/>
                <a:cs typeface="Tahoma"/>
              </a:rPr>
              <a:t>(1 </a:t>
            </a:r>
            <a:r>
              <a:rPr sz="1100" spc="-30" dirty="0">
                <a:latin typeface="Lucida Sans Unicode"/>
                <a:cs typeface="Lucida Sans Unicode"/>
              </a:rPr>
              <a:t>− </a:t>
            </a:r>
            <a:r>
              <a:rPr sz="1100" i="1" spc="-20" dirty="0">
                <a:latin typeface="Trebuchet MS"/>
                <a:cs typeface="Trebuchet MS"/>
              </a:rPr>
              <a:t>z</a:t>
            </a:r>
            <a:r>
              <a:rPr sz="1200" i="1" spc="-30" baseline="-10416" dirty="0">
                <a:latin typeface="Verdana"/>
                <a:cs typeface="Verdana"/>
              </a:rPr>
              <a:t>n</a:t>
            </a:r>
            <a:r>
              <a:rPr sz="1100" spc="-20" dirty="0">
                <a:latin typeface="Tahoma"/>
                <a:cs typeface="Tahoma"/>
              </a:rPr>
              <a:t>) </a:t>
            </a:r>
            <a:r>
              <a:rPr sz="1100" spc="-75" dirty="0">
                <a:latin typeface="Lucida Sans Unicode"/>
                <a:cs typeface="Lucida Sans Unicode"/>
              </a:rPr>
              <a:t>◦ </a:t>
            </a:r>
            <a:r>
              <a:rPr sz="1100" i="1" spc="-30" dirty="0">
                <a:latin typeface="Trebuchet MS"/>
                <a:cs typeface="Trebuchet MS"/>
              </a:rPr>
              <a:t>h</a:t>
            </a:r>
            <a:r>
              <a:rPr sz="1200" i="1" spc="-44" baseline="-10416" dirty="0">
                <a:latin typeface="Verdana"/>
                <a:cs typeface="Verdana"/>
              </a:rPr>
              <a:t>n</a:t>
            </a:r>
            <a:r>
              <a:rPr sz="1200" spc="-44" baseline="-10416" dirty="0">
                <a:latin typeface="Lucida Sans Unicode"/>
                <a:cs typeface="Lucida Sans Unicode"/>
              </a:rPr>
              <a:t>−</a:t>
            </a:r>
            <a:r>
              <a:rPr sz="1200" spc="-44" baseline="-10416" dirty="0">
                <a:latin typeface="Arial"/>
                <a:cs typeface="Arial"/>
              </a:rPr>
              <a:t>1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204" dirty="0">
                <a:latin typeface="Tahoma"/>
                <a:cs typeface="Tahoma"/>
              </a:rPr>
              <a:t> </a:t>
            </a:r>
            <a:r>
              <a:rPr sz="1100" i="1" spc="-60" dirty="0">
                <a:latin typeface="Trebuchet MS"/>
                <a:cs typeface="Trebuchet MS"/>
              </a:rPr>
              <a:t>z</a:t>
            </a:r>
            <a:r>
              <a:rPr sz="1200" i="1" spc="-89" baseline="-10416" dirty="0">
                <a:latin typeface="Verdana"/>
                <a:cs typeface="Verdana"/>
              </a:rPr>
              <a:t>n </a:t>
            </a:r>
            <a:r>
              <a:rPr sz="1100" spc="-75" dirty="0">
                <a:latin typeface="Lucida Sans Unicode"/>
                <a:cs typeface="Lucida Sans Unicode"/>
              </a:rPr>
              <a:t>◦ </a:t>
            </a:r>
            <a:r>
              <a:rPr sz="1100" i="1" spc="-170" dirty="0">
                <a:latin typeface="Trebuchet MS"/>
                <a:cs typeface="Trebuchet MS"/>
              </a:rPr>
              <a:t>h</a:t>
            </a:r>
            <a:r>
              <a:rPr sz="1650" spc="-254" baseline="12626" dirty="0">
                <a:latin typeface="Tahoma"/>
                <a:cs typeface="Tahoma"/>
              </a:rPr>
              <a:t>ˆ</a:t>
            </a:r>
            <a:r>
              <a:rPr sz="1200" i="1" spc="-254" baseline="-10416" dirty="0">
                <a:latin typeface="Verdana"/>
                <a:cs typeface="Verdana"/>
              </a:rPr>
              <a:t>n</a:t>
            </a:r>
            <a:r>
              <a:rPr sz="1100" i="1" spc="-17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930910">
              <a:lnSpc>
                <a:spcPct val="100000"/>
              </a:lnSpc>
            </a:pPr>
            <a:r>
              <a:rPr sz="1100" i="1" spc="-60" dirty="0">
                <a:latin typeface="Trebuchet MS"/>
                <a:cs typeface="Trebuchet MS"/>
              </a:rPr>
              <a:t>z</a:t>
            </a:r>
            <a:r>
              <a:rPr sz="1200" i="1" spc="-89" baseline="-10416" dirty="0">
                <a:latin typeface="Verdana"/>
                <a:cs typeface="Verdana"/>
              </a:rPr>
              <a:t>n</a:t>
            </a:r>
            <a:r>
              <a:rPr sz="1200" i="1" spc="112" baseline="-10416" dirty="0">
                <a:latin typeface="Verdana"/>
                <a:cs typeface="Verdan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-45" dirty="0">
                <a:latin typeface="Arial"/>
                <a:cs typeface="Arial"/>
              </a:rPr>
              <a:t>σ</a:t>
            </a:r>
            <a:r>
              <a:rPr sz="1100" i="1" spc="-90" dirty="0">
                <a:latin typeface="Arial"/>
                <a:cs typeface="Arial"/>
              </a:rPr>
              <a:t> </a:t>
            </a:r>
            <a:r>
              <a:rPr sz="1100" spc="10" dirty="0">
                <a:latin typeface="Tahoma"/>
                <a:cs typeface="Tahoma"/>
              </a:rPr>
              <a:t>(</a:t>
            </a:r>
            <a:r>
              <a:rPr sz="1100" i="1" spc="10" dirty="0">
                <a:latin typeface="Trebuchet MS"/>
                <a:cs typeface="Trebuchet MS"/>
              </a:rPr>
              <a:t>W</a:t>
            </a:r>
            <a:r>
              <a:rPr sz="1200" i="1" spc="15" baseline="-10416" dirty="0">
                <a:latin typeface="Verdana"/>
                <a:cs typeface="Verdana"/>
              </a:rPr>
              <a:t>z</a:t>
            </a:r>
            <a:r>
              <a:rPr sz="1200" i="1" spc="-254" baseline="-10416" dirty="0">
                <a:latin typeface="Verdana"/>
                <a:cs typeface="Verdana"/>
              </a:rPr>
              <a:t> </a:t>
            </a:r>
            <a:r>
              <a:rPr sz="1100" spc="-65" dirty="0">
                <a:latin typeface="Tahoma"/>
                <a:cs typeface="Tahoma"/>
              </a:rPr>
              <a:t>[</a:t>
            </a:r>
            <a:r>
              <a:rPr sz="1100" i="1" spc="-65" dirty="0">
                <a:latin typeface="Trebuchet MS"/>
                <a:cs typeface="Trebuchet MS"/>
              </a:rPr>
              <a:t>x</a:t>
            </a:r>
            <a:r>
              <a:rPr sz="1200" i="1" spc="-97" baseline="-10416" dirty="0">
                <a:latin typeface="Verdana"/>
                <a:cs typeface="Verdana"/>
              </a:rPr>
              <a:t>n</a:t>
            </a:r>
            <a:r>
              <a:rPr sz="1100" spc="-65" dirty="0">
                <a:latin typeface="Tahoma"/>
                <a:cs typeface="Tahoma"/>
              </a:rPr>
              <a:t>;</a:t>
            </a:r>
            <a:r>
              <a:rPr sz="1100" spc="-170" dirty="0">
                <a:latin typeface="Tahoma"/>
                <a:cs typeface="Tahoma"/>
              </a:rPr>
              <a:t> </a:t>
            </a:r>
            <a:r>
              <a:rPr sz="1100" i="1" spc="-15" dirty="0">
                <a:latin typeface="Trebuchet MS"/>
                <a:cs typeface="Trebuchet MS"/>
              </a:rPr>
              <a:t>h</a:t>
            </a:r>
            <a:r>
              <a:rPr sz="1200" i="1" spc="-22" baseline="-10416" dirty="0">
                <a:latin typeface="Verdana"/>
                <a:cs typeface="Verdana"/>
              </a:rPr>
              <a:t>t</a:t>
            </a:r>
            <a:r>
              <a:rPr sz="1200" spc="-22" baseline="-10416" dirty="0">
                <a:latin typeface="Lucida Sans Unicode"/>
                <a:cs typeface="Lucida Sans Unicode"/>
              </a:rPr>
              <a:t>−</a:t>
            </a:r>
            <a:r>
              <a:rPr sz="1200" spc="-22" baseline="-10416" dirty="0">
                <a:latin typeface="Arial"/>
                <a:cs typeface="Arial"/>
              </a:rPr>
              <a:t>1</a:t>
            </a:r>
            <a:r>
              <a:rPr sz="1100" spc="-15" dirty="0">
                <a:latin typeface="Tahoma"/>
                <a:cs typeface="Tahoma"/>
              </a:rPr>
              <a:t>]</a:t>
            </a:r>
            <a:r>
              <a:rPr sz="1100" spc="-11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10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Trebuchet MS"/>
                <a:cs typeface="Trebuchet MS"/>
              </a:rPr>
              <a:t>b</a:t>
            </a:r>
            <a:r>
              <a:rPr sz="1200" i="1" spc="-82" baseline="-10416" dirty="0">
                <a:latin typeface="Verdana"/>
                <a:cs typeface="Verdana"/>
              </a:rPr>
              <a:t>z</a:t>
            </a:r>
            <a:r>
              <a:rPr sz="1200" i="1" spc="-247" baseline="-10416" dirty="0">
                <a:latin typeface="Verdana"/>
                <a:cs typeface="Verdana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70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,</a:t>
            </a:r>
            <a:endParaRPr sz="1100" dirty="0">
              <a:latin typeface="Arial"/>
              <a:cs typeface="Arial"/>
            </a:endParaRPr>
          </a:p>
          <a:p>
            <a:pPr marL="943610">
              <a:lnSpc>
                <a:spcPct val="100000"/>
              </a:lnSpc>
              <a:spcBef>
                <a:spcPts val="335"/>
              </a:spcBef>
            </a:pPr>
            <a:r>
              <a:rPr sz="1100" i="1" spc="-80" dirty="0">
                <a:latin typeface="Trebuchet MS"/>
                <a:cs typeface="Trebuchet MS"/>
              </a:rPr>
              <a:t>r</a:t>
            </a:r>
            <a:r>
              <a:rPr sz="1200" i="1" spc="-120" baseline="-10416" dirty="0">
                <a:latin typeface="Verdana"/>
                <a:cs typeface="Verdana"/>
              </a:rPr>
              <a:t>n</a:t>
            </a:r>
            <a:r>
              <a:rPr sz="1200" i="1" spc="112" baseline="-10416" dirty="0">
                <a:latin typeface="Verdana"/>
                <a:cs typeface="Verdan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-45" dirty="0">
                <a:latin typeface="Arial"/>
                <a:cs typeface="Arial"/>
              </a:rPr>
              <a:t>σ</a:t>
            </a:r>
            <a:r>
              <a:rPr sz="1100" i="1" spc="-90" dirty="0">
                <a:latin typeface="Arial"/>
                <a:cs typeface="Arial"/>
              </a:rPr>
              <a:t> </a:t>
            </a:r>
            <a:r>
              <a:rPr sz="1100" spc="10" dirty="0">
                <a:latin typeface="Tahoma"/>
                <a:cs typeface="Tahoma"/>
              </a:rPr>
              <a:t>(</a:t>
            </a:r>
            <a:r>
              <a:rPr sz="1100" i="1" spc="10" dirty="0">
                <a:latin typeface="Trebuchet MS"/>
                <a:cs typeface="Trebuchet MS"/>
              </a:rPr>
              <a:t>W</a:t>
            </a:r>
            <a:r>
              <a:rPr sz="1200" i="1" spc="15" baseline="-10416" dirty="0">
                <a:latin typeface="Verdana"/>
                <a:cs typeface="Verdana"/>
              </a:rPr>
              <a:t>r</a:t>
            </a:r>
            <a:r>
              <a:rPr sz="1200" i="1" spc="-225" baseline="-10416" dirty="0">
                <a:latin typeface="Verdana"/>
                <a:cs typeface="Verdana"/>
              </a:rPr>
              <a:t> </a:t>
            </a:r>
            <a:r>
              <a:rPr sz="1100" spc="-65" dirty="0">
                <a:latin typeface="Tahoma"/>
                <a:cs typeface="Tahoma"/>
              </a:rPr>
              <a:t>[</a:t>
            </a:r>
            <a:r>
              <a:rPr sz="1100" i="1" spc="-65" dirty="0">
                <a:latin typeface="Trebuchet MS"/>
                <a:cs typeface="Trebuchet MS"/>
              </a:rPr>
              <a:t>x</a:t>
            </a:r>
            <a:r>
              <a:rPr sz="1200" i="1" spc="-97" baseline="-10416" dirty="0">
                <a:latin typeface="Verdana"/>
                <a:cs typeface="Verdana"/>
              </a:rPr>
              <a:t>n</a:t>
            </a:r>
            <a:r>
              <a:rPr sz="1100" spc="-65" dirty="0">
                <a:latin typeface="Tahoma"/>
                <a:cs typeface="Tahoma"/>
              </a:rPr>
              <a:t>;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i="1" spc="-15" dirty="0">
                <a:latin typeface="Trebuchet MS"/>
                <a:cs typeface="Trebuchet MS"/>
              </a:rPr>
              <a:t>h</a:t>
            </a:r>
            <a:r>
              <a:rPr sz="1200" i="1" spc="-22" baseline="-10416" dirty="0">
                <a:latin typeface="Verdana"/>
                <a:cs typeface="Verdana"/>
              </a:rPr>
              <a:t>t</a:t>
            </a:r>
            <a:r>
              <a:rPr sz="1200" spc="-22" baseline="-10416" dirty="0">
                <a:latin typeface="Lucida Sans Unicode"/>
                <a:cs typeface="Lucida Sans Unicode"/>
              </a:rPr>
              <a:t>−</a:t>
            </a:r>
            <a:r>
              <a:rPr sz="1200" spc="-22" baseline="-10416" dirty="0">
                <a:latin typeface="Arial"/>
                <a:cs typeface="Arial"/>
              </a:rPr>
              <a:t>1</a:t>
            </a:r>
            <a:r>
              <a:rPr sz="1100" spc="-15" dirty="0">
                <a:latin typeface="Tahoma"/>
                <a:cs typeface="Tahoma"/>
              </a:rPr>
              <a:t>]</a:t>
            </a:r>
            <a:r>
              <a:rPr sz="1100" spc="-11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10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Trebuchet MS"/>
                <a:cs typeface="Trebuchet MS"/>
              </a:rPr>
              <a:t>b</a:t>
            </a:r>
            <a:r>
              <a:rPr sz="1200" i="1" spc="-82" baseline="-10416" dirty="0">
                <a:latin typeface="Verdana"/>
                <a:cs typeface="Verdana"/>
              </a:rPr>
              <a:t>r</a:t>
            </a:r>
            <a:r>
              <a:rPr sz="1200" i="1" spc="-225" baseline="-10416" dirty="0">
                <a:latin typeface="Verdana"/>
                <a:cs typeface="Verdana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70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,</a:t>
            </a:r>
            <a:endParaRPr sz="1100" dirty="0">
              <a:latin typeface="Arial"/>
              <a:cs typeface="Arial"/>
            </a:endParaRPr>
          </a:p>
          <a:p>
            <a:pPr marL="919480">
              <a:lnSpc>
                <a:spcPct val="100000"/>
              </a:lnSpc>
              <a:spcBef>
                <a:spcPts val="515"/>
              </a:spcBef>
            </a:pPr>
            <a:r>
              <a:rPr sz="1100" i="1" spc="-245" dirty="0">
                <a:latin typeface="Trebuchet MS"/>
                <a:cs typeface="Trebuchet MS"/>
              </a:rPr>
              <a:t>h</a:t>
            </a:r>
            <a:r>
              <a:rPr sz="1650" spc="-367" baseline="12626" dirty="0">
                <a:latin typeface="Tahoma"/>
                <a:cs typeface="Tahoma"/>
              </a:rPr>
              <a:t>ˆ</a:t>
            </a:r>
            <a:r>
              <a:rPr sz="1200" i="1" spc="-367" baseline="-10416" dirty="0">
                <a:latin typeface="Verdana"/>
                <a:cs typeface="Verdana"/>
              </a:rPr>
              <a:t>n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tanh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650" spc="-67" baseline="45454" dirty="0">
                <a:latin typeface="Trebuchet MS"/>
                <a:cs typeface="Trebuchet MS"/>
              </a:rPr>
              <a:t>.</a:t>
            </a:r>
            <a:r>
              <a:rPr sz="1100" i="1" spc="-45" dirty="0">
                <a:latin typeface="Trebuchet MS"/>
                <a:cs typeface="Trebuchet MS"/>
              </a:rPr>
              <a:t>W</a:t>
            </a:r>
            <a:r>
              <a:rPr sz="1200" i="1" spc="-67" baseline="-27777" dirty="0">
                <a:latin typeface="Verdana"/>
                <a:cs typeface="Verdana"/>
              </a:rPr>
              <a:t>h</a:t>
            </a:r>
            <a:r>
              <a:rPr sz="1200" spc="-67" baseline="-13888" dirty="0">
                <a:latin typeface="Arial"/>
                <a:cs typeface="Arial"/>
              </a:rPr>
              <a:t>ˆ</a:t>
            </a:r>
            <a:r>
              <a:rPr sz="1100" spc="-45" dirty="0">
                <a:latin typeface="Tahoma"/>
                <a:cs typeface="Tahoma"/>
              </a:rPr>
              <a:t>[</a:t>
            </a:r>
            <a:r>
              <a:rPr sz="1100" i="1" spc="-45" dirty="0">
                <a:latin typeface="Trebuchet MS"/>
                <a:cs typeface="Trebuchet MS"/>
              </a:rPr>
              <a:t>x</a:t>
            </a:r>
            <a:r>
              <a:rPr sz="1200" i="1" spc="-67" baseline="-10416" dirty="0">
                <a:latin typeface="Verdana"/>
                <a:cs typeface="Verdana"/>
              </a:rPr>
              <a:t>n</a:t>
            </a:r>
            <a:r>
              <a:rPr sz="1100" spc="-45" dirty="0">
                <a:latin typeface="Tahoma"/>
                <a:cs typeface="Tahoma"/>
              </a:rPr>
              <a:t>;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i="1" spc="-80" dirty="0">
                <a:latin typeface="Trebuchet MS"/>
                <a:cs typeface="Trebuchet MS"/>
              </a:rPr>
              <a:t>r</a:t>
            </a:r>
            <a:r>
              <a:rPr sz="1200" i="1" spc="-120" baseline="-10416" dirty="0">
                <a:latin typeface="Verdana"/>
                <a:cs typeface="Verdana"/>
              </a:rPr>
              <a:t>n</a:t>
            </a:r>
            <a:r>
              <a:rPr sz="1200" i="1" spc="22" baseline="-10416" dirty="0">
                <a:latin typeface="Verdana"/>
                <a:cs typeface="Verdana"/>
              </a:rPr>
              <a:t> </a:t>
            </a:r>
            <a:r>
              <a:rPr sz="1100" spc="-75" dirty="0">
                <a:latin typeface="Lucida Sans Unicode"/>
                <a:cs typeface="Lucida Sans Unicode"/>
              </a:rPr>
              <a:t>◦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-35" dirty="0">
                <a:latin typeface="Trebuchet MS"/>
                <a:cs typeface="Trebuchet MS"/>
              </a:rPr>
              <a:t>h</a:t>
            </a:r>
            <a:r>
              <a:rPr sz="1200" i="1" spc="-52" baseline="-10416" dirty="0">
                <a:latin typeface="Verdana"/>
                <a:cs typeface="Verdana"/>
              </a:rPr>
              <a:t>n</a:t>
            </a:r>
            <a:r>
              <a:rPr sz="1200" spc="-52" baseline="-10416" dirty="0">
                <a:latin typeface="Lucida Sans Unicode"/>
                <a:cs typeface="Lucida Sans Unicode"/>
              </a:rPr>
              <a:t>−</a:t>
            </a:r>
            <a:r>
              <a:rPr sz="1200" spc="-52" baseline="-10416" dirty="0">
                <a:latin typeface="Arial"/>
                <a:cs typeface="Arial"/>
              </a:rPr>
              <a:t>1</a:t>
            </a:r>
            <a:r>
              <a:rPr sz="1100" spc="-35" dirty="0">
                <a:latin typeface="Tahoma"/>
                <a:cs typeface="Tahoma"/>
              </a:rPr>
              <a:t>]</a:t>
            </a:r>
            <a:r>
              <a:rPr sz="1100" spc="-11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110" dirty="0">
                <a:latin typeface="Trebuchet MS"/>
                <a:cs typeface="Trebuchet MS"/>
              </a:rPr>
              <a:t>b</a:t>
            </a:r>
            <a:r>
              <a:rPr sz="1200" i="1" spc="-165" baseline="-27777" dirty="0">
                <a:latin typeface="Verdana"/>
                <a:cs typeface="Verdana"/>
              </a:rPr>
              <a:t>h</a:t>
            </a:r>
            <a:r>
              <a:rPr sz="1200" spc="-165" baseline="-13888" dirty="0">
                <a:latin typeface="Arial"/>
                <a:cs typeface="Arial"/>
              </a:rPr>
              <a:t>ˆ</a:t>
            </a:r>
            <a:r>
              <a:rPr sz="1650" spc="-165" baseline="45454" dirty="0">
                <a:latin typeface="Trebuchet MS"/>
                <a:cs typeface="Trebuchet MS"/>
              </a:rPr>
              <a:t>Σ</a:t>
            </a:r>
            <a:r>
              <a:rPr sz="1650" spc="-225" baseline="45454" dirty="0">
                <a:latin typeface="Trebuchet MS"/>
                <a:cs typeface="Trebuchet MS"/>
              </a:rPr>
              <a:t> </a:t>
            </a:r>
            <a:r>
              <a:rPr sz="1100" i="1" spc="-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3132594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3139638"/>
            <a:ext cx="3404870" cy="3016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63830">
              <a:lnSpc>
                <a:spcPct val="101499"/>
              </a:lnSpc>
              <a:spcBef>
                <a:spcPts val="80"/>
              </a:spcBef>
            </a:pPr>
            <a:r>
              <a:rPr sz="900" spc="-37" baseline="37037" dirty="0">
                <a:latin typeface="Arial"/>
                <a:cs typeface="Arial"/>
              </a:rPr>
              <a:t>4</a:t>
            </a:r>
            <a:r>
              <a:rPr sz="900" spc="-25" dirty="0">
                <a:latin typeface="Arial"/>
                <a:cs typeface="Arial"/>
              </a:rPr>
              <a:t>Learning </a:t>
            </a:r>
            <a:r>
              <a:rPr sz="900" spc="-45" dirty="0">
                <a:latin typeface="Arial"/>
                <a:cs typeface="Arial"/>
              </a:rPr>
              <a:t>Phrase </a:t>
            </a:r>
            <a:r>
              <a:rPr sz="900" spc="-35" dirty="0">
                <a:latin typeface="Arial"/>
                <a:cs typeface="Arial"/>
              </a:rPr>
              <a:t>Representations using </a:t>
            </a:r>
            <a:r>
              <a:rPr sz="900" spc="-20" dirty="0">
                <a:latin typeface="Arial"/>
                <a:cs typeface="Arial"/>
              </a:rPr>
              <a:t>RNN </a:t>
            </a:r>
            <a:r>
              <a:rPr sz="900" spc="-35" dirty="0">
                <a:latin typeface="Arial"/>
                <a:cs typeface="Arial"/>
              </a:rPr>
              <a:t>EncoderDecoder </a:t>
            </a:r>
            <a:r>
              <a:rPr sz="900" spc="-10" dirty="0">
                <a:latin typeface="Arial"/>
                <a:cs typeface="Arial"/>
              </a:rPr>
              <a:t>for  </a:t>
            </a:r>
            <a:r>
              <a:rPr sz="900" spc="-5" dirty="0">
                <a:latin typeface="Arial"/>
                <a:cs typeface="Arial"/>
              </a:rPr>
              <a:t>Statistical </a:t>
            </a:r>
            <a:r>
              <a:rPr sz="900" spc="-25" dirty="0">
                <a:latin typeface="Arial"/>
                <a:cs typeface="Arial"/>
              </a:rPr>
              <a:t>Machine </a:t>
            </a:r>
            <a:r>
              <a:rPr sz="900" spc="-15" dirty="0">
                <a:latin typeface="Arial"/>
                <a:cs typeface="Arial"/>
              </a:rPr>
              <a:t>Translation. </a:t>
            </a:r>
            <a:r>
              <a:rPr sz="900" spc="-50" dirty="0">
                <a:latin typeface="Arial"/>
                <a:cs typeface="Arial"/>
              </a:rPr>
              <a:t>Cho </a:t>
            </a:r>
            <a:r>
              <a:rPr sz="900" spc="-5" dirty="0">
                <a:latin typeface="Arial"/>
                <a:cs typeface="Arial"/>
              </a:rPr>
              <a:t>et </a:t>
            </a:r>
            <a:r>
              <a:rPr sz="900" spc="-15" dirty="0">
                <a:latin typeface="Arial"/>
                <a:cs typeface="Arial"/>
              </a:rPr>
              <a:t>al, </a:t>
            </a:r>
            <a:r>
              <a:rPr sz="900" dirty="0">
                <a:latin typeface="Arial"/>
                <a:cs typeface="Arial"/>
              </a:rPr>
              <a:t>EMNLP</a:t>
            </a:r>
            <a:r>
              <a:rPr sz="900" spc="-65" dirty="0">
                <a:latin typeface="Arial"/>
                <a:cs typeface="Arial"/>
              </a:rPr>
              <a:t> </a:t>
            </a:r>
            <a:r>
              <a:rPr sz="900" spc="-35" dirty="0">
                <a:latin typeface="Arial"/>
                <a:cs typeface="Arial"/>
              </a:rPr>
              <a:t>2014.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3766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50" dirty="0" err="1" smtClean="0"/>
              <a:t>ДКСПи</a:t>
            </a:r>
            <a:r>
              <a:rPr spc="50" dirty="0" smtClean="0"/>
              <a:t> </a:t>
            </a:r>
            <a:r>
              <a:rPr spc="-60" dirty="0"/>
              <a:t>and</a:t>
            </a:r>
            <a:r>
              <a:rPr spc="-70" dirty="0"/>
              <a:t> </a:t>
            </a:r>
            <a:r>
              <a:rPr lang="ru-RU" spc="-10" dirty="0" err="1" smtClean="0"/>
              <a:t>УРБ</a:t>
            </a:r>
            <a:r>
              <a:rPr lang="ru-RU" spc="-10" dirty="0" err="1"/>
              <a:t>и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359994" y="3132594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7650" y="434152"/>
            <a:ext cx="4250106" cy="3026598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ru-RU" sz="1200" spc="-45" dirty="0" smtClean="0">
                <a:solidFill>
                  <a:srgbClr val="007F00"/>
                </a:solidFill>
                <a:latin typeface="Tahoma"/>
                <a:cs typeface="Tahoma"/>
              </a:rPr>
              <a:t>Плюсы</a:t>
            </a:r>
            <a:endParaRPr sz="1200" dirty="0">
              <a:latin typeface="Tahoma"/>
              <a:cs typeface="Tahoma"/>
            </a:endParaRPr>
          </a:p>
          <a:p>
            <a:pPr marL="289560" marR="248920" indent="-132715">
              <a:lnSpc>
                <a:spcPct val="102600"/>
              </a:lnSpc>
              <a:spcBef>
                <a:spcPts val="555"/>
              </a:spcBef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lang="ru-RU" sz="1100" spc="-35" dirty="0" smtClean="0">
                <a:latin typeface="Tahoma"/>
                <a:cs typeface="Tahoma"/>
              </a:rPr>
              <a:t>Тщательная инициализация и оптимизация ванильных РНС может позволить им обучить длинные зависимости, но устойчивые добавочные ячейки, как ДКСП и УРБ, часто просто работают.</a:t>
            </a:r>
            <a:endParaRPr sz="1100" dirty="0">
              <a:latin typeface="Tahoma"/>
              <a:cs typeface="Tahoma"/>
            </a:endParaRPr>
          </a:p>
          <a:p>
            <a:pPr marL="289560" marR="81915" indent="-132715">
              <a:lnSpc>
                <a:spcPct val="102600"/>
              </a:lnSpc>
              <a:spcBef>
                <a:spcPts val="300"/>
              </a:spcBef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lang="ru-RU" sz="1100" spc="-20" dirty="0" smtClean="0">
                <a:latin typeface="Tahoma"/>
                <a:cs typeface="Tahoma"/>
              </a:rPr>
              <a:t>(Ре)интродукция ДКСП была ключом ко многим актуальным разработкам</a:t>
            </a:r>
            <a:r>
              <a:rPr sz="1100" spc="-50" dirty="0" smtClean="0">
                <a:latin typeface="Tahoma"/>
                <a:cs typeface="Tahoma"/>
              </a:rPr>
              <a:t>, </a:t>
            </a:r>
            <a:r>
              <a:rPr lang="ru-RU" sz="1100" spc="-55" dirty="0" err="1" smtClean="0">
                <a:latin typeface="Tahoma"/>
                <a:cs typeface="Tahoma"/>
              </a:rPr>
              <a:t>напр.,Нейронный</a:t>
            </a:r>
            <a:r>
              <a:rPr lang="ru-RU" sz="1100" spc="-55" dirty="0" smtClean="0">
                <a:latin typeface="Tahoma"/>
                <a:cs typeface="Tahoma"/>
              </a:rPr>
              <a:t> Машинный Перевод</a:t>
            </a:r>
            <a:r>
              <a:rPr sz="1100" spc="-30" dirty="0" smtClean="0">
                <a:latin typeface="Tahoma"/>
                <a:cs typeface="Tahoma"/>
              </a:rPr>
              <a:t>, </a:t>
            </a:r>
            <a:r>
              <a:rPr lang="ru-RU" sz="1100" spc="-50" dirty="0" smtClean="0">
                <a:latin typeface="Tahoma"/>
                <a:cs typeface="Tahoma"/>
              </a:rPr>
              <a:t>Распознавание Речи</a:t>
            </a:r>
            <a:r>
              <a:rPr sz="1100" spc="-30" dirty="0" smtClean="0">
                <a:latin typeface="Tahoma"/>
                <a:cs typeface="Tahoma"/>
              </a:rPr>
              <a:t>, </a:t>
            </a:r>
            <a:r>
              <a:rPr lang="ru-RU" sz="1100" spc="40" dirty="0" smtClean="0">
                <a:latin typeface="Tahoma"/>
                <a:cs typeface="Tahoma"/>
              </a:rPr>
              <a:t>ТВР</a:t>
            </a:r>
            <a:r>
              <a:rPr sz="1100" spc="40" dirty="0" smtClean="0">
                <a:latin typeface="Tahoma"/>
                <a:cs typeface="Tahoma"/>
              </a:rPr>
              <a:t>,</a:t>
            </a:r>
            <a:r>
              <a:rPr sz="1100" spc="65" dirty="0" smtClean="0">
                <a:latin typeface="Tahoma"/>
                <a:cs typeface="Tahoma"/>
              </a:rPr>
              <a:t> </a:t>
            </a:r>
            <a:r>
              <a:rPr lang="ru-RU" sz="1100" spc="-35" dirty="0" smtClean="0">
                <a:latin typeface="Tahoma"/>
                <a:cs typeface="Tahoma"/>
              </a:rPr>
              <a:t>и </a:t>
            </a:r>
            <a:r>
              <a:rPr lang="ru-RU" sz="1100" spc="-35" dirty="0" err="1" smtClean="0">
                <a:latin typeface="Tahoma"/>
                <a:cs typeface="Tahoma"/>
              </a:rPr>
              <a:t>т.д</a:t>
            </a:r>
            <a:r>
              <a:rPr sz="1100" spc="-35" dirty="0" smtClean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Lucida Sans Unicode"/>
              <a:buChar char="•"/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1200" spc="-25" dirty="0" smtClean="0">
                <a:solidFill>
                  <a:srgbClr val="FF0000"/>
                </a:solidFill>
                <a:latin typeface="Tahoma"/>
                <a:cs typeface="Tahoma"/>
              </a:rPr>
              <a:t>Минусы</a:t>
            </a:r>
            <a:endParaRPr sz="1200" dirty="0">
              <a:latin typeface="Tahoma"/>
              <a:cs typeface="Tahoma"/>
            </a:endParaRPr>
          </a:p>
          <a:p>
            <a:pPr marL="289560" marR="236854" indent="-132715" algn="just">
              <a:lnSpc>
                <a:spcPct val="102600"/>
              </a:lnSpc>
              <a:spcBef>
                <a:spcPts val="555"/>
              </a:spcBef>
              <a:buSzPct val="90909"/>
              <a:buFont typeface="Lucida Sans Unicode"/>
              <a:buChar char="•"/>
              <a:tabLst>
                <a:tab pos="290195" algn="l"/>
              </a:tabLst>
            </a:pPr>
            <a:r>
              <a:rPr lang="ru-RU" sz="1100" spc="30" dirty="0" smtClean="0">
                <a:latin typeface="Tahoma"/>
                <a:cs typeface="Tahoma"/>
              </a:rPr>
              <a:t>ДКСП и УРБ </a:t>
            </a:r>
            <a:r>
              <a:rPr lang="ru-RU" sz="1100" spc="-65" dirty="0" smtClean="0">
                <a:latin typeface="Tahoma"/>
                <a:cs typeface="Tahoma"/>
              </a:rPr>
              <a:t>имеют больше параметров и вычислений на ячейку памяти, чем ванильные РНС, поэтому они имеют меньший объем памяти на параметр</a:t>
            </a:r>
            <a:r>
              <a:rPr sz="1100" spc="-50" dirty="0" smtClean="0">
                <a:latin typeface="Tahoma"/>
                <a:cs typeface="Tahoma"/>
              </a:rPr>
              <a:t>.</a:t>
            </a:r>
            <a:r>
              <a:rPr sz="1200" spc="-75" baseline="27777" dirty="0" smtClean="0">
                <a:latin typeface="Arial"/>
                <a:cs typeface="Arial"/>
              </a:rPr>
              <a:t>5</a:t>
            </a:r>
            <a:endParaRPr sz="1200" baseline="27777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 smtClean="0">
              <a:latin typeface="Times New Roman"/>
              <a:cs typeface="Times New Roman"/>
            </a:endParaRPr>
          </a:p>
          <a:p>
            <a:pPr marL="12700" marR="5080" indent="163830">
              <a:lnSpc>
                <a:spcPct val="101499"/>
              </a:lnSpc>
            </a:pPr>
            <a:r>
              <a:rPr sz="900" spc="-22" baseline="37037" dirty="0" smtClean="0">
                <a:latin typeface="Arial"/>
                <a:cs typeface="Arial"/>
              </a:rPr>
              <a:t>5</a:t>
            </a:r>
            <a:r>
              <a:rPr sz="900" spc="-15" dirty="0" smtClean="0">
                <a:latin typeface="Arial"/>
                <a:cs typeface="Arial"/>
              </a:rPr>
              <a:t>Capcity </a:t>
            </a:r>
            <a:r>
              <a:rPr sz="900" spc="-40" dirty="0">
                <a:latin typeface="Arial"/>
                <a:cs typeface="Arial"/>
              </a:rPr>
              <a:t>and </a:t>
            </a:r>
            <a:r>
              <a:rPr sz="900" spc="-5" dirty="0">
                <a:latin typeface="Arial"/>
                <a:cs typeface="Arial"/>
              </a:rPr>
              <a:t>Trainability in </a:t>
            </a:r>
            <a:r>
              <a:rPr sz="900" spc="-25" dirty="0">
                <a:latin typeface="Arial"/>
                <a:cs typeface="Arial"/>
              </a:rPr>
              <a:t>Recurrent Neural </a:t>
            </a:r>
            <a:r>
              <a:rPr sz="900" spc="-30" dirty="0">
                <a:latin typeface="Arial"/>
                <a:cs typeface="Arial"/>
              </a:rPr>
              <a:t>Networks. Collins </a:t>
            </a:r>
            <a:r>
              <a:rPr sz="900" spc="-5" dirty="0">
                <a:latin typeface="Arial"/>
                <a:cs typeface="Arial"/>
              </a:rPr>
              <a:t>et </a:t>
            </a:r>
            <a:r>
              <a:rPr sz="900" spc="-10" dirty="0">
                <a:latin typeface="Arial"/>
                <a:cs typeface="Arial"/>
              </a:rPr>
              <a:t>al., </a:t>
            </a:r>
            <a:r>
              <a:rPr sz="900" spc="-15" dirty="0">
                <a:latin typeface="Arial"/>
                <a:cs typeface="Arial"/>
              </a:rPr>
              <a:t>arXiv  </a:t>
            </a:r>
            <a:r>
              <a:rPr sz="900" spc="-35" dirty="0">
                <a:latin typeface="Arial"/>
                <a:cs typeface="Arial"/>
              </a:rPr>
              <a:t>2016.</a:t>
            </a:r>
            <a:endParaRPr sz="9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447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55" dirty="0" err="1" smtClean="0"/>
              <a:t>ЯМи</a:t>
            </a:r>
            <a:r>
              <a:rPr lang="ru-RU" spc="-55" dirty="0" smtClean="0"/>
              <a:t> Глубоких РНС</a:t>
            </a:r>
            <a:endParaRPr spc="35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588046"/>
            <a:ext cx="3868420" cy="141211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ru-RU" sz="1100" spc="-20" dirty="0" smtClean="0">
                <a:latin typeface="Tahoma"/>
                <a:cs typeface="Tahoma"/>
              </a:rPr>
              <a:t>Объем памяти РНС может быть увеличена за счет использования большего скрытого уровня </a:t>
            </a:r>
            <a:r>
              <a:rPr sz="1100" i="1" spc="-35" dirty="0" err="1" smtClean="0">
                <a:latin typeface="Trebuchet MS"/>
                <a:cs typeface="Trebuchet MS"/>
              </a:rPr>
              <a:t>h</a:t>
            </a:r>
            <a:r>
              <a:rPr sz="1200" i="1" spc="-52" baseline="-10416" dirty="0" err="1" smtClean="0">
                <a:latin typeface="Verdana"/>
                <a:cs typeface="Verdana"/>
              </a:rPr>
              <a:t>n</a:t>
            </a:r>
            <a:r>
              <a:rPr sz="1100" spc="-35" dirty="0">
                <a:latin typeface="Tahoma"/>
                <a:cs typeface="Tahoma"/>
              </a:rPr>
              <a:t>, </a:t>
            </a:r>
            <a:r>
              <a:rPr lang="ru-RU" sz="1100" spc="-25" dirty="0" smtClean="0">
                <a:latin typeface="Tahoma"/>
                <a:cs typeface="Tahoma"/>
              </a:rPr>
              <a:t>но линейное увеличение в </a:t>
            </a:r>
            <a:r>
              <a:rPr sz="1100" i="1" spc="-60" dirty="0" err="1" smtClean="0">
                <a:latin typeface="Trebuchet MS"/>
                <a:cs typeface="Trebuchet MS"/>
              </a:rPr>
              <a:t>h</a:t>
            </a:r>
            <a:r>
              <a:rPr sz="1200" i="1" spc="-89" baseline="-10416" dirty="0" err="1" smtClean="0">
                <a:latin typeface="Verdana"/>
                <a:cs typeface="Verdana"/>
              </a:rPr>
              <a:t>n</a:t>
            </a:r>
            <a:r>
              <a:rPr sz="1200" i="1" spc="-89" baseline="-10416" dirty="0" smtClean="0">
                <a:latin typeface="Verdana"/>
                <a:cs typeface="Verdana"/>
              </a:rPr>
              <a:t> </a:t>
            </a:r>
            <a:r>
              <a:rPr lang="ru-RU" sz="1100" spc="-45" dirty="0" smtClean="0">
                <a:latin typeface="Tahoma"/>
                <a:cs typeface="Tahoma"/>
              </a:rPr>
              <a:t>приводит к квадратичному увеличению размера модели и вычислений. </a:t>
            </a:r>
            <a:r>
              <a:rPr sz="1100" spc="-45" dirty="0" smtClean="0">
                <a:latin typeface="Tahoma"/>
                <a:cs typeface="Tahoma"/>
              </a:rPr>
              <a:t> 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 marR="184150">
              <a:lnSpc>
                <a:spcPct val="102600"/>
              </a:lnSpc>
              <a:spcBef>
                <a:spcPts val="5"/>
              </a:spcBef>
            </a:pPr>
            <a:r>
              <a:rPr lang="ru-RU" sz="1100" spc="65" dirty="0" smtClean="0">
                <a:latin typeface="Tahoma"/>
                <a:cs typeface="Tahoma"/>
              </a:rPr>
              <a:t>Глубокая РНС увеличивает память и репрезентативную способность с линейным масштабированием. 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9634" y="2524794"/>
            <a:ext cx="630555" cy="126364"/>
          </a:xfrm>
          <a:custGeom>
            <a:avLst/>
            <a:gdLst/>
            <a:ahLst/>
            <a:cxnLst/>
            <a:rect l="l" t="t" r="r" b="b"/>
            <a:pathLst>
              <a:path w="630555" h="126364">
                <a:moveTo>
                  <a:pt x="567000" y="0"/>
                </a:moveTo>
                <a:lnTo>
                  <a:pt x="63000" y="0"/>
                </a:lnTo>
                <a:lnTo>
                  <a:pt x="38477" y="4950"/>
                </a:lnTo>
                <a:lnTo>
                  <a:pt x="18452" y="18452"/>
                </a:lnTo>
                <a:lnTo>
                  <a:pt x="4950" y="38477"/>
                </a:lnTo>
                <a:lnTo>
                  <a:pt x="0" y="63000"/>
                </a:lnTo>
                <a:lnTo>
                  <a:pt x="4950" y="87522"/>
                </a:lnTo>
                <a:lnTo>
                  <a:pt x="18452" y="107547"/>
                </a:lnTo>
                <a:lnTo>
                  <a:pt x="38477" y="121049"/>
                </a:lnTo>
                <a:lnTo>
                  <a:pt x="63000" y="126000"/>
                </a:lnTo>
                <a:lnTo>
                  <a:pt x="567000" y="126000"/>
                </a:lnTo>
                <a:lnTo>
                  <a:pt x="591522" y="121049"/>
                </a:lnTo>
                <a:lnTo>
                  <a:pt x="611547" y="107547"/>
                </a:lnTo>
                <a:lnTo>
                  <a:pt x="625049" y="87522"/>
                </a:lnTo>
                <a:lnTo>
                  <a:pt x="630000" y="63000"/>
                </a:lnTo>
                <a:lnTo>
                  <a:pt x="625049" y="38477"/>
                </a:lnTo>
                <a:lnTo>
                  <a:pt x="611547" y="18452"/>
                </a:lnTo>
                <a:lnTo>
                  <a:pt x="591522" y="4950"/>
                </a:lnTo>
                <a:lnTo>
                  <a:pt x="567000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9634" y="2524794"/>
            <a:ext cx="630555" cy="126364"/>
          </a:xfrm>
          <a:custGeom>
            <a:avLst/>
            <a:gdLst/>
            <a:ahLst/>
            <a:cxnLst/>
            <a:rect l="l" t="t" r="r" b="b"/>
            <a:pathLst>
              <a:path w="630555" h="126364">
                <a:moveTo>
                  <a:pt x="62999" y="0"/>
                </a:moveTo>
                <a:lnTo>
                  <a:pt x="566999" y="0"/>
                </a:lnTo>
                <a:lnTo>
                  <a:pt x="591522" y="4950"/>
                </a:lnTo>
                <a:lnTo>
                  <a:pt x="611547" y="18452"/>
                </a:lnTo>
                <a:lnTo>
                  <a:pt x="625048" y="38477"/>
                </a:lnTo>
                <a:lnTo>
                  <a:pt x="629999" y="62999"/>
                </a:lnTo>
                <a:lnTo>
                  <a:pt x="625048" y="87522"/>
                </a:lnTo>
                <a:lnTo>
                  <a:pt x="611547" y="107548"/>
                </a:lnTo>
                <a:lnTo>
                  <a:pt x="591522" y="121049"/>
                </a:lnTo>
                <a:lnTo>
                  <a:pt x="566999" y="126000"/>
                </a:lnTo>
                <a:lnTo>
                  <a:pt x="62999" y="126000"/>
                </a:lnTo>
                <a:lnTo>
                  <a:pt x="38477" y="121049"/>
                </a:lnTo>
                <a:lnTo>
                  <a:pt x="18451" y="107548"/>
                </a:lnTo>
                <a:lnTo>
                  <a:pt x="4950" y="87522"/>
                </a:lnTo>
                <a:lnTo>
                  <a:pt x="0" y="62999"/>
                </a:lnTo>
                <a:lnTo>
                  <a:pt x="4950" y="38477"/>
                </a:lnTo>
                <a:lnTo>
                  <a:pt x="18451" y="18452"/>
                </a:lnTo>
                <a:lnTo>
                  <a:pt x="38477" y="4950"/>
                </a:lnTo>
                <a:lnTo>
                  <a:pt x="62999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5634" y="2751594"/>
            <a:ext cx="378460" cy="126364"/>
          </a:xfrm>
          <a:custGeom>
            <a:avLst/>
            <a:gdLst/>
            <a:ahLst/>
            <a:cxnLst/>
            <a:rect l="l" t="t" r="r" b="b"/>
            <a:pathLst>
              <a:path w="378459" h="126364">
                <a:moveTo>
                  <a:pt x="315000" y="0"/>
                </a:moveTo>
                <a:lnTo>
                  <a:pt x="63000" y="0"/>
                </a:lnTo>
                <a:lnTo>
                  <a:pt x="38477" y="4950"/>
                </a:lnTo>
                <a:lnTo>
                  <a:pt x="18452" y="18452"/>
                </a:lnTo>
                <a:lnTo>
                  <a:pt x="4950" y="38477"/>
                </a:lnTo>
                <a:lnTo>
                  <a:pt x="0" y="63000"/>
                </a:lnTo>
                <a:lnTo>
                  <a:pt x="4950" y="87522"/>
                </a:lnTo>
                <a:lnTo>
                  <a:pt x="18452" y="107547"/>
                </a:lnTo>
                <a:lnTo>
                  <a:pt x="38477" y="121049"/>
                </a:lnTo>
                <a:lnTo>
                  <a:pt x="63000" y="126000"/>
                </a:lnTo>
                <a:lnTo>
                  <a:pt x="315000" y="126000"/>
                </a:lnTo>
                <a:lnTo>
                  <a:pt x="339522" y="121049"/>
                </a:lnTo>
                <a:lnTo>
                  <a:pt x="359548" y="107547"/>
                </a:lnTo>
                <a:lnTo>
                  <a:pt x="373049" y="87522"/>
                </a:lnTo>
                <a:lnTo>
                  <a:pt x="378000" y="63000"/>
                </a:lnTo>
                <a:lnTo>
                  <a:pt x="373049" y="38477"/>
                </a:lnTo>
                <a:lnTo>
                  <a:pt x="359548" y="18452"/>
                </a:lnTo>
                <a:lnTo>
                  <a:pt x="339522" y="4950"/>
                </a:lnTo>
                <a:lnTo>
                  <a:pt x="315000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5634" y="2751594"/>
            <a:ext cx="378460" cy="126364"/>
          </a:xfrm>
          <a:custGeom>
            <a:avLst/>
            <a:gdLst/>
            <a:ahLst/>
            <a:cxnLst/>
            <a:rect l="l" t="t" r="r" b="b"/>
            <a:pathLst>
              <a:path w="378459" h="126364">
                <a:moveTo>
                  <a:pt x="62999" y="0"/>
                </a:moveTo>
                <a:lnTo>
                  <a:pt x="315000" y="0"/>
                </a:lnTo>
                <a:lnTo>
                  <a:pt x="339522" y="4950"/>
                </a:lnTo>
                <a:lnTo>
                  <a:pt x="359547" y="18452"/>
                </a:lnTo>
                <a:lnTo>
                  <a:pt x="373049" y="38477"/>
                </a:lnTo>
                <a:lnTo>
                  <a:pt x="378000" y="62999"/>
                </a:lnTo>
                <a:lnTo>
                  <a:pt x="373049" y="87522"/>
                </a:lnTo>
                <a:lnTo>
                  <a:pt x="359547" y="107548"/>
                </a:lnTo>
                <a:lnTo>
                  <a:pt x="339522" y="121049"/>
                </a:lnTo>
                <a:lnTo>
                  <a:pt x="315000" y="126000"/>
                </a:lnTo>
                <a:lnTo>
                  <a:pt x="62999" y="126000"/>
                </a:lnTo>
                <a:lnTo>
                  <a:pt x="38477" y="121049"/>
                </a:lnTo>
                <a:lnTo>
                  <a:pt x="18452" y="107548"/>
                </a:lnTo>
                <a:lnTo>
                  <a:pt x="4950" y="87522"/>
                </a:lnTo>
                <a:lnTo>
                  <a:pt x="0" y="62999"/>
                </a:lnTo>
                <a:lnTo>
                  <a:pt x="4950" y="38477"/>
                </a:lnTo>
                <a:lnTo>
                  <a:pt x="18452" y="18452"/>
                </a:lnTo>
                <a:lnTo>
                  <a:pt x="38477" y="4950"/>
                </a:lnTo>
                <a:lnTo>
                  <a:pt x="62999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4633" y="2703246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348"/>
                </a:moveTo>
                <a:lnTo>
                  <a:pt x="0" y="0"/>
                </a:lnTo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1299" y="2667685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69" h="35560">
                <a:moveTo>
                  <a:pt x="13334" y="0"/>
                </a:moveTo>
                <a:lnTo>
                  <a:pt x="0" y="35559"/>
                </a:lnTo>
                <a:lnTo>
                  <a:pt x="26669" y="35559"/>
                </a:lnTo>
                <a:lnTo>
                  <a:pt x="1333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1298" y="2667686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69" h="35560">
                <a:moveTo>
                  <a:pt x="13334" y="0"/>
                </a:moveTo>
                <a:lnTo>
                  <a:pt x="0" y="35559"/>
                </a:lnTo>
                <a:lnTo>
                  <a:pt x="26669" y="35559"/>
                </a:lnTo>
                <a:lnTo>
                  <a:pt x="13334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65634" y="2297994"/>
            <a:ext cx="378460" cy="126364"/>
          </a:xfrm>
          <a:custGeom>
            <a:avLst/>
            <a:gdLst/>
            <a:ahLst/>
            <a:cxnLst/>
            <a:rect l="l" t="t" r="r" b="b"/>
            <a:pathLst>
              <a:path w="378459" h="126364">
                <a:moveTo>
                  <a:pt x="315000" y="0"/>
                </a:moveTo>
                <a:lnTo>
                  <a:pt x="63000" y="0"/>
                </a:lnTo>
                <a:lnTo>
                  <a:pt x="38477" y="4950"/>
                </a:lnTo>
                <a:lnTo>
                  <a:pt x="18452" y="18452"/>
                </a:lnTo>
                <a:lnTo>
                  <a:pt x="4950" y="38477"/>
                </a:lnTo>
                <a:lnTo>
                  <a:pt x="0" y="63000"/>
                </a:lnTo>
                <a:lnTo>
                  <a:pt x="4950" y="87522"/>
                </a:lnTo>
                <a:lnTo>
                  <a:pt x="18452" y="107547"/>
                </a:lnTo>
                <a:lnTo>
                  <a:pt x="38477" y="121049"/>
                </a:lnTo>
                <a:lnTo>
                  <a:pt x="63000" y="126000"/>
                </a:lnTo>
                <a:lnTo>
                  <a:pt x="315000" y="126000"/>
                </a:lnTo>
                <a:lnTo>
                  <a:pt x="339522" y="121049"/>
                </a:lnTo>
                <a:lnTo>
                  <a:pt x="359548" y="107547"/>
                </a:lnTo>
                <a:lnTo>
                  <a:pt x="373049" y="87522"/>
                </a:lnTo>
                <a:lnTo>
                  <a:pt x="378000" y="63000"/>
                </a:lnTo>
                <a:lnTo>
                  <a:pt x="373049" y="38477"/>
                </a:lnTo>
                <a:lnTo>
                  <a:pt x="359548" y="18452"/>
                </a:lnTo>
                <a:lnTo>
                  <a:pt x="339522" y="4950"/>
                </a:lnTo>
                <a:lnTo>
                  <a:pt x="315000" y="0"/>
                </a:lnTo>
                <a:close/>
              </a:path>
            </a:pathLst>
          </a:custGeom>
          <a:solidFill>
            <a:srgbClr val="FFC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65634" y="2297994"/>
            <a:ext cx="378460" cy="126364"/>
          </a:xfrm>
          <a:custGeom>
            <a:avLst/>
            <a:gdLst/>
            <a:ahLst/>
            <a:cxnLst/>
            <a:rect l="l" t="t" r="r" b="b"/>
            <a:pathLst>
              <a:path w="378459" h="126364">
                <a:moveTo>
                  <a:pt x="62999" y="0"/>
                </a:moveTo>
                <a:lnTo>
                  <a:pt x="315000" y="0"/>
                </a:lnTo>
                <a:lnTo>
                  <a:pt x="339522" y="4950"/>
                </a:lnTo>
                <a:lnTo>
                  <a:pt x="359547" y="18452"/>
                </a:lnTo>
                <a:lnTo>
                  <a:pt x="373049" y="38477"/>
                </a:lnTo>
                <a:lnTo>
                  <a:pt x="378000" y="62999"/>
                </a:lnTo>
                <a:lnTo>
                  <a:pt x="373049" y="87522"/>
                </a:lnTo>
                <a:lnTo>
                  <a:pt x="359547" y="107547"/>
                </a:lnTo>
                <a:lnTo>
                  <a:pt x="339522" y="121049"/>
                </a:lnTo>
                <a:lnTo>
                  <a:pt x="315000" y="125999"/>
                </a:lnTo>
                <a:lnTo>
                  <a:pt x="62999" y="125999"/>
                </a:lnTo>
                <a:lnTo>
                  <a:pt x="38477" y="121049"/>
                </a:lnTo>
                <a:lnTo>
                  <a:pt x="18452" y="107547"/>
                </a:lnTo>
                <a:lnTo>
                  <a:pt x="4950" y="87522"/>
                </a:lnTo>
                <a:lnTo>
                  <a:pt x="0" y="62999"/>
                </a:lnTo>
                <a:lnTo>
                  <a:pt x="4950" y="38477"/>
                </a:lnTo>
                <a:lnTo>
                  <a:pt x="18452" y="18452"/>
                </a:lnTo>
                <a:lnTo>
                  <a:pt x="38477" y="4950"/>
                </a:lnTo>
                <a:lnTo>
                  <a:pt x="62999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4633" y="2476445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349"/>
                </a:moveTo>
                <a:lnTo>
                  <a:pt x="0" y="0"/>
                </a:lnTo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1299" y="2440885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69" h="35560">
                <a:moveTo>
                  <a:pt x="13334" y="0"/>
                </a:moveTo>
                <a:lnTo>
                  <a:pt x="0" y="35559"/>
                </a:lnTo>
                <a:lnTo>
                  <a:pt x="26669" y="35559"/>
                </a:lnTo>
                <a:lnTo>
                  <a:pt x="1333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41298" y="2440885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69" h="35560">
                <a:moveTo>
                  <a:pt x="13334" y="0"/>
                </a:moveTo>
                <a:lnTo>
                  <a:pt x="0" y="35559"/>
                </a:lnTo>
                <a:lnTo>
                  <a:pt x="26669" y="35559"/>
                </a:lnTo>
                <a:lnTo>
                  <a:pt x="13334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21634" y="2524794"/>
            <a:ext cx="630555" cy="126364"/>
          </a:xfrm>
          <a:custGeom>
            <a:avLst/>
            <a:gdLst/>
            <a:ahLst/>
            <a:cxnLst/>
            <a:rect l="l" t="t" r="r" b="b"/>
            <a:pathLst>
              <a:path w="630555" h="126364">
                <a:moveTo>
                  <a:pt x="566999" y="0"/>
                </a:moveTo>
                <a:lnTo>
                  <a:pt x="62999" y="0"/>
                </a:lnTo>
                <a:lnTo>
                  <a:pt x="38477" y="4950"/>
                </a:lnTo>
                <a:lnTo>
                  <a:pt x="18451" y="18452"/>
                </a:lnTo>
                <a:lnTo>
                  <a:pt x="4950" y="38477"/>
                </a:lnTo>
                <a:lnTo>
                  <a:pt x="0" y="63000"/>
                </a:lnTo>
                <a:lnTo>
                  <a:pt x="4950" y="87522"/>
                </a:lnTo>
                <a:lnTo>
                  <a:pt x="18451" y="107547"/>
                </a:lnTo>
                <a:lnTo>
                  <a:pt x="38477" y="121049"/>
                </a:lnTo>
                <a:lnTo>
                  <a:pt x="62999" y="126000"/>
                </a:lnTo>
                <a:lnTo>
                  <a:pt x="566999" y="126000"/>
                </a:lnTo>
                <a:lnTo>
                  <a:pt x="591522" y="121049"/>
                </a:lnTo>
                <a:lnTo>
                  <a:pt x="611547" y="107547"/>
                </a:lnTo>
                <a:lnTo>
                  <a:pt x="625048" y="87522"/>
                </a:lnTo>
                <a:lnTo>
                  <a:pt x="629999" y="63000"/>
                </a:lnTo>
                <a:lnTo>
                  <a:pt x="625048" y="38477"/>
                </a:lnTo>
                <a:lnTo>
                  <a:pt x="611547" y="18452"/>
                </a:lnTo>
                <a:lnTo>
                  <a:pt x="591522" y="4950"/>
                </a:lnTo>
                <a:lnTo>
                  <a:pt x="5669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21634" y="2524794"/>
            <a:ext cx="630555" cy="126364"/>
          </a:xfrm>
          <a:custGeom>
            <a:avLst/>
            <a:gdLst/>
            <a:ahLst/>
            <a:cxnLst/>
            <a:rect l="l" t="t" r="r" b="b"/>
            <a:pathLst>
              <a:path w="630555" h="126364">
                <a:moveTo>
                  <a:pt x="62999" y="0"/>
                </a:moveTo>
                <a:lnTo>
                  <a:pt x="566999" y="0"/>
                </a:lnTo>
                <a:lnTo>
                  <a:pt x="591522" y="4950"/>
                </a:lnTo>
                <a:lnTo>
                  <a:pt x="611547" y="18452"/>
                </a:lnTo>
                <a:lnTo>
                  <a:pt x="625048" y="38477"/>
                </a:lnTo>
                <a:lnTo>
                  <a:pt x="629999" y="62999"/>
                </a:lnTo>
                <a:lnTo>
                  <a:pt x="625048" y="87522"/>
                </a:lnTo>
                <a:lnTo>
                  <a:pt x="611547" y="107548"/>
                </a:lnTo>
                <a:lnTo>
                  <a:pt x="591522" y="121049"/>
                </a:lnTo>
                <a:lnTo>
                  <a:pt x="566999" y="126000"/>
                </a:lnTo>
                <a:lnTo>
                  <a:pt x="62999" y="126000"/>
                </a:lnTo>
                <a:lnTo>
                  <a:pt x="38477" y="121049"/>
                </a:lnTo>
                <a:lnTo>
                  <a:pt x="18451" y="107548"/>
                </a:lnTo>
                <a:lnTo>
                  <a:pt x="4950" y="87522"/>
                </a:lnTo>
                <a:lnTo>
                  <a:pt x="0" y="62999"/>
                </a:lnTo>
                <a:lnTo>
                  <a:pt x="4950" y="38477"/>
                </a:lnTo>
                <a:lnTo>
                  <a:pt x="18451" y="18452"/>
                </a:lnTo>
                <a:lnTo>
                  <a:pt x="38477" y="4950"/>
                </a:lnTo>
                <a:lnTo>
                  <a:pt x="62999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47634" y="2751594"/>
            <a:ext cx="378460" cy="126364"/>
          </a:xfrm>
          <a:custGeom>
            <a:avLst/>
            <a:gdLst/>
            <a:ahLst/>
            <a:cxnLst/>
            <a:rect l="l" t="t" r="r" b="b"/>
            <a:pathLst>
              <a:path w="378460" h="126364">
                <a:moveTo>
                  <a:pt x="315000" y="0"/>
                </a:moveTo>
                <a:lnTo>
                  <a:pt x="62999" y="0"/>
                </a:lnTo>
                <a:lnTo>
                  <a:pt x="38477" y="4950"/>
                </a:lnTo>
                <a:lnTo>
                  <a:pt x="18452" y="18452"/>
                </a:lnTo>
                <a:lnTo>
                  <a:pt x="4950" y="38477"/>
                </a:lnTo>
                <a:lnTo>
                  <a:pt x="0" y="63000"/>
                </a:lnTo>
                <a:lnTo>
                  <a:pt x="4950" y="87522"/>
                </a:lnTo>
                <a:lnTo>
                  <a:pt x="18452" y="107547"/>
                </a:lnTo>
                <a:lnTo>
                  <a:pt x="38477" y="121049"/>
                </a:lnTo>
                <a:lnTo>
                  <a:pt x="62999" y="126000"/>
                </a:lnTo>
                <a:lnTo>
                  <a:pt x="315000" y="126000"/>
                </a:lnTo>
                <a:lnTo>
                  <a:pt x="339522" y="121049"/>
                </a:lnTo>
                <a:lnTo>
                  <a:pt x="359547" y="107547"/>
                </a:lnTo>
                <a:lnTo>
                  <a:pt x="373049" y="87522"/>
                </a:lnTo>
                <a:lnTo>
                  <a:pt x="378000" y="63000"/>
                </a:lnTo>
                <a:lnTo>
                  <a:pt x="373049" y="38477"/>
                </a:lnTo>
                <a:lnTo>
                  <a:pt x="359547" y="18452"/>
                </a:lnTo>
                <a:lnTo>
                  <a:pt x="339522" y="4950"/>
                </a:lnTo>
                <a:lnTo>
                  <a:pt x="315000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47634" y="2751594"/>
            <a:ext cx="378460" cy="126364"/>
          </a:xfrm>
          <a:custGeom>
            <a:avLst/>
            <a:gdLst/>
            <a:ahLst/>
            <a:cxnLst/>
            <a:rect l="l" t="t" r="r" b="b"/>
            <a:pathLst>
              <a:path w="378460" h="126364">
                <a:moveTo>
                  <a:pt x="62999" y="0"/>
                </a:moveTo>
                <a:lnTo>
                  <a:pt x="315000" y="0"/>
                </a:lnTo>
                <a:lnTo>
                  <a:pt x="339522" y="4950"/>
                </a:lnTo>
                <a:lnTo>
                  <a:pt x="359547" y="18452"/>
                </a:lnTo>
                <a:lnTo>
                  <a:pt x="373049" y="38477"/>
                </a:lnTo>
                <a:lnTo>
                  <a:pt x="378000" y="62999"/>
                </a:lnTo>
                <a:lnTo>
                  <a:pt x="373049" y="87522"/>
                </a:lnTo>
                <a:lnTo>
                  <a:pt x="359547" y="107548"/>
                </a:lnTo>
                <a:lnTo>
                  <a:pt x="339522" y="121049"/>
                </a:lnTo>
                <a:lnTo>
                  <a:pt x="315000" y="126000"/>
                </a:lnTo>
                <a:lnTo>
                  <a:pt x="62999" y="126000"/>
                </a:lnTo>
                <a:lnTo>
                  <a:pt x="38477" y="121049"/>
                </a:lnTo>
                <a:lnTo>
                  <a:pt x="18452" y="107548"/>
                </a:lnTo>
                <a:lnTo>
                  <a:pt x="4950" y="87522"/>
                </a:lnTo>
                <a:lnTo>
                  <a:pt x="0" y="62999"/>
                </a:lnTo>
                <a:lnTo>
                  <a:pt x="4950" y="38477"/>
                </a:lnTo>
                <a:lnTo>
                  <a:pt x="18452" y="18452"/>
                </a:lnTo>
                <a:lnTo>
                  <a:pt x="38477" y="4950"/>
                </a:lnTo>
                <a:lnTo>
                  <a:pt x="62999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36633" y="2703246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348"/>
                </a:moveTo>
                <a:lnTo>
                  <a:pt x="0" y="0"/>
                </a:lnTo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23298" y="2667685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69" h="35560">
                <a:moveTo>
                  <a:pt x="13334" y="0"/>
                </a:moveTo>
                <a:lnTo>
                  <a:pt x="0" y="35559"/>
                </a:lnTo>
                <a:lnTo>
                  <a:pt x="26669" y="35559"/>
                </a:lnTo>
                <a:lnTo>
                  <a:pt x="1333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23298" y="2667686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69" h="35560">
                <a:moveTo>
                  <a:pt x="13334" y="0"/>
                </a:moveTo>
                <a:lnTo>
                  <a:pt x="0" y="35559"/>
                </a:lnTo>
                <a:lnTo>
                  <a:pt x="26669" y="35559"/>
                </a:lnTo>
                <a:lnTo>
                  <a:pt x="13334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47634" y="2297994"/>
            <a:ext cx="378460" cy="126364"/>
          </a:xfrm>
          <a:custGeom>
            <a:avLst/>
            <a:gdLst/>
            <a:ahLst/>
            <a:cxnLst/>
            <a:rect l="l" t="t" r="r" b="b"/>
            <a:pathLst>
              <a:path w="378460" h="126364">
                <a:moveTo>
                  <a:pt x="315000" y="0"/>
                </a:moveTo>
                <a:lnTo>
                  <a:pt x="62999" y="0"/>
                </a:lnTo>
                <a:lnTo>
                  <a:pt x="38477" y="4950"/>
                </a:lnTo>
                <a:lnTo>
                  <a:pt x="18452" y="18452"/>
                </a:lnTo>
                <a:lnTo>
                  <a:pt x="4950" y="38477"/>
                </a:lnTo>
                <a:lnTo>
                  <a:pt x="0" y="63000"/>
                </a:lnTo>
                <a:lnTo>
                  <a:pt x="4950" y="87522"/>
                </a:lnTo>
                <a:lnTo>
                  <a:pt x="18452" y="107547"/>
                </a:lnTo>
                <a:lnTo>
                  <a:pt x="38477" y="121049"/>
                </a:lnTo>
                <a:lnTo>
                  <a:pt x="62999" y="126000"/>
                </a:lnTo>
                <a:lnTo>
                  <a:pt x="315000" y="126000"/>
                </a:lnTo>
                <a:lnTo>
                  <a:pt x="339522" y="121049"/>
                </a:lnTo>
                <a:lnTo>
                  <a:pt x="359547" y="107547"/>
                </a:lnTo>
                <a:lnTo>
                  <a:pt x="373049" y="87522"/>
                </a:lnTo>
                <a:lnTo>
                  <a:pt x="378000" y="63000"/>
                </a:lnTo>
                <a:lnTo>
                  <a:pt x="373049" y="38477"/>
                </a:lnTo>
                <a:lnTo>
                  <a:pt x="359547" y="18452"/>
                </a:lnTo>
                <a:lnTo>
                  <a:pt x="339522" y="4950"/>
                </a:lnTo>
                <a:lnTo>
                  <a:pt x="315000" y="0"/>
                </a:lnTo>
                <a:close/>
              </a:path>
            </a:pathLst>
          </a:custGeom>
          <a:solidFill>
            <a:srgbClr val="FFC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47634" y="2297994"/>
            <a:ext cx="378460" cy="126364"/>
          </a:xfrm>
          <a:custGeom>
            <a:avLst/>
            <a:gdLst/>
            <a:ahLst/>
            <a:cxnLst/>
            <a:rect l="l" t="t" r="r" b="b"/>
            <a:pathLst>
              <a:path w="378460" h="126364">
                <a:moveTo>
                  <a:pt x="62999" y="0"/>
                </a:moveTo>
                <a:lnTo>
                  <a:pt x="315000" y="0"/>
                </a:lnTo>
                <a:lnTo>
                  <a:pt x="339522" y="4950"/>
                </a:lnTo>
                <a:lnTo>
                  <a:pt x="359547" y="18452"/>
                </a:lnTo>
                <a:lnTo>
                  <a:pt x="373049" y="38477"/>
                </a:lnTo>
                <a:lnTo>
                  <a:pt x="378000" y="62999"/>
                </a:lnTo>
                <a:lnTo>
                  <a:pt x="373049" y="87522"/>
                </a:lnTo>
                <a:lnTo>
                  <a:pt x="359547" y="107547"/>
                </a:lnTo>
                <a:lnTo>
                  <a:pt x="339522" y="121049"/>
                </a:lnTo>
                <a:lnTo>
                  <a:pt x="315000" y="125999"/>
                </a:lnTo>
                <a:lnTo>
                  <a:pt x="62999" y="125999"/>
                </a:lnTo>
                <a:lnTo>
                  <a:pt x="38477" y="121049"/>
                </a:lnTo>
                <a:lnTo>
                  <a:pt x="18452" y="107547"/>
                </a:lnTo>
                <a:lnTo>
                  <a:pt x="4950" y="87522"/>
                </a:lnTo>
                <a:lnTo>
                  <a:pt x="0" y="62999"/>
                </a:lnTo>
                <a:lnTo>
                  <a:pt x="4950" y="38477"/>
                </a:lnTo>
                <a:lnTo>
                  <a:pt x="18452" y="18452"/>
                </a:lnTo>
                <a:lnTo>
                  <a:pt x="38477" y="4950"/>
                </a:lnTo>
                <a:lnTo>
                  <a:pt x="62999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36633" y="2476445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349"/>
                </a:moveTo>
                <a:lnTo>
                  <a:pt x="0" y="0"/>
                </a:lnTo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23298" y="2440885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69" h="35560">
                <a:moveTo>
                  <a:pt x="13334" y="0"/>
                </a:moveTo>
                <a:lnTo>
                  <a:pt x="0" y="35559"/>
                </a:lnTo>
                <a:lnTo>
                  <a:pt x="26669" y="35559"/>
                </a:lnTo>
                <a:lnTo>
                  <a:pt x="1333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23298" y="2440885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69" h="35560">
                <a:moveTo>
                  <a:pt x="13334" y="0"/>
                </a:moveTo>
                <a:lnTo>
                  <a:pt x="0" y="35559"/>
                </a:lnTo>
                <a:lnTo>
                  <a:pt x="26669" y="35559"/>
                </a:lnTo>
                <a:lnTo>
                  <a:pt x="13334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03634" y="2524794"/>
            <a:ext cx="630555" cy="126364"/>
          </a:xfrm>
          <a:custGeom>
            <a:avLst/>
            <a:gdLst/>
            <a:ahLst/>
            <a:cxnLst/>
            <a:rect l="l" t="t" r="r" b="b"/>
            <a:pathLst>
              <a:path w="630555" h="126364">
                <a:moveTo>
                  <a:pt x="566999" y="0"/>
                </a:moveTo>
                <a:lnTo>
                  <a:pt x="62999" y="0"/>
                </a:lnTo>
                <a:lnTo>
                  <a:pt x="38477" y="4950"/>
                </a:lnTo>
                <a:lnTo>
                  <a:pt x="18451" y="18452"/>
                </a:lnTo>
                <a:lnTo>
                  <a:pt x="4950" y="38477"/>
                </a:lnTo>
                <a:lnTo>
                  <a:pt x="0" y="63000"/>
                </a:lnTo>
                <a:lnTo>
                  <a:pt x="4950" y="87522"/>
                </a:lnTo>
                <a:lnTo>
                  <a:pt x="18451" y="107547"/>
                </a:lnTo>
                <a:lnTo>
                  <a:pt x="38477" y="121049"/>
                </a:lnTo>
                <a:lnTo>
                  <a:pt x="62999" y="126000"/>
                </a:lnTo>
                <a:lnTo>
                  <a:pt x="566999" y="126000"/>
                </a:lnTo>
                <a:lnTo>
                  <a:pt x="591522" y="121049"/>
                </a:lnTo>
                <a:lnTo>
                  <a:pt x="611547" y="107547"/>
                </a:lnTo>
                <a:lnTo>
                  <a:pt x="625048" y="87522"/>
                </a:lnTo>
                <a:lnTo>
                  <a:pt x="629999" y="63000"/>
                </a:lnTo>
                <a:lnTo>
                  <a:pt x="625048" y="38477"/>
                </a:lnTo>
                <a:lnTo>
                  <a:pt x="611547" y="18452"/>
                </a:lnTo>
                <a:lnTo>
                  <a:pt x="591522" y="4950"/>
                </a:lnTo>
                <a:lnTo>
                  <a:pt x="5669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03634" y="2524794"/>
            <a:ext cx="630555" cy="126364"/>
          </a:xfrm>
          <a:custGeom>
            <a:avLst/>
            <a:gdLst/>
            <a:ahLst/>
            <a:cxnLst/>
            <a:rect l="l" t="t" r="r" b="b"/>
            <a:pathLst>
              <a:path w="630555" h="126364">
                <a:moveTo>
                  <a:pt x="62999" y="0"/>
                </a:moveTo>
                <a:lnTo>
                  <a:pt x="566999" y="0"/>
                </a:lnTo>
                <a:lnTo>
                  <a:pt x="591522" y="4950"/>
                </a:lnTo>
                <a:lnTo>
                  <a:pt x="611547" y="18452"/>
                </a:lnTo>
                <a:lnTo>
                  <a:pt x="625048" y="38477"/>
                </a:lnTo>
                <a:lnTo>
                  <a:pt x="629999" y="62999"/>
                </a:lnTo>
                <a:lnTo>
                  <a:pt x="625048" y="87522"/>
                </a:lnTo>
                <a:lnTo>
                  <a:pt x="611547" y="107548"/>
                </a:lnTo>
                <a:lnTo>
                  <a:pt x="591522" y="121049"/>
                </a:lnTo>
                <a:lnTo>
                  <a:pt x="566999" y="126000"/>
                </a:lnTo>
                <a:lnTo>
                  <a:pt x="62999" y="126000"/>
                </a:lnTo>
                <a:lnTo>
                  <a:pt x="38477" y="121049"/>
                </a:lnTo>
                <a:lnTo>
                  <a:pt x="18451" y="107548"/>
                </a:lnTo>
                <a:lnTo>
                  <a:pt x="4950" y="87522"/>
                </a:lnTo>
                <a:lnTo>
                  <a:pt x="0" y="62999"/>
                </a:lnTo>
                <a:lnTo>
                  <a:pt x="4950" y="38477"/>
                </a:lnTo>
                <a:lnTo>
                  <a:pt x="18451" y="18452"/>
                </a:lnTo>
                <a:lnTo>
                  <a:pt x="38477" y="4950"/>
                </a:lnTo>
                <a:lnTo>
                  <a:pt x="62999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29634" y="2751594"/>
            <a:ext cx="378460" cy="126364"/>
          </a:xfrm>
          <a:custGeom>
            <a:avLst/>
            <a:gdLst/>
            <a:ahLst/>
            <a:cxnLst/>
            <a:rect l="l" t="t" r="r" b="b"/>
            <a:pathLst>
              <a:path w="378460" h="126364">
                <a:moveTo>
                  <a:pt x="314999" y="0"/>
                </a:moveTo>
                <a:lnTo>
                  <a:pt x="62999" y="0"/>
                </a:lnTo>
                <a:lnTo>
                  <a:pt x="38477" y="4950"/>
                </a:lnTo>
                <a:lnTo>
                  <a:pt x="18452" y="18452"/>
                </a:lnTo>
                <a:lnTo>
                  <a:pt x="4950" y="38477"/>
                </a:lnTo>
                <a:lnTo>
                  <a:pt x="0" y="63000"/>
                </a:lnTo>
                <a:lnTo>
                  <a:pt x="4950" y="87522"/>
                </a:lnTo>
                <a:lnTo>
                  <a:pt x="18452" y="107547"/>
                </a:lnTo>
                <a:lnTo>
                  <a:pt x="38477" y="121049"/>
                </a:lnTo>
                <a:lnTo>
                  <a:pt x="62999" y="126000"/>
                </a:lnTo>
                <a:lnTo>
                  <a:pt x="314999" y="126000"/>
                </a:lnTo>
                <a:lnTo>
                  <a:pt x="339522" y="121049"/>
                </a:lnTo>
                <a:lnTo>
                  <a:pt x="359547" y="107547"/>
                </a:lnTo>
                <a:lnTo>
                  <a:pt x="373049" y="87522"/>
                </a:lnTo>
                <a:lnTo>
                  <a:pt x="378000" y="63000"/>
                </a:lnTo>
                <a:lnTo>
                  <a:pt x="373049" y="38477"/>
                </a:lnTo>
                <a:lnTo>
                  <a:pt x="359547" y="18452"/>
                </a:lnTo>
                <a:lnTo>
                  <a:pt x="339522" y="4950"/>
                </a:lnTo>
                <a:lnTo>
                  <a:pt x="314999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29634" y="2751594"/>
            <a:ext cx="378460" cy="126364"/>
          </a:xfrm>
          <a:custGeom>
            <a:avLst/>
            <a:gdLst/>
            <a:ahLst/>
            <a:cxnLst/>
            <a:rect l="l" t="t" r="r" b="b"/>
            <a:pathLst>
              <a:path w="378460" h="126364">
                <a:moveTo>
                  <a:pt x="62999" y="0"/>
                </a:moveTo>
                <a:lnTo>
                  <a:pt x="314999" y="0"/>
                </a:lnTo>
                <a:lnTo>
                  <a:pt x="339522" y="4950"/>
                </a:lnTo>
                <a:lnTo>
                  <a:pt x="359547" y="18452"/>
                </a:lnTo>
                <a:lnTo>
                  <a:pt x="373049" y="38477"/>
                </a:lnTo>
                <a:lnTo>
                  <a:pt x="378000" y="62999"/>
                </a:lnTo>
                <a:lnTo>
                  <a:pt x="373049" y="87522"/>
                </a:lnTo>
                <a:lnTo>
                  <a:pt x="359547" y="107548"/>
                </a:lnTo>
                <a:lnTo>
                  <a:pt x="339522" y="121049"/>
                </a:lnTo>
                <a:lnTo>
                  <a:pt x="314999" y="126000"/>
                </a:lnTo>
                <a:lnTo>
                  <a:pt x="62999" y="126000"/>
                </a:lnTo>
                <a:lnTo>
                  <a:pt x="38477" y="121049"/>
                </a:lnTo>
                <a:lnTo>
                  <a:pt x="18452" y="107548"/>
                </a:lnTo>
                <a:lnTo>
                  <a:pt x="4950" y="87522"/>
                </a:lnTo>
                <a:lnTo>
                  <a:pt x="0" y="62999"/>
                </a:lnTo>
                <a:lnTo>
                  <a:pt x="4950" y="38477"/>
                </a:lnTo>
                <a:lnTo>
                  <a:pt x="18452" y="18452"/>
                </a:lnTo>
                <a:lnTo>
                  <a:pt x="38477" y="4950"/>
                </a:lnTo>
                <a:lnTo>
                  <a:pt x="62999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18633" y="2703246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348"/>
                </a:moveTo>
                <a:lnTo>
                  <a:pt x="0" y="0"/>
                </a:lnTo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05299" y="2667685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69" h="35560">
                <a:moveTo>
                  <a:pt x="13334" y="0"/>
                </a:moveTo>
                <a:lnTo>
                  <a:pt x="0" y="35559"/>
                </a:lnTo>
                <a:lnTo>
                  <a:pt x="26669" y="35559"/>
                </a:lnTo>
                <a:lnTo>
                  <a:pt x="1333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05298" y="2667686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69" h="35560">
                <a:moveTo>
                  <a:pt x="13334" y="0"/>
                </a:moveTo>
                <a:lnTo>
                  <a:pt x="0" y="35559"/>
                </a:lnTo>
                <a:lnTo>
                  <a:pt x="26669" y="35559"/>
                </a:lnTo>
                <a:lnTo>
                  <a:pt x="13334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29634" y="2297994"/>
            <a:ext cx="378460" cy="126364"/>
          </a:xfrm>
          <a:custGeom>
            <a:avLst/>
            <a:gdLst/>
            <a:ahLst/>
            <a:cxnLst/>
            <a:rect l="l" t="t" r="r" b="b"/>
            <a:pathLst>
              <a:path w="378460" h="126364">
                <a:moveTo>
                  <a:pt x="314999" y="0"/>
                </a:moveTo>
                <a:lnTo>
                  <a:pt x="62999" y="0"/>
                </a:lnTo>
                <a:lnTo>
                  <a:pt x="38477" y="4950"/>
                </a:lnTo>
                <a:lnTo>
                  <a:pt x="18452" y="18452"/>
                </a:lnTo>
                <a:lnTo>
                  <a:pt x="4950" y="38477"/>
                </a:lnTo>
                <a:lnTo>
                  <a:pt x="0" y="63000"/>
                </a:lnTo>
                <a:lnTo>
                  <a:pt x="4950" y="87522"/>
                </a:lnTo>
                <a:lnTo>
                  <a:pt x="18452" y="107547"/>
                </a:lnTo>
                <a:lnTo>
                  <a:pt x="38477" y="121049"/>
                </a:lnTo>
                <a:lnTo>
                  <a:pt x="62999" y="126000"/>
                </a:lnTo>
                <a:lnTo>
                  <a:pt x="314999" y="126000"/>
                </a:lnTo>
                <a:lnTo>
                  <a:pt x="339522" y="121049"/>
                </a:lnTo>
                <a:lnTo>
                  <a:pt x="359547" y="107547"/>
                </a:lnTo>
                <a:lnTo>
                  <a:pt x="373049" y="87522"/>
                </a:lnTo>
                <a:lnTo>
                  <a:pt x="378000" y="63000"/>
                </a:lnTo>
                <a:lnTo>
                  <a:pt x="373049" y="38477"/>
                </a:lnTo>
                <a:lnTo>
                  <a:pt x="359547" y="18452"/>
                </a:lnTo>
                <a:lnTo>
                  <a:pt x="339522" y="4950"/>
                </a:lnTo>
                <a:lnTo>
                  <a:pt x="314999" y="0"/>
                </a:lnTo>
                <a:close/>
              </a:path>
            </a:pathLst>
          </a:custGeom>
          <a:solidFill>
            <a:srgbClr val="FFC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29634" y="2297994"/>
            <a:ext cx="378460" cy="126364"/>
          </a:xfrm>
          <a:custGeom>
            <a:avLst/>
            <a:gdLst/>
            <a:ahLst/>
            <a:cxnLst/>
            <a:rect l="l" t="t" r="r" b="b"/>
            <a:pathLst>
              <a:path w="378460" h="126364">
                <a:moveTo>
                  <a:pt x="62999" y="0"/>
                </a:moveTo>
                <a:lnTo>
                  <a:pt x="314999" y="0"/>
                </a:lnTo>
                <a:lnTo>
                  <a:pt x="339522" y="4950"/>
                </a:lnTo>
                <a:lnTo>
                  <a:pt x="359547" y="18452"/>
                </a:lnTo>
                <a:lnTo>
                  <a:pt x="373049" y="38477"/>
                </a:lnTo>
                <a:lnTo>
                  <a:pt x="378000" y="62999"/>
                </a:lnTo>
                <a:lnTo>
                  <a:pt x="373049" y="87522"/>
                </a:lnTo>
                <a:lnTo>
                  <a:pt x="359547" y="107547"/>
                </a:lnTo>
                <a:lnTo>
                  <a:pt x="339522" y="121049"/>
                </a:lnTo>
                <a:lnTo>
                  <a:pt x="314999" y="125999"/>
                </a:lnTo>
                <a:lnTo>
                  <a:pt x="62999" y="125999"/>
                </a:lnTo>
                <a:lnTo>
                  <a:pt x="38477" y="121049"/>
                </a:lnTo>
                <a:lnTo>
                  <a:pt x="18452" y="107547"/>
                </a:lnTo>
                <a:lnTo>
                  <a:pt x="4950" y="87522"/>
                </a:lnTo>
                <a:lnTo>
                  <a:pt x="0" y="62999"/>
                </a:lnTo>
                <a:lnTo>
                  <a:pt x="4950" y="38477"/>
                </a:lnTo>
                <a:lnTo>
                  <a:pt x="18452" y="18452"/>
                </a:lnTo>
                <a:lnTo>
                  <a:pt x="38477" y="4950"/>
                </a:lnTo>
                <a:lnTo>
                  <a:pt x="62999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18633" y="2476445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349"/>
                </a:moveTo>
                <a:lnTo>
                  <a:pt x="0" y="0"/>
                </a:lnTo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05299" y="2440885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69" h="35560">
                <a:moveTo>
                  <a:pt x="13334" y="0"/>
                </a:moveTo>
                <a:lnTo>
                  <a:pt x="0" y="35559"/>
                </a:lnTo>
                <a:lnTo>
                  <a:pt x="26669" y="35559"/>
                </a:lnTo>
                <a:lnTo>
                  <a:pt x="1333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05298" y="2440885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69" h="35560">
                <a:moveTo>
                  <a:pt x="13334" y="0"/>
                </a:moveTo>
                <a:lnTo>
                  <a:pt x="0" y="35559"/>
                </a:lnTo>
                <a:lnTo>
                  <a:pt x="26669" y="35559"/>
                </a:lnTo>
                <a:lnTo>
                  <a:pt x="13334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69634" y="2587794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549" y="0"/>
                </a:lnTo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69183" y="2574459"/>
            <a:ext cx="35560" cy="26670"/>
          </a:xfrm>
          <a:custGeom>
            <a:avLst/>
            <a:gdLst/>
            <a:ahLst/>
            <a:cxnLst/>
            <a:rect l="l" t="t" r="r" b="b"/>
            <a:pathLst>
              <a:path w="35560" h="26669">
                <a:moveTo>
                  <a:pt x="0" y="0"/>
                </a:moveTo>
                <a:lnTo>
                  <a:pt x="0" y="26669"/>
                </a:lnTo>
                <a:lnTo>
                  <a:pt x="35559" y="13334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69183" y="2574459"/>
            <a:ext cx="35560" cy="26670"/>
          </a:xfrm>
          <a:custGeom>
            <a:avLst/>
            <a:gdLst/>
            <a:ahLst/>
            <a:cxnLst/>
            <a:rect l="l" t="t" r="r" b="b"/>
            <a:pathLst>
              <a:path w="35560" h="26669">
                <a:moveTo>
                  <a:pt x="35559" y="13334"/>
                </a:moveTo>
                <a:lnTo>
                  <a:pt x="0" y="0"/>
                </a:lnTo>
                <a:lnTo>
                  <a:pt x="0" y="26669"/>
                </a:lnTo>
                <a:lnTo>
                  <a:pt x="35559" y="13334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51634" y="2587794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549" y="0"/>
                </a:lnTo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51183" y="2574459"/>
            <a:ext cx="35560" cy="26670"/>
          </a:xfrm>
          <a:custGeom>
            <a:avLst/>
            <a:gdLst/>
            <a:ahLst/>
            <a:cxnLst/>
            <a:rect l="l" t="t" r="r" b="b"/>
            <a:pathLst>
              <a:path w="35560" h="26669">
                <a:moveTo>
                  <a:pt x="0" y="0"/>
                </a:moveTo>
                <a:lnTo>
                  <a:pt x="0" y="26669"/>
                </a:lnTo>
                <a:lnTo>
                  <a:pt x="35559" y="13334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51183" y="2574459"/>
            <a:ext cx="35560" cy="26670"/>
          </a:xfrm>
          <a:custGeom>
            <a:avLst/>
            <a:gdLst/>
            <a:ahLst/>
            <a:cxnLst/>
            <a:rect l="l" t="t" r="r" b="b"/>
            <a:pathLst>
              <a:path w="35560" h="26669">
                <a:moveTo>
                  <a:pt x="35559" y="13334"/>
                </a:moveTo>
                <a:lnTo>
                  <a:pt x="0" y="0"/>
                </a:lnTo>
                <a:lnTo>
                  <a:pt x="0" y="26669"/>
                </a:lnTo>
                <a:lnTo>
                  <a:pt x="35559" y="13334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485633" y="2524794"/>
            <a:ext cx="630555" cy="126364"/>
          </a:xfrm>
          <a:custGeom>
            <a:avLst/>
            <a:gdLst/>
            <a:ahLst/>
            <a:cxnLst/>
            <a:rect l="l" t="t" r="r" b="b"/>
            <a:pathLst>
              <a:path w="630554" h="126364">
                <a:moveTo>
                  <a:pt x="567000" y="0"/>
                </a:moveTo>
                <a:lnTo>
                  <a:pt x="63000" y="0"/>
                </a:lnTo>
                <a:lnTo>
                  <a:pt x="38477" y="4950"/>
                </a:lnTo>
                <a:lnTo>
                  <a:pt x="18452" y="18452"/>
                </a:lnTo>
                <a:lnTo>
                  <a:pt x="4950" y="38477"/>
                </a:lnTo>
                <a:lnTo>
                  <a:pt x="0" y="63000"/>
                </a:lnTo>
                <a:lnTo>
                  <a:pt x="4950" y="87522"/>
                </a:lnTo>
                <a:lnTo>
                  <a:pt x="18452" y="107547"/>
                </a:lnTo>
                <a:lnTo>
                  <a:pt x="38477" y="121049"/>
                </a:lnTo>
                <a:lnTo>
                  <a:pt x="63000" y="126000"/>
                </a:lnTo>
                <a:lnTo>
                  <a:pt x="567000" y="126000"/>
                </a:lnTo>
                <a:lnTo>
                  <a:pt x="591522" y="121049"/>
                </a:lnTo>
                <a:lnTo>
                  <a:pt x="611548" y="107547"/>
                </a:lnTo>
                <a:lnTo>
                  <a:pt x="625049" y="87522"/>
                </a:lnTo>
                <a:lnTo>
                  <a:pt x="630000" y="63000"/>
                </a:lnTo>
                <a:lnTo>
                  <a:pt x="625049" y="38477"/>
                </a:lnTo>
                <a:lnTo>
                  <a:pt x="611548" y="18452"/>
                </a:lnTo>
                <a:lnTo>
                  <a:pt x="591522" y="4950"/>
                </a:lnTo>
                <a:lnTo>
                  <a:pt x="567000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85633" y="2524794"/>
            <a:ext cx="630555" cy="126364"/>
          </a:xfrm>
          <a:custGeom>
            <a:avLst/>
            <a:gdLst/>
            <a:ahLst/>
            <a:cxnLst/>
            <a:rect l="l" t="t" r="r" b="b"/>
            <a:pathLst>
              <a:path w="630554" h="126364">
                <a:moveTo>
                  <a:pt x="63000" y="0"/>
                </a:moveTo>
                <a:lnTo>
                  <a:pt x="567000" y="0"/>
                </a:lnTo>
                <a:lnTo>
                  <a:pt x="591522" y="4950"/>
                </a:lnTo>
                <a:lnTo>
                  <a:pt x="611548" y="18452"/>
                </a:lnTo>
                <a:lnTo>
                  <a:pt x="625049" y="38477"/>
                </a:lnTo>
                <a:lnTo>
                  <a:pt x="630000" y="62999"/>
                </a:lnTo>
                <a:lnTo>
                  <a:pt x="625049" y="87522"/>
                </a:lnTo>
                <a:lnTo>
                  <a:pt x="611548" y="107548"/>
                </a:lnTo>
                <a:lnTo>
                  <a:pt x="591522" y="121049"/>
                </a:lnTo>
                <a:lnTo>
                  <a:pt x="567000" y="126000"/>
                </a:lnTo>
                <a:lnTo>
                  <a:pt x="63000" y="126000"/>
                </a:lnTo>
                <a:lnTo>
                  <a:pt x="38477" y="121049"/>
                </a:lnTo>
                <a:lnTo>
                  <a:pt x="18452" y="107548"/>
                </a:lnTo>
                <a:lnTo>
                  <a:pt x="4950" y="87522"/>
                </a:lnTo>
                <a:lnTo>
                  <a:pt x="0" y="62999"/>
                </a:lnTo>
                <a:lnTo>
                  <a:pt x="4950" y="38477"/>
                </a:lnTo>
                <a:lnTo>
                  <a:pt x="18452" y="18452"/>
                </a:lnTo>
                <a:lnTo>
                  <a:pt x="38477" y="4950"/>
                </a:lnTo>
                <a:lnTo>
                  <a:pt x="63000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11634" y="2751594"/>
            <a:ext cx="378460" cy="126364"/>
          </a:xfrm>
          <a:custGeom>
            <a:avLst/>
            <a:gdLst/>
            <a:ahLst/>
            <a:cxnLst/>
            <a:rect l="l" t="t" r="r" b="b"/>
            <a:pathLst>
              <a:path w="378460" h="126364">
                <a:moveTo>
                  <a:pt x="314999" y="0"/>
                </a:moveTo>
                <a:lnTo>
                  <a:pt x="62999" y="0"/>
                </a:lnTo>
                <a:lnTo>
                  <a:pt x="38477" y="4950"/>
                </a:lnTo>
                <a:lnTo>
                  <a:pt x="18452" y="18452"/>
                </a:lnTo>
                <a:lnTo>
                  <a:pt x="4950" y="38477"/>
                </a:lnTo>
                <a:lnTo>
                  <a:pt x="0" y="63000"/>
                </a:lnTo>
                <a:lnTo>
                  <a:pt x="4950" y="87522"/>
                </a:lnTo>
                <a:lnTo>
                  <a:pt x="18452" y="107547"/>
                </a:lnTo>
                <a:lnTo>
                  <a:pt x="38477" y="121049"/>
                </a:lnTo>
                <a:lnTo>
                  <a:pt x="62999" y="126000"/>
                </a:lnTo>
                <a:lnTo>
                  <a:pt x="314999" y="126000"/>
                </a:lnTo>
                <a:lnTo>
                  <a:pt x="339522" y="121049"/>
                </a:lnTo>
                <a:lnTo>
                  <a:pt x="359547" y="107547"/>
                </a:lnTo>
                <a:lnTo>
                  <a:pt x="373049" y="87522"/>
                </a:lnTo>
                <a:lnTo>
                  <a:pt x="378000" y="63000"/>
                </a:lnTo>
                <a:lnTo>
                  <a:pt x="373049" y="38477"/>
                </a:lnTo>
                <a:lnTo>
                  <a:pt x="359547" y="18452"/>
                </a:lnTo>
                <a:lnTo>
                  <a:pt x="339522" y="4950"/>
                </a:lnTo>
                <a:lnTo>
                  <a:pt x="314999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11634" y="2751594"/>
            <a:ext cx="378460" cy="126364"/>
          </a:xfrm>
          <a:custGeom>
            <a:avLst/>
            <a:gdLst/>
            <a:ahLst/>
            <a:cxnLst/>
            <a:rect l="l" t="t" r="r" b="b"/>
            <a:pathLst>
              <a:path w="378460" h="126364">
                <a:moveTo>
                  <a:pt x="62999" y="0"/>
                </a:moveTo>
                <a:lnTo>
                  <a:pt x="314999" y="0"/>
                </a:lnTo>
                <a:lnTo>
                  <a:pt x="339522" y="4950"/>
                </a:lnTo>
                <a:lnTo>
                  <a:pt x="359547" y="18452"/>
                </a:lnTo>
                <a:lnTo>
                  <a:pt x="373049" y="38477"/>
                </a:lnTo>
                <a:lnTo>
                  <a:pt x="378000" y="62999"/>
                </a:lnTo>
                <a:lnTo>
                  <a:pt x="373049" y="87522"/>
                </a:lnTo>
                <a:lnTo>
                  <a:pt x="359547" y="107548"/>
                </a:lnTo>
                <a:lnTo>
                  <a:pt x="339522" y="121049"/>
                </a:lnTo>
                <a:lnTo>
                  <a:pt x="314999" y="126000"/>
                </a:lnTo>
                <a:lnTo>
                  <a:pt x="62999" y="126000"/>
                </a:lnTo>
                <a:lnTo>
                  <a:pt x="38477" y="121049"/>
                </a:lnTo>
                <a:lnTo>
                  <a:pt x="18452" y="107548"/>
                </a:lnTo>
                <a:lnTo>
                  <a:pt x="4950" y="87522"/>
                </a:lnTo>
                <a:lnTo>
                  <a:pt x="0" y="62999"/>
                </a:lnTo>
                <a:lnTo>
                  <a:pt x="4950" y="38477"/>
                </a:lnTo>
                <a:lnTo>
                  <a:pt x="18452" y="18452"/>
                </a:lnTo>
                <a:lnTo>
                  <a:pt x="38477" y="4950"/>
                </a:lnTo>
                <a:lnTo>
                  <a:pt x="62999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00633" y="2703246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348"/>
                </a:moveTo>
                <a:lnTo>
                  <a:pt x="0" y="0"/>
                </a:lnTo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87299" y="2667685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70" h="35560">
                <a:moveTo>
                  <a:pt x="13334" y="0"/>
                </a:moveTo>
                <a:lnTo>
                  <a:pt x="0" y="35559"/>
                </a:lnTo>
                <a:lnTo>
                  <a:pt x="26669" y="35559"/>
                </a:lnTo>
                <a:lnTo>
                  <a:pt x="1333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787299" y="2667686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70" h="35560">
                <a:moveTo>
                  <a:pt x="13334" y="0"/>
                </a:moveTo>
                <a:lnTo>
                  <a:pt x="0" y="35559"/>
                </a:lnTo>
                <a:lnTo>
                  <a:pt x="26669" y="35559"/>
                </a:lnTo>
                <a:lnTo>
                  <a:pt x="13334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11634" y="2297994"/>
            <a:ext cx="378460" cy="126364"/>
          </a:xfrm>
          <a:custGeom>
            <a:avLst/>
            <a:gdLst/>
            <a:ahLst/>
            <a:cxnLst/>
            <a:rect l="l" t="t" r="r" b="b"/>
            <a:pathLst>
              <a:path w="378460" h="126364">
                <a:moveTo>
                  <a:pt x="314999" y="0"/>
                </a:moveTo>
                <a:lnTo>
                  <a:pt x="62999" y="0"/>
                </a:lnTo>
                <a:lnTo>
                  <a:pt x="38477" y="4950"/>
                </a:lnTo>
                <a:lnTo>
                  <a:pt x="18452" y="18452"/>
                </a:lnTo>
                <a:lnTo>
                  <a:pt x="4950" y="38477"/>
                </a:lnTo>
                <a:lnTo>
                  <a:pt x="0" y="63000"/>
                </a:lnTo>
                <a:lnTo>
                  <a:pt x="4950" y="87522"/>
                </a:lnTo>
                <a:lnTo>
                  <a:pt x="18452" y="107547"/>
                </a:lnTo>
                <a:lnTo>
                  <a:pt x="38477" y="121049"/>
                </a:lnTo>
                <a:lnTo>
                  <a:pt x="62999" y="126000"/>
                </a:lnTo>
                <a:lnTo>
                  <a:pt x="314999" y="126000"/>
                </a:lnTo>
                <a:lnTo>
                  <a:pt x="339522" y="121049"/>
                </a:lnTo>
                <a:lnTo>
                  <a:pt x="359547" y="107547"/>
                </a:lnTo>
                <a:lnTo>
                  <a:pt x="373049" y="87522"/>
                </a:lnTo>
                <a:lnTo>
                  <a:pt x="378000" y="63000"/>
                </a:lnTo>
                <a:lnTo>
                  <a:pt x="373049" y="38477"/>
                </a:lnTo>
                <a:lnTo>
                  <a:pt x="359547" y="18452"/>
                </a:lnTo>
                <a:lnTo>
                  <a:pt x="339522" y="4950"/>
                </a:lnTo>
                <a:lnTo>
                  <a:pt x="314999" y="0"/>
                </a:lnTo>
                <a:close/>
              </a:path>
            </a:pathLst>
          </a:custGeom>
          <a:solidFill>
            <a:srgbClr val="FFC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11634" y="2297994"/>
            <a:ext cx="378460" cy="126364"/>
          </a:xfrm>
          <a:custGeom>
            <a:avLst/>
            <a:gdLst/>
            <a:ahLst/>
            <a:cxnLst/>
            <a:rect l="l" t="t" r="r" b="b"/>
            <a:pathLst>
              <a:path w="378460" h="126364">
                <a:moveTo>
                  <a:pt x="62999" y="0"/>
                </a:moveTo>
                <a:lnTo>
                  <a:pt x="314999" y="0"/>
                </a:lnTo>
                <a:lnTo>
                  <a:pt x="339522" y="4950"/>
                </a:lnTo>
                <a:lnTo>
                  <a:pt x="359547" y="18452"/>
                </a:lnTo>
                <a:lnTo>
                  <a:pt x="373049" y="38477"/>
                </a:lnTo>
                <a:lnTo>
                  <a:pt x="378000" y="62999"/>
                </a:lnTo>
                <a:lnTo>
                  <a:pt x="373049" y="87522"/>
                </a:lnTo>
                <a:lnTo>
                  <a:pt x="359547" y="107547"/>
                </a:lnTo>
                <a:lnTo>
                  <a:pt x="339522" y="121049"/>
                </a:lnTo>
                <a:lnTo>
                  <a:pt x="314999" y="125999"/>
                </a:lnTo>
                <a:lnTo>
                  <a:pt x="62999" y="125999"/>
                </a:lnTo>
                <a:lnTo>
                  <a:pt x="38477" y="121049"/>
                </a:lnTo>
                <a:lnTo>
                  <a:pt x="18452" y="107547"/>
                </a:lnTo>
                <a:lnTo>
                  <a:pt x="4950" y="87522"/>
                </a:lnTo>
                <a:lnTo>
                  <a:pt x="0" y="62999"/>
                </a:lnTo>
                <a:lnTo>
                  <a:pt x="4950" y="38477"/>
                </a:lnTo>
                <a:lnTo>
                  <a:pt x="18452" y="18452"/>
                </a:lnTo>
                <a:lnTo>
                  <a:pt x="38477" y="4950"/>
                </a:lnTo>
                <a:lnTo>
                  <a:pt x="62999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00633" y="2476445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349"/>
                </a:moveTo>
                <a:lnTo>
                  <a:pt x="0" y="0"/>
                </a:lnTo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787299" y="2440885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70" h="35560">
                <a:moveTo>
                  <a:pt x="13334" y="0"/>
                </a:moveTo>
                <a:lnTo>
                  <a:pt x="0" y="35559"/>
                </a:lnTo>
                <a:lnTo>
                  <a:pt x="26669" y="35559"/>
                </a:lnTo>
                <a:lnTo>
                  <a:pt x="1333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787299" y="2440885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70" h="35560">
                <a:moveTo>
                  <a:pt x="13334" y="0"/>
                </a:moveTo>
                <a:lnTo>
                  <a:pt x="0" y="35559"/>
                </a:lnTo>
                <a:lnTo>
                  <a:pt x="26669" y="35559"/>
                </a:lnTo>
                <a:lnTo>
                  <a:pt x="13334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33634" y="2587794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548" y="0"/>
                </a:lnTo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33182" y="2574459"/>
            <a:ext cx="35560" cy="26670"/>
          </a:xfrm>
          <a:custGeom>
            <a:avLst/>
            <a:gdLst/>
            <a:ahLst/>
            <a:cxnLst/>
            <a:rect l="l" t="t" r="r" b="b"/>
            <a:pathLst>
              <a:path w="35560" h="26669">
                <a:moveTo>
                  <a:pt x="0" y="0"/>
                </a:moveTo>
                <a:lnTo>
                  <a:pt x="0" y="26669"/>
                </a:lnTo>
                <a:lnTo>
                  <a:pt x="35559" y="13334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433182" y="2574459"/>
            <a:ext cx="35560" cy="26670"/>
          </a:xfrm>
          <a:custGeom>
            <a:avLst/>
            <a:gdLst/>
            <a:ahLst/>
            <a:cxnLst/>
            <a:rect l="l" t="t" r="r" b="b"/>
            <a:pathLst>
              <a:path w="35560" h="26669">
                <a:moveTo>
                  <a:pt x="35559" y="13334"/>
                </a:moveTo>
                <a:lnTo>
                  <a:pt x="0" y="0"/>
                </a:lnTo>
                <a:lnTo>
                  <a:pt x="0" y="26669"/>
                </a:lnTo>
                <a:lnTo>
                  <a:pt x="35559" y="13334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6034" y="2751594"/>
            <a:ext cx="353060" cy="126364"/>
          </a:xfrm>
          <a:custGeom>
            <a:avLst/>
            <a:gdLst/>
            <a:ahLst/>
            <a:cxnLst/>
            <a:rect l="l" t="t" r="r" b="b"/>
            <a:pathLst>
              <a:path w="353059" h="126364">
                <a:moveTo>
                  <a:pt x="289800" y="0"/>
                </a:moveTo>
                <a:lnTo>
                  <a:pt x="63000" y="0"/>
                </a:lnTo>
                <a:lnTo>
                  <a:pt x="38477" y="4950"/>
                </a:lnTo>
                <a:lnTo>
                  <a:pt x="18452" y="18452"/>
                </a:lnTo>
                <a:lnTo>
                  <a:pt x="4950" y="38477"/>
                </a:lnTo>
                <a:lnTo>
                  <a:pt x="0" y="63000"/>
                </a:lnTo>
                <a:lnTo>
                  <a:pt x="4950" y="87522"/>
                </a:lnTo>
                <a:lnTo>
                  <a:pt x="18452" y="107547"/>
                </a:lnTo>
                <a:lnTo>
                  <a:pt x="38477" y="121049"/>
                </a:lnTo>
                <a:lnTo>
                  <a:pt x="63000" y="126000"/>
                </a:lnTo>
                <a:lnTo>
                  <a:pt x="289800" y="126000"/>
                </a:lnTo>
                <a:lnTo>
                  <a:pt x="314322" y="121049"/>
                </a:lnTo>
                <a:lnTo>
                  <a:pt x="334347" y="107547"/>
                </a:lnTo>
                <a:lnTo>
                  <a:pt x="347849" y="87522"/>
                </a:lnTo>
                <a:lnTo>
                  <a:pt x="352799" y="63000"/>
                </a:lnTo>
                <a:lnTo>
                  <a:pt x="347849" y="38477"/>
                </a:lnTo>
                <a:lnTo>
                  <a:pt x="334347" y="18452"/>
                </a:lnTo>
                <a:lnTo>
                  <a:pt x="314322" y="4950"/>
                </a:lnTo>
                <a:lnTo>
                  <a:pt x="289800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6033" y="2751594"/>
            <a:ext cx="353060" cy="126364"/>
          </a:xfrm>
          <a:custGeom>
            <a:avLst/>
            <a:gdLst/>
            <a:ahLst/>
            <a:cxnLst/>
            <a:rect l="l" t="t" r="r" b="b"/>
            <a:pathLst>
              <a:path w="353059" h="126364">
                <a:moveTo>
                  <a:pt x="62999" y="0"/>
                </a:moveTo>
                <a:lnTo>
                  <a:pt x="289800" y="0"/>
                </a:lnTo>
                <a:lnTo>
                  <a:pt x="314322" y="4950"/>
                </a:lnTo>
                <a:lnTo>
                  <a:pt x="334348" y="18452"/>
                </a:lnTo>
                <a:lnTo>
                  <a:pt x="347849" y="38477"/>
                </a:lnTo>
                <a:lnTo>
                  <a:pt x="352800" y="62999"/>
                </a:lnTo>
                <a:lnTo>
                  <a:pt x="347849" y="87522"/>
                </a:lnTo>
                <a:lnTo>
                  <a:pt x="334348" y="107548"/>
                </a:lnTo>
                <a:lnTo>
                  <a:pt x="314322" y="121049"/>
                </a:lnTo>
                <a:lnTo>
                  <a:pt x="289800" y="126000"/>
                </a:lnTo>
                <a:lnTo>
                  <a:pt x="62999" y="126000"/>
                </a:lnTo>
                <a:lnTo>
                  <a:pt x="38477" y="121049"/>
                </a:lnTo>
                <a:lnTo>
                  <a:pt x="18452" y="107548"/>
                </a:lnTo>
                <a:lnTo>
                  <a:pt x="4950" y="87522"/>
                </a:lnTo>
                <a:lnTo>
                  <a:pt x="0" y="62999"/>
                </a:lnTo>
                <a:lnTo>
                  <a:pt x="4950" y="38477"/>
                </a:lnTo>
                <a:lnTo>
                  <a:pt x="18452" y="18452"/>
                </a:lnTo>
                <a:lnTo>
                  <a:pt x="38477" y="4950"/>
                </a:lnTo>
                <a:lnTo>
                  <a:pt x="62999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57855" y="2593522"/>
            <a:ext cx="271276" cy="162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073742" y="2713200"/>
            <a:ext cx="15430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-5" dirty="0">
                <a:latin typeface="Arial"/>
                <a:cs typeface="Arial"/>
              </a:rPr>
              <a:t>w</a:t>
            </a:r>
            <a:r>
              <a:rPr sz="900" spc="44" baseline="-13888" dirty="0">
                <a:latin typeface="Tahoma"/>
                <a:cs typeface="Tahoma"/>
              </a:rPr>
              <a:t>0</a:t>
            </a:r>
            <a:endParaRPr sz="900" baseline="-13888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92379" y="2727424"/>
            <a:ext cx="13779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b="0" i="1" spc="-40" dirty="0">
                <a:latin typeface="Bookman Old Style"/>
                <a:cs typeface="Bookman Old Style"/>
              </a:rPr>
              <a:t>h</a:t>
            </a:r>
            <a:r>
              <a:rPr sz="900" spc="44" baseline="-13888" dirty="0">
                <a:latin typeface="Tahoma"/>
                <a:cs typeface="Tahoma"/>
              </a:rPr>
              <a:t>0</a:t>
            </a:r>
            <a:endParaRPr sz="900" baseline="-13888">
              <a:latin typeface="Tahoma"/>
              <a:cs typeface="Tahom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079119" y="2256254"/>
            <a:ext cx="137795" cy="394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5"/>
              </a:spcBef>
            </a:pPr>
            <a:r>
              <a:rPr sz="900" i="1" spc="-425" dirty="0">
                <a:latin typeface="Arial"/>
                <a:cs typeface="Arial"/>
              </a:rPr>
              <a:t>p</a:t>
            </a:r>
            <a:r>
              <a:rPr sz="900" spc="75" dirty="0">
                <a:latin typeface="Arial"/>
                <a:cs typeface="Arial"/>
              </a:rPr>
              <a:t>ˆ</a:t>
            </a:r>
            <a:r>
              <a:rPr sz="900" spc="44" baseline="-13888" dirty="0">
                <a:latin typeface="Tahoma"/>
                <a:cs typeface="Tahoma"/>
              </a:rPr>
              <a:t>1</a:t>
            </a:r>
            <a:endParaRPr sz="900" baseline="-13888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900" b="0" i="1" spc="-40" dirty="0">
                <a:latin typeface="Bookman Old Style"/>
                <a:cs typeface="Bookman Old Style"/>
              </a:rPr>
              <a:t>h</a:t>
            </a:r>
            <a:r>
              <a:rPr sz="900" spc="44" baseline="-13888" dirty="0">
                <a:latin typeface="Tahoma"/>
                <a:cs typeface="Tahoma"/>
              </a:rPr>
              <a:t>1</a:t>
            </a:r>
            <a:endParaRPr sz="900" baseline="-13888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953957" y="2256254"/>
            <a:ext cx="154305" cy="618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5"/>
              </a:spcBef>
            </a:pPr>
            <a:r>
              <a:rPr sz="900" i="1" spc="-105" dirty="0">
                <a:latin typeface="Arial"/>
                <a:cs typeface="Arial"/>
              </a:rPr>
              <a:t>p</a:t>
            </a:r>
            <a:r>
              <a:rPr sz="900" spc="-105" dirty="0">
                <a:latin typeface="Arial"/>
                <a:cs typeface="Arial"/>
              </a:rPr>
              <a:t>ˆ</a:t>
            </a:r>
            <a:r>
              <a:rPr sz="900" spc="-157" baseline="-13888" dirty="0">
                <a:latin typeface="Tahoma"/>
                <a:cs typeface="Tahoma"/>
              </a:rPr>
              <a:t>2</a:t>
            </a:r>
            <a:endParaRPr sz="900" baseline="-13888">
              <a:latin typeface="Tahoma"/>
              <a:cs typeface="Tahoma"/>
            </a:endParaRPr>
          </a:p>
          <a:p>
            <a:pPr marL="12700" marR="5080" indent="5080">
              <a:lnSpc>
                <a:spcPct val="162800"/>
              </a:lnSpc>
              <a:spcBef>
                <a:spcPts val="60"/>
              </a:spcBef>
            </a:pPr>
            <a:r>
              <a:rPr sz="900" b="0" i="1" spc="-40" dirty="0">
                <a:latin typeface="Bookman Old Style"/>
                <a:cs typeface="Bookman Old Style"/>
              </a:rPr>
              <a:t>h</a:t>
            </a:r>
            <a:r>
              <a:rPr sz="900" spc="30" baseline="-13888" dirty="0">
                <a:latin typeface="Tahoma"/>
                <a:cs typeface="Tahoma"/>
              </a:rPr>
              <a:t>2  </a:t>
            </a:r>
            <a:r>
              <a:rPr sz="900" i="1" spc="-5" dirty="0">
                <a:latin typeface="Arial"/>
                <a:cs typeface="Arial"/>
              </a:rPr>
              <a:t>w</a:t>
            </a:r>
            <a:r>
              <a:rPr sz="900" spc="44" baseline="-13888" dirty="0">
                <a:latin typeface="Tahoma"/>
                <a:cs typeface="Tahoma"/>
              </a:rPr>
              <a:t>1</a:t>
            </a:r>
            <a:endParaRPr sz="900" baseline="-13888">
              <a:latin typeface="Tahoma"/>
              <a:cs typeface="Tahom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833962" y="2256254"/>
            <a:ext cx="154305" cy="617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5"/>
              </a:spcBef>
            </a:pPr>
            <a:r>
              <a:rPr sz="900" i="1" spc="-105" dirty="0">
                <a:latin typeface="Arial"/>
                <a:cs typeface="Arial"/>
              </a:rPr>
              <a:t>p</a:t>
            </a:r>
            <a:r>
              <a:rPr sz="900" spc="-105" dirty="0">
                <a:latin typeface="Arial"/>
                <a:cs typeface="Arial"/>
              </a:rPr>
              <a:t>ˆ</a:t>
            </a:r>
            <a:r>
              <a:rPr sz="900" spc="-157" baseline="-13888" dirty="0">
                <a:latin typeface="Tahoma"/>
                <a:cs typeface="Tahoma"/>
              </a:rPr>
              <a:t>3</a:t>
            </a:r>
            <a:endParaRPr sz="900" baseline="-13888">
              <a:latin typeface="Tahoma"/>
              <a:cs typeface="Tahoma"/>
            </a:endParaRPr>
          </a:p>
          <a:p>
            <a:pPr marL="12700" marR="5080" indent="5080">
              <a:lnSpc>
                <a:spcPct val="161800"/>
              </a:lnSpc>
              <a:spcBef>
                <a:spcPts val="75"/>
              </a:spcBef>
            </a:pPr>
            <a:r>
              <a:rPr sz="900" b="0" i="1" spc="-40" dirty="0">
                <a:latin typeface="Bookman Old Style"/>
                <a:cs typeface="Bookman Old Style"/>
              </a:rPr>
              <a:t>h</a:t>
            </a:r>
            <a:r>
              <a:rPr sz="900" spc="30" baseline="-13888" dirty="0">
                <a:latin typeface="Tahoma"/>
                <a:cs typeface="Tahoma"/>
              </a:rPr>
              <a:t>3  </a:t>
            </a:r>
            <a:r>
              <a:rPr sz="900" i="1" spc="-5" dirty="0">
                <a:latin typeface="Arial"/>
                <a:cs typeface="Arial"/>
              </a:rPr>
              <a:t>w</a:t>
            </a:r>
            <a:r>
              <a:rPr sz="900" spc="44" baseline="-13888" dirty="0">
                <a:latin typeface="Tahoma"/>
                <a:cs typeface="Tahoma"/>
              </a:rPr>
              <a:t>2</a:t>
            </a:r>
            <a:endParaRPr sz="900" baseline="-13888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714072" y="2256254"/>
            <a:ext cx="154305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5"/>
              </a:spcBef>
            </a:pPr>
            <a:r>
              <a:rPr sz="900" i="1" spc="-90" dirty="0">
                <a:latin typeface="Arial"/>
                <a:cs typeface="Arial"/>
              </a:rPr>
              <a:t>p</a:t>
            </a:r>
            <a:r>
              <a:rPr sz="900" spc="-90" dirty="0">
                <a:latin typeface="Arial"/>
                <a:cs typeface="Arial"/>
              </a:rPr>
              <a:t>ˆ</a:t>
            </a:r>
            <a:r>
              <a:rPr sz="900" spc="-135" baseline="-13888" dirty="0">
                <a:latin typeface="PMingLiU"/>
                <a:cs typeface="PMingLiU"/>
              </a:rPr>
              <a:t>4</a:t>
            </a:r>
            <a:endParaRPr sz="900" baseline="-13888">
              <a:latin typeface="PMingLiU"/>
              <a:cs typeface="PMingLiU"/>
            </a:endParaRPr>
          </a:p>
          <a:p>
            <a:pPr marL="12700" marR="5080" indent="5080">
              <a:lnSpc>
                <a:spcPct val="164600"/>
              </a:lnSpc>
              <a:spcBef>
                <a:spcPts val="40"/>
              </a:spcBef>
            </a:pPr>
            <a:r>
              <a:rPr sz="900" b="0" i="1" spc="-40" dirty="0">
                <a:latin typeface="Bookman Old Style"/>
                <a:cs typeface="Bookman Old Style"/>
              </a:rPr>
              <a:t>h</a:t>
            </a:r>
            <a:r>
              <a:rPr sz="900" spc="82" baseline="-13888" dirty="0">
                <a:latin typeface="PMingLiU"/>
                <a:cs typeface="PMingLiU"/>
              </a:rPr>
              <a:t>4  </a:t>
            </a:r>
            <a:r>
              <a:rPr sz="900" i="1" spc="-5" dirty="0">
                <a:latin typeface="Arial"/>
                <a:cs typeface="Arial"/>
              </a:rPr>
              <a:t>w</a:t>
            </a:r>
            <a:r>
              <a:rPr sz="900" spc="44" baseline="-13888" dirty="0">
                <a:latin typeface="Tahoma"/>
                <a:cs typeface="Tahoma"/>
              </a:rPr>
              <a:t>3</a:t>
            </a:r>
            <a:endParaRPr sz="900" baseline="-13888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7525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55" dirty="0" err="1"/>
              <a:t>ЯМи</a:t>
            </a:r>
            <a:r>
              <a:rPr lang="ru-RU" spc="-55" dirty="0"/>
              <a:t> Глубоких РНС</a:t>
            </a:r>
            <a:endParaRPr spc="35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588046"/>
            <a:ext cx="3868420" cy="139749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ru-RU" sz="1100" spc="-20" dirty="0" smtClean="0">
                <a:latin typeface="Tahoma"/>
                <a:cs typeface="Tahoma"/>
              </a:rPr>
              <a:t>Объем памяти РНС может быть увеличена за счет использования большего скрытого уровня </a:t>
            </a:r>
            <a:r>
              <a:rPr lang="ru-RU" sz="1100" i="1" spc="-35" dirty="0" err="1" smtClean="0">
                <a:latin typeface="Trebuchet MS"/>
                <a:cs typeface="Trebuchet MS"/>
              </a:rPr>
              <a:t>h</a:t>
            </a:r>
            <a:r>
              <a:rPr lang="ru-RU" sz="1200" i="1" spc="-52" baseline="-10416" dirty="0" err="1" smtClean="0">
                <a:latin typeface="Verdana"/>
                <a:cs typeface="Verdana"/>
              </a:rPr>
              <a:t>n</a:t>
            </a:r>
            <a:r>
              <a:rPr lang="ru-RU" sz="1100" spc="-35" dirty="0" smtClean="0">
                <a:latin typeface="Tahoma"/>
                <a:cs typeface="Tahoma"/>
              </a:rPr>
              <a:t>, </a:t>
            </a:r>
            <a:r>
              <a:rPr lang="ru-RU" sz="1100" spc="-25" dirty="0" smtClean="0">
                <a:latin typeface="Tahoma"/>
                <a:cs typeface="Tahoma"/>
              </a:rPr>
              <a:t>но линейное увеличение в </a:t>
            </a:r>
            <a:r>
              <a:rPr lang="ru-RU" sz="1100" i="1" spc="-60" dirty="0" err="1" smtClean="0">
                <a:latin typeface="Trebuchet MS"/>
                <a:cs typeface="Trebuchet MS"/>
              </a:rPr>
              <a:t>h</a:t>
            </a:r>
            <a:r>
              <a:rPr lang="ru-RU" sz="1200" i="1" spc="-89" baseline="-10416" dirty="0" err="1" smtClean="0">
                <a:latin typeface="Verdana"/>
                <a:cs typeface="Verdana"/>
              </a:rPr>
              <a:t>n</a:t>
            </a:r>
            <a:r>
              <a:rPr lang="ru-RU" sz="1200" i="1" spc="-89" baseline="-10416" dirty="0" smtClean="0">
                <a:latin typeface="Verdana"/>
                <a:cs typeface="Verdana"/>
              </a:rPr>
              <a:t> </a:t>
            </a:r>
            <a:r>
              <a:rPr lang="ru-RU" sz="1100" spc="-45" dirty="0" smtClean="0">
                <a:latin typeface="Tahoma"/>
                <a:cs typeface="Tahoma"/>
              </a:rPr>
              <a:t>приводит к квадратичному увеличению размера модели и вычислений.  </a:t>
            </a:r>
            <a:endParaRPr lang="ru-RU" sz="1100" dirty="0" smtClean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ru-RU" sz="1200" dirty="0" smtClean="0">
              <a:latin typeface="Times New Roman"/>
              <a:cs typeface="Times New Roman"/>
            </a:endParaRPr>
          </a:p>
          <a:p>
            <a:pPr marL="12700" marR="184150">
              <a:lnSpc>
                <a:spcPct val="102600"/>
              </a:lnSpc>
              <a:spcBef>
                <a:spcPts val="5"/>
              </a:spcBef>
            </a:pPr>
            <a:r>
              <a:rPr lang="ru-RU" sz="1100" spc="65" dirty="0" smtClean="0">
                <a:latin typeface="Tahoma"/>
                <a:cs typeface="Tahoma"/>
              </a:rPr>
              <a:t>Глубокая РНС увеличивает память и репрезентативную способность с линейным масштабированием. </a:t>
            </a:r>
            <a:endParaRPr lang="ru-RU"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588" y="2066749"/>
            <a:ext cx="3738490" cy="815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8921" y="2075489"/>
          <a:ext cx="3453128" cy="802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5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3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ts val="860"/>
                        </a:lnSpc>
                      </a:pPr>
                      <a:r>
                        <a:rPr sz="900" i="1" spc="-10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900" spc="-105" dirty="0">
                          <a:latin typeface="Arial"/>
                          <a:cs typeface="Arial"/>
                        </a:rPr>
                        <a:t>ˆ</a:t>
                      </a:r>
                      <a:r>
                        <a:rPr sz="900" spc="-157" baseline="-13888" dirty="0">
                          <a:latin typeface="Tahoma"/>
                          <a:cs typeface="Tahoma"/>
                        </a:rPr>
                        <a:t>1</a:t>
                      </a:r>
                      <a:endParaRPr sz="900" baseline="-13888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60"/>
                        </a:lnSpc>
                      </a:pPr>
                      <a:r>
                        <a:rPr sz="900" i="1" spc="-10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900" spc="-105" dirty="0">
                          <a:latin typeface="Arial"/>
                          <a:cs typeface="Arial"/>
                        </a:rPr>
                        <a:t>ˆ</a:t>
                      </a:r>
                      <a:r>
                        <a:rPr sz="900" spc="-157" baseline="-13888" dirty="0">
                          <a:latin typeface="Tahoma"/>
                          <a:cs typeface="Tahoma"/>
                        </a:rPr>
                        <a:t>2</a:t>
                      </a:r>
                      <a:endParaRPr sz="900" baseline="-13888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4175">
                        <a:lnSpc>
                          <a:spcPts val="860"/>
                        </a:lnSpc>
                      </a:pPr>
                      <a:r>
                        <a:rPr sz="900" i="1" spc="-10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900" spc="-105" dirty="0">
                          <a:latin typeface="Arial"/>
                          <a:cs typeface="Arial"/>
                        </a:rPr>
                        <a:t>ˆ</a:t>
                      </a:r>
                      <a:r>
                        <a:rPr sz="900" spc="-157" baseline="-13888" dirty="0">
                          <a:latin typeface="Tahoma"/>
                          <a:cs typeface="Tahoma"/>
                        </a:rPr>
                        <a:t>3</a:t>
                      </a:r>
                      <a:endParaRPr sz="900" baseline="-13888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860"/>
                        </a:lnSpc>
                      </a:pPr>
                      <a:r>
                        <a:rPr sz="900" i="1" spc="-38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900" spc="-75" dirty="0">
                          <a:latin typeface="Arial"/>
                          <a:cs typeface="Arial"/>
                        </a:rPr>
                        <a:t>ˆ</a:t>
                      </a:r>
                      <a:r>
                        <a:rPr sz="900" baseline="-13888" dirty="0">
                          <a:latin typeface="PMingLiU"/>
                          <a:cs typeface="PMingLiU"/>
                        </a:rPr>
                        <a:t>4</a:t>
                      </a:r>
                      <a:endParaRPr sz="900" baseline="-13888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9685">
                        <a:lnSpc>
                          <a:spcPct val="100000"/>
                        </a:lnSpc>
                      </a:pPr>
                      <a:r>
                        <a:rPr sz="1350" b="0" i="1" spc="37" baseline="9259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600" spc="2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600" i="1" spc="25" dirty="0">
                          <a:latin typeface="Arial Narrow"/>
                          <a:cs typeface="Arial Narrow"/>
                        </a:rPr>
                        <a:t>,</a:t>
                      </a:r>
                      <a:r>
                        <a:rPr sz="600" spc="25" dirty="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350" b="0" i="1" spc="37" baseline="9259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600" spc="2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600" i="1" spc="25" dirty="0">
                          <a:latin typeface="Arial Narrow"/>
                          <a:cs typeface="Arial Narrow"/>
                        </a:rPr>
                        <a:t>,</a:t>
                      </a:r>
                      <a:r>
                        <a:rPr sz="600" spc="25" dirty="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  <a:p>
                      <a:pPr marL="19558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350" b="0" i="1" spc="37" baseline="9259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600" spc="2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600" i="1" spc="25" dirty="0">
                          <a:latin typeface="Arial Narrow"/>
                          <a:cs typeface="Arial Narrow"/>
                        </a:rPr>
                        <a:t>,</a:t>
                      </a:r>
                      <a:r>
                        <a:rPr sz="600" spc="25" dirty="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350" b="0" i="1" spc="37" baseline="9259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600" spc="2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600" i="1" spc="25" dirty="0">
                          <a:latin typeface="Arial Narrow"/>
                          <a:cs typeface="Arial Narrow"/>
                        </a:rPr>
                        <a:t>,</a:t>
                      </a:r>
                      <a:r>
                        <a:rPr sz="600" spc="25" dirty="0">
                          <a:latin typeface="Tahoma"/>
                          <a:cs typeface="Tahoma"/>
                        </a:rPr>
                        <a:t>2</a:t>
                      </a:r>
                      <a:endParaRPr sz="6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350" b="0" i="1" spc="37" baseline="9259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600" spc="2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600" i="1" spc="25" dirty="0">
                          <a:latin typeface="Arial Narrow"/>
                          <a:cs typeface="Arial Narrow"/>
                        </a:rPr>
                        <a:t>,</a:t>
                      </a:r>
                      <a:r>
                        <a:rPr sz="600" spc="25" dirty="0">
                          <a:latin typeface="Tahoma"/>
                          <a:cs typeface="Tahoma"/>
                        </a:rPr>
                        <a:t>2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350" b="0" i="1" spc="37" baseline="9259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600" spc="2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600" i="1" spc="25" dirty="0">
                          <a:latin typeface="Arial Narrow"/>
                          <a:cs typeface="Arial Narrow"/>
                        </a:rPr>
                        <a:t>,</a:t>
                      </a:r>
                      <a:r>
                        <a:rPr sz="600" spc="25" dirty="0">
                          <a:latin typeface="Tahoma"/>
                          <a:cs typeface="Tahoma"/>
                        </a:rPr>
                        <a:t>3</a:t>
                      </a:r>
                      <a:endParaRPr sz="600">
                        <a:latin typeface="Tahoma"/>
                        <a:cs typeface="Tahoma"/>
                      </a:endParaRPr>
                    </a:p>
                    <a:p>
                      <a:pPr marR="127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350" b="0" i="1" spc="37" baseline="9259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600" spc="2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600" i="1" spc="25" dirty="0">
                          <a:latin typeface="Arial Narrow"/>
                          <a:cs typeface="Arial Narrow"/>
                        </a:rPr>
                        <a:t>,</a:t>
                      </a:r>
                      <a:r>
                        <a:rPr sz="600" spc="25" dirty="0">
                          <a:latin typeface="Tahoma"/>
                          <a:cs typeface="Tahoma"/>
                        </a:rPr>
                        <a:t>3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350" b="0" i="1" spc="75" baseline="9259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600" spc="50" dirty="0">
                          <a:latin typeface="PMingLiU"/>
                          <a:cs typeface="PMingLiU"/>
                        </a:rPr>
                        <a:t>2</a:t>
                      </a:r>
                      <a:r>
                        <a:rPr sz="600" i="1" spc="50" dirty="0">
                          <a:latin typeface="Arial Narrow"/>
                          <a:cs typeface="Arial Narrow"/>
                        </a:rPr>
                        <a:t>,</a:t>
                      </a:r>
                      <a:r>
                        <a:rPr sz="600" spc="50" dirty="0">
                          <a:latin typeface="PMingLiU"/>
                          <a:cs typeface="PMingLiU"/>
                        </a:rPr>
                        <a:t>4</a:t>
                      </a:r>
                      <a:endParaRPr sz="600">
                        <a:latin typeface="PMingLiU"/>
                        <a:cs typeface="PMingLiU"/>
                      </a:endParaRPr>
                    </a:p>
                    <a:p>
                      <a:pPr marL="34226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350" b="0" i="1" spc="75" baseline="9259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600" spc="50" dirty="0">
                          <a:latin typeface="PMingLiU"/>
                          <a:cs typeface="PMingLiU"/>
                        </a:rPr>
                        <a:t>1</a:t>
                      </a:r>
                      <a:r>
                        <a:rPr sz="600" i="1" spc="50" dirty="0">
                          <a:latin typeface="Arial Narrow"/>
                          <a:cs typeface="Arial Narrow"/>
                        </a:rPr>
                        <a:t>,</a:t>
                      </a:r>
                      <a:r>
                        <a:rPr sz="600" spc="50" dirty="0">
                          <a:latin typeface="PMingLiU"/>
                          <a:cs typeface="PMingLiU"/>
                        </a:rPr>
                        <a:t>4</a:t>
                      </a:r>
                      <a:endParaRPr sz="600">
                        <a:latin typeface="PMingLiU"/>
                        <a:cs typeface="PMingLiU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180">
                <a:tc>
                  <a:txBody>
                    <a:bodyPr/>
                    <a:lstStyle/>
                    <a:p>
                      <a:pPr marL="19685">
                        <a:lnSpc>
                          <a:spcPts val="985"/>
                        </a:lnSpc>
                        <a:spcBef>
                          <a:spcPts val="340"/>
                        </a:spcBef>
                      </a:pPr>
                      <a:r>
                        <a:rPr sz="1350" b="0" i="1" spc="37" baseline="9259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600" spc="2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600" i="1" spc="25" dirty="0">
                          <a:latin typeface="Arial Narrow"/>
                          <a:cs typeface="Arial Narrow"/>
                        </a:rPr>
                        <a:t>,</a:t>
                      </a:r>
                      <a:r>
                        <a:rPr sz="600" spc="25" dirty="0">
                          <a:latin typeface="Tahoma"/>
                          <a:cs typeface="Tahoma"/>
                        </a:rPr>
                        <a:t>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900" i="1" spc="1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900" spc="22" baseline="-13888" dirty="0">
                          <a:latin typeface="Tahoma"/>
                          <a:cs typeface="Tahoma"/>
                        </a:rPr>
                        <a:t>0</a:t>
                      </a:r>
                      <a:endParaRPr sz="900" baseline="-13888">
                        <a:latin typeface="Tahoma"/>
                        <a:cs typeface="Tahoma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900" i="1" spc="1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900" spc="22" baseline="-13888" dirty="0">
                          <a:latin typeface="Tahoma"/>
                          <a:cs typeface="Tahoma"/>
                        </a:rPr>
                        <a:t>1</a:t>
                      </a:r>
                      <a:endParaRPr sz="900" baseline="-13888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3721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00" i="1" spc="1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900" spc="22" baseline="-13888" dirty="0">
                          <a:latin typeface="Tahoma"/>
                          <a:cs typeface="Tahoma"/>
                        </a:rPr>
                        <a:t>2</a:t>
                      </a:r>
                      <a:endParaRPr sz="900" baseline="-13888">
                        <a:latin typeface="Tahoma"/>
                        <a:cs typeface="Tahoma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900" i="1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900" baseline="-13888" dirty="0">
                          <a:latin typeface="Tahoma"/>
                          <a:cs typeface="Tahoma"/>
                        </a:rPr>
                        <a:t>3</a:t>
                      </a:r>
                      <a:endParaRPr sz="900" baseline="-13888">
                        <a:latin typeface="Tahoma"/>
                        <a:cs typeface="Tahoma"/>
                      </a:endParaRPr>
                    </a:p>
                  </a:txBody>
                  <a:tcPr marL="0" marR="0" marT="2920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523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55" dirty="0" err="1"/>
              <a:t>ЯМи</a:t>
            </a:r>
            <a:r>
              <a:rPr lang="ru-RU" spc="-55" dirty="0"/>
              <a:t> Глубоких РНС</a:t>
            </a:r>
            <a:endParaRPr spc="35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588046"/>
            <a:ext cx="3868420" cy="139749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ru-RU" sz="1100" spc="-20" dirty="0" smtClean="0">
                <a:latin typeface="Tahoma"/>
                <a:cs typeface="Tahoma"/>
              </a:rPr>
              <a:t>Объем памяти РНС может быть увеличена за счет использования большего скрытого уровня </a:t>
            </a:r>
            <a:r>
              <a:rPr lang="ru-RU" sz="1100" i="1" spc="-35" dirty="0" err="1" smtClean="0">
                <a:latin typeface="Trebuchet MS"/>
                <a:cs typeface="Trebuchet MS"/>
              </a:rPr>
              <a:t>h</a:t>
            </a:r>
            <a:r>
              <a:rPr lang="ru-RU" sz="1200" i="1" spc="-52" baseline="-10416" dirty="0" err="1" smtClean="0">
                <a:latin typeface="Verdana"/>
                <a:cs typeface="Verdana"/>
              </a:rPr>
              <a:t>n</a:t>
            </a:r>
            <a:r>
              <a:rPr lang="ru-RU" sz="1100" spc="-35" dirty="0" smtClean="0">
                <a:latin typeface="Tahoma"/>
                <a:cs typeface="Tahoma"/>
              </a:rPr>
              <a:t>, </a:t>
            </a:r>
            <a:r>
              <a:rPr lang="ru-RU" sz="1100" spc="-25" dirty="0" smtClean="0">
                <a:latin typeface="Tahoma"/>
                <a:cs typeface="Tahoma"/>
              </a:rPr>
              <a:t>но линейное увеличение в </a:t>
            </a:r>
            <a:r>
              <a:rPr lang="ru-RU" sz="1100" i="1" spc="-60" dirty="0" err="1" smtClean="0">
                <a:latin typeface="Trebuchet MS"/>
                <a:cs typeface="Trebuchet MS"/>
              </a:rPr>
              <a:t>h</a:t>
            </a:r>
            <a:r>
              <a:rPr lang="ru-RU" sz="1200" i="1" spc="-89" baseline="-10416" dirty="0" err="1" smtClean="0">
                <a:latin typeface="Verdana"/>
                <a:cs typeface="Verdana"/>
              </a:rPr>
              <a:t>n</a:t>
            </a:r>
            <a:r>
              <a:rPr lang="ru-RU" sz="1200" i="1" spc="-89" baseline="-10416" dirty="0" smtClean="0">
                <a:latin typeface="Verdana"/>
                <a:cs typeface="Verdana"/>
              </a:rPr>
              <a:t> </a:t>
            </a:r>
            <a:r>
              <a:rPr lang="ru-RU" sz="1100" spc="-45" dirty="0" smtClean="0">
                <a:latin typeface="Tahoma"/>
                <a:cs typeface="Tahoma"/>
              </a:rPr>
              <a:t>приводит к квадратичному увеличению размера модели и вычислений.  </a:t>
            </a:r>
            <a:endParaRPr lang="ru-RU" sz="1100" dirty="0" smtClean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ru-RU" sz="1200" dirty="0" smtClean="0">
              <a:latin typeface="Times New Roman"/>
              <a:cs typeface="Times New Roman"/>
            </a:endParaRPr>
          </a:p>
          <a:p>
            <a:pPr marL="12700" marR="184150">
              <a:lnSpc>
                <a:spcPct val="102600"/>
              </a:lnSpc>
              <a:spcBef>
                <a:spcPts val="5"/>
              </a:spcBef>
            </a:pPr>
            <a:r>
              <a:rPr lang="ru-RU" sz="1100" spc="65" dirty="0" smtClean="0">
                <a:latin typeface="Tahoma"/>
                <a:cs typeface="Tahoma"/>
              </a:rPr>
              <a:t>Глубокая РНС увеличивает память и репрезентативную способность с линейным масштабированием. </a:t>
            </a:r>
            <a:endParaRPr lang="ru-RU"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4748" y="2106975"/>
            <a:ext cx="3738490" cy="1042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11878"/>
              </p:ext>
            </p:extLst>
          </p:nvPr>
        </p:nvGraphicFramePr>
        <p:xfrm>
          <a:off x="989931" y="2111375"/>
          <a:ext cx="2875280" cy="1034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460">
                <a:tc>
                  <a:txBody>
                    <a:bodyPr/>
                    <a:lstStyle/>
                    <a:p>
                      <a:pPr marL="61594">
                        <a:lnSpc>
                          <a:spcPts val="860"/>
                        </a:lnSpc>
                      </a:pPr>
                      <a:r>
                        <a:rPr sz="900" i="1" spc="-10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900" spc="-105" dirty="0">
                          <a:latin typeface="Arial"/>
                          <a:cs typeface="Arial"/>
                        </a:rPr>
                        <a:t>ˆ</a:t>
                      </a:r>
                      <a:r>
                        <a:rPr sz="900" spc="-157" baseline="-13888" dirty="0">
                          <a:latin typeface="Tahoma"/>
                          <a:cs typeface="Tahoma"/>
                        </a:rPr>
                        <a:t>1</a:t>
                      </a:r>
                      <a:endParaRPr sz="900" baseline="-13888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8620">
                        <a:lnSpc>
                          <a:spcPts val="860"/>
                        </a:lnSpc>
                      </a:pPr>
                      <a:r>
                        <a:rPr sz="900" i="1" spc="-10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900" spc="-105" dirty="0">
                          <a:latin typeface="Arial"/>
                          <a:cs typeface="Arial"/>
                        </a:rPr>
                        <a:t>ˆ</a:t>
                      </a:r>
                      <a:r>
                        <a:rPr sz="900" spc="-157" baseline="-13888" dirty="0">
                          <a:latin typeface="Tahoma"/>
                          <a:cs typeface="Tahoma"/>
                        </a:rPr>
                        <a:t>2</a:t>
                      </a:r>
                      <a:endParaRPr sz="900" baseline="-13888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60"/>
                        </a:lnSpc>
                      </a:pPr>
                      <a:r>
                        <a:rPr sz="900" i="1" spc="-10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900" spc="-105" dirty="0">
                          <a:latin typeface="Arial"/>
                          <a:cs typeface="Arial"/>
                        </a:rPr>
                        <a:t>ˆ</a:t>
                      </a:r>
                      <a:r>
                        <a:rPr sz="900" spc="-157" baseline="-13888" dirty="0">
                          <a:latin typeface="Tahoma"/>
                          <a:cs typeface="Tahoma"/>
                        </a:rPr>
                        <a:t>3</a:t>
                      </a:r>
                      <a:endParaRPr sz="900" baseline="-13888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860"/>
                        </a:lnSpc>
                      </a:pPr>
                      <a:r>
                        <a:rPr sz="900" i="1" spc="-38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900" spc="-75" dirty="0">
                          <a:latin typeface="Arial"/>
                          <a:cs typeface="Arial"/>
                        </a:rPr>
                        <a:t>ˆ</a:t>
                      </a:r>
                      <a:r>
                        <a:rPr sz="900" baseline="-13888" dirty="0">
                          <a:latin typeface="PMingLiU"/>
                          <a:cs typeface="PMingLiU"/>
                        </a:rPr>
                        <a:t>4</a:t>
                      </a:r>
                      <a:endParaRPr sz="900" baseline="-13888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50" b="0" i="1" spc="37" baseline="9259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600" spc="2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600" i="1" spc="25" dirty="0">
                          <a:latin typeface="Arial Narrow"/>
                          <a:cs typeface="Arial Narrow"/>
                        </a:rPr>
                        <a:t>,</a:t>
                      </a:r>
                      <a:r>
                        <a:rPr sz="600" spc="25" dirty="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50" b="0" i="1" spc="37" baseline="9259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600" spc="2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600" i="1" spc="25" dirty="0">
                          <a:latin typeface="Arial Narrow"/>
                          <a:cs typeface="Arial Narrow"/>
                        </a:rPr>
                        <a:t>,</a:t>
                      </a:r>
                      <a:r>
                        <a:rPr sz="600" spc="25" dirty="0">
                          <a:latin typeface="Tahoma"/>
                          <a:cs typeface="Tahoma"/>
                        </a:rPr>
                        <a:t>2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R="33464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50" b="0" i="1" baseline="9259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600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600" i="1" dirty="0">
                          <a:latin typeface="Arial Narrow"/>
                          <a:cs typeface="Arial Narrow"/>
                        </a:rPr>
                        <a:t>,</a:t>
                      </a:r>
                      <a:r>
                        <a:rPr sz="600" dirty="0">
                          <a:latin typeface="Tahoma"/>
                          <a:cs typeface="Tahoma"/>
                        </a:rPr>
                        <a:t>3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50" b="0" i="1" baseline="9259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600" dirty="0">
                          <a:latin typeface="PMingLiU"/>
                          <a:cs typeface="PMingLiU"/>
                        </a:rPr>
                        <a:t>3</a:t>
                      </a:r>
                      <a:r>
                        <a:rPr sz="600" i="1" dirty="0">
                          <a:latin typeface="Arial Narrow"/>
                          <a:cs typeface="Arial Narrow"/>
                        </a:rPr>
                        <a:t>,</a:t>
                      </a:r>
                      <a:r>
                        <a:rPr sz="600" dirty="0">
                          <a:latin typeface="PMingLiU"/>
                          <a:cs typeface="PMingLiU"/>
                        </a:rPr>
                        <a:t>4</a:t>
                      </a:r>
                      <a:endParaRPr sz="600">
                        <a:latin typeface="PMingLiU"/>
                        <a:cs typeface="PMingLiU"/>
                      </a:endParaRPr>
                    </a:p>
                  </a:txBody>
                  <a:tcPr marL="0" marR="0" marT="425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350" b="0" i="1" spc="37" baseline="9259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600" spc="2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600" i="1" spc="25" dirty="0">
                          <a:latin typeface="Arial Narrow"/>
                          <a:cs typeface="Arial Narrow"/>
                        </a:rPr>
                        <a:t>,</a:t>
                      </a:r>
                      <a:r>
                        <a:rPr sz="600" spc="25" dirty="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350" b="0" i="1" spc="37" baseline="9259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600" spc="2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600" i="1" spc="25" dirty="0">
                          <a:latin typeface="Arial Narrow"/>
                          <a:cs typeface="Arial Narrow"/>
                        </a:rPr>
                        <a:t>,</a:t>
                      </a:r>
                      <a:r>
                        <a:rPr sz="600" spc="25" dirty="0">
                          <a:latin typeface="Tahoma"/>
                          <a:cs typeface="Tahoma"/>
                        </a:rPr>
                        <a:t>2</a:t>
                      </a:r>
                      <a:endParaRPr sz="600" dirty="0">
                        <a:latin typeface="Tahoma"/>
                        <a:cs typeface="Tahoma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R="33464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350" b="0" i="1" baseline="9259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6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600" i="1" dirty="0">
                          <a:latin typeface="Arial Narrow"/>
                          <a:cs typeface="Arial Narrow"/>
                        </a:rPr>
                        <a:t>,</a:t>
                      </a:r>
                      <a:r>
                        <a:rPr sz="600" dirty="0">
                          <a:latin typeface="Tahoma"/>
                          <a:cs typeface="Tahoma"/>
                        </a:rPr>
                        <a:t>3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350" b="0" i="1" baseline="9259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600" dirty="0">
                          <a:latin typeface="PMingLiU"/>
                          <a:cs typeface="PMingLiU"/>
                        </a:rPr>
                        <a:t>2</a:t>
                      </a:r>
                      <a:r>
                        <a:rPr sz="600" i="1" dirty="0">
                          <a:latin typeface="Arial Narrow"/>
                          <a:cs typeface="Arial Narrow"/>
                        </a:rPr>
                        <a:t>,</a:t>
                      </a:r>
                      <a:r>
                        <a:rPr sz="600" dirty="0">
                          <a:latin typeface="PMingLiU"/>
                          <a:cs typeface="PMingLiU"/>
                        </a:rPr>
                        <a:t>4</a:t>
                      </a:r>
                      <a:endParaRPr sz="600">
                        <a:latin typeface="PMingLiU"/>
                        <a:cs typeface="PMingLiU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53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350" b="0" i="1" spc="37" baseline="9259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600" spc="2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600" i="1" spc="25" dirty="0">
                          <a:latin typeface="Arial Narrow"/>
                          <a:cs typeface="Arial Narrow"/>
                        </a:rPr>
                        <a:t>,</a:t>
                      </a:r>
                      <a:r>
                        <a:rPr sz="600" spc="25" dirty="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350" b="0" i="1" spc="37" baseline="9259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600" spc="2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600" i="1" spc="25" dirty="0">
                          <a:latin typeface="Arial Narrow"/>
                          <a:cs typeface="Arial Narrow"/>
                        </a:rPr>
                        <a:t>,</a:t>
                      </a:r>
                      <a:r>
                        <a:rPr sz="600" spc="25" dirty="0">
                          <a:latin typeface="Tahoma"/>
                          <a:cs typeface="Tahoma"/>
                        </a:rPr>
                        <a:t>2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R="34353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350" b="0" i="1" baseline="9259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60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600" i="1" dirty="0">
                          <a:latin typeface="Arial Narrow"/>
                          <a:cs typeface="Arial Narrow"/>
                        </a:rPr>
                        <a:t>,</a:t>
                      </a:r>
                      <a:r>
                        <a:rPr sz="600" dirty="0">
                          <a:latin typeface="Tahoma"/>
                          <a:cs typeface="Tahoma"/>
                        </a:rPr>
                        <a:t>3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350" b="0" i="1" baseline="9259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600" dirty="0">
                          <a:latin typeface="PMingLiU"/>
                          <a:cs typeface="PMingLiU"/>
                        </a:rPr>
                        <a:t>1</a:t>
                      </a:r>
                      <a:r>
                        <a:rPr sz="600" i="1" dirty="0">
                          <a:latin typeface="Arial Narrow"/>
                          <a:cs typeface="Arial Narrow"/>
                        </a:rPr>
                        <a:t>,</a:t>
                      </a:r>
                      <a:r>
                        <a:rPr sz="600" dirty="0">
                          <a:latin typeface="PMingLiU"/>
                          <a:cs typeface="PMingLiU"/>
                        </a:rPr>
                        <a:t>4</a:t>
                      </a:r>
                      <a:endParaRPr sz="600">
                        <a:latin typeface="PMingLiU"/>
                        <a:cs typeface="PMingLiU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180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900" i="1" spc="1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900" spc="22" baseline="-13888" dirty="0">
                          <a:latin typeface="Tahoma"/>
                          <a:cs typeface="Tahoma"/>
                        </a:rPr>
                        <a:t>0</a:t>
                      </a:r>
                      <a:endParaRPr sz="900" baseline="-13888">
                        <a:latin typeface="Tahoma"/>
                        <a:cs typeface="Tahoma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37655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900" i="1" spc="1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900" spc="22" baseline="-13888" dirty="0">
                          <a:latin typeface="Tahoma"/>
                          <a:cs typeface="Tahoma"/>
                        </a:rPr>
                        <a:t>1</a:t>
                      </a:r>
                      <a:endParaRPr sz="900" baseline="-13888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R="37147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00" i="1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900" baseline="-13888" dirty="0">
                          <a:latin typeface="Tahoma"/>
                          <a:cs typeface="Tahoma"/>
                        </a:rPr>
                        <a:t>2</a:t>
                      </a:r>
                      <a:endParaRPr sz="900" baseline="-13888">
                        <a:latin typeface="Tahoma"/>
                        <a:cs typeface="Tahoma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900" i="1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900" baseline="-13888" dirty="0">
                          <a:latin typeface="Tahoma"/>
                          <a:cs typeface="Tahoma"/>
                        </a:rPr>
                        <a:t>3</a:t>
                      </a:r>
                    </a:p>
                  </a:txBody>
                  <a:tcPr marL="0" marR="0" marT="29209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19582" y="2496108"/>
            <a:ext cx="211454" cy="66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0" i="1" spc="-60" baseline="9259" dirty="0">
                <a:latin typeface="Bookman Old Style"/>
                <a:cs typeface="Bookman Old Style"/>
              </a:rPr>
              <a:t>h</a:t>
            </a:r>
            <a:r>
              <a:rPr sz="600" spc="30" dirty="0">
                <a:latin typeface="Tahoma"/>
                <a:cs typeface="Tahoma"/>
              </a:rPr>
              <a:t>3</a:t>
            </a:r>
            <a:r>
              <a:rPr sz="600" i="1" spc="75" dirty="0">
                <a:latin typeface="Arial Narrow"/>
                <a:cs typeface="Arial Narrow"/>
              </a:rPr>
              <a:t>,</a:t>
            </a:r>
            <a:r>
              <a:rPr sz="600" spc="30" dirty="0">
                <a:latin typeface="Tahoma"/>
                <a:cs typeface="Tahoma"/>
              </a:rPr>
              <a:t>0</a:t>
            </a:r>
            <a:endParaRPr sz="600">
              <a:latin typeface="Tahoma"/>
              <a:cs typeface="Tahoma"/>
            </a:endParaRPr>
          </a:p>
          <a:p>
            <a:pPr marL="12700" marR="5080">
              <a:lnSpc>
                <a:spcPct val="181500"/>
              </a:lnSpc>
            </a:pPr>
            <a:r>
              <a:rPr sz="1350" b="0" i="1" spc="-60" baseline="9259" dirty="0">
                <a:latin typeface="Bookman Old Style"/>
                <a:cs typeface="Bookman Old Style"/>
              </a:rPr>
              <a:t>h</a:t>
            </a:r>
            <a:r>
              <a:rPr sz="600" spc="30" dirty="0">
                <a:latin typeface="Tahoma"/>
                <a:cs typeface="Tahoma"/>
              </a:rPr>
              <a:t>2</a:t>
            </a:r>
            <a:r>
              <a:rPr sz="600" i="1" spc="75" dirty="0">
                <a:latin typeface="Arial Narrow"/>
                <a:cs typeface="Arial Narrow"/>
              </a:rPr>
              <a:t>,</a:t>
            </a:r>
            <a:r>
              <a:rPr sz="600" spc="20" dirty="0">
                <a:latin typeface="Tahoma"/>
                <a:cs typeface="Tahoma"/>
              </a:rPr>
              <a:t>0  </a:t>
            </a:r>
            <a:r>
              <a:rPr sz="1350" b="0" i="1" spc="-60" baseline="9259" dirty="0">
                <a:latin typeface="Bookman Old Style"/>
                <a:cs typeface="Bookman Old Style"/>
              </a:rPr>
              <a:t>h</a:t>
            </a:r>
            <a:r>
              <a:rPr sz="600" spc="30" dirty="0">
                <a:latin typeface="Tahoma"/>
                <a:cs typeface="Tahoma"/>
              </a:rPr>
              <a:t>1</a:t>
            </a:r>
            <a:r>
              <a:rPr sz="600" i="1" spc="75" dirty="0">
                <a:latin typeface="Arial Narrow"/>
                <a:cs typeface="Arial Narrow"/>
              </a:rPr>
              <a:t>,</a:t>
            </a:r>
            <a:r>
              <a:rPr sz="600" spc="30" dirty="0">
                <a:latin typeface="Tahoma"/>
                <a:cs typeface="Tahoma"/>
              </a:rPr>
              <a:t>0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001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55" dirty="0" err="1"/>
              <a:t>ЯМи</a:t>
            </a:r>
            <a:r>
              <a:rPr lang="ru-RU" spc="-55" dirty="0"/>
              <a:t> Глубоких РНС</a:t>
            </a:r>
            <a:endParaRPr spc="35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588046"/>
            <a:ext cx="3868420" cy="139749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ru-RU" sz="1100" spc="-20" dirty="0" smtClean="0">
                <a:latin typeface="Tahoma"/>
                <a:cs typeface="Tahoma"/>
              </a:rPr>
              <a:t>Объем памяти РНС может быть увеличена за счет использования большего скрытого уровня </a:t>
            </a:r>
            <a:r>
              <a:rPr lang="ru-RU" sz="1100" i="1" spc="-35" dirty="0" err="1" smtClean="0">
                <a:latin typeface="Trebuchet MS"/>
                <a:cs typeface="Trebuchet MS"/>
              </a:rPr>
              <a:t>h</a:t>
            </a:r>
            <a:r>
              <a:rPr lang="ru-RU" sz="1200" i="1" spc="-52" baseline="-10416" dirty="0" err="1" smtClean="0">
                <a:latin typeface="Verdana"/>
                <a:cs typeface="Verdana"/>
              </a:rPr>
              <a:t>n</a:t>
            </a:r>
            <a:r>
              <a:rPr lang="ru-RU" sz="1100" spc="-35" dirty="0" smtClean="0">
                <a:latin typeface="Tahoma"/>
                <a:cs typeface="Tahoma"/>
              </a:rPr>
              <a:t>, </a:t>
            </a:r>
            <a:r>
              <a:rPr lang="ru-RU" sz="1100" spc="-25" dirty="0" smtClean="0">
                <a:latin typeface="Tahoma"/>
                <a:cs typeface="Tahoma"/>
              </a:rPr>
              <a:t>но линейное увеличение в </a:t>
            </a:r>
            <a:r>
              <a:rPr lang="ru-RU" sz="1100" i="1" spc="-60" dirty="0" err="1" smtClean="0">
                <a:latin typeface="Trebuchet MS"/>
                <a:cs typeface="Trebuchet MS"/>
              </a:rPr>
              <a:t>h</a:t>
            </a:r>
            <a:r>
              <a:rPr lang="ru-RU" sz="1200" i="1" spc="-89" baseline="-10416" dirty="0" err="1" smtClean="0">
                <a:latin typeface="Verdana"/>
                <a:cs typeface="Verdana"/>
              </a:rPr>
              <a:t>n</a:t>
            </a:r>
            <a:r>
              <a:rPr lang="ru-RU" sz="1200" i="1" spc="-89" baseline="-10416" dirty="0" smtClean="0">
                <a:latin typeface="Verdana"/>
                <a:cs typeface="Verdana"/>
              </a:rPr>
              <a:t> </a:t>
            </a:r>
            <a:r>
              <a:rPr lang="ru-RU" sz="1100" spc="-45" dirty="0" smtClean="0">
                <a:latin typeface="Tahoma"/>
                <a:cs typeface="Tahoma"/>
              </a:rPr>
              <a:t>приводит к квадратичному увеличению размера модели и вычислений.  </a:t>
            </a:r>
            <a:endParaRPr lang="ru-RU" sz="1100" dirty="0" smtClean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ru-RU" sz="1200" dirty="0" smtClean="0">
              <a:latin typeface="Times New Roman"/>
              <a:cs typeface="Times New Roman"/>
            </a:endParaRPr>
          </a:p>
          <a:p>
            <a:pPr marL="12700" marR="184150">
              <a:lnSpc>
                <a:spcPct val="102600"/>
              </a:lnSpc>
              <a:spcBef>
                <a:spcPts val="5"/>
              </a:spcBef>
            </a:pPr>
            <a:r>
              <a:rPr lang="ru-RU" sz="1100" spc="65" dirty="0" smtClean="0">
                <a:latin typeface="Tahoma"/>
                <a:cs typeface="Tahoma"/>
              </a:rPr>
              <a:t>Глубокая РНС увеличивает память и репрезентативную способность с линейным масштабированием. </a:t>
            </a:r>
            <a:endParaRPr lang="ru-RU"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9907" y="2106975"/>
            <a:ext cx="3927489" cy="1042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774748"/>
              </p:ext>
            </p:extLst>
          </p:nvPr>
        </p:nvGraphicFramePr>
        <p:xfrm>
          <a:off x="995090" y="2111375"/>
          <a:ext cx="2875280" cy="1034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460">
                <a:tc>
                  <a:txBody>
                    <a:bodyPr/>
                    <a:lstStyle/>
                    <a:p>
                      <a:pPr marL="61594">
                        <a:lnSpc>
                          <a:spcPts val="860"/>
                        </a:lnSpc>
                      </a:pPr>
                      <a:r>
                        <a:rPr sz="900" i="1" spc="-10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900" spc="-105" dirty="0">
                          <a:latin typeface="Arial"/>
                          <a:cs typeface="Arial"/>
                        </a:rPr>
                        <a:t>ˆ</a:t>
                      </a:r>
                      <a:r>
                        <a:rPr sz="900" spc="-157" baseline="-13888" dirty="0">
                          <a:latin typeface="Tahoma"/>
                          <a:cs typeface="Tahoma"/>
                        </a:rPr>
                        <a:t>1</a:t>
                      </a:r>
                      <a:endParaRPr sz="900" baseline="-13888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8620">
                        <a:lnSpc>
                          <a:spcPts val="860"/>
                        </a:lnSpc>
                      </a:pPr>
                      <a:r>
                        <a:rPr sz="900" i="1" spc="-10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900" spc="-105" dirty="0">
                          <a:latin typeface="Arial"/>
                          <a:cs typeface="Arial"/>
                        </a:rPr>
                        <a:t>ˆ</a:t>
                      </a:r>
                      <a:r>
                        <a:rPr sz="900" spc="-157" baseline="-13888" dirty="0">
                          <a:latin typeface="Tahoma"/>
                          <a:cs typeface="Tahoma"/>
                        </a:rPr>
                        <a:t>2</a:t>
                      </a:r>
                      <a:endParaRPr sz="900" baseline="-13888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60"/>
                        </a:lnSpc>
                      </a:pPr>
                      <a:r>
                        <a:rPr sz="900" i="1" spc="-10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900" spc="-105" dirty="0">
                          <a:latin typeface="Arial"/>
                          <a:cs typeface="Arial"/>
                        </a:rPr>
                        <a:t>ˆ</a:t>
                      </a:r>
                      <a:r>
                        <a:rPr sz="900" spc="-157" baseline="-13888" dirty="0">
                          <a:latin typeface="Tahoma"/>
                          <a:cs typeface="Tahoma"/>
                        </a:rPr>
                        <a:t>3</a:t>
                      </a:r>
                      <a:endParaRPr sz="900" baseline="-13888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860"/>
                        </a:lnSpc>
                      </a:pPr>
                      <a:r>
                        <a:rPr sz="900" i="1" spc="-38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900" spc="-75" dirty="0">
                          <a:latin typeface="Arial"/>
                          <a:cs typeface="Arial"/>
                        </a:rPr>
                        <a:t>ˆ</a:t>
                      </a:r>
                      <a:r>
                        <a:rPr sz="900" baseline="-13888" dirty="0">
                          <a:latin typeface="PMingLiU"/>
                          <a:cs typeface="PMingLiU"/>
                        </a:rPr>
                        <a:t>4</a:t>
                      </a:r>
                      <a:endParaRPr sz="900" baseline="-13888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50" b="0" i="1" spc="37" baseline="9259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600" spc="2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600" i="1" spc="25" dirty="0">
                          <a:latin typeface="Arial Narrow"/>
                          <a:cs typeface="Arial Narrow"/>
                        </a:rPr>
                        <a:t>,</a:t>
                      </a:r>
                      <a:r>
                        <a:rPr sz="600" spc="25" dirty="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50" b="0" i="1" spc="37" baseline="9259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600" spc="2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600" i="1" spc="25" dirty="0">
                          <a:latin typeface="Arial Narrow"/>
                          <a:cs typeface="Arial Narrow"/>
                        </a:rPr>
                        <a:t>,</a:t>
                      </a:r>
                      <a:r>
                        <a:rPr sz="600" spc="25" dirty="0">
                          <a:latin typeface="Tahoma"/>
                          <a:cs typeface="Tahoma"/>
                        </a:rPr>
                        <a:t>2</a:t>
                      </a:r>
                      <a:endParaRPr sz="600" dirty="0">
                        <a:latin typeface="Tahoma"/>
                        <a:cs typeface="Tahoma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R="33464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50" b="0" i="1" baseline="9259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600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600" i="1" dirty="0">
                          <a:latin typeface="Arial Narrow"/>
                          <a:cs typeface="Arial Narrow"/>
                        </a:rPr>
                        <a:t>,</a:t>
                      </a:r>
                      <a:r>
                        <a:rPr sz="600" dirty="0">
                          <a:latin typeface="Tahoma"/>
                          <a:cs typeface="Tahoma"/>
                        </a:rPr>
                        <a:t>3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50" b="0" i="1" baseline="9259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600" dirty="0">
                          <a:latin typeface="PMingLiU"/>
                          <a:cs typeface="PMingLiU"/>
                        </a:rPr>
                        <a:t>3</a:t>
                      </a:r>
                      <a:r>
                        <a:rPr sz="600" i="1" dirty="0">
                          <a:latin typeface="Arial Narrow"/>
                          <a:cs typeface="Arial Narrow"/>
                        </a:rPr>
                        <a:t>,</a:t>
                      </a:r>
                      <a:r>
                        <a:rPr sz="600" dirty="0">
                          <a:latin typeface="PMingLiU"/>
                          <a:cs typeface="PMingLiU"/>
                        </a:rPr>
                        <a:t>4</a:t>
                      </a:r>
                      <a:endParaRPr sz="600">
                        <a:latin typeface="PMingLiU"/>
                        <a:cs typeface="PMingLiU"/>
                      </a:endParaRPr>
                    </a:p>
                  </a:txBody>
                  <a:tcPr marL="0" marR="0" marT="425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350" b="0" i="1" spc="37" baseline="9259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600" spc="2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600" i="1" spc="25" dirty="0">
                          <a:latin typeface="Arial Narrow"/>
                          <a:cs typeface="Arial Narrow"/>
                        </a:rPr>
                        <a:t>,</a:t>
                      </a:r>
                      <a:r>
                        <a:rPr sz="600" spc="25" dirty="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350" b="0" i="1" spc="37" baseline="9259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600" spc="2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600" i="1" spc="25" dirty="0">
                          <a:latin typeface="Arial Narrow"/>
                          <a:cs typeface="Arial Narrow"/>
                        </a:rPr>
                        <a:t>,</a:t>
                      </a:r>
                      <a:r>
                        <a:rPr sz="600" spc="25" dirty="0">
                          <a:latin typeface="Tahoma"/>
                          <a:cs typeface="Tahoma"/>
                        </a:rPr>
                        <a:t>2</a:t>
                      </a:r>
                      <a:endParaRPr sz="600" dirty="0">
                        <a:latin typeface="Tahoma"/>
                        <a:cs typeface="Tahoma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R="33464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350" b="0" i="1" baseline="9259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6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600" i="1" dirty="0">
                          <a:latin typeface="Arial Narrow"/>
                          <a:cs typeface="Arial Narrow"/>
                        </a:rPr>
                        <a:t>,</a:t>
                      </a:r>
                      <a:r>
                        <a:rPr sz="600" dirty="0">
                          <a:latin typeface="Tahoma"/>
                          <a:cs typeface="Tahoma"/>
                        </a:rPr>
                        <a:t>3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350" b="0" i="1" baseline="9259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600" dirty="0">
                          <a:latin typeface="PMingLiU"/>
                          <a:cs typeface="PMingLiU"/>
                        </a:rPr>
                        <a:t>2</a:t>
                      </a:r>
                      <a:r>
                        <a:rPr sz="600" i="1" dirty="0">
                          <a:latin typeface="Arial Narrow"/>
                          <a:cs typeface="Arial Narrow"/>
                        </a:rPr>
                        <a:t>,</a:t>
                      </a:r>
                      <a:r>
                        <a:rPr sz="600" dirty="0">
                          <a:latin typeface="PMingLiU"/>
                          <a:cs typeface="PMingLiU"/>
                        </a:rPr>
                        <a:t>4</a:t>
                      </a:r>
                      <a:endParaRPr sz="600">
                        <a:latin typeface="PMingLiU"/>
                        <a:cs typeface="PMingLiU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53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350" b="0" i="1" spc="37" baseline="9259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600" spc="2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600" i="1" spc="25" dirty="0">
                          <a:latin typeface="Arial Narrow"/>
                          <a:cs typeface="Arial Narrow"/>
                        </a:rPr>
                        <a:t>,</a:t>
                      </a:r>
                      <a:r>
                        <a:rPr sz="600" spc="25" dirty="0">
                          <a:latin typeface="Tahoma"/>
                          <a:cs typeface="Tahoma"/>
                        </a:rPr>
                        <a:t>1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350" b="0" i="1" spc="37" baseline="9259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600" spc="2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600" i="1" spc="25" dirty="0">
                          <a:latin typeface="Arial Narrow"/>
                          <a:cs typeface="Arial Narrow"/>
                        </a:rPr>
                        <a:t>,</a:t>
                      </a:r>
                      <a:r>
                        <a:rPr sz="600" spc="25" dirty="0">
                          <a:latin typeface="Tahoma"/>
                          <a:cs typeface="Tahoma"/>
                        </a:rPr>
                        <a:t>2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R="34353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350" b="0" i="1" baseline="9259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60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600" i="1" dirty="0">
                          <a:latin typeface="Arial Narrow"/>
                          <a:cs typeface="Arial Narrow"/>
                        </a:rPr>
                        <a:t>,</a:t>
                      </a:r>
                      <a:r>
                        <a:rPr sz="600" dirty="0">
                          <a:latin typeface="Tahoma"/>
                          <a:cs typeface="Tahoma"/>
                        </a:rPr>
                        <a:t>3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350" b="0" i="1" baseline="9259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600" dirty="0">
                          <a:latin typeface="PMingLiU"/>
                          <a:cs typeface="PMingLiU"/>
                        </a:rPr>
                        <a:t>1</a:t>
                      </a:r>
                      <a:r>
                        <a:rPr sz="600" i="1" dirty="0">
                          <a:latin typeface="Arial Narrow"/>
                          <a:cs typeface="Arial Narrow"/>
                        </a:rPr>
                        <a:t>,</a:t>
                      </a:r>
                      <a:r>
                        <a:rPr sz="600" dirty="0">
                          <a:latin typeface="PMingLiU"/>
                          <a:cs typeface="PMingLiU"/>
                        </a:rPr>
                        <a:t>4</a:t>
                      </a:r>
                      <a:endParaRPr sz="600">
                        <a:latin typeface="PMingLiU"/>
                        <a:cs typeface="PMingLiU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180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900" i="1" spc="1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900" spc="22" baseline="-13888" dirty="0">
                          <a:latin typeface="Tahoma"/>
                          <a:cs typeface="Tahoma"/>
                        </a:rPr>
                        <a:t>0</a:t>
                      </a:r>
                      <a:endParaRPr sz="900" baseline="-13888">
                        <a:latin typeface="Tahoma"/>
                        <a:cs typeface="Tahoma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37655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900" i="1" spc="1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900" spc="22" baseline="-13888" dirty="0">
                          <a:latin typeface="Tahoma"/>
                          <a:cs typeface="Tahoma"/>
                        </a:rPr>
                        <a:t>1</a:t>
                      </a:r>
                      <a:endParaRPr sz="900" baseline="-13888">
                        <a:latin typeface="Tahoma"/>
                        <a:cs typeface="Tahoma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R="37147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00" i="1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900" baseline="-13888" dirty="0">
                          <a:latin typeface="Tahoma"/>
                          <a:cs typeface="Tahoma"/>
                        </a:rPr>
                        <a:t>2</a:t>
                      </a:r>
                      <a:endParaRPr sz="900" baseline="-13888">
                        <a:latin typeface="Tahoma"/>
                        <a:cs typeface="Tahoma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900" i="1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900" baseline="-13888" dirty="0">
                          <a:latin typeface="Tahoma"/>
                          <a:cs typeface="Tahoma"/>
                        </a:rPr>
                        <a:t>3</a:t>
                      </a:r>
                    </a:p>
                  </a:txBody>
                  <a:tcPr marL="0" marR="0" marT="29209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24741" y="2496108"/>
            <a:ext cx="211454" cy="66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0" i="1" spc="-60" baseline="9259" dirty="0">
                <a:latin typeface="Bookman Old Style"/>
                <a:cs typeface="Bookman Old Style"/>
              </a:rPr>
              <a:t>h</a:t>
            </a:r>
            <a:r>
              <a:rPr sz="600" spc="30" dirty="0">
                <a:latin typeface="Tahoma"/>
                <a:cs typeface="Tahoma"/>
              </a:rPr>
              <a:t>3</a:t>
            </a:r>
            <a:r>
              <a:rPr sz="600" i="1" spc="75" dirty="0">
                <a:latin typeface="Arial Narrow"/>
                <a:cs typeface="Arial Narrow"/>
              </a:rPr>
              <a:t>,</a:t>
            </a:r>
            <a:r>
              <a:rPr sz="600" spc="30" dirty="0">
                <a:latin typeface="Tahoma"/>
                <a:cs typeface="Tahoma"/>
              </a:rPr>
              <a:t>0</a:t>
            </a:r>
            <a:endParaRPr sz="600">
              <a:latin typeface="Tahoma"/>
              <a:cs typeface="Tahoma"/>
            </a:endParaRPr>
          </a:p>
          <a:p>
            <a:pPr marL="12700" marR="5080">
              <a:lnSpc>
                <a:spcPct val="181500"/>
              </a:lnSpc>
            </a:pPr>
            <a:r>
              <a:rPr sz="1350" b="0" i="1" spc="-60" baseline="9259" dirty="0">
                <a:latin typeface="Bookman Old Style"/>
                <a:cs typeface="Bookman Old Style"/>
              </a:rPr>
              <a:t>h</a:t>
            </a:r>
            <a:r>
              <a:rPr sz="600" spc="30" dirty="0">
                <a:latin typeface="Tahoma"/>
                <a:cs typeface="Tahoma"/>
              </a:rPr>
              <a:t>2</a:t>
            </a:r>
            <a:r>
              <a:rPr sz="600" i="1" spc="75" dirty="0">
                <a:latin typeface="Arial Narrow"/>
                <a:cs typeface="Arial Narrow"/>
              </a:rPr>
              <a:t>,</a:t>
            </a:r>
            <a:r>
              <a:rPr sz="600" spc="20" dirty="0">
                <a:latin typeface="Tahoma"/>
                <a:cs typeface="Tahoma"/>
              </a:rPr>
              <a:t>0  </a:t>
            </a:r>
            <a:r>
              <a:rPr sz="1350" b="0" i="1" spc="-60" baseline="9259" dirty="0">
                <a:latin typeface="Bookman Old Style"/>
                <a:cs typeface="Bookman Old Style"/>
              </a:rPr>
              <a:t>h</a:t>
            </a:r>
            <a:r>
              <a:rPr sz="600" spc="30" dirty="0">
                <a:latin typeface="Tahoma"/>
                <a:cs typeface="Tahoma"/>
              </a:rPr>
              <a:t>1</a:t>
            </a:r>
            <a:r>
              <a:rPr sz="600" i="1" spc="75" dirty="0">
                <a:latin typeface="Arial Narrow"/>
                <a:cs typeface="Arial Narrow"/>
              </a:rPr>
              <a:t>,</a:t>
            </a:r>
            <a:r>
              <a:rPr sz="600" spc="30" dirty="0">
                <a:latin typeface="Tahoma"/>
                <a:cs typeface="Tahoma"/>
              </a:rPr>
              <a:t>0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9" y="59878"/>
            <a:ext cx="1573883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55" dirty="0" smtClean="0"/>
              <a:t>ЯМ </a:t>
            </a:r>
            <a:r>
              <a:rPr lang="ru-RU" spc="-55" dirty="0"/>
              <a:t>Глубоких РНС</a:t>
            </a:r>
            <a:endParaRPr spc="100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722539"/>
            <a:ext cx="3895090" cy="53008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ru-RU" sz="1100" spc="-25" dirty="0" smtClean="0">
                <a:latin typeface="Tahoma"/>
                <a:cs typeface="Tahoma"/>
              </a:rPr>
              <a:t>С другой стороны, мы можем увеличить глубину во временном измерении. Это улучшает репрезентативную способность, но не объем памяти.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9634" y="2323067"/>
            <a:ext cx="630555" cy="126364"/>
          </a:xfrm>
          <a:custGeom>
            <a:avLst/>
            <a:gdLst/>
            <a:ahLst/>
            <a:cxnLst/>
            <a:rect l="l" t="t" r="r" b="b"/>
            <a:pathLst>
              <a:path w="630555" h="126364">
                <a:moveTo>
                  <a:pt x="567000" y="0"/>
                </a:moveTo>
                <a:lnTo>
                  <a:pt x="63000" y="0"/>
                </a:lnTo>
                <a:lnTo>
                  <a:pt x="38477" y="4950"/>
                </a:lnTo>
                <a:lnTo>
                  <a:pt x="18452" y="18452"/>
                </a:lnTo>
                <a:lnTo>
                  <a:pt x="4950" y="38477"/>
                </a:lnTo>
                <a:lnTo>
                  <a:pt x="0" y="63000"/>
                </a:lnTo>
                <a:lnTo>
                  <a:pt x="4950" y="87522"/>
                </a:lnTo>
                <a:lnTo>
                  <a:pt x="18452" y="107547"/>
                </a:lnTo>
                <a:lnTo>
                  <a:pt x="38477" y="121049"/>
                </a:lnTo>
                <a:lnTo>
                  <a:pt x="63000" y="126000"/>
                </a:lnTo>
                <a:lnTo>
                  <a:pt x="567000" y="126000"/>
                </a:lnTo>
                <a:lnTo>
                  <a:pt x="591522" y="121049"/>
                </a:lnTo>
                <a:lnTo>
                  <a:pt x="611547" y="107547"/>
                </a:lnTo>
                <a:lnTo>
                  <a:pt x="625049" y="87522"/>
                </a:lnTo>
                <a:lnTo>
                  <a:pt x="630000" y="63000"/>
                </a:lnTo>
                <a:lnTo>
                  <a:pt x="625049" y="38477"/>
                </a:lnTo>
                <a:lnTo>
                  <a:pt x="611547" y="18452"/>
                </a:lnTo>
                <a:lnTo>
                  <a:pt x="591522" y="4950"/>
                </a:lnTo>
                <a:lnTo>
                  <a:pt x="567000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9634" y="2323067"/>
            <a:ext cx="630555" cy="126364"/>
          </a:xfrm>
          <a:custGeom>
            <a:avLst/>
            <a:gdLst/>
            <a:ahLst/>
            <a:cxnLst/>
            <a:rect l="l" t="t" r="r" b="b"/>
            <a:pathLst>
              <a:path w="630555" h="126364">
                <a:moveTo>
                  <a:pt x="62999" y="0"/>
                </a:moveTo>
                <a:lnTo>
                  <a:pt x="566999" y="0"/>
                </a:lnTo>
                <a:lnTo>
                  <a:pt x="591522" y="4950"/>
                </a:lnTo>
                <a:lnTo>
                  <a:pt x="611547" y="18452"/>
                </a:lnTo>
                <a:lnTo>
                  <a:pt x="625048" y="38477"/>
                </a:lnTo>
                <a:lnTo>
                  <a:pt x="629999" y="62999"/>
                </a:lnTo>
                <a:lnTo>
                  <a:pt x="625048" y="87522"/>
                </a:lnTo>
                <a:lnTo>
                  <a:pt x="611547" y="107548"/>
                </a:lnTo>
                <a:lnTo>
                  <a:pt x="591522" y="121049"/>
                </a:lnTo>
                <a:lnTo>
                  <a:pt x="566999" y="126000"/>
                </a:lnTo>
                <a:lnTo>
                  <a:pt x="62999" y="126000"/>
                </a:lnTo>
                <a:lnTo>
                  <a:pt x="38477" y="121049"/>
                </a:lnTo>
                <a:lnTo>
                  <a:pt x="18451" y="107548"/>
                </a:lnTo>
                <a:lnTo>
                  <a:pt x="4950" y="87522"/>
                </a:lnTo>
                <a:lnTo>
                  <a:pt x="0" y="62999"/>
                </a:lnTo>
                <a:lnTo>
                  <a:pt x="4950" y="38477"/>
                </a:lnTo>
                <a:lnTo>
                  <a:pt x="18451" y="18452"/>
                </a:lnTo>
                <a:lnTo>
                  <a:pt x="38477" y="4950"/>
                </a:lnTo>
                <a:lnTo>
                  <a:pt x="62999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5634" y="2549867"/>
            <a:ext cx="378460" cy="126364"/>
          </a:xfrm>
          <a:custGeom>
            <a:avLst/>
            <a:gdLst/>
            <a:ahLst/>
            <a:cxnLst/>
            <a:rect l="l" t="t" r="r" b="b"/>
            <a:pathLst>
              <a:path w="378459" h="126364">
                <a:moveTo>
                  <a:pt x="315000" y="0"/>
                </a:moveTo>
                <a:lnTo>
                  <a:pt x="63000" y="0"/>
                </a:lnTo>
                <a:lnTo>
                  <a:pt x="38477" y="4950"/>
                </a:lnTo>
                <a:lnTo>
                  <a:pt x="18452" y="18452"/>
                </a:lnTo>
                <a:lnTo>
                  <a:pt x="4950" y="38477"/>
                </a:lnTo>
                <a:lnTo>
                  <a:pt x="0" y="63000"/>
                </a:lnTo>
                <a:lnTo>
                  <a:pt x="4950" y="87522"/>
                </a:lnTo>
                <a:lnTo>
                  <a:pt x="18452" y="107547"/>
                </a:lnTo>
                <a:lnTo>
                  <a:pt x="38477" y="121049"/>
                </a:lnTo>
                <a:lnTo>
                  <a:pt x="63000" y="126000"/>
                </a:lnTo>
                <a:lnTo>
                  <a:pt x="315000" y="126000"/>
                </a:lnTo>
                <a:lnTo>
                  <a:pt x="339522" y="121049"/>
                </a:lnTo>
                <a:lnTo>
                  <a:pt x="359548" y="107547"/>
                </a:lnTo>
                <a:lnTo>
                  <a:pt x="373049" y="87522"/>
                </a:lnTo>
                <a:lnTo>
                  <a:pt x="378000" y="63000"/>
                </a:lnTo>
                <a:lnTo>
                  <a:pt x="373049" y="38477"/>
                </a:lnTo>
                <a:lnTo>
                  <a:pt x="359548" y="18452"/>
                </a:lnTo>
                <a:lnTo>
                  <a:pt x="339522" y="4950"/>
                </a:lnTo>
                <a:lnTo>
                  <a:pt x="315000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5634" y="2549867"/>
            <a:ext cx="378460" cy="126364"/>
          </a:xfrm>
          <a:custGeom>
            <a:avLst/>
            <a:gdLst/>
            <a:ahLst/>
            <a:cxnLst/>
            <a:rect l="l" t="t" r="r" b="b"/>
            <a:pathLst>
              <a:path w="378459" h="126364">
                <a:moveTo>
                  <a:pt x="62999" y="0"/>
                </a:moveTo>
                <a:lnTo>
                  <a:pt x="315000" y="0"/>
                </a:lnTo>
                <a:lnTo>
                  <a:pt x="339522" y="4950"/>
                </a:lnTo>
                <a:lnTo>
                  <a:pt x="359547" y="18452"/>
                </a:lnTo>
                <a:lnTo>
                  <a:pt x="373049" y="38477"/>
                </a:lnTo>
                <a:lnTo>
                  <a:pt x="378000" y="62999"/>
                </a:lnTo>
                <a:lnTo>
                  <a:pt x="373049" y="87522"/>
                </a:lnTo>
                <a:lnTo>
                  <a:pt x="359547" y="107548"/>
                </a:lnTo>
                <a:lnTo>
                  <a:pt x="339522" y="121049"/>
                </a:lnTo>
                <a:lnTo>
                  <a:pt x="315000" y="126000"/>
                </a:lnTo>
                <a:lnTo>
                  <a:pt x="62999" y="126000"/>
                </a:lnTo>
                <a:lnTo>
                  <a:pt x="38477" y="121049"/>
                </a:lnTo>
                <a:lnTo>
                  <a:pt x="18452" y="107548"/>
                </a:lnTo>
                <a:lnTo>
                  <a:pt x="4950" y="87522"/>
                </a:lnTo>
                <a:lnTo>
                  <a:pt x="0" y="62999"/>
                </a:lnTo>
                <a:lnTo>
                  <a:pt x="4950" y="38477"/>
                </a:lnTo>
                <a:lnTo>
                  <a:pt x="18452" y="18452"/>
                </a:lnTo>
                <a:lnTo>
                  <a:pt x="38477" y="4950"/>
                </a:lnTo>
                <a:lnTo>
                  <a:pt x="62999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4633" y="2501519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348"/>
                </a:moveTo>
                <a:lnTo>
                  <a:pt x="0" y="0"/>
                </a:lnTo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1299" y="2465958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69" h="35560">
                <a:moveTo>
                  <a:pt x="13334" y="0"/>
                </a:moveTo>
                <a:lnTo>
                  <a:pt x="0" y="35559"/>
                </a:lnTo>
                <a:lnTo>
                  <a:pt x="26669" y="35559"/>
                </a:lnTo>
                <a:lnTo>
                  <a:pt x="1333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1298" y="2465959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69" h="35560">
                <a:moveTo>
                  <a:pt x="13334" y="0"/>
                </a:moveTo>
                <a:lnTo>
                  <a:pt x="0" y="35559"/>
                </a:lnTo>
                <a:lnTo>
                  <a:pt x="26669" y="35559"/>
                </a:lnTo>
                <a:lnTo>
                  <a:pt x="13334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65634" y="2096267"/>
            <a:ext cx="378460" cy="126364"/>
          </a:xfrm>
          <a:custGeom>
            <a:avLst/>
            <a:gdLst/>
            <a:ahLst/>
            <a:cxnLst/>
            <a:rect l="l" t="t" r="r" b="b"/>
            <a:pathLst>
              <a:path w="378459" h="126364">
                <a:moveTo>
                  <a:pt x="315000" y="0"/>
                </a:moveTo>
                <a:lnTo>
                  <a:pt x="63000" y="0"/>
                </a:lnTo>
                <a:lnTo>
                  <a:pt x="38477" y="4950"/>
                </a:lnTo>
                <a:lnTo>
                  <a:pt x="18452" y="18452"/>
                </a:lnTo>
                <a:lnTo>
                  <a:pt x="4950" y="38477"/>
                </a:lnTo>
                <a:lnTo>
                  <a:pt x="0" y="63000"/>
                </a:lnTo>
                <a:lnTo>
                  <a:pt x="4950" y="87522"/>
                </a:lnTo>
                <a:lnTo>
                  <a:pt x="18452" y="107547"/>
                </a:lnTo>
                <a:lnTo>
                  <a:pt x="38477" y="121049"/>
                </a:lnTo>
                <a:lnTo>
                  <a:pt x="63000" y="126000"/>
                </a:lnTo>
                <a:lnTo>
                  <a:pt x="315000" y="126000"/>
                </a:lnTo>
                <a:lnTo>
                  <a:pt x="339522" y="121049"/>
                </a:lnTo>
                <a:lnTo>
                  <a:pt x="359548" y="107547"/>
                </a:lnTo>
                <a:lnTo>
                  <a:pt x="373049" y="87522"/>
                </a:lnTo>
                <a:lnTo>
                  <a:pt x="378000" y="63000"/>
                </a:lnTo>
                <a:lnTo>
                  <a:pt x="373049" y="38477"/>
                </a:lnTo>
                <a:lnTo>
                  <a:pt x="359548" y="18452"/>
                </a:lnTo>
                <a:lnTo>
                  <a:pt x="339522" y="4950"/>
                </a:lnTo>
                <a:lnTo>
                  <a:pt x="315000" y="0"/>
                </a:lnTo>
                <a:close/>
              </a:path>
            </a:pathLst>
          </a:custGeom>
          <a:solidFill>
            <a:srgbClr val="FFC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65634" y="2096267"/>
            <a:ext cx="378460" cy="126364"/>
          </a:xfrm>
          <a:custGeom>
            <a:avLst/>
            <a:gdLst/>
            <a:ahLst/>
            <a:cxnLst/>
            <a:rect l="l" t="t" r="r" b="b"/>
            <a:pathLst>
              <a:path w="378459" h="126364">
                <a:moveTo>
                  <a:pt x="62999" y="0"/>
                </a:moveTo>
                <a:lnTo>
                  <a:pt x="315000" y="0"/>
                </a:lnTo>
                <a:lnTo>
                  <a:pt x="339522" y="4950"/>
                </a:lnTo>
                <a:lnTo>
                  <a:pt x="359547" y="18452"/>
                </a:lnTo>
                <a:lnTo>
                  <a:pt x="373049" y="38477"/>
                </a:lnTo>
                <a:lnTo>
                  <a:pt x="378000" y="62999"/>
                </a:lnTo>
                <a:lnTo>
                  <a:pt x="373049" y="87522"/>
                </a:lnTo>
                <a:lnTo>
                  <a:pt x="359547" y="107547"/>
                </a:lnTo>
                <a:lnTo>
                  <a:pt x="339522" y="121049"/>
                </a:lnTo>
                <a:lnTo>
                  <a:pt x="315000" y="125999"/>
                </a:lnTo>
                <a:lnTo>
                  <a:pt x="62999" y="125999"/>
                </a:lnTo>
                <a:lnTo>
                  <a:pt x="38477" y="121049"/>
                </a:lnTo>
                <a:lnTo>
                  <a:pt x="18452" y="107547"/>
                </a:lnTo>
                <a:lnTo>
                  <a:pt x="4950" y="87522"/>
                </a:lnTo>
                <a:lnTo>
                  <a:pt x="0" y="62999"/>
                </a:lnTo>
                <a:lnTo>
                  <a:pt x="4950" y="38477"/>
                </a:lnTo>
                <a:lnTo>
                  <a:pt x="18452" y="18452"/>
                </a:lnTo>
                <a:lnTo>
                  <a:pt x="38477" y="4950"/>
                </a:lnTo>
                <a:lnTo>
                  <a:pt x="62999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4633" y="2274718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349"/>
                </a:moveTo>
                <a:lnTo>
                  <a:pt x="0" y="0"/>
                </a:lnTo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1299" y="2239158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69" h="35560">
                <a:moveTo>
                  <a:pt x="13334" y="0"/>
                </a:moveTo>
                <a:lnTo>
                  <a:pt x="0" y="35559"/>
                </a:lnTo>
                <a:lnTo>
                  <a:pt x="26669" y="35559"/>
                </a:lnTo>
                <a:lnTo>
                  <a:pt x="1333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41298" y="2239158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69" h="35560">
                <a:moveTo>
                  <a:pt x="13334" y="0"/>
                </a:moveTo>
                <a:lnTo>
                  <a:pt x="0" y="35559"/>
                </a:lnTo>
                <a:lnTo>
                  <a:pt x="26669" y="35559"/>
                </a:lnTo>
                <a:lnTo>
                  <a:pt x="13334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21634" y="2323067"/>
            <a:ext cx="630555" cy="126364"/>
          </a:xfrm>
          <a:custGeom>
            <a:avLst/>
            <a:gdLst/>
            <a:ahLst/>
            <a:cxnLst/>
            <a:rect l="l" t="t" r="r" b="b"/>
            <a:pathLst>
              <a:path w="630555" h="126364">
                <a:moveTo>
                  <a:pt x="566999" y="0"/>
                </a:moveTo>
                <a:lnTo>
                  <a:pt x="62999" y="0"/>
                </a:lnTo>
                <a:lnTo>
                  <a:pt x="38477" y="4950"/>
                </a:lnTo>
                <a:lnTo>
                  <a:pt x="18451" y="18452"/>
                </a:lnTo>
                <a:lnTo>
                  <a:pt x="4950" y="38477"/>
                </a:lnTo>
                <a:lnTo>
                  <a:pt x="0" y="63000"/>
                </a:lnTo>
                <a:lnTo>
                  <a:pt x="4950" y="87522"/>
                </a:lnTo>
                <a:lnTo>
                  <a:pt x="18451" y="107547"/>
                </a:lnTo>
                <a:lnTo>
                  <a:pt x="38477" y="121049"/>
                </a:lnTo>
                <a:lnTo>
                  <a:pt x="62999" y="126000"/>
                </a:lnTo>
                <a:lnTo>
                  <a:pt x="566999" y="126000"/>
                </a:lnTo>
                <a:lnTo>
                  <a:pt x="591522" y="121049"/>
                </a:lnTo>
                <a:lnTo>
                  <a:pt x="611547" y="107547"/>
                </a:lnTo>
                <a:lnTo>
                  <a:pt x="625048" y="87522"/>
                </a:lnTo>
                <a:lnTo>
                  <a:pt x="629999" y="63000"/>
                </a:lnTo>
                <a:lnTo>
                  <a:pt x="625048" y="38477"/>
                </a:lnTo>
                <a:lnTo>
                  <a:pt x="611547" y="18452"/>
                </a:lnTo>
                <a:lnTo>
                  <a:pt x="591522" y="4950"/>
                </a:lnTo>
                <a:lnTo>
                  <a:pt x="5669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21634" y="2323067"/>
            <a:ext cx="630555" cy="126364"/>
          </a:xfrm>
          <a:custGeom>
            <a:avLst/>
            <a:gdLst/>
            <a:ahLst/>
            <a:cxnLst/>
            <a:rect l="l" t="t" r="r" b="b"/>
            <a:pathLst>
              <a:path w="630555" h="126364">
                <a:moveTo>
                  <a:pt x="62999" y="0"/>
                </a:moveTo>
                <a:lnTo>
                  <a:pt x="566999" y="0"/>
                </a:lnTo>
                <a:lnTo>
                  <a:pt x="591522" y="4950"/>
                </a:lnTo>
                <a:lnTo>
                  <a:pt x="611547" y="18452"/>
                </a:lnTo>
                <a:lnTo>
                  <a:pt x="625048" y="38477"/>
                </a:lnTo>
                <a:lnTo>
                  <a:pt x="629999" y="62999"/>
                </a:lnTo>
                <a:lnTo>
                  <a:pt x="625048" y="87522"/>
                </a:lnTo>
                <a:lnTo>
                  <a:pt x="611547" y="107548"/>
                </a:lnTo>
                <a:lnTo>
                  <a:pt x="591522" y="121049"/>
                </a:lnTo>
                <a:lnTo>
                  <a:pt x="566999" y="126000"/>
                </a:lnTo>
                <a:lnTo>
                  <a:pt x="62999" y="126000"/>
                </a:lnTo>
                <a:lnTo>
                  <a:pt x="38477" y="121049"/>
                </a:lnTo>
                <a:lnTo>
                  <a:pt x="18451" y="107548"/>
                </a:lnTo>
                <a:lnTo>
                  <a:pt x="4950" y="87522"/>
                </a:lnTo>
                <a:lnTo>
                  <a:pt x="0" y="62999"/>
                </a:lnTo>
                <a:lnTo>
                  <a:pt x="4950" y="38477"/>
                </a:lnTo>
                <a:lnTo>
                  <a:pt x="18451" y="18452"/>
                </a:lnTo>
                <a:lnTo>
                  <a:pt x="38477" y="4950"/>
                </a:lnTo>
                <a:lnTo>
                  <a:pt x="62999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47634" y="2549867"/>
            <a:ext cx="378460" cy="126364"/>
          </a:xfrm>
          <a:custGeom>
            <a:avLst/>
            <a:gdLst/>
            <a:ahLst/>
            <a:cxnLst/>
            <a:rect l="l" t="t" r="r" b="b"/>
            <a:pathLst>
              <a:path w="378460" h="126364">
                <a:moveTo>
                  <a:pt x="315000" y="0"/>
                </a:moveTo>
                <a:lnTo>
                  <a:pt x="62999" y="0"/>
                </a:lnTo>
                <a:lnTo>
                  <a:pt x="38477" y="4950"/>
                </a:lnTo>
                <a:lnTo>
                  <a:pt x="18452" y="18452"/>
                </a:lnTo>
                <a:lnTo>
                  <a:pt x="4950" y="38477"/>
                </a:lnTo>
                <a:lnTo>
                  <a:pt x="0" y="63000"/>
                </a:lnTo>
                <a:lnTo>
                  <a:pt x="4950" y="87522"/>
                </a:lnTo>
                <a:lnTo>
                  <a:pt x="18452" y="107547"/>
                </a:lnTo>
                <a:lnTo>
                  <a:pt x="38477" y="121049"/>
                </a:lnTo>
                <a:lnTo>
                  <a:pt x="62999" y="126000"/>
                </a:lnTo>
                <a:lnTo>
                  <a:pt x="315000" y="126000"/>
                </a:lnTo>
                <a:lnTo>
                  <a:pt x="339522" y="121049"/>
                </a:lnTo>
                <a:lnTo>
                  <a:pt x="359547" y="107547"/>
                </a:lnTo>
                <a:lnTo>
                  <a:pt x="373049" y="87522"/>
                </a:lnTo>
                <a:lnTo>
                  <a:pt x="378000" y="63000"/>
                </a:lnTo>
                <a:lnTo>
                  <a:pt x="373049" y="38477"/>
                </a:lnTo>
                <a:lnTo>
                  <a:pt x="359547" y="18452"/>
                </a:lnTo>
                <a:lnTo>
                  <a:pt x="339522" y="4950"/>
                </a:lnTo>
                <a:lnTo>
                  <a:pt x="315000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47634" y="2549867"/>
            <a:ext cx="378460" cy="126364"/>
          </a:xfrm>
          <a:custGeom>
            <a:avLst/>
            <a:gdLst/>
            <a:ahLst/>
            <a:cxnLst/>
            <a:rect l="l" t="t" r="r" b="b"/>
            <a:pathLst>
              <a:path w="378460" h="126364">
                <a:moveTo>
                  <a:pt x="62999" y="0"/>
                </a:moveTo>
                <a:lnTo>
                  <a:pt x="315000" y="0"/>
                </a:lnTo>
                <a:lnTo>
                  <a:pt x="339522" y="4950"/>
                </a:lnTo>
                <a:lnTo>
                  <a:pt x="359547" y="18452"/>
                </a:lnTo>
                <a:lnTo>
                  <a:pt x="373049" y="38477"/>
                </a:lnTo>
                <a:lnTo>
                  <a:pt x="378000" y="62999"/>
                </a:lnTo>
                <a:lnTo>
                  <a:pt x="373049" y="87522"/>
                </a:lnTo>
                <a:lnTo>
                  <a:pt x="359547" y="107548"/>
                </a:lnTo>
                <a:lnTo>
                  <a:pt x="339522" y="121049"/>
                </a:lnTo>
                <a:lnTo>
                  <a:pt x="315000" y="126000"/>
                </a:lnTo>
                <a:lnTo>
                  <a:pt x="62999" y="126000"/>
                </a:lnTo>
                <a:lnTo>
                  <a:pt x="38477" y="121049"/>
                </a:lnTo>
                <a:lnTo>
                  <a:pt x="18452" y="107548"/>
                </a:lnTo>
                <a:lnTo>
                  <a:pt x="4950" y="87522"/>
                </a:lnTo>
                <a:lnTo>
                  <a:pt x="0" y="62999"/>
                </a:lnTo>
                <a:lnTo>
                  <a:pt x="4950" y="38477"/>
                </a:lnTo>
                <a:lnTo>
                  <a:pt x="18452" y="18452"/>
                </a:lnTo>
                <a:lnTo>
                  <a:pt x="38477" y="4950"/>
                </a:lnTo>
                <a:lnTo>
                  <a:pt x="62999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36633" y="2501519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348"/>
                </a:moveTo>
                <a:lnTo>
                  <a:pt x="0" y="0"/>
                </a:lnTo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23298" y="2465958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69" h="35560">
                <a:moveTo>
                  <a:pt x="13334" y="0"/>
                </a:moveTo>
                <a:lnTo>
                  <a:pt x="0" y="35559"/>
                </a:lnTo>
                <a:lnTo>
                  <a:pt x="26669" y="35559"/>
                </a:lnTo>
                <a:lnTo>
                  <a:pt x="1333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23298" y="2465959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69" h="35560">
                <a:moveTo>
                  <a:pt x="13334" y="0"/>
                </a:moveTo>
                <a:lnTo>
                  <a:pt x="0" y="35559"/>
                </a:lnTo>
                <a:lnTo>
                  <a:pt x="26669" y="35559"/>
                </a:lnTo>
                <a:lnTo>
                  <a:pt x="13334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47634" y="2096267"/>
            <a:ext cx="378460" cy="126364"/>
          </a:xfrm>
          <a:custGeom>
            <a:avLst/>
            <a:gdLst/>
            <a:ahLst/>
            <a:cxnLst/>
            <a:rect l="l" t="t" r="r" b="b"/>
            <a:pathLst>
              <a:path w="378460" h="126364">
                <a:moveTo>
                  <a:pt x="315000" y="0"/>
                </a:moveTo>
                <a:lnTo>
                  <a:pt x="62999" y="0"/>
                </a:lnTo>
                <a:lnTo>
                  <a:pt x="38477" y="4950"/>
                </a:lnTo>
                <a:lnTo>
                  <a:pt x="18452" y="18452"/>
                </a:lnTo>
                <a:lnTo>
                  <a:pt x="4950" y="38477"/>
                </a:lnTo>
                <a:lnTo>
                  <a:pt x="0" y="63000"/>
                </a:lnTo>
                <a:lnTo>
                  <a:pt x="4950" y="87522"/>
                </a:lnTo>
                <a:lnTo>
                  <a:pt x="18452" y="107547"/>
                </a:lnTo>
                <a:lnTo>
                  <a:pt x="38477" y="121049"/>
                </a:lnTo>
                <a:lnTo>
                  <a:pt x="62999" y="126000"/>
                </a:lnTo>
                <a:lnTo>
                  <a:pt x="315000" y="126000"/>
                </a:lnTo>
                <a:lnTo>
                  <a:pt x="339522" y="121049"/>
                </a:lnTo>
                <a:lnTo>
                  <a:pt x="359547" y="107547"/>
                </a:lnTo>
                <a:lnTo>
                  <a:pt x="373049" y="87522"/>
                </a:lnTo>
                <a:lnTo>
                  <a:pt x="378000" y="63000"/>
                </a:lnTo>
                <a:lnTo>
                  <a:pt x="373049" y="38477"/>
                </a:lnTo>
                <a:lnTo>
                  <a:pt x="359547" y="18452"/>
                </a:lnTo>
                <a:lnTo>
                  <a:pt x="339522" y="4950"/>
                </a:lnTo>
                <a:lnTo>
                  <a:pt x="315000" y="0"/>
                </a:lnTo>
                <a:close/>
              </a:path>
            </a:pathLst>
          </a:custGeom>
          <a:solidFill>
            <a:srgbClr val="FFC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47634" y="2096267"/>
            <a:ext cx="378460" cy="126364"/>
          </a:xfrm>
          <a:custGeom>
            <a:avLst/>
            <a:gdLst/>
            <a:ahLst/>
            <a:cxnLst/>
            <a:rect l="l" t="t" r="r" b="b"/>
            <a:pathLst>
              <a:path w="378460" h="126364">
                <a:moveTo>
                  <a:pt x="62999" y="0"/>
                </a:moveTo>
                <a:lnTo>
                  <a:pt x="315000" y="0"/>
                </a:lnTo>
                <a:lnTo>
                  <a:pt x="339522" y="4950"/>
                </a:lnTo>
                <a:lnTo>
                  <a:pt x="359547" y="18452"/>
                </a:lnTo>
                <a:lnTo>
                  <a:pt x="373049" y="38477"/>
                </a:lnTo>
                <a:lnTo>
                  <a:pt x="378000" y="62999"/>
                </a:lnTo>
                <a:lnTo>
                  <a:pt x="373049" y="87522"/>
                </a:lnTo>
                <a:lnTo>
                  <a:pt x="359547" y="107547"/>
                </a:lnTo>
                <a:lnTo>
                  <a:pt x="339522" y="121049"/>
                </a:lnTo>
                <a:lnTo>
                  <a:pt x="315000" y="125999"/>
                </a:lnTo>
                <a:lnTo>
                  <a:pt x="62999" y="125999"/>
                </a:lnTo>
                <a:lnTo>
                  <a:pt x="38477" y="121049"/>
                </a:lnTo>
                <a:lnTo>
                  <a:pt x="18452" y="107547"/>
                </a:lnTo>
                <a:lnTo>
                  <a:pt x="4950" y="87522"/>
                </a:lnTo>
                <a:lnTo>
                  <a:pt x="0" y="62999"/>
                </a:lnTo>
                <a:lnTo>
                  <a:pt x="4950" y="38477"/>
                </a:lnTo>
                <a:lnTo>
                  <a:pt x="18452" y="18452"/>
                </a:lnTo>
                <a:lnTo>
                  <a:pt x="38477" y="4950"/>
                </a:lnTo>
                <a:lnTo>
                  <a:pt x="62999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36633" y="2274718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349"/>
                </a:moveTo>
                <a:lnTo>
                  <a:pt x="0" y="0"/>
                </a:lnTo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23298" y="2239158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69" h="35560">
                <a:moveTo>
                  <a:pt x="13334" y="0"/>
                </a:moveTo>
                <a:lnTo>
                  <a:pt x="0" y="35559"/>
                </a:lnTo>
                <a:lnTo>
                  <a:pt x="26669" y="35559"/>
                </a:lnTo>
                <a:lnTo>
                  <a:pt x="1333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23298" y="2239158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69" h="35560">
                <a:moveTo>
                  <a:pt x="13334" y="0"/>
                </a:moveTo>
                <a:lnTo>
                  <a:pt x="0" y="35559"/>
                </a:lnTo>
                <a:lnTo>
                  <a:pt x="26669" y="35559"/>
                </a:lnTo>
                <a:lnTo>
                  <a:pt x="13334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03634" y="2323067"/>
            <a:ext cx="630555" cy="126364"/>
          </a:xfrm>
          <a:custGeom>
            <a:avLst/>
            <a:gdLst/>
            <a:ahLst/>
            <a:cxnLst/>
            <a:rect l="l" t="t" r="r" b="b"/>
            <a:pathLst>
              <a:path w="630555" h="126364">
                <a:moveTo>
                  <a:pt x="566999" y="0"/>
                </a:moveTo>
                <a:lnTo>
                  <a:pt x="62999" y="0"/>
                </a:lnTo>
                <a:lnTo>
                  <a:pt x="38477" y="4950"/>
                </a:lnTo>
                <a:lnTo>
                  <a:pt x="18451" y="18452"/>
                </a:lnTo>
                <a:lnTo>
                  <a:pt x="4950" y="38477"/>
                </a:lnTo>
                <a:lnTo>
                  <a:pt x="0" y="63000"/>
                </a:lnTo>
                <a:lnTo>
                  <a:pt x="4950" y="87522"/>
                </a:lnTo>
                <a:lnTo>
                  <a:pt x="18451" y="107547"/>
                </a:lnTo>
                <a:lnTo>
                  <a:pt x="38477" y="121049"/>
                </a:lnTo>
                <a:lnTo>
                  <a:pt x="62999" y="126000"/>
                </a:lnTo>
                <a:lnTo>
                  <a:pt x="566999" y="126000"/>
                </a:lnTo>
                <a:lnTo>
                  <a:pt x="591522" y="121049"/>
                </a:lnTo>
                <a:lnTo>
                  <a:pt x="611547" y="107547"/>
                </a:lnTo>
                <a:lnTo>
                  <a:pt x="625048" y="87522"/>
                </a:lnTo>
                <a:lnTo>
                  <a:pt x="629999" y="63000"/>
                </a:lnTo>
                <a:lnTo>
                  <a:pt x="625048" y="38477"/>
                </a:lnTo>
                <a:lnTo>
                  <a:pt x="611547" y="18452"/>
                </a:lnTo>
                <a:lnTo>
                  <a:pt x="591522" y="4950"/>
                </a:lnTo>
                <a:lnTo>
                  <a:pt x="5669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03634" y="2323067"/>
            <a:ext cx="630555" cy="126364"/>
          </a:xfrm>
          <a:custGeom>
            <a:avLst/>
            <a:gdLst/>
            <a:ahLst/>
            <a:cxnLst/>
            <a:rect l="l" t="t" r="r" b="b"/>
            <a:pathLst>
              <a:path w="630555" h="126364">
                <a:moveTo>
                  <a:pt x="62999" y="0"/>
                </a:moveTo>
                <a:lnTo>
                  <a:pt x="566999" y="0"/>
                </a:lnTo>
                <a:lnTo>
                  <a:pt x="591522" y="4950"/>
                </a:lnTo>
                <a:lnTo>
                  <a:pt x="611547" y="18452"/>
                </a:lnTo>
                <a:lnTo>
                  <a:pt x="625048" y="38477"/>
                </a:lnTo>
                <a:lnTo>
                  <a:pt x="629999" y="62999"/>
                </a:lnTo>
                <a:lnTo>
                  <a:pt x="625048" y="87522"/>
                </a:lnTo>
                <a:lnTo>
                  <a:pt x="611547" y="107548"/>
                </a:lnTo>
                <a:lnTo>
                  <a:pt x="591522" y="121049"/>
                </a:lnTo>
                <a:lnTo>
                  <a:pt x="566999" y="126000"/>
                </a:lnTo>
                <a:lnTo>
                  <a:pt x="62999" y="126000"/>
                </a:lnTo>
                <a:lnTo>
                  <a:pt x="38477" y="121049"/>
                </a:lnTo>
                <a:lnTo>
                  <a:pt x="18451" y="107548"/>
                </a:lnTo>
                <a:lnTo>
                  <a:pt x="4950" y="87522"/>
                </a:lnTo>
                <a:lnTo>
                  <a:pt x="0" y="62999"/>
                </a:lnTo>
                <a:lnTo>
                  <a:pt x="4950" y="38477"/>
                </a:lnTo>
                <a:lnTo>
                  <a:pt x="18451" y="18452"/>
                </a:lnTo>
                <a:lnTo>
                  <a:pt x="38477" y="4950"/>
                </a:lnTo>
                <a:lnTo>
                  <a:pt x="62999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29634" y="2549867"/>
            <a:ext cx="378460" cy="126364"/>
          </a:xfrm>
          <a:custGeom>
            <a:avLst/>
            <a:gdLst/>
            <a:ahLst/>
            <a:cxnLst/>
            <a:rect l="l" t="t" r="r" b="b"/>
            <a:pathLst>
              <a:path w="378460" h="126364">
                <a:moveTo>
                  <a:pt x="314999" y="0"/>
                </a:moveTo>
                <a:lnTo>
                  <a:pt x="62999" y="0"/>
                </a:lnTo>
                <a:lnTo>
                  <a:pt x="38477" y="4950"/>
                </a:lnTo>
                <a:lnTo>
                  <a:pt x="18452" y="18452"/>
                </a:lnTo>
                <a:lnTo>
                  <a:pt x="4950" y="38477"/>
                </a:lnTo>
                <a:lnTo>
                  <a:pt x="0" y="63000"/>
                </a:lnTo>
                <a:lnTo>
                  <a:pt x="4950" y="87522"/>
                </a:lnTo>
                <a:lnTo>
                  <a:pt x="18452" y="107547"/>
                </a:lnTo>
                <a:lnTo>
                  <a:pt x="38477" y="121049"/>
                </a:lnTo>
                <a:lnTo>
                  <a:pt x="62999" y="126000"/>
                </a:lnTo>
                <a:lnTo>
                  <a:pt x="314999" y="126000"/>
                </a:lnTo>
                <a:lnTo>
                  <a:pt x="339522" y="121049"/>
                </a:lnTo>
                <a:lnTo>
                  <a:pt x="359547" y="107547"/>
                </a:lnTo>
                <a:lnTo>
                  <a:pt x="373049" y="87522"/>
                </a:lnTo>
                <a:lnTo>
                  <a:pt x="378000" y="63000"/>
                </a:lnTo>
                <a:lnTo>
                  <a:pt x="373049" y="38477"/>
                </a:lnTo>
                <a:lnTo>
                  <a:pt x="359547" y="18452"/>
                </a:lnTo>
                <a:lnTo>
                  <a:pt x="339522" y="4950"/>
                </a:lnTo>
                <a:lnTo>
                  <a:pt x="314999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29634" y="2549867"/>
            <a:ext cx="378460" cy="126364"/>
          </a:xfrm>
          <a:custGeom>
            <a:avLst/>
            <a:gdLst/>
            <a:ahLst/>
            <a:cxnLst/>
            <a:rect l="l" t="t" r="r" b="b"/>
            <a:pathLst>
              <a:path w="378460" h="126364">
                <a:moveTo>
                  <a:pt x="62999" y="0"/>
                </a:moveTo>
                <a:lnTo>
                  <a:pt x="314999" y="0"/>
                </a:lnTo>
                <a:lnTo>
                  <a:pt x="339522" y="4950"/>
                </a:lnTo>
                <a:lnTo>
                  <a:pt x="359547" y="18452"/>
                </a:lnTo>
                <a:lnTo>
                  <a:pt x="373049" y="38477"/>
                </a:lnTo>
                <a:lnTo>
                  <a:pt x="378000" y="62999"/>
                </a:lnTo>
                <a:lnTo>
                  <a:pt x="373049" y="87522"/>
                </a:lnTo>
                <a:lnTo>
                  <a:pt x="359547" y="107548"/>
                </a:lnTo>
                <a:lnTo>
                  <a:pt x="339522" y="121049"/>
                </a:lnTo>
                <a:lnTo>
                  <a:pt x="314999" y="126000"/>
                </a:lnTo>
                <a:lnTo>
                  <a:pt x="62999" y="126000"/>
                </a:lnTo>
                <a:lnTo>
                  <a:pt x="38477" y="121049"/>
                </a:lnTo>
                <a:lnTo>
                  <a:pt x="18452" y="107548"/>
                </a:lnTo>
                <a:lnTo>
                  <a:pt x="4950" y="87522"/>
                </a:lnTo>
                <a:lnTo>
                  <a:pt x="0" y="62999"/>
                </a:lnTo>
                <a:lnTo>
                  <a:pt x="4950" y="38477"/>
                </a:lnTo>
                <a:lnTo>
                  <a:pt x="18452" y="18452"/>
                </a:lnTo>
                <a:lnTo>
                  <a:pt x="38477" y="4950"/>
                </a:lnTo>
                <a:lnTo>
                  <a:pt x="62999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18633" y="2501519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348"/>
                </a:moveTo>
                <a:lnTo>
                  <a:pt x="0" y="0"/>
                </a:lnTo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05299" y="2465958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69" h="35560">
                <a:moveTo>
                  <a:pt x="13334" y="0"/>
                </a:moveTo>
                <a:lnTo>
                  <a:pt x="0" y="35559"/>
                </a:lnTo>
                <a:lnTo>
                  <a:pt x="26669" y="35559"/>
                </a:lnTo>
                <a:lnTo>
                  <a:pt x="1333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05298" y="2465959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69" h="35560">
                <a:moveTo>
                  <a:pt x="13334" y="0"/>
                </a:moveTo>
                <a:lnTo>
                  <a:pt x="0" y="35559"/>
                </a:lnTo>
                <a:lnTo>
                  <a:pt x="26669" y="35559"/>
                </a:lnTo>
                <a:lnTo>
                  <a:pt x="13334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29634" y="2096267"/>
            <a:ext cx="378460" cy="126364"/>
          </a:xfrm>
          <a:custGeom>
            <a:avLst/>
            <a:gdLst/>
            <a:ahLst/>
            <a:cxnLst/>
            <a:rect l="l" t="t" r="r" b="b"/>
            <a:pathLst>
              <a:path w="378460" h="126364">
                <a:moveTo>
                  <a:pt x="314999" y="0"/>
                </a:moveTo>
                <a:lnTo>
                  <a:pt x="62999" y="0"/>
                </a:lnTo>
                <a:lnTo>
                  <a:pt x="38477" y="4950"/>
                </a:lnTo>
                <a:lnTo>
                  <a:pt x="18452" y="18452"/>
                </a:lnTo>
                <a:lnTo>
                  <a:pt x="4950" y="38477"/>
                </a:lnTo>
                <a:lnTo>
                  <a:pt x="0" y="63000"/>
                </a:lnTo>
                <a:lnTo>
                  <a:pt x="4950" y="87522"/>
                </a:lnTo>
                <a:lnTo>
                  <a:pt x="18452" y="107547"/>
                </a:lnTo>
                <a:lnTo>
                  <a:pt x="38477" y="121049"/>
                </a:lnTo>
                <a:lnTo>
                  <a:pt x="62999" y="126000"/>
                </a:lnTo>
                <a:lnTo>
                  <a:pt x="314999" y="126000"/>
                </a:lnTo>
                <a:lnTo>
                  <a:pt x="339522" y="121049"/>
                </a:lnTo>
                <a:lnTo>
                  <a:pt x="359547" y="107547"/>
                </a:lnTo>
                <a:lnTo>
                  <a:pt x="373049" y="87522"/>
                </a:lnTo>
                <a:lnTo>
                  <a:pt x="378000" y="63000"/>
                </a:lnTo>
                <a:lnTo>
                  <a:pt x="373049" y="38477"/>
                </a:lnTo>
                <a:lnTo>
                  <a:pt x="359547" y="18452"/>
                </a:lnTo>
                <a:lnTo>
                  <a:pt x="339522" y="4950"/>
                </a:lnTo>
                <a:lnTo>
                  <a:pt x="314999" y="0"/>
                </a:lnTo>
                <a:close/>
              </a:path>
            </a:pathLst>
          </a:custGeom>
          <a:solidFill>
            <a:srgbClr val="FFC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29634" y="2096267"/>
            <a:ext cx="378460" cy="126364"/>
          </a:xfrm>
          <a:custGeom>
            <a:avLst/>
            <a:gdLst/>
            <a:ahLst/>
            <a:cxnLst/>
            <a:rect l="l" t="t" r="r" b="b"/>
            <a:pathLst>
              <a:path w="378460" h="126364">
                <a:moveTo>
                  <a:pt x="62999" y="0"/>
                </a:moveTo>
                <a:lnTo>
                  <a:pt x="314999" y="0"/>
                </a:lnTo>
                <a:lnTo>
                  <a:pt x="339522" y="4950"/>
                </a:lnTo>
                <a:lnTo>
                  <a:pt x="359547" y="18452"/>
                </a:lnTo>
                <a:lnTo>
                  <a:pt x="373049" y="38477"/>
                </a:lnTo>
                <a:lnTo>
                  <a:pt x="378000" y="62999"/>
                </a:lnTo>
                <a:lnTo>
                  <a:pt x="373049" y="87522"/>
                </a:lnTo>
                <a:lnTo>
                  <a:pt x="359547" y="107547"/>
                </a:lnTo>
                <a:lnTo>
                  <a:pt x="339522" y="121049"/>
                </a:lnTo>
                <a:lnTo>
                  <a:pt x="314999" y="125999"/>
                </a:lnTo>
                <a:lnTo>
                  <a:pt x="62999" y="125999"/>
                </a:lnTo>
                <a:lnTo>
                  <a:pt x="38477" y="121049"/>
                </a:lnTo>
                <a:lnTo>
                  <a:pt x="18452" y="107547"/>
                </a:lnTo>
                <a:lnTo>
                  <a:pt x="4950" y="87522"/>
                </a:lnTo>
                <a:lnTo>
                  <a:pt x="0" y="62999"/>
                </a:lnTo>
                <a:lnTo>
                  <a:pt x="4950" y="38477"/>
                </a:lnTo>
                <a:lnTo>
                  <a:pt x="18452" y="18452"/>
                </a:lnTo>
                <a:lnTo>
                  <a:pt x="38477" y="4950"/>
                </a:lnTo>
                <a:lnTo>
                  <a:pt x="62999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18633" y="2274718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349"/>
                </a:moveTo>
                <a:lnTo>
                  <a:pt x="0" y="0"/>
                </a:lnTo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05299" y="2239158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69" h="35560">
                <a:moveTo>
                  <a:pt x="13334" y="0"/>
                </a:moveTo>
                <a:lnTo>
                  <a:pt x="0" y="35559"/>
                </a:lnTo>
                <a:lnTo>
                  <a:pt x="26669" y="35559"/>
                </a:lnTo>
                <a:lnTo>
                  <a:pt x="1333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05298" y="2239158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69" h="35560">
                <a:moveTo>
                  <a:pt x="13334" y="0"/>
                </a:moveTo>
                <a:lnTo>
                  <a:pt x="0" y="35559"/>
                </a:lnTo>
                <a:lnTo>
                  <a:pt x="26669" y="35559"/>
                </a:lnTo>
                <a:lnTo>
                  <a:pt x="13334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69634" y="2386067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549" y="0"/>
                </a:lnTo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69183" y="2372732"/>
            <a:ext cx="35560" cy="26670"/>
          </a:xfrm>
          <a:custGeom>
            <a:avLst/>
            <a:gdLst/>
            <a:ahLst/>
            <a:cxnLst/>
            <a:rect l="l" t="t" r="r" b="b"/>
            <a:pathLst>
              <a:path w="35560" h="26669">
                <a:moveTo>
                  <a:pt x="0" y="0"/>
                </a:moveTo>
                <a:lnTo>
                  <a:pt x="0" y="26669"/>
                </a:lnTo>
                <a:lnTo>
                  <a:pt x="35559" y="13334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69183" y="2372732"/>
            <a:ext cx="35560" cy="26670"/>
          </a:xfrm>
          <a:custGeom>
            <a:avLst/>
            <a:gdLst/>
            <a:ahLst/>
            <a:cxnLst/>
            <a:rect l="l" t="t" r="r" b="b"/>
            <a:pathLst>
              <a:path w="35560" h="26669">
                <a:moveTo>
                  <a:pt x="35559" y="13334"/>
                </a:moveTo>
                <a:lnTo>
                  <a:pt x="0" y="0"/>
                </a:lnTo>
                <a:lnTo>
                  <a:pt x="0" y="26669"/>
                </a:lnTo>
                <a:lnTo>
                  <a:pt x="35559" y="13334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51634" y="2386067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549" y="0"/>
                </a:lnTo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51183" y="2372732"/>
            <a:ext cx="35560" cy="26670"/>
          </a:xfrm>
          <a:custGeom>
            <a:avLst/>
            <a:gdLst/>
            <a:ahLst/>
            <a:cxnLst/>
            <a:rect l="l" t="t" r="r" b="b"/>
            <a:pathLst>
              <a:path w="35560" h="26669">
                <a:moveTo>
                  <a:pt x="0" y="0"/>
                </a:moveTo>
                <a:lnTo>
                  <a:pt x="0" y="26669"/>
                </a:lnTo>
                <a:lnTo>
                  <a:pt x="35559" y="13334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51183" y="2372732"/>
            <a:ext cx="35560" cy="26670"/>
          </a:xfrm>
          <a:custGeom>
            <a:avLst/>
            <a:gdLst/>
            <a:ahLst/>
            <a:cxnLst/>
            <a:rect l="l" t="t" r="r" b="b"/>
            <a:pathLst>
              <a:path w="35560" h="26669">
                <a:moveTo>
                  <a:pt x="35559" y="13334"/>
                </a:moveTo>
                <a:lnTo>
                  <a:pt x="0" y="0"/>
                </a:lnTo>
                <a:lnTo>
                  <a:pt x="0" y="26669"/>
                </a:lnTo>
                <a:lnTo>
                  <a:pt x="35559" y="13334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485633" y="2323067"/>
            <a:ext cx="630555" cy="126364"/>
          </a:xfrm>
          <a:custGeom>
            <a:avLst/>
            <a:gdLst/>
            <a:ahLst/>
            <a:cxnLst/>
            <a:rect l="l" t="t" r="r" b="b"/>
            <a:pathLst>
              <a:path w="630554" h="126364">
                <a:moveTo>
                  <a:pt x="567000" y="0"/>
                </a:moveTo>
                <a:lnTo>
                  <a:pt x="63000" y="0"/>
                </a:lnTo>
                <a:lnTo>
                  <a:pt x="38477" y="4950"/>
                </a:lnTo>
                <a:lnTo>
                  <a:pt x="18452" y="18452"/>
                </a:lnTo>
                <a:lnTo>
                  <a:pt x="4950" y="38477"/>
                </a:lnTo>
                <a:lnTo>
                  <a:pt x="0" y="63000"/>
                </a:lnTo>
                <a:lnTo>
                  <a:pt x="4950" y="87522"/>
                </a:lnTo>
                <a:lnTo>
                  <a:pt x="18452" y="107547"/>
                </a:lnTo>
                <a:lnTo>
                  <a:pt x="38477" y="121049"/>
                </a:lnTo>
                <a:lnTo>
                  <a:pt x="63000" y="126000"/>
                </a:lnTo>
                <a:lnTo>
                  <a:pt x="567000" y="126000"/>
                </a:lnTo>
                <a:lnTo>
                  <a:pt x="591522" y="121049"/>
                </a:lnTo>
                <a:lnTo>
                  <a:pt x="611548" y="107547"/>
                </a:lnTo>
                <a:lnTo>
                  <a:pt x="625049" y="87522"/>
                </a:lnTo>
                <a:lnTo>
                  <a:pt x="630000" y="63000"/>
                </a:lnTo>
                <a:lnTo>
                  <a:pt x="625049" y="38477"/>
                </a:lnTo>
                <a:lnTo>
                  <a:pt x="611548" y="18452"/>
                </a:lnTo>
                <a:lnTo>
                  <a:pt x="591522" y="4950"/>
                </a:lnTo>
                <a:lnTo>
                  <a:pt x="567000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85633" y="2323067"/>
            <a:ext cx="630555" cy="126364"/>
          </a:xfrm>
          <a:custGeom>
            <a:avLst/>
            <a:gdLst/>
            <a:ahLst/>
            <a:cxnLst/>
            <a:rect l="l" t="t" r="r" b="b"/>
            <a:pathLst>
              <a:path w="630554" h="126364">
                <a:moveTo>
                  <a:pt x="63000" y="0"/>
                </a:moveTo>
                <a:lnTo>
                  <a:pt x="567000" y="0"/>
                </a:lnTo>
                <a:lnTo>
                  <a:pt x="591522" y="4950"/>
                </a:lnTo>
                <a:lnTo>
                  <a:pt x="611548" y="18452"/>
                </a:lnTo>
                <a:lnTo>
                  <a:pt x="625049" y="38477"/>
                </a:lnTo>
                <a:lnTo>
                  <a:pt x="630000" y="62999"/>
                </a:lnTo>
                <a:lnTo>
                  <a:pt x="625049" y="87522"/>
                </a:lnTo>
                <a:lnTo>
                  <a:pt x="611548" y="107548"/>
                </a:lnTo>
                <a:lnTo>
                  <a:pt x="591522" y="121049"/>
                </a:lnTo>
                <a:lnTo>
                  <a:pt x="567000" y="126000"/>
                </a:lnTo>
                <a:lnTo>
                  <a:pt x="63000" y="126000"/>
                </a:lnTo>
                <a:lnTo>
                  <a:pt x="38477" y="121049"/>
                </a:lnTo>
                <a:lnTo>
                  <a:pt x="18452" y="107548"/>
                </a:lnTo>
                <a:lnTo>
                  <a:pt x="4950" y="87522"/>
                </a:lnTo>
                <a:lnTo>
                  <a:pt x="0" y="62999"/>
                </a:lnTo>
                <a:lnTo>
                  <a:pt x="4950" y="38477"/>
                </a:lnTo>
                <a:lnTo>
                  <a:pt x="18452" y="18452"/>
                </a:lnTo>
                <a:lnTo>
                  <a:pt x="38477" y="4950"/>
                </a:lnTo>
                <a:lnTo>
                  <a:pt x="63000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11634" y="2549867"/>
            <a:ext cx="378460" cy="126364"/>
          </a:xfrm>
          <a:custGeom>
            <a:avLst/>
            <a:gdLst/>
            <a:ahLst/>
            <a:cxnLst/>
            <a:rect l="l" t="t" r="r" b="b"/>
            <a:pathLst>
              <a:path w="378460" h="126364">
                <a:moveTo>
                  <a:pt x="314999" y="0"/>
                </a:moveTo>
                <a:lnTo>
                  <a:pt x="62999" y="0"/>
                </a:lnTo>
                <a:lnTo>
                  <a:pt x="38477" y="4950"/>
                </a:lnTo>
                <a:lnTo>
                  <a:pt x="18452" y="18452"/>
                </a:lnTo>
                <a:lnTo>
                  <a:pt x="4950" y="38477"/>
                </a:lnTo>
                <a:lnTo>
                  <a:pt x="0" y="63000"/>
                </a:lnTo>
                <a:lnTo>
                  <a:pt x="4950" y="87522"/>
                </a:lnTo>
                <a:lnTo>
                  <a:pt x="18452" y="107547"/>
                </a:lnTo>
                <a:lnTo>
                  <a:pt x="38477" y="121049"/>
                </a:lnTo>
                <a:lnTo>
                  <a:pt x="62999" y="126000"/>
                </a:lnTo>
                <a:lnTo>
                  <a:pt x="314999" y="126000"/>
                </a:lnTo>
                <a:lnTo>
                  <a:pt x="339522" y="121049"/>
                </a:lnTo>
                <a:lnTo>
                  <a:pt x="359547" y="107547"/>
                </a:lnTo>
                <a:lnTo>
                  <a:pt x="373049" y="87522"/>
                </a:lnTo>
                <a:lnTo>
                  <a:pt x="378000" y="63000"/>
                </a:lnTo>
                <a:lnTo>
                  <a:pt x="373049" y="38477"/>
                </a:lnTo>
                <a:lnTo>
                  <a:pt x="359547" y="18452"/>
                </a:lnTo>
                <a:lnTo>
                  <a:pt x="339522" y="4950"/>
                </a:lnTo>
                <a:lnTo>
                  <a:pt x="314999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11634" y="2549867"/>
            <a:ext cx="378460" cy="126364"/>
          </a:xfrm>
          <a:custGeom>
            <a:avLst/>
            <a:gdLst/>
            <a:ahLst/>
            <a:cxnLst/>
            <a:rect l="l" t="t" r="r" b="b"/>
            <a:pathLst>
              <a:path w="378460" h="126364">
                <a:moveTo>
                  <a:pt x="62999" y="0"/>
                </a:moveTo>
                <a:lnTo>
                  <a:pt x="314999" y="0"/>
                </a:lnTo>
                <a:lnTo>
                  <a:pt x="339522" y="4950"/>
                </a:lnTo>
                <a:lnTo>
                  <a:pt x="359547" y="18452"/>
                </a:lnTo>
                <a:lnTo>
                  <a:pt x="373049" y="38477"/>
                </a:lnTo>
                <a:lnTo>
                  <a:pt x="378000" y="62999"/>
                </a:lnTo>
                <a:lnTo>
                  <a:pt x="373049" y="87522"/>
                </a:lnTo>
                <a:lnTo>
                  <a:pt x="359547" y="107548"/>
                </a:lnTo>
                <a:lnTo>
                  <a:pt x="339522" y="121049"/>
                </a:lnTo>
                <a:lnTo>
                  <a:pt x="314999" y="126000"/>
                </a:lnTo>
                <a:lnTo>
                  <a:pt x="62999" y="126000"/>
                </a:lnTo>
                <a:lnTo>
                  <a:pt x="38477" y="121049"/>
                </a:lnTo>
                <a:lnTo>
                  <a:pt x="18452" y="107548"/>
                </a:lnTo>
                <a:lnTo>
                  <a:pt x="4950" y="87522"/>
                </a:lnTo>
                <a:lnTo>
                  <a:pt x="0" y="62999"/>
                </a:lnTo>
                <a:lnTo>
                  <a:pt x="4950" y="38477"/>
                </a:lnTo>
                <a:lnTo>
                  <a:pt x="18452" y="18452"/>
                </a:lnTo>
                <a:lnTo>
                  <a:pt x="38477" y="4950"/>
                </a:lnTo>
                <a:lnTo>
                  <a:pt x="62999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00633" y="2501519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348"/>
                </a:moveTo>
                <a:lnTo>
                  <a:pt x="0" y="0"/>
                </a:lnTo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87299" y="2465958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70" h="35560">
                <a:moveTo>
                  <a:pt x="13334" y="0"/>
                </a:moveTo>
                <a:lnTo>
                  <a:pt x="0" y="35559"/>
                </a:lnTo>
                <a:lnTo>
                  <a:pt x="26669" y="35559"/>
                </a:lnTo>
                <a:lnTo>
                  <a:pt x="1333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787299" y="2465959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70" h="35560">
                <a:moveTo>
                  <a:pt x="13334" y="0"/>
                </a:moveTo>
                <a:lnTo>
                  <a:pt x="0" y="35559"/>
                </a:lnTo>
                <a:lnTo>
                  <a:pt x="26669" y="35559"/>
                </a:lnTo>
                <a:lnTo>
                  <a:pt x="13334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11634" y="2096267"/>
            <a:ext cx="378460" cy="126364"/>
          </a:xfrm>
          <a:custGeom>
            <a:avLst/>
            <a:gdLst/>
            <a:ahLst/>
            <a:cxnLst/>
            <a:rect l="l" t="t" r="r" b="b"/>
            <a:pathLst>
              <a:path w="378460" h="126364">
                <a:moveTo>
                  <a:pt x="314999" y="0"/>
                </a:moveTo>
                <a:lnTo>
                  <a:pt x="62999" y="0"/>
                </a:lnTo>
                <a:lnTo>
                  <a:pt x="38477" y="4950"/>
                </a:lnTo>
                <a:lnTo>
                  <a:pt x="18452" y="18452"/>
                </a:lnTo>
                <a:lnTo>
                  <a:pt x="4950" y="38477"/>
                </a:lnTo>
                <a:lnTo>
                  <a:pt x="0" y="63000"/>
                </a:lnTo>
                <a:lnTo>
                  <a:pt x="4950" y="87522"/>
                </a:lnTo>
                <a:lnTo>
                  <a:pt x="18452" y="107547"/>
                </a:lnTo>
                <a:lnTo>
                  <a:pt x="38477" y="121049"/>
                </a:lnTo>
                <a:lnTo>
                  <a:pt x="62999" y="126000"/>
                </a:lnTo>
                <a:lnTo>
                  <a:pt x="314999" y="126000"/>
                </a:lnTo>
                <a:lnTo>
                  <a:pt x="339522" y="121049"/>
                </a:lnTo>
                <a:lnTo>
                  <a:pt x="359547" y="107547"/>
                </a:lnTo>
                <a:lnTo>
                  <a:pt x="373049" y="87522"/>
                </a:lnTo>
                <a:lnTo>
                  <a:pt x="378000" y="63000"/>
                </a:lnTo>
                <a:lnTo>
                  <a:pt x="373049" y="38477"/>
                </a:lnTo>
                <a:lnTo>
                  <a:pt x="359547" y="18452"/>
                </a:lnTo>
                <a:lnTo>
                  <a:pt x="339522" y="4950"/>
                </a:lnTo>
                <a:lnTo>
                  <a:pt x="314999" y="0"/>
                </a:lnTo>
                <a:close/>
              </a:path>
            </a:pathLst>
          </a:custGeom>
          <a:solidFill>
            <a:srgbClr val="FFC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11634" y="2096267"/>
            <a:ext cx="378460" cy="126364"/>
          </a:xfrm>
          <a:custGeom>
            <a:avLst/>
            <a:gdLst/>
            <a:ahLst/>
            <a:cxnLst/>
            <a:rect l="l" t="t" r="r" b="b"/>
            <a:pathLst>
              <a:path w="378460" h="126364">
                <a:moveTo>
                  <a:pt x="62999" y="0"/>
                </a:moveTo>
                <a:lnTo>
                  <a:pt x="314999" y="0"/>
                </a:lnTo>
                <a:lnTo>
                  <a:pt x="339522" y="4950"/>
                </a:lnTo>
                <a:lnTo>
                  <a:pt x="359547" y="18452"/>
                </a:lnTo>
                <a:lnTo>
                  <a:pt x="373049" y="38477"/>
                </a:lnTo>
                <a:lnTo>
                  <a:pt x="378000" y="62999"/>
                </a:lnTo>
                <a:lnTo>
                  <a:pt x="373049" y="87522"/>
                </a:lnTo>
                <a:lnTo>
                  <a:pt x="359547" y="107547"/>
                </a:lnTo>
                <a:lnTo>
                  <a:pt x="339522" y="121049"/>
                </a:lnTo>
                <a:lnTo>
                  <a:pt x="314999" y="125999"/>
                </a:lnTo>
                <a:lnTo>
                  <a:pt x="62999" y="125999"/>
                </a:lnTo>
                <a:lnTo>
                  <a:pt x="38477" y="121049"/>
                </a:lnTo>
                <a:lnTo>
                  <a:pt x="18452" y="107547"/>
                </a:lnTo>
                <a:lnTo>
                  <a:pt x="4950" y="87522"/>
                </a:lnTo>
                <a:lnTo>
                  <a:pt x="0" y="62999"/>
                </a:lnTo>
                <a:lnTo>
                  <a:pt x="4950" y="38477"/>
                </a:lnTo>
                <a:lnTo>
                  <a:pt x="18452" y="18452"/>
                </a:lnTo>
                <a:lnTo>
                  <a:pt x="38477" y="4950"/>
                </a:lnTo>
                <a:lnTo>
                  <a:pt x="62999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00633" y="2274718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349"/>
                </a:moveTo>
                <a:lnTo>
                  <a:pt x="0" y="0"/>
                </a:lnTo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787299" y="2239158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70" h="35560">
                <a:moveTo>
                  <a:pt x="13334" y="0"/>
                </a:moveTo>
                <a:lnTo>
                  <a:pt x="0" y="35559"/>
                </a:lnTo>
                <a:lnTo>
                  <a:pt x="26669" y="35559"/>
                </a:lnTo>
                <a:lnTo>
                  <a:pt x="1333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787299" y="2239158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70" h="35560">
                <a:moveTo>
                  <a:pt x="13334" y="0"/>
                </a:moveTo>
                <a:lnTo>
                  <a:pt x="0" y="35559"/>
                </a:lnTo>
                <a:lnTo>
                  <a:pt x="26669" y="35559"/>
                </a:lnTo>
                <a:lnTo>
                  <a:pt x="13334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33634" y="2386067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548" y="0"/>
                </a:lnTo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33182" y="2372732"/>
            <a:ext cx="35560" cy="26670"/>
          </a:xfrm>
          <a:custGeom>
            <a:avLst/>
            <a:gdLst/>
            <a:ahLst/>
            <a:cxnLst/>
            <a:rect l="l" t="t" r="r" b="b"/>
            <a:pathLst>
              <a:path w="35560" h="26669">
                <a:moveTo>
                  <a:pt x="0" y="0"/>
                </a:moveTo>
                <a:lnTo>
                  <a:pt x="0" y="26669"/>
                </a:lnTo>
                <a:lnTo>
                  <a:pt x="35559" y="13334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433182" y="2372732"/>
            <a:ext cx="35560" cy="26670"/>
          </a:xfrm>
          <a:custGeom>
            <a:avLst/>
            <a:gdLst/>
            <a:ahLst/>
            <a:cxnLst/>
            <a:rect l="l" t="t" r="r" b="b"/>
            <a:pathLst>
              <a:path w="35560" h="26669">
                <a:moveTo>
                  <a:pt x="35559" y="13334"/>
                </a:moveTo>
                <a:lnTo>
                  <a:pt x="0" y="0"/>
                </a:lnTo>
                <a:lnTo>
                  <a:pt x="0" y="26669"/>
                </a:lnTo>
                <a:lnTo>
                  <a:pt x="35559" y="13334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6034" y="2549867"/>
            <a:ext cx="353060" cy="126364"/>
          </a:xfrm>
          <a:custGeom>
            <a:avLst/>
            <a:gdLst/>
            <a:ahLst/>
            <a:cxnLst/>
            <a:rect l="l" t="t" r="r" b="b"/>
            <a:pathLst>
              <a:path w="353059" h="126364">
                <a:moveTo>
                  <a:pt x="289800" y="0"/>
                </a:moveTo>
                <a:lnTo>
                  <a:pt x="63000" y="0"/>
                </a:lnTo>
                <a:lnTo>
                  <a:pt x="38477" y="4950"/>
                </a:lnTo>
                <a:lnTo>
                  <a:pt x="18452" y="18452"/>
                </a:lnTo>
                <a:lnTo>
                  <a:pt x="4950" y="38477"/>
                </a:lnTo>
                <a:lnTo>
                  <a:pt x="0" y="63000"/>
                </a:lnTo>
                <a:lnTo>
                  <a:pt x="4950" y="87522"/>
                </a:lnTo>
                <a:lnTo>
                  <a:pt x="18452" y="107547"/>
                </a:lnTo>
                <a:lnTo>
                  <a:pt x="38477" y="121049"/>
                </a:lnTo>
                <a:lnTo>
                  <a:pt x="63000" y="126000"/>
                </a:lnTo>
                <a:lnTo>
                  <a:pt x="289800" y="126000"/>
                </a:lnTo>
                <a:lnTo>
                  <a:pt x="314322" y="121049"/>
                </a:lnTo>
                <a:lnTo>
                  <a:pt x="334347" y="107547"/>
                </a:lnTo>
                <a:lnTo>
                  <a:pt x="347849" y="87522"/>
                </a:lnTo>
                <a:lnTo>
                  <a:pt x="352799" y="63000"/>
                </a:lnTo>
                <a:lnTo>
                  <a:pt x="347849" y="38477"/>
                </a:lnTo>
                <a:lnTo>
                  <a:pt x="334347" y="18452"/>
                </a:lnTo>
                <a:lnTo>
                  <a:pt x="314322" y="4950"/>
                </a:lnTo>
                <a:lnTo>
                  <a:pt x="289800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6033" y="2549867"/>
            <a:ext cx="353060" cy="126364"/>
          </a:xfrm>
          <a:custGeom>
            <a:avLst/>
            <a:gdLst/>
            <a:ahLst/>
            <a:cxnLst/>
            <a:rect l="l" t="t" r="r" b="b"/>
            <a:pathLst>
              <a:path w="353059" h="126364">
                <a:moveTo>
                  <a:pt x="62999" y="0"/>
                </a:moveTo>
                <a:lnTo>
                  <a:pt x="289800" y="0"/>
                </a:lnTo>
                <a:lnTo>
                  <a:pt x="314322" y="4950"/>
                </a:lnTo>
                <a:lnTo>
                  <a:pt x="334348" y="18452"/>
                </a:lnTo>
                <a:lnTo>
                  <a:pt x="347849" y="38477"/>
                </a:lnTo>
                <a:lnTo>
                  <a:pt x="352800" y="62999"/>
                </a:lnTo>
                <a:lnTo>
                  <a:pt x="347849" y="87522"/>
                </a:lnTo>
                <a:lnTo>
                  <a:pt x="334348" y="107548"/>
                </a:lnTo>
                <a:lnTo>
                  <a:pt x="314322" y="121049"/>
                </a:lnTo>
                <a:lnTo>
                  <a:pt x="289800" y="126000"/>
                </a:lnTo>
                <a:lnTo>
                  <a:pt x="62999" y="126000"/>
                </a:lnTo>
                <a:lnTo>
                  <a:pt x="38477" y="121049"/>
                </a:lnTo>
                <a:lnTo>
                  <a:pt x="18452" y="107548"/>
                </a:lnTo>
                <a:lnTo>
                  <a:pt x="4950" y="87522"/>
                </a:lnTo>
                <a:lnTo>
                  <a:pt x="0" y="62999"/>
                </a:lnTo>
                <a:lnTo>
                  <a:pt x="4950" y="38477"/>
                </a:lnTo>
                <a:lnTo>
                  <a:pt x="18452" y="18452"/>
                </a:lnTo>
                <a:lnTo>
                  <a:pt x="38477" y="4950"/>
                </a:lnTo>
                <a:lnTo>
                  <a:pt x="62999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57855" y="2391795"/>
            <a:ext cx="271276" cy="162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073742" y="2511473"/>
            <a:ext cx="15430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-5" dirty="0">
                <a:latin typeface="Arial"/>
                <a:cs typeface="Arial"/>
              </a:rPr>
              <a:t>w</a:t>
            </a:r>
            <a:r>
              <a:rPr sz="900" spc="44" baseline="-13888" dirty="0">
                <a:latin typeface="Tahoma"/>
                <a:cs typeface="Tahoma"/>
              </a:rPr>
              <a:t>0</a:t>
            </a:r>
            <a:endParaRPr sz="900" baseline="-13888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92379" y="2525697"/>
            <a:ext cx="13779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b="0" i="1" spc="-40" dirty="0">
                <a:latin typeface="Bookman Old Style"/>
                <a:cs typeface="Bookman Old Style"/>
              </a:rPr>
              <a:t>h</a:t>
            </a:r>
            <a:r>
              <a:rPr sz="900" spc="44" baseline="-13888" dirty="0">
                <a:latin typeface="Tahoma"/>
                <a:cs typeface="Tahoma"/>
              </a:rPr>
              <a:t>0</a:t>
            </a:r>
            <a:endParaRPr sz="900" baseline="-13888">
              <a:latin typeface="Tahoma"/>
              <a:cs typeface="Tahom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079119" y="2054527"/>
            <a:ext cx="137795" cy="394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5"/>
              </a:spcBef>
            </a:pPr>
            <a:r>
              <a:rPr sz="900" i="1" spc="-425" dirty="0">
                <a:latin typeface="Arial"/>
                <a:cs typeface="Arial"/>
              </a:rPr>
              <a:t>p</a:t>
            </a:r>
            <a:r>
              <a:rPr sz="900" spc="75" dirty="0">
                <a:latin typeface="Arial"/>
                <a:cs typeface="Arial"/>
              </a:rPr>
              <a:t>ˆ</a:t>
            </a:r>
            <a:r>
              <a:rPr sz="900" spc="44" baseline="-13888" dirty="0">
                <a:latin typeface="Tahoma"/>
                <a:cs typeface="Tahoma"/>
              </a:rPr>
              <a:t>1</a:t>
            </a:r>
            <a:endParaRPr sz="900" baseline="-13888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900" b="0" i="1" spc="-40" dirty="0">
                <a:latin typeface="Bookman Old Style"/>
                <a:cs typeface="Bookman Old Style"/>
              </a:rPr>
              <a:t>h</a:t>
            </a:r>
            <a:r>
              <a:rPr sz="900" spc="44" baseline="-13888" dirty="0">
                <a:latin typeface="Tahoma"/>
                <a:cs typeface="Tahoma"/>
              </a:rPr>
              <a:t>1</a:t>
            </a:r>
            <a:endParaRPr sz="900" baseline="-13888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953957" y="2054527"/>
            <a:ext cx="154305" cy="618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5"/>
              </a:spcBef>
            </a:pPr>
            <a:r>
              <a:rPr sz="900" i="1" spc="-105" dirty="0">
                <a:latin typeface="Arial"/>
                <a:cs typeface="Arial"/>
              </a:rPr>
              <a:t>p</a:t>
            </a:r>
            <a:r>
              <a:rPr sz="900" spc="-105" dirty="0">
                <a:latin typeface="Arial"/>
                <a:cs typeface="Arial"/>
              </a:rPr>
              <a:t>ˆ</a:t>
            </a:r>
            <a:r>
              <a:rPr sz="900" spc="-157" baseline="-13888" dirty="0">
                <a:latin typeface="Tahoma"/>
                <a:cs typeface="Tahoma"/>
              </a:rPr>
              <a:t>2</a:t>
            </a:r>
            <a:endParaRPr sz="900" baseline="-13888">
              <a:latin typeface="Tahoma"/>
              <a:cs typeface="Tahoma"/>
            </a:endParaRPr>
          </a:p>
          <a:p>
            <a:pPr marL="12700" marR="5080" indent="5080">
              <a:lnSpc>
                <a:spcPct val="162800"/>
              </a:lnSpc>
              <a:spcBef>
                <a:spcPts val="60"/>
              </a:spcBef>
            </a:pPr>
            <a:r>
              <a:rPr sz="900" b="0" i="1" spc="-40" dirty="0">
                <a:latin typeface="Bookman Old Style"/>
                <a:cs typeface="Bookman Old Style"/>
              </a:rPr>
              <a:t>h</a:t>
            </a:r>
            <a:r>
              <a:rPr sz="900" spc="30" baseline="-13888" dirty="0">
                <a:latin typeface="Tahoma"/>
                <a:cs typeface="Tahoma"/>
              </a:rPr>
              <a:t>2  </a:t>
            </a:r>
            <a:r>
              <a:rPr sz="900" i="1" spc="-5" dirty="0">
                <a:latin typeface="Arial"/>
                <a:cs typeface="Arial"/>
              </a:rPr>
              <a:t>w</a:t>
            </a:r>
            <a:r>
              <a:rPr sz="900" spc="44" baseline="-13888" dirty="0">
                <a:latin typeface="Tahoma"/>
                <a:cs typeface="Tahoma"/>
              </a:rPr>
              <a:t>1</a:t>
            </a:r>
            <a:endParaRPr sz="900" baseline="-13888">
              <a:latin typeface="Tahoma"/>
              <a:cs typeface="Tahom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833962" y="2054527"/>
            <a:ext cx="154305" cy="617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5"/>
              </a:spcBef>
            </a:pPr>
            <a:r>
              <a:rPr sz="900" i="1" spc="-105" dirty="0">
                <a:latin typeface="Arial"/>
                <a:cs typeface="Arial"/>
              </a:rPr>
              <a:t>p</a:t>
            </a:r>
            <a:r>
              <a:rPr sz="900" spc="-105" dirty="0">
                <a:latin typeface="Arial"/>
                <a:cs typeface="Arial"/>
              </a:rPr>
              <a:t>ˆ</a:t>
            </a:r>
            <a:r>
              <a:rPr sz="900" spc="-157" baseline="-13888" dirty="0">
                <a:latin typeface="Tahoma"/>
                <a:cs typeface="Tahoma"/>
              </a:rPr>
              <a:t>3</a:t>
            </a:r>
            <a:endParaRPr sz="900" baseline="-13888">
              <a:latin typeface="Tahoma"/>
              <a:cs typeface="Tahoma"/>
            </a:endParaRPr>
          </a:p>
          <a:p>
            <a:pPr marL="12700" marR="5080" indent="5080">
              <a:lnSpc>
                <a:spcPct val="161800"/>
              </a:lnSpc>
              <a:spcBef>
                <a:spcPts val="75"/>
              </a:spcBef>
            </a:pPr>
            <a:r>
              <a:rPr sz="900" b="0" i="1" spc="-40" dirty="0">
                <a:latin typeface="Bookman Old Style"/>
                <a:cs typeface="Bookman Old Style"/>
              </a:rPr>
              <a:t>h</a:t>
            </a:r>
            <a:r>
              <a:rPr sz="900" spc="30" baseline="-13888" dirty="0">
                <a:latin typeface="Tahoma"/>
                <a:cs typeface="Tahoma"/>
              </a:rPr>
              <a:t>3  </a:t>
            </a:r>
            <a:r>
              <a:rPr sz="900" i="1" spc="-5" dirty="0">
                <a:latin typeface="Arial"/>
                <a:cs typeface="Arial"/>
              </a:rPr>
              <a:t>w</a:t>
            </a:r>
            <a:r>
              <a:rPr sz="900" spc="44" baseline="-13888" dirty="0">
                <a:latin typeface="Tahoma"/>
                <a:cs typeface="Tahoma"/>
              </a:rPr>
              <a:t>2</a:t>
            </a:r>
            <a:endParaRPr sz="900" baseline="-13888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714072" y="2054527"/>
            <a:ext cx="154305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5"/>
              </a:spcBef>
            </a:pPr>
            <a:r>
              <a:rPr sz="900" i="1" spc="-90" dirty="0">
                <a:latin typeface="Arial"/>
                <a:cs typeface="Arial"/>
              </a:rPr>
              <a:t>p</a:t>
            </a:r>
            <a:r>
              <a:rPr sz="900" spc="-90" dirty="0">
                <a:latin typeface="Arial"/>
                <a:cs typeface="Arial"/>
              </a:rPr>
              <a:t>ˆ</a:t>
            </a:r>
            <a:r>
              <a:rPr sz="900" spc="-135" baseline="-13888" dirty="0">
                <a:latin typeface="PMingLiU"/>
                <a:cs typeface="PMingLiU"/>
              </a:rPr>
              <a:t>4</a:t>
            </a:r>
            <a:endParaRPr sz="900" baseline="-13888">
              <a:latin typeface="PMingLiU"/>
              <a:cs typeface="PMingLiU"/>
            </a:endParaRPr>
          </a:p>
          <a:p>
            <a:pPr marL="12700" marR="5080" indent="5080">
              <a:lnSpc>
                <a:spcPct val="164600"/>
              </a:lnSpc>
              <a:spcBef>
                <a:spcPts val="40"/>
              </a:spcBef>
            </a:pPr>
            <a:r>
              <a:rPr sz="900" b="0" i="1" spc="-40" dirty="0">
                <a:latin typeface="Bookman Old Style"/>
                <a:cs typeface="Bookman Old Style"/>
              </a:rPr>
              <a:t>h</a:t>
            </a:r>
            <a:r>
              <a:rPr sz="900" spc="82" baseline="-13888" dirty="0">
                <a:latin typeface="PMingLiU"/>
                <a:cs typeface="PMingLiU"/>
              </a:rPr>
              <a:t>4  </a:t>
            </a:r>
            <a:r>
              <a:rPr sz="900" i="1" spc="-5" dirty="0">
                <a:latin typeface="Arial"/>
                <a:cs typeface="Arial"/>
              </a:rPr>
              <a:t>w</a:t>
            </a:r>
            <a:r>
              <a:rPr sz="900" spc="44" baseline="-13888" dirty="0">
                <a:latin typeface="Tahoma"/>
                <a:cs typeface="Tahoma"/>
              </a:rPr>
              <a:t>3</a:t>
            </a:r>
            <a:endParaRPr sz="900" baseline="-13888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3715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55" dirty="0"/>
              <a:t>ЯМ Глубоких РНС</a:t>
            </a:r>
            <a:endParaRPr spc="100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691310"/>
            <a:ext cx="3895090" cy="51546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ru-RU" sz="1100" spc="-25" dirty="0" smtClean="0">
                <a:latin typeface="Tahoma"/>
                <a:cs typeface="Tahoma"/>
              </a:rPr>
              <a:t>С другой стороны, мы можем увеличить глубину во временном измерении. Это улучшает репрезентативную способность, но не объем памяти.</a:t>
            </a:r>
            <a:endParaRPr lang="ru-RU"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393" y="1597023"/>
            <a:ext cx="3446679" cy="350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21757" y="1598576"/>
          <a:ext cx="3291199" cy="355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4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4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44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44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3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410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565"/>
                        </a:lnSpc>
                      </a:pPr>
                      <a:r>
                        <a:rPr sz="750" i="1" spc="-89" baseline="1111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750" spc="-89" baseline="11111" dirty="0">
                          <a:latin typeface="Arial"/>
                          <a:cs typeface="Arial"/>
                        </a:rPr>
                        <a:t>ˆ</a:t>
                      </a:r>
                      <a:r>
                        <a:rPr sz="350" spc="-60" dirty="0">
                          <a:latin typeface="Tahoma"/>
                          <a:cs typeface="Tahoma"/>
                        </a:rPr>
                        <a:t>1</a:t>
                      </a:r>
                      <a:endParaRPr sz="35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750" i="1" spc="-89" baseline="1111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750" spc="-89" baseline="11111" dirty="0">
                          <a:latin typeface="Arial"/>
                          <a:cs typeface="Arial"/>
                        </a:rPr>
                        <a:t>ˆ</a:t>
                      </a:r>
                      <a:r>
                        <a:rPr sz="350" spc="-60" dirty="0">
                          <a:latin typeface="Tahoma"/>
                          <a:cs typeface="Tahoma"/>
                        </a:rPr>
                        <a:t>2</a:t>
                      </a:r>
                      <a:endParaRPr sz="350">
                        <a:latin typeface="Tahoma"/>
                        <a:cs typeface="Tahom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ts val="565"/>
                        </a:lnSpc>
                      </a:pPr>
                      <a:r>
                        <a:rPr sz="750" i="1" spc="-89" baseline="1111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750" spc="-89" baseline="11111" dirty="0">
                          <a:latin typeface="Arial"/>
                          <a:cs typeface="Arial"/>
                        </a:rPr>
                        <a:t>ˆ</a:t>
                      </a:r>
                      <a:r>
                        <a:rPr sz="350" spc="-60" dirty="0">
                          <a:latin typeface="Tahoma"/>
                          <a:cs typeface="Tahoma"/>
                        </a:rPr>
                        <a:t>3</a:t>
                      </a:r>
                      <a:endParaRPr sz="35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565"/>
                        </a:lnSpc>
                      </a:pPr>
                      <a:r>
                        <a:rPr sz="750" i="1" spc="-75" baseline="1111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750" spc="-75" baseline="11111" dirty="0">
                          <a:latin typeface="Arial"/>
                          <a:cs typeface="Arial"/>
                        </a:rPr>
                        <a:t>ˆ</a:t>
                      </a:r>
                      <a:r>
                        <a:rPr sz="350" spc="-50" dirty="0">
                          <a:latin typeface="PMingLiU"/>
                          <a:cs typeface="PMingLiU"/>
                        </a:rPr>
                        <a:t>4</a:t>
                      </a:r>
                      <a:endParaRPr sz="350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1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19685">
                        <a:lnSpc>
                          <a:spcPts val="490"/>
                        </a:lnSpc>
                      </a:pPr>
                      <a:r>
                        <a:rPr sz="750" b="0" i="1" baseline="11111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350" dirty="0">
                          <a:latin typeface="Tahoma"/>
                          <a:cs typeface="Tahoma"/>
                        </a:rPr>
                        <a:t>0</a:t>
                      </a:r>
                      <a:endParaRPr sz="35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750" b="0" i="1" spc="22" baseline="11111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350" spc="1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350" i="1" spc="15" dirty="0">
                          <a:latin typeface="Arial Narrow"/>
                          <a:cs typeface="Arial Narrow"/>
                        </a:rPr>
                        <a:t>,</a:t>
                      </a:r>
                      <a:r>
                        <a:rPr sz="350" spc="15" dirty="0">
                          <a:latin typeface="Tahoma"/>
                          <a:cs typeface="Tahoma"/>
                        </a:rPr>
                        <a:t>1</a:t>
                      </a:r>
                      <a:endParaRPr sz="350">
                        <a:latin typeface="Tahoma"/>
                        <a:cs typeface="Tahoma"/>
                      </a:endParaRPr>
                    </a:p>
                    <a:p>
                      <a:pPr marR="15875" algn="ctr">
                        <a:lnSpc>
                          <a:spcPts val="555"/>
                        </a:lnSpc>
                        <a:spcBef>
                          <a:spcPts val="415"/>
                        </a:spcBef>
                      </a:pPr>
                      <a:r>
                        <a:rPr sz="750" i="1" spc="15" baseline="11111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350" spc="10" dirty="0">
                          <a:latin typeface="Tahoma"/>
                          <a:cs typeface="Tahoma"/>
                        </a:rPr>
                        <a:t>0</a:t>
                      </a:r>
                      <a:endParaRPr sz="350">
                        <a:latin typeface="Tahoma"/>
                        <a:cs typeface="Tahoma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750" b="0" i="1" spc="22" baseline="11111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350" spc="1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350" i="1" spc="15" dirty="0">
                          <a:latin typeface="Arial Narrow"/>
                          <a:cs typeface="Arial Narrow"/>
                        </a:rPr>
                        <a:t>,</a:t>
                      </a:r>
                      <a:r>
                        <a:rPr sz="350" spc="15" dirty="0">
                          <a:latin typeface="Tahoma"/>
                          <a:cs typeface="Tahoma"/>
                        </a:rPr>
                        <a:t>2</a:t>
                      </a:r>
                      <a:endParaRPr sz="350">
                        <a:latin typeface="Tahoma"/>
                        <a:cs typeface="Tahoma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750" b="0" i="1" spc="22" baseline="11111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350" spc="1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350" i="1" spc="15" dirty="0">
                          <a:latin typeface="Arial Narrow"/>
                          <a:cs typeface="Arial Narrow"/>
                        </a:rPr>
                        <a:t>,</a:t>
                      </a:r>
                      <a:r>
                        <a:rPr sz="350" spc="15" dirty="0">
                          <a:latin typeface="Tahoma"/>
                          <a:cs typeface="Tahoma"/>
                        </a:rPr>
                        <a:t>1</a:t>
                      </a:r>
                      <a:endParaRPr sz="35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565"/>
                        </a:lnSpc>
                        <a:spcBef>
                          <a:spcPts val="405"/>
                        </a:spcBef>
                      </a:pPr>
                      <a:r>
                        <a:rPr sz="750" i="1" spc="15" baseline="11111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350" spc="10" dirty="0">
                          <a:latin typeface="Tahoma"/>
                          <a:cs typeface="Tahoma"/>
                        </a:rPr>
                        <a:t>1</a:t>
                      </a:r>
                      <a:endParaRPr sz="350">
                        <a:latin typeface="Tahoma"/>
                        <a:cs typeface="Tahoma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750" b="0" i="1" spc="22" baseline="11111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350" spc="1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350" i="1" spc="15" dirty="0">
                          <a:latin typeface="Arial Narrow"/>
                          <a:cs typeface="Arial Narrow"/>
                        </a:rPr>
                        <a:t>,</a:t>
                      </a:r>
                      <a:r>
                        <a:rPr sz="350" spc="15" dirty="0">
                          <a:latin typeface="Tahoma"/>
                          <a:cs typeface="Tahoma"/>
                        </a:rPr>
                        <a:t>2</a:t>
                      </a:r>
                      <a:endParaRPr sz="350">
                        <a:latin typeface="Tahoma"/>
                        <a:cs typeface="Tahoma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750" b="0" i="1" spc="22" baseline="11111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350" spc="1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350" i="1" spc="15" dirty="0">
                          <a:latin typeface="Arial Narrow"/>
                          <a:cs typeface="Arial Narrow"/>
                        </a:rPr>
                        <a:t>,</a:t>
                      </a:r>
                      <a:r>
                        <a:rPr sz="350" spc="15" dirty="0">
                          <a:latin typeface="Tahoma"/>
                          <a:cs typeface="Tahoma"/>
                        </a:rPr>
                        <a:t>1</a:t>
                      </a:r>
                      <a:endParaRPr sz="35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570"/>
                        </a:lnSpc>
                        <a:spcBef>
                          <a:spcPts val="400"/>
                        </a:spcBef>
                      </a:pPr>
                      <a:r>
                        <a:rPr sz="750" i="1" spc="15" baseline="11111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350" spc="10" dirty="0">
                          <a:latin typeface="Tahoma"/>
                          <a:cs typeface="Tahoma"/>
                        </a:rPr>
                        <a:t>2</a:t>
                      </a:r>
                      <a:endParaRPr sz="350">
                        <a:latin typeface="Tahoma"/>
                        <a:cs typeface="Tahoma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750" b="0" i="1" spc="22" baseline="11111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350" spc="1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350" i="1" spc="15" dirty="0">
                          <a:latin typeface="Arial Narrow"/>
                          <a:cs typeface="Arial Narrow"/>
                        </a:rPr>
                        <a:t>,</a:t>
                      </a:r>
                      <a:r>
                        <a:rPr sz="350" spc="15" dirty="0">
                          <a:latin typeface="Tahoma"/>
                          <a:cs typeface="Tahoma"/>
                        </a:rPr>
                        <a:t>2</a:t>
                      </a:r>
                      <a:endParaRPr sz="350">
                        <a:latin typeface="Tahoma"/>
                        <a:cs typeface="Tahoma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750" b="0" i="1" spc="37" baseline="11111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350" spc="25" dirty="0">
                          <a:latin typeface="PMingLiU"/>
                          <a:cs typeface="PMingLiU"/>
                        </a:rPr>
                        <a:t>4</a:t>
                      </a:r>
                      <a:r>
                        <a:rPr sz="350" i="1" spc="25" dirty="0">
                          <a:latin typeface="Arial Narrow"/>
                          <a:cs typeface="Arial Narrow"/>
                        </a:rPr>
                        <a:t>,</a:t>
                      </a:r>
                      <a:r>
                        <a:rPr sz="350" spc="25" dirty="0">
                          <a:latin typeface="PMingLiU"/>
                          <a:cs typeface="PMingLiU"/>
                        </a:rPr>
                        <a:t>1</a:t>
                      </a:r>
                      <a:endParaRPr sz="350">
                        <a:latin typeface="PMingLiU"/>
                        <a:cs typeface="PMingLiU"/>
                      </a:endParaRPr>
                    </a:p>
                    <a:p>
                      <a:pPr algn="ctr">
                        <a:lnSpc>
                          <a:spcPts val="555"/>
                        </a:lnSpc>
                        <a:spcBef>
                          <a:spcPts val="415"/>
                        </a:spcBef>
                      </a:pPr>
                      <a:r>
                        <a:rPr sz="750" i="1" spc="15" baseline="11111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350" spc="10" dirty="0">
                          <a:latin typeface="Tahoma"/>
                          <a:cs typeface="Tahoma"/>
                        </a:rPr>
                        <a:t>3</a:t>
                      </a:r>
                      <a:endParaRPr sz="350">
                        <a:latin typeface="Tahoma"/>
                        <a:cs typeface="Tahoma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750" b="0" i="1" spc="37" baseline="11111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350" spc="25" dirty="0">
                          <a:latin typeface="PMingLiU"/>
                          <a:cs typeface="PMingLiU"/>
                        </a:rPr>
                        <a:t>4</a:t>
                      </a:r>
                      <a:r>
                        <a:rPr sz="350" i="1" spc="25" dirty="0">
                          <a:latin typeface="Arial Narrow"/>
                          <a:cs typeface="Arial Narrow"/>
                        </a:rPr>
                        <a:t>,</a:t>
                      </a:r>
                      <a:r>
                        <a:rPr sz="350" spc="25" dirty="0">
                          <a:latin typeface="PMingLiU"/>
                          <a:cs typeface="PMingLiU"/>
                        </a:rPr>
                        <a:t>2</a:t>
                      </a:r>
                      <a:endParaRPr sz="350">
                        <a:latin typeface="PMingLiU"/>
                        <a:cs typeface="PMingLiU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47294" y="2356267"/>
            <a:ext cx="3865245" cy="70442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ru-RU" sz="1100" spc="-20" dirty="0" smtClean="0">
                <a:latin typeface="Tahoma"/>
                <a:cs typeface="Tahoma"/>
              </a:rPr>
              <a:t>Недавно предложенная Рекуррентна Магистральная Сеть</a:t>
            </a:r>
            <a:r>
              <a:rPr sz="1200" spc="-60" baseline="27777" dirty="0" smtClean="0">
                <a:latin typeface="Arial"/>
                <a:cs typeface="Arial"/>
              </a:rPr>
              <a:t>6 </a:t>
            </a:r>
            <a:r>
              <a:rPr lang="ru-RU" sz="1100" spc="-60" dirty="0" smtClean="0">
                <a:latin typeface="Tahoma"/>
                <a:cs typeface="Tahoma"/>
              </a:rPr>
              <a:t>использует глубокую в момент ячейку, подобную УРБ,</a:t>
            </a:r>
            <a:r>
              <a:rPr sz="1100" spc="-60" dirty="0" smtClean="0">
                <a:latin typeface="Tahoma"/>
                <a:cs typeface="Tahoma"/>
              </a:rPr>
              <a:t> </a:t>
            </a:r>
            <a:r>
              <a:rPr lang="ru-RU" sz="1100" spc="-60" dirty="0" smtClean="0">
                <a:latin typeface="Tahoma"/>
                <a:cs typeface="Tahoma"/>
              </a:rPr>
              <a:t>с необусловленными весами, и </a:t>
            </a:r>
            <a:r>
              <a:rPr lang="ru-RU" sz="1100" spc="-60" dirty="0" err="1" smtClean="0">
                <a:latin typeface="Tahoma"/>
                <a:cs typeface="Tahoma"/>
              </a:rPr>
              <a:t>репортирует</a:t>
            </a:r>
            <a:r>
              <a:rPr lang="ru-RU" sz="1100" spc="-60" dirty="0" smtClean="0">
                <a:latin typeface="Tahoma"/>
                <a:cs typeface="Tahoma"/>
              </a:rPr>
              <a:t> сильные результаты на языковое моделирование. 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4" y="3271773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1301" y="3278817"/>
            <a:ext cx="26993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0" baseline="37037" dirty="0">
                <a:latin typeface="Arial"/>
                <a:cs typeface="Arial"/>
              </a:rPr>
              <a:t>6</a:t>
            </a:r>
            <a:r>
              <a:rPr sz="900" spc="-20" dirty="0">
                <a:latin typeface="Arial"/>
                <a:cs typeface="Arial"/>
              </a:rPr>
              <a:t>Recurrent </a:t>
            </a:r>
            <a:r>
              <a:rPr sz="900" spc="-30" dirty="0">
                <a:latin typeface="Arial"/>
                <a:cs typeface="Arial"/>
              </a:rPr>
              <a:t>Highway Networks. </a:t>
            </a:r>
            <a:r>
              <a:rPr sz="900" spc="5" dirty="0">
                <a:latin typeface="Arial"/>
                <a:cs typeface="Arial"/>
              </a:rPr>
              <a:t>Zilly </a:t>
            </a:r>
            <a:r>
              <a:rPr sz="900" spc="-5" dirty="0">
                <a:latin typeface="Arial"/>
                <a:cs typeface="Arial"/>
              </a:rPr>
              <a:t>et </a:t>
            </a:r>
            <a:r>
              <a:rPr sz="900" spc="-10" dirty="0">
                <a:latin typeface="Arial"/>
                <a:cs typeface="Arial"/>
              </a:rPr>
              <a:t>al., </a:t>
            </a:r>
            <a:r>
              <a:rPr sz="900" spc="-15" dirty="0">
                <a:latin typeface="Arial"/>
                <a:cs typeface="Arial"/>
              </a:rPr>
              <a:t>arXiv</a:t>
            </a:r>
            <a:r>
              <a:rPr sz="900" spc="-85" dirty="0">
                <a:latin typeface="Arial"/>
                <a:cs typeface="Arial"/>
              </a:rPr>
              <a:t> </a:t>
            </a:r>
            <a:r>
              <a:rPr sz="900" spc="-35" dirty="0">
                <a:latin typeface="Arial"/>
                <a:cs typeface="Arial"/>
              </a:rPr>
              <a:t>2016.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04939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35" dirty="0" smtClean="0"/>
              <a:t>Захват Долгосрочных Зависимостей</a:t>
            </a:r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588580"/>
            <a:ext cx="3778885" cy="133530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ru-RU" sz="1100" spc="-65" dirty="0" smtClean="0">
                <a:latin typeface="Tahoma"/>
                <a:cs typeface="Tahoma"/>
              </a:rPr>
              <a:t>Если Языковая Модель РНС должна превосходить </a:t>
            </a:r>
            <a:r>
              <a:rPr lang="en-US" sz="1100" spc="-65" dirty="0" smtClean="0">
                <a:latin typeface="Tahoma"/>
                <a:cs typeface="Tahoma"/>
              </a:rPr>
              <a:t>n-</a:t>
            </a:r>
            <a:r>
              <a:rPr lang="ru-RU" sz="1100" spc="-65" dirty="0" smtClean="0">
                <a:latin typeface="Tahoma"/>
                <a:cs typeface="Tahoma"/>
              </a:rPr>
              <a:t>граммную модель, она должна обнаруживать и представлять долгосрочные зависимости</a:t>
            </a:r>
            <a:r>
              <a:rPr sz="1100" spc="-60" dirty="0" smtClean="0">
                <a:latin typeface="Tahoma"/>
                <a:cs typeface="Tahoma"/>
              </a:rPr>
              <a:t>: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 indent="117475">
              <a:lnSpc>
                <a:spcPct val="100000"/>
              </a:lnSpc>
            </a:pPr>
            <a:r>
              <a:rPr sz="1100" i="1" spc="-40" dirty="0">
                <a:latin typeface="Trebuchet MS"/>
                <a:cs typeface="Trebuchet MS"/>
              </a:rPr>
              <a:t>p</a:t>
            </a:r>
            <a:r>
              <a:rPr sz="1100" spc="-40" dirty="0">
                <a:latin typeface="Tahoma"/>
                <a:cs typeface="Tahoma"/>
              </a:rPr>
              <a:t>(sandcastle </a:t>
            </a:r>
            <a:r>
              <a:rPr sz="1100" spc="-110" dirty="0">
                <a:latin typeface="Lucida Sans Unicode"/>
                <a:cs typeface="Lucida Sans Unicode"/>
              </a:rPr>
              <a:t>|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Alice </a:t>
            </a:r>
            <a:r>
              <a:rPr sz="1100" spc="-60" dirty="0">
                <a:latin typeface="Tahoma"/>
                <a:cs typeface="Tahoma"/>
              </a:rPr>
              <a:t>went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45" dirty="0">
                <a:solidFill>
                  <a:srgbClr val="0000CC"/>
                </a:solidFill>
                <a:latin typeface="PMingLiU"/>
                <a:cs typeface="PMingLiU"/>
              </a:rPr>
              <a:t>beach</a:t>
            </a:r>
            <a:r>
              <a:rPr sz="1100" spc="45" dirty="0">
                <a:latin typeface="Tahoma"/>
                <a:cs typeface="Tahoma"/>
              </a:rPr>
              <a:t>. </a:t>
            </a:r>
            <a:r>
              <a:rPr sz="1100" spc="75" dirty="0">
                <a:solidFill>
                  <a:srgbClr val="0000CC"/>
                </a:solidFill>
                <a:latin typeface="PMingLiU"/>
                <a:cs typeface="PMingLiU"/>
              </a:rPr>
              <a:t>There </a:t>
            </a:r>
            <a:r>
              <a:rPr sz="1100" spc="-75" dirty="0">
                <a:solidFill>
                  <a:srgbClr val="FF0000"/>
                </a:solidFill>
                <a:latin typeface="Tahoma"/>
                <a:cs typeface="Tahoma"/>
              </a:rPr>
              <a:t>she </a:t>
            </a:r>
            <a:r>
              <a:rPr sz="1100" spc="-15" dirty="0">
                <a:latin typeface="Tahoma"/>
                <a:cs typeface="Tahoma"/>
              </a:rPr>
              <a:t>built</a:t>
            </a:r>
            <a:r>
              <a:rPr sz="1100" spc="9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a)</a:t>
            </a:r>
            <a:endParaRPr sz="1100" dirty="0">
              <a:latin typeface="Tahoma"/>
              <a:cs typeface="Tahoma"/>
            </a:endParaRPr>
          </a:p>
          <a:p>
            <a:pPr marL="12700" marR="260985">
              <a:lnSpc>
                <a:spcPct val="102600"/>
              </a:lnSpc>
              <a:spcBef>
                <a:spcPts val="1095"/>
              </a:spcBef>
            </a:pPr>
            <a:r>
              <a:rPr lang="ru-RU" sz="1100" spc="-20" dirty="0" smtClean="0">
                <a:latin typeface="Tahoma"/>
                <a:cs typeface="Tahoma"/>
              </a:rPr>
              <a:t>Хотя простая ЯМ РНС может представлять такие зависимости в теории, может ли она обучить их?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5374" y="2556499"/>
            <a:ext cx="585470" cy="117475"/>
          </a:xfrm>
          <a:custGeom>
            <a:avLst/>
            <a:gdLst/>
            <a:ahLst/>
            <a:cxnLst/>
            <a:rect l="l" t="t" r="r" b="b"/>
            <a:pathLst>
              <a:path w="585469" h="117475">
                <a:moveTo>
                  <a:pt x="526500" y="0"/>
                </a:moveTo>
                <a:lnTo>
                  <a:pt x="58500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500" y="117000"/>
                </a:lnTo>
                <a:lnTo>
                  <a:pt x="526500" y="117000"/>
                </a:lnTo>
                <a:lnTo>
                  <a:pt x="549270" y="112402"/>
                </a:lnTo>
                <a:lnTo>
                  <a:pt x="567865" y="99865"/>
                </a:lnTo>
                <a:lnTo>
                  <a:pt x="580402" y="81270"/>
                </a:lnTo>
                <a:lnTo>
                  <a:pt x="585000" y="58500"/>
                </a:lnTo>
                <a:lnTo>
                  <a:pt x="580402" y="35729"/>
                </a:lnTo>
                <a:lnTo>
                  <a:pt x="567865" y="17134"/>
                </a:lnTo>
                <a:lnTo>
                  <a:pt x="549270" y="4597"/>
                </a:lnTo>
                <a:lnTo>
                  <a:pt x="526500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5374" y="2556499"/>
            <a:ext cx="585470" cy="117475"/>
          </a:xfrm>
          <a:custGeom>
            <a:avLst/>
            <a:gdLst/>
            <a:ahLst/>
            <a:cxnLst/>
            <a:rect l="l" t="t" r="r" b="b"/>
            <a:pathLst>
              <a:path w="585469" h="117475">
                <a:moveTo>
                  <a:pt x="58499" y="0"/>
                </a:moveTo>
                <a:lnTo>
                  <a:pt x="526499" y="0"/>
                </a:lnTo>
                <a:lnTo>
                  <a:pt x="549270" y="4597"/>
                </a:lnTo>
                <a:lnTo>
                  <a:pt x="567865" y="17134"/>
                </a:lnTo>
                <a:lnTo>
                  <a:pt x="580402" y="35729"/>
                </a:lnTo>
                <a:lnTo>
                  <a:pt x="584999" y="58499"/>
                </a:lnTo>
                <a:lnTo>
                  <a:pt x="580402" y="81271"/>
                </a:lnTo>
                <a:lnTo>
                  <a:pt x="567865" y="99866"/>
                </a:lnTo>
                <a:lnTo>
                  <a:pt x="549270" y="112403"/>
                </a:lnTo>
                <a:lnTo>
                  <a:pt x="526499" y="117000"/>
                </a:lnTo>
                <a:lnTo>
                  <a:pt x="58499" y="117000"/>
                </a:lnTo>
                <a:lnTo>
                  <a:pt x="35728" y="112403"/>
                </a:lnTo>
                <a:lnTo>
                  <a:pt x="17133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3" y="17134"/>
                </a:lnTo>
                <a:lnTo>
                  <a:pt x="35728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2374" y="2767099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5" h="117475">
                <a:moveTo>
                  <a:pt x="292500" y="0"/>
                </a:moveTo>
                <a:lnTo>
                  <a:pt x="58500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500" y="117000"/>
                </a:lnTo>
                <a:lnTo>
                  <a:pt x="292500" y="117000"/>
                </a:lnTo>
                <a:lnTo>
                  <a:pt x="315271" y="112402"/>
                </a:lnTo>
                <a:lnTo>
                  <a:pt x="333865" y="99865"/>
                </a:lnTo>
                <a:lnTo>
                  <a:pt x="346403" y="81270"/>
                </a:lnTo>
                <a:lnTo>
                  <a:pt x="351000" y="58500"/>
                </a:lnTo>
                <a:lnTo>
                  <a:pt x="346403" y="35729"/>
                </a:lnTo>
                <a:lnTo>
                  <a:pt x="333865" y="17134"/>
                </a:lnTo>
                <a:lnTo>
                  <a:pt x="315271" y="4597"/>
                </a:lnTo>
                <a:lnTo>
                  <a:pt x="292500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2374" y="2767099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5" h="117475">
                <a:moveTo>
                  <a:pt x="58499" y="0"/>
                </a:moveTo>
                <a:lnTo>
                  <a:pt x="292500" y="0"/>
                </a:lnTo>
                <a:lnTo>
                  <a:pt x="315270" y="4597"/>
                </a:lnTo>
                <a:lnTo>
                  <a:pt x="333865" y="17134"/>
                </a:lnTo>
                <a:lnTo>
                  <a:pt x="346402" y="35729"/>
                </a:lnTo>
                <a:lnTo>
                  <a:pt x="351000" y="58499"/>
                </a:lnTo>
                <a:lnTo>
                  <a:pt x="346402" y="81271"/>
                </a:lnTo>
                <a:lnTo>
                  <a:pt x="333865" y="99866"/>
                </a:lnTo>
                <a:lnTo>
                  <a:pt x="315270" y="112403"/>
                </a:lnTo>
                <a:lnTo>
                  <a:pt x="292500" y="117000"/>
                </a:lnTo>
                <a:lnTo>
                  <a:pt x="58499" y="117000"/>
                </a:lnTo>
                <a:lnTo>
                  <a:pt x="35729" y="112403"/>
                </a:lnTo>
                <a:lnTo>
                  <a:pt x="17134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97873" y="2722204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894"/>
                </a:moveTo>
                <a:lnTo>
                  <a:pt x="0" y="0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85491" y="2689183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5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5491" y="2689184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5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24374" y="2556499"/>
            <a:ext cx="585470" cy="117475"/>
          </a:xfrm>
          <a:custGeom>
            <a:avLst/>
            <a:gdLst/>
            <a:ahLst/>
            <a:cxnLst/>
            <a:rect l="l" t="t" r="r" b="b"/>
            <a:pathLst>
              <a:path w="585469" h="117475">
                <a:moveTo>
                  <a:pt x="526499" y="0"/>
                </a:moveTo>
                <a:lnTo>
                  <a:pt x="58499" y="0"/>
                </a:lnTo>
                <a:lnTo>
                  <a:pt x="35728" y="4597"/>
                </a:lnTo>
                <a:lnTo>
                  <a:pt x="17133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3" y="99865"/>
                </a:lnTo>
                <a:lnTo>
                  <a:pt x="35728" y="112402"/>
                </a:lnTo>
                <a:lnTo>
                  <a:pt x="58499" y="117000"/>
                </a:lnTo>
                <a:lnTo>
                  <a:pt x="526499" y="117000"/>
                </a:lnTo>
                <a:lnTo>
                  <a:pt x="549270" y="112402"/>
                </a:lnTo>
                <a:lnTo>
                  <a:pt x="567865" y="99865"/>
                </a:lnTo>
                <a:lnTo>
                  <a:pt x="580402" y="81270"/>
                </a:lnTo>
                <a:lnTo>
                  <a:pt x="584999" y="58500"/>
                </a:lnTo>
                <a:lnTo>
                  <a:pt x="580402" y="35729"/>
                </a:lnTo>
                <a:lnTo>
                  <a:pt x="567865" y="17134"/>
                </a:lnTo>
                <a:lnTo>
                  <a:pt x="549270" y="4597"/>
                </a:lnTo>
                <a:lnTo>
                  <a:pt x="5264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24374" y="2556499"/>
            <a:ext cx="585470" cy="117475"/>
          </a:xfrm>
          <a:custGeom>
            <a:avLst/>
            <a:gdLst/>
            <a:ahLst/>
            <a:cxnLst/>
            <a:rect l="l" t="t" r="r" b="b"/>
            <a:pathLst>
              <a:path w="585469" h="117475">
                <a:moveTo>
                  <a:pt x="58499" y="0"/>
                </a:moveTo>
                <a:lnTo>
                  <a:pt x="526499" y="0"/>
                </a:lnTo>
                <a:lnTo>
                  <a:pt x="549270" y="4597"/>
                </a:lnTo>
                <a:lnTo>
                  <a:pt x="567865" y="17134"/>
                </a:lnTo>
                <a:lnTo>
                  <a:pt x="580402" y="35729"/>
                </a:lnTo>
                <a:lnTo>
                  <a:pt x="584999" y="58499"/>
                </a:lnTo>
                <a:lnTo>
                  <a:pt x="580402" y="81271"/>
                </a:lnTo>
                <a:lnTo>
                  <a:pt x="567865" y="99866"/>
                </a:lnTo>
                <a:lnTo>
                  <a:pt x="549270" y="112403"/>
                </a:lnTo>
                <a:lnTo>
                  <a:pt x="526499" y="117000"/>
                </a:lnTo>
                <a:lnTo>
                  <a:pt x="58499" y="117000"/>
                </a:lnTo>
                <a:lnTo>
                  <a:pt x="35728" y="112403"/>
                </a:lnTo>
                <a:lnTo>
                  <a:pt x="17133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3" y="17134"/>
                </a:lnTo>
                <a:lnTo>
                  <a:pt x="35728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41374" y="2767099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5" h="117475">
                <a:moveTo>
                  <a:pt x="292500" y="0"/>
                </a:moveTo>
                <a:lnTo>
                  <a:pt x="58499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499" y="117000"/>
                </a:lnTo>
                <a:lnTo>
                  <a:pt x="292500" y="117000"/>
                </a:lnTo>
                <a:lnTo>
                  <a:pt x="315270" y="112402"/>
                </a:lnTo>
                <a:lnTo>
                  <a:pt x="333865" y="99865"/>
                </a:lnTo>
                <a:lnTo>
                  <a:pt x="346402" y="81270"/>
                </a:lnTo>
                <a:lnTo>
                  <a:pt x="351000" y="58500"/>
                </a:lnTo>
                <a:lnTo>
                  <a:pt x="346402" y="35729"/>
                </a:lnTo>
                <a:lnTo>
                  <a:pt x="333865" y="17134"/>
                </a:lnTo>
                <a:lnTo>
                  <a:pt x="315270" y="4597"/>
                </a:lnTo>
                <a:lnTo>
                  <a:pt x="292500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41374" y="2767099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5" h="117475">
                <a:moveTo>
                  <a:pt x="58499" y="0"/>
                </a:moveTo>
                <a:lnTo>
                  <a:pt x="292500" y="0"/>
                </a:lnTo>
                <a:lnTo>
                  <a:pt x="315270" y="4597"/>
                </a:lnTo>
                <a:lnTo>
                  <a:pt x="333865" y="17134"/>
                </a:lnTo>
                <a:lnTo>
                  <a:pt x="346402" y="35729"/>
                </a:lnTo>
                <a:lnTo>
                  <a:pt x="351000" y="58499"/>
                </a:lnTo>
                <a:lnTo>
                  <a:pt x="346402" y="81271"/>
                </a:lnTo>
                <a:lnTo>
                  <a:pt x="333865" y="99866"/>
                </a:lnTo>
                <a:lnTo>
                  <a:pt x="315270" y="112403"/>
                </a:lnTo>
                <a:lnTo>
                  <a:pt x="292500" y="117000"/>
                </a:lnTo>
                <a:lnTo>
                  <a:pt x="58499" y="117000"/>
                </a:lnTo>
                <a:lnTo>
                  <a:pt x="35729" y="112403"/>
                </a:lnTo>
                <a:lnTo>
                  <a:pt x="17134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16873" y="2722204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894"/>
                </a:moveTo>
                <a:lnTo>
                  <a:pt x="0" y="0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04491" y="2689183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04491" y="2689184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64574" y="2556499"/>
            <a:ext cx="585470" cy="117475"/>
          </a:xfrm>
          <a:custGeom>
            <a:avLst/>
            <a:gdLst/>
            <a:ahLst/>
            <a:cxnLst/>
            <a:rect l="l" t="t" r="r" b="b"/>
            <a:pathLst>
              <a:path w="585470" h="117475">
                <a:moveTo>
                  <a:pt x="526499" y="0"/>
                </a:moveTo>
                <a:lnTo>
                  <a:pt x="58499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499" y="117000"/>
                </a:lnTo>
                <a:lnTo>
                  <a:pt x="526499" y="117000"/>
                </a:lnTo>
                <a:lnTo>
                  <a:pt x="549270" y="112402"/>
                </a:lnTo>
                <a:lnTo>
                  <a:pt x="567865" y="99865"/>
                </a:lnTo>
                <a:lnTo>
                  <a:pt x="580402" y="81270"/>
                </a:lnTo>
                <a:lnTo>
                  <a:pt x="584999" y="58500"/>
                </a:lnTo>
                <a:lnTo>
                  <a:pt x="580402" y="35729"/>
                </a:lnTo>
                <a:lnTo>
                  <a:pt x="567865" y="17134"/>
                </a:lnTo>
                <a:lnTo>
                  <a:pt x="549270" y="4597"/>
                </a:lnTo>
                <a:lnTo>
                  <a:pt x="5264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64574" y="2556499"/>
            <a:ext cx="585470" cy="117475"/>
          </a:xfrm>
          <a:custGeom>
            <a:avLst/>
            <a:gdLst/>
            <a:ahLst/>
            <a:cxnLst/>
            <a:rect l="l" t="t" r="r" b="b"/>
            <a:pathLst>
              <a:path w="585470" h="117475">
                <a:moveTo>
                  <a:pt x="58499" y="0"/>
                </a:moveTo>
                <a:lnTo>
                  <a:pt x="526499" y="0"/>
                </a:lnTo>
                <a:lnTo>
                  <a:pt x="549270" y="4597"/>
                </a:lnTo>
                <a:lnTo>
                  <a:pt x="567865" y="17134"/>
                </a:lnTo>
                <a:lnTo>
                  <a:pt x="580402" y="35729"/>
                </a:lnTo>
                <a:lnTo>
                  <a:pt x="584999" y="58499"/>
                </a:lnTo>
                <a:lnTo>
                  <a:pt x="580402" y="81271"/>
                </a:lnTo>
                <a:lnTo>
                  <a:pt x="567865" y="99866"/>
                </a:lnTo>
                <a:lnTo>
                  <a:pt x="549270" y="112403"/>
                </a:lnTo>
                <a:lnTo>
                  <a:pt x="526499" y="117000"/>
                </a:lnTo>
                <a:lnTo>
                  <a:pt x="58499" y="117000"/>
                </a:lnTo>
                <a:lnTo>
                  <a:pt x="35729" y="112403"/>
                </a:lnTo>
                <a:lnTo>
                  <a:pt x="17134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81574" y="2767099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292500" y="0"/>
                </a:moveTo>
                <a:lnTo>
                  <a:pt x="58499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499" y="117000"/>
                </a:lnTo>
                <a:lnTo>
                  <a:pt x="292500" y="117000"/>
                </a:lnTo>
                <a:lnTo>
                  <a:pt x="315270" y="112402"/>
                </a:lnTo>
                <a:lnTo>
                  <a:pt x="333865" y="99865"/>
                </a:lnTo>
                <a:lnTo>
                  <a:pt x="346402" y="81270"/>
                </a:lnTo>
                <a:lnTo>
                  <a:pt x="351000" y="58500"/>
                </a:lnTo>
                <a:lnTo>
                  <a:pt x="346402" y="35729"/>
                </a:lnTo>
                <a:lnTo>
                  <a:pt x="333865" y="17134"/>
                </a:lnTo>
                <a:lnTo>
                  <a:pt x="315270" y="4597"/>
                </a:lnTo>
                <a:lnTo>
                  <a:pt x="292500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81574" y="2767099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58499" y="0"/>
                </a:moveTo>
                <a:lnTo>
                  <a:pt x="292500" y="0"/>
                </a:lnTo>
                <a:lnTo>
                  <a:pt x="315270" y="4597"/>
                </a:lnTo>
                <a:lnTo>
                  <a:pt x="333865" y="17134"/>
                </a:lnTo>
                <a:lnTo>
                  <a:pt x="346402" y="35729"/>
                </a:lnTo>
                <a:lnTo>
                  <a:pt x="351000" y="58499"/>
                </a:lnTo>
                <a:lnTo>
                  <a:pt x="346402" y="81271"/>
                </a:lnTo>
                <a:lnTo>
                  <a:pt x="333865" y="99866"/>
                </a:lnTo>
                <a:lnTo>
                  <a:pt x="315270" y="112403"/>
                </a:lnTo>
                <a:lnTo>
                  <a:pt x="292500" y="117000"/>
                </a:lnTo>
                <a:lnTo>
                  <a:pt x="58499" y="117000"/>
                </a:lnTo>
                <a:lnTo>
                  <a:pt x="35729" y="112403"/>
                </a:lnTo>
                <a:lnTo>
                  <a:pt x="17134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57073" y="2722204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894"/>
                </a:moveTo>
                <a:lnTo>
                  <a:pt x="0" y="0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44691" y="2689183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44691" y="2689184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0374" y="2614999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295" y="0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75670" y="2602617"/>
            <a:ext cx="33020" cy="24765"/>
          </a:xfrm>
          <a:custGeom>
            <a:avLst/>
            <a:gdLst/>
            <a:ahLst/>
            <a:cxnLst/>
            <a:rect l="l" t="t" r="r" b="b"/>
            <a:pathLst>
              <a:path w="33019" h="24764">
                <a:moveTo>
                  <a:pt x="0" y="0"/>
                </a:moveTo>
                <a:lnTo>
                  <a:pt x="0" y="24764"/>
                </a:lnTo>
                <a:lnTo>
                  <a:pt x="33019" y="12382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75670" y="2602616"/>
            <a:ext cx="33020" cy="24765"/>
          </a:xfrm>
          <a:custGeom>
            <a:avLst/>
            <a:gdLst/>
            <a:ahLst/>
            <a:cxnLst/>
            <a:rect l="l" t="t" r="r" b="b"/>
            <a:pathLst>
              <a:path w="33019" h="24764">
                <a:moveTo>
                  <a:pt x="33019" y="12382"/>
                </a:moveTo>
                <a:lnTo>
                  <a:pt x="0" y="0"/>
                </a:lnTo>
                <a:lnTo>
                  <a:pt x="0" y="24764"/>
                </a:lnTo>
                <a:lnTo>
                  <a:pt x="33019" y="12382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08944" y="2622123"/>
            <a:ext cx="139065" cy="3810"/>
          </a:xfrm>
          <a:custGeom>
            <a:avLst/>
            <a:gdLst/>
            <a:ahLst/>
            <a:cxnLst/>
            <a:rect l="l" t="t" r="r" b="b"/>
            <a:pathLst>
              <a:path w="139064" h="3810">
                <a:moveTo>
                  <a:pt x="0" y="0"/>
                </a:moveTo>
                <a:lnTo>
                  <a:pt x="138939" y="3388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47581" y="2613133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5" h="24764">
                <a:moveTo>
                  <a:pt x="604" y="0"/>
                </a:moveTo>
                <a:lnTo>
                  <a:pt x="0" y="24757"/>
                </a:lnTo>
                <a:lnTo>
                  <a:pt x="33312" y="13183"/>
                </a:lnTo>
                <a:lnTo>
                  <a:pt x="60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47581" y="2613132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5" h="24764">
                <a:moveTo>
                  <a:pt x="33312" y="13184"/>
                </a:moveTo>
                <a:lnTo>
                  <a:pt x="604" y="0"/>
                </a:lnTo>
                <a:lnTo>
                  <a:pt x="0" y="24758"/>
                </a:lnTo>
                <a:lnTo>
                  <a:pt x="33312" y="13184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83574" y="2556499"/>
            <a:ext cx="585470" cy="117475"/>
          </a:xfrm>
          <a:custGeom>
            <a:avLst/>
            <a:gdLst/>
            <a:ahLst/>
            <a:cxnLst/>
            <a:rect l="l" t="t" r="r" b="b"/>
            <a:pathLst>
              <a:path w="585470" h="117475">
                <a:moveTo>
                  <a:pt x="526499" y="0"/>
                </a:moveTo>
                <a:lnTo>
                  <a:pt x="58499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499" y="117000"/>
                </a:lnTo>
                <a:lnTo>
                  <a:pt x="526499" y="117000"/>
                </a:lnTo>
                <a:lnTo>
                  <a:pt x="549270" y="112402"/>
                </a:lnTo>
                <a:lnTo>
                  <a:pt x="567865" y="99865"/>
                </a:lnTo>
                <a:lnTo>
                  <a:pt x="580402" y="81270"/>
                </a:lnTo>
                <a:lnTo>
                  <a:pt x="584999" y="58500"/>
                </a:lnTo>
                <a:lnTo>
                  <a:pt x="580402" y="35729"/>
                </a:lnTo>
                <a:lnTo>
                  <a:pt x="567865" y="17134"/>
                </a:lnTo>
                <a:lnTo>
                  <a:pt x="549270" y="4597"/>
                </a:lnTo>
                <a:lnTo>
                  <a:pt x="5264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83574" y="2556499"/>
            <a:ext cx="585470" cy="117475"/>
          </a:xfrm>
          <a:custGeom>
            <a:avLst/>
            <a:gdLst/>
            <a:ahLst/>
            <a:cxnLst/>
            <a:rect l="l" t="t" r="r" b="b"/>
            <a:pathLst>
              <a:path w="585470" h="117475">
                <a:moveTo>
                  <a:pt x="58499" y="0"/>
                </a:moveTo>
                <a:lnTo>
                  <a:pt x="526499" y="0"/>
                </a:lnTo>
                <a:lnTo>
                  <a:pt x="549270" y="4597"/>
                </a:lnTo>
                <a:lnTo>
                  <a:pt x="567865" y="17134"/>
                </a:lnTo>
                <a:lnTo>
                  <a:pt x="580402" y="35729"/>
                </a:lnTo>
                <a:lnTo>
                  <a:pt x="584999" y="58499"/>
                </a:lnTo>
                <a:lnTo>
                  <a:pt x="580402" y="81271"/>
                </a:lnTo>
                <a:lnTo>
                  <a:pt x="567865" y="99866"/>
                </a:lnTo>
                <a:lnTo>
                  <a:pt x="549270" y="112403"/>
                </a:lnTo>
                <a:lnTo>
                  <a:pt x="526499" y="117000"/>
                </a:lnTo>
                <a:lnTo>
                  <a:pt x="58499" y="117000"/>
                </a:lnTo>
                <a:lnTo>
                  <a:pt x="35729" y="112403"/>
                </a:lnTo>
                <a:lnTo>
                  <a:pt x="17134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00573" y="2767099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292500" y="0"/>
                </a:moveTo>
                <a:lnTo>
                  <a:pt x="58499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499" y="117000"/>
                </a:lnTo>
                <a:lnTo>
                  <a:pt x="292500" y="117000"/>
                </a:lnTo>
                <a:lnTo>
                  <a:pt x="315270" y="112402"/>
                </a:lnTo>
                <a:lnTo>
                  <a:pt x="333865" y="99865"/>
                </a:lnTo>
                <a:lnTo>
                  <a:pt x="346402" y="81270"/>
                </a:lnTo>
                <a:lnTo>
                  <a:pt x="351000" y="58500"/>
                </a:lnTo>
                <a:lnTo>
                  <a:pt x="346402" y="35729"/>
                </a:lnTo>
                <a:lnTo>
                  <a:pt x="333865" y="17134"/>
                </a:lnTo>
                <a:lnTo>
                  <a:pt x="315270" y="4597"/>
                </a:lnTo>
                <a:lnTo>
                  <a:pt x="292500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00573" y="2767099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58499" y="0"/>
                </a:moveTo>
                <a:lnTo>
                  <a:pt x="292500" y="0"/>
                </a:lnTo>
                <a:lnTo>
                  <a:pt x="315270" y="4597"/>
                </a:lnTo>
                <a:lnTo>
                  <a:pt x="333865" y="17134"/>
                </a:lnTo>
                <a:lnTo>
                  <a:pt x="346402" y="35729"/>
                </a:lnTo>
                <a:lnTo>
                  <a:pt x="351000" y="58499"/>
                </a:lnTo>
                <a:lnTo>
                  <a:pt x="346402" y="81271"/>
                </a:lnTo>
                <a:lnTo>
                  <a:pt x="333865" y="99866"/>
                </a:lnTo>
                <a:lnTo>
                  <a:pt x="315270" y="112403"/>
                </a:lnTo>
                <a:lnTo>
                  <a:pt x="292500" y="117000"/>
                </a:lnTo>
                <a:lnTo>
                  <a:pt x="58499" y="117000"/>
                </a:lnTo>
                <a:lnTo>
                  <a:pt x="35729" y="112403"/>
                </a:lnTo>
                <a:lnTo>
                  <a:pt x="17134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76073" y="2722204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894"/>
                </a:moveTo>
                <a:lnTo>
                  <a:pt x="0" y="0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63691" y="2689183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63691" y="2689184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00573" y="2345899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292500" y="0"/>
                </a:moveTo>
                <a:lnTo>
                  <a:pt x="58499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499" y="117000"/>
                </a:lnTo>
                <a:lnTo>
                  <a:pt x="292500" y="117000"/>
                </a:lnTo>
                <a:lnTo>
                  <a:pt x="315270" y="112402"/>
                </a:lnTo>
                <a:lnTo>
                  <a:pt x="333865" y="99865"/>
                </a:lnTo>
                <a:lnTo>
                  <a:pt x="346402" y="81270"/>
                </a:lnTo>
                <a:lnTo>
                  <a:pt x="351000" y="58500"/>
                </a:lnTo>
                <a:lnTo>
                  <a:pt x="346402" y="35729"/>
                </a:lnTo>
                <a:lnTo>
                  <a:pt x="333865" y="17134"/>
                </a:lnTo>
                <a:lnTo>
                  <a:pt x="315270" y="4597"/>
                </a:lnTo>
                <a:lnTo>
                  <a:pt x="292500" y="0"/>
                </a:lnTo>
                <a:close/>
              </a:path>
            </a:pathLst>
          </a:custGeom>
          <a:solidFill>
            <a:srgbClr val="FFC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00573" y="2345899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58499" y="0"/>
                </a:moveTo>
                <a:lnTo>
                  <a:pt x="292500" y="0"/>
                </a:lnTo>
                <a:lnTo>
                  <a:pt x="315270" y="4597"/>
                </a:lnTo>
                <a:lnTo>
                  <a:pt x="333865" y="17134"/>
                </a:lnTo>
                <a:lnTo>
                  <a:pt x="346402" y="35729"/>
                </a:lnTo>
                <a:lnTo>
                  <a:pt x="351000" y="58499"/>
                </a:lnTo>
                <a:lnTo>
                  <a:pt x="346402" y="81270"/>
                </a:lnTo>
                <a:lnTo>
                  <a:pt x="333865" y="99865"/>
                </a:lnTo>
                <a:lnTo>
                  <a:pt x="315270" y="112402"/>
                </a:lnTo>
                <a:lnTo>
                  <a:pt x="292500" y="116999"/>
                </a:lnTo>
                <a:lnTo>
                  <a:pt x="58499" y="116999"/>
                </a:lnTo>
                <a:lnTo>
                  <a:pt x="35729" y="112402"/>
                </a:lnTo>
                <a:lnTo>
                  <a:pt x="17134" y="99865"/>
                </a:lnTo>
                <a:lnTo>
                  <a:pt x="4597" y="81270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76073" y="2511603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895"/>
                </a:moveTo>
                <a:lnTo>
                  <a:pt x="0" y="0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63691" y="2478583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63691" y="2478583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49573" y="2614999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295" y="0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34869" y="2602617"/>
            <a:ext cx="33020" cy="24765"/>
          </a:xfrm>
          <a:custGeom>
            <a:avLst/>
            <a:gdLst/>
            <a:ahLst/>
            <a:cxnLst/>
            <a:rect l="l" t="t" r="r" b="b"/>
            <a:pathLst>
              <a:path w="33020" h="24764">
                <a:moveTo>
                  <a:pt x="0" y="0"/>
                </a:moveTo>
                <a:lnTo>
                  <a:pt x="0" y="24764"/>
                </a:lnTo>
                <a:lnTo>
                  <a:pt x="33019" y="12382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34869" y="2602616"/>
            <a:ext cx="33020" cy="24765"/>
          </a:xfrm>
          <a:custGeom>
            <a:avLst/>
            <a:gdLst/>
            <a:ahLst/>
            <a:cxnLst/>
            <a:rect l="l" t="t" r="r" b="b"/>
            <a:pathLst>
              <a:path w="33020" h="24764">
                <a:moveTo>
                  <a:pt x="33019" y="12382"/>
                </a:moveTo>
                <a:lnTo>
                  <a:pt x="0" y="0"/>
                </a:lnTo>
                <a:lnTo>
                  <a:pt x="0" y="24764"/>
                </a:lnTo>
                <a:lnTo>
                  <a:pt x="33019" y="12382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00573" y="2135299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292500" y="0"/>
                </a:moveTo>
                <a:lnTo>
                  <a:pt x="58499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499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499" y="117000"/>
                </a:lnTo>
                <a:lnTo>
                  <a:pt x="292500" y="117000"/>
                </a:lnTo>
                <a:lnTo>
                  <a:pt x="315270" y="112402"/>
                </a:lnTo>
                <a:lnTo>
                  <a:pt x="333865" y="99865"/>
                </a:lnTo>
                <a:lnTo>
                  <a:pt x="346402" y="81270"/>
                </a:lnTo>
                <a:lnTo>
                  <a:pt x="351000" y="58499"/>
                </a:lnTo>
                <a:lnTo>
                  <a:pt x="346402" y="35729"/>
                </a:lnTo>
                <a:lnTo>
                  <a:pt x="333865" y="17134"/>
                </a:lnTo>
                <a:lnTo>
                  <a:pt x="315270" y="4597"/>
                </a:lnTo>
                <a:lnTo>
                  <a:pt x="292500" y="0"/>
                </a:lnTo>
                <a:close/>
              </a:path>
            </a:pathLst>
          </a:custGeom>
          <a:solidFill>
            <a:srgbClr val="A8C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00573" y="2135299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58499" y="0"/>
                </a:moveTo>
                <a:lnTo>
                  <a:pt x="292500" y="0"/>
                </a:lnTo>
                <a:lnTo>
                  <a:pt x="315270" y="4597"/>
                </a:lnTo>
                <a:lnTo>
                  <a:pt x="333865" y="17134"/>
                </a:lnTo>
                <a:lnTo>
                  <a:pt x="346402" y="35729"/>
                </a:lnTo>
                <a:lnTo>
                  <a:pt x="351000" y="58499"/>
                </a:lnTo>
                <a:lnTo>
                  <a:pt x="346402" y="81270"/>
                </a:lnTo>
                <a:lnTo>
                  <a:pt x="333865" y="99865"/>
                </a:lnTo>
                <a:lnTo>
                  <a:pt x="315270" y="112402"/>
                </a:lnTo>
                <a:lnTo>
                  <a:pt x="292500" y="116999"/>
                </a:lnTo>
                <a:lnTo>
                  <a:pt x="58499" y="116999"/>
                </a:lnTo>
                <a:lnTo>
                  <a:pt x="35729" y="112402"/>
                </a:lnTo>
                <a:lnTo>
                  <a:pt x="17134" y="99865"/>
                </a:lnTo>
                <a:lnTo>
                  <a:pt x="4597" y="81270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76073" y="2301003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895"/>
                </a:moveTo>
                <a:lnTo>
                  <a:pt x="0" y="0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63691" y="2267984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63691" y="2267983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00573" y="1924699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292500" y="0"/>
                </a:moveTo>
                <a:lnTo>
                  <a:pt x="58499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499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499" y="116999"/>
                </a:lnTo>
                <a:lnTo>
                  <a:pt x="292500" y="116999"/>
                </a:lnTo>
                <a:lnTo>
                  <a:pt x="315270" y="112402"/>
                </a:lnTo>
                <a:lnTo>
                  <a:pt x="333865" y="99865"/>
                </a:lnTo>
                <a:lnTo>
                  <a:pt x="346402" y="81270"/>
                </a:lnTo>
                <a:lnTo>
                  <a:pt x="351000" y="58499"/>
                </a:lnTo>
                <a:lnTo>
                  <a:pt x="346402" y="35729"/>
                </a:lnTo>
                <a:lnTo>
                  <a:pt x="333865" y="17134"/>
                </a:lnTo>
                <a:lnTo>
                  <a:pt x="315270" y="4597"/>
                </a:lnTo>
                <a:lnTo>
                  <a:pt x="292500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00573" y="1924699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58499" y="0"/>
                </a:moveTo>
                <a:lnTo>
                  <a:pt x="292500" y="0"/>
                </a:lnTo>
                <a:lnTo>
                  <a:pt x="315270" y="4597"/>
                </a:lnTo>
                <a:lnTo>
                  <a:pt x="333865" y="17134"/>
                </a:lnTo>
                <a:lnTo>
                  <a:pt x="346402" y="35729"/>
                </a:lnTo>
                <a:lnTo>
                  <a:pt x="351000" y="58499"/>
                </a:lnTo>
                <a:lnTo>
                  <a:pt x="346402" y="81270"/>
                </a:lnTo>
                <a:lnTo>
                  <a:pt x="333865" y="99865"/>
                </a:lnTo>
                <a:lnTo>
                  <a:pt x="315270" y="112402"/>
                </a:lnTo>
                <a:lnTo>
                  <a:pt x="292500" y="116999"/>
                </a:lnTo>
                <a:lnTo>
                  <a:pt x="58499" y="116999"/>
                </a:lnTo>
                <a:lnTo>
                  <a:pt x="35729" y="112402"/>
                </a:lnTo>
                <a:lnTo>
                  <a:pt x="17134" y="99865"/>
                </a:lnTo>
                <a:lnTo>
                  <a:pt x="4597" y="81270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76073" y="2041699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0"/>
                </a:moveTo>
                <a:lnTo>
                  <a:pt x="0" y="44895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63691" y="2086595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24764" y="0"/>
                </a:moveTo>
                <a:lnTo>
                  <a:pt x="0" y="0"/>
                </a:lnTo>
                <a:lnTo>
                  <a:pt x="12382" y="33019"/>
                </a:lnTo>
                <a:lnTo>
                  <a:pt x="2476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63691" y="2086594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33019"/>
                </a:moveTo>
                <a:lnTo>
                  <a:pt x="24764" y="0"/>
                </a:lnTo>
                <a:lnTo>
                  <a:pt x="0" y="0"/>
                </a:lnTo>
                <a:lnTo>
                  <a:pt x="12382" y="33019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4174" y="2767099"/>
            <a:ext cx="327660" cy="117475"/>
          </a:xfrm>
          <a:custGeom>
            <a:avLst/>
            <a:gdLst/>
            <a:ahLst/>
            <a:cxnLst/>
            <a:rect l="l" t="t" r="r" b="b"/>
            <a:pathLst>
              <a:path w="327659" h="117475">
                <a:moveTo>
                  <a:pt x="269099" y="0"/>
                </a:moveTo>
                <a:lnTo>
                  <a:pt x="58500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500" y="117000"/>
                </a:lnTo>
                <a:lnTo>
                  <a:pt x="269099" y="117000"/>
                </a:lnTo>
                <a:lnTo>
                  <a:pt x="291870" y="112402"/>
                </a:lnTo>
                <a:lnTo>
                  <a:pt x="310465" y="99865"/>
                </a:lnTo>
                <a:lnTo>
                  <a:pt x="323002" y="81270"/>
                </a:lnTo>
                <a:lnTo>
                  <a:pt x="327599" y="58500"/>
                </a:lnTo>
                <a:lnTo>
                  <a:pt x="323002" y="35729"/>
                </a:lnTo>
                <a:lnTo>
                  <a:pt x="310465" y="17134"/>
                </a:lnTo>
                <a:lnTo>
                  <a:pt x="291870" y="4597"/>
                </a:lnTo>
                <a:lnTo>
                  <a:pt x="2690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4173" y="2767099"/>
            <a:ext cx="327660" cy="117475"/>
          </a:xfrm>
          <a:custGeom>
            <a:avLst/>
            <a:gdLst/>
            <a:ahLst/>
            <a:cxnLst/>
            <a:rect l="l" t="t" r="r" b="b"/>
            <a:pathLst>
              <a:path w="327659" h="117475">
                <a:moveTo>
                  <a:pt x="58499" y="0"/>
                </a:moveTo>
                <a:lnTo>
                  <a:pt x="269100" y="0"/>
                </a:lnTo>
                <a:lnTo>
                  <a:pt x="291871" y="4597"/>
                </a:lnTo>
                <a:lnTo>
                  <a:pt x="310466" y="17134"/>
                </a:lnTo>
                <a:lnTo>
                  <a:pt x="323003" y="35729"/>
                </a:lnTo>
                <a:lnTo>
                  <a:pt x="327600" y="58499"/>
                </a:lnTo>
                <a:lnTo>
                  <a:pt x="323003" y="81271"/>
                </a:lnTo>
                <a:lnTo>
                  <a:pt x="310466" y="99866"/>
                </a:lnTo>
                <a:lnTo>
                  <a:pt x="291871" y="112403"/>
                </a:lnTo>
                <a:lnTo>
                  <a:pt x="269100" y="117000"/>
                </a:lnTo>
                <a:lnTo>
                  <a:pt x="58499" y="117000"/>
                </a:lnTo>
                <a:lnTo>
                  <a:pt x="35729" y="112403"/>
                </a:lnTo>
                <a:lnTo>
                  <a:pt x="17134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43722" y="2620317"/>
            <a:ext cx="251899" cy="150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874721" y="1884923"/>
            <a:ext cx="170180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i="1" spc="-15" dirty="0">
                <a:latin typeface="Arial"/>
                <a:cs typeface="Arial"/>
              </a:rPr>
              <a:t>w</a:t>
            </a:r>
            <a:r>
              <a:rPr sz="825" i="1" spc="202" baseline="-15151" dirty="0">
                <a:latin typeface="Arial"/>
                <a:cs typeface="Arial"/>
              </a:rPr>
              <a:t>N</a:t>
            </a:r>
            <a:endParaRPr sz="825" baseline="-15151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021853" y="2730540"/>
            <a:ext cx="144780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i="1" spc="-15" dirty="0">
                <a:latin typeface="Arial"/>
                <a:cs typeface="Arial"/>
              </a:rPr>
              <a:t>w</a:t>
            </a:r>
            <a:r>
              <a:rPr sz="825" spc="52" baseline="-15151" dirty="0">
                <a:latin typeface="Tahoma"/>
                <a:cs typeface="Tahoma"/>
              </a:rPr>
              <a:t>0</a:t>
            </a:r>
            <a:endParaRPr sz="825" baseline="-15151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82015" y="2743748"/>
            <a:ext cx="13017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0" i="1" spc="-45" dirty="0">
                <a:latin typeface="Bookman Old Style"/>
                <a:cs typeface="Bookman Old Style"/>
              </a:rPr>
              <a:t>h</a:t>
            </a:r>
            <a:r>
              <a:rPr sz="825" spc="52" baseline="-15151" dirty="0">
                <a:latin typeface="Tahoma"/>
                <a:cs typeface="Tahoma"/>
              </a:rPr>
              <a:t>0</a:t>
            </a:r>
            <a:endParaRPr sz="825" baseline="-15151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26845" y="2520863"/>
            <a:ext cx="13017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0" i="1" spc="-45" dirty="0">
                <a:latin typeface="Bookman Old Style"/>
                <a:cs typeface="Bookman Old Style"/>
              </a:rPr>
              <a:t>h</a:t>
            </a:r>
            <a:r>
              <a:rPr sz="825" spc="52" baseline="-15151" dirty="0">
                <a:latin typeface="Tahoma"/>
                <a:cs typeface="Tahoma"/>
              </a:rPr>
              <a:t>1</a:t>
            </a:r>
            <a:endParaRPr sz="825" baseline="-15151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839195" y="2520863"/>
            <a:ext cx="144780" cy="3613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0"/>
              </a:spcBef>
            </a:pPr>
            <a:r>
              <a:rPr sz="850" b="0" i="1" spc="-5" dirty="0">
                <a:latin typeface="Bookman Old Style"/>
                <a:cs typeface="Bookman Old Style"/>
              </a:rPr>
              <a:t>h</a:t>
            </a:r>
            <a:r>
              <a:rPr sz="825" spc="-7" baseline="-15151" dirty="0">
                <a:latin typeface="Tahoma"/>
                <a:cs typeface="Tahoma"/>
              </a:rPr>
              <a:t>2</a:t>
            </a:r>
            <a:endParaRPr sz="825" baseline="-15151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850" i="1" spc="-15" dirty="0">
                <a:latin typeface="Arial"/>
                <a:cs typeface="Arial"/>
              </a:rPr>
              <a:t>w</a:t>
            </a:r>
            <a:r>
              <a:rPr sz="825" spc="52" baseline="-15151" dirty="0">
                <a:latin typeface="Tahoma"/>
                <a:cs typeface="Tahoma"/>
              </a:rPr>
              <a:t>1</a:t>
            </a:r>
            <a:endParaRPr sz="825" baseline="-15151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006895" y="2536907"/>
            <a:ext cx="287655" cy="360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275" b="0" i="1" spc="67" baseline="9803" dirty="0">
                <a:latin typeface="Bookman Old Style"/>
                <a:cs typeface="Bookman Old Style"/>
              </a:rPr>
              <a:t>h</a:t>
            </a:r>
            <a:r>
              <a:rPr sz="550" i="1" spc="45" dirty="0">
                <a:latin typeface="Arial"/>
                <a:cs typeface="Arial"/>
              </a:rPr>
              <a:t>N </a:t>
            </a:r>
            <a:r>
              <a:rPr sz="550" i="1" spc="135" dirty="0">
                <a:latin typeface="Arial"/>
                <a:cs typeface="Arial"/>
              </a:rPr>
              <a:t> </a:t>
            </a:r>
            <a:r>
              <a:rPr sz="550" spc="35" dirty="0">
                <a:latin typeface="Tahoma"/>
                <a:cs typeface="Tahoma"/>
              </a:rPr>
              <a:t>1</a:t>
            </a: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275" i="1" spc="89" baseline="9803" dirty="0">
                <a:latin typeface="Arial"/>
                <a:cs typeface="Arial"/>
              </a:rPr>
              <a:t>w</a:t>
            </a:r>
            <a:r>
              <a:rPr sz="550" i="1" spc="60" dirty="0">
                <a:latin typeface="Arial"/>
                <a:cs typeface="Arial"/>
              </a:rPr>
              <a:t>N </a:t>
            </a:r>
            <a:r>
              <a:rPr sz="550" i="1" spc="120" dirty="0">
                <a:latin typeface="Arial"/>
                <a:cs typeface="Arial"/>
              </a:rPr>
              <a:t> </a:t>
            </a:r>
            <a:r>
              <a:rPr sz="550" spc="35" dirty="0">
                <a:latin typeface="Tahoma"/>
                <a:cs typeface="Tahoma"/>
              </a:rPr>
              <a:t>2</a:t>
            </a:r>
            <a:endParaRPr sz="55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824140" y="2033337"/>
            <a:ext cx="295275" cy="86360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76200" marR="5080" indent="-46990">
              <a:lnSpc>
                <a:spcPct val="160300"/>
              </a:lnSpc>
              <a:spcBef>
                <a:spcPts val="45"/>
              </a:spcBef>
            </a:pPr>
            <a:r>
              <a:rPr sz="850" spc="15" dirty="0">
                <a:latin typeface="PMingLiU"/>
                <a:cs typeface="PMingLiU"/>
              </a:rPr>
              <a:t>c</a:t>
            </a:r>
            <a:r>
              <a:rPr sz="850" spc="20" dirty="0">
                <a:latin typeface="PMingLiU"/>
                <a:cs typeface="PMingLiU"/>
              </a:rPr>
              <a:t>os</a:t>
            </a:r>
            <a:r>
              <a:rPr sz="850" spc="105" dirty="0">
                <a:latin typeface="PMingLiU"/>
                <a:cs typeface="PMingLiU"/>
              </a:rPr>
              <a:t>t</a:t>
            </a:r>
            <a:r>
              <a:rPr sz="825" i="1" spc="135" baseline="-15151" dirty="0">
                <a:latin typeface="Arial"/>
                <a:cs typeface="Arial"/>
              </a:rPr>
              <a:t>N </a:t>
            </a:r>
            <a:r>
              <a:rPr sz="825" i="1" spc="75" baseline="-15151" dirty="0">
                <a:latin typeface="Arial"/>
                <a:cs typeface="Arial"/>
              </a:rPr>
              <a:t> </a:t>
            </a:r>
            <a:r>
              <a:rPr sz="850" i="1" spc="-70" dirty="0">
                <a:latin typeface="Arial"/>
                <a:cs typeface="Arial"/>
              </a:rPr>
              <a:t>p</a:t>
            </a:r>
            <a:r>
              <a:rPr sz="850" spc="-70" dirty="0">
                <a:latin typeface="Arial"/>
                <a:cs typeface="Arial"/>
              </a:rPr>
              <a:t>ˆ</a:t>
            </a:r>
            <a:r>
              <a:rPr sz="825" i="1" spc="-104" baseline="-15151" dirty="0">
                <a:latin typeface="Arial"/>
                <a:cs typeface="Arial"/>
              </a:rPr>
              <a:t>N  </a:t>
            </a:r>
            <a:r>
              <a:rPr sz="850" b="0" i="1" spc="45" dirty="0">
                <a:latin typeface="Bookman Old Style"/>
                <a:cs typeface="Bookman Old Style"/>
              </a:rPr>
              <a:t>h</a:t>
            </a:r>
            <a:r>
              <a:rPr sz="825" i="1" spc="67" baseline="-15151" dirty="0">
                <a:latin typeface="Arial"/>
                <a:cs typeface="Arial"/>
              </a:rPr>
              <a:t>N</a:t>
            </a:r>
            <a:endParaRPr sz="825" baseline="-15151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75" i="1" spc="89" baseline="9803" dirty="0">
                <a:latin typeface="Arial"/>
                <a:cs typeface="Arial"/>
              </a:rPr>
              <a:t>w</a:t>
            </a:r>
            <a:r>
              <a:rPr sz="550" i="1" spc="60" dirty="0">
                <a:latin typeface="Arial"/>
                <a:cs typeface="Arial"/>
              </a:rPr>
              <a:t>N</a:t>
            </a:r>
            <a:r>
              <a:rPr sz="550" i="1" spc="145" dirty="0">
                <a:latin typeface="Arial"/>
                <a:cs typeface="Arial"/>
              </a:rPr>
              <a:t> </a:t>
            </a:r>
            <a:r>
              <a:rPr sz="550" spc="35" dirty="0">
                <a:latin typeface="Tahoma"/>
                <a:cs typeface="Tahoma"/>
              </a:rPr>
              <a:t>1</a:t>
            </a:r>
            <a:endParaRPr sz="550">
              <a:latin typeface="Tahoma"/>
              <a:cs typeface="Tahom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011173" y="2275699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-8254" y="9493"/>
                </a:moveTo>
                <a:lnTo>
                  <a:pt x="8254" y="9493"/>
                </a:lnTo>
              </a:path>
            </a:pathLst>
          </a:custGeom>
          <a:ln w="18986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003744" y="2294685"/>
            <a:ext cx="15240" cy="20320"/>
          </a:xfrm>
          <a:custGeom>
            <a:avLst/>
            <a:gdLst/>
            <a:ahLst/>
            <a:cxnLst/>
            <a:rect l="l" t="t" r="r" b="b"/>
            <a:pathLst>
              <a:path w="15239" h="20319">
                <a:moveTo>
                  <a:pt x="14858" y="0"/>
                </a:moveTo>
                <a:lnTo>
                  <a:pt x="0" y="0"/>
                </a:lnTo>
                <a:lnTo>
                  <a:pt x="7429" y="19811"/>
                </a:lnTo>
                <a:lnTo>
                  <a:pt x="14858" y="0"/>
                </a:lnTo>
                <a:close/>
              </a:path>
            </a:pathLst>
          </a:custGeom>
          <a:solidFill>
            <a:srgbClr val="FF0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003744" y="2294686"/>
            <a:ext cx="15240" cy="20320"/>
          </a:xfrm>
          <a:custGeom>
            <a:avLst/>
            <a:gdLst/>
            <a:ahLst/>
            <a:cxnLst/>
            <a:rect l="l" t="t" r="r" b="b"/>
            <a:pathLst>
              <a:path w="15239" h="20319">
                <a:moveTo>
                  <a:pt x="7429" y="19811"/>
                </a:moveTo>
                <a:lnTo>
                  <a:pt x="14858" y="0"/>
                </a:lnTo>
                <a:lnTo>
                  <a:pt x="0" y="0"/>
                </a:lnTo>
                <a:lnTo>
                  <a:pt x="7429" y="19811"/>
                </a:lnTo>
                <a:close/>
              </a:path>
            </a:pathLst>
          </a:custGeom>
          <a:ln w="1650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011173" y="2486299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-8254" y="9493"/>
                </a:moveTo>
                <a:lnTo>
                  <a:pt x="8254" y="9493"/>
                </a:lnTo>
              </a:path>
            </a:pathLst>
          </a:custGeom>
          <a:ln w="18986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003744" y="2505286"/>
            <a:ext cx="15240" cy="20320"/>
          </a:xfrm>
          <a:custGeom>
            <a:avLst/>
            <a:gdLst/>
            <a:ahLst/>
            <a:cxnLst/>
            <a:rect l="l" t="t" r="r" b="b"/>
            <a:pathLst>
              <a:path w="15239" h="20319">
                <a:moveTo>
                  <a:pt x="14858" y="0"/>
                </a:moveTo>
                <a:lnTo>
                  <a:pt x="0" y="0"/>
                </a:lnTo>
                <a:lnTo>
                  <a:pt x="7429" y="19811"/>
                </a:lnTo>
                <a:lnTo>
                  <a:pt x="14858" y="0"/>
                </a:lnTo>
                <a:close/>
              </a:path>
            </a:pathLst>
          </a:custGeom>
          <a:solidFill>
            <a:srgbClr val="FF0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003744" y="2505286"/>
            <a:ext cx="15240" cy="20320"/>
          </a:xfrm>
          <a:custGeom>
            <a:avLst/>
            <a:gdLst/>
            <a:ahLst/>
            <a:cxnLst/>
            <a:rect l="l" t="t" r="r" b="b"/>
            <a:pathLst>
              <a:path w="15239" h="20319">
                <a:moveTo>
                  <a:pt x="7429" y="19811"/>
                </a:moveTo>
                <a:lnTo>
                  <a:pt x="14858" y="0"/>
                </a:lnTo>
                <a:lnTo>
                  <a:pt x="0" y="0"/>
                </a:lnTo>
                <a:lnTo>
                  <a:pt x="7429" y="19811"/>
                </a:lnTo>
                <a:close/>
              </a:path>
            </a:pathLst>
          </a:custGeom>
          <a:ln w="1650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437427" y="2579899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4">
                <a:moveTo>
                  <a:pt x="140146" y="0"/>
                </a:moveTo>
                <a:lnTo>
                  <a:pt x="0" y="0"/>
                </a:lnTo>
              </a:path>
            </a:pathLst>
          </a:custGeom>
          <a:ln w="1650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17615" y="2572470"/>
            <a:ext cx="20320" cy="15240"/>
          </a:xfrm>
          <a:custGeom>
            <a:avLst/>
            <a:gdLst/>
            <a:ahLst/>
            <a:cxnLst/>
            <a:rect l="l" t="t" r="r" b="b"/>
            <a:pathLst>
              <a:path w="20319" h="15239">
                <a:moveTo>
                  <a:pt x="19811" y="0"/>
                </a:moveTo>
                <a:lnTo>
                  <a:pt x="0" y="7429"/>
                </a:lnTo>
                <a:lnTo>
                  <a:pt x="19811" y="14858"/>
                </a:lnTo>
                <a:lnTo>
                  <a:pt x="19811" y="0"/>
                </a:lnTo>
                <a:close/>
              </a:path>
            </a:pathLst>
          </a:custGeom>
          <a:solidFill>
            <a:srgbClr val="FF0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417615" y="2572470"/>
            <a:ext cx="20320" cy="15240"/>
          </a:xfrm>
          <a:custGeom>
            <a:avLst/>
            <a:gdLst/>
            <a:ahLst/>
            <a:cxnLst/>
            <a:rect l="l" t="t" r="r" b="b"/>
            <a:pathLst>
              <a:path w="20319" h="15239">
                <a:moveTo>
                  <a:pt x="0" y="7429"/>
                </a:moveTo>
                <a:lnTo>
                  <a:pt x="19811" y="14858"/>
                </a:lnTo>
                <a:lnTo>
                  <a:pt x="19811" y="0"/>
                </a:lnTo>
                <a:lnTo>
                  <a:pt x="0" y="7429"/>
                </a:lnTo>
                <a:close/>
              </a:path>
            </a:pathLst>
          </a:custGeom>
          <a:ln w="1650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256427" y="2579899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140146" y="0"/>
                </a:moveTo>
                <a:lnTo>
                  <a:pt x="0" y="0"/>
                </a:lnTo>
              </a:path>
            </a:pathLst>
          </a:custGeom>
          <a:ln w="1650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236615" y="2572470"/>
            <a:ext cx="20320" cy="15240"/>
          </a:xfrm>
          <a:custGeom>
            <a:avLst/>
            <a:gdLst/>
            <a:ahLst/>
            <a:cxnLst/>
            <a:rect l="l" t="t" r="r" b="b"/>
            <a:pathLst>
              <a:path w="20319" h="15239">
                <a:moveTo>
                  <a:pt x="19811" y="0"/>
                </a:moveTo>
                <a:lnTo>
                  <a:pt x="0" y="7429"/>
                </a:lnTo>
                <a:lnTo>
                  <a:pt x="19811" y="14858"/>
                </a:lnTo>
                <a:lnTo>
                  <a:pt x="19811" y="0"/>
                </a:lnTo>
                <a:close/>
              </a:path>
            </a:pathLst>
          </a:custGeom>
          <a:solidFill>
            <a:srgbClr val="FF0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236615" y="2572470"/>
            <a:ext cx="20320" cy="15240"/>
          </a:xfrm>
          <a:custGeom>
            <a:avLst/>
            <a:gdLst/>
            <a:ahLst/>
            <a:cxnLst/>
            <a:rect l="l" t="t" r="r" b="b"/>
            <a:pathLst>
              <a:path w="20319" h="15239">
                <a:moveTo>
                  <a:pt x="0" y="7429"/>
                </a:moveTo>
                <a:lnTo>
                  <a:pt x="19811" y="14858"/>
                </a:lnTo>
                <a:lnTo>
                  <a:pt x="19811" y="0"/>
                </a:lnTo>
                <a:lnTo>
                  <a:pt x="0" y="7429"/>
                </a:lnTo>
                <a:close/>
              </a:path>
            </a:pathLst>
          </a:custGeom>
          <a:ln w="1650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496627" y="2579899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140146" y="0"/>
                </a:moveTo>
                <a:lnTo>
                  <a:pt x="0" y="0"/>
                </a:lnTo>
              </a:path>
            </a:pathLst>
          </a:custGeom>
          <a:ln w="1650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476815" y="2572470"/>
            <a:ext cx="20320" cy="15240"/>
          </a:xfrm>
          <a:custGeom>
            <a:avLst/>
            <a:gdLst/>
            <a:ahLst/>
            <a:cxnLst/>
            <a:rect l="l" t="t" r="r" b="b"/>
            <a:pathLst>
              <a:path w="20320" h="15239">
                <a:moveTo>
                  <a:pt x="19811" y="0"/>
                </a:moveTo>
                <a:lnTo>
                  <a:pt x="0" y="7429"/>
                </a:lnTo>
                <a:lnTo>
                  <a:pt x="19811" y="14858"/>
                </a:lnTo>
                <a:lnTo>
                  <a:pt x="19811" y="0"/>
                </a:lnTo>
                <a:close/>
              </a:path>
            </a:pathLst>
          </a:custGeom>
          <a:solidFill>
            <a:srgbClr val="FF0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476815" y="2572470"/>
            <a:ext cx="20320" cy="15240"/>
          </a:xfrm>
          <a:custGeom>
            <a:avLst/>
            <a:gdLst/>
            <a:ahLst/>
            <a:cxnLst/>
            <a:rect l="l" t="t" r="r" b="b"/>
            <a:pathLst>
              <a:path w="20320" h="15239">
                <a:moveTo>
                  <a:pt x="0" y="7429"/>
                </a:moveTo>
                <a:lnTo>
                  <a:pt x="19811" y="14858"/>
                </a:lnTo>
                <a:lnTo>
                  <a:pt x="19811" y="0"/>
                </a:lnTo>
                <a:lnTo>
                  <a:pt x="0" y="7429"/>
                </a:lnTo>
                <a:close/>
              </a:path>
            </a:pathLst>
          </a:custGeom>
          <a:ln w="1650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665674" y="2564215"/>
            <a:ext cx="175642" cy="789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2446533" y="2529600"/>
            <a:ext cx="157480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10" dirty="0">
                <a:latin typeface="Arial"/>
                <a:cs typeface="Arial"/>
              </a:rPr>
              <a:t>…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35813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40" dirty="0" smtClean="0">
                <a:latin typeface="Tahoma"/>
                <a:cs typeface="Tahoma"/>
              </a:rPr>
              <a:t>Масштабирование: Большие Словари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303977"/>
            <a:ext cx="3841115" cy="6046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ru-RU" sz="1000" spc="-5" dirty="0" smtClean="0">
                <a:latin typeface="Tahoma"/>
                <a:cs typeface="Tahoma"/>
              </a:rPr>
              <a:t>Большая часть вычислительных затрат нейронной ЯМ – это функция размера словаря, которая доминирует при вычислении</a:t>
            </a:r>
            <a:r>
              <a:rPr sz="1000" spc="-25" dirty="0" smtClean="0">
                <a:latin typeface="Tahoma"/>
                <a:cs typeface="Tahoma"/>
              </a:rPr>
              <a:t>:</a:t>
            </a:r>
            <a:endParaRPr sz="1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1310640">
              <a:lnSpc>
                <a:spcPct val="100000"/>
              </a:lnSpc>
            </a:pPr>
            <a:r>
              <a:rPr sz="1000" i="1" spc="-220" dirty="0">
                <a:latin typeface="Trebuchet MS"/>
                <a:cs typeface="Trebuchet MS"/>
              </a:rPr>
              <a:t>p</a:t>
            </a:r>
            <a:r>
              <a:rPr sz="1000" spc="-220" dirty="0">
                <a:latin typeface="Tahoma"/>
                <a:cs typeface="Tahoma"/>
              </a:rPr>
              <a:t>ˆ</a:t>
            </a:r>
            <a:r>
              <a:rPr sz="1050" i="1" spc="-330" baseline="-11904" dirty="0">
                <a:latin typeface="Verdana"/>
                <a:cs typeface="Verdana"/>
              </a:rPr>
              <a:t>n </a:t>
            </a:r>
            <a:r>
              <a:rPr sz="1000" spc="45" dirty="0">
                <a:latin typeface="Tahoma"/>
                <a:cs typeface="Tahoma"/>
              </a:rPr>
              <a:t>= </a:t>
            </a:r>
            <a:r>
              <a:rPr sz="1000" spc="-35" dirty="0">
                <a:latin typeface="Tahoma"/>
                <a:cs typeface="Tahoma"/>
              </a:rPr>
              <a:t>softmax </a:t>
            </a:r>
            <a:r>
              <a:rPr sz="1000" spc="-5" dirty="0">
                <a:latin typeface="Tahoma"/>
                <a:cs typeface="Tahoma"/>
              </a:rPr>
              <a:t>(</a:t>
            </a:r>
            <a:r>
              <a:rPr sz="1000" i="1" spc="-5" dirty="0">
                <a:solidFill>
                  <a:srgbClr val="FF0000"/>
                </a:solidFill>
                <a:latin typeface="Trebuchet MS"/>
                <a:cs typeface="Trebuchet MS"/>
              </a:rPr>
              <a:t>Wh</a:t>
            </a:r>
            <a:r>
              <a:rPr sz="1050" i="1" spc="-7" baseline="-11904" dirty="0">
                <a:solidFill>
                  <a:srgbClr val="FF0000"/>
                </a:solidFill>
                <a:latin typeface="Verdana"/>
                <a:cs typeface="Verdana"/>
              </a:rPr>
              <a:t>n </a:t>
            </a:r>
            <a:r>
              <a:rPr sz="1000" spc="45" dirty="0">
                <a:latin typeface="Tahoma"/>
                <a:cs typeface="Tahoma"/>
              </a:rPr>
              <a:t>+</a:t>
            </a:r>
            <a:r>
              <a:rPr sz="1000" spc="-240" dirty="0">
                <a:latin typeface="Tahoma"/>
                <a:cs typeface="Tahoma"/>
              </a:rPr>
              <a:t> </a:t>
            </a:r>
            <a:r>
              <a:rPr sz="1000" i="1" spc="-5" dirty="0">
                <a:latin typeface="Trebuchet MS"/>
                <a:cs typeface="Trebuchet MS"/>
              </a:rPr>
              <a:t>b</a:t>
            </a:r>
            <a:r>
              <a:rPr sz="1000" spc="-5" dirty="0">
                <a:latin typeface="Tahoma"/>
                <a:cs typeface="Tahoma"/>
              </a:rPr>
              <a:t>)</a:t>
            </a:r>
            <a:endParaRPr sz="10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1241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40" dirty="0"/>
              <a:t>Масштабирование: Большие Словари</a:t>
            </a:r>
            <a:endParaRPr lang="ru-RU" dirty="0"/>
          </a:p>
        </p:txBody>
      </p:sp>
      <p:sp>
        <p:nvSpPr>
          <p:cNvPr id="3" name="object 3"/>
          <p:cNvSpPr txBox="1"/>
          <p:nvPr/>
        </p:nvSpPr>
        <p:spPr>
          <a:xfrm>
            <a:off x="95300" y="754880"/>
            <a:ext cx="4514800" cy="1892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ru-RU" sz="1000" spc="-5" dirty="0" smtClean="0">
                <a:latin typeface="Tahoma"/>
                <a:cs typeface="Tahoma"/>
              </a:rPr>
              <a:t>Большая часть вычислительных затрат нейронной ЯМ – это функция размера словаря, которая доминирует при вычислении</a:t>
            </a:r>
            <a:r>
              <a:rPr lang="ru-RU" sz="1000" spc="-25" dirty="0" smtClean="0">
                <a:latin typeface="Tahoma"/>
                <a:cs typeface="Tahoma"/>
              </a:rPr>
              <a:t>:</a:t>
            </a:r>
            <a:endParaRPr lang="ru-RU" sz="1000" dirty="0" smtClean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15240" algn="ctr">
              <a:lnSpc>
                <a:spcPct val="100000"/>
              </a:lnSpc>
            </a:pPr>
            <a:r>
              <a:rPr sz="1000" i="1" spc="-220" dirty="0">
                <a:latin typeface="Trebuchet MS"/>
                <a:cs typeface="Trebuchet MS"/>
              </a:rPr>
              <a:t>p</a:t>
            </a:r>
            <a:r>
              <a:rPr sz="1000" spc="-220" dirty="0">
                <a:latin typeface="Tahoma"/>
                <a:cs typeface="Tahoma"/>
              </a:rPr>
              <a:t>ˆ</a:t>
            </a:r>
            <a:r>
              <a:rPr sz="1050" i="1" spc="-330" baseline="-11904" dirty="0">
                <a:latin typeface="Verdana"/>
                <a:cs typeface="Verdana"/>
              </a:rPr>
              <a:t>n            </a:t>
            </a:r>
            <a:r>
              <a:rPr sz="1000" spc="45" dirty="0">
                <a:latin typeface="Tahoma"/>
                <a:cs typeface="Tahoma"/>
              </a:rPr>
              <a:t>= </a:t>
            </a:r>
            <a:r>
              <a:rPr sz="1000" spc="-35" dirty="0">
                <a:latin typeface="Tahoma"/>
                <a:cs typeface="Tahoma"/>
              </a:rPr>
              <a:t>softmax </a:t>
            </a:r>
            <a:r>
              <a:rPr sz="1000" spc="-5" dirty="0">
                <a:latin typeface="Tahoma"/>
                <a:cs typeface="Tahoma"/>
              </a:rPr>
              <a:t>(</a:t>
            </a:r>
            <a:r>
              <a:rPr sz="1000" i="1" spc="-5" dirty="0">
                <a:solidFill>
                  <a:srgbClr val="FF0000"/>
                </a:solidFill>
                <a:latin typeface="Trebuchet MS"/>
                <a:cs typeface="Trebuchet MS"/>
              </a:rPr>
              <a:t>Wh</a:t>
            </a:r>
            <a:r>
              <a:rPr sz="1050" i="1" spc="-7" baseline="-11904" dirty="0">
                <a:solidFill>
                  <a:srgbClr val="FF0000"/>
                </a:solidFill>
                <a:latin typeface="Verdana"/>
                <a:cs typeface="Verdana"/>
              </a:rPr>
              <a:t>n </a:t>
            </a:r>
            <a:r>
              <a:rPr sz="1000" spc="45" dirty="0">
                <a:latin typeface="Tahoma"/>
                <a:cs typeface="Tahoma"/>
              </a:rPr>
              <a:t>+</a:t>
            </a:r>
            <a:r>
              <a:rPr sz="1000" spc="-235" dirty="0">
                <a:latin typeface="Tahoma"/>
                <a:cs typeface="Tahoma"/>
              </a:rPr>
              <a:t> </a:t>
            </a:r>
            <a:r>
              <a:rPr sz="1000" i="1" spc="-5" dirty="0">
                <a:latin typeface="Trebuchet MS"/>
                <a:cs typeface="Trebuchet MS"/>
              </a:rPr>
              <a:t>b</a:t>
            </a:r>
            <a:r>
              <a:rPr sz="1000" spc="-5" dirty="0">
                <a:latin typeface="Tahoma"/>
                <a:cs typeface="Tahoma"/>
              </a:rPr>
              <a:t>)</a:t>
            </a:r>
            <a:endParaRPr sz="1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lang="ru-RU" sz="1200" spc="-40" dirty="0" smtClean="0">
                <a:solidFill>
                  <a:srgbClr val="007F00"/>
                </a:solidFill>
                <a:latin typeface="Tahoma"/>
                <a:cs typeface="Tahoma"/>
              </a:rPr>
              <a:t>Решения</a:t>
            </a:r>
            <a:endParaRPr sz="1200" dirty="0">
              <a:latin typeface="Tahoma"/>
              <a:cs typeface="Tahoma"/>
            </a:endParaRPr>
          </a:p>
          <a:p>
            <a:pPr marL="12700" marR="5080">
              <a:lnSpc>
                <a:spcPts val="1200"/>
              </a:lnSpc>
              <a:spcBef>
                <a:spcPts val="10"/>
              </a:spcBef>
            </a:pPr>
            <a:r>
              <a:rPr lang="ru-RU" sz="1000" b="1" spc="-35" dirty="0" smtClean="0">
                <a:latin typeface="Arial"/>
                <a:cs typeface="Arial"/>
              </a:rPr>
              <a:t>Шорт-листы</a:t>
            </a:r>
            <a:r>
              <a:rPr sz="1000" b="1" spc="-35" dirty="0" smtClean="0">
                <a:latin typeface="Arial"/>
                <a:cs typeface="Arial"/>
              </a:rPr>
              <a:t>: </a:t>
            </a:r>
            <a:r>
              <a:rPr lang="ru-RU" sz="1000" spc="-65" dirty="0" smtClean="0">
                <a:latin typeface="Tahoma"/>
                <a:cs typeface="Tahoma"/>
              </a:rPr>
              <a:t>использовать нейронные ЯМ для наиболее частых слов, и традиционную </a:t>
            </a:r>
            <a:r>
              <a:rPr lang="en-US" sz="1000" spc="-65" dirty="0" smtClean="0">
                <a:latin typeface="Tahoma"/>
                <a:cs typeface="Tahoma"/>
              </a:rPr>
              <a:t>n-</a:t>
            </a:r>
            <a:r>
              <a:rPr lang="ru-RU" sz="1000" spc="-65" dirty="0" smtClean="0">
                <a:latin typeface="Tahoma"/>
                <a:cs typeface="Tahoma"/>
              </a:rPr>
              <a:t>граммную ЯМ для остальных. Хотя это легко реализовать, это сводит на нет главное преимущество нейронной ЯМ, т.е., генерализацию на редкие события.</a:t>
            </a:r>
          </a:p>
          <a:p>
            <a:pPr marL="12700" marR="5080">
              <a:lnSpc>
                <a:spcPts val="1200"/>
              </a:lnSpc>
              <a:spcBef>
                <a:spcPts val="10"/>
              </a:spcBef>
            </a:pPr>
            <a:r>
              <a:rPr lang="ru-RU" sz="1000" b="1" spc="-20" dirty="0" smtClean="0">
                <a:latin typeface="Arial"/>
                <a:cs typeface="Arial"/>
              </a:rPr>
              <a:t>Шорт-листы локальных </a:t>
            </a:r>
            <a:r>
              <a:rPr lang="ru-RU" sz="1000" b="1" spc="-20" dirty="0" err="1" smtClean="0">
                <a:latin typeface="Arial"/>
                <a:cs typeface="Arial"/>
              </a:rPr>
              <a:t>бэтчей</a:t>
            </a:r>
            <a:r>
              <a:rPr sz="1000" b="1" spc="-45" dirty="0" smtClean="0">
                <a:latin typeface="Arial"/>
                <a:cs typeface="Arial"/>
              </a:rPr>
              <a:t>: </a:t>
            </a:r>
            <a:r>
              <a:rPr lang="ru-RU" sz="1000" spc="-40" dirty="0" smtClean="0">
                <a:latin typeface="Tahoma"/>
                <a:cs typeface="Tahoma"/>
              </a:rPr>
              <a:t>аппроксимировать полную функцию разбиения для экземпляров данных из сегментов данных с подмножеством словаря, выбранного для этого </a:t>
            </a:r>
            <a:r>
              <a:rPr lang="ru-RU" sz="1000" spc="-40" dirty="0" err="1" smtClean="0">
                <a:latin typeface="Tahoma"/>
                <a:cs typeface="Tahoma"/>
              </a:rPr>
              <a:t>сегмемнта</a:t>
            </a:r>
            <a:r>
              <a:rPr sz="1000" spc="-45" dirty="0" smtClean="0">
                <a:latin typeface="Tahoma"/>
                <a:cs typeface="Tahoma"/>
              </a:rPr>
              <a:t>.</a:t>
            </a:r>
            <a:r>
              <a:rPr sz="1050" spc="-67" baseline="27777" dirty="0" smtClean="0">
                <a:latin typeface="Arial"/>
                <a:cs typeface="Arial"/>
              </a:rPr>
              <a:t>7</a:t>
            </a:r>
            <a:endParaRPr sz="1050" baseline="27777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3151568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3171264"/>
            <a:ext cx="387731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163830">
              <a:lnSpc>
                <a:spcPts val="950"/>
              </a:lnSpc>
              <a:spcBef>
                <a:spcPts val="135"/>
              </a:spcBef>
            </a:pPr>
            <a:r>
              <a:rPr sz="900" spc="7" baseline="37037" dirty="0">
                <a:latin typeface="Arial"/>
                <a:cs typeface="Arial"/>
              </a:rPr>
              <a:t>7</a:t>
            </a:r>
            <a:r>
              <a:rPr sz="800" spc="5" dirty="0">
                <a:latin typeface="Arial"/>
                <a:cs typeface="Arial"/>
              </a:rPr>
              <a:t>On </a:t>
            </a:r>
            <a:r>
              <a:rPr sz="800" spc="-20" dirty="0">
                <a:latin typeface="Arial"/>
                <a:cs typeface="Arial"/>
              </a:rPr>
              <a:t>Using </a:t>
            </a:r>
            <a:r>
              <a:rPr sz="800" spc="-15" dirty="0">
                <a:latin typeface="Arial"/>
                <a:cs typeface="Arial"/>
              </a:rPr>
              <a:t>Very </a:t>
            </a:r>
            <a:r>
              <a:rPr sz="800" spc="-25" dirty="0">
                <a:latin typeface="Arial"/>
                <a:cs typeface="Arial"/>
              </a:rPr>
              <a:t>Large </a:t>
            </a:r>
            <a:r>
              <a:rPr sz="800" spc="-10" dirty="0">
                <a:latin typeface="Arial"/>
                <a:cs typeface="Arial"/>
              </a:rPr>
              <a:t>Target </a:t>
            </a:r>
            <a:r>
              <a:rPr sz="800" spc="-15" dirty="0">
                <a:latin typeface="Arial"/>
                <a:cs typeface="Arial"/>
              </a:rPr>
              <a:t>Vocabulary </a:t>
            </a:r>
            <a:r>
              <a:rPr sz="800" dirty="0">
                <a:latin typeface="Arial"/>
                <a:cs typeface="Arial"/>
              </a:rPr>
              <a:t>for </a:t>
            </a:r>
            <a:r>
              <a:rPr sz="800" spc="-10" dirty="0">
                <a:latin typeface="Arial"/>
                <a:cs typeface="Arial"/>
              </a:rPr>
              <a:t>Neural Machine </a:t>
            </a:r>
            <a:r>
              <a:rPr sz="800" spc="-5" dirty="0">
                <a:latin typeface="Arial"/>
                <a:cs typeface="Arial"/>
              </a:rPr>
              <a:t>Translation. </a:t>
            </a:r>
            <a:r>
              <a:rPr sz="800" spc="-30" dirty="0">
                <a:latin typeface="Arial"/>
                <a:cs typeface="Arial"/>
              </a:rPr>
              <a:t>Jean </a:t>
            </a:r>
            <a:r>
              <a:rPr sz="800" spc="5" dirty="0">
                <a:latin typeface="Arial"/>
                <a:cs typeface="Arial"/>
              </a:rPr>
              <a:t>et  </a:t>
            </a:r>
            <a:r>
              <a:rPr sz="800" dirty="0">
                <a:latin typeface="Arial"/>
                <a:cs typeface="Arial"/>
              </a:rPr>
              <a:t>al., </a:t>
            </a:r>
            <a:r>
              <a:rPr sz="800" spc="-10" dirty="0">
                <a:latin typeface="Arial"/>
                <a:cs typeface="Arial"/>
              </a:rPr>
              <a:t>ACL</a:t>
            </a:r>
            <a:r>
              <a:rPr sz="800" spc="110" dirty="0">
                <a:latin typeface="Arial"/>
                <a:cs typeface="Arial"/>
              </a:rPr>
              <a:t> </a:t>
            </a:r>
            <a:r>
              <a:rPr sz="800" spc="-25" dirty="0">
                <a:latin typeface="Arial"/>
                <a:cs typeface="Arial"/>
              </a:rPr>
              <a:t>2015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2003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40" dirty="0"/>
              <a:t>Масштабирование: Большие Словари</a:t>
            </a:r>
            <a:endParaRPr lang="ru-RU" dirty="0"/>
          </a:p>
        </p:txBody>
      </p:sp>
      <p:sp>
        <p:nvSpPr>
          <p:cNvPr id="3" name="object 3"/>
          <p:cNvSpPr txBox="1"/>
          <p:nvPr/>
        </p:nvSpPr>
        <p:spPr>
          <a:xfrm>
            <a:off x="171450" y="690135"/>
            <a:ext cx="4089348" cy="21691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6835">
              <a:lnSpc>
                <a:spcPct val="100000"/>
              </a:lnSpc>
              <a:spcBef>
                <a:spcPts val="95"/>
              </a:spcBef>
            </a:pPr>
            <a:r>
              <a:rPr lang="ru-RU" sz="1000" spc="-5" dirty="0" smtClean="0">
                <a:latin typeface="Tahoma"/>
                <a:cs typeface="Tahoma"/>
              </a:rPr>
              <a:t>Большая часть вычислительных затрат нейронной ЯМ – это функция размера словаря, которая доминирует при вычислении</a:t>
            </a:r>
            <a:r>
              <a:rPr sz="1000" spc="-25" dirty="0" smtClean="0">
                <a:latin typeface="Tahoma"/>
                <a:cs typeface="Tahoma"/>
              </a:rPr>
              <a:t>:</a:t>
            </a:r>
            <a:endParaRPr sz="1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0" i="1" spc="-220" dirty="0">
                <a:latin typeface="Trebuchet MS"/>
                <a:cs typeface="Trebuchet MS"/>
              </a:rPr>
              <a:t>p</a:t>
            </a:r>
            <a:r>
              <a:rPr sz="1000" spc="-220" dirty="0">
                <a:latin typeface="Tahoma"/>
                <a:cs typeface="Tahoma"/>
              </a:rPr>
              <a:t>ˆ</a:t>
            </a:r>
            <a:r>
              <a:rPr sz="1050" i="1" spc="-330" baseline="-11904" dirty="0">
                <a:latin typeface="Verdana"/>
                <a:cs typeface="Verdana"/>
              </a:rPr>
              <a:t>n            </a:t>
            </a:r>
            <a:r>
              <a:rPr sz="1000" spc="45" dirty="0">
                <a:latin typeface="Tahoma"/>
                <a:cs typeface="Tahoma"/>
              </a:rPr>
              <a:t>= </a:t>
            </a:r>
            <a:r>
              <a:rPr sz="1000" spc="-35" dirty="0">
                <a:latin typeface="Tahoma"/>
                <a:cs typeface="Tahoma"/>
              </a:rPr>
              <a:t>softmax </a:t>
            </a:r>
            <a:r>
              <a:rPr sz="1000" spc="-5" dirty="0">
                <a:latin typeface="Tahoma"/>
                <a:cs typeface="Tahoma"/>
              </a:rPr>
              <a:t>(</a:t>
            </a:r>
            <a:r>
              <a:rPr sz="1000" i="1" spc="-5" dirty="0">
                <a:solidFill>
                  <a:srgbClr val="FF0000"/>
                </a:solidFill>
                <a:latin typeface="Trebuchet MS"/>
                <a:cs typeface="Trebuchet MS"/>
              </a:rPr>
              <a:t>Wh</a:t>
            </a:r>
            <a:r>
              <a:rPr sz="1050" i="1" spc="-7" baseline="-11904" dirty="0">
                <a:solidFill>
                  <a:srgbClr val="FF0000"/>
                </a:solidFill>
                <a:latin typeface="Verdana"/>
                <a:cs typeface="Verdana"/>
              </a:rPr>
              <a:t>n </a:t>
            </a:r>
            <a:r>
              <a:rPr sz="1000" spc="45" dirty="0">
                <a:latin typeface="Tahoma"/>
                <a:cs typeface="Tahoma"/>
              </a:rPr>
              <a:t>+</a:t>
            </a:r>
            <a:r>
              <a:rPr sz="1000" spc="-235" dirty="0">
                <a:latin typeface="Tahoma"/>
                <a:cs typeface="Tahoma"/>
              </a:rPr>
              <a:t> </a:t>
            </a:r>
            <a:r>
              <a:rPr sz="1000" i="1" spc="-5" dirty="0">
                <a:latin typeface="Trebuchet MS"/>
                <a:cs typeface="Trebuchet MS"/>
              </a:rPr>
              <a:t>b</a:t>
            </a:r>
            <a:r>
              <a:rPr sz="1000" spc="-5" dirty="0">
                <a:latin typeface="Tahoma"/>
                <a:cs typeface="Tahoma"/>
              </a:rPr>
              <a:t>)</a:t>
            </a:r>
            <a:endParaRPr sz="1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lang="ru-RU" sz="1200" spc="-40" dirty="0" smtClean="0">
                <a:solidFill>
                  <a:srgbClr val="007F00"/>
                </a:solidFill>
                <a:latin typeface="Tahoma"/>
                <a:cs typeface="Tahoma"/>
              </a:rPr>
              <a:t>Решения</a:t>
            </a:r>
            <a:endParaRPr sz="1200" dirty="0">
              <a:latin typeface="Tahoma"/>
              <a:cs typeface="Tahoma"/>
            </a:endParaRPr>
          </a:p>
          <a:p>
            <a:pPr marL="12700" marR="5080">
              <a:lnSpc>
                <a:spcPts val="1200"/>
              </a:lnSpc>
              <a:spcBef>
                <a:spcPts val="10"/>
              </a:spcBef>
            </a:pPr>
            <a:r>
              <a:rPr lang="ru-RU" sz="1000" b="1" spc="-35" dirty="0" smtClean="0">
                <a:latin typeface="Arial"/>
                <a:cs typeface="Arial"/>
              </a:rPr>
              <a:t>Аппроксимировать градиент/изменить цель</a:t>
            </a:r>
            <a:r>
              <a:rPr sz="1000" b="1" spc="-35" dirty="0" smtClean="0">
                <a:latin typeface="Arial"/>
                <a:cs typeface="Arial"/>
              </a:rPr>
              <a:t>: </a:t>
            </a:r>
            <a:r>
              <a:rPr lang="ru-RU" sz="1000" spc="-5" dirty="0" smtClean="0">
                <a:latin typeface="Tahoma"/>
                <a:cs typeface="Tahoma"/>
              </a:rPr>
              <a:t>если бы мы не должны были суммировать словарь, чтобы нормализовать его во время тренировки, то это было бы намного быстрее</a:t>
            </a:r>
            <a:r>
              <a:rPr sz="1000" spc="-35" dirty="0" smtClean="0">
                <a:latin typeface="Tahoma"/>
                <a:cs typeface="Tahoma"/>
              </a:rPr>
              <a:t>. </a:t>
            </a:r>
            <a:r>
              <a:rPr lang="ru-RU" sz="1000" spc="-40" dirty="0" smtClean="0">
                <a:latin typeface="Tahoma"/>
                <a:cs typeface="Tahoma"/>
              </a:rPr>
              <a:t>Это заманчиво, чтобы рассмотреть возможность максимизации правдоподобия, сделав логарифмическую функцию разбиения независимым параметром</a:t>
            </a:r>
            <a:r>
              <a:rPr sz="1000" spc="-45" dirty="0" smtClean="0">
                <a:latin typeface="Tahoma"/>
                <a:cs typeface="Tahoma"/>
              </a:rPr>
              <a:t> </a:t>
            </a:r>
            <a:r>
              <a:rPr sz="1000" i="1" spc="15" dirty="0">
                <a:latin typeface="Trebuchet MS"/>
                <a:cs typeface="Trebuchet MS"/>
              </a:rPr>
              <a:t>c</a:t>
            </a:r>
            <a:r>
              <a:rPr sz="1000" spc="15" dirty="0">
                <a:latin typeface="Tahoma"/>
                <a:cs typeface="Tahoma"/>
              </a:rPr>
              <a:t>, </a:t>
            </a:r>
            <a:r>
              <a:rPr lang="ru-RU" sz="1000" spc="-20" dirty="0" smtClean="0">
                <a:latin typeface="Tahoma"/>
                <a:cs typeface="Tahoma"/>
              </a:rPr>
              <a:t>но </a:t>
            </a:r>
            <a:r>
              <a:rPr sz="1000" spc="-20" dirty="0" smtClean="0">
                <a:latin typeface="Tahoma"/>
                <a:cs typeface="Tahoma"/>
              </a:rPr>
              <a:t> </a:t>
            </a:r>
            <a:r>
              <a:rPr lang="ru-RU" sz="1000" spc="-20" dirty="0" smtClean="0">
                <a:latin typeface="Tahoma"/>
                <a:cs typeface="Tahoma"/>
              </a:rPr>
              <a:t>это приводит к плохо определенной цели</a:t>
            </a:r>
            <a:r>
              <a:rPr sz="1000" spc="-35" dirty="0" smtClean="0">
                <a:latin typeface="Tahoma"/>
                <a:cs typeface="Tahoma"/>
              </a:rPr>
              <a:t>.</a:t>
            </a:r>
            <a:r>
              <a:rPr lang="ru-RU" sz="1000" spc="-35" dirty="0" smtClean="0">
                <a:latin typeface="Tahoma"/>
                <a:cs typeface="Tahoma"/>
              </a:rPr>
              <a:t> </a:t>
            </a:r>
            <a:endParaRPr sz="1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0" i="1" spc="-220" dirty="0">
                <a:latin typeface="Trebuchet MS"/>
                <a:cs typeface="Trebuchet MS"/>
              </a:rPr>
              <a:t>p</a:t>
            </a:r>
            <a:r>
              <a:rPr sz="1000" spc="-220" dirty="0">
                <a:latin typeface="Tahoma"/>
                <a:cs typeface="Tahoma"/>
              </a:rPr>
              <a:t>ˆ</a:t>
            </a:r>
            <a:r>
              <a:rPr sz="1050" i="1" spc="-330" baseline="-11904" dirty="0">
                <a:latin typeface="Verdana"/>
                <a:cs typeface="Verdana"/>
              </a:rPr>
              <a:t>n</a:t>
            </a:r>
            <a:r>
              <a:rPr sz="1050" i="1" spc="-300" baseline="-11904" dirty="0">
                <a:latin typeface="Verdana"/>
                <a:cs typeface="Verdana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≡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55" dirty="0">
                <a:latin typeface="Tahoma"/>
                <a:cs typeface="Tahoma"/>
              </a:rPr>
              <a:t>exp</a:t>
            </a:r>
            <a:r>
              <a:rPr sz="1000" spc="-150" dirty="0">
                <a:latin typeface="Tahoma"/>
                <a:cs typeface="Tahoma"/>
              </a:rPr>
              <a:t> </a:t>
            </a:r>
            <a:r>
              <a:rPr sz="1000" spc="-5" dirty="0">
                <a:latin typeface="Tahoma"/>
                <a:cs typeface="Tahoma"/>
              </a:rPr>
              <a:t>(</a:t>
            </a:r>
            <a:r>
              <a:rPr sz="1000" i="1" spc="-5" dirty="0">
                <a:solidFill>
                  <a:srgbClr val="FF0000"/>
                </a:solidFill>
                <a:latin typeface="Trebuchet MS"/>
                <a:cs typeface="Trebuchet MS"/>
              </a:rPr>
              <a:t>Wh</a:t>
            </a:r>
            <a:r>
              <a:rPr sz="1050" i="1" spc="-7" baseline="-11904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1050" i="1" spc="52" baseline="-11904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00" spc="45" dirty="0">
                <a:latin typeface="Tahoma"/>
                <a:cs typeface="Tahoma"/>
              </a:rPr>
              <a:t>+</a:t>
            </a:r>
            <a:r>
              <a:rPr sz="1000" spc="-100" dirty="0">
                <a:latin typeface="Tahoma"/>
                <a:cs typeface="Tahoma"/>
              </a:rPr>
              <a:t> </a:t>
            </a:r>
            <a:r>
              <a:rPr sz="1000" i="1" spc="-5" dirty="0">
                <a:latin typeface="Trebuchet MS"/>
                <a:cs typeface="Trebuchet MS"/>
              </a:rPr>
              <a:t>b</a:t>
            </a:r>
            <a:r>
              <a:rPr sz="1000" spc="-5" dirty="0">
                <a:latin typeface="Tahoma"/>
                <a:cs typeface="Tahoma"/>
              </a:rPr>
              <a:t>)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×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15" dirty="0">
                <a:latin typeface="Tahoma"/>
                <a:cs typeface="Tahoma"/>
              </a:rPr>
              <a:t>exp(</a:t>
            </a:r>
            <a:r>
              <a:rPr sz="1000" i="1" spc="-15" dirty="0">
                <a:latin typeface="Trebuchet MS"/>
                <a:cs typeface="Trebuchet MS"/>
              </a:rPr>
              <a:t>c</a:t>
            </a:r>
            <a:r>
              <a:rPr sz="1000" spc="-15" dirty="0">
                <a:latin typeface="Tahoma"/>
                <a:cs typeface="Tahoma"/>
              </a:rPr>
              <a:t>)</a:t>
            </a:r>
            <a:endParaRPr sz="10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402389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40" dirty="0"/>
              <a:t>Масштабирование: Большие Словари</a:t>
            </a:r>
            <a:endParaRPr lang="ru-RU" dirty="0"/>
          </a:p>
        </p:txBody>
      </p:sp>
      <p:sp>
        <p:nvSpPr>
          <p:cNvPr id="3" name="object 3"/>
          <p:cNvSpPr txBox="1"/>
          <p:nvPr/>
        </p:nvSpPr>
        <p:spPr>
          <a:xfrm>
            <a:off x="171450" y="491647"/>
            <a:ext cx="4016959" cy="15844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ru-RU" sz="1000" spc="-5" dirty="0" smtClean="0">
                <a:latin typeface="Tahoma"/>
                <a:cs typeface="Tahoma"/>
              </a:rPr>
              <a:t>Большая часть вычислительных затрат нейронной ЯМ – это функция размера словаря, которая доминирует при вычислении</a:t>
            </a:r>
            <a:r>
              <a:rPr sz="1000" spc="-25" dirty="0" smtClean="0">
                <a:latin typeface="Tahoma"/>
                <a:cs typeface="Tahoma"/>
              </a:rPr>
              <a:t>:</a:t>
            </a:r>
            <a:endParaRPr sz="1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1310640">
              <a:lnSpc>
                <a:spcPct val="100000"/>
              </a:lnSpc>
            </a:pPr>
            <a:r>
              <a:rPr sz="1000" i="1" spc="-220" dirty="0">
                <a:latin typeface="Trebuchet MS"/>
                <a:cs typeface="Trebuchet MS"/>
              </a:rPr>
              <a:t>p</a:t>
            </a:r>
            <a:r>
              <a:rPr sz="1000" spc="-220" dirty="0">
                <a:latin typeface="Tahoma"/>
                <a:cs typeface="Tahoma"/>
              </a:rPr>
              <a:t>ˆ</a:t>
            </a:r>
            <a:r>
              <a:rPr sz="1050" i="1" spc="-330" baseline="-11904" dirty="0">
                <a:latin typeface="Verdana"/>
                <a:cs typeface="Verdana"/>
              </a:rPr>
              <a:t>n </a:t>
            </a:r>
            <a:r>
              <a:rPr sz="1000" spc="45" dirty="0">
                <a:latin typeface="Tahoma"/>
                <a:cs typeface="Tahoma"/>
              </a:rPr>
              <a:t>= </a:t>
            </a:r>
            <a:r>
              <a:rPr sz="1000" spc="-35" dirty="0">
                <a:latin typeface="Tahoma"/>
                <a:cs typeface="Tahoma"/>
              </a:rPr>
              <a:t>softmax </a:t>
            </a:r>
            <a:r>
              <a:rPr sz="1000" spc="-5" dirty="0">
                <a:latin typeface="Tahoma"/>
                <a:cs typeface="Tahoma"/>
              </a:rPr>
              <a:t>(</a:t>
            </a:r>
            <a:r>
              <a:rPr sz="1000" i="1" spc="-5" dirty="0">
                <a:solidFill>
                  <a:srgbClr val="FF0000"/>
                </a:solidFill>
                <a:latin typeface="Trebuchet MS"/>
                <a:cs typeface="Trebuchet MS"/>
              </a:rPr>
              <a:t>Wh</a:t>
            </a:r>
            <a:r>
              <a:rPr sz="1050" i="1" spc="-7" baseline="-11904" dirty="0">
                <a:solidFill>
                  <a:srgbClr val="FF0000"/>
                </a:solidFill>
                <a:latin typeface="Verdana"/>
                <a:cs typeface="Verdana"/>
              </a:rPr>
              <a:t>n </a:t>
            </a:r>
            <a:r>
              <a:rPr sz="1000" spc="45" dirty="0">
                <a:latin typeface="Tahoma"/>
                <a:cs typeface="Tahoma"/>
              </a:rPr>
              <a:t>+</a:t>
            </a:r>
            <a:r>
              <a:rPr sz="1000" spc="-240" dirty="0">
                <a:latin typeface="Tahoma"/>
                <a:cs typeface="Tahoma"/>
              </a:rPr>
              <a:t> </a:t>
            </a:r>
            <a:r>
              <a:rPr sz="1000" i="1" spc="-5" dirty="0">
                <a:latin typeface="Trebuchet MS"/>
                <a:cs typeface="Trebuchet MS"/>
              </a:rPr>
              <a:t>b</a:t>
            </a:r>
            <a:r>
              <a:rPr sz="1000" spc="-5" dirty="0">
                <a:latin typeface="Tahoma"/>
                <a:cs typeface="Tahoma"/>
              </a:rPr>
              <a:t>)</a:t>
            </a:r>
            <a:endParaRPr sz="1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lang="ru-RU" sz="1200" spc="-40" dirty="0" smtClean="0">
                <a:solidFill>
                  <a:srgbClr val="007F00"/>
                </a:solidFill>
                <a:latin typeface="Tahoma"/>
                <a:cs typeface="Tahoma"/>
              </a:rPr>
              <a:t>Решения</a:t>
            </a:r>
            <a:endParaRPr sz="1200" dirty="0">
              <a:latin typeface="Tahoma"/>
              <a:cs typeface="Tahoma"/>
            </a:endParaRPr>
          </a:p>
          <a:p>
            <a:pPr marL="12700" marR="15875">
              <a:lnSpc>
                <a:spcPts val="1200"/>
              </a:lnSpc>
              <a:spcBef>
                <a:spcPts val="10"/>
              </a:spcBef>
            </a:pPr>
            <a:r>
              <a:rPr lang="ru-RU" sz="1000" b="1" spc="-35" dirty="0" smtClean="0">
                <a:latin typeface="Arial"/>
                <a:cs typeface="Arial"/>
              </a:rPr>
              <a:t>Аппроксимировать градиент/изменить цель</a:t>
            </a:r>
            <a:r>
              <a:rPr sz="1000" b="1" spc="-35" dirty="0" smtClean="0">
                <a:latin typeface="Arial"/>
                <a:cs typeface="Arial"/>
              </a:rPr>
              <a:t>: </a:t>
            </a:r>
            <a:r>
              <a:rPr lang="ru-RU" sz="1000" spc="5" dirty="0" smtClean="0">
                <a:latin typeface="Tahoma"/>
                <a:cs typeface="Tahoma"/>
              </a:rPr>
              <a:t>Мних</a:t>
            </a:r>
            <a:r>
              <a:rPr sz="1000" spc="5" dirty="0" smtClean="0">
                <a:latin typeface="Tahoma"/>
                <a:cs typeface="Tahoma"/>
              </a:rPr>
              <a:t> </a:t>
            </a:r>
            <a:r>
              <a:rPr lang="ru-RU" sz="1000" spc="-45" dirty="0" smtClean="0">
                <a:latin typeface="Tahoma"/>
                <a:cs typeface="Tahoma"/>
              </a:rPr>
              <a:t>и</a:t>
            </a:r>
            <a:r>
              <a:rPr sz="1000" spc="-45" dirty="0" smtClean="0">
                <a:latin typeface="Tahoma"/>
                <a:cs typeface="Tahoma"/>
              </a:rPr>
              <a:t> </a:t>
            </a:r>
            <a:r>
              <a:rPr lang="ru-RU" sz="1000" spc="-40" dirty="0" smtClean="0">
                <a:latin typeface="Tahoma"/>
                <a:cs typeface="Tahoma"/>
              </a:rPr>
              <a:t>Тех</a:t>
            </a:r>
            <a:r>
              <a:rPr sz="1000" spc="-40" dirty="0" smtClean="0">
                <a:latin typeface="Tahoma"/>
                <a:cs typeface="Tahoma"/>
              </a:rPr>
              <a:t> </a:t>
            </a:r>
            <a:r>
              <a:rPr lang="ru-RU" sz="1000" spc="-70" dirty="0" smtClean="0">
                <a:latin typeface="Tahoma"/>
                <a:cs typeface="Tahoma"/>
              </a:rPr>
              <a:t>используют</a:t>
            </a:r>
            <a:r>
              <a:rPr sz="1000" spc="-70" dirty="0" smtClean="0">
                <a:latin typeface="Tahoma"/>
                <a:cs typeface="Tahoma"/>
              </a:rPr>
              <a:t>  </a:t>
            </a:r>
            <a:r>
              <a:rPr lang="ru-RU" sz="1000" spc="-30" dirty="0" smtClean="0">
                <a:latin typeface="Tahoma"/>
                <a:cs typeface="Tahoma"/>
              </a:rPr>
              <a:t>Контрастная Оценка Шума </a:t>
            </a:r>
            <a:r>
              <a:rPr sz="1000" spc="10" dirty="0" smtClean="0">
                <a:latin typeface="Tahoma"/>
                <a:cs typeface="Tahoma"/>
              </a:rPr>
              <a:t>(</a:t>
            </a:r>
            <a:r>
              <a:rPr lang="ru-RU" sz="1000" spc="10" dirty="0" smtClean="0">
                <a:latin typeface="Tahoma"/>
                <a:cs typeface="Tahoma"/>
              </a:rPr>
              <a:t>КОШ</a:t>
            </a:r>
            <a:r>
              <a:rPr sz="1000" spc="10" dirty="0" smtClean="0">
                <a:latin typeface="Tahoma"/>
                <a:cs typeface="Tahoma"/>
              </a:rPr>
              <a:t>). </a:t>
            </a:r>
            <a:r>
              <a:rPr lang="ru-RU" sz="1000" spc="-5" dirty="0" smtClean="0">
                <a:latin typeface="Tahoma"/>
                <a:cs typeface="Tahoma"/>
              </a:rPr>
              <a:t>Это сводится к бинарному классификатору, чтобы различить данные объектов из </a:t>
            </a:r>
            <a:r>
              <a:rPr sz="1000" spc="20" dirty="0" smtClean="0">
                <a:latin typeface="Tahoma"/>
                <a:cs typeface="Tahoma"/>
              </a:rPr>
              <a:t>(</a:t>
            </a:r>
            <a:r>
              <a:rPr sz="1000" i="1" spc="20" dirty="0" smtClean="0">
                <a:latin typeface="Trebuchet MS"/>
                <a:cs typeface="Trebuchet MS"/>
              </a:rPr>
              <a:t>k</a:t>
            </a:r>
            <a:r>
              <a:rPr sz="1000" spc="20" dirty="0">
                <a:latin typeface="Tahoma"/>
                <a:cs typeface="Tahoma"/>
              </a:rPr>
              <a:t>) </a:t>
            </a:r>
            <a:r>
              <a:rPr lang="ru-RU" sz="1000" spc="-50" dirty="0" smtClean="0">
                <a:latin typeface="Tahoma"/>
                <a:cs typeface="Tahoma"/>
              </a:rPr>
              <a:t>объектов</a:t>
            </a:r>
            <a:r>
              <a:rPr sz="1000" spc="-50" dirty="0" smtClean="0">
                <a:latin typeface="Tahoma"/>
                <a:cs typeface="Tahoma"/>
              </a:rPr>
              <a:t> </a:t>
            </a:r>
            <a:r>
              <a:rPr lang="ru-RU" sz="1000" spc="-35" dirty="0" smtClean="0">
                <a:latin typeface="Tahoma"/>
                <a:cs typeface="Tahoma"/>
              </a:rPr>
              <a:t>от распределения шума </a:t>
            </a:r>
            <a:r>
              <a:rPr sz="1000" spc="-25" dirty="0" smtClean="0">
                <a:latin typeface="Tahoma"/>
                <a:cs typeface="Tahoma"/>
              </a:rPr>
              <a:t>(</a:t>
            </a:r>
            <a:r>
              <a:rPr lang="ru-RU" sz="1000" spc="-25" dirty="0" err="1" smtClean="0">
                <a:latin typeface="Tahoma"/>
                <a:cs typeface="Tahoma"/>
              </a:rPr>
              <a:t>униграмм</a:t>
            </a:r>
            <a:r>
              <a:rPr lang="ru-RU" sz="1000" spc="-25" dirty="0" smtClean="0">
                <a:latin typeface="Tahoma"/>
                <a:cs typeface="Tahoma"/>
              </a:rPr>
              <a:t> – хороший выбор</a:t>
            </a:r>
            <a:r>
              <a:rPr sz="1000" spc="-35" dirty="0" smtClean="0">
                <a:latin typeface="Tahoma"/>
                <a:cs typeface="Tahoma"/>
              </a:rPr>
              <a:t>):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4692" y="2283221"/>
            <a:ext cx="7429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65" dirty="0">
                <a:latin typeface="Verdana"/>
                <a:cs typeface="Verdana"/>
              </a:rPr>
              <a:t>n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038" y="2226289"/>
            <a:ext cx="9753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10" dirty="0">
                <a:latin typeface="Trebuchet MS"/>
                <a:cs typeface="Trebuchet MS"/>
              </a:rPr>
              <a:t>p</a:t>
            </a:r>
            <a:r>
              <a:rPr sz="1000" spc="-10" dirty="0">
                <a:latin typeface="Tahoma"/>
                <a:cs typeface="Tahoma"/>
              </a:rPr>
              <a:t>(Data </a:t>
            </a:r>
            <a:r>
              <a:rPr sz="1000" spc="45" dirty="0">
                <a:latin typeface="Tahoma"/>
                <a:cs typeface="Tahoma"/>
              </a:rPr>
              <a:t>= </a:t>
            </a:r>
            <a:r>
              <a:rPr sz="1000" spc="-165" dirty="0">
                <a:latin typeface="Tahoma"/>
                <a:cs typeface="Tahoma"/>
              </a:rPr>
              <a:t>1</a:t>
            </a:r>
            <a:r>
              <a:rPr sz="1000" spc="-165" dirty="0">
                <a:latin typeface="Lucida Sans Unicode"/>
                <a:cs typeface="Lucida Sans Unicode"/>
              </a:rPr>
              <a:t>|</a:t>
            </a:r>
            <a:r>
              <a:rPr sz="1000" i="1" spc="-165" dirty="0">
                <a:latin typeface="Trebuchet MS"/>
                <a:cs typeface="Trebuchet MS"/>
              </a:rPr>
              <a:t>p</a:t>
            </a:r>
            <a:r>
              <a:rPr sz="1000" spc="-165" dirty="0">
                <a:latin typeface="Tahoma"/>
                <a:cs typeface="Tahoma"/>
              </a:rPr>
              <a:t>ˆ 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140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4163" y="2140691"/>
            <a:ext cx="4514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1315" algn="l"/>
              </a:tabLst>
            </a:pP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00" i="1" u="sng" spc="-4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</a:t>
            </a:r>
            <a:r>
              <a:rPr sz="1000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ˆ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88259" y="2197636"/>
            <a:ext cx="4305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7195" algn="l"/>
              </a:tabLst>
            </a:pPr>
            <a:r>
              <a:rPr sz="700" i="1" u="sng" spc="-6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	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7807" y="2370013"/>
            <a:ext cx="3841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2580" algn="l"/>
              </a:tabLst>
            </a:pPr>
            <a:r>
              <a:rPr sz="600" spc="-25" dirty="0">
                <a:latin typeface="Arial"/>
                <a:cs typeface="Arial"/>
              </a:rPr>
              <a:t>noise	</a:t>
            </a:r>
            <a:r>
              <a:rPr sz="700" i="1" spc="-65" dirty="0">
                <a:latin typeface="Verdana"/>
                <a:cs typeface="Verdana"/>
              </a:rPr>
              <a:t>n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74163" y="2313081"/>
            <a:ext cx="8445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90550" algn="l"/>
              </a:tabLst>
            </a:pPr>
            <a:r>
              <a:rPr sz="1000" i="1" spc="-220" dirty="0">
                <a:latin typeface="Trebuchet MS"/>
                <a:cs typeface="Trebuchet MS"/>
              </a:rPr>
              <a:t>p</a:t>
            </a:r>
            <a:r>
              <a:rPr sz="1000" spc="-220" dirty="0">
                <a:latin typeface="Tahoma"/>
                <a:cs typeface="Tahoma"/>
              </a:rPr>
              <a:t>ˆ</a:t>
            </a:r>
            <a:r>
              <a:rPr sz="1050" i="1" spc="-330" baseline="-11904" dirty="0">
                <a:latin typeface="Verdana"/>
                <a:cs typeface="Verdana"/>
              </a:rPr>
              <a:t>n         </a:t>
            </a:r>
            <a:r>
              <a:rPr sz="1050" i="1" spc="-300" baseline="-11904" dirty="0">
                <a:latin typeface="Verdana"/>
                <a:cs typeface="Verdana"/>
              </a:rPr>
              <a:t> </a:t>
            </a:r>
            <a:r>
              <a:rPr sz="1000" spc="45" dirty="0">
                <a:latin typeface="Tahoma"/>
                <a:cs typeface="Tahoma"/>
              </a:rPr>
              <a:t>+</a:t>
            </a:r>
            <a:r>
              <a:rPr sz="1000" spc="-90" dirty="0">
                <a:latin typeface="Tahoma"/>
                <a:cs typeface="Tahoma"/>
              </a:rPr>
              <a:t> </a:t>
            </a:r>
            <a:r>
              <a:rPr sz="1000" i="1" spc="-35" dirty="0">
                <a:latin typeface="Trebuchet MS"/>
                <a:cs typeface="Trebuchet MS"/>
              </a:rPr>
              <a:t>kp	</a:t>
            </a:r>
            <a:r>
              <a:rPr sz="1000" spc="-30" dirty="0">
                <a:latin typeface="Tahoma"/>
                <a:cs typeface="Tahoma"/>
              </a:rPr>
              <a:t>(</a:t>
            </a:r>
            <a:r>
              <a:rPr sz="1000" i="1" spc="-30" dirty="0">
                <a:latin typeface="Trebuchet MS"/>
                <a:cs typeface="Trebuchet MS"/>
              </a:rPr>
              <a:t>w</a:t>
            </a:r>
            <a:r>
              <a:rPr sz="1000" i="1" spc="60" dirty="0">
                <a:latin typeface="Trebuchet MS"/>
                <a:cs typeface="Trebuchet MS"/>
              </a:rPr>
              <a:t> </a:t>
            </a:r>
            <a:r>
              <a:rPr sz="100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294" y="2571755"/>
            <a:ext cx="3785235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ru-RU" sz="1000" spc="-35" dirty="0" smtClean="0">
                <a:latin typeface="Tahoma"/>
                <a:cs typeface="Tahoma"/>
              </a:rPr>
              <a:t>Сейчас параметризация логарифмической функции разбиения как </a:t>
            </a:r>
            <a:r>
              <a:rPr sz="1000" i="1" spc="-20" dirty="0" smtClean="0">
                <a:latin typeface="Trebuchet MS"/>
                <a:cs typeface="Trebuchet MS"/>
              </a:rPr>
              <a:t>c </a:t>
            </a:r>
            <a:r>
              <a:rPr lang="ru-RU" sz="1000" spc="-55" dirty="0" smtClean="0">
                <a:latin typeface="Tahoma"/>
                <a:cs typeface="Tahoma"/>
              </a:rPr>
              <a:t>не ухудшает</a:t>
            </a:r>
            <a:r>
              <a:rPr sz="1000" spc="-55" dirty="0" smtClean="0">
                <a:latin typeface="Tahoma"/>
                <a:cs typeface="Tahoma"/>
              </a:rPr>
              <a:t>.  </a:t>
            </a:r>
            <a:r>
              <a:rPr lang="ru-RU" sz="1000" spc="-5" dirty="0" smtClean="0">
                <a:latin typeface="Tahoma"/>
                <a:cs typeface="Tahoma"/>
              </a:rPr>
              <a:t>Это очень эффективно для ускорения обучения, но имеет влияет на время тестирования</a:t>
            </a:r>
            <a:r>
              <a:rPr sz="1000" spc="-25" dirty="0" smtClean="0">
                <a:latin typeface="Tahoma"/>
                <a:cs typeface="Tahoma"/>
              </a:rPr>
              <a:t>.</a:t>
            </a:r>
            <a:r>
              <a:rPr sz="1050" spc="-37" baseline="27777" dirty="0" smtClean="0">
                <a:latin typeface="Arial"/>
                <a:cs typeface="Arial"/>
              </a:rPr>
              <a:t>7</a:t>
            </a:r>
            <a:endParaRPr sz="1050" baseline="27777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9994" y="3183204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7294" y="3228205"/>
            <a:ext cx="3771900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163830">
              <a:lnSpc>
                <a:spcPts val="700"/>
              </a:lnSpc>
              <a:spcBef>
                <a:spcPts val="135"/>
              </a:spcBef>
            </a:pPr>
            <a:r>
              <a:rPr sz="900" spc="15" baseline="37037" dirty="0">
                <a:latin typeface="Arial"/>
                <a:cs typeface="Arial"/>
              </a:rPr>
              <a:t>7</a:t>
            </a:r>
            <a:r>
              <a:rPr sz="600" spc="10" dirty="0">
                <a:latin typeface="Arial"/>
                <a:cs typeface="Arial"/>
              </a:rPr>
              <a:t>In </a:t>
            </a:r>
            <a:r>
              <a:rPr sz="600" spc="-10" dirty="0">
                <a:latin typeface="Arial"/>
                <a:cs typeface="Arial"/>
              </a:rPr>
              <a:t>practice </a:t>
            </a:r>
            <a:r>
              <a:rPr sz="600" dirty="0">
                <a:latin typeface="Arial"/>
                <a:cs typeface="Arial"/>
              </a:rPr>
              <a:t>fixing </a:t>
            </a:r>
            <a:r>
              <a:rPr sz="600" i="1" spc="-35" dirty="0">
                <a:latin typeface="Verdana"/>
                <a:cs typeface="Verdana"/>
              </a:rPr>
              <a:t>c </a:t>
            </a:r>
            <a:r>
              <a:rPr sz="600" spc="140" dirty="0">
                <a:latin typeface="Arial"/>
                <a:cs typeface="Arial"/>
              </a:rPr>
              <a:t>= </a:t>
            </a:r>
            <a:r>
              <a:rPr sz="600" spc="-20" dirty="0">
                <a:latin typeface="Arial"/>
                <a:cs typeface="Arial"/>
              </a:rPr>
              <a:t>0 is </a:t>
            </a:r>
            <a:r>
              <a:rPr sz="600" spc="-10" dirty="0">
                <a:latin typeface="Arial"/>
                <a:cs typeface="Arial"/>
              </a:rPr>
              <a:t>effective. </a:t>
            </a:r>
            <a:r>
              <a:rPr sz="600" spc="35" dirty="0">
                <a:latin typeface="Arial"/>
                <a:cs typeface="Arial"/>
              </a:rPr>
              <a:t>It </a:t>
            </a:r>
            <a:r>
              <a:rPr sz="600" spc="-20" dirty="0">
                <a:latin typeface="Arial"/>
                <a:cs typeface="Arial"/>
              </a:rPr>
              <a:t>is </a:t>
            </a:r>
            <a:r>
              <a:rPr sz="600" spc="5" dirty="0">
                <a:latin typeface="Arial"/>
                <a:cs typeface="Arial"/>
              </a:rPr>
              <a:t>tempting </a:t>
            </a:r>
            <a:r>
              <a:rPr sz="600" spc="20" dirty="0">
                <a:latin typeface="Arial"/>
                <a:cs typeface="Arial"/>
              </a:rPr>
              <a:t>to </a:t>
            </a:r>
            <a:r>
              <a:rPr sz="600" spc="-20" dirty="0">
                <a:latin typeface="Arial"/>
                <a:cs typeface="Arial"/>
              </a:rPr>
              <a:t>believe </a:t>
            </a:r>
            <a:r>
              <a:rPr sz="600" spc="20" dirty="0">
                <a:latin typeface="Arial"/>
                <a:cs typeface="Arial"/>
              </a:rPr>
              <a:t>that </a:t>
            </a:r>
            <a:r>
              <a:rPr sz="600" dirty="0">
                <a:latin typeface="Arial"/>
                <a:cs typeface="Arial"/>
              </a:rPr>
              <a:t>this </a:t>
            </a:r>
            <a:r>
              <a:rPr sz="600" spc="-25" dirty="0">
                <a:latin typeface="Arial"/>
                <a:cs typeface="Arial"/>
              </a:rPr>
              <a:t>noise </a:t>
            </a:r>
            <a:r>
              <a:rPr sz="600" spc="-5" dirty="0">
                <a:latin typeface="Arial"/>
                <a:cs typeface="Arial"/>
              </a:rPr>
              <a:t>contrastive objective justifies  </a:t>
            </a:r>
            <a:r>
              <a:rPr sz="600" spc="-15" dirty="0">
                <a:latin typeface="Arial"/>
                <a:cs typeface="Arial"/>
              </a:rPr>
              <a:t>using unnormalised </a:t>
            </a:r>
            <a:r>
              <a:rPr sz="600" spc="-35" dirty="0">
                <a:latin typeface="Arial"/>
                <a:cs typeface="Arial"/>
              </a:rPr>
              <a:t>scores </a:t>
            </a:r>
            <a:r>
              <a:rPr sz="600" spc="15" dirty="0">
                <a:latin typeface="Arial"/>
                <a:cs typeface="Arial"/>
              </a:rPr>
              <a:t>at </a:t>
            </a:r>
            <a:r>
              <a:rPr sz="600" dirty="0">
                <a:latin typeface="Arial"/>
                <a:cs typeface="Arial"/>
              </a:rPr>
              <a:t>test </a:t>
            </a:r>
            <a:r>
              <a:rPr sz="600" spc="5" dirty="0">
                <a:latin typeface="Arial"/>
                <a:cs typeface="Arial"/>
              </a:rPr>
              <a:t>time. This </a:t>
            </a:r>
            <a:r>
              <a:rPr sz="600" spc="-20" dirty="0">
                <a:latin typeface="Arial"/>
                <a:cs typeface="Arial"/>
              </a:rPr>
              <a:t>is </a:t>
            </a:r>
            <a:r>
              <a:rPr sz="600" spc="10" dirty="0">
                <a:latin typeface="Arial"/>
                <a:cs typeface="Arial"/>
              </a:rPr>
              <a:t>not </a:t>
            </a:r>
            <a:r>
              <a:rPr sz="600" dirty="0">
                <a:latin typeface="Arial"/>
                <a:cs typeface="Arial"/>
              </a:rPr>
              <a:t>the </a:t>
            </a:r>
            <a:r>
              <a:rPr sz="600" spc="-40" dirty="0">
                <a:latin typeface="Arial"/>
                <a:cs typeface="Arial"/>
              </a:rPr>
              <a:t>case </a:t>
            </a:r>
            <a:r>
              <a:rPr sz="600" spc="-15" dirty="0">
                <a:latin typeface="Arial"/>
                <a:cs typeface="Arial"/>
              </a:rPr>
              <a:t>and </a:t>
            </a:r>
            <a:r>
              <a:rPr sz="600" spc="-30" dirty="0">
                <a:latin typeface="Arial"/>
                <a:cs typeface="Arial"/>
              </a:rPr>
              <a:t>leads </a:t>
            </a:r>
            <a:r>
              <a:rPr sz="600" spc="20" dirty="0">
                <a:latin typeface="Arial"/>
                <a:cs typeface="Arial"/>
              </a:rPr>
              <a:t>to </a:t>
            </a:r>
            <a:r>
              <a:rPr sz="600" spc="-5" dirty="0">
                <a:latin typeface="Arial"/>
                <a:cs typeface="Arial"/>
              </a:rPr>
              <a:t>high </a:t>
            </a:r>
            <a:r>
              <a:rPr sz="600" spc="-20" dirty="0">
                <a:latin typeface="Arial"/>
                <a:cs typeface="Arial"/>
              </a:rPr>
              <a:t>variance</a:t>
            </a:r>
            <a:r>
              <a:rPr sz="600" spc="9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results.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047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40" dirty="0"/>
              <a:t>Масштабирование: Большие Словари</a:t>
            </a:r>
            <a:endParaRPr lang="ru-RU" dirty="0"/>
          </a:p>
        </p:txBody>
      </p:sp>
      <p:sp>
        <p:nvSpPr>
          <p:cNvPr id="3" name="object 3"/>
          <p:cNvSpPr txBox="1"/>
          <p:nvPr/>
        </p:nvSpPr>
        <p:spPr>
          <a:xfrm>
            <a:off x="171450" y="863693"/>
            <a:ext cx="4053154" cy="20460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1275">
              <a:lnSpc>
                <a:spcPct val="100000"/>
              </a:lnSpc>
              <a:spcBef>
                <a:spcPts val="95"/>
              </a:spcBef>
            </a:pPr>
            <a:r>
              <a:rPr lang="ru-RU" sz="1000" spc="-5" dirty="0" smtClean="0">
                <a:latin typeface="Tahoma"/>
                <a:cs typeface="Tahoma"/>
              </a:rPr>
              <a:t>Большая часть вычислительных затрат нейронной ЯМ – это функция размера словаря, которая доминирует при вычислении</a:t>
            </a:r>
            <a:r>
              <a:rPr sz="1000" spc="-25" dirty="0" smtClean="0">
                <a:latin typeface="Tahoma"/>
                <a:cs typeface="Tahoma"/>
              </a:rPr>
              <a:t>:</a:t>
            </a:r>
            <a:endParaRPr sz="1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1310640">
              <a:lnSpc>
                <a:spcPct val="100000"/>
              </a:lnSpc>
            </a:pPr>
            <a:r>
              <a:rPr sz="1000" i="1" spc="-220" dirty="0">
                <a:latin typeface="Trebuchet MS"/>
                <a:cs typeface="Trebuchet MS"/>
              </a:rPr>
              <a:t>p</a:t>
            </a:r>
            <a:r>
              <a:rPr sz="1000" spc="-220" dirty="0">
                <a:latin typeface="Tahoma"/>
                <a:cs typeface="Tahoma"/>
              </a:rPr>
              <a:t>ˆ</a:t>
            </a:r>
            <a:r>
              <a:rPr sz="1050" i="1" spc="-330" baseline="-11904" dirty="0">
                <a:latin typeface="Verdana"/>
                <a:cs typeface="Verdana"/>
              </a:rPr>
              <a:t>n </a:t>
            </a:r>
            <a:r>
              <a:rPr sz="1000" spc="45" dirty="0">
                <a:latin typeface="Tahoma"/>
                <a:cs typeface="Tahoma"/>
              </a:rPr>
              <a:t>= </a:t>
            </a:r>
            <a:r>
              <a:rPr sz="1000" spc="-35" dirty="0">
                <a:latin typeface="Tahoma"/>
                <a:cs typeface="Tahoma"/>
              </a:rPr>
              <a:t>softmax </a:t>
            </a:r>
            <a:r>
              <a:rPr sz="1000" spc="-5" dirty="0">
                <a:latin typeface="Tahoma"/>
                <a:cs typeface="Tahoma"/>
              </a:rPr>
              <a:t>(</a:t>
            </a:r>
            <a:r>
              <a:rPr sz="1000" i="1" spc="-5" dirty="0">
                <a:solidFill>
                  <a:srgbClr val="FF0000"/>
                </a:solidFill>
                <a:latin typeface="Trebuchet MS"/>
                <a:cs typeface="Trebuchet MS"/>
              </a:rPr>
              <a:t>Wh</a:t>
            </a:r>
            <a:r>
              <a:rPr sz="1050" i="1" spc="-7" baseline="-11904" dirty="0">
                <a:solidFill>
                  <a:srgbClr val="FF0000"/>
                </a:solidFill>
                <a:latin typeface="Verdana"/>
                <a:cs typeface="Verdana"/>
              </a:rPr>
              <a:t>n </a:t>
            </a:r>
            <a:r>
              <a:rPr sz="1000" spc="45" dirty="0">
                <a:latin typeface="Tahoma"/>
                <a:cs typeface="Tahoma"/>
              </a:rPr>
              <a:t>+</a:t>
            </a:r>
            <a:r>
              <a:rPr sz="1000" spc="-235" dirty="0">
                <a:latin typeface="Tahoma"/>
                <a:cs typeface="Tahoma"/>
              </a:rPr>
              <a:t> </a:t>
            </a:r>
            <a:r>
              <a:rPr sz="1000" i="1" spc="-5" dirty="0">
                <a:latin typeface="Trebuchet MS"/>
                <a:cs typeface="Trebuchet MS"/>
              </a:rPr>
              <a:t>b</a:t>
            </a:r>
            <a:r>
              <a:rPr sz="1000" spc="-5" dirty="0">
                <a:latin typeface="Tahoma"/>
                <a:cs typeface="Tahoma"/>
              </a:rPr>
              <a:t>)</a:t>
            </a:r>
            <a:endParaRPr sz="1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lang="ru-RU" sz="1200" spc="-40" dirty="0" smtClean="0">
                <a:solidFill>
                  <a:srgbClr val="007F00"/>
                </a:solidFill>
                <a:latin typeface="Tahoma"/>
                <a:cs typeface="Tahoma"/>
              </a:rPr>
              <a:t>Решения</a:t>
            </a:r>
            <a:endParaRPr sz="1200" dirty="0">
              <a:latin typeface="Tahoma"/>
              <a:cs typeface="Tahoma"/>
            </a:endParaRPr>
          </a:p>
          <a:p>
            <a:pPr marL="12700" marR="5080">
              <a:lnSpc>
                <a:spcPts val="1200"/>
              </a:lnSpc>
              <a:spcBef>
                <a:spcPts val="10"/>
              </a:spcBef>
            </a:pPr>
            <a:r>
              <a:rPr lang="ru-RU" sz="1000" b="1" spc="-35" dirty="0" smtClean="0">
                <a:latin typeface="Arial"/>
                <a:cs typeface="Arial"/>
              </a:rPr>
              <a:t>Аппроксимировать градиент/изменить цель</a:t>
            </a:r>
            <a:r>
              <a:rPr sz="1000" b="1" spc="-35" dirty="0" smtClean="0">
                <a:latin typeface="Arial"/>
                <a:cs typeface="Arial"/>
              </a:rPr>
              <a:t>:</a:t>
            </a:r>
            <a:r>
              <a:rPr lang="ru-RU" sz="1000" b="1" spc="-35" dirty="0" smtClean="0">
                <a:latin typeface="Arial"/>
                <a:cs typeface="Arial"/>
              </a:rPr>
              <a:t> </a:t>
            </a:r>
            <a:r>
              <a:rPr lang="ru-RU" sz="1000" spc="35" dirty="0" smtClean="0">
                <a:latin typeface="Tahoma"/>
                <a:cs typeface="Tahoma"/>
              </a:rPr>
              <a:t>КОШ</a:t>
            </a:r>
            <a:r>
              <a:rPr sz="1000" spc="35" dirty="0" smtClean="0">
                <a:latin typeface="Tahoma"/>
                <a:cs typeface="Tahoma"/>
              </a:rPr>
              <a:t> </a:t>
            </a:r>
            <a:r>
              <a:rPr lang="ru-RU" sz="1000" spc="35" dirty="0" smtClean="0">
                <a:latin typeface="Tahoma"/>
                <a:cs typeface="Tahoma"/>
              </a:rPr>
              <a:t>определяет задачу бинарной классификации между истинными или шумовыми словами с логистической потерей. Альтернатива, предложенная </a:t>
            </a:r>
            <a:r>
              <a:rPr lang="ru-RU" sz="1000" spc="35" dirty="0" err="1" smtClean="0">
                <a:latin typeface="Tahoma"/>
                <a:cs typeface="Tahoma"/>
              </a:rPr>
              <a:t>Йозефовичем</a:t>
            </a:r>
            <a:r>
              <a:rPr lang="ru-RU" sz="1000" spc="35" dirty="0" smtClean="0">
                <a:latin typeface="Tahoma"/>
                <a:cs typeface="Tahoma"/>
              </a:rPr>
              <a:t> и </a:t>
            </a:r>
            <a:r>
              <a:rPr lang="ru-RU" sz="1000" spc="35" dirty="0" err="1" smtClean="0">
                <a:latin typeface="Tahoma"/>
                <a:cs typeface="Tahoma"/>
              </a:rPr>
              <a:t>др</a:t>
            </a:r>
            <a:r>
              <a:rPr sz="1000" spc="-15" dirty="0" smtClean="0">
                <a:latin typeface="Tahoma"/>
                <a:cs typeface="Tahoma"/>
              </a:rPr>
              <a:t>.</a:t>
            </a:r>
            <a:r>
              <a:rPr sz="1050" spc="-22" baseline="27777" dirty="0" smtClean="0">
                <a:latin typeface="Arial"/>
                <a:cs typeface="Arial"/>
              </a:rPr>
              <a:t>7</a:t>
            </a:r>
            <a:r>
              <a:rPr sz="1000" spc="-15" dirty="0">
                <a:latin typeface="Tahoma"/>
                <a:cs typeface="Tahoma"/>
              </a:rPr>
              <a:t>, </a:t>
            </a:r>
            <a:r>
              <a:rPr lang="ru-RU" sz="1000" spc="-30" dirty="0" err="1" smtClean="0">
                <a:latin typeface="Tahoma"/>
                <a:cs typeface="Tahoma"/>
              </a:rPr>
              <a:t>назваемая</a:t>
            </a:r>
            <a:r>
              <a:rPr lang="ru-RU" sz="1000" spc="-30" dirty="0" smtClean="0">
                <a:latin typeface="Tahoma"/>
                <a:cs typeface="Tahoma"/>
              </a:rPr>
              <a:t> Выборкой по Значимости (</a:t>
            </a:r>
            <a:r>
              <a:rPr lang="ru-RU" sz="1000" spc="-30" dirty="0" err="1" smtClean="0">
                <a:latin typeface="Tahoma"/>
                <a:cs typeface="Tahoma"/>
              </a:rPr>
              <a:t>ВпЗ</a:t>
            </a:r>
            <a:r>
              <a:rPr lang="ru-RU" sz="1000" spc="-30" dirty="0" smtClean="0">
                <a:latin typeface="Tahoma"/>
                <a:cs typeface="Tahoma"/>
              </a:rPr>
              <a:t>), определяет проблему </a:t>
            </a:r>
            <a:r>
              <a:rPr lang="ru-RU" sz="1000" spc="-30" dirty="0" err="1" smtClean="0">
                <a:latin typeface="Tahoma"/>
                <a:cs typeface="Tahoma"/>
              </a:rPr>
              <a:t>мультиклассовой</a:t>
            </a:r>
            <a:r>
              <a:rPr lang="ru-RU" sz="1000" spc="-30" dirty="0" smtClean="0">
                <a:latin typeface="Tahoma"/>
                <a:cs typeface="Tahoma"/>
              </a:rPr>
              <a:t> классификации между правдивым словом и шумным объектом с потерей </a:t>
            </a:r>
            <a:r>
              <a:rPr lang="en-US" sz="1000" spc="-30" dirty="0" err="1" smtClean="0">
                <a:latin typeface="Tahoma"/>
                <a:cs typeface="Tahoma"/>
              </a:rPr>
              <a:t>Softmax</a:t>
            </a:r>
            <a:r>
              <a:rPr lang="ru-RU" sz="1000" spc="-30" dirty="0" smtClean="0">
                <a:latin typeface="Tahoma"/>
                <a:cs typeface="Tahoma"/>
              </a:rPr>
              <a:t> и перекрестной энтропии.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3271773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1301" y="3278817"/>
            <a:ext cx="37096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2" baseline="37037" dirty="0">
                <a:latin typeface="Arial"/>
                <a:cs typeface="Arial"/>
              </a:rPr>
              <a:t>7</a:t>
            </a:r>
            <a:r>
              <a:rPr sz="900" spc="-15" dirty="0">
                <a:latin typeface="Arial"/>
                <a:cs typeface="Arial"/>
              </a:rPr>
              <a:t>Exploring the </a:t>
            </a:r>
            <a:r>
              <a:rPr sz="900" dirty="0">
                <a:latin typeface="Arial"/>
                <a:cs typeface="Arial"/>
              </a:rPr>
              <a:t>Limits </a:t>
            </a:r>
            <a:r>
              <a:rPr sz="900" spc="-5" dirty="0">
                <a:latin typeface="Arial"/>
                <a:cs typeface="Arial"/>
              </a:rPr>
              <a:t>of </a:t>
            </a:r>
            <a:r>
              <a:rPr sz="900" spc="-45" dirty="0">
                <a:latin typeface="Arial"/>
                <a:cs typeface="Arial"/>
              </a:rPr>
              <a:t>Language </a:t>
            </a:r>
            <a:r>
              <a:rPr sz="900" spc="-15" dirty="0">
                <a:latin typeface="Arial"/>
                <a:cs typeface="Arial"/>
              </a:rPr>
              <a:t>Modeling. </a:t>
            </a:r>
            <a:r>
              <a:rPr sz="900" spc="-35" dirty="0">
                <a:latin typeface="Arial"/>
                <a:cs typeface="Arial"/>
              </a:rPr>
              <a:t>Jozefowicz </a:t>
            </a:r>
            <a:r>
              <a:rPr sz="900" spc="-5" dirty="0">
                <a:latin typeface="Arial"/>
                <a:cs typeface="Arial"/>
              </a:rPr>
              <a:t>et </a:t>
            </a:r>
            <a:r>
              <a:rPr sz="900" spc="-10" dirty="0">
                <a:latin typeface="Arial"/>
                <a:cs typeface="Arial"/>
              </a:rPr>
              <a:t>al., </a:t>
            </a:r>
            <a:r>
              <a:rPr sz="900" spc="-15" dirty="0">
                <a:latin typeface="Arial"/>
                <a:cs typeface="Arial"/>
              </a:rPr>
              <a:t>arXiv</a:t>
            </a:r>
            <a:r>
              <a:rPr sz="900" spc="185" dirty="0">
                <a:latin typeface="Arial"/>
                <a:cs typeface="Arial"/>
              </a:rPr>
              <a:t> </a:t>
            </a:r>
            <a:r>
              <a:rPr sz="900" spc="-35" dirty="0">
                <a:latin typeface="Arial"/>
                <a:cs typeface="Arial"/>
              </a:rPr>
              <a:t>2016.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047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40" dirty="0"/>
              <a:t>Масштабирование: Большие Словари</a:t>
            </a:r>
            <a:endParaRPr lang="ru-RU" dirty="0"/>
          </a:p>
        </p:txBody>
      </p:sp>
      <p:sp>
        <p:nvSpPr>
          <p:cNvPr id="3" name="object 3"/>
          <p:cNvSpPr txBox="1"/>
          <p:nvPr/>
        </p:nvSpPr>
        <p:spPr>
          <a:xfrm>
            <a:off x="171450" y="765180"/>
            <a:ext cx="4016959" cy="1430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1275">
              <a:lnSpc>
                <a:spcPct val="100000"/>
              </a:lnSpc>
              <a:spcBef>
                <a:spcPts val="95"/>
              </a:spcBef>
            </a:pPr>
            <a:r>
              <a:rPr lang="ru-RU" sz="1000" spc="-5" dirty="0">
                <a:latin typeface="Tahoma"/>
                <a:cs typeface="Tahoma"/>
              </a:rPr>
              <a:t>Большая часть вычислительных затрат нейронной ЯМ – это функция размера словаря, которая доминирует при вычислении</a:t>
            </a:r>
            <a:r>
              <a:rPr lang="ru-RU" sz="1000" spc="-25" dirty="0">
                <a:latin typeface="Tahoma"/>
                <a:cs typeface="Tahoma"/>
              </a:rPr>
              <a:t>:</a:t>
            </a:r>
            <a:endParaRPr lang="ru-RU" sz="1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1310640">
              <a:lnSpc>
                <a:spcPct val="100000"/>
              </a:lnSpc>
            </a:pPr>
            <a:r>
              <a:rPr sz="1000" i="1" spc="-220" dirty="0">
                <a:latin typeface="Trebuchet MS"/>
                <a:cs typeface="Trebuchet MS"/>
              </a:rPr>
              <a:t>p</a:t>
            </a:r>
            <a:r>
              <a:rPr sz="1000" spc="-220" dirty="0">
                <a:latin typeface="Tahoma"/>
                <a:cs typeface="Tahoma"/>
              </a:rPr>
              <a:t>ˆ</a:t>
            </a:r>
            <a:r>
              <a:rPr sz="1050" i="1" spc="-330" baseline="-11904" dirty="0">
                <a:latin typeface="Verdana"/>
                <a:cs typeface="Verdana"/>
              </a:rPr>
              <a:t>n </a:t>
            </a:r>
            <a:r>
              <a:rPr sz="1000" spc="45" dirty="0">
                <a:latin typeface="Tahoma"/>
                <a:cs typeface="Tahoma"/>
              </a:rPr>
              <a:t>= </a:t>
            </a:r>
            <a:r>
              <a:rPr sz="1000" spc="-35" dirty="0">
                <a:latin typeface="Tahoma"/>
                <a:cs typeface="Tahoma"/>
              </a:rPr>
              <a:t>softmax </a:t>
            </a:r>
            <a:r>
              <a:rPr sz="1000" spc="-5" dirty="0">
                <a:latin typeface="Tahoma"/>
                <a:cs typeface="Tahoma"/>
              </a:rPr>
              <a:t>(</a:t>
            </a:r>
            <a:r>
              <a:rPr sz="1000" i="1" spc="-5" dirty="0">
                <a:solidFill>
                  <a:srgbClr val="FF0000"/>
                </a:solidFill>
                <a:latin typeface="Trebuchet MS"/>
                <a:cs typeface="Trebuchet MS"/>
              </a:rPr>
              <a:t>Wh</a:t>
            </a:r>
            <a:r>
              <a:rPr sz="1050" i="1" spc="-7" baseline="-11904" dirty="0">
                <a:solidFill>
                  <a:srgbClr val="FF0000"/>
                </a:solidFill>
                <a:latin typeface="Verdana"/>
                <a:cs typeface="Verdana"/>
              </a:rPr>
              <a:t>n </a:t>
            </a:r>
            <a:r>
              <a:rPr sz="1000" spc="45" dirty="0">
                <a:latin typeface="Tahoma"/>
                <a:cs typeface="Tahoma"/>
              </a:rPr>
              <a:t>+</a:t>
            </a:r>
            <a:r>
              <a:rPr sz="1000" spc="-240" dirty="0">
                <a:latin typeface="Tahoma"/>
                <a:cs typeface="Tahoma"/>
              </a:rPr>
              <a:t> </a:t>
            </a:r>
            <a:r>
              <a:rPr sz="1000" i="1" spc="-5" dirty="0">
                <a:latin typeface="Trebuchet MS"/>
                <a:cs typeface="Trebuchet MS"/>
              </a:rPr>
              <a:t>b</a:t>
            </a:r>
            <a:r>
              <a:rPr sz="1000" spc="-5" dirty="0">
                <a:latin typeface="Tahoma"/>
                <a:cs typeface="Tahoma"/>
              </a:rPr>
              <a:t>)</a:t>
            </a:r>
            <a:endParaRPr sz="1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lang="ru-RU" sz="1200" spc="-40" dirty="0" smtClean="0">
                <a:solidFill>
                  <a:srgbClr val="007F00"/>
                </a:solidFill>
                <a:latin typeface="Tahoma"/>
                <a:cs typeface="Tahoma"/>
              </a:rPr>
              <a:t>Решения</a:t>
            </a:r>
            <a:endParaRPr sz="1200" dirty="0">
              <a:latin typeface="Tahoma"/>
              <a:cs typeface="Tahoma"/>
            </a:endParaRPr>
          </a:p>
          <a:p>
            <a:pPr marL="12700" marR="127000">
              <a:lnSpc>
                <a:spcPts val="1200"/>
              </a:lnSpc>
              <a:spcBef>
                <a:spcPts val="10"/>
              </a:spcBef>
            </a:pPr>
            <a:r>
              <a:rPr lang="ru-RU" sz="1000" b="1" spc="-45" dirty="0" smtClean="0">
                <a:latin typeface="Arial"/>
                <a:cs typeface="Arial"/>
              </a:rPr>
              <a:t>Факторизовать входной словарь</a:t>
            </a:r>
            <a:r>
              <a:rPr sz="1000" b="1" spc="-45" dirty="0" smtClean="0">
                <a:latin typeface="Arial"/>
                <a:cs typeface="Arial"/>
              </a:rPr>
              <a:t>: </a:t>
            </a:r>
            <a:r>
              <a:rPr lang="ru-RU" sz="1000" spc="-35" dirty="0" smtClean="0">
                <a:latin typeface="Tahoma"/>
                <a:cs typeface="Tahoma"/>
              </a:rPr>
              <a:t>Одноуровневая факторизация работает хорошо (</a:t>
            </a:r>
            <a:r>
              <a:rPr lang="ru-RU" sz="1000" spc="-35" dirty="0" err="1" smtClean="0">
                <a:latin typeface="Tahoma"/>
                <a:cs typeface="Tahoma"/>
              </a:rPr>
              <a:t>Брауновская</a:t>
            </a:r>
            <a:r>
              <a:rPr lang="ru-RU" sz="1000" spc="-35" dirty="0" smtClean="0">
                <a:latin typeface="Tahoma"/>
                <a:cs typeface="Tahoma"/>
              </a:rPr>
              <a:t> кластеризация – хороший выбор, а частотный </a:t>
            </a:r>
            <a:r>
              <a:rPr lang="ru-RU" sz="1000" spc="-35" dirty="0" err="1" smtClean="0">
                <a:latin typeface="Tahoma"/>
                <a:cs typeface="Tahoma"/>
              </a:rPr>
              <a:t>биннинг</a:t>
            </a:r>
            <a:r>
              <a:rPr lang="ru-RU" sz="1000" spc="-35" dirty="0">
                <a:latin typeface="Tahoma"/>
                <a:cs typeface="Tahoma"/>
              </a:rPr>
              <a:t> </a:t>
            </a:r>
            <a:r>
              <a:rPr lang="ru-RU" sz="1000" spc="-35" dirty="0" smtClean="0">
                <a:latin typeface="Tahoma"/>
                <a:cs typeface="Tahoma"/>
              </a:rPr>
              <a:t>– нет)</a:t>
            </a:r>
            <a:r>
              <a:rPr sz="1000" spc="-30" dirty="0" smtClean="0">
                <a:latin typeface="Tahoma"/>
                <a:cs typeface="Tahoma"/>
              </a:rPr>
              <a:t>: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7765" y="2115962"/>
            <a:ext cx="295021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7025" algn="l"/>
                <a:tab pos="1448435" algn="l"/>
                <a:tab pos="2749550" algn="l"/>
              </a:tabLst>
            </a:pPr>
            <a:r>
              <a:rPr sz="700" spc="-35" dirty="0">
                <a:latin typeface="Arial"/>
                <a:cs typeface="Arial"/>
              </a:rPr>
              <a:t>class	</a:t>
            </a:r>
            <a:r>
              <a:rPr sz="700" spc="-25" dirty="0">
                <a:latin typeface="Arial"/>
                <a:cs typeface="Arial"/>
              </a:rPr>
              <a:t>w</a:t>
            </a:r>
            <a:r>
              <a:rPr sz="700" spc="-40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rd</a:t>
            </a:r>
            <a:r>
              <a:rPr sz="700" dirty="0">
                <a:latin typeface="Arial"/>
                <a:cs typeface="Arial"/>
              </a:rPr>
              <a:t>	</a:t>
            </a:r>
            <a:r>
              <a:rPr sz="700" spc="-35" dirty="0">
                <a:latin typeface="Arial"/>
                <a:cs typeface="Arial"/>
              </a:rPr>
              <a:t>class</a:t>
            </a:r>
            <a:r>
              <a:rPr sz="700" dirty="0">
                <a:latin typeface="Arial"/>
                <a:cs typeface="Arial"/>
              </a:rPr>
              <a:t>	</a:t>
            </a:r>
            <a:r>
              <a:rPr sz="700" spc="-20" dirty="0">
                <a:latin typeface="Arial"/>
                <a:cs typeface="Arial"/>
              </a:rPr>
              <a:t>w</a:t>
            </a:r>
            <a:r>
              <a:rPr sz="700" spc="-45" dirty="0">
                <a:latin typeface="Arial"/>
                <a:cs typeface="Arial"/>
              </a:rPr>
              <a:t>o</a:t>
            </a:r>
            <a:r>
              <a:rPr sz="700" spc="5" dirty="0">
                <a:latin typeface="Arial"/>
                <a:cs typeface="Arial"/>
              </a:rPr>
              <a:t>rd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941" y="2199490"/>
            <a:ext cx="29686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3870" algn="l"/>
                <a:tab pos="1398905" algn="l"/>
                <a:tab pos="1605280" algn="l"/>
                <a:tab pos="2207895" algn="l"/>
                <a:tab pos="2679065" algn="l"/>
                <a:tab pos="2906395" algn="l"/>
              </a:tabLst>
            </a:pPr>
            <a:r>
              <a:rPr sz="1050" i="1" spc="-97" baseline="7936" dirty="0">
                <a:latin typeface="Verdana"/>
                <a:cs typeface="Verdana"/>
              </a:rPr>
              <a:t>n  </a:t>
            </a:r>
            <a:r>
              <a:rPr sz="1050" i="1" spc="172" baseline="7936" dirty="0">
                <a:latin typeface="Verdana"/>
                <a:cs typeface="Verdana"/>
              </a:rPr>
              <a:t> </a:t>
            </a:r>
            <a:r>
              <a:rPr sz="700" i="1" spc="-65" dirty="0">
                <a:latin typeface="Verdana"/>
                <a:cs typeface="Verdana"/>
              </a:rPr>
              <a:t>n</a:t>
            </a:r>
            <a:r>
              <a:rPr sz="700" i="1" dirty="0">
                <a:latin typeface="Verdana"/>
                <a:cs typeface="Verdana"/>
              </a:rPr>
              <a:t>	</a:t>
            </a:r>
            <a:r>
              <a:rPr sz="700" i="1" spc="-65" dirty="0">
                <a:latin typeface="Verdana"/>
                <a:cs typeface="Verdana"/>
              </a:rPr>
              <a:t>n</a:t>
            </a:r>
            <a:r>
              <a:rPr sz="700" i="1" dirty="0">
                <a:latin typeface="Verdana"/>
                <a:cs typeface="Verdana"/>
              </a:rPr>
              <a:t>	</a:t>
            </a:r>
            <a:r>
              <a:rPr sz="1050" i="1" spc="-97" baseline="7936" dirty="0">
                <a:latin typeface="Verdana"/>
                <a:cs typeface="Verdana"/>
              </a:rPr>
              <a:t>n</a:t>
            </a:r>
            <a:r>
              <a:rPr sz="1050" i="1" baseline="7936" dirty="0">
                <a:latin typeface="Verdana"/>
                <a:cs typeface="Verdana"/>
              </a:rPr>
              <a:t>	</a:t>
            </a:r>
            <a:r>
              <a:rPr sz="700" i="1" spc="-65" dirty="0">
                <a:latin typeface="Verdana"/>
                <a:cs typeface="Verdana"/>
              </a:rPr>
              <a:t>n</a:t>
            </a:r>
            <a:r>
              <a:rPr sz="700" i="1" dirty="0">
                <a:latin typeface="Verdana"/>
                <a:cs typeface="Verdana"/>
              </a:rPr>
              <a:t>	</a:t>
            </a:r>
            <a:r>
              <a:rPr sz="1050" i="1" spc="-97" baseline="7936" dirty="0">
                <a:latin typeface="Verdana"/>
                <a:cs typeface="Verdana"/>
              </a:rPr>
              <a:t>n</a:t>
            </a:r>
            <a:r>
              <a:rPr sz="1050" i="1" baseline="7936" dirty="0">
                <a:latin typeface="Verdana"/>
                <a:cs typeface="Verdana"/>
              </a:rPr>
              <a:t>	</a:t>
            </a:r>
            <a:r>
              <a:rPr sz="1050" i="1" spc="-97" baseline="7936" dirty="0">
                <a:latin typeface="Verdana"/>
                <a:cs typeface="Verdana"/>
              </a:rPr>
              <a:t>n</a:t>
            </a:r>
            <a:r>
              <a:rPr sz="1050" i="1" baseline="7936" dirty="0">
                <a:latin typeface="Verdana"/>
                <a:cs typeface="Verdana"/>
              </a:rPr>
              <a:t>	</a:t>
            </a:r>
            <a:r>
              <a:rPr sz="700" i="1" spc="-65" dirty="0">
                <a:latin typeface="Verdana"/>
                <a:cs typeface="Verdana"/>
              </a:rPr>
              <a:t>n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986" y="2130252"/>
            <a:ext cx="3408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68325" algn="l"/>
                <a:tab pos="887730" algn="l"/>
                <a:tab pos="2004060" algn="l"/>
                <a:tab pos="3310890" algn="l"/>
              </a:tabLst>
            </a:pPr>
            <a:r>
              <a:rPr sz="1000" i="1" spc="-10" dirty="0">
                <a:latin typeface="Trebuchet MS"/>
                <a:cs typeface="Trebuchet MS"/>
              </a:rPr>
              <a:t>p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spc="-65" dirty="0">
                <a:latin typeface="Trebuchet MS"/>
                <a:cs typeface="Trebuchet MS"/>
              </a:rPr>
              <a:t>w</a:t>
            </a:r>
            <a:r>
              <a:rPr sz="1000" i="1" spc="140" dirty="0">
                <a:latin typeface="Trebuchet MS"/>
                <a:cs typeface="Trebuchet MS"/>
              </a:rPr>
              <a:t> </a:t>
            </a:r>
            <a:r>
              <a:rPr sz="1000" spc="-100" dirty="0">
                <a:latin typeface="Lucida Sans Unicode"/>
                <a:cs typeface="Lucida Sans Unicode"/>
              </a:rPr>
              <a:t>|</a:t>
            </a:r>
            <a:r>
              <a:rPr sz="1000" i="1" spc="-455" dirty="0">
                <a:latin typeface="Trebuchet MS"/>
                <a:cs typeface="Trebuchet MS"/>
              </a:rPr>
              <a:t>p</a:t>
            </a:r>
            <a:r>
              <a:rPr sz="1000" spc="-50" dirty="0">
                <a:latin typeface="Tahoma"/>
                <a:cs typeface="Tahoma"/>
              </a:rPr>
              <a:t>ˆ</a:t>
            </a:r>
            <a:r>
              <a:rPr sz="1000" dirty="0">
                <a:latin typeface="Tahoma"/>
                <a:cs typeface="Tahoma"/>
              </a:rPr>
              <a:t>	</a:t>
            </a:r>
            <a:r>
              <a:rPr sz="1000" i="1" spc="-5" dirty="0">
                <a:latin typeface="Arial"/>
                <a:cs typeface="Arial"/>
              </a:rPr>
              <a:t>,</a:t>
            </a:r>
            <a:r>
              <a:rPr sz="1000" i="1" spc="-114" dirty="0">
                <a:latin typeface="Arial"/>
                <a:cs typeface="Arial"/>
              </a:rPr>
              <a:t> </a:t>
            </a:r>
            <a:r>
              <a:rPr sz="1000" i="1" spc="-455" dirty="0">
                <a:latin typeface="Trebuchet MS"/>
                <a:cs typeface="Trebuchet MS"/>
              </a:rPr>
              <a:t>p</a:t>
            </a:r>
            <a:r>
              <a:rPr sz="1000" spc="-50" dirty="0">
                <a:latin typeface="Tahoma"/>
                <a:cs typeface="Tahoma"/>
              </a:rPr>
              <a:t>ˆ</a:t>
            </a:r>
            <a:r>
              <a:rPr sz="1000" dirty="0">
                <a:latin typeface="Tahoma"/>
                <a:cs typeface="Tahoma"/>
              </a:rPr>
              <a:t>	)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i="1" spc="-10" dirty="0">
                <a:latin typeface="Trebuchet MS"/>
                <a:cs typeface="Trebuchet MS"/>
              </a:rPr>
              <a:t>p</a:t>
            </a:r>
            <a:r>
              <a:rPr sz="1000" spc="-30" dirty="0">
                <a:latin typeface="Tahoma"/>
                <a:cs typeface="Tahoma"/>
              </a:rPr>
              <a:t>(class(</a:t>
            </a:r>
            <a:r>
              <a:rPr sz="1000" i="1" spc="-65" dirty="0">
                <a:latin typeface="Trebuchet MS"/>
                <a:cs typeface="Trebuchet MS"/>
              </a:rPr>
              <a:t>w</a:t>
            </a:r>
            <a:r>
              <a:rPr sz="1000" i="1" spc="140" dirty="0">
                <a:latin typeface="Trebuchet MS"/>
                <a:cs typeface="Trebuchet MS"/>
              </a:rPr>
              <a:t> 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100" dirty="0">
                <a:latin typeface="Lucida Sans Unicode"/>
                <a:cs typeface="Lucida Sans Unicode"/>
              </a:rPr>
              <a:t>|</a:t>
            </a:r>
            <a:r>
              <a:rPr sz="1000" i="1" spc="-455" dirty="0">
                <a:latin typeface="Trebuchet MS"/>
                <a:cs typeface="Trebuchet MS"/>
              </a:rPr>
              <a:t>p</a:t>
            </a:r>
            <a:r>
              <a:rPr sz="1000" spc="-50" dirty="0">
                <a:latin typeface="Tahoma"/>
                <a:cs typeface="Tahoma"/>
              </a:rPr>
              <a:t>ˆ</a:t>
            </a:r>
            <a:r>
              <a:rPr sz="1000" dirty="0">
                <a:latin typeface="Tahoma"/>
                <a:cs typeface="Tahoma"/>
              </a:rPr>
              <a:t>	)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×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i="1" spc="-10" dirty="0">
                <a:latin typeface="Trebuchet MS"/>
                <a:cs typeface="Trebuchet MS"/>
              </a:rPr>
              <a:t>p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spc="-65" dirty="0">
                <a:latin typeface="Trebuchet MS"/>
                <a:cs typeface="Trebuchet MS"/>
              </a:rPr>
              <a:t>w</a:t>
            </a:r>
            <a:r>
              <a:rPr sz="1000" i="1" spc="140" dirty="0">
                <a:latin typeface="Trebuchet MS"/>
                <a:cs typeface="Trebuchet MS"/>
              </a:rPr>
              <a:t> </a:t>
            </a:r>
            <a:r>
              <a:rPr sz="1000" spc="-100" dirty="0">
                <a:latin typeface="Lucida Sans Unicode"/>
                <a:cs typeface="Lucida Sans Unicode"/>
              </a:rPr>
              <a:t>|</a:t>
            </a:r>
            <a:r>
              <a:rPr sz="1000" spc="-35" dirty="0">
                <a:latin typeface="Tahoma"/>
                <a:cs typeface="Tahoma"/>
              </a:rPr>
              <a:t>class(</a:t>
            </a:r>
            <a:r>
              <a:rPr sz="1000" i="1" spc="-65" dirty="0">
                <a:latin typeface="Trebuchet MS"/>
                <a:cs typeface="Trebuchet MS"/>
              </a:rPr>
              <a:t>w</a:t>
            </a:r>
            <a:r>
              <a:rPr sz="1000" i="1" spc="140" dirty="0">
                <a:latin typeface="Trebuchet MS"/>
                <a:cs typeface="Trebuchet MS"/>
              </a:rPr>
              <a:t> 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i="1" spc="-5" dirty="0">
                <a:latin typeface="Arial"/>
                <a:cs typeface="Arial"/>
              </a:rPr>
              <a:t>,</a:t>
            </a:r>
            <a:r>
              <a:rPr sz="1000" i="1" spc="-114" dirty="0">
                <a:latin typeface="Arial"/>
                <a:cs typeface="Arial"/>
              </a:rPr>
              <a:t> </a:t>
            </a:r>
            <a:r>
              <a:rPr sz="1000" i="1" spc="-455" dirty="0">
                <a:latin typeface="Trebuchet MS"/>
                <a:cs typeface="Trebuchet MS"/>
              </a:rPr>
              <a:t>p</a:t>
            </a:r>
            <a:r>
              <a:rPr sz="1000" spc="-50" dirty="0">
                <a:latin typeface="Tahoma"/>
                <a:cs typeface="Tahoma"/>
              </a:rPr>
              <a:t>ˆ</a:t>
            </a:r>
            <a:r>
              <a:rPr sz="1000" dirty="0">
                <a:latin typeface="Tahoma"/>
                <a:cs typeface="Tahoma"/>
              </a:rPr>
              <a:t>	)</a:t>
            </a:r>
            <a:r>
              <a:rPr sz="1000" i="1" spc="-5" dirty="0">
                <a:latin typeface="Arial"/>
                <a:cs typeface="Arial"/>
              </a:rPr>
              <a:t>,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2361213"/>
            <a:ext cx="4015156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000" spc="-60" dirty="0" smtClean="0">
                <a:latin typeface="Tahoma"/>
                <a:cs typeface="Tahoma"/>
              </a:rPr>
              <a:t>Где класс функций </a:t>
            </a:r>
            <a:r>
              <a:rPr sz="1000" spc="-70" dirty="0" smtClean="0">
                <a:latin typeface="Tahoma"/>
                <a:cs typeface="Tahoma"/>
              </a:rPr>
              <a:t>(</a:t>
            </a:r>
            <a:r>
              <a:rPr sz="1000" spc="-70" dirty="0" smtClean="0">
                <a:latin typeface="Lucida Sans Unicode"/>
                <a:cs typeface="Lucida Sans Unicode"/>
              </a:rPr>
              <a:t>·</a:t>
            </a:r>
            <a:r>
              <a:rPr sz="1000" spc="-70" dirty="0" smtClean="0">
                <a:latin typeface="Tahoma"/>
                <a:cs typeface="Tahoma"/>
              </a:rPr>
              <a:t>) </a:t>
            </a:r>
            <a:r>
              <a:rPr lang="ru-RU" sz="1000" spc="-50" dirty="0" smtClean="0">
                <a:latin typeface="Tahoma"/>
                <a:cs typeface="Tahoma"/>
              </a:rPr>
              <a:t>сопоставляет каждое слово одному классу</a:t>
            </a:r>
            <a:r>
              <a:rPr sz="1000" spc="-40" dirty="0" smtClean="0">
                <a:latin typeface="Tahoma"/>
                <a:cs typeface="Tahoma"/>
              </a:rPr>
              <a:t>.</a:t>
            </a:r>
            <a:r>
              <a:rPr lang="ru-RU" sz="1000" spc="-40" dirty="0" smtClean="0">
                <a:latin typeface="Tahoma"/>
                <a:cs typeface="Tahoma"/>
              </a:rPr>
              <a:t> </a:t>
            </a:r>
            <a:r>
              <a:rPr lang="ru-RU" sz="1000" spc="-35" dirty="0" smtClean="0">
                <a:latin typeface="Tahoma"/>
                <a:cs typeface="Tahoma"/>
              </a:rPr>
              <a:t>Рассматривая сбалансированные классы, это дает ускорение в </a:t>
            </a:r>
            <a:r>
              <a:rPr lang="ru-RU" sz="1000" spc="-50" dirty="0" smtClean="0">
                <a:latin typeface="Tahoma"/>
                <a:cs typeface="Tahoma"/>
              </a:rPr>
              <a:t>    </a:t>
            </a:r>
            <a:r>
              <a:rPr lang="fr-FR" sz="1000" i="1" spc="75" dirty="0" smtClean="0">
                <a:latin typeface="Trebuchet MS"/>
                <a:cs typeface="Trebuchet MS"/>
              </a:rPr>
              <a:t>V</a:t>
            </a:r>
            <a:r>
              <a:rPr lang="ru-RU" sz="1000" i="1" spc="75" dirty="0" smtClean="0">
                <a:latin typeface="Trebuchet MS"/>
                <a:cs typeface="Trebuchet MS"/>
              </a:rPr>
              <a:t>.</a:t>
            </a:r>
            <a:r>
              <a:rPr lang="ru-RU" sz="1000" spc="-35" dirty="0" smtClean="0">
                <a:latin typeface="Tahoma"/>
                <a:cs typeface="Tahoma"/>
              </a:rPr>
              <a:t> 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58920" y="2469172"/>
            <a:ext cx="1181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15" dirty="0">
                <a:latin typeface="Lucida Sans Unicode"/>
                <a:cs typeface="Lucida Sans Unicode"/>
              </a:rPr>
              <a:t>√</a:t>
            </a:r>
            <a:endParaRPr sz="10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9" y="59878"/>
            <a:ext cx="304795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40" dirty="0"/>
              <a:t>Масштабирование: Большие Словари</a:t>
            </a:r>
            <a:endParaRPr lang="ru-RU" dirty="0"/>
          </a:p>
        </p:txBody>
      </p:sp>
      <p:sp>
        <p:nvSpPr>
          <p:cNvPr id="3" name="object 3"/>
          <p:cNvSpPr txBox="1"/>
          <p:nvPr/>
        </p:nvSpPr>
        <p:spPr>
          <a:xfrm>
            <a:off x="171450" y="434751"/>
            <a:ext cx="4081730" cy="15844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1275">
              <a:lnSpc>
                <a:spcPct val="100000"/>
              </a:lnSpc>
              <a:spcBef>
                <a:spcPts val="95"/>
              </a:spcBef>
            </a:pPr>
            <a:r>
              <a:rPr lang="ru-RU" sz="1000" spc="-5" dirty="0">
                <a:latin typeface="Tahoma"/>
                <a:cs typeface="Tahoma"/>
              </a:rPr>
              <a:t>Большая часть вычислительных затрат нейронной ЯМ – это функция размера словаря, которая доминирует при вычислении</a:t>
            </a:r>
            <a:r>
              <a:rPr lang="ru-RU" sz="1000" spc="-25" dirty="0">
                <a:latin typeface="Tahoma"/>
                <a:cs typeface="Tahoma"/>
              </a:rPr>
              <a:t>:</a:t>
            </a:r>
            <a:endParaRPr lang="ru-RU" sz="1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7620" algn="ctr">
              <a:lnSpc>
                <a:spcPct val="100000"/>
              </a:lnSpc>
            </a:pPr>
            <a:r>
              <a:rPr sz="1000" i="1" spc="-220" dirty="0">
                <a:latin typeface="Trebuchet MS"/>
                <a:cs typeface="Trebuchet MS"/>
              </a:rPr>
              <a:t>p</a:t>
            </a:r>
            <a:r>
              <a:rPr sz="1000" spc="-220" dirty="0">
                <a:latin typeface="Tahoma"/>
                <a:cs typeface="Tahoma"/>
              </a:rPr>
              <a:t>ˆ</a:t>
            </a:r>
            <a:r>
              <a:rPr sz="1050" i="1" spc="-330" baseline="-11904" dirty="0">
                <a:latin typeface="Verdana"/>
                <a:cs typeface="Verdana"/>
              </a:rPr>
              <a:t>n            </a:t>
            </a:r>
            <a:r>
              <a:rPr sz="1000" spc="45" dirty="0">
                <a:latin typeface="Tahoma"/>
                <a:cs typeface="Tahoma"/>
              </a:rPr>
              <a:t>= </a:t>
            </a:r>
            <a:r>
              <a:rPr sz="1000" spc="-35" dirty="0">
                <a:latin typeface="Tahoma"/>
                <a:cs typeface="Tahoma"/>
              </a:rPr>
              <a:t>softmax </a:t>
            </a:r>
            <a:r>
              <a:rPr sz="1000" spc="-5" dirty="0">
                <a:latin typeface="Tahoma"/>
                <a:cs typeface="Tahoma"/>
              </a:rPr>
              <a:t>(</a:t>
            </a:r>
            <a:r>
              <a:rPr sz="1000" i="1" spc="-5" dirty="0">
                <a:solidFill>
                  <a:srgbClr val="FF0000"/>
                </a:solidFill>
                <a:latin typeface="Trebuchet MS"/>
                <a:cs typeface="Trebuchet MS"/>
              </a:rPr>
              <a:t>Wh</a:t>
            </a:r>
            <a:r>
              <a:rPr sz="1050" i="1" spc="-7" baseline="-11904" dirty="0">
                <a:solidFill>
                  <a:srgbClr val="FF0000"/>
                </a:solidFill>
                <a:latin typeface="Verdana"/>
                <a:cs typeface="Verdana"/>
              </a:rPr>
              <a:t>n </a:t>
            </a:r>
            <a:r>
              <a:rPr sz="1000" spc="45" dirty="0">
                <a:latin typeface="Tahoma"/>
                <a:cs typeface="Tahoma"/>
              </a:rPr>
              <a:t>+</a:t>
            </a:r>
            <a:r>
              <a:rPr sz="1000" spc="-235" dirty="0">
                <a:latin typeface="Tahoma"/>
                <a:cs typeface="Tahoma"/>
              </a:rPr>
              <a:t> </a:t>
            </a:r>
            <a:r>
              <a:rPr sz="1000" i="1" spc="-5" dirty="0">
                <a:latin typeface="Trebuchet MS"/>
                <a:cs typeface="Trebuchet MS"/>
              </a:rPr>
              <a:t>b</a:t>
            </a:r>
            <a:r>
              <a:rPr sz="1000" spc="-5" dirty="0">
                <a:latin typeface="Tahoma"/>
                <a:cs typeface="Tahoma"/>
              </a:rPr>
              <a:t>)</a:t>
            </a:r>
            <a:endParaRPr sz="1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lang="ru-RU" sz="1200" spc="-40" dirty="0" smtClean="0">
                <a:solidFill>
                  <a:srgbClr val="007F00"/>
                </a:solidFill>
                <a:latin typeface="Tahoma"/>
                <a:cs typeface="Tahoma"/>
              </a:rPr>
              <a:t>Решения</a:t>
            </a:r>
            <a:endParaRPr sz="1200" dirty="0">
              <a:latin typeface="Tahoma"/>
              <a:cs typeface="Tahoma"/>
            </a:endParaRPr>
          </a:p>
          <a:p>
            <a:pPr marL="12700" marR="5080">
              <a:lnSpc>
                <a:spcPts val="1200"/>
              </a:lnSpc>
              <a:spcBef>
                <a:spcPts val="10"/>
              </a:spcBef>
            </a:pPr>
            <a:r>
              <a:rPr lang="ru-RU" sz="1000" b="1" spc="-45" dirty="0">
                <a:latin typeface="Arial"/>
                <a:cs typeface="Arial"/>
              </a:rPr>
              <a:t>Факторизовать входной </a:t>
            </a:r>
            <a:r>
              <a:rPr lang="ru-RU" sz="1000" b="1" spc="-45" dirty="0" smtClean="0">
                <a:latin typeface="Arial"/>
                <a:cs typeface="Arial"/>
              </a:rPr>
              <a:t>словарь</a:t>
            </a:r>
            <a:r>
              <a:rPr sz="1000" b="1" spc="-45" dirty="0" smtClean="0">
                <a:latin typeface="Arial"/>
                <a:cs typeface="Arial"/>
              </a:rPr>
              <a:t>: </a:t>
            </a:r>
            <a:r>
              <a:rPr lang="ru-RU" sz="1000" spc="15" dirty="0" smtClean="0">
                <a:latin typeface="Tahoma"/>
                <a:cs typeface="Tahoma"/>
              </a:rPr>
              <a:t>Расширяя факторизацию до двоичного дерева (или кода), мы можем получить ускорение логарифма </a:t>
            </a:r>
            <a:r>
              <a:rPr lang="en-US" sz="1000" spc="15" dirty="0" smtClean="0">
                <a:latin typeface="Tahoma"/>
                <a:cs typeface="Tahoma"/>
              </a:rPr>
              <a:t>V</a:t>
            </a:r>
            <a:r>
              <a:rPr sz="1000" spc="-50" dirty="0" smtClean="0">
                <a:latin typeface="Tahoma"/>
                <a:cs typeface="Tahoma"/>
              </a:rPr>
              <a:t>,</a:t>
            </a:r>
            <a:r>
              <a:rPr sz="1050" spc="-75" baseline="27777" dirty="0" smtClean="0">
                <a:latin typeface="Arial"/>
                <a:cs typeface="Arial"/>
              </a:rPr>
              <a:t>7 </a:t>
            </a:r>
            <a:r>
              <a:rPr lang="ru-RU" sz="1000" spc="-20" dirty="0" smtClean="0">
                <a:latin typeface="Tahoma"/>
                <a:cs typeface="Tahoma"/>
              </a:rPr>
              <a:t>но выбор дерева непрост (кодирование </a:t>
            </a:r>
            <a:r>
              <a:rPr lang="ru-RU" sz="1000" spc="-20" dirty="0" err="1" smtClean="0">
                <a:latin typeface="Tahoma"/>
                <a:cs typeface="Tahoma"/>
              </a:rPr>
              <a:t>Хоффмана</a:t>
            </a:r>
            <a:r>
              <a:rPr lang="ru-RU" sz="1000" spc="-20" dirty="0" smtClean="0">
                <a:latin typeface="Tahoma"/>
                <a:cs typeface="Tahoma"/>
              </a:rPr>
              <a:t> на основе частоты – не плохой выбор)</a:t>
            </a:r>
            <a:r>
              <a:rPr sz="1000" spc="-35" dirty="0" smtClean="0">
                <a:latin typeface="Tahoma"/>
                <a:cs typeface="Tahoma"/>
              </a:rPr>
              <a:t>: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9006" y="2133982"/>
            <a:ext cx="114808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10895" algn="l"/>
                <a:tab pos="1086485" algn="l"/>
              </a:tabLst>
            </a:pPr>
            <a:r>
              <a:rPr sz="700" i="1" spc="-65" dirty="0">
                <a:latin typeface="Verdana"/>
                <a:cs typeface="Verdana"/>
              </a:rPr>
              <a:t>n  </a:t>
            </a:r>
            <a:r>
              <a:rPr sz="700" i="1" spc="114" dirty="0">
                <a:latin typeface="Verdana"/>
                <a:cs typeface="Verdana"/>
              </a:rPr>
              <a:t> </a:t>
            </a:r>
            <a:r>
              <a:rPr sz="700" i="1" spc="-65" dirty="0">
                <a:latin typeface="Verdana"/>
                <a:cs typeface="Verdana"/>
              </a:rPr>
              <a:t>n</a:t>
            </a:r>
            <a:r>
              <a:rPr sz="700" i="1" dirty="0">
                <a:latin typeface="Verdana"/>
                <a:cs typeface="Verdana"/>
              </a:rPr>
              <a:t>	</a:t>
            </a:r>
            <a:r>
              <a:rPr sz="700" i="1" spc="-20" dirty="0">
                <a:latin typeface="Verdana"/>
                <a:cs typeface="Verdana"/>
              </a:rPr>
              <a:t>i</a:t>
            </a:r>
            <a:r>
              <a:rPr sz="700" i="1" dirty="0">
                <a:latin typeface="Verdana"/>
                <a:cs typeface="Verdana"/>
              </a:rPr>
              <a:t>  </a:t>
            </a:r>
            <a:r>
              <a:rPr sz="700" i="1" spc="-5" dirty="0">
                <a:latin typeface="Verdana"/>
                <a:cs typeface="Verdana"/>
              </a:rPr>
              <a:t> </a:t>
            </a:r>
            <a:r>
              <a:rPr sz="700" i="1" spc="-20" dirty="0">
                <a:latin typeface="Verdana"/>
                <a:cs typeface="Verdana"/>
              </a:rPr>
              <a:t>i</a:t>
            </a:r>
            <a:r>
              <a:rPr sz="700" i="1" dirty="0">
                <a:latin typeface="Verdana"/>
                <a:cs typeface="Verdana"/>
              </a:rPr>
              <a:t>	</a:t>
            </a:r>
            <a:r>
              <a:rPr sz="700" i="1" spc="-65" dirty="0">
                <a:latin typeface="Verdana"/>
                <a:cs typeface="Verdana"/>
              </a:rPr>
              <a:t>n</a:t>
            </a:r>
            <a:endParaRPr sz="7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3050" y="2077050"/>
            <a:ext cx="144589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32485" algn="l"/>
              </a:tabLst>
            </a:pPr>
            <a:r>
              <a:rPr sz="1000" i="1" spc="-25" dirty="0">
                <a:latin typeface="Trebuchet MS"/>
                <a:cs typeface="Trebuchet MS"/>
              </a:rPr>
              <a:t>p</a:t>
            </a:r>
            <a:r>
              <a:rPr sz="1000" spc="-25" dirty="0">
                <a:latin typeface="Tahoma"/>
                <a:cs typeface="Tahoma"/>
              </a:rPr>
              <a:t>(</a:t>
            </a:r>
            <a:r>
              <a:rPr sz="1000" i="1" spc="-25" dirty="0">
                <a:latin typeface="Trebuchet MS"/>
                <a:cs typeface="Trebuchet MS"/>
              </a:rPr>
              <a:t>w  </a:t>
            </a:r>
            <a:r>
              <a:rPr sz="1000" spc="-75" dirty="0">
                <a:latin typeface="Lucida Sans Unicode"/>
                <a:cs typeface="Lucida Sans Unicode"/>
              </a:rPr>
              <a:t>|</a:t>
            </a:r>
            <a:r>
              <a:rPr sz="1000" i="1" spc="-75" dirty="0">
                <a:latin typeface="Trebuchet MS"/>
                <a:cs typeface="Trebuchet MS"/>
              </a:rPr>
              <a:t>h</a:t>
            </a:r>
            <a:r>
              <a:rPr sz="1000" i="1" spc="35" dirty="0">
                <a:latin typeface="Trebuchet MS"/>
                <a:cs typeface="Trebuchet MS"/>
              </a:rPr>
              <a:t> 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45" dirty="0" smtClean="0">
                <a:latin typeface="Tahoma"/>
                <a:cs typeface="Tahoma"/>
              </a:rPr>
              <a:t>=</a:t>
            </a:r>
            <a:r>
              <a:rPr lang="en-US" sz="1000" spc="45" dirty="0" smtClean="0">
                <a:latin typeface="Tahoma"/>
                <a:cs typeface="Tahoma"/>
              </a:rPr>
              <a:t>Y</a:t>
            </a:r>
            <a:r>
              <a:rPr sz="1000" spc="45" dirty="0">
                <a:latin typeface="Tahoma"/>
                <a:cs typeface="Tahoma"/>
              </a:rPr>
              <a:t>	</a:t>
            </a:r>
            <a:r>
              <a:rPr sz="1000" i="1" spc="-20" dirty="0">
                <a:latin typeface="Trebuchet MS"/>
                <a:cs typeface="Trebuchet MS"/>
              </a:rPr>
              <a:t>p</a:t>
            </a:r>
            <a:r>
              <a:rPr sz="1000" spc="-20" dirty="0">
                <a:latin typeface="Tahoma"/>
                <a:cs typeface="Tahoma"/>
              </a:rPr>
              <a:t>(</a:t>
            </a:r>
            <a:r>
              <a:rPr sz="1000" i="1" spc="-20" dirty="0">
                <a:latin typeface="Trebuchet MS"/>
                <a:cs typeface="Trebuchet MS"/>
              </a:rPr>
              <a:t>d </a:t>
            </a:r>
            <a:r>
              <a:rPr sz="1000" spc="-90" dirty="0">
                <a:latin typeface="Lucida Sans Unicode"/>
                <a:cs typeface="Lucida Sans Unicode"/>
              </a:rPr>
              <a:t>|</a:t>
            </a:r>
            <a:r>
              <a:rPr sz="1000" i="1" spc="-90" dirty="0">
                <a:latin typeface="Trebuchet MS"/>
                <a:cs typeface="Trebuchet MS"/>
              </a:rPr>
              <a:t>r </a:t>
            </a:r>
            <a:r>
              <a:rPr sz="1000" i="1" spc="-5" dirty="0">
                <a:latin typeface="Arial"/>
                <a:cs typeface="Arial"/>
              </a:rPr>
              <a:t>, </a:t>
            </a:r>
            <a:r>
              <a:rPr sz="1000" i="1" spc="-45" dirty="0">
                <a:latin typeface="Trebuchet MS"/>
                <a:cs typeface="Trebuchet MS"/>
              </a:rPr>
              <a:t>h</a:t>
            </a:r>
            <a:r>
              <a:rPr sz="1000" i="1" spc="-160" dirty="0">
                <a:latin typeface="Trebuchet MS"/>
                <a:cs typeface="Trebuchet MS"/>
              </a:rPr>
              <a:t> 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i="1" dirty="0">
                <a:latin typeface="Arial"/>
                <a:cs typeface="Arial"/>
              </a:rPr>
              <a:t>,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3137509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1450" y="2160085"/>
            <a:ext cx="4383456" cy="12766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010" algn="ctr">
              <a:lnSpc>
                <a:spcPct val="100000"/>
              </a:lnSpc>
              <a:spcBef>
                <a:spcPts val="95"/>
              </a:spcBef>
            </a:pPr>
            <a:r>
              <a:rPr sz="700" i="1" spc="-20" dirty="0">
                <a:latin typeface="Verdana"/>
                <a:cs typeface="Verdana"/>
              </a:rPr>
              <a:t>i</a:t>
            </a:r>
            <a:endParaRPr sz="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12700" marR="205740">
              <a:lnSpc>
                <a:spcPct val="100000"/>
              </a:lnSpc>
            </a:pPr>
            <a:r>
              <a:rPr lang="ru-RU" sz="1000" spc="-60" dirty="0" smtClean="0">
                <a:latin typeface="Tahoma"/>
                <a:cs typeface="Tahoma"/>
              </a:rPr>
              <a:t>где</a:t>
            </a:r>
            <a:r>
              <a:rPr sz="1000" spc="-60" dirty="0" smtClean="0">
                <a:latin typeface="Tahoma"/>
                <a:cs typeface="Tahoma"/>
              </a:rPr>
              <a:t> </a:t>
            </a:r>
            <a:r>
              <a:rPr sz="1000" i="1" spc="-30" dirty="0">
                <a:latin typeface="Trebuchet MS"/>
                <a:cs typeface="Trebuchet MS"/>
              </a:rPr>
              <a:t>d</a:t>
            </a:r>
            <a:r>
              <a:rPr sz="1050" i="1" spc="-44" baseline="-11904" dirty="0">
                <a:latin typeface="Verdana"/>
                <a:cs typeface="Verdana"/>
              </a:rPr>
              <a:t>i </a:t>
            </a:r>
            <a:r>
              <a:rPr lang="ru-RU" sz="1000" spc="-30" dirty="0" smtClean="0">
                <a:latin typeface="Tahoma"/>
                <a:cs typeface="Tahoma"/>
              </a:rPr>
              <a:t>- это</a:t>
            </a:r>
            <a:r>
              <a:rPr sz="1000" spc="-30" dirty="0" smtClean="0">
                <a:latin typeface="Tahoma"/>
                <a:cs typeface="Tahoma"/>
              </a:rPr>
              <a:t> </a:t>
            </a:r>
            <a:r>
              <a:rPr sz="1000" i="1" spc="-70" dirty="0">
                <a:latin typeface="Trebuchet MS"/>
                <a:cs typeface="Trebuchet MS"/>
              </a:rPr>
              <a:t>i </a:t>
            </a:r>
            <a:r>
              <a:rPr sz="1050" spc="44" baseline="27777" dirty="0" err="1">
                <a:latin typeface="Arial"/>
                <a:cs typeface="Arial"/>
              </a:rPr>
              <a:t>th</a:t>
            </a:r>
            <a:r>
              <a:rPr sz="1050" spc="44" baseline="27777" dirty="0">
                <a:latin typeface="Arial"/>
                <a:cs typeface="Arial"/>
              </a:rPr>
              <a:t> </a:t>
            </a:r>
            <a:r>
              <a:rPr lang="ru-RU" sz="1000" spc="-15" dirty="0" smtClean="0">
                <a:latin typeface="Tahoma"/>
                <a:cs typeface="Tahoma"/>
              </a:rPr>
              <a:t>цифра</a:t>
            </a:r>
            <a:r>
              <a:rPr sz="1000" spc="-15" dirty="0" smtClean="0">
                <a:latin typeface="Tahoma"/>
                <a:cs typeface="Tahoma"/>
              </a:rPr>
              <a:t> </a:t>
            </a:r>
            <a:r>
              <a:rPr lang="ru-RU" sz="1000" spc="-20" dirty="0" smtClean="0">
                <a:latin typeface="Tahoma"/>
                <a:cs typeface="Tahoma"/>
              </a:rPr>
              <a:t>в коде для слова </a:t>
            </a:r>
            <a:r>
              <a:rPr sz="1000" i="1" spc="-65" dirty="0" err="1" smtClean="0">
                <a:latin typeface="Trebuchet MS"/>
                <a:cs typeface="Trebuchet MS"/>
              </a:rPr>
              <a:t>w</a:t>
            </a:r>
            <a:r>
              <a:rPr sz="1050" i="1" spc="-97" baseline="-11904" dirty="0" err="1" smtClean="0">
                <a:latin typeface="Verdana"/>
                <a:cs typeface="Verdana"/>
              </a:rPr>
              <a:t>n</a:t>
            </a:r>
            <a:r>
              <a:rPr sz="1050" i="1" spc="-97" baseline="-11904" dirty="0" smtClean="0">
                <a:latin typeface="Verdana"/>
                <a:cs typeface="Verdana"/>
              </a:rPr>
              <a:t> </a:t>
            </a:r>
            <a:r>
              <a:rPr sz="1000" spc="-30" dirty="0">
                <a:latin typeface="Tahoma"/>
                <a:cs typeface="Tahoma"/>
              </a:rPr>
              <a:t>, </a:t>
            </a:r>
            <a:r>
              <a:rPr lang="ru-RU" sz="1000" spc="-45" dirty="0" smtClean="0">
                <a:latin typeface="Tahoma"/>
                <a:cs typeface="Tahoma"/>
              </a:rPr>
              <a:t>и</a:t>
            </a:r>
            <a:r>
              <a:rPr sz="1000" spc="-45" dirty="0" smtClean="0">
                <a:latin typeface="Tahoma"/>
                <a:cs typeface="Tahoma"/>
              </a:rPr>
              <a:t> </a:t>
            </a:r>
            <a:r>
              <a:rPr sz="1000" i="1" spc="-50" dirty="0" err="1">
                <a:latin typeface="Trebuchet MS"/>
                <a:cs typeface="Trebuchet MS"/>
              </a:rPr>
              <a:t>r</a:t>
            </a:r>
            <a:r>
              <a:rPr sz="1050" i="1" spc="-75" baseline="-11904" dirty="0" err="1">
                <a:latin typeface="Verdana"/>
                <a:cs typeface="Verdana"/>
              </a:rPr>
              <a:t>i</a:t>
            </a:r>
            <a:r>
              <a:rPr sz="1050" i="1" spc="-75" baseline="-11904" dirty="0">
                <a:latin typeface="Verdana"/>
                <a:cs typeface="Verdana"/>
              </a:rPr>
              <a:t> </a:t>
            </a:r>
            <a:r>
              <a:rPr lang="ru-RU" sz="1000" spc="-30" dirty="0">
                <a:latin typeface="Tahoma"/>
                <a:cs typeface="Tahoma"/>
              </a:rPr>
              <a:t> </a:t>
            </a:r>
            <a:r>
              <a:rPr lang="ru-RU" sz="1000" spc="-30" dirty="0" smtClean="0">
                <a:latin typeface="Tahoma"/>
                <a:cs typeface="Tahoma"/>
              </a:rPr>
              <a:t>- это вектор для </a:t>
            </a:r>
            <a:r>
              <a:rPr sz="1000" i="1" spc="-70" dirty="0" err="1" smtClean="0">
                <a:latin typeface="Trebuchet MS"/>
                <a:cs typeface="Trebuchet MS"/>
              </a:rPr>
              <a:t>i</a:t>
            </a:r>
            <a:r>
              <a:rPr sz="1000" i="1" spc="-70" dirty="0" smtClean="0">
                <a:latin typeface="Trebuchet MS"/>
                <a:cs typeface="Trebuchet MS"/>
              </a:rPr>
              <a:t> </a:t>
            </a:r>
            <a:r>
              <a:rPr sz="1050" spc="44" baseline="27777" dirty="0" err="1">
                <a:latin typeface="Arial"/>
                <a:cs typeface="Arial"/>
              </a:rPr>
              <a:t>th</a:t>
            </a:r>
            <a:r>
              <a:rPr sz="1050" spc="44" baseline="27777" dirty="0">
                <a:latin typeface="Arial"/>
                <a:cs typeface="Arial"/>
              </a:rPr>
              <a:t> </a:t>
            </a:r>
            <a:r>
              <a:rPr lang="ru-RU" sz="1000" spc="-50" dirty="0" smtClean="0">
                <a:latin typeface="Tahoma"/>
                <a:cs typeface="Tahoma"/>
              </a:rPr>
              <a:t>узла в цепи, которая соответствует этому коду</a:t>
            </a:r>
            <a:r>
              <a:rPr sz="1000" spc="-40" dirty="0" smtClean="0"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560"/>
              </a:spcBef>
            </a:pPr>
            <a:r>
              <a:rPr lang="ru-RU" sz="1000" spc="-30" dirty="0" smtClean="0">
                <a:latin typeface="Tahoma"/>
                <a:cs typeface="Tahoma"/>
              </a:rPr>
              <a:t>Недавно</a:t>
            </a:r>
            <a:r>
              <a:rPr sz="1000" spc="-30" dirty="0" smtClean="0">
                <a:latin typeface="Tahoma"/>
                <a:cs typeface="Tahoma"/>
              </a:rPr>
              <a:t> </a:t>
            </a:r>
            <a:r>
              <a:rPr lang="ru-RU" sz="1000" spc="-40" dirty="0" err="1" smtClean="0">
                <a:latin typeface="Tahoma"/>
                <a:cs typeface="Tahoma"/>
              </a:rPr>
              <a:t>Грэйв</a:t>
            </a:r>
            <a:r>
              <a:rPr lang="ru-RU" sz="1000" spc="-40" dirty="0" smtClean="0">
                <a:latin typeface="Tahoma"/>
                <a:cs typeface="Tahoma"/>
              </a:rPr>
              <a:t> и </a:t>
            </a:r>
            <a:r>
              <a:rPr lang="ru-RU" sz="1000" spc="-40" dirty="0" err="1" smtClean="0">
                <a:latin typeface="Tahoma"/>
                <a:cs typeface="Tahoma"/>
              </a:rPr>
              <a:t>др</a:t>
            </a:r>
            <a:r>
              <a:rPr sz="1000" spc="-25" dirty="0" smtClean="0">
                <a:latin typeface="Tahoma"/>
                <a:cs typeface="Tahoma"/>
              </a:rPr>
              <a:t>. </a:t>
            </a:r>
            <a:r>
              <a:rPr lang="ru-RU" sz="1000" spc="-25" dirty="0" smtClean="0">
                <a:latin typeface="Tahoma"/>
                <a:cs typeface="Tahoma"/>
              </a:rPr>
              <a:t>предложили оптимизацию </a:t>
            </a:r>
            <a:r>
              <a:rPr lang="en-US" sz="1000" spc="-25" dirty="0" smtClean="0">
                <a:latin typeface="Tahoma"/>
                <a:cs typeface="Tahoma"/>
              </a:rPr>
              <a:t>n-</a:t>
            </a:r>
            <a:r>
              <a:rPr lang="ru-RU" sz="1000" spc="-25" dirty="0" err="1" smtClean="0">
                <a:latin typeface="Tahoma"/>
                <a:cs typeface="Tahoma"/>
              </a:rPr>
              <a:t>арное</a:t>
            </a:r>
            <a:r>
              <a:rPr lang="ru-RU" sz="1000" spc="-25" dirty="0" smtClean="0">
                <a:latin typeface="Tahoma"/>
                <a:cs typeface="Tahoma"/>
              </a:rPr>
              <a:t> дерево </a:t>
            </a:r>
            <a:r>
              <a:rPr lang="ru-RU" sz="1000" spc="-50" dirty="0" smtClean="0">
                <a:latin typeface="Tahoma"/>
                <a:cs typeface="Tahoma"/>
              </a:rPr>
              <a:t>факторизации как для </a:t>
            </a:r>
            <a:r>
              <a:rPr lang="ru-RU" sz="1000" spc="-35" dirty="0" smtClean="0">
                <a:latin typeface="Tahoma"/>
                <a:cs typeface="Tahoma"/>
              </a:rPr>
              <a:t>затруднения, так</a:t>
            </a:r>
            <a:r>
              <a:rPr sz="1000" spc="-35" dirty="0" smtClean="0">
                <a:latin typeface="Tahoma"/>
                <a:cs typeface="Tahoma"/>
              </a:rPr>
              <a:t> </a:t>
            </a:r>
            <a:r>
              <a:rPr lang="ru-RU" sz="1000" spc="-45" dirty="0" smtClean="0">
                <a:latin typeface="Tahoma"/>
                <a:cs typeface="Tahoma"/>
              </a:rPr>
              <a:t>и для производительности</a:t>
            </a:r>
            <a:r>
              <a:rPr sz="1000" spc="-45" dirty="0" smtClean="0">
                <a:latin typeface="Tahoma"/>
                <a:cs typeface="Tahoma"/>
              </a:rPr>
              <a:t> </a:t>
            </a:r>
            <a:r>
              <a:rPr lang="ru-RU" sz="1000" spc="30" dirty="0" smtClean="0">
                <a:latin typeface="Tahoma"/>
                <a:cs typeface="Tahoma"/>
              </a:rPr>
              <a:t>БОГ</a:t>
            </a:r>
            <a:r>
              <a:rPr sz="1000" spc="-30" dirty="0" smtClean="0">
                <a:latin typeface="Tahoma"/>
                <a:cs typeface="Tahoma"/>
              </a:rPr>
              <a:t>.</a:t>
            </a:r>
            <a:r>
              <a:rPr sz="1050" spc="-44" baseline="27777" dirty="0" smtClean="0">
                <a:latin typeface="Arial"/>
                <a:cs typeface="Arial"/>
              </a:rPr>
              <a:t>8</a:t>
            </a:r>
            <a:endParaRPr sz="1050" baseline="27777" dirty="0">
              <a:latin typeface="Arial"/>
              <a:cs typeface="Arial"/>
            </a:endParaRPr>
          </a:p>
          <a:p>
            <a:pPr marL="121920" algn="ctr">
              <a:lnSpc>
                <a:spcPct val="100000"/>
              </a:lnSpc>
              <a:spcBef>
                <a:spcPts val="700"/>
              </a:spcBef>
            </a:pPr>
            <a:r>
              <a:rPr sz="900" spc="44" baseline="37037" dirty="0">
                <a:latin typeface="Arial"/>
                <a:cs typeface="Arial"/>
              </a:rPr>
              <a:t>7</a:t>
            </a:r>
            <a:r>
              <a:rPr sz="800" spc="30" dirty="0">
                <a:latin typeface="Arial"/>
                <a:cs typeface="Arial"/>
              </a:rPr>
              <a:t>A </a:t>
            </a:r>
            <a:r>
              <a:rPr sz="800" spc="-30" dirty="0">
                <a:latin typeface="Arial"/>
                <a:cs typeface="Arial"/>
              </a:rPr>
              <a:t>scalable </a:t>
            </a:r>
            <a:r>
              <a:rPr sz="800" spc="-10" dirty="0">
                <a:latin typeface="Arial"/>
                <a:cs typeface="Arial"/>
              </a:rPr>
              <a:t>hierarchical </a:t>
            </a:r>
            <a:r>
              <a:rPr sz="800" spc="5" dirty="0">
                <a:latin typeface="Arial"/>
                <a:cs typeface="Arial"/>
              </a:rPr>
              <a:t>distributed </a:t>
            </a:r>
            <a:r>
              <a:rPr sz="800" spc="-25" dirty="0">
                <a:latin typeface="Arial"/>
                <a:cs typeface="Arial"/>
              </a:rPr>
              <a:t>language </a:t>
            </a:r>
            <a:r>
              <a:rPr sz="800" spc="-10" dirty="0">
                <a:latin typeface="Arial"/>
                <a:cs typeface="Arial"/>
              </a:rPr>
              <a:t>model. </a:t>
            </a:r>
            <a:r>
              <a:rPr sz="800" spc="20" dirty="0">
                <a:latin typeface="Arial"/>
                <a:cs typeface="Arial"/>
              </a:rPr>
              <a:t>Mnih </a:t>
            </a:r>
            <a:r>
              <a:rPr sz="800" spc="-20" dirty="0">
                <a:latin typeface="Arial"/>
                <a:cs typeface="Arial"/>
              </a:rPr>
              <a:t>and </a:t>
            </a:r>
            <a:r>
              <a:rPr sz="800" spc="10" dirty="0">
                <a:latin typeface="Arial"/>
                <a:cs typeface="Arial"/>
              </a:rPr>
              <a:t>Hinton,</a:t>
            </a:r>
            <a:r>
              <a:rPr sz="800" spc="-114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NIPS’09.</a:t>
            </a:r>
          </a:p>
          <a:p>
            <a:pPr marL="176530">
              <a:lnSpc>
                <a:spcPct val="100000"/>
              </a:lnSpc>
              <a:spcBef>
                <a:spcPts val="100"/>
              </a:spcBef>
            </a:pPr>
            <a:r>
              <a:rPr sz="900" spc="7" baseline="37037" dirty="0">
                <a:latin typeface="Arial"/>
                <a:cs typeface="Arial"/>
              </a:rPr>
              <a:t>8</a:t>
            </a:r>
            <a:r>
              <a:rPr sz="800" spc="5" dirty="0">
                <a:latin typeface="Arial"/>
                <a:cs typeface="Arial"/>
              </a:rPr>
              <a:t>Efficient </a:t>
            </a:r>
            <a:r>
              <a:rPr sz="800" spc="-5" dirty="0">
                <a:latin typeface="Arial"/>
                <a:cs typeface="Arial"/>
              </a:rPr>
              <a:t>softmax approximation </a:t>
            </a:r>
            <a:r>
              <a:rPr sz="800" dirty="0">
                <a:latin typeface="Arial"/>
                <a:cs typeface="Arial"/>
              </a:rPr>
              <a:t>for </a:t>
            </a:r>
            <a:r>
              <a:rPr sz="800" spc="-25" dirty="0">
                <a:latin typeface="Arial"/>
                <a:cs typeface="Arial"/>
              </a:rPr>
              <a:t>GPUs. </a:t>
            </a:r>
            <a:r>
              <a:rPr sz="800" spc="-35" dirty="0">
                <a:latin typeface="Arial"/>
                <a:cs typeface="Arial"/>
              </a:rPr>
              <a:t>Grave </a:t>
            </a:r>
            <a:r>
              <a:rPr sz="800" spc="5" dirty="0">
                <a:latin typeface="Arial"/>
                <a:cs typeface="Arial"/>
              </a:rPr>
              <a:t>et </a:t>
            </a:r>
            <a:r>
              <a:rPr sz="800" dirty="0">
                <a:latin typeface="Arial"/>
                <a:cs typeface="Arial"/>
              </a:rPr>
              <a:t>al., arXiv</a:t>
            </a:r>
            <a:r>
              <a:rPr sz="800" spc="-114" dirty="0">
                <a:latin typeface="Arial"/>
                <a:cs typeface="Arial"/>
              </a:rPr>
              <a:t> </a:t>
            </a:r>
            <a:r>
              <a:rPr sz="800" spc="-25" dirty="0">
                <a:latin typeface="Arial"/>
                <a:cs typeface="Arial"/>
              </a:rPr>
              <a:t>2016</a:t>
            </a:r>
            <a:endParaRPr sz="8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60349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40" dirty="0"/>
              <a:t>Масштабирование: Большие Словари</a:t>
            </a:r>
            <a:endParaRPr lang="ru-RU" dirty="0"/>
          </a:p>
        </p:txBody>
      </p:sp>
      <p:sp>
        <p:nvSpPr>
          <p:cNvPr id="3" name="object 3"/>
          <p:cNvSpPr txBox="1"/>
          <p:nvPr/>
        </p:nvSpPr>
        <p:spPr>
          <a:xfrm>
            <a:off x="405409" y="549130"/>
            <a:ext cx="2987040" cy="579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900" b="1" spc="-35" dirty="0" smtClean="0">
                <a:latin typeface="Arial"/>
                <a:cs typeface="Arial"/>
              </a:rPr>
              <a:t>Полный</a:t>
            </a:r>
            <a:r>
              <a:rPr sz="900" b="1" spc="70" dirty="0" smtClean="0">
                <a:latin typeface="Arial"/>
                <a:cs typeface="Arial"/>
              </a:rPr>
              <a:t> </a:t>
            </a:r>
            <a:r>
              <a:rPr sz="900" b="1" spc="-25" dirty="0">
                <a:latin typeface="Arial"/>
                <a:cs typeface="Arial"/>
              </a:rPr>
              <a:t>Softmax</a:t>
            </a:r>
            <a:endParaRPr sz="900" dirty="0">
              <a:latin typeface="Arial"/>
              <a:cs typeface="Arial"/>
            </a:endParaRPr>
          </a:p>
          <a:p>
            <a:pPr marL="743585" marR="5080">
              <a:lnSpc>
                <a:spcPct val="101499"/>
              </a:lnSpc>
            </a:pPr>
            <a:r>
              <a:rPr lang="ru-RU" sz="900" spc="-10" dirty="0" smtClean="0">
                <a:latin typeface="Arial"/>
                <a:cs typeface="Arial"/>
              </a:rPr>
              <a:t>Обучение</a:t>
            </a:r>
            <a:r>
              <a:rPr sz="900" spc="-10" dirty="0" smtClean="0">
                <a:latin typeface="Arial"/>
                <a:cs typeface="Arial"/>
              </a:rPr>
              <a:t>: </a:t>
            </a:r>
            <a:r>
              <a:rPr lang="ru-RU" sz="900" spc="-15" dirty="0" smtClean="0">
                <a:latin typeface="Arial"/>
                <a:cs typeface="Arial"/>
              </a:rPr>
              <a:t>Вычисление и память</a:t>
            </a:r>
            <a:r>
              <a:rPr sz="900" i="1" spc="35" dirty="0" smtClean="0">
                <a:latin typeface="Arial"/>
                <a:cs typeface="Arial"/>
              </a:rPr>
              <a:t>O</a:t>
            </a:r>
            <a:r>
              <a:rPr sz="900" spc="35" dirty="0" smtClean="0">
                <a:latin typeface="Arial"/>
                <a:cs typeface="Arial"/>
              </a:rPr>
              <a:t>(</a:t>
            </a:r>
            <a:r>
              <a:rPr sz="900" i="1" spc="35" dirty="0" smtClean="0">
                <a:latin typeface="Arial"/>
                <a:cs typeface="Arial"/>
              </a:rPr>
              <a:t>V </a:t>
            </a:r>
            <a:r>
              <a:rPr sz="900" spc="30" dirty="0">
                <a:latin typeface="Arial"/>
                <a:cs typeface="Arial"/>
              </a:rPr>
              <a:t>),  </a:t>
            </a:r>
            <a:r>
              <a:rPr lang="ru-RU" sz="900" spc="-15" dirty="0" smtClean="0">
                <a:latin typeface="Arial"/>
                <a:cs typeface="Arial"/>
              </a:rPr>
              <a:t>Оценка</a:t>
            </a:r>
            <a:r>
              <a:rPr sz="900" spc="-15" dirty="0" smtClean="0">
                <a:latin typeface="Arial"/>
                <a:cs typeface="Arial"/>
              </a:rPr>
              <a:t>: </a:t>
            </a:r>
            <a:r>
              <a:rPr lang="ru-RU" sz="900" spc="-15" dirty="0">
                <a:latin typeface="Arial"/>
                <a:cs typeface="Arial"/>
              </a:rPr>
              <a:t>Вычисление и память </a:t>
            </a:r>
            <a:r>
              <a:rPr sz="900" i="1" spc="35" dirty="0" smtClean="0">
                <a:latin typeface="Arial"/>
                <a:cs typeface="Arial"/>
              </a:rPr>
              <a:t>O</a:t>
            </a:r>
            <a:r>
              <a:rPr sz="900" spc="35" dirty="0" smtClean="0">
                <a:latin typeface="Arial"/>
                <a:cs typeface="Arial"/>
              </a:rPr>
              <a:t>(</a:t>
            </a:r>
            <a:r>
              <a:rPr sz="900" i="1" spc="35" dirty="0" smtClean="0">
                <a:latin typeface="Arial"/>
                <a:cs typeface="Arial"/>
              </a:rPr>
              <a:t>V </a:t>
            </a:r>
            <a:r>
              <a:rPr sz="900" spc="30" dirty="0">
                <a:latin typeface="Arial"/>
                <a:cs typeface="Arial"/>
              </a:rPr>
              <a:t>),  </a:t>
            </a:r>
            <a:r>
              <a:rPr lang="ru-RU" sz="900" spc="-25" dirty="0" smtClean="0">
                <a:latin typeface="Arial"/>
                <a:cs typeface="Arial"/>
              </a:rPr>
              <a:t>Выборка</a:t>
            </a:r>
            <a:r>
              <a:rPr sz="900" spc="-25" dirty="0" smtClean="0">
                <a:latin typeface="Arial"/>
                <a:cs typeface="Arial"/>
              </a:rPr>
              <a:t>: </a:t>
            </a:r>
            <a:r>
              <a:rPr lang="ru-RU" sz="900" spc="-15" dirty="0">
                <a:latin typeface="Arial"/>
                <a:cs typeface="Arial"/>
              </a:rPr>
              <a:t>Вычисление и память </a:t>
            </a:r>
            <a:r>
              <a:rPr sz="900" i="1" spc="35" dirty="0" smtClean="0">
                <a:latin typeface="Arial"/>
                <a:cs typeface="Arial"/>
              </a:rPr>
              <a:t>O</a:t>
            </a:r>
            <a:r>
              <a:rPr sz="900" spc="35" dirty="0" smtClean="0">
                <a:latin typeface="Arial"/>
                <a:cs typeface="Arial"/>
              </a:rPr>
              <a:t>(</a:t>
            </a:r>
            <a:r>
              <a:rPr sz="900" i="1" spc="35" dirty="0" smtClean="0">
                <a:latin typeface="Arial"/>
                <a:cs typeface="Arial"/>
              </a:rPr>
              <a:t>V</a:t>
            </a:r>
            <a:r>
              <a:rPr sz="900" i="1" spc="80" dirty="0" smtClean="0">
                <a:latin typeface="Arial"/>
                <a:cs typeface="Arial"/>
              </a:rPr>
              <a:t> </a:t>
            </a:r>
            <a:r>
              <a:rPr sz="900" spc="30" dirty="0">
                <a:latin typeface="Arial"/>
                <a:cs typeface="Arial"/>
              </a:rPr>
              <a:t>).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1117453"/>
            <a:ext cx="2795956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900" b="1" spc="-35" dirty="0" smtClean="0">
                <a:latin typeface="Arial"/>
                <a:cs typeface="Arial"/>
              </a:rPr>
              <a:t>Факторизация Сбалансированных Классов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7129" y="1198544"/>
            <a:ext cx="12318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270" dirty="0">
                <a:latin typeface="Arial"/>
                <a:cs typeface="Arial"/>
              </a:rPr>
              <a:t>√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47353" y="1322717"/>
            <a:ext cx="97155" cy="0"/>
          </a:xfrm>
          <a:custGeom>
            <a:avLst/>
            <a:gdLst/>
            <a:ahLst/>
            <a:cxnLst/>
            <a:rect l="l" t="t" r="r" b="b"/>
            <a:pathLst>
              <a:path w="97155">
                <a:moveTo>
                  <a:pt x="0" y="0"/>
                </a:moveTo>
                <a:lnTo>
                  <a:pt x="96634" y="0"/>
                </a:lnTo>
              </a:path>
            </a:pathLst>
          </a:custGeom>
          <a:ln w="4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36573" y="1295623"/>
            <a:ext cx="2692477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900" spc="-10" dirty="0" smtClean="0">
                <a:latin typeface="Arial"/>
                <a:cs typeface="Arial"/>
              </a:rPr>
              <a:t>Обучение</a:t>
            </a:r>
            <a:r>
              <a:rPr sz="900" spc="-10" dirty="0" smtClean="0">
                <a:latin typeface="Arial"/>
                <a:cs typeface="Arial"/>
              </a:rPr>
              <a:t>: </a:t>
            </a:r>
            <a:r>
              <a:rPr lang="ru-RU" sz="900" spc="-15" dirty="0">
                <a:latin typeface="Arial"/>
                <a:cs typeface="Arial"/>
              </a:rPr>
              <a:t>Вычисление</a:t>
            </a:r>
            <a:r>
              <a:rPr sz="900" spc="-15" dirty="0" smtClean="0">
                <a:latin typeface="Arial"/>
                <a:cs typeface="Arial"/>
              </a:rPr>
              <a:t> </a:t>
            </a:r>
            <a:r>
              <a:rPr sz="900" i="1" spc="50" dirty="0">
                <a:latin typeface="Arial"/>
                <a:cs typeface="Arial"/>
              </a:rPr>
              <a:t>O</a:t>
            </a:r>
            <a:r>
              <a:rPr sz="900" spc="50" dirty="0">
                <a:latin typeface="Arial"/>
                <a:cs typeface="Arial"/>
              </a:rPr>
              <a:t>( </a:t>
            </a:r>
            <a:r>
              <a:rPr sz="900" i="1" spc="10" dirty="0">
                <a:latin typeface="Arial"/>
                <a:cs typeface="Arial"/>
              </a:rPr>
              <a:t>V </a:t>
            </a:r>
            <a:r>
              <a:rPr sz="900" spc="55" dirty="0">
                <a:latin typeface="Arial"/>
                <a:cs typeface="Arial"/>
              </a:rPr>
              <a:t>) </a:t>
            </a:r>
            <a:r>
              <a:rPr lang="ru-RU" sz="900" spc="-15" dirty="0">
                <a:latin typeface="Arial"/>
                <a:cs typeface="Arial"/>
              </a:rPr>
              <a:t>и память </a:t>
            </a:r>
            <a:r>
              <a:rPr sz="900" i="1" spc="35" dirty="0" smtClean="0">
                <a:latin typeface="Arial"/>
                <a:cs typeface="Arial"/>
              </a:rPr>
              <a:t>O</a:t>
            </a:r>
            <a:r>
              <a:rPr sz="900" spc="35" dirty="0" smtClean="0">
                <a:latin typeface="Arial"/>
                <a:cs typeface="Arial"/>
              </a:rPr>
              <a:t>(</a:t>
            </a:r>
            <a:r>
              <a:rPr sz="900" i="1" spc="35" dirty="0" smtClean="0">
                <a:latin typeface="Arial"/>
                <a:cs typeface="Arial"/>
              </a:rPr>
              <a:t>V</a:t>
            </a:r>
            <a:r>
              <a:rPr sz="900" i="1" spc="85" dirty="0" smtClean="0">
                <a:latin typeface="Arial"/>
                <a:cs typeface="Arial"/>
              </a:rPr>
              <a:t> </a:t>
            </a:r>
            <a:r>
              <a:rPr sz="900" spc="30" dirty="0">
                <a:latin typeface="Arial"/>
                <a:cs typeface="Arial"/>
              </a:rPr>
              <a:t>),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49690" y="1337724"/>
            <a:ext cx="11048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145" dirty="0">
                <a:latin typeface="Arial"/>
                <a:cs typeface="Arial"/>
              </a:rPr>
              <a:t>√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59913" y="1461897"/>
            <a:ext cx="97155" cy="0"/>
          </a:xfrm>
          <a:custGeom>
            <a:avLst/>
            <a:gdLst/>
            <a:ahLst/>
            <a:cxnLst/>
            <a:rect l="l" t="t" r="r" b="b"/>
            <a:pathLst>
              <a:path w="97155">
                <a:moveTo>
                  <a:pt x="0" y="0"/>
                </a:moveTo>
                <a:lnTo>
                  <a:pt x="96634" y="0"/>
                </a:lnTo>
              </a:path>
            </a:pathLst>
          </a:custGeom>
          <a:ln w="4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347294" y="1434802"/>
            <a:ext cx="4015156" cy="18017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801370" marR="13970">
              <a:lnSpc>
                <a:spcPct val="101499"/>
              </a:lnSpc>
              <a:spcBef>
                <a:spcPts val="80"/>
              </a:spcBef>
            </a:pPr>
            <a:r>
              <a:rPr lang="ru-RU" spc="-15" dirty="0" smtClean="0"/>
              <a:t>Оценка:</a:t>
            </a:r>
            <a:r>
              <a:rPr spc="-15" dirty="0" smtClean="0"/>
              <a:t> </a:t>
            </a:r>
            <a:r>
              <a:rPr lang="ru-RU" spc="-15" dirty="0"/>
              <a:t>Вычисление</a:t>
            </a:r>
            <a:r>
              <a:rPr spc="-15" dirty="0" smtClean="0"/>
              <a:t> </a:t>
            </a:r>
            <a:r>
              <a:rPr i="1" spc="50" dirty="0">
                <a:latin typeface="Arial"/>
                <a:cs typeface="Arial"/>
              </a:rPr>
              <a:t>O</a:t>
            </a:r>
            <a:r>
              <a:rPr spc="50" dirty="0"/>
              <a:t>( </a:t>
            </a:r>
            <a:r>
              <a:rPr i="1" spc="10" dirty="0">
                <a:latin typeface="Arial"/>
                <a:cs typeface="Arial"/>
              </a:rPr>
              <a:t>V </a:t>
            </a:r>
            <a:r>
              <a:rPr spc="55" dirty="0"/>
              <a:t>) </a:t>
            </a:r>
            <a:r>
              <a:rPr lang="ru-RU" spc="-15" dirty="0"/>
              <a:t>и память </a:t>
            </a:r>
            <a:r>
              <a:rPr i="1" spc="35" dirty="0" smtClean="0">
                <a:latin typeface="Arial"/>
                <a:cs typeface="Arial"/>
              </a:rPr>
              <a:t>O</a:t>
            </a:r>
            <a:r>
              <a:rPr spc="35" dirty="0" smtClean="0"/>
              <a:t>(</a:t>
            </a:r>
            <a:r>
              <a:rPr i="1" spc="35" dirty="0" smtClean="0">
                <a:latin typeface="Arial"/>
                <a:cs typeface="Arial"/>
              </a:rPr>
              <a:t>V </a:t>
            </a:r>
            <a:r>
              <a:rPr spc="30" dirty="0"/>
              <a:t>),  </a:t>
            </a:r>
            <a:endParaRPr lang="ru-RU" spc="30" dirty="0" smtClean="0"/>
          </a:p>
          <a:p>
            <a:pPr marL="801370" marR="13970">
              <a:lnSpc>
                <a:spcPct val="101499"/>
              </a:lnSpc>
              <a:spcBef>
                <a:spcPts val="80"/>
              </a:spcBef>
            </a:pPr>
            <a:r>
              <a:rPr lang="ru-RU" spc="-25" dirty="0" smtClean="0"/>
              <a:t>Выборка</a:t>
            </a:r>
            <a:r>
              <a:rPr spc="-25" dirty="0" smtClean="0"/>
              <a:t>: </a:t>
            </a:r>
            <a:r>
              <a:rPr lang="ru-RU" spc="-15" dirty="0"/>
              <a:t>Вычисление</a:t>
            </a:r>
            <a:r>
              <a:rPr spc="-15" dirty="0" smtClean="0"/>
              <a:t> </a:t>
            </a:r>
            <a:r>
              <a:rPr lang="ru-RU" spc="-15" dirty="0"/>
              <a:t>и память </a:t>
            </a:r>
            <a:r>
              <a:rPr i="1" spc="35" dirty="0" smtClean="0">
                <a:latin typeface="Arial"/>
                <a:cs typeface="Arial"/>
              </a:rPr>
              <a:t>O</a:t>
            </a:r>
            <a:r>
              <a:rPr spc="35" dirty="0" smtClean="0"/>
              <a:t>(</a:t>
            </a:r>
            <a:r>
              <a:rPr i="1" spc="35" dirty="0" smtClean="0">
                <a:latin typeface="Arial"/>
                <a:cs typeface="Arial"/>
              </a:rPr>
              <a:t>V </a:t>
            </a:r>
            <a:r>
              <a:rPr spc="55" dirty="0"/>
              <a:t>) </a:t>
            </a:r>
            <a:r>
              <a:rPr spc="20" dirty="0" smtClean="0"/>
              <a:t>(</a:t>
            </a:r>
            <a:r>
              <a:rPr lang="ru-RU" spc="20" dirty="0" smtClean="0"/>
              <a:t>но усредненный показатель лучше</a:t>
            </a:r>
            <a:r>
              <a:rPr spc="5" dirty="0" smtClean="0"/>
              <a:t>).</a:t>
            </a:r>
            <a:endParaRPr spc="5" dirty="0"/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lang="ru-RU" b="1" spc="-35" dirty="0" smtClean="0">
                <a:latin typeface="Arial"/>
                <a:cs typeface="Arial"/>
              </a:rPr>
              <a:t>Факторизация Сбалансированных Деревьев</a:t>
            </a:r>
            <a:endParaRPr b="1" spc="-35" dirty="0">
              <a:latin typeface="Arial"/>
              <a:cs typeface="Arial"/>
            </a:endParaRPr>
          </a:p>
          <a:p>
            <a:pPr marL="801370" marR="5080">
              <a:lnSpc>
                <a:spcPct val="101499"/>
              </a:lnSpc>
            </a:pPr>
            <a:r>
              <a:rPr lang="ru-RU" spc="-10" dirty="0"/>
              <a:t>Обучение </a:t>
            </a:r>
            <a:r>
              <a:rPr spc="-10" dirty="0" smtClean="0"/>
              <a:t>: </a:t>
            </a:r>
            <a:r>
              <a:rPr lang="ru-RU" spc="-15" dirty="0"/>
              <a:t>Вычисление</a:t>
            </a:r>
            <a:r>
              <a:rPr spc="-15" dirty="0" smtClean="0"/>
              <a:t> </a:t>
            </a:r>
            <a:r>
              <a:rPr i="1" spc="5" dirty="0">
                <a:latin typeface="Arial"/>
                <a:cs typeface="Arial"/>
              </a:rPr>
              <a:t>O</a:t>
            </a:r>
            <a:r>
              <a:rPr spc="5" dirty="0"/>
              <a:t>(log </a:t>
            </a:r>
            <a:r>
              <a:rPr i="1" spc="10" dirty="0">
                <a:latin typeface="Arial"/>
                <a:cs typeface="Arial"/>
              </a:rPr>
              <a:t>V </a:t>
            </a:r>
            <a:r>
              <a:rPr spc="55" dirty="0"/>
              <a:t>) </a:t>
            </a:r>
            <a:r>
              <a:rPr lang="ru-RU" spc="-15" dirty="0"/>
              <a:t>и память </a:t>
            </a:r>
            <a:r>
              <a:rPr i="1" spc="35" dirty="0" smtClean="0">
                <a:latin typeface="Arial"/>
                <a:cs typeface="Arial"/>
              </a:rPr>
              <a:t>O</a:t>
            </a:r>
            <a:r>
              <a:rPr spc="35" dirty="0" smtClean="0"/>
              <a:t>(</a:t>
            </a:r>
            <a:r>
              <a:rPr i="1" spc="35" dirty="0" smtClean="0">
                <a:latin typeface="Arial"/>
                <a:cs typeface="Arial"/>
              </a:rPr>
              <a:t>V </a:t>
            </a:r>
            <a:r>
              <a:rPr spc="30" dirty="0"/>
              <a:t>), </a:t>
            </a:r>
            <a:endParaRPr lang="ru-RU" spc="30" dirty="0" smtClean="0"/>
          </a:p>
          <a:p>
            <a:pPr marL="801370" marR="5080">
              <a:lnSpc>
                <a:spcPct val="101499"/>
              </a:lnSpc>
            </a:pPr>
            <a:r>
              <a:rPr lang="ru-RU" spc="-15" dirty="0" smtClean="0"/>
              <a:t>Оценка</a:t>
            </a:r>
            <a:r>
              <a:rPr spc="-15" dirty="0" smtClean="0"/>
              <a:t>: </a:t>
            </a:r>
            <a:r>
              <a:rPr lang="ru-RU" spc="-15" dirty="0"/>
              <a:t>Вычисление</a:t>
            </a:r>
            <a:r>
              <a:rPr spc="-15" dirty="0" smtClean="0"/>
              <a:t> </a:t>
            </a:r>
            <a:r>
              <a:rPr i="1" spc="5" dirty="0">
                <a:latin typeface="Arial"/>
                <a:cs typeface="Arial"/>
              </a:rPr>
              <a:t>O</a:t>
            </a:r>
            <a:r>
              <a:rPr spc="5" dirty="0"/>
              <a:t>(log </a:t>
            </a:r>
            <a:r>
              <a:rPr i="1" spc="10" dirty="0">
                <a:latin typeface="Arial"/>
                <a:cs typeface="Arial"/>
              </a:rPr>
              <a:t>V </a:t>
            </a:r>
            <a:r>
              <a:rPr spc="55" dirty="0"/>
              <a:t>) </a:t>
            </a:r>
            <a:r>
              <a:rPr lang="ru-RU" spc="-15" dirty="0"/>
              <a:t>и память </a:t>
            </a:r>
            <a:r>
              <a:rPr i="1" spc="35" dirty="0" smtClean="0">
                <a:latin typeface="Arial"/>
                <a:cs typeface="Arial"/>
              </a:rPr>
              <a:t>O</a:t>
            </a:r>
            <a:r>
              <a:rPr spc="35" dirty="0" smtClean="0"/>
              <a:t>(</a:t>
            </a:r>
            <a:r>
              <a:rPr i="1" spc="35" dirty="0" smtClean="0">
                <a:latin typeface="Arial"/>
                <a:cs typeface="Arial"/>
              </a:rPr>
              <a:t>V </a:t>
            </a:r>
            <a:r>
              <a:rPr spc="30" dirty="0"/>
              <a:t>),  </a:t>
            </a:r>
            <a:endParaRPr lang="ru-RU" spc="30" dirty="0" smtClean="0"/>
          </a:p>
          <a:p>
            <a:pPr marL="801370" marR="5080">
              <a:lnSpc>
                <a:spcPct val="101499"/>
              </a:lnSpc>
            </a:pPr>
            <a:r>
              <a:rPr lang="ru-RU" spc="-25" dirty="0" smtClean="0"/>
              <a:t>Выборка</a:t>
            </a:r>
            <a:r>
              <a:rPr spc="-25" dirty="0" smtClean="0"/>
              <a:t>: </a:t>
            </a:r>
            <a:r>
              <a:rPr lang="ru-RU" spc="-15" dirty="0"/>
              <a:t>Вычисление</a:t>
            </a:r>
            <a:r>
              <a:rPr spc="-15" dirty="0" smtClean="0"/>
              <a:t> </a:t>
            </a:r>
            <a:r>
              <a:rPr lang="ru-RU" spc="-15" dirty="0"/>
              <a:t>и память </a:t>
            </a:r>
            <a:r>
              <a:rPr i="1" spc="35" dirty="0" smtClean="0">
                <a:latin typeface="Arial"/>
                <a:cs typeface="Arial"/>
              </a:rPr>
              <a:t>O</a:t>
            </a:r>
            <a:r>
              <a:rPr spc="35" dirty="0" smtClean="0"/>
              <a:t>(</a:t>
            </a:r>
            <a:r>
              <a:rPr i="1" spc="35" dirty="0" smtClean="0">
                <a:latin typeface="Arial"/>
                <a:cs typeface="Arial"/>
              </a:rPr>
              <a:t>V </a:t>
            </a:r>
            <a:r>
              <a:rPr spc="55" dirty="0"/>
              <a:t>) </a:t>
            </a:r>
            <a:r>
              <a:rPr spc="20" dirty="0" smtClean="0"/>
              <a:t>(</a:t>
            </a:r>
            <a:r>
              <a:rPr lang="ru-RU" spc="20" dirty="0"/>
              <a:t>но усредненный показатель лучше</a:t>
            </a:r>
            <a:r>
              <a:rPr spc="5" dirty="0" smtClean="0"/>
              <a:t>).</a:t>
            </a:r>
            <a:endParaRPr spc="5" dirty="0"/>
          </a:p>
          <a:p>
            <a:pPr marL="235585">
              <a:lnSpc>
                <a:spcPct val="100000"/>
              </a:lnSpc>
              <a:spcBef>
                <a:spcPts val="409"/>
              </a:spcBef>
            </a:pPr>
            <a:r>
              <a:rPr lang="ru-RU" b="1" spc="5" dirty="0" smtClean="0">
                <a:latin typeface="Arial"/>
                <a:cs typeface="Arial"/>
              </a:rPr>
              <a:t>КОШ</a:t>
            </a:r>
            <a:r>
              <a:rPr b="1" spc="5" dirty="0" smtClean="0">
                <a:latin typeface="Arial"/>
                <a:cs typeface="Arial"/>
              </a:rPr>
              <a:t> </a:t>
            </a:r>
            <a:r>
              <a:rPr b="1" spc="240" dirty="0">
                <a:latin typeface="Arial"/>
                <a:cs typeface="Arial"/>
              </a:rPr>
              <a:t>/</a:t>
            </a:r>
            <a:r>
              <a:rPr b="1" spc="140" dirty="0">
                <a:latin typeface="Arial"/>
                <a:cs typeface="Arial"/>
              </a:rPr>
              <a:t> </a:t>
            </a:r>
            <a:r>
              <a:rPr lang="ru-RU" b="1" spc="-5" dirty="0" err="1" smtClean="0">
                <a:latin typeface="Arial"/>
                <a:cs typeface="Arial"/>
              </a:rPr>
              <a:t>ВпЗ</a:t>
            </a:r>
            <a:endParaRPr b="1" spc="-5" dirty="0">
              <a:latin typeface="Arial"/>
              <a:cs typeface="Arial"/>
            </a:endParaRPr>
          </a:p>
          <a:p>
            <a:pPr marL="801370" marR="628015">
              <a:lnSpc>
                <a:spcPct val="101499"/>
              </a:lnSpc>
            </a:pPr>
            <a:r>
              <a:rPr lang="ru-RU" spc="-10" dirty="0"/>
              <a:t>Обучение </a:t>
            </a:r>
            <a:r>
              <a:rPr spc="-10" dirty="0" smtClean="0"/>
              <a:t>: </a:t>
            </a:r>
            <a:r>
              <a:rPr lang="ru-RU" spc="-15" dirty="0"/>
              <a:t>Вычисление</a:t>
            </a:r>
            <a:r>
              <a:rPr spc="-15" dirty="0" smtClean="0"/>
              <a:t> </a:t>
            </a:r>
            <a:r>
              <a:rPr i="1" spc="55" dirty="0">
                <a:latin typeface="Arial"/>
                <a:cs typeface="Arial"/>
              </a:rPr>
              <a:t>O</a:t>
            </a:r>
            <a:r>
              <a:rPr spc="55" dirty="0"/>
              <a:t>(</a:t>
            </a:r>
            <a:r>
              <a:rPr i="1" spc="55" dirty="0">
                <a:latin typeface="Arial"/>
                <a:cs typeface="Arial"/>
              </a:rPr>
              <a:t>k</a:t>
            </a:r>
            <a:r>
              <a:rPr spc="55" dirty="0"/>
              <a:t>) </a:t>
            </a:r>
            <a:r>
              <a:rPr lang="ru-RU" spc="-15" dirty="0"/>
              <a:t>и память </a:t>
            </a:r>
            <a:r>
              <a:rPr i="1" spc="35" dirty="0" smtClean="0">
                <a:latin typeface="Arial"/>
                <a:cs typeface="Arial"/>
              </a:rPr>
              <a:t>O</a:t>
            </a:r>
            <a:r>
              <a:rPr spc="35" dirty="0" smtClean="0"/>
              <a:t>(</a:t>
            </a:r>
            <a:r>
              <a:rPr i="1" spc="35" dirty="0" smtClean="0">
                <a:latin typeface="Arial"/>
                <a:cs typeface="Arial"/>
              </a:rPr>
              <a:t>V </a:t>
            </a:r>
            <a:r>
              <a:rPr spc="30" dirty="0"/>
              <a:t>), </a:t>
            </a:r>
            <a:r>
              <a:rPr lang="ru-RU" spc="-15" dirty="0" smtClean="0"/>
              <a:t>Оценка</a:t>
            </a:r>
            <a:r>
              <a:rPr spc="-15" dirty="0" smtClean="0"/>
              <a:t>: </a:t>
            </a:r>
            <a:r>
              <a:rPr lang="ru-RU" spc="-15" dirty="0"/>
              <a:t>Вычисление</a:t>
            </a:r>
            <a:r>
              <a:rPr spc="-15" dirty="0" smtClean="0"/>
              <a:t> </a:t>
            </a:r>
            <a:r>
              <a:rPr lang="ru-RU" spc="-15" dirty="0"/>
              <a:t>и память </a:t>
            </a:r>
            <a:r>
              <a:rPr i="1" spc="35" dirty="0" smtClean="0">
                <a:latin typeface="Arial"/>
                <a:cs typeface="Arial"/>
              </a:rPr>
              <a:t>O</a:t>
            </a:r>
            <a:r>
              <a:rPr spc="35" dirty="0" smtClean="0"/>
              <a:t>(</a:t>
            </a:r>
            <a:r>
              <a:rPr i="1" spc="35" dirty="0" smtClean="0">
                <a:latin typeface="Arial"/>
                <a:cs typeface="Arial"/>
              </a:rPr>
              <a:t>V </a:t>
            </a:r>
            <a:r>
              <a:rPr spc="30" dirty="0"/>
              <a:t>), </a:t>
            </a:r>
            <a:endParaRPr lang="ru-RU" spc="30" dirty="0" smtClean="0"/>
          </a:p>
          <a:p>
            <a:pPr marL="801370" marR="628015">
              <a:lnSpc>
                <a:spcPct val="101499"/>
              </a:lnSpc>
            </a:pPr>
            <a:r>
              <a:rPr lang="ru-RU" spc="-25" dirty="0" smtClean="0"/>
              <a:t>Выборка</a:t>
            </a:r>
            <a:r>
              <a:rPr spc="-25" dirty="0" smtClean="0"/>
              <a:t>: </a:t>
            </a:r>
            <a:r>
              <a:rPr lang="ru-RU" spc="-15" dirty="0"/>
              <a:t>Вычисление</a:t>
            </a:r>
            <a:r>
              <a:rPr spc="-15" dirty="0" smtClean="0"/>
              <a:t> </a:t>
            </a:r>
            <a:r>
              <a:rPr lang="ru-RU" spc="-15" dirty="0"/>
              <a:t>и память </a:t>
            </a:r>
            <a:r>
              <a:rPr i="1" spc="35" dirty="0" smtClean="0">
                <a:latin typeface="Arial"/>
                <a:cs typeface="Arial"/>
              </a:rPr>
              <a:t>O</a:t>
            </a:r>
            <a:r>
              <a:rPr spc="35" dirty="0" smtClean="0"/>
              <a:t>(</a:t>
            </a:r>
            <a:r>
              <a:rPr i="1" spc="35" dirty="0" smtClean="0">
                <a:latin typeface="Arial"/>
                <a:cs typeface="Arial"/>
              </a:rPr>
              <a:t>V</a:t>
            </a:r>
            <a:r>
              <a:rPr i="1" spc="90" dirty="0" smtClean="0">
                <a:latin typeface="Arial"/>
                <a:cs typeface="Arial"/>
              </a:rPr>
              <a:t> </a:t>
            </a:r>
            <a:r>
              <a:rPr spc="30" dirty="0"/>
              <a:t>).</a:t>
            </a: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45148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45" dirty="0" smtClean="0"/>
              <a:t>Языковое Моделирование на Уровне Вложенных Слов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46321" y="347913"/>
            <a:ext cx="4262806" cy="235827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45745">
              <a:lnSpc>
                <a:spcPct val="102600"/>
              </a:lnSpc>
              <a:spcBef>
                <a:spcPts val="55"/>
              </a:spcBef>
            </a:pPr>
            <a:r>
              <a:rPr lang="ru-RU" sz="1100" spc="5" dirty="0" smtClean="0">
                <a:latin typeface="Tahoma"/>
                <a:cs typeface="Tahoma"/>
              </a:rPr>
              <a:t>Альтернативой изменения </a:t>
            </a:r>
            <a:r>
              <a:rPr sz="1100" spc="-40" dirty="0" err="1" smtClean="0">
                <a:latin typeface="Tahoma"/>
                <a:cs typeface="Tahoma"/>
              </a:rPr>
              <a:t>softmax</a:t>
            </a:r>
            <a:r>
              <a:rPr sz="1100" spc="-40" dirty="0" smtClean="0">
                <a:latin typeface="Tahoma"/>
                <a:cs typeface="Tahoma"/>
              </a:rPr>
              <a:t> </a:t>
            </a:r>
            <a:r>
              <a:rPr lang="ru-RU" sz="1100" spc="-35" dirty="0" smtClean="0">
                <a:latin typeface="Tahoma"/>
                <a:cs typeface="Tahoma"/>
              </a:rPr>
              <a:t>является изменение гранулярности ввода и текста модели на уровне морфемы или символа</a:t>
            </a:r>
            <a:r>
              <a:rPr sz="1100" spc="-45" dirty="0" smtClean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 marR="5080">
              <a:lnSpc>
                <a:spcPct val="102600"/>
              </a:lnSpc>
            </a:pPr>
            <a:r>
              <a:rPr lang="ru-RU" sz="1100" spc="-5" dirty="0" smtClean="0">
                <a:latin typeface="Tahoma"/>
                <a:cs typeface="Tahoma"/>
              </a:rPr>
              <a:t>Это приводит к гораздо </a:t>
            </a:r>
            <a:r>
              <a:rPr lang="ru-RU" sz="1100" spc="-5" dirty="0" smtClean="0">
                <a:latin typeface="Tahoma"/>
                <a:cs typeface="Tahoma"/>
              </a:rPr>
              <a:t>меньшему </a:t>
            </a:r>
            <a:r>
              <a:rPr lang="en-US" sz="1100" spc="-5" dirty="0" err="1" smtClean="0">
                <a:latin typeface="Tahoma"/>
                <a:cs typeface="Tahoma"/>
              </a:rPr>
              <a:t>softmax</a:t>
            </a:r>
            <a:r>
              <a:rPr lang="ru-RU" sz="1100" spc="-5" dirty="0" smtClean="0">
                <a:latin typeface="Tahoma"/>
                <a:cs typeface="Tahoma"/>
              </a:rPr>
              <a:t> и неизвестным словам, но минусами становятся более длинные последовательности и более длинные зависимости.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 marR="383540">
              <a:lnSpc>
                <a:spcPct val="102600"/>
              </a:lnSpc>
            </a:pPr>
            <a:r>
              <a:rPr lang="ru-RU" sz="1100" spc="-5" dirty="0" smtClean="0">
                <a:latin typeface="Tahoma"/>
                <a:cs typeface="Tahoma"/>
              </a:rPr>
              <a:t>Это также позволяет модели фиксировать структуру и морфологию вложенного слова</a:t>
            </a:r>
            <a:r>
              <a:rPr sz="1100" spc="-55" dirty="0" smtClean="0">
                <a:latin typeface="Tahoma"/>
                <a:cs typeface="Tahoma"/>
              </a:rPr>
              <a:t>: </a:t>
            </a:r>
            <a:r>
              <a:rPr sz="1100" i="1" spc="-65" dirty="0">
                <a:latin typeface="Trebuchet MS"/>
                <a:cs typeface="Trebuchet MS"/>
              </a:rPr>
              <a:t>disunited </a:t>
            </a:r>
            <a:r>
              <a:rPr sz="1100" spc="-235" dirty="0">
                <a:latin typeface="Lucida Sans Unicode"/>
                <a:cs typeface="Lucida Sans Unicode"/>
              </a:rPr>
              <a:t>↔ </a:t>
            </a:r>
            <a:r>
              <a:rPr sz="1100" i="1" spc="-70" dirty="0">
                <a:latin typeface="Trebuchet MS"/>
                <a:cs typeface="Trebuchet MS"/>
              </a:rPr>
              <a:t>disinherited</a:t>
            </a:r>
            <a:r>
              <a:rPr sz="1100" i="1" spc="-165" dirty="0">
                <a:latin typeface="Trebuchet MS"/>
                <a:cs typeface="Trebuchet MS"/>
              </a:rPr>
              <a:t> </a:t>
            </a:r>
            <a:r>
              <a:rPr sz="1100" spc="-235" dirty="0">
                <a:latin typeface="Lucida Sans Unicode"/>
                <a:cs typeface="Lucida Sans Unicode"/>
              </a:rPr>
              <a:t>↔ </a:t>
            </a:r>
            <a:r>
              <a:rPr sz="1100" i="1" spc="-70" dirty="0">
                <a:latin typeface="Trebuchet MS"/>
                <a:cs typeface="Trebuchet MS"/>
              </a:rPr>
              <a:t>disinterested</a:t>
            </a:r>
            <a:r>
              <a:rPr sz="1100" spc="-7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12700" marR="97155">
              <a:lnSpc>
                <a:spcPct val="102600"/>
              </a:lnSpc>
              <a:spcBef>
                <a:spcPts val="1135"/>
              </a:spcBef>
            </a:pPr>
            <a:r>
              <a:rPr lang="ru-RU" sz="1100" spc="-40" dirty="0" smtClean="0">
                <a:latin typeface="Tahoma"/>
                <a:cs typeface="Tahoma"/>
              </a:rPr>
              <a:t>Символьные ЯМ отстают от моделей на основе слов, но они, несомненно, будущее языкового моделирования.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2576" y="3105565"/>
            <a:ext cx="288290" cy="57785"/>
          </a:xfrm>
          <a:custGeom>
            <a:avLst/>
            <a:gdLst/>
            <a:ahLst/>
            <a:cxnLst/>
            <a:rect l="l" t="t" r="r" b="b"/>
            <a:pathLst>
              <a:path w="288290" h="57785">
                <a:moveTo>
                  <a:pt x="259199" y="0"/>
                </a:moveTo>
                <a:lnTo>
                  <a:pt x="28799" y="0"/>
                </a:lnTo>
                <a:lnTo>
                  <a:pt x="17589" y="2263"/>
                </a:lnTo>
                <a:lnTo>
                  <a:pt x="8435" y="8435"/>
                </a:lnTo>
                <a:lnTo>
                  <a:pt x="2263" y="17589"/>
                </a:lnTo>
                <a:lnTo>
                  <a:pt x="0" y="28800"/>
                </a:lnTo>
                <a:lnTo>
                  <a:pt x="2263" y="40010"/>
                </a:lnTo>
                <a:lnTo>
                  <a:pt x="8435" y="49164"/>
                </a:lnTo>
                <a:lnTo>
                  <a:pt x="17589" y="55336"/>
                </a:lnTo>
                <a:lnTo>
                  <a:pt x="28799" y="57600"/>
                </a:lnTo>
                <a:lnTo>
                  <a:pt x="259199" y="57600"/>
                </a:lnTo>
                <a:lnTo>
                  <a:pt x="270410" y="55336"/>
                </a:lnTo>
                <a:lnTo>
                  <a:pt x="279564" y="49164"/>
                </a:lnTo>
                <a:lnTo>
                  <a:pt x="285736" y="40010"/>
                </a:lnTo>
                <a:lnTo>
                  <a:pt x="287999" y="28800"/>
                </a:lnTo>
                <a:lnTo>
                  <a:pt x="285736" y="17589"/>
                </a:lnTo>
                <a:lnTo>
                  <a:pt x="279564" y="8435"/>
                </a:lnTo>
                <a:lnTo>
                  <a:pt x="270410" y="2263"/>
                </a:lnTo>
                <a:lnTo>
                  <a:pt x="2591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2576" y="3105566"/>
            <a:ext cx="288290" cy="57785"/>
          </a:xfrm>
          <a:custGeom>
            <a:avLst/>
            <a:gdLst/>
            <a:ahLst/>
            <a:cxnLst/>
            <a:rect l="l" t="t" r="r" b="b"/>
            <a:pathLst>
              <a:path w="288290" h="57785">
                <a:moveTo>
                  <a:pt x="28799" y="0"/>
                </a:moveTo>
                <a:lnTo>
                  <a:pt x="259200" y="0"/>
                </a:lnTo>
                <a:lnTo>
                  <a:pt x="270410" y="2263"/>
                </a:lnTo>
                <a:lnTo>
                  <a:pt x="279564" y="8435"/>
                </a:lnTo>
                <a:lnTo>
                  <a:pt x="285736" y="17589"/>
                </a:lnTo>
                <a:lnTo>
                  <a:pt x="288000" y="28799"/>
                </a:lnTo>
                <a:lnTo>
                  <a:pt x="285736" y="40010"/>
                </a:lnTo>
                <a:lnTo>
                  <a:pt x="279564" y="49164"/>
                </a:lnTo>
                <a:lnTo>
                  <a:pt x="270410" y="55336"/>
                </a:lnTo>
                <a:lnTo>
                  <a:pt x="259200" y="57599"/>
                </a:lnTo>
                <a:lnTo>
                  <a:pt x="28799" y="57599"/>
                </a:lnTo>
                <a:lnTo>
                  <a:pt x="17589" y="55336"/>
                </a:lnTo>
                <a:lnTo>
                  <a:pt x="8435" y="49164"/>
                </a:lnTo>
                <a:lnTo>
                  <a:pt x="2263" y="40010"/>
                </a:lnTo>
                <a:lnTo>
                  <a:pt x="0" y="28799"/>
                </a:lnTo>
                <a:lnTo>
                  <a:pt x="2263" y="17589"/>
                </a:lnTo>
                <a:lnTo>
                  <a:pt x="8435" y="8435"/>
                </a:lnTo>
                <a:lnTo>
                  <a:pt x="17589" y="2263"/>
                </a:lnTo>
                <a:lnTo>
                  <a:pt x="28799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176" y="3209245"/>
            <a:ext cx="173355" cy="57785"/>
          </a:xfrm>
          <a:custGeom>
            <a:avLst/>
            <a:gdLst/>
            <a:ahLst/>
            <a:cxnLst/>
            <a:rect l="l" t="t" r="r" b="b"/>
            <a:pathLst>
              <a:path w="173354" h="57785">
                <a:moveTo>
                  <a:pt x="143999" y="0"/>
                </a:moveTo>
                <a:lnTo>
                  <a:pt x="28799" y="0"/>
                </a:lnTo>
                <a:lnTo>
                  <a:pt x="17589" y="2263"/>
                </a:lnTo>
                <a:lnTo>
                  <a:pt x="8435" y="8435"/>
                </a:lnTo>
                <a:lnTo>
                  <a:pt x="2263" y="17589"/>
                </a:lnTo>
                <a:lnTo>
                  <a:pt x="0" y="28800"/>
                </a:lnTo>
                <a:lnTo>
                  <a:pt x="2263" y="40010"/>
                </a:lnTo>
                <a:lnTo>
                  <a:pt x="8435" y="49164"/>
                </a:lnTo>
                <a:lnTo>
                  <a:pt x="17589" y="55336"/>
                </a:lnTo>
                <a:lnTo>
                  <a:pt x="28799" y="57600"/>
                </a:lnTo>
                <a:lnTo>
                  <a:pt x="143999" y="57600"/>
                </a:lnTo>
                <a:lnTo>
                  <a:pt x="155210" y="55336"/>
                </a:lnTo>
                <a:lnTo>
                  <a:pt x="164364" y="49164"/>
                </a:lnTo>
                <a:lnTo>
                  <a:pt x="170536" y="40010"/>
                </a:lnTo>
                <a:lnTo>
                  <a:pt x="172799" y="28800"/>
                </a:lnTo>
                <a:lnTo>
                  <a:pt x="170536" y="17589"/>
                </a:lnTo>
                <a:lnTo>
                  <a:pt x="164364" y="8435"/>
                </a:lnTo>
                <a:lnTo>
                  <a:pt x="155210" y="2263"/>
                </a:lnTo>
                <a:lnTo>
                  <a:pt x="143999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0176" y="3209245"/>
            <a:ext cx="173355" cy="57785"/>
          </a:xfrm>
          <a:custGeom>
            <a:avLst/>
            <a:gdLst/>
            <a:ahLst/>
            <a:cxnLst/>
            <a:rect l="l" t="t" r="r" b="b"/>
            <a:pathLst>
              <a:path w="173354" h="57785">
                <a:moveTo>
                  <a:pt x="28799" y="0"/>
                </a:moveTo>
                <a:lnTo>
                  <a:pt x="143999" y="0"/>
                </a:lnTo>
                <a:lnTo>
                  <a:pt x="155210" y="2263"/>
                </a:lnTo>
                <a:lnTo>
                  <a:pt x="164364" y="8435"/>
                </a:lnTo>
                <a:lnTo>
                  <a:pt x="170536" y="17589"/>
                </a:lnTo>
                <a:lnTo>
                  <a:pt x="172799" y="28799"/>
                </a:lnTo>
                <a:lnTo>
                  <a:pt x="170536" y="40010"/>
                </a:lnTo>
                <a:lnTo>
                  <a:pt x="164364" y="49164"/>
                </a:lnTo>
                <a:lnTo>
                  <a:pt x="155210" y="55336"/>
                </a:lnTo>
                <a:lnTo>
                  <a:pt x="143999" y="57599"/>
                </a:lnTo>
                <a:lnTo>
                  <a:pt x="28799" y="57599"/>
                </a:lnTo>
                <a:lnTo>
                  <a:pt x="17589" y="55336"/>
                </a:lnTo>
                <a:lnTo>
                  <a:pt x="8435" y="49164"/>
                </a:lnTo>
                <a:lnTo>
                  <a:pt x="2263" y="40010"/>
                </a:lnTo>
                <a:lnTo>
                  <a:pt x="0" y="28799"/>
                </a:lnTo>
                <a:lnTo>
                  <a:pt x="2263" y="17589"/>
                </a:lnTo>
                <a:lnTo>
                  <a:pt x="8435" y="8435"/>
                </a:lnTo>
                <a:lnTo>
                  <a:pt x="17589" y="2263"/>
                </a:lnTo>
                <a:lnTo>
                  <a:pt x="28799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6576" y="3187143"/>
            <a:ext cx="0" cy="22225"/>
          </a:xfrm>
          <a:custGeom>
            <a:avLst/>
            <a:gdLst/>
            <a:ahLst/>
            <a:cxnLst/>
            <a:rect l="l" t="t" r="r" b="b"/>
            <a:pathLst>
              <a:path h="22225">
                <a:moveTo>
                  <a:pt x="0" y="22102"/>
                </a:moveTo>
                <a:lnTo>
                  <a:pt x="0" y="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0480" y="317088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0480" y="317088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4736" y="2713885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88496" y="15183"/>
                </a:moveTo>
                <a:lnTo>
                  <a:pt x="99884" y="32332"/>
                </a:lnTo>
                <a:lnTo>
                  <a:pt x="103680" y="51840"/>
                </a:lnTo>
                <a:lnTo>
                  <a:pt x="99884" y="71347"/>
                </a:lnTo>
                <a:lnTo>
                  <a:pt x="88496" y="88496"/>
                </a:lnTo>
                <a:lnTo>
                  <a:pt x="71347" y="99884"/>
                </a:lnTo>
                <a:lnTo>
                  <a:pt x="51840" y="103680"/>
                </a:lnTo>
                <a:lnTo>
                  <a:pt x="32332" y="99884"/>
                </a:lnTo>
                <a:lnTo>
                  <a:pt x="15183" y="88496"/>
                </a:lnTo>
                <a:lnTo>
                  <a:pt x="3795" y="71347"/>
                </a:lnTo>
                <a:lnTo>
                  <a:pt x="0" y="51840"/>
                </a:lnTo>
                <a:lnTo>
                  <a:pt x="3795" y="32332"/>
                </a:lnTo>
                <a:lnTo>
                  <a:pt x="15183" y="15183"/>
                </a:lnTo>
                <a:lnTo>
                  <a:pt x="32332" y="3795"/>
                </a:lnTo>
                <a:lnTo>
                  <a:pt x="51840" y="0"/>
                </a:lnTo>
                <a:lnTo>
                  <a:pt x="71347" y="3795"/>
                </a:lnTo>
                <a:lnTo>
                  <a:pt x="88496" y="15183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3342" y="2732250"/>
            <a:ext cx="46990" cy="647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" spc="-5" dirty="0">
                <a:latin typeface="Arial"/>
                <a:cs typeface="Arial"/>
              </a:rPr>
              <a:t>A</a:t>
            </a:r>
            <a:endParaRPr sz="2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9296" y="2863645"/>
            <a:ext cx="34925" cy="80645"/>
          </a:xfrm>
          <a:custGeom>
            <a:avLst/>
            <a:gdLst/>
            <a:ahLst/>
            <a:cxnLst/>
            <a:rect l="l" t="t" r="r" b="b"/>
            <a:pathLst>
              <a:path w="34925" h="80644">
                <a:moveTo>
                  <a:pt x="26823" y="0"/>
                </a:moveTo>
                <a:lnTo>
                  <a:pt x="7736" y="0"/>
                </a:lnTo>
                <a:lnTo>
                  <a:pt x="0" y="7736"/>
                </a:lnTo>
                <a:lnTo>
                  <a:pt x="0" y="72903"/>
                </a:lnTo>
                <a:lnTo>
                  <a:pt x="7736" y="80639"/>
                </a:lnTo>
                <a:lnTo>
                  <a:pt x="26823" y="80639"/>
                </a:lnTo>
                <a:lnTo>
                  <a:pt x="34560" y="72903"/>
                </a:lnTo>
                <a:lnTo>
                  <a:pt x="34560" y="7736"/>
                </a:lnTo>
                <a:lnTo>
                  <a:pt x="26823" y="0"/>
                </a:lnTo>
                <a:close/>
              </a:path>
            </a:pathLst>
          </a:custGeom>
          <a:solidFill>
            <a:srgbClr val="FFB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9296" y="2863645"/>
            <a:ext cx="34925" cy="80645"/>
          </a:xfrm>
          <a:custGeom>
            <a:avLst/>
            <a:gdLst/>
            <a:ahLst/>
            <a:cxnLst/>
            <a:rect l="l" t="t" r="r" b="b"/>
            <a:pathLst>
              <a:path w="34925" h="80644">
                <a:moveTo>
                  <a:pt x="0" y="63359"/>
                </a:moveTo>
                <a:lnTo>
                  <a:pt x="0" y="17280"/>
                </a:lnTo>
                <a:lnTo>
                  <a:pt x="0" y="7736"/>
                </a:lnTo>
                <a:lnTo>
                  <a:pt x="7736" y="0"/>
                </a:lnTo>
                <a:lnTo>
                  <a:pt x="17280" y="0"/>
                </a:lnTo>
                <a:lnTo>
                  <a:pt x="26823" y="0"/>
                </a:lnTo>
                <a:lnTo>
                  <a:pt x="34560" y="7736"/>
                </a:lnTo>
                <a:lnTo>
                  <a:pt x="34560" y="17280"/>
                </a:lnTo>
                <a:lnTo>
                  <a:pt x="34560" y="63359"/>
                </a:lnTo>
                <a:lnTo>
                  <a:pt x="34560" y="72903"/>
                </a:lnTo>
                <a:lnTo>
                  <a:pt x="26823" y="80639"/>
                </a:lnTo>
                <a:lnTo>
                  <a:pt x="17280" y="80639"/>
                </a:lnTo>
                <a:lnTo>
                  <a:pt x="7736" y="80639"/>
                </a:lnTo>
                <a:lnTo>
                  <a:pt x="0" y="72903"/>
                </a:lnTo>
                <a:lnTo>
                  <a:pt x="0" y="63359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05447" y="2871758"/>
            <a:ext cx="101600" cy="64769"/>
          </a:xfrm>
          <a:prstGeom prst="rect">
            <a:avLst/>
          </a:prstGeom>
        </p:spPr>
        <p:txBody>
          <a:bodyPr vert="vert270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500" dirty="0">
                <a:latin typeface="Arial"/>
                <a:cs typeface="Arial"/>
              </a:rPr>
              <a:t>~</a:t>
            </a:r>
            <a:endParaRPr sz="5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6576" y="2841543"/>
            <a:ext cx="0" cy="22225"/>
          </a:xfrm>
          <a:custGeom>
            <a:avLst/>
            <a:gdLst/>
            <a:ahLst/>
            <a:cxnLst/>
            <a:rect l="l" t="t" r="r" b="b"/>
            <a:pathLst>
              <a:path h="22225">
                <a:moveTo>
                  <a:pt x="0" y="22102"/>
                </a:moveTo>
                <a:lnTo>
                  <a:pt x="0" y="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0480" y="282528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0480" y="282528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080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0820" y="3015352"/>
            <a:ext cx="34925" cy="311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A</a:t>
            </a:r>
            <a:endParaRPr sz="1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1109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18849" y="3015201"/>
            <a:ext cx="34925" cy="311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B</a:t>
            </a:r>
            <a:endParaRPr sz="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9138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7168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5197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42937" y="3015502"/>
            <a:ext cx="34925" cy="304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E</a:t>
            </a:r>
            <a:endParaRPr sz="1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63226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26878" y="3015051"/>
            <a:ext cx="59055" cy="317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 marR="5080" algn="ctr">
              <a:lnSpc>
                <a:spcPct val="100000"/>
              </a:lnSpc>
            </a:pPr>
            <a:r>
              <a:rPr sz="100" spc="10" dirty="0">
                <a:latin typeface="Arial"/>
                <a:cs typeface="Arial"/>
              </a:rPr>
              <a:t>C </a:t>
            </a:r>
            <a:r>
              <a:rPr sz="100" dirty="0">
                <a:latin typeface="Arial"/>
                <a:cs typeface="Arial"/>
              </a:rPr>
              <a:t> </a:t>
            </a:r>
            <a:r>
              <a:rPr sz="100" spc="5" dirty="0">
                <a:latin typeface="Arial"/>
                <a:cs typeface="Arial"/>
              </a:rPr>
              <a:t>D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00" dirty="0">
                <a:latin typeface="Arial"/>
                <a:cs typeface="Arial"/>
              </a:rPr>
              <a:t>F</a:t>
            </a:r>
            <a:endParaRPr sz="1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71255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9284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67024" y="3015051"/>
            <a:ext cx="34925" cy="317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H</a:t>
            </a:r>
            <a:endParaRPr sz="1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87313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75053" y="3016933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I</a:t>
            </a:r>
            <a:endParaRPr sz="1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95342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58995" y="3014901"/>
            <a:ext cx="59055" cy="31750"/>
          </a:xfrm>
          <a:prstGeom prst="rect">
            <a:avLst/>
          </a:prstGeom>
        </p:spPr>
        <p:txBody>
          <a:bodyPr vert="vert270" wrap="square" lIns="0" tIns="635" rIns="0" bIns="0" rtlCol="0">
            <a:spAutoFit/>
          </a:bodyPr>
          <a:lstStyle/>
          <a:p>
            <a:pPr marL="12700" marR="5080" algn="ctr">
              <a:lnSpc>
                <a:spcPts val="190"/>
              </a:lnSpc>
              <a:spcBef>
                <a:spcPts val="5"/>
              </a:spcBef>
            </a:pPr>
            <a:r>
              <a:rPr sz="100" spc="5" dirty="0">
                <a:latin typeface="Arial"/>
                <a:cs typeface="Arial"/>
              </a:rPr>
              <a:t>G  J</a:t>
            </a:r>
            <a:endParaRPr sz="1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03371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91111" y="3015275"/>
            <a:ext cx="34925" cy="311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K</a:t>
            </a:r>
            <a:endParaRPr sz="1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11400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99140" y="3015726"/>
            <a:ext cx="34925" cy="304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L</a:t>
            </a:r>
            <a:endParaRPr sz="1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19429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7458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5488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3517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31257" y="3015352"/>
            <a:ext cx="34925" cy="311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P</a:t>
            </a:r>
            <a:endParaRPr sz="1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51546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59575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67604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55344" y="3015352"/>
            <a:ext cx="34925" cy="311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S</a:t>
            </a:r>
            <a:endParaRPr sz="1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75633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63373" y="3015653"/>
            <a:ext cx="34925" cy="304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T</a:t>
            </a:r>
            <a:endParaRPr sz="1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83662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1691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99720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7749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95489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15778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23808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31837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19577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39866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47895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735635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55924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63953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71982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759722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81027" y="3001885"/>
            <a:ext cx="8255" cy="57785"/>
          </a:xfrm>
          <a:custGeom>
            <a:avLst/>
            <a:gdLst/>
            <a:ahLst/>
            <a:cxnLst/>
            <a:rect l="l" t="t" r="r" b="b"/>
            <a:pathLst>
              <a:path w="8255" h="57785">
                <a:moveTo>
                  <a:pt x="0" y="57600"/>
                </a:moveTo>
                <a:lnTo>
                  <a:pt x="0" y="0"/>
                </a:lnTo>
                <a:lnTo>
                  <a:pt x="8028" y="0"/>
                </a:lnTo>
                <a:lnTo>
                  <a:pt x="8028" y="57600"/>
                </a:lnTo>
                <a:lnTo>
                  <a:pt x="0" y="576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607169" y="3014446"/>
            <a:ext cx="195580" cy="330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 marR="5080" indent="-635" algn="just">
              <a:lnSpc>
                <a:spcPct val="100000"/>
              </a:lnSpc>
            </a:pPr>
            <a:r>
              <a:rPr sz="100" spc="10" dirty="0">
                <a:latin typeface="Arial"/>
                <a:cs typeface="Arial"/>
              </a:rPr>
              <a:t>M  N  </a:t>
            </a:r>
            <a:r>
              <a:rPr sz="100" spc="5" dirty="0">
                <a:latin typeface="Arial"/>
                <a:cs typeface="Arial"/>
              </a:rPr>
              <a:t>O</a:t>
            </a:r>
            <a:endParaRPr sz="1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65"/>
              </a:spcBef>
            </a:pPr>
            <a:r>
              <a:rPr sz="100" spc="5" dirty="0">
                <a:latin typeface="Arial"/>
                <a:cs typeface="Arial"/>
              </a:rPr>
              <a:t>Q  R</a:t>
            </a:r>
            <a:endParaRPr sz="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U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100" dirty="0">
                <a:latin typeface="Arial"/>
                <a:cs typeface="Arial"/>
              </a:rPr>
              <a:t>_</a:t>
            </a:r>
            <a:endParaRPr sz="1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56576" y="3083463"/>
            <a:ext cx="0" cy="22225"/>
          </a:xfrm>
          <a:custGeom>
            <a:avLst/>
            <a:gdLst/>
            <a:ahLst/>
            <a:cxnLst/>
            <a:rect l="l" t="t" r="r" b="b"/>
            <a:pathLst>
              <a:path h="22225">
                <a:moveTo>
                  <a:pt x="0" y="22102"/>
                </a:moveTo>
                <a:lnTo>
                  <a:pt x="0" y="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50480" y="306720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50480" y="306720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56576" y="2968263"/>
            <a:ext cx="0" cy="33655"/>
          </a:xfrm>
          <a:custGeom>
            <a:avLst/>
            <a:gdLst/>
            <a:ahLst/>
            <a:cxnLst/>
            <a:rect l="l" t="t" r="r" b="b"/>
            <a:pathLst>
              <a:path h="33655">
                <a:moveTo>
                  <a:pt x="0" y="33622"/>
                </a:moveTo>
                <a:lnTo>
                  <a:pt x="0" y="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0480" y="295200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50480" y="295200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04736" y="3312925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88496" y="15183"/>
                </a:moveTo>
                <a:lnTo>
                  <a:pt x="99884" y="32332"/>
                </a:lnTo>
                <a:lnTo>
                  <a:pt x="103680" y="51840"/>
                </a:lnTo>
                <a:lnTo>
                  <a:pt x="99884" y="71347"/>
                </a:lnTo>
                <a:lnTo>
                  <a:pt x="88496" y="88496"/>
                </a:lnTo>
                <a:lnTo>
                  <a:pt x="71347" y="99884"/>
                </a:lnTo>
                <a:lnTo>
                  <a:pt x="51840" y="103680"/>
                </a:lnTo>
                <a:lnTo>
                  <a:pt x="32332" y="99884"/>
                </a:lnTo>
                <a:lnTo>
                  <a:pt x="15183" y="88496"/>
                </a:lnTo>
                <a:lnTo>
                  <a:pt x="3795" y="71347"/>
                </a:lnTo>
                <a:lnTo>
                  <a:pt x="0" y="51840"/>
                </a:lnTo>
                <a:lnTo>
                  <a:pt x="3795" y="32332"/>
                </a:lnTo>
                <a:lnTo>
                  <a:pt x="15183" y="15183"/>
                </a:lnTo>
                <a:lnTo>
                  <a:pt x="32332" y="3795"/>
                </a:lnTo>
                <a:lnTo>
                  <a:pt x="51840" y="0"/>
                </a:lnTo>
                <a:lnTo>
                  <a:pt x="71347" y="3795"/>
                </a:lnTo>
                <a:lnTo>
                  <a:pt x="88496" y="15183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619473" y="3331290"/>
            <a:ext cx="81280" cy="647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" spc="5" dirty="0">
                <a:latin typeface="Arial"/>
                <a:cs typeface="Arial"/>
              </a:rPr>
              <a:t>&lt;s&gt;</a:t>
            </a:r>
            <a:endParaRPr sz="25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56576" y="3290823"/>
            <a:ext cx="0" cy="22225"/>
          </a:xfrm>
          <a:custGeom>
            <a:avLst/>
            <a:gdLst/>
            <a:ahLst/>
            <a:cxnLst/>
            <a:rect l="l" t="t" r="r" b="b"/>
            <a:pathLst>
              <a:path h="22225">
                <a:moveTo>
                  <a:pt x="0" y="22102"/>
                </a:moveTo>
                <a:lnTo>
                  <a:pt x="0" y="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50480" y="327456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50480" y="327456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35136" y="3105565"/>
            <a:ext cx="288290" cy="57785"/>
          </a:xfrm>
          <a:custGeom>
            <a:avLst/>
            <a:gdLst/>
            <a:ahLst/>
            <a:cxnLst/>
            <a:rect l="l" t="t" r="r" b="b"/>
            <a:pathLst>
              <a:path w="288290" h="57785">
                <a:moveTo>
                  <a:pt x="259199" y="0"/>
                </a:moveTo>
                <a:lnTo>
                  <a:pt x="28799" y="0"/>
                </a:lnTo>
                <a:lnTo>
                  <a:pt x="17589" y="2263"/>
                </a:lnTo>
                <a:lnTo>
                  <a:pt x="8435" y="8435"/>
                </a:lnTo>
                <a:lnTo>
                  <a:pt x="2263" y="17589"/>
                </a:lnTo>
                <a:lnTo>
                  <a:pt x="0" y="28800"/>
                </a:lnTo>
                <a:lnTo>
                  <a:pt x="2263" y="40010"/>
                </a:lnTo>
                <a:lnTo>
                  <a:pt x="8435" y="49164"/>
                </a:lnTo>
                <a:lnTo>
                  <a:pt x="17589" y="55336"/>
                </a:lnTo>
                <a:lnTo>
                  <a:pt x="28799" y="57600"/>
                </a:lnTo>
                <a:lnTo>
                  <a:pt x="259199" y="57600"/>
                </a:lnTo>
                <a:lnTo>
                  <a:pt x="270410" y="55336"/>
                </a:lnTo>
                <a:lnTo>
                  <a:pt x="279564" y="49164"/>
                </a:lnTo>
                <a:lnTo>
                  <a:pt x="285736" y="40010"/>
                </a:lnTo>
                <a:lnTo>
                  <a:pt x="288000" y="28800"/>
                </a:lnTo>
                <a:lnTo>
                  <a:pt x="285736" y="17589"/>
                </a:lnTo>
                <a:lnTo>
                  <a:pt x="279564" y="8435"/>
                </a:lnTo>
                <a:lnTo>
                  <a:pt x="270410" y="2263"/>
                </a:lnTo>
                <a:lnTo>
                  <a:pt x="2591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35136" y="3105566"/>
            <a:ext cx="288290" cy="57785"/>
          </a:xfrm>
          <a:custGeom>
            <a:avLst/>
            <a:gdLst/>
            <a:ahLst/>
            <a:cxnLst/>
            <a:rect l="l" t="t" r="r" b="b"/>
            <a:pathLst>
              <a:path w="288290" h="57785">
                <a:moveTo>
                  <a:pt x="28799" y="0"/>
                </a:moveTo>
                <a:lnTo>
                  <a:pt x="259199" y="0"/>
                </a:lnTo>
                <a:lnTo>
                  <a:pt x="270410" y="2263"/>
                </a:lnTo>
                <a:lnTo>
                  <a:pt x="279564" y="8435"/>
                </a:lnTo>
                <a:lnTo>
                  <a:pt x="285736" y="17589"/>
                </a:lnTo>
                <a:lnTo>
                  <a:pt x="288000" y="28799"/>
                </a:lnTo>
                <a:lnTo>
                  <a:pt x="285736" y="40010"/>
                </a:lnTo>
                <a:lnTo>
                  <a:pt x="279564" y="49164"/>
                </a:lnTo>
                <a:lnTo>
                  <a:pt x="270410" y="55336"/>
                </a:lnTo>
                <a:lnTo>
                  <a:pt x="259199" y="57599"/>
                </a:lnTo>
                <a:lnTo>
                  <a:pt x="28799" y="57599"/>
                </a:lnTo>
                <a:lnTo>
                  <a:pt x="17589" y="55336"/>
                </a:lnTo>
                <a:lnTo>
                  <a:pt x="8435" y="49164"/>
                </a:lnTo>
                <a:lnTo>
                  <a:pt x="2263" y="40010"/>
                </a:lnTo>
                <a:lnTo>
                  <a:pt x="0" y="28799"/>
                </a:lnTo>
                <a:lnTo>
                  <a:pt x="2263" y="17589"/>
                </a:lnTo>
                <a:lnTo>
                  <a:pt x="8435" y="8435"/>
                </a:lnTo>
                <a:lnTo>
                  <a:pt x="17589" y="2263"/>
                </a:lnTo>
                <a:lnTo>
                  <a:pt x="28799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90704" y="3168855"/>
            <a:ext cx="176864" cy="100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27296" y="2713885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88496" y="15183"/>
                </a:moveTo>
                <a:lnTo>
                  <a:pt x="99884" y="32332"/>
                </a:lnTo>
                <a:lnTo>
                  <a:pt x="103680" y="51840"/>
                </a:lnTo>
                <a:lnTo>
                  <a:pt x="99884" y="71347"/>
                </a:lnTo>
                <a:lnTo>
                  <a:pt x="88496" y="88496"/>
                </a:lnTo>
                <a:lnTo>
                  <a:pt x="71347" y="99884"/>
                </a:lnTo>
                <a:lnTo>
                  <a:pt x="51840" y="103680"/>
                </a:lnTo>
                <a:lnTo>
                  <a:pt x="32332" y="99884"/>
                </a:lnTo>
                <a:lnTo>
                  <a:pt x="15183" y="88496"/>
                </a:lnTo>
                <a:lnTo>
                  <a:pt x="3795" y="71347"/>
                </a:lnTo>
                <a:lnTo>
                  <a:pt x="0" y="51840"/>
                </a:lnTo>
                <a:lnTo>
                  <a:pt x="3795" y="32332"/>
                </a:lnTo>
                <a:lnTo>
                  <a:pt x="15183" y="15183"/>
                </a:lnTo>
                <a:lnTo>
                  <a:pt x="32332" y="3795"/>
                </a:lnTo>
                <a:lnTo>
                  <a:pt x="51840" y="0"/>
                </a:lnTo>
                <a:lnTo>
                  <a:pt x="71347" y="3795"/>
                </a:lnTo>
                <a:lnTo>
                  <a:pt x="88496" y="15183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958308" y="2732250"/>
            <a:ext cx="41910" cy="647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" spc="-15" dirty="0">
                <a:latin typeface="Arial"/>
                <a:cs typeface="Arial"/>
              </a:rPr>
              <a:t>_</a:t>
            </a:r>
            <a:endParaRPr sz="25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961856" y="2863645"/>
            <a:ext cx="34925" cy="80645"/>
          </a:xfrm>
          <a:custGeom>
            <a:avLst/>
            <a:gdLst/>
            <a:ahLst/>
            <a:cxnLst/>
            <a:rect l="l" t="t" r="r" b="b"/>
            <a:pathLst>
              <a:path w="34925" h="80644">
                <a:moveTo>
                  <a:pt x="26823" y="0"/>
                </a:moveTo>
                <a:lnTo>
                  <a:pt x="7736" y="0"/>
                </a:lnTo>
                <a:lnTo>
                  <a:pt x="0" y="7736"/>
                </a:lnTo>
                <a:lnTo>
                  <a:pt x="0" y="72903"/>
                </a:lnTo>
                <a:lnTo>
                  <a:pt x="7736" y="80639"/>
                </a:lnTo>
                <a:lnTo>
                  <a:pt x="26823" y="80639"/>
                </a:lnTo>
                <a:lnTo>
                  <a:pt x="34560" y="72903"/>
                </a:lnTo>
                <a:lnTo>
                  <a:pt x="34560" y="7736"/>
                </a:lnTo>
                <a:lnTo>
                  <a:pt x="26823" y="0"/>
                </a:lnTo>
                <a:close/>
              </a:path>
            </a:pathLst>
          </a:custGeom>
          <a:solidFill>
            <a:srgbClr val="FFB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61856" y="2863645"/>
            <a:ext cx="34925" cy="80645"/>
          </a:xfrm>
          <a:custGeom>
            <a:avLst/>
            <a:gdLst/>
            <a:ahLst/>
            <a:cxnLst/>
            <a:rect l="l" t="t" r="r" b="b"/>
            <a:pathLst>
              <a:path w="34925" h="80644">
                <a:moveTo>
                  <a:pt x="0" y="63359"/>
                </a:moveTo>
                <a:lnTo>
                  <a:pt x="0" y="17280"/>
                </a:lnTo>
                <a:lnTo>
                  <a:pt x="0" y="7736"/>
                </a:lnTo>
                <a:lnTo>
                  <a:pt x="7736" y="0"/>
                </a:lnTo>
                <a:lnTo>
                  <a:pt x="17280" y="0"/>
                </a:lnTo>
                <a:lnTo>
                  <a:pt x="26823" y="0"/>
                </a:lnTo>
                <a:lnTo>
                  <a:pt x="34560" y="7736"/>
                </a:lnTo>
                <a:lnTo>
                  <a:pt x="34560" y="17280"/>
                </a:lnTo>
                <a:lnTo>
                  <a:pt x="34560" y="63359"/>
                </a:lnTo>
                <a:lnTo>
                  <a:pt x="34560" y="72903"/>
                </a:lnTo>
                <a:lnTo>
                  <a:pt x="26823" y="80639"/>
                </a:lnTo>
                <a:lnTo>
                  <a:pt x="7736" y="80639"/>
                </a:lnTo>
                <a:lnTo>
                  <a:pt x="0" y="72903"/>
                </a:lnTo>
                <a:lnTo>
                  <a:pt x="0" y="63359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928007" y="2871758"/>
            <a:ext cx="101600" cy="64769"/>
          </a:xfrm>
          <a:prstGeom prst="rect">
            <a:avLst/>
          </a:prstGeom>
        </p:spPr>
        <p:txBody>
          <a:bodyPr vert="vert270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500" dirty="0">
                <a:latin typeface="Arial"/>
                <a:cs typeface="Arial"/>
              </a:rPr>
              <a:t>~</a:t>
            </a:r>
            <a:endParaRPr sz="50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979136" y="2841543"/>
            <a:ext cx="0" cy="22225"/>
          </a:xfrm>
          <a:custGeom>
            <a:avLst/>
            <a:gdLst/>
            <a:ahLst/>
            <a:cxnLst/>
            <a:rect l="l" t="t" r="r" b="b"/>
            <a:pathLst>
              <a:path h="22225">
                <a:moveTo>
                  <a:pt x="0" y="22102"/>
                </a:moveTo>
                <a:lnTo>
                  <a:pt x="0" y="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73040" y="282528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73040" y="282528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96996" y="2798192"/>
            <a:ext cx="174625" cy="426720"/>
          </a:xfrm>
          <a:custGeom>
            <a:avLst/>
            <a:gdLst/>
            <a:ahLst/>
            <a:cxnLst/>
            <a:rect l="l" t="t" r="r" b="b"/>
            <a:pathLst>
              <a:path w="174625" h="426719">
                <a:moveTo>
                  <a:pt x="0" y="0"/>
                </a:moveTo>
                <a:lnTo>
                  <a:pt x="52718" y="58345"/>
                </a:lnTo>
                <a:lnTo>
                  <a:pt x="79585" y="98541"/>
                </a:lnTo>
                <a:lnTo>
                  <a:pt x="103580" y="146093"/>
                </a:lnTo>
                <a:lnTo>
                  <a:pt x="120192" y="199596"/>
                </a:lnTo>
                <a:lnTo>
                  <a:pt x="123781" y="243263"/>
                </a:lnTo>
                <a:lnTo>
                  <a:pt x="120860" y="280516"/>
                </a:lnTo>
                <a:lnTo>
                  <a:pt x="117938" y="314777"/>
                </a:lnTo>
                <a:lnTo>
                  <a:pt x="121528" y="349468"/>
                </a:lnTo>
                <a:lnTo>
                  <a:pt x="138140" y="388013"/>
                </a:lnTo>
                <a:lnTo>
                  <a:pt x="146460" y="400219"/>
                </a:lnTo>
                <a:lnTo>
                  <a:pt x="155373" y="410648"/>
                </a:lnTo>
                <a:lnTo>
                  <a:pt x="164759" y="419429"/>
                </a:lnTo>
                <a:lnTo>
                  <a:pt x="174499" y="42669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68707" y="3219459"/>
            <a:ext cx="17780" cy="13335"/>
          </a:xfrm>
          <a:custGeom>
            <a:avLst/>
            <a:gdLst/>
            <a:ahLst/>
            <a:cxnLst/>
            <a:rect l="l" t="t" r="r" b="b"/>
            <a:pathLst>
              <a:path w="17780" h="13335">
                <a:moveTo>
                  <a:pt x="5572" y="0"/>
                </a:moveTo>
                <a:lnTo>
                  <a:pt x="0" y="10843"/>
                </a:lnTo>
                <a:lnTo>
                  <a:pt x="17244" y="12852"/>
                </a:lnTo>
                <a:lnTo>
                  <a:pt x="557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68707" y="3219459"/>
            <a:ext cx="17780" cy="13335"/>
          </a:xfrm>
          <a:custGeom>
            <a:avLst/>
            <a:gdLst/>
            <a:ahLst/>
            <a:cxnLst/>
            <a:rect l="l" t="t" r="r" b="b"/>
            <a:pathLst>
              <a:path w="17780" h="13335">
                <a:moveTo>
                  <a:pt x="17244" y="12852"/>
                </a:moveTo>
                <a:lnTo>
                  <a:pt x="5572" y="0"/>
                </a:lnTo>
                <a:lnTo>
                  <a:pt x="0" y="10843"/>
                </a:lnTo>
                <a:lnTo>
                  <a:pt x="17244" y="12852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615279" y="3088032"/>
            <a:ext cx="84455" cy="19240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15"/>
              </a:spcBef>
            </a:pPr>
            <a:r>
              <a:rPr sz="600" b="0" i="1" spc="-15" baseline="6944" dirty="0">
                <a:latin typeface="Bookman Old Style"/>
                <a:cs typeface="Bookman Old Style"/>
              </a:rPr>
              <a:t>h</a:t>
            </a:r>
            <a:r>
              <a:rPr sz="300" dirty="0">
                <a:latin typeface="Tahoma"/>
                <a:cs typeface="Tahoma"/>
              </a:rPr>
              <a:t>1</a:t>
            </a:r>
            <a:endParaRPr sz="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600" i="1" spc="7" baseline="6944" dirty="0">
                <a:latin typeface="Arial"/>
                <a:cs typeface="Arial"/>
              </a:rPr>
              <a:t>w</a:t>
            </a:r>
            <a:r>
              <a:rPr sz="300" dirty="0">
                <a:latin typeface="Tahoma"/>
                <a:cs typeface="Tahoma"/>
              </a:rPr>
              <a:t>0</a:t>
            </a:r>
            <a:endParaRPr sz="300">
              <a:latin typeface="Tahoma"/>
              <a:cs typeface="Tahoma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938911" y="3088032"/>
            <a:ext cx="84455" cy="1905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15"/>
              </a:spcBef>
            </a:pPr>
            <a:r>
              <a:rPr sz="600" b="0" i="1" spc="-15" baseline="6944" dirty="0">
                <a:latin typeface="Bookman Old Style"/>
                <a:cs typeface="Bookman Old Style"/>
              </a:rPr>
              <a:t>h</a:t>
            </a:r>
            <a:r>
              <a:rPr sz="300" dirty="0">
                <a:latin typeface="Tahoma"/>
                <a:cs typeface="Tahoma"/>
              </a:rPr>
              <a:t>2</a:t>
            </a:r>
            <a:endParaRPr sz="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600" i="1" spc="7" baseline="6944" dirty="0">
                <a:latin typeface="Arial"/>
                <a:cs typeface="Arial"/>
              </a:rPr>
              <a:t>w</a:t>
            </a:r>
            <a:r>
              <a:rPr sz="300" dirty="0">
                <a:latin typeface="Tahoma"/>
                <a:cs typeface="Tahoma"/>
              </a:rPr>
              <a:t>1</a:t>
            </a:r>
            <a:endParaRPr sz="300">
              <a:latin typeface="Tahoma"/>
              <a:cs typeface="Tahoma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800576" y="3134366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582" y="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11159" y="3128269"/>
            <a:ext cx="16510" cy="12700"/>
          </a:xfrm>
          <a:custGeom>
            <a:avLst/>
            <a:gdLst/>
            <a:ahLst/>
            <a:cxnLst/>
            <a:rect l="l" t="t" r="r" b="b"/>
            <a:pathLst>
              <a:path w="16509" h="12700">
                <a:moveTo>
                  <a:pt x="0" y="0"/>
                </a:moveTo>
                <a:lnTo>
                  <a:pt x="0" y="12191"/>
                </a:lnTo>
                <a:lnTo>
                  <a:pt x="16255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11159" y="3128270"/>
            <a:ext cx="16510" cy="12700"/>
          </a:xfrm>
          <a:custGeom>
            <a:avLst/>
            <a:gdLst/>
            <a:ahLst/>
            <a:cxnLst/>
            <a:rect l="l" t="t" r="r" b="b"/>
            <a:pathLst>
              <a:path w="16509" h="12700">
                <a:moveTo>
                  <a:pt x="16255" y="6095"/>
                </a:moveTo>
                <a:lnTo>
                  <a:pt x="0" y="0"/>
                </a:lnTo>
                <a:lnTo>
                  <a:pt x="0" y="12191"/>
                </a:lnTo>
                <a:lnTo>
                  <a:pt x="16255" y="6095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45640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53669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841409" y="3015201"/>
            <a:ext cx="34925" cy="311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B</a:t>
            </a:r>
            <a:endParaRPr sz="100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861698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69727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77757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85786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873526" y="3015653"/>
            <a:ext cx="34925" cy="304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F</a:t>
            </a:r>
            <a:endParaRPr sz="1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893815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01844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09873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897613" y="3016933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I</a:t>
            </a:r>
            <a:endParaRPr sz="100">
              <a:latin typeface="Arial"/>
              <a:cs typeface="Arial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917902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925931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33960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921700" y="3015726"/>
            <a:ext cx="34925" cy="304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L</a:t>
            </a:r>
            <a:endParaRPr sz="10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941989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950019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937758" y="3015051"/>
            <a:ext cx="34925" cy="317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N</a:t>
            </a:r>
            <a:endParaRPr sz="100">
              <a:latin typeface="Arial"/>
              <a:cs typeface="Arial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958047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66077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953817" y="3015352"/>
            <a:ext cx="34925" cy="311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P</a:t>
            </a:r>
            <a:endParaRPr sz="100">
              <a:latin typeface="Arial"/>
              <a:cs typeface="Arial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974106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82135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90164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98193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985933" y="3015653"/>
            <a:ext cx="34925" cy="304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T</a:t>
            </a:r>
            <a:endParaRPr sz="100">
              <a:latin typeface="Arial"/>
              <a:cs typeface="Arial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1006222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014251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1001991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022280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030309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038339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 txBox="1"/>
          <p:nvPr/>
        </p:nvSpPr>
        <p:spPr>
          <a:xfrm>
            <a:off x="1026079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046367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54397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62426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1050166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1070455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078484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086513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 txBox="1"/>
          <p:nvPr/>
        </p:nvSpPr>
        <p:spPr>
          <a:xfrm>
            <a:off x="1074253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1094542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 txBox="1"/>
          <p:nvPr/>
        </p:nvSpPr>
        <p:spPr>
          <a:xfrm>
            <a:off x="1082282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1103587" y="3001885"/>
            <a:ext cx="8255" cy="57785"/>
          </a:xfrm>
          <a:custGeom>
            <a:avLst/>
            <a:gdLst/>
            <a:ahLst/>
            <a:cxnLst/>
            <a:rect l="l" t="t" r="r" b="b"/>
            <a:pathLst>
              <a:path w="8255" h="57785">
                <a:moveTo>
                  <a:pt x="0" y="57600"/>
                </a:moveTo>
                <a:lnTo>
                  <a:pt x="0" y="0"/>
                </a:lnTo>
                <a:lnTo>
                  <a:pt x="8028" y="0"/>
                </a:lnTo>
                <a:lnTo>
                  <a:pt x="8028" y="57600"/>
                </a:lnTo>
                <a:lnTo>
                  <a:pt x="0" y="576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 txBox="1"/>
          <p:nvPr/>
        </p:nvSpPr>
        <p:spPr>
          <a:xfrm>
            <a:off x="833380" y="3014446"/>
            <a:ext cx="292100" cy="330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A</a:t>
            </a:r>
            <a:endParaRPr sz="100">
              <a:latin typeface="Arial"/>
              <a:cs typeface="Arial"/>
            </a:endParaRPr>
          </a:p>
          <a:p>
            <a:pPr marL="13335" marR="5080" indent="-635" algn="just">
              <a:lnSpc>
                <a:spcPct val="100000"/>
              </a:lnSpc>
              <a:spcBef>
                <a:spcPts val="60"/>
              </a:spcBef>
            </a:pPr>
            <a:r>
              <a:rPr sz="100" spc="10" dirty="0">
                <a:latin typeface="Arial"/>
                <a:cs typeface="Arial"/>
              </a:rPr>
              <a:t>C  </a:t>
            </a:r>
            <a:r>
              <a:rPr sz="100" spc="5" dirty="0">
                <a:latin typeface="Arial"/>
                <a:cs typeface="Arial"/>
              </a:rPr>
              <a:t>D  E</a:t>
            </a:r>
            <a:endParaRPr sz="1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75"/>
              </a:spcBef>
            </a:pPr>
            <a:r>
              <a:rPr sz="100" spc="5" dirty="0">
                <a:latin typeface="Arial"/>
                <a:cs typeface="Arial"/>
              </a:rPr>
              <a:t>G  </a:t>
            </a:r>
            <a:r>
              <a:rPr sz="100" spc="10" dirty="0">
                <a:latin typeface="Arial"/>
                <a:cs typeface="Arial"/>
              </a:rPr>
              <a:t>H</a:t>
            </a:r>
            <a:endParaRPr sz="100">
              <a:latin typeface="Arial"/>
              <a:cs typeface="Arial"/>
            </a:endParaRPr>
          </a:p>
          <a:p>
            <a:pPr marL="13335" marR="5715" algn="ctr">
              <a:lnSpc>
                <a:spcPct val="100000"/>
              </a:lnSpc>
              <a:spcBef>
                <a:spcPts val="70"/>
              </a:spcBef>
            </a:pPr>
            <a:r>
              <a:rPr sz="100" spc="5" dirty="0">
                <a:latin typeface="Arial"/>
                <a:cs typeface="Arial"/>
              </a:rPr>
              <a:t>J  K</a:t>
            </a:r>
            <a:endParaRPr sz="100">
              <a:latin typeface="Arial"/>
              <a:cs typeface="Arial"/>
            </a:endParaRPr>
          </a:p>
          <a:p>
            <a:pPr marL="12065" marR="5080" algn="ctr">
              <a:lnSpc>
                <a:spcPct val="210700"/>
              </a:lnSpc>
            </a:pPr>
            <a:r>
              <a:rPr sz="100" spc="10" dirty="0">
                <a:latin typeface="Arial"/>
                <a:cs typeface="Arial"/>
              </a:rPr>
              <a:t>M  </a:t>
            </a:r>
            <a:r>
              <a:rPr sz="100" spc="5" dirty="0">
                <a:latin typeface="Arial"/>
                <a:cs typeface="Arial"/>
              </a:rPr>
              <a:t>O</a:t>
            </a:r>
            <a:endParaRPr sz="100">
              <a:latin typeface="Arial"/>
              <a:cs typeface="Arial"/>
            </a:endParaRPr>
          </a:p>
          <a:p>
            <a:pPr marL="13335" marR="5080" indent="-635" algn="just">
              <a:lnSpc>
                <a:spcPct val="100000"/>
              </a:lnSpc>
              <a:spcBef>
                <a:spcPts val="70"/>
              </a:spcBef>
            </a:pPr>
            <a:r>
              <a:rPr sz="100" spc="5" dirty="0">
                <a:latin typeface="Arial"/>
                <a:cs typeface="Arial"/>
              </a:rPr>
              <a:t>Q  R  S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100" dirty="0">
                <a:latin typeface="Arial"/>
                <a:cs typeface="Arial"/>
              </a:rPr>
              <a:t>U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_</a:t>
            </a:r>
            <a:endParaRPr sz="100">
              <a:latin typeface="Arial"/>
              <a:cs typeface="Arial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979136" y="2968263"/>
            <a:ext cx="0" cy="33655"/>
          </a:xfrm>
          <a:custGeom>
            <a:avLst/>
            <a:gdLst/>
            <a:ahLst/>
            <a:cxnLst/>
            <a:rect l="l" t="t" r="r" b="b"/>
            <a:pathLst>
              <a:path h="33655">
                <a:moveTo>
                  <a:pt x="0" y="33622"/>
                </a:moveTo>
                <a:lnTo>
                  <a:pt x="0" y="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973040" y="295200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973040" y="295200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979136" y="3083463"/>
            <a:ext cx="0" cy="22225"/>
          </a:xfrm>
          <a:custGeom>
            <a:avLst/>
            <a:gdLst/>
            <a:ahLst/>
            <a:cxnLst/>
            <a:rect l="l" t="t" r="r" b="b"/>
            <a:pathLst>
              <a:path h="22225">
                <a:moveTo>
                  <a:pt x="0" y="22102"/>
                </a:moveTo>
                <a:lnTo>
                  <a:pt x="0" y="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973040" y="306720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973040" y="306720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163456" y="3105565"/>
            <a:ext cx="288290" cy="57785"/>
          </a:xfrm>
          <a:custGeom>
            <a:avLst/>
            <a:gdLst/>
            <a:ahLst/>
            <a:cxnLst/>
            <a:rect l="l" t="t" r="r" b="b"/>
            <a:pathLst>
              <a:path w="288290" h="57785">
                <a:moveTo>
                  <a:pt x="259199" y="0"/>
                </a:moveTo>
                <a:lnTo>
                  <a:pt x="28799" y="0"/>
                </a:lnTo>
                <a:lnTo>
                  <a:pt x="17589" y="2263"/>
                </a:lnTo>
                <a:lnTo>
                  <a:pt x="8435" y="8435"/>
                </a:lnTo>
                <a:lnTo>
                  <a:pt x="2263" y="17589"/>
                </a:lnTo>
                <a:lnTo>
                  <a:pt x="0" y="28800"/>
                </a:lnTo>
                <a:lnTo>
                  <a:pt x="2263" y="40010"/>
                </a:lnTo>
                <a:lnTo>
                  <a:pt x="8435" y="49164"/>
                </a:lnTo>
                <a:lnTo>
                  <a:pt x="17589" y="55336"/>
                </a:lnTo>
                <a:lnTo>
                  <a:pt x="28799" y="57600"/>
                </a:lnTo>
                <a:lnTo>
                  <a:pt x="259199" y="57600"/>
                </a:lnTo>
                <a:lnTo>
                  <a:pt x="270410" y="55336"/>
                </a:lnTo>
                <a:lnTo>
                  <a:pt x="279564" y="49164"/>
                </a:lnTo>
                <a:lnTo>
                  <a:pt x="285736" y="40010"/>
                </a:lnTo>
                <a:lnTo>
                  <a:pt x="288000" y="28800"/>
                </a:lnTo>
                <a:lnTo>
                  <a:pt x="285736" y="17589"/>
                </a:lnTo>
                <a:lnTo>
                  <a:pt x="279564" y="8435"/>
                </a:lnTo>
                <a:lnTo>
                  <a:pt x="270410" y="2263"/>
                </a:lnTo>
                <a:lnTo>
                  <a:pt x="2591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163456" y="3105566"/>
            <a:ext cx="288290" cy="57785"/>
          </a:xfrm>
          <a:custGeom>
            <a:avLst/>
            <a:gdLst/>
            <a:ahLst/>
            <a:cxnLst/>
            <a:rect l="l" t="t" r="r" b="b"/>
            <a:pathLst>
              <a:path w="288290" h="57785">
                <a:moveTo>
                  <a:pt x="28799" y="0"/>
                </a:moveTo>
                <a:lnTo>
                  <a:pt x="259199" y="0"/>
                </a:lnTo>
                <a:lnTo>
                  <a:pt x="270410" y="2263"/>
                </a:lnTo>
                <a:lnTo>
                  <a:pt x="279564" y="8435"/>
                </a:lnTo>
                <a:lnTo>
                  <a:pt x="285736" y="17589"/>
                </a:lnTo>
                <a:lnTo>
                  <a:pt x="288000" y="28799"/>
                </a:lnTo>
                <a:lnTo>
                  <a:pt x="285736" y="40010"/>
                </a:lnTo>
                <a:lnTo>
                  <a:pt x="279564" y="49164"/>
                </a:lnTo>
                <a:lnTo>
                  <a:pt x="270410" y="55336"/>
                </a:lnTo>
                <a:lnTo>
                  <a:pt x="259199" y="57599"/>
                </a:lnTo>
                <a:lnTo>
                  <a:pt x="28799" y="57599"/>
                </a:lnTo>
                <a:lnTo>
                  <a:pt x="17589" y="55336"/>
                </a:lnTo>
                <a:lnTo>
                  <a:pt x="8435" y="49164"/>
                </a:lnTo>
                <a:lnTo>
                  <a:pt x="2263" y="40010"/>
                </a:lnTo>
                <a:lnTo>
                  <a:pt x="0" y="28799"/>
                </a:lnTo>
                <a:lnTo>
                  <a:pt x="2263" y="17589"/>
                </a:lnTo>
                <a:lnTo>
                  <a:pt x="8435" y="8435"/>
                </a:lnTo>
                <a:lnTo>
                  <a:pt x="17589" y="2263"/>
                </a:lnTo>
                <a:lnTo>
                  <a:pt x="28799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219024" y="3168855"/>
            <a:ext cx="176864" cy="1000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255616" y="2713885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88496" y="15183"/>
                </a:moveTo>
                <a:lnTo>
                  <a:pt x="99884" y="32332"/>
                </a:lnTo>
                <a:lnTo>
                  <a:pt x="103680" y="51840"/>
                </a:lnTo>
                <a:lnTo>
                  <a:pt x="99884" y="71347"/>
                </a:lnTo>
                <a:lnTo>
                  <a:pt x="88496" y="88496"/>
                </a:lnTo>
                <a:lnTo>
                  <a:pt x="71347" y="99884"/>
                </a:lnTo>
                <a:lnTo>
                  <a:pt x="51840" y="103680"/>
                </a:lnTo>
                <a:lnTo>
                  <a:pt x="32332" y="99884"/>
                </a:lnTo>
                <a:lnTo>
                  <a:pt x="15183" y="88496"/>
                </a:lnTo>
                <a:lnTo>
                  <a:pt x="3795" y="71347"/>
                </a:lnTo>
                <a:lnTo>
                  <a:pt x="0" y="51840"/>
                </a:lnTo>
                <a:lnTo>
                  <a:pt x="3795" y="32332"/>
                </a:lnTo>
                <a:lnTo>
                  <a:pt x="15183" y="15183"/>
                </a:lnTo>
                <a:lnTo>
                  <a:pt x="32332" y="3795"/>
                </a:lnTo>
                <a:lnTo>
                  <a:pt x="51840" y="0"/>
                </a:lnTo>
                <a:lnTo>
                  <a:pt x="71347" y="3795"/>
                </a:lnTo>
                <a:lnTo>
                  <a:pt x="88496" y="15183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290176" y="2863645"/>
            <a:ext cx="34925" cy="80645"/>
          </a:xfrm>
          <a:custGeom>
            <a:avLst/>
            <a:gdLst/>
            <a:ahLst/>
            <a:cxnLst/>
            <a:rect l="l" t="t" r="r" b="b"/>
            <a:pathLst>
              <a:path w="34925" h="80644">
                <a:moveTo>
                  <a:pt x="26823" y="0"/>
                </a:moveTo>
                <a:lnTo>
                  <a:pt x="7736" y="0"/>
                </a:lnTo>
                <a:lnTo>
                  <a:pt x="0" y="7736"/>
                </a:lnTo>
                <a:lnTo>
                  <a:pt x="0" y="72903"/>
                </a:lnTo>
                <a:lnTo>
                  <a:pt x="7736" y="80639"/>
                </a:lnTo>
                <a:lnTo>
                  <a:pt x="26823" y="80639"/>
                </a:lnTo>
                <a:lnTo>
                  <a:pt x="34560" y="72903"/>
                </a:lnTo>
                <a:lnTo>
                  <a:pt x="34560" y="7736"/>
                </a:lnTo>
                <a:lnTo>
                  <a:pt x="26823" y="0"/>
                </a:lnTo>
                <a:close/>
              </a:path>
            </a:pathLst>
          </a:custGeom>
          <a:solidFill>
            <a:srgbClr val="FFB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290176" y="2863645"/>
            <a:ext cx="34925" cy="80645"/>
          </a:xfrm>
          <a:custGeom>
            <a:avLst/>
            <a:gdLst/>
            <a:ahLst/>
            <a:cxnLst/>
            <a:rect l="l" t="t" r="r" b="b"/>
            <a:pathLst>
              <a:path w="34925" h="80644">
                <a:moveTo>
                  <a:pt x="0" y="63359"/>
                </a:moveTo>
                <a:lnTo>
                  <a:pt x="0" y="17280"/>
                </a:lnTo>
                <a:lnTo>
                  <a:pt x="0" y="7736"/>
                </a:lnTo>
                <a:lnTo>
                  <a:pt x="7736" y="0"/>
                </a:lnTo>
                <a:lnTo>
                  <a:pt x="17280" y="0"/>
                </a:lnTo>
                <a:lnTo>
                  <a:pt x="26823" y="0"/>
                </a:lnTo>
                <a:lnTo>
                  <a:pt x="34560" y="7736"/>
                </a:lnTo>
                <a:lnTo>
                  <a:pt x="34560" y="17280"/>
                </a:lnTo>
                <a:lnTo>
                  <a:pt x="34560" y="63359"/>
                </a:lnTo>
                <a:lnTo>
                  <a:pt x="34560" y="72903"/>
                </a:lnTo>
                <a:lnTo>
                  <a:pt x="26823" y="80639"/>
                </a:lnTo>
                <a:lnTo>
                  <a:pt x="7736" y="80639"/>
                </a:lnTo>
                <a:lnTo>
                  <a:pt x="0" y="72903"/>
                </a:lnTo>
                <a:lnTo>
                  <a:pt x="0" y="63359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307456" y="2841543"/>
            <a:ext cx="0" cy="22225"/>
          </a:xfrm>
          <a:custGeom>
            <a:avLst/>
            <a:gdLst/>
            <a:ahLst/>
            <a:cxnLst/>
            <a:rect l="l" t="t" r="r" b="b"/>
            <a:pathLst>
              <a:path h="22225">
                <a:moveTo>
                  <a:pt x="0" y="22102"/>
                </a:moveTo>
                <a:lnTo>
                  <a:pt x="0" y="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301360" y="282528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301360" y="282528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020270" y="2797285"/>
            <a:ext cx="179705" cy="427990"/>
          </a:xfrm>
          <a:custGeom>
            <a:avLst/>
            <a:gdLst/>
            <a:ahLst/>
            <a:cxnLst/>
            <a:rect l="l" t="t" r="r" b="b"/>
            <a:pathLst>
              <a:path w="179705" h="427989">
                <a:moveTo>
                  <a:pt x="0" y="0"/>
                </a:moveTo>
                <a:lnTo>
                  <a:pt x="55303" y="58489"/>
                </a:lnTo>
                <a:lnTo>
                  <a:pt x="83515" y="98989"/>
                </a:lnTo>
                <a:lnTo>
                  <a:pt x="108626" y="147000"/>
                </a:lnTo>
                <a:lnTo>
                  <a:pt x="125804" y="200503"/>
                </a:lnTo>
                <a:lnTo>
                  <a:pt x="129552" y="244170"/>
                </a:lnTo>
                <a:lnTo>
                  <a:pt x="126518" y="281422"/>
                </a:lnTo>
                <a:lnTo>
                  <a:pt x="123347" y="315683"/>
                </a:lnTo>
                <a:lnTo>
                  <a:pt x="126687" y="350375"/>
                </a:lnTo>
                <a:lnTo>
                  <a:pt x="143186" y="388920"/>
                </a:lnTo>
                <a:lnTo>
                  <a:pt x="151506" y="401125"/>
                </a:lnTo>
                <a:lnTo>
                  <a:pt x="160419" y="411555"/>
                </a:lnTo>
                <a:lnTo>
                  <a:pt x="169805" y="420336"/>
                </a:lnTo>
                <a:lnTo>
                  <a:pt x="179545" y="427597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197027" y="3219459"/>
            <a:ext cx="17780" cy="13335"/>
          </a:xfrm>
          <a:custGeom>
            <a:avLst/>
            <a:gdLst/>
            <a:ahLst/>
            <a:cxnLst/>
            <a:rect l="l" t="t" r="r" b="b"/>
            <a:pathLst>
              <a:path w="17780" h="13335">
                <a:moveTo>
                  <a:pt x="5572" y="0"/>
                </a:moveTo>
                <a:lnTo>
                  <a:pt x="0" y="10843"/>
                </a:lnTo>
                <a:lnTo>
                  <a:pt x="17244" y="12852"/>
                </a:lnTo>
                <a:lnTo>
                  <a:pt x="557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197027" y="3219459"/>
            <a:ext cx="17780" cy="13335"/>
          </a:xfrm>
          <a:custGeom>
            <a:avLst/>
            <a:gdLst/>
            <a:ahLst/>
            <a:cxnLst/>
            <a:rect l="l" t="t" r="r" b="b"/>
            <a:pathLst>
              <a:path w="17780" h="13335">
                <a:moveTo>
                  <a:pt x="17244" y="12852"/>
                </a:moveTo>
                <a:lnTo>
                  <a:pt x="5572" y="0"/>
                </a:lnTo>
                <a:lnTo>
                  <a:pt x="0" y="10843"/>
                </a:lnTo>
                <a:lnTo>
                  <a:pt x="17244" y="12852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123136" y="3134366"/>
            <a:ext cx="16510" cy="0"/>
          </a:xfrm>
          <a:custGeom>
            <a:avLst/>
            <a:gdLst/>
            <a:ahLst/>
            <a:cxnLst/>
            <a:rect l="l" t="t" r="r" b="b"/>
            <a:pathLst>
              <a:path w="16509">
                <a:moveTo>
                  <a:pt x="0" y="0"/>
                </a:moveTo>
                <a:lnTo>
                  <a:pt x="16342" y="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139479" y="3128269"/>
            <a:ext cx="16510" cy="12700"/>
          </a:xfrm>
          <a:custGeom>
            <a:avLst/>
            <a:gdLst/>
            <a:ahLst/>
            <a:cxnLst/>
            <a:rect l="l" t="t" r="r" b="b"/>
            <a:pathLst>
              <a:path w="16509" h="12700">
                <a:moveTo>
                  <a:pt x="0" y="0"/>
                </a:moveTo>
                <a:lnTo>
                  <a:pt x="0" y="12191"/>
                </a:lnTo>
                <a:lnTo>
                  <a:pt x="16255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139479" y="3128270"/>
            <a:ext cx="16510" cy="12700"/>
          </a:xfrm>
          <a:custGeom>
            <a:avLst/>
            <a:gdLst/>
            <a:ahLst/>
            <a:cxnLst/>
            <a:rect l="l" t="t" r="r" b="b"/>
            <a:pathLst>
              <a:path w="16509" h="12700">
                <a:moveTo>
                  <a:pt x="16255" y="6095"/>
                </a:moveTo>
                <a:lnTo>
                  <a:pt x="0" y="0"/>
                </a:lnTo>
                <a:lnTo>
                  <a:pt x="0" y="12191"/>
                </a:lnTo>
                <a:lnTo>
                  <a:pt x="16255" y="6095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439874" y="3028653"/>
            <a:ext cx="0" cy="4445"/>
          </a:xfrm>
          <a:custGeom>
            <a:avLst/>
            <a:gdLst/>
            <a:ahLst/>
            <a:cxnLst/>
            <a:rect l="l" t="t" r="r" b="b"/>
            <a:pathLst>
              <a:path h="4444">
                <a:moveTo>
                  <a:pt x="0" y="40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307456" y="2968263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2606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301360" y="295200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301360" y="295200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307456" y="3083463"/>
            <a:ext cx="0" cy="22225"/>
          </a:xfrm>
          <a:custGeom>
            <a:avLst/>
            <a:gdLst/>
            <a:ahLst/>
            <a:cxnLst/>
            <a:rect l="l" t="t" r="r" b="b"/>
            <a:pathLst>
              <a:path h="22225">
                <a:moveTo>
                  <a:pt x="0" y="22102"/>
                </a:moveTo>
                <a:lnTo>
                  <a:pt x="0" y="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301360" y="306720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301360" y="306720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491776" y="3105565"/>
            <a:ext cx="288290" cy="57785"/>
          </a:xfrm>
          <a:custGeom>
            <a:avLst/>
            <a:gdLst/>
            <a:ahLst/>
            <a:cxnLst/>
            <a:rect l="l" t="t" r="r" b="b"/>
            <a:pathLst>
              <a:path w="288289" h="57785">
                <a:moveTo>
                  <a:pt x="259199" y="0"/>
                </a:moveTo>
                <a:lnTo>
                  <a:pt x="28799" y="0"/>
                </a:lnTo>
                <a:lnTo>
                  <a:pt x="17589" y="2263"/>
                </a:lnTo>
                <a:lnTo>
                  <a:pt x="8435" y="8435"/>
                </a:lnTo>
                <a:lnTo>
                  <a:pt x="2263" y="17589"/>
                </a:lnTo>
                <a:lnTo>
                  <a:pt x="0" y="28800"/>
                </a:lnTo>
                <a:lnTo>
                  <a:pt x="2263" y="40010"/>
                </a:lnTo>
                <a:lnTo>
                  <a:pt x="8435" y="49164"/>
                </a:lnTo>
                <a:lnTo>
                  <a:pt x="17589" y="55336"/>
                </a:lnTo>
                <a:lnTo>
                  <a:pt x="28799" y="57600"/>
                </a:lnTo>
                <a:lnTo>
                  <a:pt x="259199" y="57600"/>
                </a:lnTo>
                <a:lnTo>
                  <a:pt x="270410" y="55336"/>
                </a:lnTo>
                <a:lnTo>
                  <a:pt x="279564" y="49164"/>
                </a:lnTo>
                <a:lnTo>
                  <a:pt x="285736" y="40010"/>
                </a:lnTo>
                <a:lnTo>
                  <a:pt x="288000" y="28800"/>
                </a:lnTo>
                <a:lnTo>
                  <a:pt x="285736" y="17589"/>
                </a:lnTo>
                <a:lnTo>
                  <a:pt x="279564" y="8435"/>
                </a:lnTo>
                <a:lnTo>
                  <a:pt x="270410" y="2263"/>
                </a:lnTo>
                <a:lnTo>
                  <a:pt x="2591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491776" y="3105566"/>
            <a:ext cx="288290" cy="57785"/>
          </a:xfrm>
          <a:custGeom>
            <a:avLst/>
            <a:gdLst/>
            <a:ahLst/>
            <a:cxnLst/>
            <a:rect l="l" t="t" r="r" b="b"/>
            <a:pathLst>
              <a:path w="288289" h="57785">
                <a:moveTo>
                  <a:pt x="28799" y="0"/>
                </a:moveTo>
                <a:lnTo>
                  <a:pt x="259199" y="0"/>
                </a:lnTo>
                <a:lnTo>
                  <a:pt x="270410" y="2263"/>
                </a:lnTo>
                <a:lnTo>
                  <a:pt x="279564" y="8435"/>
                </a:lnTo>
                <a:lnTo>
                  <a:pt x="285736" y="17589"/>
                </a:lnTo>
                <a:lnTo>
                  <a:pt x="288000" y="28799"/>
                </a:lnTo>
                <a:lnTo>
                  <a:pt x="285736" y="40010"/>
                </a:lnTo>
                <a:lnTo>
                  <a:pt x="279564" y="49164"/>
                </a:lnTo>
                <a:lnTo>
                  <a:pt x="270410" y="55336"/>
                </a:lnTo>
                <a:lnTo>
                  <a:pt x="259199" y="57599"/>
                </a:lnTo>
                <a:lnTo>
                  <a:pt x="28799" y="57599"/>
                </a:lnTo>
                <a:lnTo>
                  <a:pt x="17589" y="55336"/>
                </a:lnTo>
                <a:lnTo>
                  <a:pt x="8435" y="49164"/>
                </a:lnTo>
                <a:lnTo>
                  <a:pt x="2263" y="40010"/>
                </a:lnTo>
                <a:lnTo>
                  <a:pt x="0" y="28799"/>
                </a:lnTo>
                <a:lnTo>
                  <a:pt x="2263" y="17589"/>
                </a:lnTo>
                <a:lnTo>
                  <a:pt x="8435" y="8435"/>
                </a:lnTo>
                <a:lnTo>
                  <a:pt x="17589" y="2263"/>
                </a:lnTo>
                <a:lnTo>
                  <a:pt x="28799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547344" y="3168855"/>
            <a:ext cx="176864" cy="1000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583936" y="2713885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88496" y="15183"/>
                </a:moveTo>
                <a:lnTo>
                  <a:pt x="99884" y="32332"/>
                </a:lnTo>
                <a:lnTo>
                  <a:pt x="103680" y="51840"/>
                </a:lnTo>
                <a:lnTo>
                  <a:pt x="99884" y="71347"/>
                </a:lnTo>
                <a:lnTo>
                  <a:pt x="88496" y="88496"/>
                </a:lnTo>
                <a:lnTo>
                  <a:pt x="71347" y="99884"/>
                </a:lnTo>
                <a:lnTo>
                  <a:pt x="51840" y="103680"/>
                </a:lnTo>
                <a:lnTo>
                  <a:pt x="32332" y="99884"/>
                </a:lnTo>
                <a:lnTo>
                  <a:pt x="15183" y="88496"/>
                </a:lnTo>
                <a:lnTo>
                  <a:pt x="3795" y="71347"/>
                </a:lnTo>
                <a:lnTo>
                  <a:pt x="0" y="51840"/>
                </a:lnTo>
                <a:lnTo>
                  <a:pt x="3795" y="32332"/>
                </a:lnTo>
                <a:lnTo>
                  <a:pt x="15183" y="15183"/>
                </a:lnTo>
                <a:lnTo>
                  <a:pt x="32332" y="3795"/>
                </a:lnTo>
                <a:lnTo>
                  <a:pt x="51840" y="0"/>
                </a:lnTo>
                <a:lnTo>
                  <a:pt x="71347" y="3795"/>
                </a:lnTo>
                <a:lnTo>
                  <a:pt x="88496" y="15183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 txBox="1"/>
          <p:nvPr/>
        </p:nvSpPr>
        <p:spPr>
          <a:xfrm>
            <a:off x="1614347" y="2732250"/>
            <a:ext cx="43180" cy="647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" spc="-5" dirty="0">
                <a:latin typeface="Arial"/>
                <a:cs typeface="Arial"/>
              </a:rPr>
              <a:t>a</a:t>
            </a:r>
            <a:endParaRPr sz="250">
              <a:latin typeface="Arial"/>
              <a:cs typeface="Arial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1618496" y="2863645"/>
            <a:ext cx="34925" cy="80645"/>
          </a:xfrm>
          <a:custGeom>
            <a:avLst/>
            <a:gdLst/>
            <a:ahLst/>
            <a:cxnLst/>
            <a:rect l="l" t="t" r="r" b="b"/>
            <a:pathLst>
              <a:path w="34925" h="80644">
                <a:moveTo>
                  <a:pt x="26823" y="0"/>
                </a:moveTo>
                <a:lnTo>
                  <a:pt x="7736" y="0"/>
                </a:lnTo>
                <a:lnTo>
                  <a:pt x="0" y="7736"/>
                </a:lnTo>
                <a:lnTo>
                  <a:pt x="0" y="72903"/>
                </a:lnTo>
                <a:lnTo>
                  <a:pt x="7736" y="80639"/>
                </a:lnTo>
                <a:lnTo>
                  <a:pt x="26823" y="80639"/>
                </a:lnTo>
                <a:lnTo>
                  <a:pt x="34560" y="72903"/>
                </a:lnTo>
                <a:lnTo>
                  <a:pt x="34560" y="7736"/>
                </a:lnTo>
                <a:lnTo>
                  <a:pt x="26823" y="0"/>
                </a:lnTo>
                <a:close/>
              </a:path>
            </a:pathLst>
          </a:custGeom>
          <a:solidFill>
            <a:srgbClr val="FFB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618496" y="2863645"/>
            <a:ext cx="34925" cy="80645"/>
          </a:xfrm>
          <a:custGeom>
            <a:avLst/>
            <a:gdLst/>
            <a:ahLst/>
            <a:cxnLst/>
            <a:rect l="l" t="t" r="r" b="b"/>
            <a:pathLst>
              <a:path w="34925" h="80644">
                <a:moveTo>
                  <a:pt x="0" y="63359"/>
                </a:moveTo>
                <a:lnTo>
                  <a:pt x="0" y="17280"/>
                </a:lnTo>
                <a:lnTo>
                  <a:pt x="0" y="7736"/>
                </a:lnTo>
                <a:lnTo>
                  <a:pt x="7736" y="0"/>
                </a:lnTo>
                <a:lnTo>
                  <a:pt x="17280" y="0"/>
                </a:lnTo>
                <a:lnTo>
                  <a:pt x="26823" y="0"/>
                </a:lnTo>
                <a:lnTo>
                  <a:pt x="34560" y="7736"/>
                </a:lnTo>
                <a:lnTo>
                  <a:pt x="34560" y="17280"/>
                </a:lnTo>
                <a:lnTo>
                  <a:pt x="34560" y="63359"/>
                </a:lnTo>
                <a:lnTo>
                  <a:pt x="34560" y="72903"/>
                </a:lnTo>
                <a:lnTo>
                  <a:pt x="26823" y="80639"/>
                </a:lnTo>
                <a:lnTo>
                  <a:pt x="17280" y="80639"/>
                </a:lnTo>
                <a:lnTo>
                  <a:pt x="7736" y="80639"/>
                </a:lnTo>
                <a:lnTo>
                  <a:pt x="0" y="72903"/>
                </a:lnTo>
                <a:lnTo>
                  <a:pt x="0" y="63359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 txBox="1"/>
          <p:nvPr/>
        </p:nvSpPr>
        <p:spPr>
          <a:xfrm>
            <a:off x="1584647" y="2871758"/>
            <a:ext cx="101600" cy="64769"/>
          </a:xfrm>
          <a:prstGeom prst="rect">
            <a:avLst/>
          </a:prstGeom>
        </p:spPr>
        <p:txBody>
          <a:bodyPr vert="vert270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500" dirty="0">
                <a:latin typeface="Arial"/>
                <a:cs typeface="Arial"/>
              </a:rPr>
              <a:t>~</a:t>
            </a:r>
            <a:endParaRPr sz="500">
              <a:latin typeface="Arial"/>
              <a:cs typeface="Arial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1635776" y="2841543"/>
            <a:ext cx="0" cy="22225"/>
          </a:xfrm>
          <a:custGeom>
            <a:avLst/>
            <a:gdLst/>
            <a:ahLst/>
            <a:cxnLst/>
            <a:rect l="l" t="t" r="r" b="b"/>
            <a:pathLst>
              <a:path h="22225">
                <a:moveTo>
                  <a:pt x="0" y="22102"/>
                </a:moveTo>
                <a:lnTo>
                  <a:pt x="0" y="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629680" y="282528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629680" y="282528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307456" y="2765725"/>
            <a:ext cx="220979" cy="459740"/>
          </a:xfrm>
          <a:custGeom>
            <a:avLst/>
            <a:gdLst/>
            <a:ahLst/>
            <a:cxnLst/>
            <a:rect l="l" t="t" r="r" b="b"/>
            <a:pathLst>
              <a:path w="220980" h="459739">
                <a:moveTo>
                  <a:pt x="0" y="0"/>
                </a:moveTo>
                <a:lnTo>
                  <a:pt x="55297" y="44608"/>
                </a:lnTo>
                <a:lnTo>
                  <a:pt x="104330" y="100404"/>
                </a:lnTo>
                <a:lnTo>
                  <a:pt x="149760" y="178559"/>
                </a:lnTo>
                <a:lnTo>
                  <a:pt x="166938" y="232063"/>
                </a:lnTo>
                <a:lnTo>
                  <a:pt x="170686" y="275729"/>
                </a:lnTo>
                <a:lnTo>
                  <a:pt x="167651" y="312982"/>
                </a:lnTo>
                <a:lnTo>
                  <a:pt x="164480" y="347243"/>
                </a:lnTo>
                <a:lnTo>
                  <a:pt x="167821" y="381935"/>
                </a:lnTo>
                <a:lnTo>
                  <a:pt x="184319" y="420480"/>
                </a:lnTo>
                <a:lnTo>
                  <a:pt x="192640" y="432685"/>
                </a:lnTo>
                <a:lnTo>
                  <a:pt x="201553" y="443115"/>
                </a:lnTo>
                <a:lnTo>
                  <a:pt x="210939" y="451896"/>
                </a:lnTo>
                <a:lnTo>
                  <a:pt x="220679" y="459156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525347" y="3219459"/>
            <a:ext cx="17780" cy="13335"/>
          </a:xfrm>
          <a:custGeom>
            <a:avLst/>
            <a:gdLst/>
            <a:ahLst/>
            <a:cxnLst/>
            <a:rect l="l" t="t" r="r" b="b"/>
            <a:pathLst>
              <a:path w="17780" h="13335">
                <a:moveTo>
                  <a:pt x="5572" y="0"/>
                </a:moveTo>
                <a:lnTo>
                  <a:pt x="0" y="10843"/>
                </a:lnTo>
                <a:lnTo>
                  <a:pt x="17244" y="12852"/>
                </a:lnTo>
                <a:lnTo>
                  <a:pt x="557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525347" y="3219459"/>
            <a:ext cx="17780" cy="13335"/>
          </a:xfrm>
          <a:custGeom>
            <a:avLst/>
            <a:gdLst/>
            <a:ahLst/>
            <a:cxnLst/>
            <a:rect l="l" t="t" r="r" b="b"/>
            <a:pathLst>
              <a:path w="17780" h="13335">
                <a:moveTo>
                  <a:pt x="17244" y="12852"/>
                </a:moveTo>
                <a:lnTo>
                  <a:pt x="5572" y="0"/>
                </a:lnTo>
                <a:lnTo>
                  <a:pt x="0" y="10843"/>
                </a:lnTo>
                <a:lnTo>
                  <a:pt x="17244" y="12852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307456" y="3134366"/>
            <a:ext cx="160655" cy="0"/>
          </a:xfrm>
          <a:custGeom>
            <a:avLst/>
            <a:gdLst/>
            <a:ahLst/>
            <a:cxnLst/>
            <a:rect l="l" t="t" r="r" b="b"/>
            <a:pathLst>
              <a:path w="160655">
                <a:moveTo>
                  <a:pt x="0" y="0"/>
                </a:moveTo>
                <a:lnTo>
                  <a:pt x="160342" y="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467799" y="3128269"/>
            <a:ext cx="16510" cy="12700"/>
          </a:xfrm>
          <a:custGeom>
            <a:avLst/>
            <a:gdLst/>
            <a:ahLst/>
            <a:cxnLst/>
            <a:rect l="l" t="t" r="r" b="b"/>
            <a:pathLst>
              <a:path w="16509" h="12700">
                <a:moveTo>
                  <a:pt x="0" y="0"/>
                </a:moveTo>
                <a:lnTo>
                  <a:pt x="0" y="12191"/>
                </a:lnTo>
                <a:lnTo>
                  <a:pt x="16255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467799" y="3128270"/>
            <a:ext cx="16510" cy="12700"/>
          </a:xfrm>
          <a:custGeom>
            <a:avLst/>
            <a:gdLst/>
            <a:ahLst/>
            <a:cxnLst/>
            <a:rect l="l" t="t" r="r" b="b"/>
            <a:pathLst>
              <a:path w="16509" h="12700">
                <a:moveTo>
                  <a:pt x="16255" y="6095"/>
                </a:moveTo>
                <a:lnTo>
                  <a:pt x="0" y="0"/>
                </a:lnTo>
                <a:lnTo>
                  <a:pt x="0" y="12191"/>
                </a:lnTo>
                <a:lnTo>
                  <a:pt x="16255" y="6095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502280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510309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 txBox="1"/>
          <p:nvPr/>
        </p:nvSpPr>
        <p:spPr>
          <a:xfrm>
            <a:off x="1498050" y="3015201"/>
            <a:ext cx="34925" cy="311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B</a:t>
            </a:r>
            <a:endParaRPr sz="100">
              <a:latin typeface="Arial"/>
              <a:cs typeface="Arial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1518338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526368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534397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 txBox="1"/>
          <p:nvPr/>
        </p:nvSpPr>
        <p:spPr>
          <a:xfrm>
            <a:off x="1522136" y="3015502"/>
            <a:ext cx="34925" cy="304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E</a:t>
            </a:r>
            <a:endParaRPr sz="100">
              <a:latin typeface="Arial"/>
              <a:cs typeface="Arial"/>
            </a:endParaRPr>
          </a:p>
        </p:txBody>
      </p:sp>
      <p:sp>
        <p:nvSpPr>
          <p:cNvPr id="197" name="object 197"/>
          <p:cNvSpPr/>
          <p:nvPr/>
        </p:nvSpPr>
        <p:spPr>
          <a:xfrm>
            <a:off x="1542426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550455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558484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 txBox="1"/>
          <p:nvPr/>
        </p:nvSpPr>
        <p:spPr>
          <a:xfrm>
            <a:off x="1546224" y="3015051"/>
            <a:ext cx="34925" cy="317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H</a:t>
            </a:r>
            <a:endParaRPr sz="100">
              <a:latin typeface="Arial"/>
              <a:cs typeface="Arial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1566513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574542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 txBox="1"/>
          <p:nvPr/>
        </p:nvSpPr>
        <p:spPr>
          <a:xfrm>
            <a:off x="1562282" y="3015876"/>
            <a:ext cx="34925" cy="298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J</a:t>
            </a:r>
            <a:endParaRPr sz="100">
              <a:latin typeface="Arial"/>
              <a:cs typeface="Arial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1582571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590600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 txBox="1"/>
          <p:nvPr/>
        </p:nvSpPr>
        <p:spPr>
          <a:xfrm>
            <a:off x="1578340" y="3015726"/>
            <a:ext cx="34925" cy="304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L</a:t>
            </a:r>
            <a:endParaRPr sz="100">
              <a:latin typeface="Arial"/>
              <a:cs typeface="Arial"/>
            </a:endParaRPr>
          </a:p>
        </p:txBody>
      </p:sp>
      <p:sp>
        <p:nvSpPr>
          <p:cNvPr id="207" name="object 207"/>
          <p:cNvSpPr/>
          <p:nvPr/>
        </p:nvSpPr>
        <p:spPr>
          <a:xfrm>
            <a:off x="1598629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606659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614687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622717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 txBox="1"/>
          <p:nvPr/>
        </p:nvSpPr>
        <p:spPr>
          <a:xfrm>
            <a:off x="1610456" y="3015352"/>
            <a:ext cx="34925" cy="311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P</a:t>
            </a:r>
            <a:endParaRPr sz="100">
              <a:latin typeface="Arial"/>
              <a:cs typeface="Arial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1630746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638775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646804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 txBox="1"/>
          <p:nvPr/>
        </p:nvSpPr>
        <p:spPr>
          <a:xfrm>
            <a:off x="1634544" y="3015352"/>
            <a:ext cx="34925" cy="311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S</a:t>
            </a:r>
            <a:endParaRPr sz="100">
              <a:latin typeface="Arial"/>
              <a:cs typeface="Arial"/>
            </a:endParaRPr>
          </a:p>
        </p:txBody>
      </p:sp>
      <p:sp>
        <p:nvSpPr>
          <p:cNvPr id="216" name="object 216"/>
          <p:cNvSpPr/>
          <p:nvPr/>
        </p:nvSpPr>
        <p:spPr>
          <a:xfrm>
            <a:off x="1654833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662862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670891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 txBox="1"/>
          <p:nvPr/>
        </p:nvSpPr>
        <p:spPr>
          <a:xfrm>
            <a:off x="1658631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220" name="object 220"/>
          <p:cNvSpPr/>
          <p:nvPr/>
        </p:nvSpPr>
        <p:spPr>
          <a:xfrm>
            <a:off x="1678920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 txBox="1"/>
          <p:nvPr/>
        </p:nvSpPr>
        <p:spPr>
          <a:xfrm>
            <a:off x="1666660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222" name="object 222"/>
          <p:cNvSpPr/>
          <p:nvPr/>
        </p:nvSpPr>
        <p:spPr>
          <a:xfrm>
            <a:off x="1686949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694979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703007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711037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 txBox="1"/>
          <p:nvPr/>
        </p:nvSpPr>
        <p:spPr>
          <a:xfrm>
            <a:off x="1698777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227" name="object 227"/>
          <p:cNvSpPr/>
          <p:nvPr/>
        </p:nvSpPr>
        <p:spPr>
          <a:xfrm>
            <a:off x="1719066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727095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735124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 txBox="1"/>
          <p:nvPr/>
        </p:nvSpPr>
        <p:spPr>
          <a:xfrm>
            <a:off x="1722864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231" name="object 231"/>
          <p:cNvSpPr/>
          <p:nvPr/>
        </p:nvSpPr>
        <p:spPr>
          <a:xfrm>
            <a:off x="1743153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751182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 txBox="1"/>
          <p:nvPr/>
        </p:nvSpPr>
        <p:spPr>
          <a:xfrm>
            <a:off x="1738922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234" name="object 234"/>
          <p:cNvSpPr/>
          <p:nvPr/>
        </p:nvSpPr>
        <p:spPr>
          <a:xfrm>
            <a:off x="1760227" y="3001885"/>
            <a:ext cx="8255" cy="57785"/>
          </a:xfrm>
          <a:custGeom>
            <a:avLst/>
            <a:gdLst/>
            <a:ahLst/>
            <a:cxnLst/>
            <a:rect l="l" t="t" r="r" b="b"/>
            <a:pathLst>
              <a:path w="8255" h="57785">
                <a:moveTo>
                  <a:pt x="0" y="57600"/>
                </a:moveTo>
                <a:lnTo>
                  <a:pt x="0" y="0"/>
                </a:lnTo>
                <a:lnTo>
                  <a:pt x="8028" y="0"/>
                </a:lnTo>
                <a:lnTo>
                  <a:pt x="8028" y="57600"/>
                </a:lnTo>
                <a:lnTo>
                  <a:pt x="0" y="576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 txBox="1"/>
          <p:nvPr/>
        </p:nvSpPr>
        <p:spPr>
          <a:xfrm>
            <a:off x="1490020" y="3014446"/>
            <a:ext cx="292100" cy="330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A</a:t>
            </a:r>
            <a:endParaRPr sz="1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60"/>
              </a:spcBef>
            </a:pPr>
            <a:r>
              <a:rPr sz="100" spc="10" dirty="0">
                <a:latin typeface="Arial"/>
                <a:cs typeface="Arial"/>
              </a:rPr>
              <a:t>C  </a:t>
            </a:r>
            <a:r>
              <a:rPr sz="100" spc="5" dirty="0">
                <a:latin typeface="Arial"/>
                <a:cs typeface="Arial"/>
              </a:rPr>
              <a:t>D</a:t>
            </a:r>
            <a:endParaRPr sz="1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70"/>
              </a:spcBef>
            </a:pPr>
            <a:r>
              <a:rPr sz="100" spc="5" dirty="0">
                <a:latin typeface="Arial"/>
                <a:cs typeface="Arial"/>
              </a:rPr>
              <a:t>F  G</a:t>
            </a:r>
            <a:endParaRPr sz="100">
              <a:latin typeface="Arial"/>
              <a:cs typeface="Arial"/>
            </a:endParaRPr>
          </a:p>
          <a:p>
            <a:pPr marL="12700" marR="5080" algn="ctr">
              <a:lnSpc>
                <a:spcPct val="210700"/>
              </a:lnSpc>
              <a:spcBef>
                <a:spcPts val="5"/>
              </a:spcBef>
            </a:pPr>
            <a:r>
              <a:rPr sz="100" dirty="0">
                <a:latin typeface="Arial"/>
                <a:cs typeface="Arial"/>
              </a:rPr>
              <a:t>I  </a:t>
            </a:r>
            <a:r>
              <a:rPr sz="100" spc="5" dirty="0">
                <a:latin typeface="Arial"/>
                <a:cs typeface="Arial"/>
              </a:rPr>
              <a:t>K</a:t>
            </a:r>
            <a:endParaRPr sz="100">
              <a:latin typeface="Arial"/>
              <a:cs typeface="Arial"/>
            </a:endParaRPr>
          </a:p>
          <a:p>
            <a:pPr marL="12700" marR="5080" indent="-635" algn="just">
              <a:lnSpc>
                <a:spcPct val="100000"/>
              </a:lnSpc>
              <a:spcBef>
                <a:spcPts val="65"/>
              </a:spcBef>
            </a:pPr>
            <a:r>
              <a:rPr sz="100" spc="10" dirty="0">
                <a:latin typeface="Arial"/>
                <a:cs typeface="Arial"/>
              </a:rPr>
              <a:t>M  N  </a:t>
            </a:r>
            <a:r>
              <a:rPr sz="100" spc="5" dirty="0">
                <a:latin typeface="Arial"/>
                <a:cs typeface="Arial"/>
              </a:rPr>
              <a:t>O</a:t>
            </a:r>
            <a:endParaRPr sz="1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75"/>
              </a:spcBef>
            </a:pPr>
            <a:r>
              <a:rPr sz="100" spc="5" dirty="0">
                <a:latin typeface="Arial"/>
                <a:cs typeface="Arial"/>
              </a:rPr>
              <a:t>Q  R</a:t>
            </a:r>
            <a:endParaRPr sz="1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70"/>
              </a:spcBef>
            </a:pPr>
            <a:r>
              <a:rPr sz="100" spc="5" dirty="0">
                <a:latin typeface="Arial"/>
                <a:cs typeface="Arial"/>
              </a:rPr>
              <a:t>T  </a:t>
            </a:r>
            <a:r>
              <a:rPr sz="100" spc="10" dirty="0">
                <a:latin typeface="Arial"/>
                <a:cs typeface="Arial"/>
              </a:rPr>
              <a:t>U</a:t>
            </a:r>
            <a:endParaRPr sz="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00" dirty="0">
                <a:latin typeface="Arial"/>
                <a:cs typeface="Arial"/>
              </a:rPr>
              <a:t>_</a:t>
            </a:r>
            <a:endParaRPr sz="100">
              <a:latin typeface="Arial"/>
              <a:cs typeface="Arial"/>
            </a:endParaRPr>
          </a:p>
        </p:txBody>
      </p:sp>
      <p:sp>
        <p:nvSpPr>
          <p:cNvPr id="236" name="object 236"/>
          <p:cNvSpPr/>
          <p:nvPr/>
        </p:nvSpPr>
        <p:spPr>
          <a:xfrm>
            <a:off x="1635776" y="2968263"/>
            <a:ext cx="0" cy="33655"/>
          </a:xfrm>
          <a:custGeom>
            <a:avLst/>
            <a:gdLst/>
            <a:ahLst/>
            <a:cxnLst/>
            <a:rect l="l" t="t" r="r" b="b"/>
            <a:pathLst>
              <a:path h="33655">
                <a:moveTo>
                  <a:pt x="0" y="33622"/>
                </a:moveTo>
                <a:lnTo>
                  <a:pt x="0" y="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629680" y="295200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629680" y="295200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635776" y="3083463"/>
            <a:ext cx="0" cy="22225"/>
          </a:xfrm>
          <a:custGeom>
            <a:avLst/>
            <a:gdLst/>
            <a:ahLst/>
            <a:cxnLst/>
            <a:rect l="l" t="t" r="r" b="b"/>
            <a:pathLst>
              <a:path h="22225">
                <a:moveTo>
                  <a:pt x="0" y="22102"/>
                </a:moveTo>
                <a:lnTo>
                  <a:pt x="0" y="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629680" y="306720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629680" y="306720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820096" y="3105565"/>
            <a:ext cx="288290" cy="57785"/>
          </a:xfrm>
          <a:custGeom>
            <a:avLst/>
            <a:gdLst/>
            <a:ahLst/>
            <a:cxnLst/>
            <a:rect l="l" t="t" r="r" b="b"/>
            <a:pathLst>
              <a:path w="288289" h="57785">
                <a:moveTo>
                  <a:pt x="259199" y="0"/>
                </a:moveTo>
                <a:lnTo>
                  <a:pt x="28799" y="0"/>
                </a:lnTo>
                <a:lnTo>
                  <a:pt x="17589" y="2263"/>
                </a:lnTo>
                <a:lnTo>
                  <a:pt x="8435" y="8435"/>
                </a:lnTo>
                <a:lnTo>
                  <a:pt x="2263" y="17589"/>
                </a:lnTo>
                <a:lnTo>
                  <a:pt x="0" y="28800"/>
                </a:lnTo>
                <a:lnTo>
                  <a:pt x="2263" y="40010"/>
                </a:lnTo>
                <a:lnTo>
                  <a:pt x="8435" y="49164"/>
                </a:lnTo>
                <a:lnTo>
                  <a:pt x="17589" y="55336"/>
                </a:lnTo>
                <a:lnTo>
                  <a:pt x="28799" y="57600"/>
                </a:lnTo>
                <a:lnTo>
                  <a:pt x="259199" y="57600"/>
                </a:lnTo>
                <a:lnTo>
                  <a:pt x="270410" y="55336"/>
                </a:lnTo>
                <a:lnTo>
                  <a:pt x="279564" y="49164"/>
                </a:lnTo>
                <a:lnTo>
                  <a:pt x="285736" y="40010"/>
                </a:lnTo>
                <a:lnTo>
                  <a:pt x="288000" y="28800"/>
                </a:lnTo>
                <a:lnTo>
                  <a:pt x="285736" y="17589"/>
                </a:lnTo>
                <a:lnTo>
                  <a:pt x="279564" y="8435"/>
                </a:lnTo>
                <a:lnTo>
                  <a:pt x="270410" y="2263"/>
                </a:lnTo>
                <a:lnTo>
                  <a:pt x="2591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820096" y="3105566"/>
            <a:ext cx="288290" cy="57785"/>
          </a:xfrm>
          <a:custGeom>
            <a:avLst/>
            <a:gdLst/>
            <a:ahLst/>
            <a:cxnLst/>
            <a:rect l="l" t="t" r="r" b="b"/>
            <a:pathLst>
              <a:path w="288289" h="57785">
                <a:moveTo>
                  <a:pt x="28799" y="0"/>
                </a:moveTo>
                <a:lnTo>
                  <a:pt x="259199" y="0"/>
                </a:lnTo>
                <a:lnTo>
                  <a:pt x="270410" y="2263"/>
                </a:lnTo>
                <a:lnTo>
                  <a:pt x="279564" y="8435"/>
                </a:lnTo>
                <a:lnTo>
                  <a:pt x="285736" y="17589"/>
                </a:lnTo>
                <a:lnTo>
                  <a:pt x="288000" y="28799"/>
                </a:lnTo>
                <a:lnTo>
                  <a:pt x="285736" y="40010"/>
                </a:lnTo>
                <a:lnTo>
                  <a:pt x="279564" y="49164"/>
                </a:lnTo>
                <a:lnTo>
                  <a:pt x="270410" y="55336"/>
                </a:lnTo>
                <a:lnTo>
                  <a:pt x="259199" y="57599"/>
                </a:lnTo>
                <a:lnTo>
                  <a:pt x="28799" y="57599"/>
                </a:lnTo>
                <a:lnTo>
                  <a:pt x="17589" y="55336"/>
                </a:lnTo>
                <a:lnTo>
                  <a:pt x="8435" y="49164"/>
                </a:lnTo>
                <a:lnTo>
                  <a:pt x="2263" y="40010"/>
                </a:lnTo>
                <a:lnTo>
                  <a:pt x="0" y="28799"/>
                </a:lnTo>
                <a:lnTo>
                  <a:pt x="2263" y="17589"/>
                </a:lnTo>
                <a:lnTo>
                  <a:pt x="8435" y="8435"/>
                </a:lnTo>
                <a:lnTo>
                  <a:pt x="17589" y="2263"/>
                </a:lnTo>
                <a:lnTo>
                  <a:pt x="28799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875664" y="3168855"/>
            <a:ext cx="176864" cy="1000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912256" y="2713885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88496" y="15183"/>
                </a:moveTo>
                <a:lnTo>
                  <a:pt x="99884" y="32332"/>
                </a:lnTo>
                <a:lnTo>
                  <a:pt x="103680" y="51840"/>
                </a:lnTo>
                <a:lnTo>
                  <a:pt x="99884" y="71347"/>
                </a:lnTo>
                <a:lnTo>
                  <a:pt x="88496" y="88496"/>
                </a:lnTo>
                <a:lnTo>
                  <a:pt x="71347" y="99884"/>
                </a:lnTo>
                <a:lnTo>
                  <a:pt x="51840" y="103680"/>
                </a:lnTo>
                <a:lnTo>
                  <a:pt x="32332" y="99884"/>
                </a:lnTo>
                <a:lnTo>
                  <a:pt x="15183" y="88496"/>
                </a:lnTo>
                <a:lnTo>
                  <a:pt x="3795" y="71347"/>
                </a:lnTo>
                <a:lnTo>
                  <a:pt x="0" y="51840"/>
                </a:lnTo>
                <a:lnTo>
                  <a:pt x="3795" y="32332"/>
                </a:lnTo>
                <a:lnTo>
                  <a:pt x="15183" y="15183"/>
                </a:lnTo>
                <a:lnTo>
                  <a:pt x="32332" y="3795"/>
                </a:lnTo>
                <a:lnTo>
                  <a:pt x="51840" y="0"/>
                </a:lnTo>
                <a:lnTo>
                  <a:pt x="71347" y="3795"/>
                </a:lnTo>
                <a:lnTo>
                  <a:pt x="88496" y="15183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 txBox="1"/>
          <p:nvPr/>
        </p:nvSpPr>
        <p:spPr>
          <a:xfrm>
            <a:off x="1941757" y="2732250"/>
            <a:ext cx="45085" cy="647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" spc="10" dirty="0">
                <a:latin typeface="Arial"/>
                <a:cs typeface="Arial"/>
              </a:rPr>
              <a:t>p</a:t>
            </a:r>
            <a:endParaRPr sz="250">
              <a:latin typeface="Arial"/>
              <a:cs typeface="Arial"/>
            </a:endParaRPr>
          </a:p>
        </p:txBody>
      </p:sp>
      <p:sp>
        <p:nvSpPr>
          <p:cNvPr id="247" name="object 247"/>
          <p:cNvSpPr/>
          <p:nvPr/>
        </p:nvSpPr>
        <p:spPr>
          <a:xfrm>
            <a:off x="1946816" y="2863645"/>
            <a:ext cx="34925" cy="80645"/>
          </a:xfrm>
          <a:custGeom>
            <a:avLst/>
            <a:gdLst/>
            <a:ahLst/>
            <a:cxnLst/>
            <a:rect l="l" t="t" r="r" b="b"/>
            <a:pathLst>
              <a:path w="34925" h="80644">
                <a:moveTo>
                  <a:pt x="26823" y="0"/>
                </a:moveTo>
                <a:lnTo>
                  <a:pt x="7736" y="0"/>
                </a:lnTo>
                <a:lnTo>
                  <a:pt x="0" y="7736"/>
                </a:lnTo>
                <a:lnTo>
                  <a:pt x="0" y="72903"/>
                </a:lnTo>
                <a:lnTo>
                  <a:pt x="7736" y="80639"/>
                </a:lnTo>
                <a:lnTo>
                  <a:pt x="26823" y="80639"/>
                </a:lnTo>
                <a:lnTo>
                  <a:pt x="34560" y="72903"/>
                </a:lnTo>
                <a:lnTo>
                  <a:pt x="34560" y="7736"/>
                </a:lnTo>
                <a:lnTo>
                  <a:pt x="26823" y="0"/>
                </a:lnTo>
                <a:close/>
              </a:path>
            </a:pathLst>
          </a:custGeom>
          <a:solidFill>
            <a:srgbClr val="FFB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946816" y="2863645"/>
            <a:ext cx="34925" cy="80645"/>
          </a:xfrm>
          <a:custGeom>
            <a:avLst/>
            <a:gdLst/>
            <a:ahLst/>
            <a:cxnLst/>
            <a:rect l="l" t="t" r="r" b="b"/>
            <a:pathLst>
              <a:path w="34925" h="80644">
                <a:moveTo>
                  <a:pt x="0" y="63359"/>
                </a:moveTo>
                <a:lnTo>
                  <a:pt x="0" y="17280"/>
                </a:lnTo>
                <a:lnTo>
                  <a:pt x="0" y="7736"/>
                </a:lnTo>
                <a:lnTo>
                  <a:pt x="7736" y="0"/>
                </a:lnTo>
                <a:lnTo>
                  <a:pt x="17280" y="0"/>
                </a:lnTo>
                <a:lnTo>
                  <a:pt x="26823" y="0"/>
                </a:lnTo>
                <a:lnTo>
                  <a:pt x="34560" y="7736"/>
                </a:lnTo>
                <a:lnTo>
                  <a:pt x="34560" y="17280"/>
                </a:lnTo>
                <a:lnTo>
                  <a:pt x="34560" y="63359"/>
                </a:lnTo>
                <a:lnTo>
                  <a:pt x="34560" y="72903"/>
                </a:lnTo>
                <a:lnTo>
                  <a:pt x="26823" y="80639"/>
                </a:lnTo>
                <a:lnTo>
                  <a:pt x="17280" y="80639"/>
                </a:lnTo>
                <a:lnTo>
                  <a:pt x="7736" y="80639"/>
                </a:lnTo>
                <a:lnTo>
                  <a:pt x="0" y="72903"/>
                </a:lnTo>
                <a:lnTo>
                  <a:pt x="0" y="63359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 txBox="1"/>
          <p:nvPr/>
        </p:nvSpPr>
        <p:spPr>
          <a:xfrm>
            <a:off x="1912967" y="2871758"/>
            <a:ext cx="101600" cy="64769"/>
          </a:xfrm>
          <a:prstGeom prst="rect">
            <a:avLst/>
          </a:prstGeom>
        </p:spPr>
        <p:txBody>
          <a:bodyPr vert="vert270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500" dirty="0">
                <a:latin typeface="Arial"/>
                <a:cs typeface="Arial"/>
              </a:rPr>
              <a:t>~</a:t>
            </a:r>
            <a:endParaRPr sz="500">
              <a:latin typeface="Arial"/>
              <a:cs typeface="Arial"/>
            </a:endParaRPr>
          </a:p>
        </p:txBody>
      </p:sp>
      <p:sp>
        <p:nvSpPr>
          <p:cNvPr id="250" name="object 250"/>
          <p:cNvSpPr/>
          <p:nvPr/>
        </p:nvSpPr>
        <p:spPr>
          <a:xfrm>
            <a:off x="1964096" y="2841543"/>
            <a:ext cx="0" cy="22225"/>
          </a:xfrm>
          <a:custGeom>
            <a:avLst/>
            <a:gdLst/>
            <a:ahLst/>
            <a:cxnLst/>
            <a:rect l="l" t="t" r="r" b="b"/>
            <a:pathLst>
              <a:path h="22225">
                <a:moveTo>
                  <a:pt x="0" y="22102"/>
                </a:moveTo>
                <a:lnTo>
                  <a:pt x="0" y="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958000" y="282528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958000" y="282528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676910" y="2797285"/>
            <a:ext cx="179705" cy="427990"/>
          </a:xfrm>
          <a:custGeom>
            <a:avLst/>
            <a:gdLst/>
            <a:ahLst/>
            <a:cxnLst/>
            <a:rect l="l" t="t" r="r" b="b"/>
            <a:pathLst>
              <a:path w="179705" h="427989">
                <a:moveTo>
                  <a:pt x="0" y="0"/>
                </a:moveTo>
                <a:lnTo>
                  <a:pt x="55303" y="58489"/>
                </a:lnTo>
                <a:lnTo>
                  <a:pt x="83515" y="98989"/>
                </a:lnTo>
                <a:lnTo>
                  <a:pt x="108626" y="147000"/>
                </a:lnTo>
                <a:lnTo>
                  <a:pt x="125804" y="200503"/>
                </a:lnTo>
                <a:lnTo>
                  <a:pt x="129552" y="244170"/>
                </a:lnTo>
                <a:lnTo>
                  <a:pt x="126518" y="281422"/>
                </a:lnTo>
                <a:lnTo>
                  <a:pt x="123347" y="315683"/>
                </a:lnTo>
                <a:lnTo>
                  <a:pt x="126687" y="350375"/>
                </a:lnTo>
                <a:lnTo>
                  <a:pt x="143186" y="388920"/>
                </a:lnTo>
                <a:lnTo>
                  <a:pt x="151506" y="401125"/>
                </a:lnTo>
                <a:lnTo>
                  <a:pt x="160419" y="411555"/>
                </a:lnTo>
                <a:lnTo>
                  <a:pt x="169805" y="420336"/>
                </a:lnTo>
                <a:lnTo>
                  <a:pt x="179545" y="427597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853667" y="3219459"/>
            <a:ext cx="17780" cy="13335"/>
          </a:xfrm>
          <a:custGeom>
            <a:avLst/>
            <a:gdLst/>
            <a:ahLst/>
            <a:cxnLst/>
            <a:rect l="l" t="t" r="r" b="b"/>
            <a:pathLst>
              <a:path w="17780" h="13335">
                <a:moveTo>
                  <a:pt x="5572" y="0"/>
                </a:moveTo>
                <a:lnTo>
                  <a:pt x="0" y="10843"/>
                </a:lnTo>
                <a:lnTo>
                  <a:pt x="17244" y="12852"/>
                </a:lnTo>
                <a:lnTo>
                  <a:pt x="557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853667" y="3219459"/>
            <a:ext cx="17780" cy="13335"/>
          </a:xfrm>
          <a:custGeom>
            <a:avLst/>
            <a:gdLst/>
            <a:ahLst/>
            <a:cxnLst/>
            <a:rect l="l" t="t" r="r" b="b"/>
            <a:pathLst>
              <a:path w="17780" h="13335">
                <a:moveTo>
                  <a:pt x="17244" y="12852"/>
                </a:moveTo>
                <a:lnTo>
                  <a:pt x="5572" y="0"/>
                </a:lnTo>
                <a:lnTo>
                  <a:pt x="0" y="10843"/>
                </a:lnTo>
                <a:lnTo>
                  <a:pt x="17244" y="12852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779776" y="3134366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>
                <a:moveTo>
                  <a:pt x="0" y="0"/>
                </a:moveTo>
                <a:lnTo>
                  <a:pt x="16342" y="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796119" y="3128269"/>
            <a:ext cx="16510" cy="12700"/>
          </a:xfrm>
          <a:custGeom>
            <a:avLst/>
            <a:gdLst/>
            <a:ahLst/>
            <a:cxnLst/>
            <a:rect l="l" t="t" r="r" b="b"/>
            <a:pathLst>
              <a:path w="16510" h="12700">
                <a:moveTo>
                  <a:pt x="0" y="0"/>
                </a:moveTo>
                <a:lnTo>
                  <a:pt x="0" y="12191"/>
                </a:lnTo>
                <a:lnTo>
                  <a:pt x="16255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796119" y="3128270"/>
            <a:ext cx="16510" cy="12700"/>
          </a:xfrm>
          <a:custGeom>
            <a:avLst/>
            <a:gdLst/>
            <a:ahLst/>
            <a:cxnLst/>
            <a:rect l="l" t="t" r="r" b="b"/>
            <a:pathLst>
              <a:path w="16510" h="12700">
                <a:moveTo>
                  <a:pt x="16255" y="6095"/>
                </a:moveTo>
                <a:lnTo>
                  <a:pt x="0" y="0"/>
                </a:lnTo>
                <a:lnTo>
                  <a:pt x="0" y="12191"/>
                </a:lnTo>
                <a:lnTo>
                  <a:pt x="16255" y="6095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830600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 txBox="1"/>
          <p:nvPr/>
        </p:nvSpPr>
        <p:spPr>
          <a:xfrm>
            <a:off x="1818340" y="3015352"/>
            <a:ext cx="34925" cy="311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A</a:t>
            </a:r>
            <a:endParaRPr sz="100">
              <a:latin typeface="Arial"/>
              <a:cs typeface="Arial"/>
            </a:endParaRPr>
          </a:p>
        </p:txBody>
      </p:sp>
      <p:sp>
        <p:nvSpPr>
          <p:cNvPr id="261" name="object 261"/>
          <p:cNvSpPr/>
          <p:nvPr/>
        </p:nvSpPr>
        <p:spPr>
          <a:xfrm>
            <a:off x="1838629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 txBox="1"/>
          <p:nvPr/>
        </p:nvSpPr>
        <p:spPr>
          <a:xfrm>
            <a:off x="1826369" y="3015201"/>
            <a:ext cx="34925" cy="311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B</a:t>
            </a:r>
            <a:endParaRPr sz="100">
              <a:latin typeface="Arial"/>
              <a:cs typeface="Arial"/>
            </a:endParaRPr>
          </a:p>
        </p:txBody>
      </p:sp>
      <p:sp>
        <p:nvSpPr>
          <p:cNvPr id="263" name="object 263"/>
          <p:cNvSpPr/>
          <p:nvPr/>
        </p:nvSpPr>
        <p:spPr>
          <a:xfrm>
            <a:off x="1846659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854688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862717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 txBox="1"/>
          <p:nvPr/>
        </p:nvSpPr>
        <p:spPr>
          <a:xfrm>
            <a:off x="1850457" y="3015502"/>
            <a:ext cx="34925" cy="304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E</a:t>
            </a:r>
            <a:endParaRPr sz="100">
              <a:latin typeface="Arial"/>
              <a:cs typeface="Arial"/>
            </a:endParaRPr>
          </a:p>
        </p:txBody>
      </p:sp>
      <p:sp>
        <p:nvSpPr>
          <p:cNvPr id="267" name="object 267"/>
          <p:cNvSpPr/>
          <p:nvPr/>
        </p:nvSpPr>
        <p:spPr>
          <a:xfrm>
            <a:off x="1870746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 txBox="1"/>
          <p:nvPr/>
        </p:nvSpPr>
        <p:spPr>
          <a:xfrm>
            <a:off x="1834398" y="3015051"/>
            <a:ext cx="59055" cy="317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 marR="5080" algn="ctr">
              <a:lnSpc>
                <a:spcPct val="100000"/>
              </a:lnSpc>
            </a:pPr>
            <a:r>
              <a:rPr sz="100" spc="10" dirty="0">
                <a:latin typeface="Arial"/>
                <a:cs typeface="Arial"/>
              </a:rPr>
              <a:t>C </a:t>
            </a:r>
            <a:r>
              <a:rPr sz="100" dirty="0">
                <a:latin typeface="Arial"/>
                <a:cs typeface="Arial"/>
              </a:rPr>
              <a:t> </a:t>
            </a:r>
            <a:r>
              <a:rPr sz="100" spc="5" dirty="0">
                <a:latin typeface="Arial"/>
                <a:cs typeface="Arial"/>
              </a:rPr>
              <a:t>D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00" dirty="0">
                <a:latin typeface="Arial"/>
                <a:cs typeface="Arial"/>
              </a:rPr>
              <a:t>F</a:t>
            </a:r>
            <a:endParaRPr sz="100">
              <a:latin typeface="Arial"/>
              <a:cs typeface="Arial"/>
            </a:endParaRPr>
          </a:p>
        </p:txBody>
      </p:sp>
      <p:sp>
        <p:nvSpPr>
          <p:cNvPr id="269" name="object 269"/>
          <p:cNvSpPr/>
          <p:nvPr/>
        </p:nvSpPr>
        <p:spPr>
          <a:xfrm>
            <a:off x="1878775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886804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 txBox="1"/>
          <p:nvPr/>
        </p:nvSpPr>
        <p:spPr>
          <a:xfrm>
            <a:off x="1874544" y="3015051"/>
            <a:ext cx="34925" cy="317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H</a:t>
            </a:r>
            <a:endParaRPr sz="100">
              <a:latin typeface="Arial"/>
              <a:cs typeface="Arial"/>
            </a:endParaRPr>
          </a:p>
        </p:txBody>
      </p:sp>
      <p:sp>
        <p:nvSpPr>
          <p:cNvPr id="272" name="object 272"/>
          <p:cNvSpPr/>
          <p:nvPr/>
        </p:nvSpPr>
        <p:spPr>
          <a:xfrm>
            <a:off x="1894833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 txBox="1"/>
          <p:nvPr/>
        </p:nvSpPr>
        <p:spPr>
          <a:xfrm>
            <a:off x="1882573" y="3016933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I</a:t>
            </a:r>
            <a:endParaRPr sz="100">
              <a:latin typeface="Arial"/>
              <a:cs typeface="Arial"/>
            </a:endParaRPr>
          </a:p>
        </p:txBody>
      </p:sp>
      <p:sp>
        <p:nvSpPr>
          <p:cNvPr id="274" name="object 274"/>
          <p:cNvSpPr/>
          <p:nvPr/>
        </p:nvSpPr>
        <p:spPr>
          <a:xfrm>
            <a:off x="1902862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 txBox="1"/>
          <p:nvPr/>
        </p:nvSpPr>
        <p:spPr>
          <a:xfrm>
            <a:off x="1866515" y="3014901"/>
            <a:ext cx="59055" cy="31750"/>
          </a:xfrm>
          <a:prstGeom prst="rect">
            <a:avLst/>
          </a:prstGeom>
        </p:spPr>
        <p:txBody>
          <a:bodyPr vert="vert270" wrap="square" lIns="0" tIns="635" rIns="0" bIns="0" rtlCol="0">
            <a:spAutoFit/>
          </a:bodyPr>
          <a:lstStyle/>
          <a:p>
            <a:pPr marL="12700" marR="5080" algn="ctr">
              <a:lnSpc>
                <a:spcPts val="190"/>
              </a:lnSpc>
              <a:spcBef>
                <a:spcPts val="5"/>
              </a:spcBef>
            </a:pPr>
            <a:r>
              <a:rPr sz="100" spc="5" dirty="0">
                <a:latin typeface="Arial"/>
                <a:cs typeface="Arial"/>
              </a:rPr>
              <a:t>G  J</a:t>
            </a:r>
            <a:endParaRPr sz="100">
              <a:latin typeface="Arial"/>
              <a:cs typeface="Arial"/>
            </a:endParaRPr>
          </a:p>
        </p:txBody>
      </p:sp>
      <p:sp>
        <p:nvSpPr>
          <p:cNvPr id="276" name="object 276"/>
          <p:cNvSpPr/>
          <p:nvPr/>
        </p:nvSpPr>
        <p:spPr>
          <a:xfrm>
            <a:off x="1910891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 txBox="1"/>
          <p:nvPr/>
        </p:nvSpPr>
        <p:spPr>
          <a:xfrm>
            <a:off x="1898631" y="3015275"/>
            <a:ext cx="34925" cy="311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K</a:t>
            </a:r>
            <a:endParaRPr sz="100">
              <a:latin typeface="Arial"/>
              <a:cs typeface="Arial"/>
            </a:endParaRPr>
          </a:p>
        </p:txBody>
      </p:sp>
      <p:sp>
        <p:nvSpPr>
          <p:cNvPr id="278" name="object 278"/>
          <p:cNvSpPr/>
          <p:nvPr/>
        </p:nvSpPr>
        <p:spPr>
          <a:xfrm>
            <a:off x="1918920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 txBox="1"/>
          <p:nvPr/>
        </p:nvSpPr>
        <p:spPr>
          <a:xfrm>
            <a:off x="1906660" y="3015726"/>
            <a:ext cx="34925" cy="304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L</a:t>
            </a:r>
            <a:endParaRPr sz="100">
              <a:latin typeface="Arial"/>
              <a:cs typeface="Arial"/>
            </a:endParaRPr>
          </a:p>
        </p:txBody>
      </p:sp>
      <p:sp>
        <p:nvSpPr>
          <p:cNvPr id="280" name="object 280"/>
          <p:cNvSpPr/>
          <p:nvPr/>
        </p:nvSpPr>
        <p:spPr>
          <a:xfrm>
            <a:off x="1926949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934979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943007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951037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 txBox="1"/>
          <p:nvPr/>
        </p:nvSpPr>
        <p:spPr>
          <a:xfrm>
            <a:off x="1938777" y="3015352"/>
            <a:ext cx="34925" cy="311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P</a:t>
            </a:r>
            <a:endParaRPr sz="100">
              <a:latin typeface="Arial"/>
              <a:cs typeface="Arial"/>
            </a:endParaRPr>
          </a:p>
        </p:txBody>
      </p:sp>
      <p:sp>
        <p:nvSpPr>
          <p:cNvPr id="285" name="object 285"/>
          <p:cNvSpPr/>
          <p:nvPr/>
        </p:nvSpPr>
        <p:spPr>
          <a:xfrm>
            <a:off x="1959066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967095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 txBox="1"/>
          <p:nvPr/>
        </p:nvSpPr>
        <p:spPr>
          <a:xfrm>
            <a:off x="1954835" y="3015201"/>
            <a:ext cx="34925" cy="311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R</a:t>
            </a:r>
            <a:endParaRPr sz="100">
              <a:latin typeface="Arial"/>
              <a:cs typeface="Arial"/>
            </a:endParaRPr>
          </a:p>
        </p:txBody>
      </p:sp>
      <p:sp>
        <p:nvSpPr>
          <p:cNvPr id="288" name="object 288"/>
          <p:cNvSpPr/>
          <p:nvPr/>
        </p:nvSpPr>
        <p:spPr>
          <a:xfrm>
            <a:off x="1975124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983153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 txBox="1"/>
          <p:nvPr/>
        </p:nvSpPr>
        <p:spPr>
          <a:xfrm>
            <a:off x="1970893" y="3015653"/>
            <a:ext cx="34925" cy="304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T</a:t>
            </a:r>
            <a:endParaRPr sz="100">
              <a:latin typeface="Arial"/>
              <a:cs typeface="Arial"/>
            </a:endParaRPr>
          </a:p>
        </p:txBody>
      </p:sp>
      <p:sp>
        <p:nvSpPr>
          <p:cNvPr id="291" name="object 291"/>
          <p:cNvSpPr/>
          <p:nvPr/>
        </p:nvSpPr>
        <p:spPr>
          <a:xfrm>
            <a:off x="1991182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999211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2007240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2015269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 txBox="1"/>
          <p:nvPr/>
        </p:nvSpPr>
        <p:spPr>
          <a:xfrm>
            <a:off x="2003009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296" name="object 296"/>
          <p:cNvSpPr/>
          <p:nvPr/>
        </p:nvSpPr>
        <p:spPr>
          <a:xfrm>
            <a:off x="2023299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2031327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2039357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 txBox="1"/>
          <p:nvPr/>
        </p:nvSpPr>
        <p:spPr>
          <a:xfrm>
            <a:off x="2027097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300" name="object 300"/>
          <p:cNvSpPr/>
          <p:nvPr/>
        </p:nvSpPr>
        <p:spPr>
          <a:xfrm>
            <a:off x="2047386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2055415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 txBox="1"/>
          <p:nvPr/>
        </p:nvSpPr>
        <p:spPr>
          <a:xfrm>
            <a:off x="2043155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303" name="object 303"/>
          <p:cNvSpPr/>
          <p:nvPr/>
        </p:nvSpPr>
        <p:spPr>
          <a:xfrm>
            <a:off x="2063444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2071473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2079502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 txBox="1"/>
          <p:nvPr/>
        </p:nvSpPr>
        <p:spPr>
          <a:xfrm>
            <a:off x="2067242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307" name="object 307"/>
          <p:cNvSpPr/>
          <p:nvPr/>
        </p:nvSpPr>
        <p:spPr>
          <a:xfrm>
            <a:off x="2088547" y="3001885"/>
            <a:ext cx="8255" cy="57785"/>
          </a:xfrm>
          <a:custGeom>
            <a:avLst/>
            <a:gdLst/>
            <a:ahLst/>
            <a:cxnLst/>
            <a:rect l="l" t="t" r="r" b="b"/>
            <a:pathLst>
              <a:path w="8255" h="57785">
                <a:moveTo>
                  <a:pt x="0" y="57600"/>
                </a:moveTo>
                <a:lnTo>
                  <a:pt x="0" y="0"/>
                </a:lnTo>
                <a:lnTo>
                  <a:pt x="8028" y="0"/>
                </a:lnTo>
                <a:lnTo>
                  <a:pt x="8028" y="57600"/>
                </a:lnTo>
                <a:lnTo>
                  <a:pt x="0" y="576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 txBox="1"/>
          <p:nvPr/>
        </p:nvSpPr>
        <p:spPr>
          <a:xfrm>
            <a:off x="1914689" y="3014446"/>
            <a:ext cx="195580" cy="330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 marR="5080" indent="-635" algn="just">
              <a:lnSpc>
                <a:spcPct val="100000"/>
              </a:lnSpc>
            </a:pPr>
            <a:r>
              <a:rPr sz="100" spc="10" dirty="0">
                <a:latin typeface="Arial"/>
                <a:cs typeface="Arial"/>
              </a:rPr>
              <a:t>M  N  </a:t>
            </a:r>
            <a:r>
              <a:rPr sz="100" spc="5" dirty="0">
                <a:latin typeface="Arial"/>
                <a:cs typeface="Arial"/>
              </a:rPr>
              <a:t>O</a:t>
            </a:r>
            <a:endParaRPr sz="100">
              <a:latin typeface="Arial"/>
              <a:cs typeface="Arial"/>
            </a:endParaRPr>
          </a:p>
          <a:p>
            <a:pPr marL="12700" marR="5080" indent="-635" algn="just">
              <a:lnSpc>
                <a:spcPct val="210700"/>
              </a:lnSpc>
            </a:pPr>
            <a:r>
              <a:rPr sz="100" spc="5" dirty="0">
                <a:latin typeface="Arial"/>
                <a:cs typeface="Arial"/>
              </a:rPr>
              <a:t>Q  S  </a:t>
            </a:r>
            <a:r>
              <a:rPr sz="100" spc="10" dirty="0">
                <a:latin typeface="Arial"/>
                <a:cs typeface="Arial"/>
              </a:rPr>
              <a:t>U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00" dirty="0">
                <a:latin typeface="Arial"/>
                <a:cs typeface="Arial"/>
              </a:rPr>
              <a:t>_</a:t>
            </a:r>
            <a:endParaRPr sz="100">
              <a:latin typeface="Arial"/>
              <a:cs typeface="Arial"/>
            </a:endParaRPr>
          </a:p>
        </p:txBody>
      </p:sp>
      <p:sp>
        <p:nvSpPr>
          <p:cNvPr id="309" name="object 309"/>
          <p:cNvSpPr/>
          <p:nvPr/>
        </p:nvSpPr>
        <p:spPr>
          <a:xfrm>
            <a:off x="1964096" y="2968263"/>
            <a:ext cx="0" cy="33655"/>
          </a:xfrm>
          <a:custGeom>
            <a:avLst/>
            <a:gdLst/>
            <a:ahLst/>
            <a:cxnLst/>
            <a:rect l="l" t="t" r="r" b="b"/>
            <a:pathLst>
              <a:path h="33655">
                <a:moveTo>
                  <a:pt x="0" y="33622"/>
                </a:moveTo>
                <a:lnTo>
                  <a:pt x="0" y="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958000" y="295200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958000" y="295200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964096" y="3083463"/>
            <a:ext cx="0" cy="22225"/>
          </a:xfrm>
          <a:custGeom>
            <a:avLst/>
            <a:gdLst/>
            <a:ahLst/>
            <a:cxnLst/>
            <a:rect l="l" t="t" r="r" b="b"/>
            <a:pathLst>
              <a:path h="22225">
                <a:moveTo>
                  <a:pt x="0" y="22102"/>
                </a:moveTo>
                <a:lnTo>
                  <a:pt x="0" y="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958000" y="306720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958000" y="306720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163456" y="3105565"/>
            <a:ext cx="288290" cy="57785"/>
          </a:xfrm>
          <a:custGeom>
            <a:avLst/>
            <a:gdLst/>
            <a:ahLst/>
            <a:cxnLst/>
            <a:rect l="l" t="t" r="r" b="b"/>
            <a:pathLst>
              <a:path w="288290" h="57785">
                <a:moveTo>
                  <a:pt x="259199" y="0"/>
                </a:moveTo>
                <a:lnTo>
                  <a:pt x="28799" y="0"/>
                </a:lnTo>
                <a:lnTo>
                  <a:pt x="17589" y="2263"/>
                </a:lnTo>
                <a:lnTo>
                  <a:pt x="8435" y="8435"/>
                </a:lnTo>
                <a:lnTo>
                  <a:pt x="2263" y="17589"/>
                </a:lnTo>
                <a:lnTo>
                  <a:pt x="0" y="28800"/>
                </a:lnTo>
                <a:lnTo>
                  <a:pt x="2263" y="40010"/>
                </a:lnTo>
                <a:lnTo>
                  <a:pt x="8435" y="49164"/>
                </a:lnTo>
                <a:lnTo>
                  <a:pt x="17589" y="55336"/>
                </a:lnTo>
                <a:lnTo>
                  <a:pt x="28799" y="57600"/>
                </a:lnTo>
                <a:lnTo>
                  <a:pt x="259199" y="57600"/>
                </a:lnTo>
                <a:lnTo>
                  <a:pt x="270410" y="55336"/>
                </a:lnTo>
                <a:lnTo>
                  <a:pt x="279564" y="49164"/>
                </a:lnTo>
                <a:lnTo>
                  <a:pt x="285736" y="40010"/>
                </a:lnTo>
                <a:lnTo>
                  <a:pt x="288000" y="28800"/>
                </a:lnTo>
                <a:lnTo>
                  <a:pt x="285736" y="17589"/>
                </a:lnTo>
                <a:lnTo>
                  <a:pt x="279564" y="8435"/>
                </a:lnTo>
                <a:lnTo>
                  <a:pt x="270410" y="2263"/>
                </a:lnTo>
                <a:lnTo>
                  <a:pt x="2591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163456" y="3105566"/>
            <a:ext cx="288290" cy="57785"/>
          </a:xfrm>
          <a:custGeom>
            <a:avLst/>
            <a:gdLst/>
            <a:ahLst/>
            <a:cxnLst/>
            <a:rect l="l" t="t" r="r" b="b"/>
            <a:pathLst>
              <a:path w="288290" h="57785">
                <a:moveTo>
                  <a:pt x="28799" y="0"/>
                </a:moveTo>
                <a:lnTo>
                  <a:pt x="259199" y="0"/>
                </a:lnTo>
                <a:lnTo>
                  <a:pt x="270410" y="2263"/>
                </a:lnTo>
                <a:lnTo>
                  <a:pt x="279564" y="8435"/>
                </a:lnTo>
                <a:lnTo>
                  <a:pt x="285736" y="17589"/>
                </a:lnTo>
                <a:lnTo>
                  <a:pt x="288000" y="28799"/>
                </a:lnTo>
                <a:lnTo>
                  <a:pt x="285736" y="40010"/>
                </a:lnTo>
                <a:lnTo>
                  <a:pt x="279564" y="49164"/>
                </a:lnTo>
                <a:lnTo>
                  <a:pt x="270410" y="55336"/>
                </a:lnTo>
                <a:lnTo>
                  <a:pt x="259199" y="57599"/>
                </a:lnTo>
                <a:lnTo>
                  <a:pt x="28799" y="57599"/>
                </a:lnTo>
                <a:lnTo>
                  <a:pt x="17589" y="55336"/>
                </a:lnTo>
                <a:lnTo>
                  <a:pt x="8435" y="49164"/>
                </a:lnTo>
                <a:lnTo>
                  <a:pt x="2263" y="40010"/>
                </a:lnTo>
                <a:lnTo>
                  <a:pt x="0" y="28799"/>
                </a:lnTo>
                <a:lnTo>
                  <a:pt x="2263" y="17589"/>
                </a:lnTo>
                <a:lnTo>
                  <a:pt x="8435" y="8435"/>
                </a:lnTo>
                <a:lnTo>
                  <a:pt x="17589" y="2263"/>
                </a:lnTo>
                <a:lnTo>
                  <a:pt x="28799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219024" y="3168855"/>
            <a:ext cx="176864" cy="1000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255616" y="2713885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51840" y="0"/>
                </a:moveTo>
                <a:lnTo>
                  <a:pt x="32332" y="3795"/>
                </a:lnTo>
                <a:lnTo>
                  <a:pt x="15183" y="15183"/>
                </a:lnTo>
                <a:lnTo>
                  <a:pt x="3795" y="32332"/>
                </a:lnTo>
                <a:lnTo>
                  <a:pt x="0" y="51840"/>
                </a:lnTo>
                <a:lnTo>
                  <a:pt x="3795" y="71347"/>
                </a:lnTo>
                <a:lnTo>
                  <a:pt x="15183" y="88496"/>
                </a:lnTo>
                <a:lnTo>
                  <a:pt x="32332" y="99884"/>
                </a:lnTo>
                <a:lnTo>
                  <a:pt x="51840" y="103680"/>
                </a:lnTo>
                <a:lnTo>
                  <a:pt x="71347" y="99884"/>
                </a:lnTo>
                <a:lnTo>
                  <a:pt x="88496" y="88496"/>
                </a:lnTo>
                <a:lnTo>
                  <a:pt x="99884" y="71347"/>
                </a:lnTo>
                <a:lnTo>
                  <a:pt x="103680" y="51840"/>
                </a:lnTo>
                <a:lnTo>
                  <a:pt x="99884" y="32332"/>
                </a:lnTo>
                <a:lnTo>
                  <a:pt x="88496" y="15183"/>
                </a:lnTo>
                <a:lnTo>
                  <a:pt x="71347" y="3795"/>
                </a:lnTo>
                <a:lnTo>
                  <a:pt x="518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255616" y="2713885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88496" y="15183"/>
                </a:moveTo>
                <a:lnTo>
                  <a:pt x="99884" y="32332"/>
                </a:lnTo>
                <a:lnTo>
                  <a:pt x="103680" y="51840"/>
                </a:lnTo>
                <a:lnTo>
                  <a:pt x="99884" y="71347"/>
                </a:lnTo>
                <a:lnTo>
                  <a:pt x="88496" y="88496"/>
                </a:lnTo>
                <a:lnTo>
                  <a:pt x="71347" y="99884"/>
                </a:lnTo>
                <a:lnTo>
                  <a:pt x="51840" y="103680"/>
                </a:lnTo>
                <a:lnTo>
                  <a:pt x="32332" y="99884"/>
                </a:lnTo>
                <a:lnTo>
                  <a:pt x="15183" y="88496"/>
                </a:lnTo>
                <a:lnTo>
                  <a:pt x="3795" y="71347"/>
                </a:lnTo>
                <a:lnTo>
                  <a:pt x="0" y="51840"/>
                </a:lnTo>
                <a:lnTo>
                  <a:pt x="3795" y="32332"/>
                </a:lnTo>
                <a:lnTo>
                  <a:pt x="15183" y="15183"/>
                </a:lnTo>
                <a:lnTo>
                  <a:pt x="32332" y="3795"/>
                </a:lnTo>
                <a:lnTo>
                  <a:pt x="51840" y="0"/>
                </a:lnTo>
                <a:lnTo>
                  <a:pt x="71347" y="3795"/>
                </a:lnTo>
                <a:lnTo>
                  <a:pt x="88496" y="15183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 txBox="1"/>
          <p:nvPr/>
        </p:nvSpPr>
        <p:spPr>
          <a:xfrm>
            <a:off x="1285718" y="2732250"/>
            <a:ext cx="43815" cy="647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" dirty="0">
                <a:latin typeface="Arial"/>
                <a:cs typeface="Arial"/>
              </a:rPr>
              <a:t>h</a:t>
            </a:r>
            <a:endParaRPr sz="250">
              <a:latin typeface="Arial"/>
              <a:cs typeface="Arial"/>
            </a:endParaRPr>
          </a:p>
        </p:txBody>
      </p:sp>
      <p:sp>
        <p:nvSpPr>
          <p:cNvPr id="321" name="object 321"/>
          <p:cNvSpPr/>
          <p:nvPr/>
        </p:nvSpPr>
        <p:spPr>
          <a:xfrm>
            <a:off x="1290176" y="2863645"/>
            <a:ext cx="34925" cy="80645"/>
          </a:xfrm>
          <a:custGeom>
            <a:avLst/>
            <a:gdLst/>
            <a:ahLst/>
            <a:cxnLst/>
            <a:rect l="l" t="t" r="r" b="b"/>
            <a:pathLst>
              <a:path w="34925" h="80644">
                <a:moveTo>
                  <a:pt x="26823" y="0"/>
                </a:moveTo>
                <a:lnTo>
                  <a:pt x="7736" y="0"/>
                </a:lnTo>
                <a:lnTo>
                  <a:pt x="0" y="7736"/>
                </a:lnTo>
                <a:lnTo>
                  <a:pt x="0" y="72903"/>
                </a:lnTo>
                <a:lnTo>
                  <a:pt x="7736" y="80639"/>
                </a:lnTo>
                <a:lnTo>
                  <a:pt x="26823" y="80639"/>
                </a:lnTo>
                <a:lnTo>
                  <a:pt x="34560" y="72903"/>
                </a:lnTo>
                <a:lnTo>
                  <a:pt x="34560" y="7736"/>
                </a:lnTo>
                <a:lnTo>
                  <a:pt x="26823" y="0"/>
                </a:lnTo>
                <a:close/>
              </a:path>
            </a:pathLst>
          </a:custGeom>
          <a:solidFill>
            <a:srgbClr val="FFB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290176" y="2863645"/>
            <a:ext cx="34925" cy="80645"/>
          </a:xfrm>
          <a:custGeom>
            <a:avLst/>
            <a:gdLst/>
            <a:ahLst/>
            <a:cxnLst/>
            <a:rect l="l" t="t" r="r" b="b"/>
            <a:pathLst>
              <a:path w="34925" h="80644">
                <a:moveTo>
                  <a:pt x="0" y="63359"/>
                </a:moveTo>
                <a:lnTo>
                  <a:pt x="0" y="17280"/>
                </a:lnTo>
                <a:lnTo>
                  <a:pt x="0" y="7736"/>
                </a:lnTo>
                <a:lnTo>
                  <a:pt x="7736" y="0"/>
                </a:lnTo>
                <a:lnTo>
                  <a:pt x="17280" y="0"/>
                </a:lnTo>
                <a:lnTo>
                  <a:pt x="26823" y="0"/>
                </a:lnTo>
                <a:lnTo>
                  <a:pt x="34560" y="7736"/>
                </a:lnTo>
                <a:lnTo>
                  <a:pt x="34560" y="17280"/>
                </a:lnTo>
                <a:lnTo>
                  <a:pt x="34560" y="63359"/>
                </a:lnTo>
                <a:lnTo>
                  <a:pt x="34560" y="72903"/>
                </a:lnTo>
                <a:lnTo>
                  <a:pt x="26823" y="80639"/>
                </a:lnTo>
                <a:lnTo>
                  <a:pt x="7736" y="80639"/>
                </a:lnTo>
                <a:lnTo>
                  <a:pt x="0" y="72903"/>
                </a:lnTo>
                <a:lnTo>
                  <a:pt x="0" y="63359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 txBox="1"/>
          <p:nvPr/>
        </p:nvSpPr>
        <p:spPr>
          <a:xfrm>
            <a:off x="1256327" y="2871758"/>
            <a:ext cx="101600" cy="64769"/>
          </a:xfrm>
          <a:prstGeom prst="rect">
            <a:avLst/>
          </a:prstGeom>
        </p:spPr>
        <p:txBody>
          <a:bodyPr vert="vert270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500" dirty="0">
                <a:latin typeface="Arial"/>
                <a:cs typeface="Arial"/>
              </a:rPr>
              <a:t>~</a:t>
            </a:r>
            <a:endParaRPr sz="500">
              <a:latin typeface="Arial"/>
              <a:cs typeface="Arial"/>
            </a:endParaRPr>
          </a:p>
        </p:txBody>
      </p:sp>
      <p:sp>
        <p:nvSpPr>
          <p:cNvPr id="324" name="object 324"/>
          <p:cNvSpPr/>
          <p:nvPr/>
        </p:nvSpPr>
        <p:spPr>
          <a:xfrm>
            <a:off x="1307456" y="2841543"/>
            <a:ext cx="0" cy="22225"/>
          </a:xfrm>
          <a:custGeom>
            <a:avLst/>
            <a:gdLst/>
            <a:ahLst/>
            <a:cxnLst/>
            <a:rect l="l" t="t" r="r" b="b"/>
            <a:pathLst>
              <a:path h="22225">
                <a:moveTo>
                  <a:pt x="0" y="22102"/>
                </a:moveTo>
                <a:lnTo>
                  <a:pt x="0" y="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301360" y="282528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301360" y="282528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020270" y="2797285"/>
            <a:ext cx="179705" cy="427990"/>
          </a:xfrm>
          <a:custGeom>
            <a:avLst/>
            <a:gdLst/>
            <a:ahLst/>
            <a:cxnLst/>
            <a:rect l="l" t="t" r="r" b="b"/>
            <a:pathLst>
              <a:path w="179705" h="427989">
                <a:moveTo>
                  <a:pt x="0" y="0"/>
                </a:moveTo>
                <a:lnTo>
                  <a:pt x="55303" y="58489"/>
                </a:lnTo>
                <a:lnTo>
                  <a:pt x="83515" y="98989"/>
                </a:lnTo>
                <a:lnTo>
                  <a:pt x="108626" y="147000"/>
                </a:lnTo>
                <a:lnTo>
                  <a:pt x="125804" y="200503"/>
                </a:lnTo>
                <a:lnTo>
                  <a:pt x="129552" y="244170"/>
                </a:lnTo>
                <a:lnTo>
                  <a:pt x="126518" y="281422"/>
                </a:lnTo>
                <a:lnTo>
                  <a:pt x="123347" y="315683"/>
                </a:lnTo>
                <a:lnTo>
                  <a:pt x="126687" y="350375"/>
                </a:lnTo>
                <a:lnTo>
                  <a:pt x="143186" y="388920"/>
                </a:lnTo>
                <a:lnTo>
                  <a:pt x="151506" y="401125"/>
                </a:lnTo>
                <a:lnTo>
                  <a:pt x="160419" y="411555"/>
                </a:lnTo>
                <a:lnTo>
                  <a:pt x="169805" y="420336"/>
                </a:lnTo>
                <a:lnTo>
                  <a:pt x="179545" y="427597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197027" y="3219459"/>
            <a:ext cx="17780" cy="13335"/>
          </a:xfrm>
          <a:custGeom>
            <a:avLst/>
            <a:gdLst/>
            <a:ahLst/>
            <a:cxnLst/>
            <a:rect l="l" t="t" r="r" b="b"/>
            <a:pathLst>
              <a:path w="17780" h="13335">
                <a:moveTo>
                  <a:pt x="5572" y="0"/>
                </a:moveTo>
                <a:lnTo>
                  <a:pt x="0" y="10843"/>
                </a:lnTo>
                <a:lnTo>
                  <a:pt x="17244" y="12852"/>
                </a:lnTo>
                <a:lnTo>
                  <a:pt x="557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1197027" y="3219459"/>
            <a:ext cx="17780" cy="13335"/>
          </a:xfrm>
          <a:custGeom>
            <a:avLst/>
            <a:gdLst/>
            <a:ahLst/>
            <a:cxnLst/>
            <a:rect l="l" t="t" r="r" b="b"/>
            <a:pathLst>
              <a:path w="17780" h="13335">
                <a:moveTo>
                  <a:pt x="17244" y="12852"/>
                </a:moveTo>
                <a:lnTo>
                  <a:pt x="5572" y="0"/>
                </a:lnTo>
                <a:lnTo>
                  <a:pt x="0" y="10843"/>
                </a:lnTo>
                <a:lnTo>
                  <a:pt x="17244" y="12852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1123136" y="3134366"/>
            <a:ext cx="16510" cy="0"/>
          </a:xfrm>
          <a:custGeom>
            <a:avLst/>
            <a:gdLst/>
            <a:ahLst/>
            <a:cxnLst/>
            <a:rect l="l" t="t" r="r" b="b"/>
            <a:pathLst>
              <a:path w="16509">
                <a:moveTo>
                  <a:pt x="0" y="0"/>
                </a:moveTo>
                <a:lnTo>
                  <a:pt x="16342" y="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1139479" y="3128269"/>
            <a:ext cx="16510" cy="12700"/>
          </a:xfrm>
          <a:custGeom>
            <a:avLst/>
            <a:gdLst/>
            <a:ahLst/>
            <a:cxnLst/>
            <a:rect l="l" t="t" r="r" b="b"/>
            <a:pathLst>
              <a:path w="16509" h="12700">
                <a:moveTo>
                  <a:pt x="0" y="0"/>
                </a:moveTo>
                <a:lnTo>
                  <a:pt x="0" y="12191"/>
                </a:lnTo>
                <a:lnTo>
                  <a:pt x="16255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1139479" y="3128270"/>
            <a:ext cx="16510" cy="12700"/>
          </a:xfrm>
          <a:custGeom>
            <a:avLst/>
            <a:gdLst/>
            <a:ahLst/>
            <a:cxnLst/>
            <a:rect l="l" t="t" r="r" b="b"/>
            <a:pathLst>
              <a:path w="16509" h="12700">
                <a:moveTo>
                  <a:pt x="16255" y="6095"/>
                </a:moveTo>
                <a:lnTo>
                  <a:pt x="0" y="0"/>
                </a:lnTo>
                <a:lnTo>
                  <a:pt x="0" y="12191"/>
                </a:lnTo>
                <a:lnTo>
                  <a:pt x="16255" y="6095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173960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181989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 txBox="1"/>
          <p:nvPr/>
        </p:nvSpPr>
        <p:spPr>
          <a:xfrm>
            <a:off x="1169730" y="3015201"/>
            <a:ext cx="34925" cy="311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45" dirty="0">
                <a:latin typeface="Arial"/>
                <a:cs typeface="Arial"/>
              </a:rPr>
              <a:t>B</a:t>
            </a:r>
            <a:r>
              <a:rPr sz="100" dirty="0">
                <a:latin typeface="Arial"/>
                <a:cs typeface="Arial"/>
              </a:rPr>
              <a:t>B</a:t>
            </a:r>
            <a:endParaRPr sz="100">
              <a:latin typeface="Arial"/>
              <a:cs typeface="Arial"/>
            </a:endParaRPr>
          </a:p>
        </p:txBody>
      </p:sp>
      <p:sp>
        <p:nvSpPr>
          <p:cNvPr id="336" name="object 336"/>
          <p:cNvSpPr/>
          <p:nvPr/>
        </p:nvSpPr>
        <p:spPr>
          <a:xfrm>
            <a:off x="1190018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198048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206077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214106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 txBox="1"/>
          <p:nvPr/>
        </p:nvSpPr>
        <p:spPr>
          <a:xfrm>
            <a:off x="1201846" y="3015653"/>
            <a:ext cx="34925" cy="304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40" dirty="0">
                <a:latin typeface="Arial"/>
                <a:cs typeface="Arial"/>
              </a:rPr>
              <a:t>F</a:t>
            </a:r>
            <a:r>
              <a:rPr sz="100" dirty="0">
                <a:latin typeface="Arial"/>
                <a:cs typeface="Arial"/>
              </a:rPr>
              <a:t>F</a:t>
            </a:r>
            <a:endParaRPr sz="100">
              <a:latin typeface="Arial"/>
              <a:cs typeface="Arial"/>
            </a:endParaRPr>
          </a:p>
        </p:txBody>
      </p:sp>
      <p:sp>
        <p:nvSpPr>
          <p:cNvPr id="341" name="object 341"/>
          <p:cNvSpPr/>
          <p:nvPr/>
        </p:nvSpPr>
        <p:spPr>
          <a:xfrm>
            <a:off x="1222135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230164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 txBox="1"/>
          <p:nvPr/>
        </p:nvSpPr>
        <p:spPr>
          <a:xfrm>
            <a:off x="1217904" y="3015051"/>
            <a:ext cx="34925" cy="317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50" dirty="0">
                <a:latin typeface="Arial"/>
                <a:cs typeface="Arial"/>
              </a:rPr>
              <a:t>H</a:t>
            </a:r>
            <a:r>
              <a:rPr sz="100" dirty="0">
                <a:latin typeface="Arial"/>
                <a:cs typeface="Arial"/>
              </a:rPr>
              <a:t>H</a:t>
            </a:r>
            <a:endParaRPr sz="100">
              <a:latin typeface="Arial"/>
              <a:cs typeface="Arial"/>
            </a:endParaRPr>
          </a:p>
        </p:txBody>
      </p:sp>
      <p:sp>
        <p:nvSpPr>
          <p:cNvPr id="344" name="object 344"/>
          <p:cNvSpPr/>
          <p:nvPr/>
        </p:nvSpPr>
        <p:spPr>
          <a:xfrm>
            <a:off x="1238193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246222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 txBox="1"/>
          <p:nvPr/>
        </p:nvSpPr>
        <p:spPr>
          <a:xfrm>
            <a:off x="1233962" y="3015876"/>
            <a:ext cx="34925" cy="298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35" dirty="0">
                <a:latin typeface="Arial"/>
                <a:cs typeface="Arial"/>
              </a:rPr>
              <a:t>J</a:t>
            </a:r>
            <a:r>
              <a:rPr sz="100" dirty="0">
                <a:latin typeface="Arial"/>
                <a:cs typeface="Arial"/>
              </a:rPr>
              <a:t>J</a:t>
            </a:r>
            <a:endParaRPr sz="100">
              <a:latin typeface="Arial"/>
              <a:cs typeface="Arial"/>
            </a:endParaRPr>
          </a:p>
        </p:txBody>
      </p:sp>
      <p:sp>
        <p:nvSpPr>
          <p:cNvPr id="347" name="object 347"/>
          <p:cNvSpPr/>
          <p:nvPr/>
        </p:nvSpPr>
        <p:spPr>
          <a:xfrm>
            <a:off x="1254251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262280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270309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278339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 txBox="1"/>
          <p:nvPr/>
        </p:nvSpPr>
        <p:spPr>
          <a:xfrm>
            <a:off x="1266078" y="3015051"/>
            <a:ext cx="34925" cy="317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50" dirty="0">
                <a:latin typeface="Arial"/>
                <a:cs typeface="Arial"/>
              </a:rPr>
              <a:t>N</a:t>
            </a:r>
            <a:r>
              <a:rPr sz="100" dirty="0">
                <a:latin typeface="Arial"/>
                <a:cs typeface="Arial"/>
              </a:rPr>
              <a:t>N</a:t>
            </a:r>
            <a:endParaRPr sz="100">
              <a:latin typeface="Arial"/>
              <a:cs typeface="Arial"/>
            </a:endParaRPr>
          </a:p>
        </p:txBody>
      </p:sp>
      <p:sp>
        <p:nvSpPr>
          <p:cNvPr id="352" name="object 352"/>
          <p:cNvSpPr/>
          <p:nvPr/>
        </p:nvSpPr>
        <p:spPr>
          <a:xfrm>
            <a:off x="1286367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294397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 txBox="1"/>
          <p:nvPr/>
        </p:nvSpPr>
        <p:spPr>
          <a:xfrm>
            <a:off x="1282136" y="3015352"/>
            <a:ext cx="34925" cy="311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45" dirty="0">
                <a:latin typeface="Arial"/>
                <a:cs typeface="Arial"/>
              </a:rPr>
              <a:t>P</a:t>
            </a:r>
            <a:r>
              <a:rPr sz="100" dirty="0">
                <a:latin typeface="Arial"/>
                <a:cs typeface="Arial"/>
              </a:rPr>
              <a:t>P</a:t>
            </a:r>
            <a:endParaRPr sz="100">
              <a:latin typeface="Arial"/>
              <a:cs typeface="Arial"/>
            </a:endParaRPr>
          </a:p>
        </p:txBody>
      </p:sp>
      <p:sp>
        <p:nvSpPr>
          <p:cNvPr id="355" name="object 355"/>
          <p:cNvSpPr/>
          <p:nvPr/>
        </p:nvSpPr>
        <p:spPr>
          <a:xfrm>
            <a:off x="1302426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310455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318484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 txBox="1"/>
          <p:nvPr/>
        </p:nvSpPr>
        <p:spPr>
          <a:xfrm>
            <a:off x="1306224" y="3015352"/>
            <a:ext cx="34925" cy="311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45" dirty="0">
                <a:latin typeface="Arial"/>
                <a:cs typeface="Arial"/>
              </a:rPr>
              <a:t>S</a:t>
            </a:r>
            <a:r>
              <a:rPr sz="100" dirty="0">
                <a:latin typeface="Arial"/>
                <a:cs typeface="Arial"/>
              </a:rPr>
              <a:t>S</a:t>
            </a:r>
            <a:endParaRPr sz="100">
              <a:latin typeface="Arial"/>
              <a:cs typeface="Arial"/>
            </a:endParaRPr>
          </a:p>
        </p:txBody>
      </p:sp>
      <p:sp>
        <p:nvSpPr>
          <p:cNvPr id="359" name="object 359"/>
          <p:cNvSpPr/>
          <p:nvPr/>
        </p:nvSpPr>
        <p:spPr>
          <a:xfrm>
            <a:off x="1326513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334542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1342571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 txBox="1"/>
          <p:nvPr/>
        </p:nvSpPr>
        <p:spPr>
          <a:xfrm>
            <a:off x="1330311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20" dirty="0">
                <a:latin typeface="Arial"/>
                <a:cs typeface="Arial"/>
              </a:rPr>
              <a:t>.</a:t>
            </a: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363" name="object 363"/>
          <p:cNvSpPr/>
          <p:nvPr/>
        </p:nvSpPr>
        <p:spPr>
          <a:xfrm>
            <a:off x="1350600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1358629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1366659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 txBox="1"/>
          <p:nvPr/>
        </p:nvSpPr>
        <p:spPr>
          <a:xfrm>
            <a:off x="1354399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20" dirty="0">
                <a:latin typeface="Arial"/>
                <a:cs typeface="Arial"/>
              </a:rPr>
              <a:t>.</a:t>
            </a: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367" name="object 367"/>
          <p:cNvSpPr/>
          <p:nvPr/>
        </p:nvSpPr>
        <p:spPr>
          <a:xfrm>
            <a:off x="1374687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1382717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 txBox="1"/>
          <p:nvPr/>
        </p:nvSpPr>
        <p:spPr>
          <a:xfrm>
            <a:off x="1370457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20" dirty="0">
                <a:latin typeface="Arial"/>
                <a:cs typeface="Arial"/>
              </a:rPr>
              <a:t>.</a:t>
            </a: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370" name="object 370"/>
          <p:cNvSpPr/>
          <p:nvPr/>
        </p:nvSpPr>
        <p:spPr>
          <a:xfrm>
            <a:off x="1390746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1398775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1406804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 txBox="1"/>
          <p:nvPr/>
        </p:nvSpPr>
        <p:spPr>
          <a:xfrm>
            <a:off x="1394544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20" dirty="0">
                <a:latin typeface="Arial"/>
                <a:cs typeface="Arial"/>
              </a:rPr>
              <a:t>.</a:t>
            </a: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374" name="object 374"/>
          <p:cNvSpPr/>
          <p:nvPr/>
        </p:nvSpPr>
        <p:spPr>
          <a:xfrm>
            <a:off x="1414833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1422862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 txBox="1"/>
          <p:nvPr/>
        </p:nvSpPr>
        <p:spPr>
          <a:xfrm>
            <a:off x="1161700" y="3014446"/>
            <a:ext cx="283845" cy="330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45" dirty="0">
                <a:latin typeface="Arial"/>
                <a:cs typeface="Arial"/>
              </a:rPr>
              <a:t>A</a:t>
            </a:r>
            <a:r>
              <a:rPr sz="100" dirty="0">
                <a:latin typeface="Arial"/>
                <a:cs typeface="Arial"/>
              </a:rPr>
              <a:t>A</a:t>
            </a:r>
            <a:endParaRPr sz="100">
              <a:latin typeface="Arial"/>
              <a:cs typeface="Arial"/>
            </a:endParaRPr>
          </a:p>
          <a:p>
            <a:pPr marL="13335" marR="5080" indent="-635" algn="just">
              <a:lnSpc>
                <a:spcPct val="100000"/>
              </a:lnSpc>
              <a:spcBef>
                <a:spcPts val="60"/>
              </a:spcBef>
            </a:pPr>
            <a:r>
              <a:rPr sz="100" spc="-15" dirty="0">
                <a:latin typeface="Arial"/>
                <a:cs typeface="Arial"/>
              </a:rPr>
              <a:t>CC </a:t>
            </a:r>
            <a:r>
              <a:rPr sz="100" spc="-5" dirty="0">
                <a:latin typeface="Arial"/>
                <a:cs typeface="Arial"/>
              </a:rPr>
              <a:t> </a:t>
            </a:r>
            <a:r>
              <a:rPr sz="100" spc="-20" dirty="0">
                <a:latin typeface="Arial"/>
                <a:cs typeface="Arial"/>
              </a:rPr>
              <a:t>DD </a:t>
            </a:r>
            <a:r>
              <a:rPr sz="100" spc="-5" dirty="0">
                <a:latin typeface="Arial"/>
                <a:cs typeface="Arial"/>
              </a:rPr>
              <a:t> </a:t>
            </a:r>
            <a:r>
              <a:rPr sz="100" spc="-15" dirty="0">
                <a:latin typeface="Arial"/>
                <a:cs typeface="Arial"/>
              </a:rPr>
              <a:t>EE</a:t>
            </a:r>
            <a:endParaRPr sz="100">
              <a:latin typeface="Arial"/>
              <a:cs typeface="Arial"/>
            </a:endParaRPr>
          </a:p>
          <a:p>
            <a:pPr marL="12700" marR="5080" algn="ctr">
              <a:lnSpc>
                <a:spcPct val="210700"/>
              </a:lnSpc>
              <a:spcBef>
                <a:spcPts val="5"/>
              </a:spcBef>
            </a:pPr>
            <a:r>
              <a:rPr sz="100" spc="-20" dirty="0">
                <a:latin typeface="Arial"/>
                <a:cs typeface="Arial"/>
              </a:rPr>
              <a:t>GG </a:t>
            </a:r>
            <a:r>
              <a:rPr sz="100" spc="-5" dirty="0">
                <a:latin typeface="Arial"/>
                <a:cs typeface="Arial"/>
              </a:rPr>
              <a:t> </a:t>
            </a:r>
            <a:r>
              <a:rPr sz="100" spc="-10" dirty="0">
                <a:latin typeface="Arial"/>
                <a:cs typeface="Arial"/>
              </a:rPr>
              <a:t>II</a:t>
            </a:r>
            <a:endParaRPr sz="100">
              <a:latin typeface="Arial"/>
              <a:cs typeface="Arial"/>
            </a:endParaRPr>
          </a:p>
          <a:p>
            <a:pPr marL="12700" marR="5080" indent="635" algn="just">
              <a:lnSpc>
                <a:spcPct val="100000"/>
              </a:lnSpc>
              <a:spcBef>
                <a:spcPts val="70"/>
              </a:spcBef>
            </a:pPr>
            <a:r>
              <a:rPr sz="100" spc="-15" dirty="0">
                <a:latin typeface="Arial"/>
                <a:cs typeface="Arial"/>
              </a:rPr>
              <a:t>KK </a:t>
            </a:r>
            <a:r>
              <a:rPr sz="100" spc="-5" dirty="0">
                <a:latin typeface="Arial"/>
                <a:cs typeface="Arial"/>
              </a:rPr>
              <a:t> </a:t>
            </a:r>
            <a:r>
              <a:rPr sz="100" spc="-15" dirty="0">
                <a:latin typeface="Arial"/>
                <a:cs typeface="Arial"/>
              </a:rPr>
              <a:t>LL </a:t>
            </a:r>
            <a:r>
              <a:rPr sz="100" spc="-5" dirty="0">
                <a:latin typeface="Arial"/>
                <a:cs typeface="Arial"/>
              </a:rPr>
              <a:t> </a:t>
            </a:r>
            <a:r>
              <a:rPr sz="100" spc="-20" dirty="0">
                <a:latin typeface="Arial"/>
                <a:cs typeface="Arial"/>
              </a:rPr>
              <a:t>MM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100" spc="-50" dirty="0">
                <a:latin typeface="Arial"/>
                <a:cs typeface="Arial"/>
              </a:rPr>
              <a:t>O</a:t>
            </a:r>
            <a:r>
              <a:rPr sz="100" dirty="0">
                <a:latin typeface="Arial"/>
                <a:cs typeface="Arial"/>
              </a:rPr>
              <a:t>O</a:t>
            </a:r>
            <a:endParaRPr sz="1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70"/>
              </a:spcBef>
            </a:pPr>
            <a:r>
              <a:rPr sz="100" spc="-20" dirty="0">
                <a:latin typeface="Arial"/>
                <a:cs typeface="Arial"/>
              </a:rPr>
              <a:t>QQ </a:t>
            </a:r>
            <a:r>
              <a:rPr sz="100" spc="-5" dirty="0">
                <a:latin typeface="Arial"/>
                <a:cs typeface="Arial"/>
              </a:rPr>
              <a:t> </a:t>
            </a:r>
            <a:r>
              <a:rPr sz="100" spc="-15" dirty="0">
                <a:latin typeface="Arial"/>
                <a:cs typeface="Arial"/>
              </a:rPr>
              <a:t>RR</a:t>
            </a:r>
            <a:endParaRPr sz="1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70"/>
              </a:spcBef>
            </a:pPr>
            <a:r>
              <a:rPr sz="100" spc="-15" dirty="0">
                <a:latin typeface="Arial"/>
                <a:cs typeface="Arial"/>
              </a:rPr>
              <a:t>TT </a:t>
            </a:r>
            <a:r>
              <a:rPr sz="100" spc="-5" dirty="0">
                <a:latin typeface="Arial"/>
                <a:cs typeface="Arial"/>
              </a:rPr>
              <a:t> </a:t>
            </a:r>
            <a:r>
              <a:rPr sz="100" spc="-15" dirty="0">
                <a:latin typeface="Arial"/>
                <a:cs typeface="Arial"/>
              </a:rPr>
              <a:t>UU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00" spc="-20" dirty="0">
                <a:latin typeface="Arial"/>
                <a:cs typeface="Arial"/>
              </a:rPr>
              <a:t>.</a:t>
            </a: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" spc="-20" dirty="0">
                <a:latin typeface="Arial"/>
                <a:cs typeface="Arial"/>
              </a:rPr>
              <a:t>.</a:t>
            </a: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00" spc="-20" dirty="0">
                <a:latin typeface="Arial"/>
                <a:cs typeface="Arial"/>
              </a:rPr>
              <a:t>.</a:t>
            </a: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100" spc="-20" dirty="0">
                <a:latin typeface="Arial"/>
                <a:cs typeface="Arial"/>
              </a:rPr>
              <a:t>.</a:t>
            </a: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00" spc="-20" dirty="0">
                <a:latin typeface="Arial"/>
                <a:cs typeface="Arial"/>
              </a:rPr>
              <a:t>.</a:t>
            </a: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100" spc="-20" dirty="0">
                <a:latin typeface="Arial"/>
                <a:cs typeface="Arial"/>
              </a:rPr>
              <a:t>.</a:t>
            </a: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00" spc="-20" dirty="0">
                <a:latin typeface="Arial"/>
                <a:cs typeface="Arial"/>
              </a:rPr>
              <a:t>.</a:t>
            </a: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377" name="object 377"/>
          <p:cNvSpPr/>
          <p:nvPr/>
        </p:nvSpPr>
        <p:spPr>
          <a:xfrm>
            <a:off x="1431907" y="3001885"/>
            <a:ext cx="8255" cy="57785"/>
          </a:xfrm>
          <a:custGeom>
            <a:avLst/>
            <a:gdLst/>
            <a:ahLst/>
            <a:cxnLst/>
            <a:rect l="l" t="t" r="r" b="b"/>
            <a:pathLst>
              <a:path w="8255" h="57785">
                <a:moveTo>
                  <a:pt x="0" y="57600"/>
                </a:moveTo>
                <a:lnTo>
                  <a:pt x="0" y="0"/>
                </a:lnTo>
                <a:lnTo>
                  <a:pt x="8028" y="0"/>
                </a:lnTo>
                <a:lnTo>
                  <a:pt x="8028" y="57600"/>
                </a:lnTo>
                <a:lnTo>
                  <a:pt x="0" y="576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1307456" y="2968263"/>
            <a:ext cx="0" cy="33655"/>
          </a:xfrm>
          <a:custGeom>
            <a:avLst/>
            <a:gdLst/>
            <a:ahLst/>
            <a:cxnLst/>
            <a:rect l="l" t="t" r="r" b="b"/>
            <a:pathLst>
              <a:path h="33655">
                <a:moveTo>
                  <a:pt x="0" y="33622"/>
                </a:moveTo>
                <a:lnTo>
                  <a:pt x="0" y="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1301360" y="295200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1301360" y="295200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1307456" y="3083463"/>
            <a:ext cx="0" cy="22225"/>
          </a:xfrm>
          <a:custGeom>
            <a:avLst/>
            <a:gdLst/>
            <a:ahLst/>
            <a:cxnLst/>
            <a:rect l="l" t="t" r="r" b="b"/>
            <a:pathLst>
              <a:path h="22225">
                <a:moveTo>
                  <a:pt x="0" y="22102"/>
                </a:moveTo>
                <a:lnTo>
                  <a:pt x="0" y="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1301360" y="306720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1301360" y="306720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2142656" y="3105565"/>
            <a:ext cx="288290" cy="57785"/>
          </a:xfrm>
          <a:custGeom>
            <a:avLst/>
            <a:gdLst/>
            <a:ahLst/>
            <a:cxnLst/>
            <a:rect l="l" t="t" r="r" b="b"/>
            <a:pathLst>
              <a:path w="288289" h="57785">
                <a:moveTo>
                  <a:pt x="259199" y="0"/>
                </a:moveTo>
                <a:lnTo>
                  <a:pt x="28799" y="0"/>
                </a:lnTo>
                <a:lnTo>
                  <a:pt x="17589" y="2263"/>
                </a:lnTo>
                <a:lnTo>
                  <a:pt x="8435" y="8435"/>
                </a:lnTo>
                <a:lnTo>
                  <a:pt x="2263" y="17589"/>
                </a:lnTo>
                <a:lnTo>
                  <a:pt x="0" y="28800"/>
                </a:lnTo>
                <a:lnTo>
                  <a:pt x="2263" y="40010"/>
                </a:lnTo>
                <a:lnTo>
                  <a:pt x="8435" y="49164"/>
                </a:lnTo>
                <a:lnTo>
                  <a:pt x="17589" y="55336"/>
                </a:lnTo>
                <a:lnTo>
                  <a:pt x="28799" y="57600"/>
                </a:lnTo>
                <a:lnTo>
                  <a:pt x="259199" y="57600"/>
                </a:lnTo>
                <a:lnTo>
                  <a:pt x="270410" y="55336"/>
                </a:lnTo>
                <a:lnTo>
                  <a:pt x="279564" y="49164"/>
                </a:lnTo>
                <a:lnTo>
                  <a:pt x="285736" y="40010"/>
                </a:lnTo>
                <a:lnTo>
                  <a:pt x="287999" y="28800"/>
                </a:lnTo>
                <a:lnTo>
                  <a:pt x="285736" y="17589"/>
                </a:lnTo>
                <a:lnTo>
                  <a:pt x="279564" y="8435"/>
                </a:lnTo>
                <a:lnTo>
                  <a:pt x="270410" y="2263"/>
                </a:lnTo>
                <a:lnTo>
                  <a:pt x="2591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2142656" y="3105566"/>
            <a:ext cx="288290" cy="57785"/>
          </a:xfrm>
          <a:custGeom>
            <a:avLst/>
            <a:gdLst/>
            <a:ahLst/>
            <a:cxnLst/>
            <a:rect l="l" t="t" r="r" b="b"/>
            <a:pathLst>
              <a:path w="288289" h="57785">
                <a:moveTo>
                  <a:pt x="28799" y="0"/>
                </a:moveTo>
                <a:lnTo>
                  <a:pt x="259199" y="0"/>
                </a:lnTo>
                <a:lnTo>
                  <a:pt x="270410" y="2263"/>
                </a:lnTo>
                <a:lnTo>
                  <a:pt x="279564" y="8435"/>
                </a:lnTo>
                <a:lnTo>
                  <a:pt x="285736" y="17589"/>
                </a:lnTo>
                <a:lnTo>
                  <a:pt x="287999" y="28799"/>
                </a:lnTo>
                <a:lnTo>
                  <a:pt x="285736" y="40010"/>
                </a:lnTo>
                <a:lnTo>
                  <a:pt x="279564" y="49164"/>
                </a:lnTo>
                <a:lnTo>
                  <a:pt x="270410" y="55336"/>
                </a:lnTo>
                <a:lnTo>
                  <a:pt x="259199" y="57599"/>
                </a:lnTo>
                <a:lnTo>
                  <a:pt x="28799" y="57599"/>
                </a:lnTo>
                <a:lnTo>
                  <a:pt x="17589" y="55336"/>
                </a:lnTo>
                <a:lnTo>
                  <a:pt x="8435" y="49164"/>
                </a:lnTo>
                <a:lnTo>
                  <a:pt x="2263" y="40010"/>
                </a:lnTo>
                <a:lnTo>
                  <a:pt x="0" y="28799"/>
                </a:lnTo>
                <a:lnTo>
                  <a:pt x="2263" y="17589"/>
                </a:lnTo>
                <a:lnTo>
                  <a:pt x="8435" y="8435"/>
                </a:lnTo>
                <a:lnTo>
                  <a:pt x="17589" y="2263"/>
                </a:lnTo>
                <a:lnTo>
                  <a:pt x="28799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2198224" y="3168855"/>
            <a:ext cx="176864" cy="1000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2234816" y="2713885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88496" y="15183"/>
                </a:moveTo>
                <a:lnTo>
                  <a:pt x="99884" y="32332"/>
                </a:lnTo>
                <a:lnTo>
                  <a:pt x="103680" y="51840"/>
                </a:lnTo>
                <a:lnTo>
                  <a:pt x="99884" y="71347"/>
                </a:lnTo>
                <a:lnTo>
                  <a:pt x="88496" y="88496"/>
                </a:lnTo>
                <a:lnTo>
                  <a:pt x="71347" y="99884"/>
                </a:lnTo>
                <a:lnTo>
                  <a:pt x="51840" y="103680"/>
                </a:lnTo>
                <a:lnTo>
                  <a:pt x="32332" y="99884"/>
                </a:lnTo>
                <a:lnTo>
                  <a:pt x="15183" y="88496"/>
                </a:lnTo>
                <a:lnTo>
                  <a:pt x="3795" y="71347"/>
                </a:lnTo>
                <a:lnTo>
                  <a:pt x="0" y="51840"/>
                </a:lnTo>
                <a:lnTo>
                  <a:pt x="3795" y="32332"/>
                </a:lnTo>
                <a:lnTo>
                  <a:pt x="15183" y="15183"/>
                </a:lnTo>
                <a:lnTo>
                  <a:pt x="32332" y="3795"/>
                </a:lnTo>
                <a:lnTo>
                  <a:pt x="51840" y="0"/>
                </a:lnTo>
                <a:lnTo>
                  <a:pt x="71347" y="3795"/>
                </a:lnTo>
                <a:lnTo>
                  <a:pt x="88496" y="15183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 txBox="1"/>
          <p:nvPr/>
        </p:nvSpPr>
        <p:spPr>
          <a:xfrm>
            <a:off x="2264317" y="2732250"/>
            <a:ext cx="45085" cy="647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" spc="10" dirty="0">
                <a:latin typeface="Arial"/>
                <a:cs typeface="Arial"/>
              </a:rPr>
              <a:t>p</a:t>
            </a:r>
            <a:endParaRPr sz="250">
              <a:latin typeface="Arial"/>
              <a:cs typeface="Arial"/>
            </a:endParaRPr>
          </a:p>
        </p:txBody>
      </p:sp>
      <p:sp>
        <p:nvSpPr>
          <p:cNvPr id="389" name="object 389"/>
          <p:cNvSpPr/>
          <p:nvPr/>
        </p:nvSpPr>
        <p:spPr>
          <a:xfrm>
            <a:off x="2269376" y="2863645"/>
            <a:ext cx="34925" cy="80645"/>
          </a:xfrm>
          <a:custGeom>
            <a:avLst/>
            <a:gdLst/>
            <a:ahLst/>
            <a:cxnLst/>
            <a:rect l="l" t="t" r="r" b="b"/>
            <a:pathLst>
              <a:path w="34925" h="80644">
                <a:moveTo>
                  <a:pt x="26823" y="0"/>
                </a:moveTo>
                <a:lnTo>
                  <a:pt x="7736" y="0"/>
                </a:lnTo>
                <a:lnTo>
                  <a:pt x="0" y="7736"/>
                </a:lnTo>
                <a:lnTo>
                  <a:pt x="0" y="72903"/>
                </a:lnTo>
                <a:lnTo>
                  <a:pt x="7736" y="80639"/>
                </a:lnTo>
                <a:lnTo>
                  <a:pt x="26823" y="80639"/>
                </a:lnTo>
                <a:lnTo>
                  <a:pt x="34559" y="72903"/>
                </a:lnTo>
                <a:lnTo>
                  <a:pt x="34559" y="7736"/>
                </a:lnTo>
                <a:lnTo>
                  <a:pt x="26823" y="0"/>
                </a:lnTo>
                <a:close/>
              </a:path>
            </a:pathLst>
          </a:custGeom>
          <a:solidFill>
            <a:srgbClr val="FFB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2269376" y="2863645"/>
            <a:ext cx="34925" cy="80645"/>
          </a:xfrm>
          <a:custGeom>
            <a:avLst/>
            <a:gdLst/>
            <a:ahLst/>
            <a:cxnLst/>
            <a:rect l="l" t="t" r="r" b="b"/>
            <a:pathLst>
              <a:path w="34925" h="80644">
                <a:moveTo>
                  <a:pt x="0" y="63359"/>
                </a:moveTo>
                <a:lnTo>
                  <a:pt x="0" y="17280"/>
                </a:lnTo>
                <a:lnTo>
                  <a:pt x="0" y="7736"/>
                </a:lnTo>
                <a:lnTo>
                  <a:pt x="7736" y="0"/>
                </a:lnTo>
                <a:lnTo>
                  <a:pt x="17280" y="0"/>
                </a:lnTo>
                <a:lnTo>
                  <a:pt x="26823" y="0"/>
                </a:lnTo>
                <a:lnTo>
                  <a:pt x="34559" y="7736"/>
                </a:lnTo>
                <a:lnTo>
                  <a:pt x="34559" y="17280"/>
                </a:lnTo>
                <a:lnTo>
                  <a:pt x="34559" y="63359"/>
                </a:lnTo>
                <a:lnTo>
                  <a:pt x="34559" y="72903"/>
                </a:lnTo>
                <a:lnTo>
                  <a:pt x="26823" y="80639"/>
                </a:lnTo>
                <a:lnTo>
                  <a:pt x="17280" y="80639"/>
                </a:lnTo>
                <a:lnTo>
                  <a:pt x="7736" y="80639"/>
                </a:lnTo>
                <a:lnTo>
                  <a:pt x="0" y="72903"/>
                </a:lnTo>
                <a:lnTo>
                  <a:pt x="0" y="63359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 txBox="1"/>
          <p:nvPr/>
        </p:nvSpPr>
        <p:spPr>
          <a:xfrm>
            <a:off x="2235527" y="2871758"/>
            <a:ext cx="101600" cy="64769"/>
          </a:xfrm>
          <a:prstGeom prst="rect">
            <a:avLst/>
          </a:prstGeom>
        </p:spPr>
        <p:txBody>
          <a:bodyPr vert="vert270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500" dirty="0">
                <a:latin typeface="Arial"/>
                <a:cs typeface="Arial"/>
              </a:rPr>
              <a:t>~</a:t>
            </a:r>
            <a:endParaRPr sz="500">
              <a:latin typeface="Arial"/>
              <a:cs typeface="Arial"/>
            </a:endParaRPr>
          </a:p>
        </p:txBody>
      </p:sp>
      <p:sp>
        <p:nvSpPr>
          <p:cNvPr id="392" name="object 392"/>
          <p:cNvSpPr/>
          <p:nvPr/>
        </p:nvSpPr>
        <p:spPr>
          <a:xfrm>
            <a:off x="2286656" y="2841543"/>
            <a:ext cx="0" cy="22225"/>
          </a:xfrm>
          <a:custGeom>
            <a:avLst/>
            <a:gdLst/>
            <a:ahLst/>
            <a:cxnLst/>
            <a:rect l="l" t="t" r="r" b="b"/>
            <a:pathLst>
              <a:path h="22225">
                <a:moveTo>
                  <a:pt x="0" y="22102"/>
                </a:moveTo>
                <a:lnTo>
                  <a:pt x="0" y="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2280560" y="282528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2280560" y="282528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2004516" y="2798192"/>
            <a:ext cx="174625" cy="426720"/>
          </a:xfrm>
          <a:custGeom>
            <a:avLst/>
            <a:gdLst/>
            <a:ahLst/>
            <a:cxnLst/>
            <a:rect l="l" t="t" r="r" b="b"/>
            <a:pathLst>
              <a:path w="174625" h="426719">
                <a:moveTo>
                  <a:pt x="0" y="0"/>
                </a:moveTo>
                <a:lnTo>
                  <a:pt x="52718" y="58345"/>
                </a:lnTo>
                <a:lnTo>
                  <a:pt x="79585" y="98541"/>
                </a:lnTo>
                <a:lnTo>
                  <a:pt x="103580" y="146093"/>
                </a:lnTo>
                <a:lnTo>
                  <a:pt x="120192" y="199596"/>
                </a:lnTo>
                <a:lnTo>
                  <a:pt x="123781" y="243263"/>
                </a:lnTo>
                <a:lnTo>
                  <a:pt x="120860" y="280516"/>
                </a:lnTo>
                <a:lnTo>
                  <a:pt x="117938" y="314777"/>
                </a:lnTo>
                <a:lnTo>
                  <a:pt x="121528" y="349468"/>
                </a:lnTo>
                <a:lnTo>
                  <a:pt x="138140" y="388013"/>
                </a:lnTo>
                <a:lnTo>
                  <a:pt x="146460" y="400219"/>
                </a:lnTo>
                <a:lnTo>
                  <a:pt x="155373" y="410648"/>
                </a:lnTo>
                <a:lnTo>
                  <a:pt x="164759" y="419429"/>
                </a:lnTo>
                <a:lnTo>
                  <a:pt x="174499" y="42669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2176227" y="3219459"/>
            <a:ext cx="17780" cy="13335"/>
          </a:xfrm>
          <a:custGeom>
            <a:avLst/>
            <a:gdLst/>
            <a:ahLst/>
            <a:cxnLst/>
            <a:rect l="l" t="t" r="r" b="b"/>
            <a:pathLst>
              <a:path w="17780" h="13335">
                <a:moveTo>
                  <a:pt x="5572" y="0"/>
                </a:moveTo>
                <a:lnTo>
                  <a:pt x="0" y="10843"/>
                </a:lnTo>
                <a:lnTo>
                  <a:pt x="17244" y="12852"/>
                </a:lnTo>
                <a:lnTo>
                  <a:pt x="557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2176227" y="3219459"/>
            <a:ext cx="17780" cy="13335"/>
          </a:xfrm>
          <a:custGeom>
            <a:avLst/>
            <a:gdLst/>
            <a:ahLst/>
            <a:cxnLst/>
            <a:rect l="l" t="t" r="r" b="b"/>
            <a:pathLst>
              <a:path w="17780" h="13335">
                <a:moveTo>
                  <a:pt x="17244" y="12852"/>
                </a:moveTo>
                <a:lnTo>
                  <a:pt x="5572" y="0"/>
                </a:lnTo>
                <a:lnTo>
                  <a:pt x="0" y="10843"/>
                </a:lnTo>
                <a:lnTo>
                  <a:pt x="17244" y="12852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2108096" y="3134366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582" y="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2118679" y="3128269"/>
            <a:ext cx="16510" cy="12700"/>
          </a:xfrm>
          <a:custGeom>
            <a:avLst/>
            <a:gdLst/>
            <a:ahLst/>
            <a:cxnLst/>
            <a:rect l="l" t="t" r="r" b="b"/>
            <a:pathLst>
              <a:path w="16510" h="12700">
                <a:moveTo>
                  <a:pt x="0" y="0"/>
                </a:moveTo>
                <a:lnTo>
                  <a:pt x="0" y="12191"/>
                </a:lnTo>
                <a:lnTo>
                  <a:pt x="16255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2118679" y="3128270"/>
            <a:ext cx="16510" cy="12700"/>
          </a:xfrm>
          <a:custGeom>
            <a:avLst/>
            <a:gdLst/>
            <a:ahLst/>
            <a:cxnLst/>
            <a:rect l="l" t="t" r="r" b="b"/>
            <a:pathLst>
              <a:path w="16510" h="12700">
                <a:moveTo>
                  <a:pt x="16255" y="6095"/>
                </a:moveTo>
                <a:lnTo>
                  <a:pt x="0" y="0"/>
                </a:lnTo>
                <a:lnTo>
                  <a:pt x="0" y="12191"/>
                </a:lnTo>
                <a:lnTo>
                  <a:pt x="16255" y="6095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2153160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2161189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 txBox="1"/>
          <p:nvPr/>
        </p:nvSpPr>
        <p:spPr>
          <a:xfrm>
            <a:off x="2148929" y="3015201"/>
            <a:ext cx="34925" cy="311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B</a:t>
            </a:r>
            <a:endParaRPr sz="100">
              <a:latin typeface="Arial"/>
              <a:cs typeface="Arial"/>
            </a:endParaRPr>
          </a:p>
        </p:txBody>
      </p:sp>
      <p:sp>
        <p:nvSpPr>
          <p:cNvPr id="404" name="object 404"/>
          <p:cNvSpPr/>
          <p:nvPr/>
        </p:nvSpPr>
        <p:spPr>
          <a:xfrm>
            <a:off x="2169218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2177247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2185277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2193306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 txBox="1"/>
          <p:nvPr/>
        </p:nvSpPr>
        <p:spPr>
          <a:xfrm>
            <a:off x="2181046" y="3015653"/>
            <a:ext cx="34925" cy="304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F</a:t>
            </a:r>
            <a:endParaRPr sz="100">
              <a:latin typeface="Arial"/>
              <a:cs typeface="Arial"/>
            </a:endParaRPr>
          </a:p>
        </p:txBody>
      </p:sp>
      <p:sp>
        <p:nvSpPr>
          <p:cNvPr id="409" name="object 409"/>
          <p:cNvSpPr/>
          <p:nvPr/>
        </p:nvSpPr>
        <p:spPr>
          <a:xfrm>
            <a:off x="2201335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2209364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2217393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 txBox="1"/>
          <p:nvPr/>
        </p:nvSpPr>
        <p:spPr>
          <a:xfrm>
            <a:off x="2205133" y="3016933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I</a:t>
            </a:r>
            <a:endParaRPr sz="100">
              <a:latin typeface="Arial"/>
              <a:cs typeface="Arial"/>
            </a:endParaRPr>
          </a:p>
        </p:txBody>
      </p:sp>
      <p:sp>
        <p:nvSpPr>
          <p:cNvPr id="413" name="object 413"/>
          <p:cNvSpPr/>
          <p:nvPr/>
        </p:nvSpPr>
        <p:spPr>
          <a:xfrm>
            <a:off x="2225422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 txBox="1"/>
          <p:nvPr/>
        </p:nvSpPr>
        <p:spPr>
          <a:xfrm>
            <a:off x="2213162" y="3015876"/>
            <a:ext cx="34925" cy="298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J</a:t>
            </a:r>
            <a:endParaRPr sz="100">
              <a:latin typeface="Arial"/>
              <a:cs typeface="Arial"/>
            </a:endParaRPr>
          </a:p>
        </p:txBody>
      </p:sp>
      <p:sp>
        <p:nvSpPr>
          <p:cNvPr id="415" name="object 415"/>
          <p:cNvSpPr/>
          <p:nvPr/>
        </p:nvSpPr>
        <p:spPr>
          <a:xfrm>
            <a:off x="2233451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2241480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2249509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2257539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 txBox="1"/>
          <p:nvPr/>
        </p:nvSpPr>
        <p:spPr>
          <a:xfrm>
            <a:off x="2245279" y="3015051"/>
            <a:ext cx="34925" cy="317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N</a:t>
            </a:r>
            <a:endParaRPr sz="100">
              <a:latin typeface="Arial"/>
              <a:cs typeface="Arial"/>
            </a:endParaRPr>
          </a:p>
        </p:txBody>
      </p:sp>
      <p:sp>
        <p:nvSpPr>
          <p:cNvPr id="420" name="object 420"/>
          <p:cNvSpPr/>
          <p:nvPr/>
        </p:nvSpPr>
        <p:spPr>
          <a:xfrm>
            <a:off x="2265567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2273597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 txBox="1"/>
          <p:nvPr/>
        </p:nvSpPr>
        <p:spPr>
          <a:xfrm>
            <a:off x="2261337" y="3015352"/>
            <a:ext cx="34925" cy="311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P</a:t>
            </a:r>
            <a:endParaRPr sz="100">
              <a:latin typeface="Arial"/>
              <a:cs typeface="Arial"/>
            </a:endParaRPr>
          </a:p>
        </p:txBody>
      </p:sp>
      <p:sp>
        <p:nvSpPr>
          <p:cNvPr id="423" name="object 423"/>
          <p:cNvSpPr/>
          <p:nvPr/>
        </p:nvSpPr>
        <p:spPr>
          <a:xfrm>
            <a:off x="2281626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2289655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2297684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2305713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 txBox="1"/>
          <p:nvPr/>
        </p:nvSpPr>
        <p:spPr>
          <a:xfrm>
            <a:off x="2293453" y="3015653"/>
            <a:ext cx="34925" cy="304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T</a:t>
            </a:r>
            <a:endParaRPr sz="100">
              <a:latin typeface="Arial"/>
              <a:cs typeface="Arial"/>
            </a:endParaRPr>
          </a:p>
        </p:txBody>
      </p:sp>
      <p:sp>
        <p:nvSpPr>
          <p:cNvPr id="428" name="object 428"/>
          <p:cNvSpPr/>
          <p:nvPr/>
        </p:nvSpPr>
        <p:spPr>
          <a:xfrm>
            <a:off x="2313742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2321771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 txBox="1"/>
          <p:nvPr/>
        </p:nvSpPr>
        <p:spPr>
          <a:xfrm>
            <a:off x="2309511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431" name="object 431"/>
          <p:cNvSpPr/>
          <p:nvPr/>
        </p:nvSpPr>
        <p:spPr>
          <a:xfrm>
            <a:off x="2329800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2337830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2345858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 txBox="1"/>
          <p:nvPr/>
        </p:nvSpPr>
        <p:spPr>
          <a:xfrm>
            <a:off x="2333599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435" name="object 435"/>
          <p:cNvSpPr/>
          <p:nvPr/>
        </p:nvSpPr>
        <p:spPr>
          <a:xfrm>
            <a:off x="2353887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2361917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2369946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 txBox="1"/>
          <p:nvPr/>
        </p:nvSpPr>
        <p:spPr>
          <a:xfrm>
            <a:off x="2357686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439" name="object 439"/>
          <p:cNvSpPr/>
          <p:nvPr/>
        </p:nvSpPr>
        <p:spPr>
          <a:xfrm>
            <a:off x="2377975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2386004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 txBox="1"/>
          <p:nvPr/>
        </p:nvSpPr>
        <p:spPr>
          <a:xfrm>
            <a:off x="2373744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442" name="object 442"/>
          <p:cNvSpPr/>
          <p:nvPr/>
        </p:nvSpPr>
        <p:spPr>
          <a:xfrm>
            <a:off x="2394033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2402062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 txBox="1"/>
          <p:nvPr/>
        </p:nvSpPr>
        <p:spPr>
          <a:xfrm>
            <a:off x="2389802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445" name="object 445"/>
          <p:cNvSpPr/>
          <p:nvPr/>
        </p:nvSpPr>
        <p:spPr>
          <a:xfrm>
            <a:off x="2411107" y="3001885"/>
            <a:ext cx="8255" cy="57785"/>
          </a:xfrm>
          <a:custGeom>
            <a:avLst/>
            <a:gdLst/>
            <a:ahLst/>
            <a:cxnLst/>
            <a:rect l="l" t="t" r="r" b="b"/>
            <a:pathLst>
              <a:path w="8255" h="57785">
                <a:moveTo>
                  <a:pt x="0" y="57600"/>
                </a:moveTo>
                <a:lnTo>
                  <a:pt x="0" y="0"/>
                </a:lnTo>
                <a:lnTo>
                  <a:pt x="8029" y="0"/>
                </a:lnTo>
                <a:lnTo>
                  <a:pt x="8029" y="57600"/>
                </a:lnTo>
                <a:lnTo>
                  <a:pt x="0" y="576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 txBox="1"/>
          <p:nvPr/>
        </p:nvSpPr>
        <p:spPr>
          <a:xfrm>
            <a:off x="2140900" y="3014446"/>
            <a:ext cx="292100" cy="330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A</a:t>
            </a:r>
            <a:endParaRPr sz="100">
              <a:latin typeface="Arial"/>
              <a:cs typeface="Arial"/>
            </a:endParaRPr>
          </a:p>
          <a:p>
            <a:pPr marL="13335" marR="5080" indent="-635" algn="just">
              <a:lnSpc>
                <a:spcPct val="100000"/>
              </a:lnSpc>
              <a:spcBef>
                <a:spcPts val="60"/>
              </a:spcBef>
            </a:pPr>
            <a:r>
              <a:rPr sz="100" spc="10" dirty="0">
                <a:latin typeface="Arial"/>
                <a:cs typeface="Arial"/>
              </a:rPr>
              <a:t>C  </a:t>
            </a:r>
            <a:r>
              <a:rPr sz="100" spc="5" dirty="0">
                <a:latin typeface="Arial"/>
                <a:cs typeface="Arial"/>
              </a:rPr>
              <a:t>D  E</a:t>
            </a:r>
            <a:endParaRPr sz="1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75"/>
              </a:spcBef>
            </a:pPr>
            <a:r>
              <a:rPr sz="100" spc="5" dirty="0">
                <a:latin typeface="Arial"/>
                <a:cs typeface="Arial"/>
              </a:rPr>
              <a:t>G  </a:t>
            </a:r>
            <a:r>
              <a:rPr sz="100" spc="10" dirty="0">
                <a:latin typeface="Arial"/>
                <a:cs typeface="Arial"/>
              </a:rPr>
              <a:t>H</a:t>
            </a:r>
            <a:endParaRPr sz="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 marR="5080" indent="635" algn="just">
              <a:lnSpc>
                <a:spcPct val="100000"/>
              </a:lnSpc>
            </a:pPr>
            <a:r>
              <a:rPr sz="100" spc="5" dirty="0">
                <a:latin typeface="Arial"/>
                <a:cs typeface="Arial"/>
              </a:rPr>
              <a:t>K  L  </a:t>
            </a:r>
            <a:r>
              <a:rPr sz="100" spc="10" dirty="0">
                <a:latin typeface="Arial"/>
                <a:cs typeface="Arial"/>
              </a:rPr>
              <a:t>M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100" dirty="0">
                <a:latin typeface="Arial"/>
                <a:cs typeface="Arial"/>
              </a:rPr>
              <a:t>O</a:t>
            </a:r>
            <a:endParaRPr sz="100">
              <a:latin typeface="Arial"/>
              <a:cs typeface="Arial"/>
            </a:endParaRPr>
          </a:p>
          <a:p>
            <a:pPr marL="13335" marR="5080" indent="-635" algn="just">
              <a:lnSpc>
                <a:spcPct val="100000"/>
              </a:lnSpc>
              <a:spcBef>
                <a:spcPts val="65"/>
              </a:spcBef>
            </a:pPr>
            <a:r>
              <a:rPr sz="100" spc="5" dirty="0">
                <a:latin typeface="Arial"/>
                <a:cs typeface="Arial"/>
              </a:rPr>
              <a:t>Q  R  S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100" dirty="0">
                <a:latin typeface="Arial"/>
                <a:cs typeface="Arial"/>
              </a:rPr>
              <a:t>U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100" dirty="0">
                <a:latin typeface="Arial"/>
                <a:cs typeface="Arial"/>
              </a:rPr>
              <a:t>_</a:t>
            </a:r>
            <a:endParaRPr sz="100">
              <a:latin typeface="Arial"/>
              <a:cs typeface="Arial"/>
            </a:endParaRPr>
          </a:p>
        </p:txBody>
      </p:sp>
      <p:sp>
        <p:nvSpPr>
          <p:cNvPr id="447" name="object 447"/>
          <p:cNvSpPr/>
          <p:nvPr/>
        </p:nvSpPr>
        <p:spPr>
          <a:xfrm>
            <a:off x="2286656" y="2968263"/>
            <a:ext cx="0" cy="33655"/>
          </a:xfrm>
          <a:custGeom>
            <a:avLst/>
            <a:gdLst/>
            <a:ahLst/>
            <a:cxnLst/>
            <a:rect l="l" t="t" r="r" b="b"/>
            <a:pathLst>
              <a:path h="33655">
                <a:moveTo>
                  <a:pt x="0" y="33622"/>
                </a:moveTo>
                <a:lnTo>
                  <a:pt x="0" y="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2280560" y="295200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2280560" y="295200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2286656" y="3083463"/>
            <a:ext cx="0" cy="22225"/>
          </a:xfrm>
          <a:custGeom>
            <a:avLst/>
            <a:gdLst/>
            <a:ahLst/>
            <a:cxnLst/>
            <a:rect l="l" t="t" r="r" b="b"/>
            <a:pathLst>
              <a:path h="22225">
                <a:moveTo>
                  <a:pt x="0" y="22102"/>
                </a:moveTo>
                <a:lnTo>
                  <a:pt x="0" y="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2280560" y="306720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2280560" y="306720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2470976" y="3105565"/>
            <a:ext cx="288290" cy="57785"/>
          </a:xfrm>
          <a:custGeom>
            <a:avLst/>
            <a:gdLst/>
            <a:ahLst/>
            <a:cxnLst/>
            <a:rect l="l" t="t" r="r" b="b"/>
            <a:pathLst>
              <a:path w="288289" h="57785">
                <a:moveTo>
                  <a:pt x="259199" y="0"/>
                </a:moveTo>
                <a:lnTo>
                  <a:pt x="28799" y="0"/>
                </a:lnTo>
                <a:lnTo>
                  <a:pt x="17589" y="2263"/>
                </a:lnTo>
                <a:lnTo>
                  <a:pt x="8435" y="8435"/>
                </a:lnTo>
                <a:lnTo>
                  <a:pt x="2263" y="17589"/>
                </a:lnTo>
                <a:lnTo>
                  <a:pt x="0" y="28800"/>
                </a:lnTo>
                <a:lnTo>
                  <a:pt x="2263" y="40010"/>
                </a:lnTo>
                <a:lnTo>
                  <a:pt x="8435" y="49164"/>
                </a:lnTo>
                <a:lnTo>
                  <a:pt x="17589" y="55336"/>
                </a:lnTo>
                <a:lnTo>
                  <a:pt x="28799" y="57600"/>
                </a:lnTo>
                <a:lnTo>
                  <a:pt x="259199" y="57600"/>
                </a:lnTo>
                <a:lnTo>
                  <a:pt x="270410" y="55336"/>
                </a:lnTo>
                <a:lnTo>
                  <a:pt x="279564" y="49164"/>
                </a:lnTo>
                <a:lnTo>
                  <a:pt x="285736" y="40010"/>
                </a:lnTo>
                <a:lnTo>
                  <a:pt x="287999" y="28800"/>
                </a:lnTo>
                <a:lnTo>
                  <a:pt x="285736" y="17589"/>
                </a:lnTo>
                <a:lnTo>
                  <a:pt x="279564" y="8435"/>
                </a:lnTo>
                <a:lnTo>
                  <a:pt x="270410" y="2263"/>
                </a:lnTo>
                <a:lnTo>
                  <a:pt x="2591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2470976" y="3105566"/>
            <a:ext cx="288290" cy="57785"/>
          </a:xfrm>
          <a:custGeom>
            <a:avLst/>
            <a:gdLst/>
            <a:ahLst/>
            <a:cxnLst/>
            <a:rect l="l" t="t" r="r" b="b"/>
            <a:pathLst>
              <a:path w="288289" h="57785">
                <a:moveTo>
                  <a:pt x="28799" y="0"/>
                </a:moveTo>
                <a:lnTo>
                  <a:pt x="259199" y="0"/>
                </a:lnTo>
                <a:lnTo>
                  <a:pt x="270410" y="2263"/>
                </a:lnTo>
                <a:lnTo>
                  <a:pt x="279564" y="8435"/>
                </a:lnTo>
                <a:lnTo>
                  <a:pt x="285736" y="17589"/>
                </a:lnTo>
                <a:lnTo>
                  <a:pt x="287999" y="28799"/>
                </a:lnTo>
                <a:lnTo>
                  <a:pt x="285736" y="40010"/>
                </a:lnTo>
                <a:lnTo>
                  <a:pt x="279564" y="49164"/>
                </a:lnTo>
                <a:lnTo>
                  <a:pt x="270410" y="55336"/>
                </a:lnTo>
                <a:lnTo>
                  <a:pt x="259199" y="57599"/>
                </a:lnTo>
                <a:lnTo>
                  <a:pt x="28799" y="57599"/>
                </a:lnTo>
                <a:lnTo>
                  <a:pt x="17589" y="55336"/>
                </a:lnTo>
                <a:lnTo>
                  <a:pt x="8435" y="49164"/>
                </a:lnTo>
                <a:lnTo>
                  <a:pt x="2263" y="40010"/>
                </a:lnTo>
                <a:lnTo>
                  <a:pt x="0" y="28799"/>
                </a:lnTo>
                <a:lnTo>
                  <a:pt x="2263" y="17589"/>
                </a:lnTo>
                <a:lnTo>
                  <a:pt x="8435" y="8435"/>
                </a:lnTo>
                <a:lnTo>
                  <a:pt x="17589" y="2263"/>
                </a:lnTo>
                <a:lnTo>
                  <a:pt x="28799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2526544" y="3168855"/>
            <a:ext cx="176864" cy="1000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2563136" y="2713885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88496" y="15183"/>
                </a:moveTo>
                <a:lnTo>
                  <a:pt x="99884" y="32332"/>
                </a:lnTo>
                <a:lnTo>
                  <a:pt x="103680" y="51840"/>
                </a:lnTo>
                <a:lnTo>
                  <a:pt x="99884" y="71347"/>
                </a:lnTo>
                <a:lnTo>
                  <a:pt x="88496" y="88496"/>
                </a:lnTo>
                <a:lnTo>
                  <a:pt x="71347" y="99884"/>
                </a:lnTo>
                <a:lnTo>
                  <a:pt x="51840" y="103680"/>
                </a:lnTo>
                <a:lnTo>
                  <a:pt x="32332" y="99884"/>
                </a:lnTo>
                <a:lnTo>
                  <a:pt x="15183" y="88496"/>
                </a:lnTo>
                <a:lnTo>
                  <a:pt x="3795" y="71347"/>
                </a:lnTo>
                <a:lnTo>
                  <a:pt x="0" y="51840"/>
                </a:lnTo>
                <a:lnTo>
                  <a:pt x="3795" y="32332"/>
                </a:lnTo>
                <a:lnTo>
                  <a:pt x="15183" y="15183"/>
                </a:lnTo>
                <a:lnTo>
                  <a:pt x="32332" y="3795"/>
                </a:lnTo>
                <a:lnTo>
                  <a:pt x="51840" y="0"/>
                </a:lnTo>
                <a:lnTo>
                  <a:pt x="71347" y="3795"/>
                </a:lnTo>
                <a:lnTo>
                  <a:pt x="88496" y="15183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 txBox="1"/>
          <p:nvPr/>
        </p:nvSpPr>
        <p:spPr>
          <a:xfrm>
            <a:off x="2594148" y="2732250"/>
            <a:ext cx="41910" cy="647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" dirty="0">
                <a:latin typeface="Arial"/>
                <a:cs typeface="Arial"/>
              </a:rPr>
              <a:t>y</a:t>
            </a:r>
            <a:endParaRPr sz="250">
              <a:latin typeface="Arial"/>
              <a:cs typeface="Arial"/>
            </a:endParaRPr>
          </a:p>
        </p:txBody>
      </p:sp>
      <p:sp>
        <p:nvSpPr>
          <p:cNvPr id="458" name="object 458"/>
          <p:cNvSpPr/>
          <p:nvPr/>
        </p:nvSpPr>
        <p:spPr>
          <a:xfrm>
            <a:off x="2597696" y="2863645"/>
            <a:ext cx="34925" cy="80645"/>
          </a:xfrm>
          <a:custGeom>
            <a:avLst/>
            <a:gdLst/>
            <a:ahLst/>
            <a:cxnLst/>
            <a:rect l="l" t="t" r="r" b="b"/>
            <a:pathLst>
              <a:path w="34925" h="80644">
                <a:moveTo>
                  <a:pt x="26823" y="0"/>
                </a:moveTo>
                <a:lnTo>
                  <a:pt x="7736" y="0"/>
                </a:lnTo>
                <a:lnTo>
                  <a:pt x="0" y="7736"/>
                </a:lnTo>
                <a:lnTo>
                  <a:pt x="0" y="72903"/>
                </a:lnTo>
                <a:lnTo>
                  <a:pt x="7736" y="80639"/>
                </a:lnTo>
                <a:lnTo>
                  <a:pt x="26823" y="80639"/>
                </a:lnTo>
                <a:lnTo>
                  <a:pt x="34559" y="72903"/>
                </a:lnTo>
                <a:lnTo>
                  <a:pt x="34559" y="7736"/>
                </a:lnTo>
                <a:lnTo>
                  <a:pt x="26823" y="0"/>
                </a:lnTo>
                <a:close/>
              </a:path>
            </a:pathLst>
          </a:custGeom>
          <a:solidFill>
            <a:srgbClr val="FFB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2597696" y="2863645"/>
            <a:ext cx="34925" cy="80645"/>
          </a:xfrm>
          <a:custGeom>
            <a:avLst/>
            <a:gdLst/>
            <a:ahLst/>
            <a:cxnLst/>
            <a:rect l="l" t="t" r="r" b="b"/>
            <a:pathLst>
              <a:path w="34925" h="80644">
                <a:moveTo>
                  <a:pt x="0" y="63359"/>
                </a:moveTo>
                <a:lnTo>
                  <a:pt x="0" y="17280"/>
                </a:lnTo>
                <a:lnTo>
                  <a:pt x="0" y="7736"/>
                </a:lnTo>
                <a:lnTo>
                  <a:pt x="7736" y="0"/>
                </a:lnTo>
                <a:lnTo>
                  <a:pt x="17280" y="0"/>
                </a:lnTo>
                <a:lnTo>
                  <a:pt x="26823" y="0"/>
                </a:lnTo>
                <a:lnTo>
                  <a:pt x="34559" y="7736"/>
                </a:lnTo>
                <a:lnTo>
                  <a:pt x="34559" y="17280"/>
                </a:lnTo>
                <a:lnTo>
                  <a:pt x="34559" y="63359"/>
                </a:lnTo>
                <a:lnTo>
                  <a:pt x="34559" y="72903"/>
                </a:lnTo>
                <a:lnTo>
                  <a:pt x="26823" y="80639"/>
                </a:lnTo>
                <a:lnTo>
                  <a:pt x="17280" y="80639"/>
                </a:lnTo>
                <a:lnTo>
                  <a:pt x="7736" y="80639"/>
                </a:lnTo>
                <a:lnTo>
                  <a:pt x="0" y="72903"/>
                </a:lnTo>
                <a:lnTo>
                  <a:pt x="0" y="63359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 txBox="1"/>
          <p:nvPr/>
        </p:nvSpPr>
        <p:spPr>
          <a:xfrm>
            <a:off x="2563847" y="2871758"/>
            <a:ext cx="101600" cy="64769"/>
          </a:xfrm>
          <a:prstGeom prst="rect">
            <a:avLst/>
          </a:prstGeom>
        </p:spPr>
        <p:txBody>
          <a:bodyPr vert="vert270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500" dirty="0">
                <a:latin typeface="Arial"/>
                <a:cs typeface="Arial"/>
              </a:rPr>
              <a:t>~</a:t>
            </a:r>
            <a:endParaRPr sz="500">
              <a:latin typeface="Arial"/>
              <a:cs typeface="Arial"/>
            </a:endParaRPr>
          </a:p>
        </p:txBody>
      </p:sp>
      <p:sp>
        <p:nvSpPr>
          <p:cNvPr id="461" name="object 461"/>
          <p:cNvSpPr/>
          <p:nvPr/>
        </p:nvSpPr>
        <p:spPr>
          <a:xfrm>
            <a:off x="2614976" y="2841543"/>
            <a:ext cx="0" cy="22225"/>
          </a:xfrm>
          <a:custGeom>
            <a:avLst/>
            <a:gdLst/>
            <a:ahLst/>
            <a:cxnLst/>
            <a:rect l="l" t="t" r="r" b="b"/>
            <a:pathLst>
              <a:path h="22225">
                <a:moveTo>
                  <a:pt x="0" y="22102"/>
                </a:moveTo>
                <a:lnTo>
                  <a:pt x="0" y="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2608880" y="282528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2608880" y="282528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2327790" y="2797285"/>
            <a:ext cx="179705" cy="427990"/>
          </a:xfrm>
          <a:custGeom>
            <a:avLst/>
            <a:gdLst/>
            <a:ahLst/>
            <a:cxnLst/>
            <a:rect l="l" t="t" r="r" b="b"/>
            <a:pathLst>
              <a:path w="179705" h="427989">
                <a:moveTo>
                  <a:pt x="0" y="0"/>
                </a:moveTo>
                <a:lnTo>
                  <a:pt x="55303" y="58489"/>
                </a:lnTo>
                <a:lnTo>
                  <a:pt x="83515" y="98989"/>
                </a:lnTo>
                <a:lnTo>
                  <a:pt x="108626" y="147000"/>
                </a:lnTo>
                <a:lnTo>
                  <a:pt x="125805" y="200503"/>
                </a:lnTo>
                <a:lnTo>
                  <a:pt x="129553" y="244170"/>
                </a:lnTo>
                <a:lnTo>
                  <a:pt x="126518" y="281422"/>
                </a:lnTo>
                <a:lnTo>
                  <a:pt x="123347" y="315683"/>
                </a:lnTo>
                <a:lnTo>
                  <a:pt x="126687" y="350375"/>
                </a:lnTo>
                <a:lnTo>
                  <a:pt x="143186" y="388920"/>
                </a:lnTo>
                <a:lnTo>
                  <a:pt x="151506" y="401125"/>
                </a:lnTo>
                <a:lnTo>
                  <a:pt x="160419" y="411555"/>
                </a:lnTo>
                <a:lnTo>
                  <a:pt x="169805" y="420336"/>
                </a:lnTo>
                <a:lnTo>
                  <a:pt x="179545" y="427597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2504547" y="3219459"/>
            <a:ext cx="17780" cy="13335"/>
          </a:xfrm>
          <a:custGeom>
            <a:avLst/>
            <a:gdLst/>
            <a:ahLst/>
            <a:cxnLst/>
            <a:rect l="l" t="t" r="r" b="b"/>
            <a:pathLst>
              <a:path w="17780" h="13335">
                <a:moveTo>
                  <a:pt x="5572" y="0"/>
                </a:moveTo>
                <a:lnTo>
                  <a:pt x="0" y="10843"/>
                </a:lnTo>
                <a:lnTo>
                  <a:pt x="17244" y="12852"/>
                </a:lnTo>
                <a:lnTo>
                  <a:pt x="557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2504547" y="3219459"/>
            <a:ext cx="17780" cy="13335"/>
          </a:xfrm>
          <a:custGeom>
            <a:avLst/>
            <a:gdLst/>
            <a:ahLst/>
            <a:cxnLst/>
            <a:rect l="l" t="t" r="r" b="b"/>
            <a:pathLst>
              <a:path w="17780" h="13335">
                <a:moveTo>
                  <a:pt x="17244" y="12852"/>
                </a:moveTo>
                <a:lnTo>
                  <a:pt x="5572" y="0"/>
                </a:lnTo>
                <a:lnTo>
                  <a:pt x="0" y="10843"/>
                </a:lnTo>
                <a:lnTo>
                  <a:pt x="17244" y="12852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2430656" y="3134366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>
                <a:moveTo>
                  <a:pt x="0" y="0"/>
                </a:moveTo>
                <a:lnTo>
                  <a:pt x="16342" y="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2446999" y="3128269"/>
            <a:ext cx="16510" cy="12700"/>
          </a:xfrm>
          <a:custGeom>
            <a:avLst/>
            <a:gdLst/>
            <a:ahLst/>
            <a:cxnLst/>
            <a:rect l="l" t="t" r="r" b="b"/>
            <a:pathLst>
              <a:path w="16510" h="12700">
                <a:moveTo>
                  <a:pt x="0" y="0"/>
                </a:moveTo>
                <a:lnTo>
                  <a:pt x="0" y="12191"/>
                </a:lnTo>
                <a:lnTo>
                  <a:pt x="16255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2446999" y="3128270"/>
            <a:ext cx="16510" cy="12700"/>
          </a:xfrm>
          <a:custGeom>
            <a:avLst/>
            <a:gdLst/>
            <a:ahLst/>
            <a:cxnLst/>
            <a:rect l="l" t="t" r="r" b="b"/>
            <a:pathLst>
              <a:path w="16510" h="12700">
                <a:moveTo>
                  <a:pt x="16255" y="6095"/>
                </a:moveTo>
                <a:lnTo>
                  <a:pt x="0" y="0"/>
                </a:lnTo>
                <a:lnTo>
                  <a:pt x="0" y="12191"/>
                </a:lnTo>
                <a:lnTo>
                  <a:pt x="16255" y="6095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2481480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2489509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 txBox="1"/>
          <p:nvPr/>
        </p:nvSpPr>
        <p:spPr>
          <a:xfrm>
            <a:off x="2477249" y="3015201"/>
            <a:ext cx="34925" cy="311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B</a:t>
            </a:r>
            <a:endParaRPr sz="100">
              <a:latin typeface="Arial"/>
              <a:cs typeface="Arial"/>
            </a:endParaRPr>
          </a:p>
        </p:txBody>
      </p:sp>
      <p:sp>
        <p:nvSpPr>
          <p:cNvPr id="473" name="object 473"/>
          <p:cNvSpPr/>
          <p:nvPr/>
        </p:nvSpPr>
        <p:spPr>
          <a:xfrm>
            <a:off x="2497539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2505567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2513597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2521626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 txBox="1"/>
          <p:nvPr/>
        </p:nvSpPr>
        <p:spPr>
          <a:xfrm>
            <a:off x="2509366" y="3015653"/>
            <a:ext cx="34925" cy="304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F</a:t>
            </a:r>
            <a:endParaRPr sz="100">
              <a:latin typeface="Arial"/>
              <a:cs typeface="Arial"/>
            </a:endParaRPr>
          </a:p>
        </p:txBody>
      </p:sp>
      <p:sp>
        <p:nvSpPr>
          <p:cNvPr id="478" name="object 478"/>
          <p:cNvSpPr/>
          <p:nvPr/>
        </p:nvSpPr>
        <p:spPr>
          <a:xfrm>
            <a:off x="2529655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2537684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 txBox="1"/>
          <p:nvPr/>
        </p:nvSpPr>
        <p:spPr>
          <a:xfrm>
            <a:off x="2525424" y="3015051"/>
            <a:ext cx="34925" cy="317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H</a:t>
            </a:r>
            <a:endParaRPr sz="100">
              <a:latin typeface="Arial"/>
              <a:cs typeface="Arial"/>
            </a:endParaRPr>
          </a:p>
        </p:txBody>
      </p:sp>
      <p:sp>
        <p:nvSpPr>
          <p:cNvPr id="481" name="object 481"/>
          <p:cNvSpPr/>
          <p:nvPr/>
        </p:nvSpPr>
        <p:spPr>
          <a:xfrm>
            <a:off x="2545713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2553742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 txBox="1"/>
          <p:nvPr/>
        </p:nvSpPr>
        <p:spPr>
          <a:xfrm>
            <a:off x="2541482" y="3015876"/>
            <a:ext cx="34925" cy="298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J</a:t>
            </a:r>
            <a:endParaRPr sz="100">
              <a:latin typeface="Arial"/>
              <a:cs typeface="Arial"/>
            </a:endParaRPr>
          </a:p>
        </p:txBody>
      </p:sp>
      <p:sp>
        <p:nvSpPr>
          <p:cNvPr id="484" name="object 484"/>
          <p:cNvSpPr/>
          <p:nvPr/>
        </p:nvSpPr>
        <p:spPr>
          <a:xfrm>
            <a:off x="2561771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2569800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2577829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2585859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 txBox="1"/>
          <p:nvPr/>
        </p:nvSpPr>
        <p:spPr>
          <a:xfrm>
            <a:off x="2573598" y="3015051"/>
            <a:ext cx="34925" cy="317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N</a:t>
            </a:r>
            <a:endParaRPr sz="100">
              <a:latin typeface="Arial"/>
              <a:cs typeface="Arial"/>
            </a:endParaRPr>
          </a:p>
        </p:txBody>
      </p:sp>
      <p:sp>
        <p:nvSpPr>
          <p:cNvPr id="489" name="object 489"/>
          <p:cNvSpPr/>
          <p:nvPr/>
        </p:nvSpPr>
        <p:spPr>
          <a:xfrm>
            <a:off x="2593888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2601917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 txBox="1"/>
          <p:nvPr/>
        </p:nvSpPr>
        <p:spPr>
          <a:xfrm>
            <a:off x="2589657" y="3015352"/>
            <a:ext cx="34925" cy="311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P</a:t>
            </a:r>
            <a:endParaRPr sz="100">
              <a:latin typeface="Arial"/>
              <a:cs typeface="Arial"/>
            </a:endParaRPr>
          </a:p>
        </p:txBody>
      </p:sp>
      <p:sp>
        <p:nvSpPr>
          <p:cNvPr id="492" name="object 492"/>
          <p:cNvSpPr/>
          <p:nvPr/>
        </p:nvSpPr>
        <p:spPr>
          <a:xfrm>
            <a:off x="2609945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2617975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2626004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 txBox="1"/>
          <p:nvPr/>
        </p:nvSpPr>
        <p:spPr>
          <a:xfrm>
            <a:off x="2613744" y="3015352"/>
            <a:ext cx="34925" cy="311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S</a:t>
            </a:r>
            <a:endParaRPr sz="100">
              <a:latin typeface="Arial"/>
              <a:cs typeface="Arial"/>
            </a:endParaRPr>
          </a:p>
        </p:txBody>
      </p:sp>
      <p:sp>
        <p:nvSpPr>
          <p:cNvPr id="496" name="object 496"/>
          <p:cNvSpPr/>
          <p:nvPr/>
        </p:nvSpPr>
        <p:spPr>
          <a:xfrm>
            <a:off x="2634033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2642062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2650091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 txBox="1"/>
          <p:nvPr/>
        </p:nvSpPr>
        <p:spPr>
          <a:xfrm>
            <a:off x="2637831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500" name="object 500"/>
          <p:cNvSpPr/>
          <p:nvPr/>
        </p:nvSpPr>
        <p:spPr>
          <a:xfrm>
            <a:off x="2658120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2666149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2674178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 txBox="1"/>
          <p:nvPr/>
        </p:nvSpPr>
        <p:spPr>
          <a:xfrm>
            <a:off x="2661919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504" name="object 504"/>
          <p:cNvSpPr/>
          <p:nvPr/>
        </p:nvSpPr>
        <p:spPr>
          <a:xfrm>
            <a:off x="2682208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2690237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 txBox="1"/>
          <p:nvPr/>
        </p:nvSpPr>
        <p:spPr>
          <a:xfrm>
            <a:off x="2677977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507" name="object 507"/>
          <p:cNvSpPr/>
          <p:nvPr/>
        </p:nvSpPr>
        <p:spPr>
          <a:xfrm>
            <a:off x="2698266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2706295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2714324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 txBox="1"/>
          <p:nvPr/>
        </p:nvSpPr>
        <p:spPr>
          <a:xfrm>
            <a:off x="2702064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511" name="object 511"/>
          <p:cNvSpPr/>
          <p:nvPr/>
        </p:nvSpPr>
        <p:spPr>
          <a:xfrm>
            <a:off x="2722353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2730382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 txBox="1"/>
          <p:nvPr/>
        </p:nvSpPr>
        <p:spPr>
          <a:xfrm>
            <a:off x="2718122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514" name="object 514"/>
          <p:cNvSpPr/>
          <p:nvPr/>
        </p:nvSpPr>
        <p:spPr>
          <a:xfrm>
            <a:off x="2739427" y="3001885"/>
            <a:ext cx="8255" cy="57785"/>
          </a:xfrm>
          <a:custGeom>
            <a:avLst/>
            <a:gdLst/>
            <a:ahLst/>
            <a:cxnLst/>
            <a:rect l="l" t="t" r="r" b="b"/>
            <a:pathLst>
              <a:path w="8255" h="57785">
                <a:moveTo>
                  <a:pt x="0" y="57600"/>
                </a:moveTo>
                <a:lnTo>
                  <a:pt x="0" y="0"/>
                </a:lnTo>
                <a:lnTo>
                  <a:pt x="8029" y="0"/>
                </a:lnTo>
                <a:lnTo>
                  <a:pt x="8029" y="57600"/>
                </a:lnTo>
                <a:lnTo>
                  <a:pt x="0" y="576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 txBox="1"/>
          <p:nvPr/>
        </p:nvSpPr>
        <p:spPr>
          <a:xfrm>
            <a:off x="2469220" y="3014446"/>
            <a:ext cx="292100" cy="330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A</a:t>
            </a:r>
            <a:endParaRPr sz="100">
              <a:latin typeface="Arial"/>
              <a:cs typeface="Arial"/>
            </a:endParaRPr>
          </a:p>
          <a:p>
            <a:pPr marL="13335" marR="5080" indent="-635" algn="just">
              <a:lnSpc>
                <a:spcPct val="100000"/>
              </a:lnSpc>
              <a:spcBef>
                <a:spcPts val="60"/>
              </a:spcBef>
            </a:pPr>
            <a:r>
              <a:rPr sz="100" spc="10" dirty="0">
                <a:latin typeface="Arial"/>
                <a:cs typeface="Arial"/>
              </a:rPr>
              <a:t>C  </a:t>
            </a:r>
            <a:r>
              <a:rPr sz="100" spc="5" dirty="0">
                <a:latin typeface="Arial"/>
                <a:cs typeface="Arial"/>
              </a:rPr>
              <a:t>D  E</a:t>
            </a:r>
            <a:endParaRPr sz="100">
              <a:latin typeface="Arial"/>
              <a:cs typeface="Arial"/>
            </a:endParaRPr>
          </a:p>
          <a:p>
            <a:pPr marL="12700" marR="5080" algn="ctr">
              <a:lnSpc>
                <a:spcPct val="210700"/>
              </a:lnSpc>
              <a:spcBef>
                <a:spcPts val="5"/>
              </a:spcBef>
            </a:pPr>
            <a:r>
              <a:rPr sz="100" spc="5" dirty="0">
                <a:latin typeface="Arial"/>
                <a:cs typeface="Arial"/>
              </a:rPr>
              <a:t>G  </a:t>
            </a:r>
            <a:r>
              <a:rPr sz="100" dirty="0">
                <a:latin typeface="Arial"/>
                <a:cs typeface="Arial"/>
              </a:rPr>
              <a:t>I</a:t>
            </a:r>
            <a:endParaRPr sz="100">
              <a:latin typeface="Arial"/>
              <a:cs typeface="Arial"/>
            </a:endParaRPr>
          </a:p>
          <a:p>
            <a:pPr marL="12700" marR="5080" indent="635" algn="just">
              <a:lnSpc>
                <a:spcPct val="100000"/>
              </a:lnSpc>
              <a:spcBef>
                <a:spcPts val="70"/>
              </a:spcBef>
            </a:pPr>
            <a:r>
              <a:rPr sz="100" spc="5" dirty="0">
                <a:latin typeface="Arial"/>
                <a:cs typeface="Arial"/>
              </a:rPr>
              <a:t>K  L  </a:t>
            </a:r>
            <a:r>
              <a:rPr sz="100" spc="10" dirty="0">
                <a:latin typeface="Arial"/>
                <a:cs typeface="Arial"/>
              </a:rPr>
              <a:t>M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100" dirty="0">
                <a:latin typeface="Arial"/>
                <a:cs typeface="Arial"/>
              </a:rPr>
              <a:t>O</a:t>
            </a:r>
            <a:endParaRPr sz="1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70"/>
              </a:spcBef>
            </a:pPr>
            <a:r>
              <a:rPr sz="100" spc="5" dirty="0">
                <a:latin typeface="Arial"/>
                <a:cs typeface="Arial"/>
              </a:rPr>
              <a:t>Q  R</a:t>
            </a:r>
            <a:endParaRPr sz="1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70"/>
              </a:spcBef>
            </a:pPr>
            <a:r>
              <a:rPr sz="100" spc="5" dirty="0">
                <a:latin typeface="Arial"/>
                <a:cs typeface="Arial"/>
              </a:rPr>
              <a:t>T  </a:t>
            </a:r>
            <a:r>
              <a:rPr sz="100" spc="10" dirty="0">
                <a:latin typeface="Arial"/>
                <a:cs typeface="Arial"/>
              </a:rPr>
              <a:t>U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00" dirty="0">
                <a:latin typeface="Arial"/>
                <a:cs typeface="Arial"/>
              </a:rPr>
              <a:t>_</a:t>
            </a:r>
            <a:endParaRPr sz="100">
              <a:latin typeface="Arial"/>
              <a:cs typeface="Arial"/>
            </a:endParaRPr>
          </a:p>
        </p:txBody>
      </p:sp>
      <p:sp>
        <p:nvSpPr>
          <p:cNvPr id="516" name="object 516"/>
          <p:cNvSpPr/>
          <p:nvPr/>
        </p:nvSpPr>
        <p:spPr>
          <a:xfrm>
            <a:off x="2614976" y="2968263"/>
            <a:ext cx="0" cy="33655"/>
          </a:xfrm>
          <a:custGeom>
            <a:avLst/>
            <a:gdLst/>
            <a:ahLst/>
            <a:cxnLst/>
            <a:rect l="l" t="t" r="r" b="b"/>
            <a:pathLst>
              <a:path h="33655">
                <a:moveTo>
                  <a:pt x="0" y="33622"/>
                </a:moveTo>
                <a:lnTo>
                  <a:pt x="0" y="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2608880" y="295200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2608880" y="295200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2614976" y="3083463"/>
            <a:ext cx="0" cy="22225"/>
          </a:xfrm>
          <a:custGeom>
            <a:avLst/>
            <a:gdLst/>
            <a:ahLst/>
            <a:cxnLst/>
            <a:rect l="l" t="t" r="r" b="b"/>
            <a:pathLst>
              <a:path h="22225">
                <a:moveTo>
                  <a:pt x="0" y="22102"/>
                </a:moveTo>
                <a:lnTo>
                  <a:pt x="0" y="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2608880" y="306720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2608880" y="306720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2805056" y="3105565"/>
            <a:ext cx="288290" cy="57785"/>
          </a:xfrm>
          <a:custGeom>
            <a:avLst/>
            <a:gdLst/>
            <a:ahLst/>
            <a:cxnLst/>
            <a:rect l="l" t="t" r="r" b="b"/>
            <a:pathLst>
              <a:path w="288289" h="57785">
                <a:moveTo>
                  <a:pt x="259200" y="0"/>
                </a:moveTo>
                <a:lnTo>
                  <a:pt x="28799" y="0"/>
                </a:lnTo>
                <a:lnTo>
                  <a:pt x="17589" y="2263"/>
                </a:lnTo>
                <a:lnTo>
                  <a:pt x="8435" y="8435"/>
                </a:lnTo>
                <a:lnTo>
                  <a:pt x="2263" y="17589"/>
                </a:lnTo>
                <a:lnTo>
                  <a:pt x="0" y="28800"/>
                </a:lnTo>
                <a:lnTo>
                  <a:pt x="2263" y="40010"/>
                </a:lnTo>
                <a:lnTo>
                  <a:pt x="8435" y="49164"/>
                </a:lnTo>
                <a:lnTo>
                  <a:pt x="17589" y="55336"/>
                </a:lnTo>
                <a:lnTo>
                  <a:pt x="28799" y="57600"/>
                </a:lnTo>
                <a:lnTo>
                  <a:pt x="259200" y="57600"/>
                </a:lnTo>
                <a:lnTo>
                  <a:pt x="270410" y="55336"/>
                </a:lnTo>
                <a:lnTo>
                  <a:pt x="279564" y="49164"/>
                </a:lnTo>
                <a:lnTo>
                  <a:pt x="285736" y="40010"/>
                </a:lnTo>
                <a:lnTo>
                  <a:pt x="288000" y="28800"/>
                </a:lnTo>
                <a:lnTo>
                  <a:pt x="285736" y="17589"/>
                </a:lnTo>
                <a:lnTo>
                  <a:pt x="279564" y="8435"/>
                </a:lnTo>
                <a:lnTo>
                  <a:pt x="270410" y="2263"/>
                </a:lnTo>
                <a:lnTo>
                  <a:pt x="259200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2805056" y="3105566"/>
            <a:ext cx="288290" cy="57785"/>
          </a:xfrm>
          <a:custGeom>
            <a:avLst/>
            <a:gdLst/>
            <a:ahLst/>
            <a:cxnLst/>
            <a:rect l="l" t="t" r="r" b="b"/>
            <a:pathLst>
              <a:path w="288289" h="57785">
                <a:moveTo>
                  <a:pt x="28799" y="0"/>
                </a:moveTo>
                <a:lnTo>
                  <a:pt x="259200" y="0"/>
                </a:lnTo>
                <a:lnTo>
                  <a:pt x="270410" y="2263"/>
                </a:lnTo>
                <a:lnTo>
                  <a:pt x="279564" y="8435"/>
                </a:lnTo>
                <a:lnTo>
                  <a:pt x="285736" y="17589"/>
                </a:lnTo>
                <a:lnTo>
                  <a:pt x="288000" y="28799"/>
                </a:lnTo>
                <a:lnTo>
                  <a:pt x="285736" y="40010"/>
                </a:lnTo>
                <a:lnTo>
                  <a:pt x="279564" y="49164"/>
                </a:lnTo>
                <a:lnTo>
                  <a:pt x="270410" y="55336"/>
                </a:lnTo>
                <a:lnTo>
                  <a:pt x="259200" y="57599"/>
                </a:lnTo>
                <a:lnTo>
                  <a:pt x="28799" y="57599"/>
                </a:lnTo>
                <a:lnTo>
                  <a:pt x="17589" y="55336"/>
                </a:lnTo>
                <a:lnTo>
                  <a:pt x="8435" y="49164"/>
                </a:lnTo>
                <a:lnTo>
                  <a:pt x="2263" y="40010"/>
                </a:lnTo>
                <a:lnTo>
                  <a:pt x="0" y="28799"/>
                </a:lnTo>
                <a:lnTo>
                  <a:pt x="2263" y="17589"/>
                </a:lnTo>
                <a:lnTo>
                  <a:pt x="8435" y="8435"/>
                </a:lnTo>
                <a:lnTo>
                  <a:pt x="17589" y="2263"/>
                </a:lnTo>
                <a:lnTo>
                  <a:pt x="28799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2860624" y="3168855"/>
            <a:ext cx="176863" cy="1000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2897216" y="2713885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88496" y="15183"/>
                </a:moveTo>
                <a:lnTo>
                  <a:pt x="99884" y="32332"/>
                </a:lnTo>
                <a:lnTo>
                  <a:pt x="103680" y="51840"/>
                </a:lnTo>
                <a:lnTo>
                  <a:pt x="99884" y="71347"/>
                </a:lnTo>
                <a:lnTo>
                  <a:pt x="88496" y="88496"/>
                </a:lnTo>
                <a:lnTo>
                  <a:pt x="71347" y="99884"/>
                </a:lnTo>
                <a:lnTo>
                  <a:pt x="51840" y="103680"/>
                </a:lnTo>
                <a:lnTo>
                  <a:pt x="32332" y="99884"/>
                </a:lnTo>
                <a:lnTo>
                  <a:pt x="15183" y="88496"/>
                </a:lnTo>
                <a:lnTo>
                  <a:pt x="3795" y="71347"/>
                </a:lnTo>
                <a:lnTo>
                  <a:pt x="0" y="51840"/>
                </a:lnTo>
                <a:lnTo>
                  <a:pt x="3795" y="32332"/>
                </a:lnTo>
                <a:lnTo>
                  <a:pt x="15183" y="15183"/>
                </a:lnTo>
                <a:lnTo>
                  <a:pt x="32332" y="3795"/>
                </a:lnTo>
                <a:lnTo>
                  <a:pt x="51840" y="0"/>
                </a:lnTo>
                <a:lnTo>
                  <a:pt x="71347" y="3795"/>
                </a:lnTo>
                <a:lnTo>
                  <a:pt x="88496" y="15183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 txBox="1"/>
          <p:nvPr/>
        </p:nvSpPr>
        <p:spPr>
          <a:xfrm>
            <a:off x="2928228" y="2732250"/>
            <a:ext cx="41910" cy="647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" spc="-15" dirty="0">
                <a:latin typeface="Arial"/>
                <a:cs typeface="Arial"/>
              </a:rPr>
              <a:t>_</a:t>
            </a:r>
            <a:endParaRPr sz="250">
              <a:latin typeface="Arial"/>
              <a:cs typeface="Arial"/>
            </a:endParaRPr>
          </a:p>
        </p:txBody>
      </p:sp>
      <p:sp>
        <p:nvSpPr>
          <p:cNvPr id="527" name="object 527"/>
          <p:cNvSpPr/>
          <p:nvPr/>
        </p:nvSpPr>
        <p:spPr>
          <a:xfrm>
            <a:off x="2931776" y="2863645"/>
            <a:ext cx="34925" cy="80645"/>
          </a:xfrm>
          <a:custGeom>
            <a:avLst/>
            <a:gdLst/>
            <a:ahLst/>
            <a:cxnLst/>
            <a:rect l="l" t="t" r="r" b="b"/>
            <a:pathLst>
              <a:path w="34925" h="80644">
                <a:moveTo>
                  <a:pt x="26823" y="0"/>
                </a:moveTo>
                <a:lnTo>
                  <a:pt x="7736" y="0"/>
                </a:lnTo>
                <a:lnTo>
                  <a:pt x="0" y="7736"/>
                </a:lnTo>
                <a:lnTo>
                  <a:pt x="0" y="72903"/>
                </a:lnTo>
                <a:lnTo>
                  <a:pt x="7736" y="80639"/>
                </a:lnTo>
                <a:lnTo>
                  <a:pt x="26823" y="80639"/>
                </a:lnTo>
                <a:lnTo>
                  <a:pt x="34560" y="72903"/>
                </a:lnTo>
                <a:lnTo>
                  <a:pt x="34560" y="7736"/>
                </a:lnTo>
                <a:lnTo>
                  <a:pt x="26823" y="0"/>
                </a:lnTo>
                <a:close/>
              </a:path>
            </a:pathLst>
          </a:custGeom>
          <a:solidFill>
            <a:srgbClr val="FFB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2931776" y="2863645"/>
            <a:ext cx="34925" cy="80645"/>
          </a:xfrm>
          <a:custGeom>
            <a:avLst/>
            <a:gdLst/>
            <a:ahLst/>
            <a:cxnLst/>
            <a:rect l="l" t="t" r="r" b="b"/>
            <a:pathLst>
              <a:path w="34925" h="80644">
                <a:moveTo>
                  <a:pt x="0" y="63359"/>
                </a:moveTo>
                <a:lnTo>
                  <a:pt x="0" y="17280"/>
                </a:lnTo>
                <a:lnTo>
                  <a:pt x="0" y="7736"/>
                </a:lnTo>
                <a:lnTo>
                  <a:pt x="7736" y="0"/>
                </a:lnTo>
                <a:lnTo>
                  <a:pt x="17280" y="0"/>
                </a:lnTo>
                <a:lnTo>
                  <a:pt x="26823" y="0"/>
                </a:lnTo>
                <a:lnTo>
                  <a:pt x="34560" y="7736"/>
                </a:lnTo>
                <a:lnTo>
                  <a:pt x="34560" y="17280"/>
                </a:lnTo>
                <a:lnTo>
                  <a:pt x="34560" y="63359"/>
                </a:lnTo>
                <a:lnTo>
                  <a:pt x="34560" y="72903"/>
                </a:lnTo>
                <a:lnTo>
                  <a:pt x="26823" y="80639"/>
                </a:lnTo>
                <a:lnTo>
                  <a:pt x="17280" y="80639"/>
                </a:lnTo>
                <a:lnTo>
                  <a:pt x="7736" y="80639"/>
                </a:lnTo>
                <a:lnTo>
                  <a:pt x="0" y="72903"/>
                </a:lnTo>
                <a:lnTo>
                  <a:pt x="0" y="63359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 txBox="1"/>
          <p:nvPr/>
        </p:nvSpPr>
        <p:spPr>
          <a:xfrm>
            <a:off x="2897927" y="2871758"/>
            <a:ext cx="101600" cy="64769"/>
          </a:xfrm>
          <a:prstGeom prst="rect">
            <a:avLst/>
          </a:prstGeom>
        </p:spPr>
        <p:txBody>
          <a:bodyPr vert="vert270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500" dirty="0">
                <a:latin typeface="Arial"/>
                <a:cs typeface="Arial"/>
              </a:rPr>
              <a:t>~</a:t>
            </a:r>
            <a:endParaRPr sz="500">
              <a:latin typeface="Arial"/>
              <a:cs typeface="Arial"/>
            </a:endParaRPr>
          </a:p>
        </p:txBody>
      </p:sp>
      <p:sp>
        <p:nvSpPr>
          <p:cNvPr id="530" name="object 530"/>
          <p:cNvSpPr/>
          <p:nvPr/>
        </p:nvSpPr>
        <p:spPr>
          <a:xfrm>
            <a:off x="2949056" y="2841543"/>
            <a:ext cx="0" cy="22225"/>
          </a:xfrm>
          <a:custGeom>
            <a:avLst/>
            <a:gdLst/>
            <a:ahLst/>
            <a:cxnLst/>
            <a:rect l="l" t="t" r="r" b="b"/>
            <a:pathLst>
              <a:path h="22225">
                <a:moveTo>
                  <a:pt x="0" y="22102"/>
                </a:moveTo>
                <a:lnTo>
                  <a:pt x="0" y="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2942960" y="282528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2942960" y="282528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2656770" y="2796409"/>
            <a:ext cx="184785" cy="428625"/>
          </a:xfrm>
          <a:custGeom>
            <a:avLst/>
            <a:gdLst/>
            <a:ahLst/>
            <a:cxnLst/>
            <a:rect l="l" t="t" r="r" b="b"/>
            <a:pathLst>
              <a:path w="184785" h="428625">
                <a:moveTo>
                  <a:pt x="0" y="0"/>
                </a:moveTo>
                <a:lnTo>
                  <a:pt x="57909" y="58621"/>
                </a:lnTo>
                <a:lnTo>
                  <a:pt x="87484" y="99417"/>
                </a:lnTo>
                <a:lnTo>
                  <a:pt x="113726" y="147876"/>
                </a:lnTo>
                <a:lnTo>
                  <a:pt x="131471" y="201379"/>
                </a:lnTo>
                <a:lnTo>
                  <a:pt x="135378" y="245046"/>
                </a:lnTo>
                <a:lnTo>
                  <a:pt x="132230" y="282299"/>
                </a:lnTo>
                <a:lnTo>
                  <a:pt x="128810" y="316560"/>
                </a:lnTo>
                <a:lnTo>
                  <a:pt x="131901" y="351252"/>
                </a:lnTo>
                <a:lnTo>
                  <a:pt x="148286" y="389796"/>
                </a:lnTo>
                <a:lnTo>
                  <a:pt x="156606" y="402002"/>
                </a:lnTo>
                <a:lnTo>
                  <a:pt x="165519" y="412431"/>
                </a:lnTo>
                <a:lnTo>
                  <a:pt x="174905" y="421213"/>
                </a:lnTo>
                <a:lnTo>
                  <a:pt x="184645" y="428473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2838627" y="3219459"/>
            <a:ext cx="17780" cy="13335"/>
          </a:xfrm>
          <a:custGeom>
            <a:avLst/>
            <a:gdLst/>
            <a:ahLst/>
            <a:cxnLst/>
            <a:rect l="l" t="t" r="r" b="b"/>
            <a:pathLst>
              <a:path w="17780" h="13335">
                <a:moveTo>
                  <a:pt x="5572" y="0"/>
                </a:moveTo>
                <a:lnTo>
                  <a:pt x="0" y="10843"/>
                </a:lnTo>
                <a:lnTo>
                  <a:pt x="17244" y="12852"/>
                </a:lnTo>
                <a:lnTo>
                  <a:pt x="557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2838627" y="3219459"/>
            <a:ext cx="17780" cy="13335"/>
          </a:xfrm>
          <a:custGeom>
            <a:avLst/>
            <a:gdLst/>
            <a:ahLst/>
            <a:cxnLst/>
            <a:rect l="l" t="t" r="r" b="b"/>
            <a:pathLst>
              <a:path w="17780" h="13335">
                <a:moveTo>
                  <a:pt x="17244" y="12852"/>
                </a:moveTo>
                <a:lnTo>
                  <a:pt x="5572" y="0"/>
                </a:lnTo>
                <a:lnTo>
                  <a:pt x="0" y="10843"/>
                </a:lnTo>
                <a:lnTo>
                  <a:pt x="17244" y="12852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2758976" y="3134366"/>
            <a:ext cx="22225" cy="0"/>
          </a:xfrm>
          <a:custGeom>
            <a:avLst/>
            <a:gdLst/>
            <a:ahLst/>
            <a:cxnLst/>
            <a:rect l="l" t="t" r="r" b="b"/>
            <a:pathLst>
              <a:path w="22225">
                <a:moveTo>
                  <a:pt x="0" y="0"/>
                </a:moveTo>
                <a:lnTo>
                  <a:pt x="22102" y="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2781078" y="3128269"/>
            <a:ext cx="16510" cy="12700"/>
          </a:xfrm>
          <a:custGeom>
            <a:avLst/>
            <a:gdLst/>
            <a:ahLst/>
            <a:cxnLst/>
            <a:rect l="l" t="t" r="r" b="b"/>
            <a:pathLst>
              <a:path w="16510" h="12700">
                <a:moveTo>
                  <a:pt x="0" y="0"/>
                </a:moveTo>
                <a:lnTo>
                  <a:pt x="0" y="12191"/>
                </a:lnTo>
                <a:lnTo>
                  <a:pt x="16255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2781079" y="3128270"/>
            <a:ext cx="16510" cy="12700"/>
          </a:xfrm>
          <a:custGeom>
            <a:avLst/>
            <a:gdLst/>
            <a:ahLst/>
            <a:cxnLst/>
            <a:rect l="l" t="t" r="r" b="b"/>
            <a:pathLst>
              <a:path w="16510" h="12700">
                <a:moveTo>
                  <a:pt x="16255" y="6095"/>
                </a:moveTo>
                <a:lnTo>
                  <a:pt x="0" y="0"/>
                </a:lnTo>
                <a:lnTo>
                  <a:pt x="0" y="12191"/>
                </a:lnTo>
                <a:lnTo>
                  <a:pt x="16255" y="6095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2815560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2823589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2831618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2839648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 txBox="1"/>
          <p:nvPr/>
        </p:nvSpPr>
        <p:spPr>
          <a:xfrm>
            <a:off x="2827388" y="3015124"/>
            <a:ext cx="34925" cy="317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D</a:t>
            </a:r>
            <a:endParaRPr sz="100">
              <a:latin typeface="Arial"/>
              <a:cs typeface="Arial"/>
            </a:endParaRPr>
          </a:p>
        </p:txBody>
      </p:sp>
      <p:sp>
        <p:nvSpPr>
          <p:cNvPr id="544" name="object 544"/>
          <p:cNvSpPr/>
          <p:nvPr/>
        </p:nvSpPr>
        <p:spPr>
          <a:xfrm>
            <a:off x="2847676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2855706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 txBox="1"/>
          <p:nvPr/>
        </p:nvSpPr>
        <p:spPr>
          <a:xfrm>
            <a:off x="2843446" y="3015653"/>
            <a:ext cx="34925" cy="304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F</a:t>
            </a:r>
            <a:endParaRPr sz="100">
              <a:latin typeface="Arial"/>
              <a:cs typeface="Arial"/>
            </a:endParaRPr>
          </a:p>
        </p:txBody>
      </p:sp>
      <p:sp>
        <p:nvSpPr>
          <p:cNvPr id="547" name="object 547"/>
          <p:cNvSpPr/>
          <p:nvPr/>
        </p:nvSpPr>
        <p:spPr>
          <a:xfrm>
            <a:off x="2863735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2871764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2879793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 txBox="1"/>
          <p:nvPr/>
        </p:nvSpPr>
        <p:spPr>
          <a:xfrm>
            <a:off x="2867533" y="3016933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I</a:t>
            </a:r>
            <a:endParaRPr sz="100">
              <a:latin typeface="Arial"/>
              <a:cs typeface="Arial"/>
            </a:endParaRPr>
          </a:p>
        </p:txBody>
      </p:sp>
      <p:sp>
        <p:nvSpPr>
          <p:cNvPr id="551" name="object 551"/>
          <p:cNvSpPr/>
          <p:nvPr/>
        </p:nvSpPr>
        <p:spPr>
          <a:xfrm>
            <a:off x="2887822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2895851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2903880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 txBox="1"/>
          <p:nvPr/>
        </p:nvSpPr>
        <p:spPr>
          <a:xfrm>
            <a:off x="2891620" y="3015726"/>
            <a:ext cx="34925" cy="304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L</a:t>
            </a:r>
            <a:endParaRPr sz="100">
              <a:latin typeface="Arial"/>
              <a:cs typeface="Arial"/>
            </a:endParaRPr>
          </a:p>
        </p:txBody>
      </p:sp>
      <p:sp>
        <p:nvSpPr>
          <p:cNvPr id="555" name="object 555"/>
          <p:cNvSpPr/>
          <p:nvPr/>
        </p:nvSpPr>
        <p:spPr>
          <a:xfrm>
            <a:off x="2911909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2919939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 txBox="1"/>
          <p:nvPr/>
        </p:nvSpPr>
        <p:spPr>
          <a:xfrm>
            <a:off x="2907678" y="3015051"/>
            <a:ext cx="34925" cy="317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N</a:t>
            </a:r>
            <a:endParaRPr sz="100">
              <a:latin typeface="Arial"/>
              <a:cs typeface="Arial"/>
            </a:endParaRPr>
          </a:p>
        </p:txBody>
      </p:sp>
      <p:sp>
        <p:nvSpPr>
          <p:cNvPr id="558" name="object 558"/>
          <p:cNvSpPr/>
          <p:nvPr/>
        </p:nvSpPr>
        <p:spPr>
          <a:xfrm>
            <a:off x="2927967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2935996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 txBox="1"/>
          <p:nvPr/>
        </p:nvSpPr>
        <p:spPr>
          <a:xfrm>
            <a:off x="2923737" y="3015352"/>
            <a:ext cx="34925" cy="311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P</a:t>
            </a:r>
            <a:endParaRPr sz="100">
              <a:latin typeface="Arial"/>
              <a:cs typeface="Arial"/>
            </a:endParaRPr>
          </a:p>
        </p:txBody>
      </p:sp>
      <p:sp>
        <p:nvSpPr>
          <p:cNvPr id="561" name="object 561"/>
          <p:cNvSpPr/>
          <p:nvPr/>
        </p:nvSpPr>
        <p:spPr>
          <a:xfrm>
            <a:off x="2944026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2952055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2960084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2968113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 txBox="1"/>
          <p:nvPr/>
        </p:nvSpPr>
        <p:spPr>
          <a:xfrm>
            <a:off x="2955853" y="3015653"/>
            <a:ext cx="34925" cy="304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T</a:t>
            </a:r>
            <a:endParaRPr sz="100">
              <a:latin typeface="Arial"/>
              <a:cs typeface="Arial"/>
            </a:endParaRPr>
          </a:p>
        </p:txBody>
      </p:sp>
      <p:sp>
        <p:nvSpPr>
          <p:cNvPr id="566" name="object 566"/>
          <p:cNvSpPr/>
          <p:nvPr/>
        </p:nvSpPr>
        <p:spPr>
          <a:xfrm>
            <a:off x="2976142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2984171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2992200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 txBox="1"/>
          <p:nvPr/>
        </p:nvSpPr>
        <p:spPr>
          <a:xfrm>
            <a:off x="2979940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570" name="object 570"/>
          <p:cNvSpPr/>
          <p:nvPr/>
        </p:nvSpPr>
        <p:spPr>
          <a:xfrm>
            <a:off x="3000229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3008259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 txBox="1"/>
          <p:nvPr/>
        </p:nvSpPr>
        <p:spPr>
          <a:xfrm>
            <a:off x="2995998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573" name="object 573"/>
          <p:cNvSpPr/>
          <p:nvPr/>
        </p:nvSpPr>
        <p:spPr>
          <a:xfrm>
            <a:off x="3016287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3024317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3032345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 txBox="1"/>
          <p:nvPr/>
        </p:nvSpPr>
        <p:spPr>
          <a:xfrm>
            <a:off x="3020086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577" name="object 577"/>
          <p:cNvSpPr/>
          <p:nvPr/>
        </p:nvSpPr>
        <p:spPr>
          <a:xfrm>
            <a:off x="3040375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3048404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3056433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 txBox="1"/>
          <p:nvPr/>
        </p:nvSpPr>
        <p:spPr>
          <a:xfrm>
            <a:off x="3044173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581" name="object 581"/>
          <p:cNvSpPr/>
          <p:nvPr/>
        </p:nvSpPr>
        <p:spPr>
          <a:xfrm>
            <a:off x="3064462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3073507" y="3001885"/>
            <a:ext cx="8255" cy="57785"/>
          </a:xfrm>
          <a:custGeom>
            <a:avLst/>
            <a:gdLst/>
            <a:ahLst/>
            <a:cxnLst/>
            <a:rect l="l" t="t" r="r" b="b"/>
            <a:pathLst>
              <a:path w="8255" h="57785">
                <a:moveTo>
                  <a:pt x="0" y="57600"/>
                </a:moveTo>
                <a:lnTo>
                  <a:pt x="0" y="0"/>
                </a:lnTo>
                <a:lnTo>
                  <a:pt x="8028" y="0"/>
                </a:lnTo>
                <a:lnTo>
                  <a:pt x="8028" y="57600"/>
                </a:lnTo>
                <a:lnTo>
                  <a:pt x="0" y="576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 txBox="1"/>
          <p:nvPr/>
        </p:nvSpPr>
        <p:spPr>
          <a:xfrm>
            <a:off x="2803300" y="3014446"/>
            <a:ext cx="292100" cy="330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100" spc="5" dirty="0">
                <a:latin typeface="Arial"/>
                <a:cs typeface="Arial"/>
              </a:rPr>
              <a:t>A  </a:t>
            </a:r>
            <a:r>
              <a:rPr sz="100" spc="10" dirty="0">
                <a:latin typeface="Arial"/>
                <a:cs typeface="Arial"/>
              </a:rPr>
              <a:t>B  C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00" dirty="0">
                <a:latin typeface="Arial"/>
                <a:cs typeface="Arial"/>
              </a:rPr>
              <a:t>E</a:t>
            </a:r>
            <a:endParaRPr sz="1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70"/>
              </a:spcBef>
            </a:pPr>
            <a:r>
              <a:rPr sz="100" spc="5" dirty="0">
                <a:latin typeface="Arial"/>
                <a:cs typeface="Arial"/>
              </a:rPr>
              <a:t>G  </a:t>
            </a:r>
            <a:r>
              <a:rPr sz="100" spc="10" dirty="0">
                <a:latin typeface="Arial"/>
                <a:cs typeface="Arial"/>
              </a:rPr>
              <a:t>H</a:t>
            </a:r>
            <a:endParaRPr sz="100">
              <a:latin typeface="Arial"/>
              <a:cs typeface="Arial"/>
            </a:endParaRPr>
          </a:p>
          <a:p>
            <a:pPr marL="13335" marR="5715" algn="ctr">
              <a:lnSpc>
                <a:spcPct val="100000"/>
              </a:lnSpc>
              <a:spcBef>
                <a:spcPts val="70"/>
              </a:spcBef>
            </a:pPr>
            <a:r>
              <a:rPr sz="100" spc="5" dirty="0">
                <a:latin typeface="Arial"/>
                <a:cs typeface="Arial"/>
              </a:rPr>
              <a:t>J  K</a:t>
            </a:r>
            <a:endParaRPr sz="100">
              <a:latin typeface="Arial"/>
              <a:cs typeface="Arial"/>
            </a:endParaRPr>
          </a:p>
          <a:p>
            <a:pPr marL="12065" marR="5080" algn="ctr">
              <a:lnSpc>
                <a:spcPct val="210700"/>
              </a:lnSpc>
            </a:pPr>
            <a:r>
              <a:rPr sz="100" spc="10" dirty="0">
                <a:latin typeface="Arial"/>
                <a:cs typeface="Arial"/>
              </a:rPr>
              <a:t>M  </a:t>
            </a:r>
            <a:r>
              <a:rPr sz="100" spc="5" dirty="0">
                <a:latin typeface="Arial"/>
                <a:cs typeface="Arial"/>
              </a:rPr>
              <a:t>O</a:t>
            </a:r>
            <a:endParaRPr sz="100">
              <a:latin typeface="Arial"/>
              <a:cs typeface="Arial"/>
            </a:endParaRPr>
          </a:p>
          <a:p>
            <a:pPr marL="13335" marR="5080" indent="-635" algn="just">
              <a:lnSpc>
                <a:spcPct val="100000"/>
              </a:lnSpc>
              <a:spcBef>
                <a:spcPts val="70"/>
              </a:spcBef>
            </a:pPr>
            <a:r>
              <a:rPr sz="100" spc="5" dirty="0">
                <a:latin typeface="Arial"/>
                <a:cs typeface="Arial"/>
              </a:rPr>
              <a:t>Q  R  S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100" dirty="0">
                <a:latin typeface="Arial"/>
                <a:cs typeface="Arial"/>
              </a:rPr>
              <a:t>U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" dirty="0">
                <a:latin typeface="Arial"/>
                <a:cs typeface="Arial"/>
              </a:rPr>
              <a:t>_</a:t>
            </a:r>
            <a:endParaRPr sz="100">
              <a:latin typeface="Arial"/>
              <a:cs typeface="Arial"/>
            </a:endParaRPr>
          </a:p>
        </p:txBody>
      </p:sp>
      <p:sp>
        <p:nvSpPr>
          <p:cNvPr id="584" name="object 584"/>
          <p:cNvSpPr/>
          <p:nvPr/>
        </p:nvSpPr>
        <p:spPr>
          <a:xfrm>
            <a:off x="2949056" y="2968263"/>
            <a:ext cx="0" cy="33655"/>
          </a:xfrm>
          <a:custGeom>
            <a:avLst/>
            <a:gdLst/>
            <a:ahLst/>
            <a:cxnLst/>
            <a:rect l="l" t="t" r="r" b="b"/>
            <a:pathLst>
              <a:path h="33655">
                <a:moveTo>
                  <a:pt x="0" y="33622"/>
                </a:moveTo>
                <a:lnTo>
                  <a:pt x="0" y="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2942960" y="295200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2942960" y="295200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2949056" y="3083463"/>
            <a:ext cx="0" cy="22225"/>
          </a:xfrm>
          <a:custGeom>
            <a:avLst/>
            <a:gdLst/>
            <a:ahLst/>
            <a:cxnLst/>
            <a:rect l="l" t="t" r="r" b="b"/>
            <a:pathLst>
              <a:path h="22225">
                <a:moveTo>
                  <a:pt x="0" y="22102"/>
                </a:moveTo>
                <a:lnTo>
                  <a:pt x="0" y="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2942960" y="306720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2942960" y="306720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3139136" y="3105565"/>
            <a:ext cx="288290" cy="57785"/>
          </a:xfrm>
          <a:custGeom>
            <a:avLst/>
            <a:gdLst/>
            <a:ahLst/>
            <a:cxnLst/>
            <a:rect l="l" t="t" r="r" b="b"/>
            <a:pathLst>
              <a:path w="288289" h="57785">
                <a:moveTo>
                  <a:pt x="259200" y="0"/>
                </a:moveTo>
                <a:lnTo>
                  <a:pt x="28800" y="0"/>
                </a:lnTo>
                <a:lnTo>
                  <a:pt x="17589" y="2263"/>
                </a:lnTo>
                <a:lnTo>
                  <a:pt x="8435" y="8435"/>
                </a:lnTo>
                <a:lnTo>
                  <a:pt x="2263" y="17589"/>
                </a:lnTo>
                <a:lnTo>
                  <a:pt x="0" y="28800"/>
                </a:lnTo>
                <a:lnTo>
                  <a:pt x="2263" y="40010"/>
                </a:lnTo>
                <a:lnTo>
                  <a:pt x="8435" y="49164"/>
                </a:lnTo>
                <a:lnTo>
                  <a:pt x="17589" y="55336"/>
                </a:lnTo>
                <a:lnTo>
                  <a:pt x="28800" y="57600"/>
                </a:lnTo>
                <a:lnTo>
                  <a:pt x="259200" y="57600"/>
                </a:lnTo>
                <a:lnTo>
                  <a:pt x="270410" y="55336"/>
                </a:lnTo>
                <a:lnTo>
                  <a:pt x="279564" y="49164"/>
                </a:lnTo>
                <a:lnTo>
                  <a:pt x="285736" y="40010"/>
                </a:lnTo>
                <a:lnTo>
                  <a:pt x="288000" y="28800"/>
                </a:lnTo>
                <a:lnTo>
                  <a:pt x="285736" y="17589"/>
                </a:lnTo>
                <a:lnTo>
                  <a:pt x="279564" y="8435"/>
                </a:lnTo>
                <a:lnTo>
                  <a:pt x="270410" y="2263"/>
                </a:lnTo>
                <a:lnTo>
                  <a:pt x="259200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3139136" y="3105566"/>
            <a:ext cx="288290" cy="57785"/>
          </a:xfrm>
          <a:custGeom>
            <a:avLst/>
            <a:gdLst/>
            <a:ahLst/>
            <a:cxnLst/>
            <a:rect l="l" t="t" r="r" b="b"/>
            <a:pathLst>
              <a:path w="288289" h="57785">
                <a:moveTo>
                  <a:pt x="28800" y="0"/>
                </a:moveTo>
                <a:lnTo>
                  <a:pt x="259200" y="0"/>
                </a:lnTo>
                <a:lnTo>
                  <a:pt x="270410" y="2263"/>
                </a:lnTo>
                <a:lnTo>
                  <a:pt x="279564" y="8435"/>
                </a:lnTo>
                <a:lnTo>
                  <a:pt x="285736" y="17589"/>
                </a:lnTo>
                <a:lnTo>
                  <a:pt x="288000" y="28799"/>
                </a:lnTo>
                <a:lnTo>
                  <a:pt x="285736" y="40010"/>
                </a:lnTo>
                <a:lnTo>
                  <a:pt x="279564" y="49164"/>
                </a:lnTo>
                <a:lnTo>
                  <a:pt x="270410" y="55336"/>
                </a:lnTo>
                <a:lnTo>
                  <a:pt x="259200" y="57599"/>
                </a:lnTo>
                <a:lnTo>
                  <a:pt x="28800" y="57599"/>
                </a:lnTo>
                <a:lnTo>
                  <a:pt x="17589" y="55336"/>
                </a:lnTo>
                <a:lnTo>
                  <a:pt x="8435" y="49164"/>
                </a:lnTo>
                <a:lnTo>
                  <a:pt x="2263" y="40010"/>
                </a:lnTo>
                <a:lnTo>
                  <a:pt x="0" y="28799"/>
                </a:lnTo>
                <a:lnTo>
                  <a:pt x="2263" y="17589"/>
                </a:lnTo>
                <a:lnTo>
                  <a:pt x="8435" y="8435"/>
                </a:lnTo>
                <a:lnTo>
                  <a:pt x="17589" y="2263"/>
                </a:lnTo>
                <a:lnTo>
                  <a:pt x="28800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3194704" y="3168855"/>
            <a:ext cx="176864" cy="1000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3231296" y="2713885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88496" y="15183"/>
                </a:moveTo>
                <a:lnTo>
                  <a:pt x="99884" y="32332"/>
                </a:lnTo>
                <a:lnTo>
                  <a:pt x="103680" y="51840"/>
                </a:lnTo>
                <a:lnTo>
                  <a:pt x="99884" y="71347"/>
                </a:lnTo>
                <a:lnTo>
                  <a:pt x="88496" y="88496"/>
                </a:lnTo>
                <a:lnTo>
                  <a:pt x="71347" y="99884"/>
                </a:lnTo>
                <a:lnTo>
                  <a:pt x="51840" y="103680"/>
                </a:lnTo>
                <a:lnTo>
                  <a:pt x="32332" y="99884"/>
                </a:lnTo>
                <a:lnTo>
                  <a:pt x="15183" y="88496"/>
                </a:lnTo>
                <a:lnTo>
                  <a:pt x="3795" y="71347"/>
                </a:lnTo>
                <a:lnTo>
                  <a:pt x="0" y="51840"/>
                </a:lnTo>
                <a:lnTo>
                  <a:pt x="3795" y="32332"/>
                </a:lnTo>
                <a:lnTo>
                  <a:pt x="15183" y="15183"/>
                </a:lnTo>
                <a:lnTo>
                  <a:pt x="32332" y="3795"/>
                </a:lnTo>
                <a:lnTo>
                  <a:pt x="51840" y="0"/>
                </a:lnTo>
                <a:lnTo>
                  <a:pt x="71347" y="3795"/>
                </a:lnTo>
                <a:lnTo>
                  <a:pt x="88496" y="15183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 txBox="1"/>
          <p:nvPr/>
        </p:nvSpPr>
        <p:spPr>
          <a:xfrm>
            <a:off x="3261707" y="2732250"/>
            <a:ext cx="43180" cy="647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" spc="10" dirty="0">
                <a:latin typeface="Arial"/>
                <a:cs typeface="Arial"/>
              </a:rPr>
              <a:t>c</a:t>
            </a:r>
            <a:endParaRPr sz="250">
              <a:latin typeface="Arial"/>
              <a:cs typeface="Arial"/>
            </a:endParaRPr>
          </a:p>
        </p:txBody>
      </p:sp>
      <p:sp>
        <p:nvSpPr>
          <p:cNvPr id="595" name="object 595"/>
          <p:cNvSpPr/>
          <p:nvPr/>
        </p:nvSpPr>
        <p:spPr>
          <a:xfrm>
            <a:off x="3265856" y="2863645"/>
            <a:ext cx="34925" cy="80645"/>
          </a:xfrm>
          <a:custGeom>
            <a:avLst/>
            <a:gdLst/>
            <a:ahLst/>
            <a:cxnLst/>
            <a:rect l="l" t="t" r="r" b="b"/>
            <a:pathLst>
              <a:path w="34925" h="80644">
                <a:moveTo>
                  <a:pt x="26823" y="0"/>
                </a:moveTo>
                <a:lnTo>
                  <a:pt x="7736" y="0"/>
                </a:lnTo>
                <a:lnTo>
                  <a:pt x="0" y="7736"/>
                </a:lnTo>
                <a:lnTo>
                  <a:pt x="0" y="72903"/>
                </a:lnTo>
                <a:lnTo>
                  <a:pt x="7736" y="80639"/>
                </a:lnTo>
                <a:lnTo>
                  <a:pt x="26823" y="80639"/>
                </a:lnTo>
                <a:lnTo>
                  <a:pt x="34559" y="72903"/>
                </a:lnTo>
                <a:lnTo>
                  <a:pt x="34559" y="7736"/>
                </a:lnTo>
                <a:lnTo>
                  <a:pt x="26823" y="0"/>
                </a:lnTo>
                <a:close/>
              </a:path>
            </a:pathLst>
          </a:custGeom>
          <a:solidFill>
            <a:srgbClr val="FFB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3265857" y="2863645"/>
            <a:ext cx="34925" cy="80645"/>
          </a:xfrm>
          <a:custGeom>
            <a:avLst/>
            <a:gdLst/>
            <a:ahLst/>
            <a:cxnLst/>
            <a:rect l="l" t="t" r="r" b="b"/>
            <a:pathLst>
              <a:path w="34925" h="80644">
                <a:moveTo>
                  <a:pt x="0" y="63359"/>
                </a:moveTo>
                <a:lnTo>
                  <a:pt x="0" y="17280"/>
                </a:lnTo>
                <a:lnTo>
                  <a:pt x="0" y="7736"/>
                </a:lnTo>
                <a:lnTo>
                  <a:pt x="7736" y="0"/>
                </a:lnTo>
                <a:lnTo>
                  <a:pt x="17279" y="0"/>
                </a:lnTo>
                <a:lnTo>
                  <a:pt x="26823" y="0"/>
                </a:lnTo>
                <a:lnTo>
                  <a:pt x="34559" y="7736"/>
                </a:lnTo>
                <a:lnTo>
                  <a:pt x="34559" y="17280"/>
                </a:lnTo>
                <a:lnTo>
                  <a:pt x="34559" y="63359"/>
                </a:lnTo>
                <a:lnTo>
                  <a:pt x="34559" y="72903"/>
                </a:lnTo>
                <a:lnTo>
                  <a:pt x="26823" y="80639"/>
                </a:lnTo>
                <a:lnTo>
                  <a:pt x="17279" y="80639"/>
                </a:lnTo>
                <a:lnTo>
                  <a:pt x="7736" y="80639"/>
                </a:lnTo>
                <a:lnTo>
                  <a:pt x="0" y="72903"/>
                </a:lnTo>
                <a:lnTo>
                  <a:pt x="0" y="63359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 txBox="1"/>
          <p:nvPr/>
        </p:nvSpPr>
        <p:spPr>
          <a:xfrm>
            <a:off x="3232007" y="2871758"/>
            <a:ext cx="101600" cy="64769"/>
          </a:xfrm>
          <a:prstGeom prst="rect">
            <a:avLst/>
          </a:prstGeom>
        </p:spPr>
        <p:txBody>
          <a:bodyPr vert="vert270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500" dirty="0">
                <a:latin typeface="Arial"/>
                <a:cs typeface="Arial"/>
              </a:rPr>
              <a:t>~</a:t>
            </a:r>
            <a:endParaRPr sz="500">
              <a:latin typeface="Arial"/>
              <a:cs typeface="Arial"/>
            </a:endParaRPr>
          </a:p>
        </p:txBody>
      </p:sp>
      <p:sp>
        <p:nvSpPr>
          <p:cNvPr id="598" name="object 598"/>
          <p:cNvSpPr/>
          <p:nvPr/>
        </p:nvSpPr>
        <p:spPr>
          <a:xfrm>
            <a:off x="3283136" y="2841543"/>
            <a:ext cx="0" cy="22225"/>
          </a:xfrm>
          <a:custGeom>
            <a:avLst/>
            <a:gdLst/>
            <a:ahLst/>
            <a:cxnLst/>
            <a:rect l="l" t="t" r="r" b="b"/>
            <a:pathLst>
              <a:path h="22225">
                <a:moveTo>
                  <a:pt x="0" y="22102"/>
                </a:moveTo>
                <a:lnTo>
                  <a:pt x="0" y="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3277040" y="282528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3277040" y="282528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2990850" y="2796409"/>
            <a:ext cx="184785" cy="428625"/>
          </a:xfrm>
          <a:custGeom>
            <a:avLst/>
            <a:gdLst/>
            <a:ahLst/>
            <a:cxnLst/>
            <a:rect l="l" t="t" r="r" b="b"/>
            <a:pathLst>
              <a:path w="184785" h="428625">
                <a:moveTo>
                  <a:pt x="0" y="0"/>
                </a:moveTo>
                <a:lnTo>
                  <a:pt x="57909" y="58621"/>
                </a:lnTo>
                <a:lnTo>
                  <a:pt x="87484" y="99417"/>
                </a:lnTo>
                <a:lnTo>
                  <a:pt x="113726" y="147876"/>
                </a:lnTo>
                <a:lnTo>
                  <a:pt x="131471" y="201379"/>
                </a:lnTo>
                <a:lnTo>
                  <a:pt x="135378" y="245046"/>
                </a:lnTo>
                <a:lnTo>
                  <a:pt x="132230" y="282299"/>
                </a:lnTo>
                <a:lnTo>
                  <a:pt x="128810" y="316560"/>
                </a:lnTo>
                <a:lnTo>
                  <a:pt x="131901" y="351252"/>
                </a:lnTo>
                <a:lnTo>
                  <a:pt x="148286" y="389796"/>
                </a:lnTo>
                <a:lnTo>
                  <a:pt x="156607" y="402002"/>
                </a:lnTo>
                <a:lnTo>
                  <a:pt x="165519" y="412431"/>
                </a:lnTo>
                <a:lnTo>
                  <a:pt x="174905" y="421213"/>
                </a:lnTo>
                <a:lnTo>
                  <a:pt x="184645" y="428473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3172707" y="3219459"/>
            <a:ext cx="17780" cy="13335"/>
          </a:xfrm>
          <a:custGeom>
            <a:avLst/>
            <a:gdLst/>
            <a:ahLst/>
            <a:cxnLst/>
            <a:rect l="l" t="t" r="r" b="b"/>
            <a:pathLst>
              <a:path w="17780" h="13335">
                <a:moveTo>
                  <a:pt x="5572" y="0"/>
                </a:moveTo>
                <a:lnTo>
                  <a:pt x="0" y="10843"/>
                </a:lnTo>
                <a:lnTo>
                  <a:pt x="17244" y="12852"/>
                </a:lnTo>
                <a:lnTo>
                  <a:pt x="557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3172707" y="3219459"/>
            <a:ext cx="17780" cy="13335"/>
          </a:xfrm>
          <a:custGeom>
            <a:avLst/>
            <a:gdLst/>
            <a:ahLst/>
            <a:cxnLst/>
            <a:rect l="l" t="t" r="r" b="b"/>
            <a:pathLst>
              <a:path w="17780" h="13335">
                <a:moveTo>
                  <a:pt x="17244" y="12852"/>
                </a:moveTo>
                <a:lnTo>
                  <a:pt x="5572" y="0"/>
                </a:lnTo>
                <a:lnTo>
                  <a:pt x="0" y="10843"/>
                </a:lnTo>
                <a:lnTo>
                  <a:pt x="17244" y="12852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3093056" y="3134366"/>
            <a:ext cx="22225" cy="0"/>
          </a:xfrm>
          <a:custGeom>
            <a:avLst/>
            <a:gdLst/>
            <a:ahLst/>
            <a:cxnLst/>
            <a:rect l="l" t="t" r="r" b="b"/>
            <a:pathLst>
              <a:path w="22225">
                <a:moveTo>
                  <a:pt x="0" y="0"/>
                </a:moveTo>
                <a:lnTo>
                  <a:pt x="22102" y="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3115158" y="3128269"/>
            <a:ext cx="16510" cy="12700"/>
          </a:xfrm>
          <a:custGeom>
            <a:avLst/>
            <a:gdLst/>
            <a:ahLst/>
            <a:cxnLst/>
            <a:rect l="l" t="t" r="r" b="b"/>
            <a:pathLst>
              <a:path w="16510" h="12700">
                <a:moveTo>
                  <a:pt x="0" y="0"/>
                </a:moveTo>
                <a:lnTo>
                  <a:pt x="0" y="12191"/>
                </a:lnTo>
                <a:lnTo>
                  <a:pt x="16255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3115158" y="3128270"/>
            <a:ext cx="16510" cy="12700"/>
          </a:xfrm>
          <a:custGeom>
            <a:avLst/>
            <a:gdLst/>
            <a:ahLst/>
            <a:cxnLst/>
            <a:rect l="l" t="t" r="r" b="b"/>
            <a:pathLst>
              <a:path w="16510" h="12700">
                <a:moveTo>
                  <a:pt x="16255" y="6095"/>
                </a:moveTo>
                <a:lnTo>
                  <a:pt x="0" y="0"/>
                </a:lnTo>
                <a:lnTo>
                  <a:pt x="0" y="12191"/>
                </a:lnTo>
                <a:lnTo>
                  <a:pt x="16255" y="6095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3149640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 txBox="1"/>
          <p:nvPr/>
        </p:nvSpPr>
        <p:spPr>
          <a:xfrm>
            <a:off x="3137380" y="3015352"/>
            <a:ext cx="34925" cy="311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A</a:t>
            </a:r>
            <a:endParaRPr sz="100">
              <a:latin typeface="Arial"/>
              <a:cs typeface="Arial"/>
            </a:endParaRPr>
          </a:p>
        </p:txBody>
      </p:sp>
      <p:sp>
        <p:nvSpPr>
          <p:cNvPr id="609" name="object 609"/>
          <p:cNvSpPr/>
          <p:nvPr/>
        </p:nvSpPr>
        <p:spPr>
          <a:xfrm>
            <a:off x="3157670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 txBox="1"/>
          <p:nvPr/>
        </p:nvSpPr>
        <p:spPr>
          <a:xfrm>
            <a:off x="3145409" y="3015201"/>
            <a:ext cx="34925" cy="311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B</a:t>
            </a:r>
            <a:endParaRPr sz="100">
              <a:latin typeface="Arial"/>
              <a:cs typeface="Arial"/>
            </a:endParaRPr>
          </a:p>
        </p:txBody>
      </p:sp>
      <p:sp>
        <p:nvSpPr>
          <p:cNvPr id="611" name="object 611"/>
          <p:cNvSpPr/>
          <p:nvPr/>
        </p:nvSpPr>
        <p:spPr>
          <a:xfrm>
            <a:off x="3165698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3173728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 txBox="1"/>
          <p:nvPr/>
        </p:nvSpPr>
        <p:spPr>
          <a:xfrm>
            <a:off x="3161467" y="3015124"/>
            <a:ext cx="34925" cy="317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D</a:t>
            </a:r>
            <a:endParaRPr sz="100">
              <a:latin typeface="Arial"/>
              <a:cs typeface="Arial"/>
            </a:endParaRPr>
          </a:p>
        </p:txBody>
      </p:sp>
      <p:sp>
        <p:nvSpPr>
          <p:cNvPr id="614" name="object 614"/>
          <p:cNvSpPr/>
          <p:nvPr/>
        </p:nvSpPr>
        <p:spPr>
          <a:xfrm>
            <a:off x="3181756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 txBox="1"/>
          <p:nvPr/>
        </p:nvSpPr>
        <p:spPr>
          <a:xfrm>
            <a:off x="3153438" y="3015051"/>
            <a:ext cx="51435" cy="31750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 marR="5080" algn="ctr">
              <a:lnSpc>
                <a:spcPct val="210700"/>
              </a:lnSpc>
              <a:spcBef>
                <a:spcPts val="45"/>
              </a:spcBef>
            </a:pPr>
            <a:r>
              <a:rPr sz="100" spc="10" dirty="0">
                <a:latin typeface="Arial"/>
                <a:cs typeface="Arial"/>
              </a:rPr>
              <a:t>C </a:t>
            </a:r>
            <a:r>
              <a:rPr sz="100" dirty="0">
                <a:latin typeface="Arial"/>
                <a:cs typeface="Arial"/>
              </a:rPr>
              <a:t> </a:t>
            </a:r>
            <a:r>
              <a:rPr sz="100" spc="5" dirty="0">
                <a:latin typeface="Arial"/>
                <a:cs typeface="Arial"/>
              </a:rPr>
              <a:t>E</a:t>
            </a:r>
            <a:endParaRPr sz="100">
              <a:latin typeface="Arial"/>
              <a:cs typeface="Arial"/>
            </a:endParaRPr>
          </a:p>
        </p:txBody>
      </p:sp>
      <p:sp>
        <p:nvSpPr>
          <p:cNvPr id="616" name="object 616"/>
          <p:cNvSpPr/>
          <p:nvPr/>
        </p:nvSpPr>
        <p:spPr>
          <a:xfrm>
            <a:off x="3189786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 txBox="1"/>
          <p:nvPr/>
        </p:nvSpPr>
        <p:spPr>
          <a:xfrm>
            <a:off x="3177526" y="3015653"/>
            <a:ext cx="34925" cy="304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F</a:t>
            </a:r>
            <a:endParaRPr sz="100">
              <a:latin typeface="Arial"/>
              <a:cs typeface="Arial"/>
            </a:endParaRPr>
          </a:p>
        </p:txBody>
      </p:sp>
      <p:sp>
        <p:nvSpPr>
          <p:cNvPr id="618" name="object 618"/>
          <p:cNvSpPr/>
          <p:nvPr/>
        </p:nvSpPr>
        <p:spPr>
          <a:xfrm>
            <a:off x="3197815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3205844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5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3213873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 txBox="1"/>
          <p:nvPr/>
        </p:nvSpPr>
        <p:spPr>
          <a:xfrm>
            <a:off x="3201613" y="3016933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I</a:t>
            </a:r>
            <a:endParaRPr sz="100">
              <a:latin typeface="Arial"/>
              <a:cs typeface="Arial"/>
            </a:endParaRPr>
          </a:p>
        </p:txBody>
      </p:sp>
      <p:sp>
        <p:nvSpPr>
          <p:cNvPr id="622" name="object 622"/>
          <p:cNvSpPr/>
          <p:nvPr/>
        </p:nvSpPr>
        <p:spPr>
          <a:xfrm>
            <a:off x="3221902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 txBox="1"/>
          <p:nvPr/>
        </p:nvSpPr>
        <p:spPr>
          <a:xfrm>
            <a:off x="3185555" y="3014901"/>
            <a:ext cx="59055" cy="317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 marR="5080" algn="ctr">
              <a:lnSpc>
                <a:spcPct val="100000"/>
              </a:lnSpc>
            </a:pPr>
            <a:r>
              <a:rPr sz="100" spc="5" dirty="0">
                <a:latin typeface="Arial"/>
                <a:cs typeface="Arial"/>
              </a:rPr>
              <a:t>G  </a:t>
            </a:r>
            <a:r>
              <a:rPr sz="100" spc="10" dirty="0">
                <a:latin typeface="Arial"/>
                <a:cs typeface="Arial"/>
              </a:rPr>
              <a:t>H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00" dirty="0">
                <a:latin typeface="Arial"/>
                <a:cs typeface="Arial"/>
              </a:rPr>
              <a:t>J</a:t>
            </a:r>
            <a:endParaRPr sz="100">
              <a:latin typeface="Arial"/>
              <a:cs typeface="Arial"/>
            </a:endParaRPr>
          </a:p>
        </p:txBody>
      </p:sp>
      <p:sp>
        <p:nvSpPr>
          <p:cNvPr id="624" name="object 624"/>
          <p:cNvSpPr/>
          <p:nvPr/>
        </p:nvSpPr>
        <p:spPr>
          <a:xfrm>
            <a:off x="3229931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 txBox="1"/>
          <p:nvPr/>
        </p:nvSpPr>
        <p:spPr>
          <a:xfrm>
            <a:off x="3217671" y="3015275"/>
            <a:ext cx="34925" cy="311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K</a:t>
            </a:r>
            <a:endParaRPr sz="100">
              <a:latin typeface="Arial"/>
              <a:cs typeface="Arial"/>
            </a:endParaRPr>
          </a:p>
        </p:txBody>
      </p:sp>
      <p:sp>
        <p:nvSpPr>
          <p:cNvPr id="626" name="object 626"/>
          <p:cNvSpPr/>
          <p:nvPr/>
        </p:nvSpPr>
        <p:spPr>
          <a:xfrm>
            <a:off x="3237960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 txBox="1"/>
          <p:nvPr/>
        </p:nvSpPr>
        <p:spPr>
          <a:xfrm>
            <a:off x="3225700" y="3015726"/>
            <a:ext cx="34925" cy="304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L</a:t>
            </a:r>
            <a:endParaRPr sz="100">
              <a:latin typeface="Arial"/>
              <a:cs typeface="Arial"/>
            </a:endParaRPr>
          </a:p>
        </p:txBody>
      </p:sp>
      <p:sp>
        <p:nvSpPr>
          <p:cNvPr id="628" name="object 628"/>
          <p:cNvSpPr/>
          <p:nvPr/>
        </p:nvSpPr>
        <p:spPr>
          <a:xfrm>
            <a:off x="3245989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3254019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 txBox="1"/>
          <p:nvPr/>
        </p:nvSpPr>
        <p:spPr>
          <a:xfrm>
            <a:off x="3241758" y="3015051"/>
            <a:ext cx="34925" cy="317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N</a:t>
            </a:r>
            <a:endParaRPr sz="100">
              <a:latin typeface="Arial"/>
              <a:cs typeface="Arial"/>
            </a:endParaRPr>
          </a:p>
        </p:txBody>
      </p:sp>
      <p:sp>
        <p:nvSpPr>
          <p:cNvPr id="631" name="object 631"/>
          <p:cNvSpPr/>
          <p:nvPr/>
        </p:nvSpPr>
        <p:spPr>
          <a:xfrm>
            <a:off x="3262048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3270076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3278106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3286134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 txBox="1"/>
          <p:nvPr/>
        </p:nvSpPr>
        <p:spPr>
          <a:xfrm>
            <a:off x="3273875" y="3015201"/>
            <a:ext cx="34925" cy="311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R</a:t>
            </a:r>
            <a:endParaRPr sz="100">
              <a:latin typeface="Arial"/>
              <a:cs typeface="Arial"/>
            </a:endParaRPr>
          </a:p>
        </p:txBody>
      </p:sp>
      <p:sp>
        <p:nvSpPr>
          <p:cNvPr id="636" name="object 636"/>
          <p:cNvSpPr/>
          <p:nvPr/>
        </p:nvSpPr>
        <p:spPr>
          <a:xfrm>
            <a:off x="3294164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3302193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 txBox="1"/>
          <p:nvPr/>
        </p:nvSpPr>
        <p:spPr>
          <a:xfrm>
            <a:off x="3289933" y="3015653"/>
            <a:ext cx="34925" cy="304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T</a:t>
            </a:r>
            <a:endParaRPr sz="100">
              <a:latin typeface="Arial"/>
              <a:cs typeface="Arial"/>
            </a:endParaRPr>
          </a:p>
        </p:txBody>
      </p:sp>
      <p:sp>
        <p:nvSpPr>
          <p:cNvPr id="639" name="object 639"/>
          <p:cNvSpPr/>
          <p:nvPr/>
        </p:nvSpPr>
        <p:spPr>
          <a:xfrm>
            <a:off x="3310222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3318251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3326280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3334309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 txBox="1"/>
          <p:nvPr/>
        </p:nvSpPr>
        <p:spPr>
          <a:xfrm>
            <a:off x="3322050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644" name="object 644"/>
          <p:cNvSpPr/>
          <p:nvPr/>
        </p:nvSpPr>
        <p:spPr>
          <a:xfrm>
            <a:off x="3342338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3350367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 txBox="1"/>
          <p:nvPr/>
        </p:nvSpPr>
        <p:spPr>
          <a:xfrm>
            <a:off x="3338108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647" name="object 647"/>
          <p:cNvSpPr/>
          <p:nvPr/>
        </p:nvSpPr>
        <p:spPr>
          <a:xfrm>
            <a:off x="3358397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3366426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3374455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 txBox="1"/>
          <p:nvPr/>
        </p:nvSpPr>
        <p:spPr>
          <a:xfrm>
            <a:off x="3362195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651" name="object 651"/>
          <p:cNvSpPr/>
          <p:nvPr/>
        </p:nvSpPr>
        <p:spPr>
          <a:xfrm>
            <a:off x="3382484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3390513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3398542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 txBox="1"/>
          <p:nvPr/>
        </p:nvSpPr>
        <p:spPr>
          <a:xfrm>
            <a:off x="3386282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655" name="object 655"/>
          <p:cNvSpPr/>
          <p:nvPr/>
        </p:nvSpPr>
        <p:spPr>
          <a:xfrm>
            <a:off x="3407587" y="3001885"/>
            <a:ext cx="8255" cy="57785"/>
          </a:xfrm>
          <a:custGeom>
            <a:avLst/>
            <a:gdLst/>
            <a:ahLst/>
            <a:cxnLst/>
            <a:rect l="l" t="t" r="r" b="b"/>
            <a:pathLst>
              <a:path w="8254" h="57785">
                <a:moveTo>
                  <a:pt x="0" y="57600"/>
                </a:moveTo>
                <a:lnTo>
                  <a:pt x="0" y="0"/>
                </a:lnTo>
                <a:lnTo>
                  <a:pt x="8028" y="0"/>
                </a:lnTo>
                <a:lnTo>
                  <a:pt x="8028" y="57600"/>
                </a:lnTo>
                <a:lnTo>
                  <a:pt x="0" y="576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 txBox="1"/>
          <p:nvPr/>
        </p:nvSpPr>
        <p:spPr>
          <a:xfrm>
            <a:off x="3233729" y="3014446"/>
            <a:ext cx="195580" cy="330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M</a:t>
            </a:r>
            <a:endParaRPr sz="1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60"/>
              </a:spcBef>
            </a:pPr>
            <a:r>
              <a:rPr sz="100" spc="5" dirty="0">
                <a:latin typeface="Arial"/>
                <a:cs typeface="Arial"/>
              </a:rPr>
              <a:t>O  P  Q</a:t>
            </a:r>
            <a:endParaRPr sz="100">
              <a:latin typeface="Arial"/>
              <a:cs typeface="Arial"/>
            </a:endParaRPr>
          </a:p>
          <a:p>
            <a:pPr marL="12700" marR="5080" algn="ctr">
              <a:lnSpc>
                <a:spcPct val="210700"/>
              </a:lnSpc>
              <a:spcBef>
                <a:spcPts val="5"/>
              </a:spcBef>
            </a:pPr>
            <a:r>
              <a:rPr sz="100" spc="5" dirty="0">
                <a:latin typeface="Arial"/>
                <a:cs typeface="Arial"/>
              </a:rPr>
              <a:t>S  </a:t>
            </a:r>
            <a:r>
              <a:rPr sz="100" spc="10" dirty="0">
                <a:latin typeface="Arial"/>
                <a:cs typeface="Arial"/>
              </a:rPr>
              <a:t>U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00" dirty="0">
                <a:latin typeface="Arial"/>
                <a:cs typeface="Arial"/>
              </a:rPr>
              <a:t>_</a:t>
            </a:r>
            <a:endParaRPr sz="100">
              <a:latin typeface="Arial"/>
              <a:cs typeface="Arial"/>
            </a:endParaRPr>
          </a:p>
        </p:txBody>
      </p:sp>
      <p:sp>
        <p:nvSpPr>
          <p:cNvPr id="657" name="object 657"/>
          <p:cNvSpPr/>
          <p:nvPr/>
        </p:nvSpPr>
        <p:spPr>
          <a:xfrm>
            <a:off x="3283136" y="2968263"/>
            <a:ext cx="0" cy="33655"/>
          </a:xfrm>
          <a:custGeom>
            <a:avLst/>
            <a:gdLst/>
            <a:ahLst/>
            <a:cxnLst/>
            <a:rect l="l" t="t" r="r" b="b"/>
            <a:pathLst>
              <a:path h="33655">
                <a:moveTo>
                  <a:pt x="0" y="33622"/>
                </a:moveTo>
                <a:lnTo>
                  <a:pt x="0" y="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3277040" y="295200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3277040" y="295200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3283136" y="3083463"/>
            <a:ext cx="0" cy="22225"/>
          </a:xfrm>
          <a:custGeom>
            <a:avLst/>
            <a:gdLst/>
            <a:ahLst/>
            <a:cxnLst/>
            <a:rect l="l" t="t" r="r" b="b"/>
            <a:pathLst>
              <a:path h="22225">
                <a:moveTo>
                  <a:pt x="0" y="22102"/>
                </a:moveTo>
                <a:lnTo>
                  <a:pt x="0" y="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3277040" y="306720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3277040" y="306720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3473216" y="3105565"/>
            <a:ext cx="288290" cy="57785"/>
          </a:xfrm>
          <a:custGeom>
            <a:avLst/>
            <a:gdLst/>
            <a:ahLst/>
            <a:cxnLst/>
            <a:rect l="l" t="t" r="r" b="b"/>
            <a:pathLst>
              <a:path w="288289" h="57785">
                <a:moveTo>
                  <a:pt x="259199" y="0"/>
                </a:moveTo>
                <a:lnTo>
                  <a:pt x="28799" y="0"/>
                </a:lnTo>
                <a:lnTo>
                  <a:pt x="17589" y="2263"/>
                </a:lnTo>
                <a:lnTo>
                  <a:pt x="8435" y="8435"/>
                </a:lnTo>
                <a:lnTo>
                  <a:pt x="2263" y="17589"/>
                </a:lnTo>
                <a:lnTo>
                  <a:pt x="0" y="28800"/>
                </a:lnTo>
                <a:lnTo>
                  <a:pt x="2263" y="40010"/>
                </a:lnTo>
                <a:lnTo>
                  <a:pt x="8435" y="49164"/>
                </a:lnTo>
                <a:lnTo>
                  <a:pt x="17589" y="55336"/>
                </a:lnTo>
                <a:lnTo>
                  <a:pt x="28799" y="57600"/>
                </a:lnTo>
                <a:lnTo>
                  <a:pt x="259199" y="57600"/>
                </a:lnTo>
                <a:lnTo>
                  <a:pt x="270410" y="55336"/>
                </a:lnTo>
                <a:lnTo>
                  <a:pt x="279564" y="49164"/>
                </a:lnTo>
                <a:lnTo>
                  <a:pt x="285736" y="40010"/>
                </a:lnTo>
                <a:lnTo>
                  <a:pt x="287999" y="28800"/>
                </a:lnTo>
                <a:lnTo>
                  <a:pt x="285736" y="17589"/>
                </a:lnTo>
                <a:lnTo>
                  <a:pt x="279564" y="8435"/>
                </a:lnTo>
                <a:lnTo>
                  <a:pt x="270410" y="2263"/>
                </a:lnTo>
                <a:lnTo>
                  <a:pt x="2591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3473216" y="3105566"/>
            <a:ext cx="288290" cy="57785"/>
          </a:xfrm>
          <a:custGeom>
            <a:avLst/>
            <a:gdLst/>
            <a:ahLst/>
            <a:cxnLst/>
            <a:rect l="l" t="t" r="r" b="b"/>
            <a:pathLst>
              <a:path w="288289" h="57785">
                <a:moveTo>
                  <a:pt x="28799" y="0"/>
                </a:moveTo>
                <a:lnTo>
                  <a:pt x="259199" y="0"/>
                </a:lnTo>
                <a:lnTo>
                  <a:pt x="270410" y="2263"/>
                </a:lnTo>
                <a:lnTo>
                  <a:pt x="279564" y="8435"/>
                </a:lnTo>
                <a:lnTo>
                  <a:pt x="285736" y="17589"/>
                </a:lnTo>
                <a:lnTo>
                  <a:pt x="287999" y="28799"/>
                </a:lnTo>
                <a:lnTo>
                  <a:pt x="285736" y="40010"/>
                </a:lnTo>
                <a:lnTo>
                  <a:pt x="279564" y="49164"/>
                </a:lnTo>
                <a:lnTo>
                  <a:pt x="270410" y="55336"/>
                </a:lnTo>
                <a:lnTo>
                  <a:pt x="259199" y="57599"/>
                </a:lnTo>
                <a:lnTo>
                  <a:pt x="28799" y="57599"/>
                </a:lnTo>
                <a:lnTo>
                  <a:pt x="17589" y="55336"/>
                </a:lnTo>
                <a:lnTo>
                  <a:pt x="8435" y="49164"/>
                </a:lnTo>
                <a:lnTo>
                  <a:pt x="2263" y="40010"/>
                </a:lnTo>
                <a:lnTo>
                  <a:pt x="0" y="28799"/>
                </a:lnTo>
                <a:lnTo>
                  <a:pt x="2263" y="17589"/>
                </a:lnTo>
                <a:lnTo>
                  <a:pt x="8435" y="8435"/>
                </a:lnTo>
                <a:lnTo>
                  <a:pt x="17589" y="2263"/>
                </a:lnTo>
                <a:lnTo>
                  <a:pt x="28799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3528784" y="3168855"/>
            <a:ext cx="176864" cy="1000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3565376" y="2713885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88496" y="15183"/>
                </a:moveTo>
                <a:lnTo>
                  <a:pt x="99883" y="32332"/>
                </a:lnTo>
                <a:lnTo>
                  <a:pt x="103679" y="51840"/>
                </a:lnTo>
                <a:lnTo>
                  <a:pt x="99883" y="71347"/>
                </a:lnTo>
                <a:lnTo>
                  <a:pt x="88496" y="88496"/>
                </a:lnTo>
                <a:lnTo>
                  <a:pt x="71347" y="99884"/>
                </a:lnTo>
                <a:lnTo>
                  <a:pt x="51839" y="103680"/>
                </a:lnTo>
                <a:lnTo>
                  <a:pt x="32332" y="99884"/>
                </a:lnTo>
                <a:lnTo>
                  <a:pt x="15183" y="88496"/>
                </a:lnTo>
                <a:lnTo>
                  <a:pt x="3795" y="71347"/>
                </a:lnTo>
                <a:lnTo>
                  <a:pt x="0" y="51840"/>
                </a:lnTo>
                <a:lnTo>
                  <a:pt x="3795" y="32332"/>
                </a:lnTo>
                <a:lnTo>
                  <a:pt x="15183" y="15183"/>
                </a:lnTo>
                <a:lnTo>
                  <a:pt x="32332" y="3795"/>
                </a:lnTo>
                <a:lnTo>
                  <a:pt x="51839" y="0"/>
                </a:lnTo>
                <a:lnTo>
                  <a:pt x="71347" y="3795"/>
                </a:lnTo>
                <a:lnTo>
                  <a:pt x="88496" y="15183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 txBox="1"/>
          <p:nvPr/>
        </p:nvSpPr>
        <p:spPr>
          <a:xfrm>
            <a:off x="3595786" y="2732250"/>
            <a:ext cx="43180" cy="647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" spc="-5" dirty="0">
                <a:latin typeface="Arial"/>
                <a:cs typeface="Arial"/>
              </a:rPr>
              <a:t>a</a:t>
            </a:r>
            <a:endParaRPr sz="250">
              <a:latin typeface="Arial"/>
              <a:cs typeface="Arial"/>
            </a:endParaRPr>
          </a:p>
        </p:txBody>
      </p:sp>
      <p:sp>
        <p:nvSpPr>
          <p:cNvPr id="668" name="object 668"/>
          <p:cNvSpPr/>
          <p:nvPr/>
        </p:nvSpPr>
        <p:spPr>
          <a:xfrm>
            <a:off x="3599936" y="2863645"/>
            <a:ext cx="34925" cy="80645"/>
          </a:xfrm>
          <a:custGeom>
            <a:avLst/>
            <a:gdLst/>
            <a:ahLst/>
            <a:cxnLst/>
            <a:rect l="l" t="t" r="r" b="b"/>
            <a:pathLst>
              <a:path w="34925" h="80644">
                <a:moveTo>
                  <a:pt x="26823" y="0"/>
                </a:moveTo>
                <a:lnTo>
                  <a:pt x="7736" y="0"/>
                </a:lnTo>
                <a:lnTo>
                  <a:pt x="0" y="7736"/>
                </a:lnTo>
                <a:lnTo>
                  <a:pt x="0" y="72903"/>
                </a:lnTo>
                <a:lnTo>
                  <a:pt x="7736" y="80639"/>
                </a:lnTo>
                <a:lnTo>
                  <a:pt x="26823" y="80639"/>
                </a:lnTo>
                <a:lnTo>
                  <a:pt x="34559" y="72903"/>
                </a:lnTo>
                <a:lnTo>
                  <a:pt x="34559" y="7736"/>
                </a:lnTo>
                <a:lnTo>
                  <a:pt x="26823" y="0"/>
                </a:lnTo>
                <a:close/>
              </a:path>
            </a:pathLst>
          </a:custGeom>
          <a:solidFill>
            <a:srgbClr val="FFB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3599936" y="2863645"/>
            <a:ext cx="34925" cy="80645"/>
          </a:xfrm>
          <a:custGeom>
            <a:avLst/>
            <a:gdLst/>
            <a:ahLst/>
            <a:cxnLst/>
            <a:rect l="l" t="t" r="r" b="b"/>
            <a:pathLst>
              <a:path w="34925" h="80644">
                <a:moveTo>
                  <a:pt x="0" y="63359"/>
                </a:moveTo>
                <a:lnTo>
                  <a:pt x="0" y="17280"/>
                </a:lnTo>
                <a:lnTo>
                  <a:pt x="0" y="7736"/>
                </a:lnTo>
                <a:lnTo>
                  <a:pt x="7736" y="0"/>
                </a:lnTo>
                <a:lnTo>
                  <a:pt x="17279" y="0"/>
                </a:lnTo>
                <a:lnTo>
                  <a:pt x="26823" y="0"/>
                </a:lnTo>
                <a:lnTo>
                  <a:pt x="34559" y="7736"/>
                </a:lnTo>
                <a:lnTo>
                  <a:pt x="34559" y="17280"/>
                </a:lnTo>
                <a:lnTo>
                  <a:pt x="34559" y="63359"/>
                </a:lnTo>
                <a:lnTo>
                  <a:pt x="34559" y="72903"/>
                </a:lnTo>
                <a:lnTo>
                  <a:pt x="26823" y="80639"/>
                </a:lnTo>
                <a:lnTo>
                  <a:pt x="17279" y="80639"/>
                </a:lnTo>
                <a:lnTo>
                  <a:pt x="7736" y="80639"/>
                </a:lnTo>
                <a:lnTo>
                  <a:pt x="0" y="72903"/>
                </a:lnTo>
                <a:lnTo>
                  <a:pt x="0" y="63359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 txBox="1"/>
          <p:nvPr/>
        </p:nvSpPr>
        <p:spPr>
          <a:xfrm>
            <a:off x="3566087" y="2871758"/>
            <a:ext cx="101600" cy="64769"/>
          </a:xfrm>
          <a:prstGeom prst="rect">
            <a:avLst/>
          </a:prstGeom>
        </p:spPr>
        <p:txBody>
          <a:bodyPr vert="vert270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500" dirty="0">
                <a:latin typeface="Arial"/>
                <a:cs typeface="Arial"/>
              </a:rPr>
              <a:t>~</a:t>
            </a:r>
            <a:endParaRPr sz="500">
              <a:latin typeface="Arial"/>
              <a:cs typeface="Arial"/>
            </a:endParaRPr>
          </a:p>
        </p:txBody>
      </p:sp>
      <p:sp>
        <p:nvSpPr>
          <p:cNvPr id="671" name="object 671"/>
          <p:cNvSpPr/>
          <p:nvPr/>
        </p:nvSpPr>
        <p:spPr>
          <a:xfrm>
            <a:off x="3617216" y="2841543"/>
            <a:ext cx="0" cy="22225"/>
          </a:xfrm>
          <a:custGeom>
            <a:avLst/>
            <a:gdLst/>
            <a:ahLst/>
            <a:cxnLst/>
            <a:rect l="l" t="t" r="r" b="b"/>
            <a:pathLst>
              <a:path h="22225">
                <a:moveTo>
                  <a:pt x="0" y="22102"/>
                </a:moveTo>
                <a:lnTo>
                  <a:pt x="0" y="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3611120" y="282528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3611120" y="282528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3324929" y="2796409"/>
            <a:ext cx="184785" cy="428625"/>
          </a:xfrm>
          <a:custGeom>
            <a:avLst/>
            <a:gdLst/>
            <a:ahLst/>
            <a:cxnLst/>
            <a:rect l="l" t="t" r="r" b="b"/>
            <a:pathLst>
              <a:path w="184785" h="428625">
                <a:moveTo>
                  <a:pt x="0" y="0"/>
                </a:moveTo>
                <a:lnTo>
                  <a:pt x="57909" y="58621"/>
                </a:lnTo>
                <a:lnTo>
                  <a:pt x="87484" y="99417"/>
                </a:lnTo>
                <a:lnTo>
                  <a:pt x="113726" y="147876"/>
                </a:lnTo>
                <a:lnTo>
                  <a:pt x="131471" y="201379"/>
                </a:lnTo>
                <a:lnTo>
                  <a:pt x="135378" y="245046"/>
                </a:lnTo>
                <a:lnTo>
                  <a:pt x="132230" y="282299"/>
                </a:lnTo>
                <a:lnTo>
                  <a:pt x="128810" y="316560"/>
                </a:lnTo>
                <a:lnTo>
                  <a:pt x="131901" y="351252"/>
                </a:lnTo>
                <a:lnTo>
                  <a:pt x="148286" y="389796"/>
                </a:lnTo>
                <a:lnTo>
                  <a:pt x="156607" y="402002"/>
                </a:lnTo>
                <a:lnTo>
                  <a:pt x="165519" y="412431"/>
                </a:lnTo>
                <a:lnTo>
                  <a:pt x="174905" y="421213"/>
                </a:lnTo>
                <a:lnTo>
                  <a:pt x="184645" y="428473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3506786" y="3219459"/>
            <a:ext cx="17780" cy="13335"/>
          </a:xfrm>
          <a:custGeom>
            <a:avLst/>
            <a:gdLst/>
            <a:ahLst/>
            <a:cxnLst/>
            <a:rect l="l" t="t" r="r" b="b"/>
            <a:pathLst>
              <a:path w="17779" h="13335">
                <a:moveTo>
                  <a:pt x="5572" y="0"/>
                </a:moveTo>
                <a:lnTo>
                  <a:pt x="0" y="10843"/>
                </a:lnTo>
                <a:lnTo>
                  <a:pt x="17245" y="12852"/>
                </a:lnTo>
                <a:lnTo>
                  <a:pt x="557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3506786" y="3219459"/>
            <a:ext cx="17780" cy="13335"/>
          </a:xfrm>
          <a:custGeom>
            <a:avLst/>
            <a:gdLst/>
            <a:ahLst/>
            <a:cxnLst/>
            <a:rect l="l" t="t" r="r" b="b"/>
            <a:pathLst>
              <a:path w="17779" h="13335">
                <a:moveTo>
                  <a:pt x="17245" y="12852"/>
                </a:moveTo>
                <a:lnTo>
                  <a:pt x="5572" y="0"/>
                </a:lnTo>
                <a:lnTo>
                  <a:pt x="0" y="10843"/>
                </a:lnTo>
                <a:lnTo>
                  <a:pt x="17245" y="12852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3427136" y="3134366"/>
            <a:ext cx="22225" cy="0"/>
          </a:xfrm>
          <a:custGeom>
            <a:avLst/>
            <a:gdLst/>
            <a:ahLst/>
            <a:cxnLst/>
            <a:rect l="l" t="t" r="r" b="b"/>
            <a:pathLst>
              <a:path w="22225">
                <a:moveTo>
                  <a:pt x="0" y="0"/>
                </a:moveTo>
                <a:lnTo>
                  <a:pt x="22102" y="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3449239" y="3128269"/>
            <a:ext cx="16510" cy="12700"/>
          </a:xfrm>
          <a:custGeom>
            <a:avLst/>
            <a:gdLst/>
            <a:ahLst/>
            <a:cxnLst/>
            <a:rect l="l" t="t" r="r" b="b"/>
            <a:pathLst>
              <a:path w="16510" h="12700">
                <a:moveTo>
                  <a:pt x="0" y="0"/>
                </a:moveTo>
                <a:lnTo>
                  <a:pt x="0" y="12191"/>
                </a:lnTo>
                <a:lnTo>
                  <a:pt x="16255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3449239" y="3128270"/>
            <a:ext cx="16510" cy="12700"/>
          </a:xfrm>
          <a:custGeom>
            <a:avLst/>
            <a:gdLst/>
            <a:ahLst/>
            <a:cxnLst/>
            <a:rect l="l" t="t" r="r" b="b"/>
            <a:pathLst>
              <a:path w="16510" h="12700">
                <a:moveTo>
                  <a:pt x="16255" y="6095"/>
                </a:moveTo>
                <a:lnTo>
                  <a:pt x="0" y="0"/>
                </a:lnTo>
                <a:lnTo>
                  <a:pt x="0" y="12191"/>
                </a:lnTo>
                <a:lnTo>
                  <a:pt x="16255" y="6095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3483720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3491749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 txBox="1"/>
          <p:nvPr/>
        </p:nvSpPr>
        <p:spPr>
          <a:xfrm>
            <a:off x="3479489" y="3015201"/>
            <a:ext cx="34925" cy="311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B</a:t>
            </a:r>
            <a:endParaRPr sz="100">
              <a:latin typeface="Arial"/>
              <a:cs typeface="Arial"/>
            </a:endParaRPr>
          </a:p>
        </p:txBody>
      </p:sp>
      <p:sp>
        <p:nvSpPr>
          <p:cNvPr id="683" name="object 683"/>
          <p:cNvSpPr/>
          <p:nvPr/>
        </p:nvSpPr>
        <p:spPr>
          <a:xfrm>
            <a:off x="3499778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3507807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3515837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 txBox="1"/>
          <p:nvPr/>
        </p:nvSpPr>
        <p:spPr>
          <a:xfrm>
            <a:off x="3503577" y="3015502"/>
            <a:ext cx="34925" cy="304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E</a:t>
            </a:r>
            <a:endParaRPr sz="100">
              <a:latin typeface="Arial"/>
              <a:cs typeface="Arial"/>
            </a:endParaRPr>
          </a:p>
        </p:txBody>
      </p:sp>
      <p:sp>
        <p:nvSpPr>
          <p:cNvPr id="687" name="object 687"/>
          <p:cNvSpPr/>
          <p:nvPr/>
        </p:nvSpPr>
        <p:spPr>
          <a:xfrm>
            <a:off x="3523866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3531895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3539924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 txBox="1"/>
          <p:nvPr/>
        </p:nvSpPr>
        <p:spPr>
          <a:xfrm>
            <a:off x="3527664" y="3015051"/>
            <a:ext cx="34925" cy="317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H</a:t>
            </a:r>
            <a:endParaRPr sz="100">
              <a:latin typeface="Arial"/>
              <a:cs typeface="Arial"/>
            </a:endParaRPr>
          </a:p>
        </p:txBody>
      </p:sp>
      <p:sp>
        <p:nvSpPr>
          <p:cNvPr id="691" name="object 691"/>
          <p:cNvSpPr/>
          <p:nvPr/>
        </p:nvSpPr>
        <p:spPr>
          <a:xfrm>
            <a:off x="3547953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3555982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 txBox="1"/>
          <p:nvPr/>
        </p:nvSpPr>
        <p:spPr>
          <a:xfrm>
            <a:off x="3543722" y="3015876"/>
            <a:ext cx="34925" cy="298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J</a:t>
            </a:r>
            <a:endParaRPr sz="100">
              <a:latin typeface="Arial"/>
              <a:cs typeface="Arial"/>
            </a:endParaRPr>
          </a:p>
        </p:txBody>
      </p:sp>
      <p:sp>
        <p:nvSpPr>
          <p:cNvPr id="694" name="object 694"/>
          <p:cNvSpPr/>
          <p:nvPr/>
        </p:nvSpPr>
        <p:spPr>
          <a:xfrm>
            <a:off x="3564011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3572040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 txBox="1"/>
          <p:nvPr/>
        </p:nvSpPr>
        <p:spPr>
          <a:xfrm>
            <a:off x="3559780" y="3015726"/>
            <a:ext cx="34925" cy="304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L</a:t>
            </a:r>
            <a:endParaRPr sz="100">
              <a:latin typeface="Arial"/>
              <a:cs typeface="Arial"/>
            </a:endParaRPr>
          </a:p>
        </p:txBody>
      </p:sp>
      <p:sp>
        <p:nvSpPr>
          <p:cNvPr id="697" name="object 697"/>
          <p:cNvSpPr/>
          <p:nvPr/>
        </p:nvSpPr>
        <p:spPr>
          <a:xfrm>
            <a:off x="3580070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3588098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3596128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3604156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 txBox="1"/>
          <p:nvPr/>
        </p:nvSpPr>
        <p:spPr>
          <a:xfrm>
            <a:off x="3591897" y="3015352"/>
            <a:ext cx="34925" cy="311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P</a:t>
            </a:r>
            <a:endParaRPr sz="100">
              <a:latin typeface="Arial"/>
              <a:cs typeface="Arial"/>
            </a:endParaRPr>
          </a:p>
        </p:txBody>
      </p:sp>
      <p:sp>
        <p:nvSpPr>
          <p:cNvPr id="702" name="object 702"/>
          <p:cNvSpPr/>
          <p:nvPr/>
        </p:nvSpPr>
        <p:spPr>
          <a:xfrm>
            <a:off x="3612185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3620215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3628244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 txBox="1"/>
          <p:nvPr/>
        </p:nvSpPr>
        <p:spPr>
          <a:xfrm>
            <a:off x="3615984" y="3015352"/>
            <a:ext cx="34925" cy="311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S</a:t>
            </a:r>
            <a:endParaRPr sz="100">
              <a:latin typeface="Arial"/>
              <a:cs typeface="Arial"/>
            </a:endParaRPr>
          </a:p>
        </p:txBody>
      </p:sp>
      <p:sp>
        <p:nvSpPr>
          <p:cNvPr id="706" name="object 706"/>
          <p:cNvSpPr/>
          <p:nvPr/>
        </p:nvSpPr>
        <p:spPr>
          <a:xfrm>
            <a:off x="3636273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3644302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3652331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 txBox="1"/>
          <p:nvPr/>
        </p:nvSpPr>
        <p:spPr>
          <a:xfrm>
            <a:off x="3640071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710" name="object 710"/>
          <p:cNvSpPr/>
          <p:nvPr/>
        </p:nvSpPr>
        <p:spPr>
          <a:xfrm>
            <a:off x="3660360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3668389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 txBox="1"/>
          <p:nvPr/>
        </p:nvSpPr>
        <p:spPr>
          <a:xfrm>
            <a:off x="3656129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713" name="object 713"/>
          <p:cNvSpPr/>
          <p:nvPr/>
        </p:nvSpPr>
        <p:spPr>
          <a:xfrm>
            <a:off x="3676418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3684448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3692476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 txBox="1"/>
          <p:nvPr/>
        </p:nvSpPr>
        <p:spPr>
          <a:xfrm>
            <a:off x="3680217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717" name="object 717"/>
          <p:cNvSpPr/>
          <p:nvPr/>
        </p:nvSpPr>
        <p:spPr>
          <a:xfrm>
            <a:off x="3700506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3708535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3716564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 txBox="1"/>
          <p:nvPr/>
        </p:nvSpPr>
        <p:spPr>
          <a:xfrm>
            <a:off x="3704304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721" name="object 721"/>
          <p:cNvSpPr/>
          <p:nvPr/>
        </p:nvSpPr>
        <p:spPr>
          <a:xfrm>
            <a:off x="3724593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3732622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 txBox="1"/>
          <p:nvPr/>
        </p:nvSpPr>
        <p:spPr>
          <a:xfrm>
            <a:off x="3720362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724" name="object 724"/>
          <p:cNvSpPr/>
          <p:nvPr/>
        </p:nvSpPr>
        <p:spPr>
          <a:xfrm>
            <a:off x="3741667" y="3001885"/>
            <a:ext cx="8255" cy="57785"/>
          </a:xfrm>
          <a:custGeom>
            <a:avLst/>
            <a:gdLst/>
            <a:ahLst/>
            <a:cxnLst/>
            <a:rect l="l" t="t" r="r" b="b"/>
            <a:pathLst>
              <a:path w="8254" h="57785">
                <a:moveTo>
                  <a:pt x="0" y="57600"/>
                </a:moveTo>
                <a:lnTo>
                  <a:pt x="0" y="0"/>
                </a:lnTo>
                <a:lnTo>
                  <a:pt x="8029" y="0"/>
                </a:lnTo>
                <a:lnTo>
                  <a:pt x="8029" y="57600"/>
                </a:lnTo>
                <a:lnTo>
                  <a:pt x="0" y="576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 txBox="1"/>
          <p:nvPr/>
        </p:nvSpPr>
        <p:spPr>
          <a:xfrm>
            <a:off x="3471460" y="3014446"/>
            <a:ext cx="292100" cy="330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A</a:t>
            </a:r>
            <a:endParaRPr sz="1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60"/>
              </a:spcBef>
            </a:pPr>
            <a:r>
              <a:rPr sz="100" spc="10" dirty="0">
                <a:latin typeface="Arial"/>
                <a:cs typeface="Arial"/>
              </a:rPr>
              <a:t>C  </a:t>
            </a:r>
            <a:r>
              <a:rPr sz="100" spc="5" dirty="0">
                <a:latin typeface="Arial"/>
                <a:cs typeface="Arial"/>
              </a:rPr>
              <a:t>D</a:t>
            </a:r>
            <a:endParaRPr sz="1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70"/>
              </a:spcBef>
            </a:pPr>
            <a:r>
              <a:rPr sz="100" spc="5" dirty="0">
                <a:latin typeface="Arial"/>
                <a:cs typeface="Arial"/>
              </a:rPr>
              <a:t>F  G</a:t>
            </a:r>
            <a:endParaRPr sz="100">
              <a:latin typeface="Arial"/>
              <a:cs typeface="Arial"/>
            </a:endParaRPr>
          </a:p>
          <a:p>
            <a:pPr marL="12700" marR="5080" algn="ctr">
              <a:lnSpc>
                <a:spcPct val="210700"/>
              </a:lnSpc>
              <a:spcBef>
                <a:spcPts val="5"/>
              </a:spcBef>
            </a:pPr>
            <a:r>
              <a:rPr sz="100" dirty="0">
                <a:latin typeface="Arial"/>
                <a:cs typeface="Arial"/>
              </a:rPr>
              <a:t>I  </a:t>
            </a:r>
            <a:r>
              <a:rPr sz="100" spc="5" dirty="0">
                <a:latin typeface="Arial"/>
                <a:cs typeface="Arial"/>
              </a:rPr>
              <a:t>K</a:t>
            </a:r>
            <a:endParaRPr sz="100">
              <a:latin typeface="Arial"/>
              <a:cs typeface="Arial"/>
            </a:endParaRPr>
          </a:p>
          <a:p>
            <a:pPr marL="12700" marR="5080" indent="-635" algn="just">
              <a:lnSpc>
                <a:spcPct val="100000"/>
              </a:lnSpc>
              <a:spcBef>
                <a:spcPts val="65"/>
              </a:spcBef>
            </a:pPr>
            <a:r>
              <a:rPr sz="100" spc="10" dirty="0">
                <a:latin typeface="Arial"/>
                <a:cs typeface="Arial"/>
              </a:rPr>
              <a:t>M  N  </a:t>
            </a:r>
            <a:r>
              <a:rPr sz="100" spc="5" dirty="0">
                <a:latin typeface="Arial"/>
                <a:cs typeface="Arial"/>
              </a:rPr>
              <a:t>O</a:t>
            </a:r>
            <a:endParaRPr sz="1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75"/>
              </a:spcBef>
            </a:pPr>
            <a:r>
              <a:rPr sz="100" spc="5" dirty="0">
                <a:latin typeface="Arial"/>
                <a:cs typeface="Arial"/>
              </a:rPr>
              <a:t>Q  R</a:t>
            </a:r>
            <a:endParaRPr sz="1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70"/>
              </a:spcBef>
            </a:pPr>
            <a:r>
              <a:rPr sz="100" spc="5" dirty="0">
                <a:latin typeface="Arial"/>
                <a:cs typeface="Arial"/>
              </a:rPr>
              <a:t>T  </a:t>
            </a:r>
            <a:r>
              <a:rPr sz="100" spc="10" dirty="0">
                <a:latin typeface="Arial"/>
                <a:cs typeface="Arial"/>
              </a:rPr>
              <a:t>U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00" dirty="0">
                <a:latin typeface="Arial"/>
                <a:cs typeface="Arial"/>
              </a:rPr>
              <a:t>_</a:t>
            </a:r>
            <a:endParaRPr sz="100">
              <a:latin typeface="Arial"/>
              <a:cs typeface="Arial"/>
            </a:endParaRPr>
          </a:p>
        </p:txBody>
      </p:sp>
      <p:sp>
        <p:nvSpPr>
          <p:cNvPr id="726" name="object 726"/>
          <p:cNvSpPr/>
          <p:nvPr/>
        </p:nvSpPr>
        <p:spPr>
          <a:xfrm>
            <a:off x="3617216" y="2968263"/>
            <a:ext cx="0" cy="33655"/>
          </a:xfrm>
          <a:custGeom>
            <a:avLst/>
            <a:gdLst/>
            <a:ahLst/>
            <a:cxnLst/>
            <a:rect l="l" t="t" r="r" b="b"/>
            <a:pathLst>
              <a:path h="33655">
                <a:moveTo>
                  <a:pt x="0" y="33622"/>
                </a:moveTo>
                <a:lnTo>
                  <a:pt x="0" y="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3611120" y="295200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3611120" y="295200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3617216" y="3083463"/>
            <a:ext cx="0" cy="22225"/>
          </a:xfrm>
          <a:custGeom>
            <a:avLst/>
            <a:gdLst/>
            <a:ahLst/>
            <a:cxnLst/>
            <a:rect l="l" t="t" r="r" b="b"/>
            <a:pathLst>
              <a:path h="22225">
                <a:moveTo>
                  <a:pt x="0" y="22102"/>
                </a:moveTo>
                <a:lnTo>
                  <a:pt x="0" y="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3611120" y="306720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3611120" y="306720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3795776" y="3105565"/>
            <a:ext cx="288290" cy="57785"/>
          </a:xfrm>
          <a:custGeom>
            <a:avLst/>
            <a:gdLst/>
            <a:ahLst/>
            <a:cxnLst/>
            <a:rect l="l" t="t" r="r" b="b"/>
            <a:pathLst>
              <a:path w="288289" h="57785">
                <a:moveTo>
                  <a:pt x="259199" y="0"/>
                </a:moveTo>
                <a:lnTo>
                  <a:pt x="28799" y="0"/>
                </a:lnTo>
                <a:lnTo>
                  <a:pt x="17589" y="2263"/>
                </a:lnTo>
                <a:lnTo>
                  <a:pt x="8435" y="8435"/>
                </a:lnTo>
                <a:lnTo>
                  <a:pt x="2263" y="17589"/>
                </a:lnTo>
                <a:lnTo>
                  <a:pt x="0" y="28800"/>
                </a:lnTo>
                <a:lnTo>
                  <a:pt x="2263" y="40010"/>
                </a:lnTo>
                <a:lnTo>
                  <a:pt x="8435" y="49164"/>
                </a:lnTo>
                <a:lnTo>
                  <a:pt x="17589" y="55336"/>
                </a:lnTo>
                <a:lnTo>
                  <a:pt x="28799" y="57600"/>
                </a:lnTo>
                <a:lnTo>
                  <a:pt x="259199" y="57600"/>
                </a:lnTo>
                <a:lnTo>
                  <a:pt x="270410" y="55336"/>
                </a:lnTo>
                <a:lnTo>
                  <a:pt x="279564" y="49164"/>
                </a:lnTo>
                <a:lnTo>
                  <a:pt x="285736" y="40010"/>
                </a:lnTo>
                <a:lnTo>
                  <a:pt x="287999" y="28800"/>
                </a:lnTo>
                <a:lnTo>
                  <a:pt x="285736" y="17589"/>
                </a:lnTo>
                <a:lnTo>
                  <a:pt x="279564" y="8435"/>
                </a:lnTo>
                <a:lnTo>
                  <a:pt x="270410" y="2263"/>
                </a:lnTo>
                <a:lnTo>
                  <a:pt x="2591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3795777" y="3105566"/>
            <a:ext cx="288290" cy="57785"/>
          </a:xfrm>
          <a:custGeom>
            <a:avLst/>
            <a:gdLst/>
            <a:ahLst/>
            <a:cxnLst/>
            <a:rect l="l" t="t" r="r" b="b"/>
            <a:pathLst>
              <a:path w="288289" h="57785">
                <a:moveTo>
                  <a:pt x="28799" y="0"/>
                </a:moveTo>
                <a:lnTo>
                  <a:pt x="259199" y="0"/>
                </a:lnTo>
                <a:lnTo>
                  <a:pt x="270410" y="2263"/>
                </a:lnTo>
                <a:lnTo>
                  <a:pt x="279564" y="8435"/>
                </a:lnTo>
                <a:lnTo>
                  <a:pt x="285736" y="17589"/>
                </a:lnTo>
                <a:lnTo>
                  <a:pt x="287999" y="28799"/>
                </a:lnTo>
                <a:lnTo>
                  <a:pt x="285736" y="40010"/>
                </a:lnTo>
                <a:lnTo>
                  <a:pt x="279564" y="49164"/>
                </a:lnTo>
                <a:lnTo>
                  <a:pt x="270410" y="55336"/>
                </a:lnTo>
                <a:lnTo>
                  <a:pt x="259199" y="57599"/>
                </a:lnTo>
                <a:lnTo>
                  <a:pt x="28799" y="57599"/>
                </a:lnTo>
                <a:lnTo>
                  <a:pt x="17589" y="55336"/>
                </a:lnTo>
                <a:lnTo>
                  <a:pt x="8435" y="49164"/>
                </a:lnTo>
                <a:lnTo>
                  <a:pt x="2263" y="40010"/>
                </a:lnTo>
                <a:lnTo>
                  <a:pt x="0" y="28799"/>
                </a:lnTo>
                <a:lnTo>
                  <a:pt x="2263" y="17589"/>
                </a:lnTo>
                <a:lnTo>
                  <a:pt x="8435" y="8435"/>
                </a:lnTo>
                <a:lnTo>
                  <a:pt x="17589" y="2263"/>
                </a:lnTo>
                <a:lnTo>
                  <a:pt x="28799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3851344" y="3168855"/>
            <a:ext cx="176864" cy="1000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3887936" y="2713885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88496" y="15183"/>
                </a:moveTo>
                <a:lnTo>
                  <a:pt x="99884" y="32332"/>
                </a:lnTo>
                <a:lnTo>
                  <a:pt x="103680" y="51840"/>
                </a:lnTo>
                <a:lnTo>
                  <a:pt x="99884" y="71347"/>
                </a:lnTo>
                <a:lnTo>
                  <a:pt x="88496" y="88496"/>
                </a:lnTo>
                <a:lnTo>
                  <a:pt x="71347" y="99884"/>
                </a:lnTo>
                <a:lnTo>
                  <a:pt x="51840" y="103680"/>
                </a:lnTo>
                <a:lnTo>
                  <a:pt x="32332" y="99884"/>
                </a:lnTo>
                <a:lnTo>
                  <a:pt x="15183" y="88496"/>
                </a:lnTo>
                <a:lnTo>
                  <a:pt x="3795" y="71347"/>
                </a:lnTo>
                <a:lnTo>
                  <a:pt x="0" y="51840"/>
                </a:lnTo>
                <a:lnTo>
                  <a:pt x="3795" y="32332"/>
                </a:lnTo>
                <a:lnTo>
                  <a:pt x="15183" y="15183"/>
                </a:lnTo>
                <a:lnTo>
                  <a:pt x="32332" y="3795"/>
                </a:lnTo>
                <a:lnTo>
                  <a:pt x="51840" y="0"/>
                </a:lnTo>
                <a:lnTo>
                  <a:pt x="71347" y="3795"/>
                </a:lnTo>
                <a:lnTo>
                  <a:pt x="88496" y="15183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736"/>
          <p:cNvSpPr txBox="1"/>
          <p:nvPr/>
        </p:nvSpPr>
        <p:spPr>
          <a:xfrm>
            <a:off x="3921956" y="2732250"/>
            <a:ext cx="36195" cy="647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50" spc="10" dirty="0">
                <a:latin typeface="Arial"/>
                <a:cs typeface="Arial"/>
              </a:rPr>
              <a:t>t</a:t>
            </a:r>
            <a:endParaRPr sz="250">
              <a:latin typeface="Arial"/>
              <a:cs typeface="Arial"/>
            </a:endParaRPr>
          </a:p>
        </p:txBody>
      </p:sp>
      <p:sp>
        <p:nvSpPr>
          <p:cNvPr id="737" name="object 737"/>
          <p:cNvSpPr/>
          <p:nvPr/>
        </p:nvSpPr>
        <p:spPr>
          <a:xfrm>
            <a:off x="3922496" y="2863645"/>
            <a:ext cx="34925" cy="80645"/>
          </a:xfrm>
          <a:custGeom>
            <a:avLst/>
            <a:gdLst/>
            <a:ahLst/>
            <a:cxnLst/>
            <a:rect l="l" t="t" r="r" b="b"/>
            <a:pathLst>
              <a:path w="34925" h="80644">
                <a:moveTo>
                  <a:pt x="26823" y="0"/>
                </a:moveTo>
                <a:lnTo>
                  <a:pt x="7736" y="0"/>
                </a:lnTo>
                <a:lnTo>
                  <a:pt x="0" y="7736"/>
                </a:lnTo>
                <a:lnTo>
                  <a:pt x="0" y="72903"/>
                </a:lnTo>
                <a:lnTo>
                  <a:pt x="7736" y="80639"/>
                </a:lnTo>
                <a:lnTo>
                  <a:pt x="26823" y="80639"/>
                </a:lnTo>
                <a:lnTo>
                  <a:pt x="34559" y="72903"/>
                </a:lnTo>
                <a:lnTo>
                  <a:pt x="34559" y="7736"/>
                </a:lnTo>
                <a:lnTo>
                  <a:pt x="26823" y="0"/>
                </a:lnTo>
                <a:close/>
              </a:path>
            </a:pathLst>
          </a:custGeom>
          <a:solidFill>
            <a:srgbClr val="FFB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3922496" y="2863645"/>
            <a:ext cx="34925" cy="80645"/>
          </a:xfrm>
          <a:custGeom>
            <a:avLst/>
            <a:gdLst/>
            <a:ahLst/>
            <a:cxnLst/>
            <a:rect l="l" t="t" r="r" b="b"/>
            <a:pathLst>
              <a:path w="34925" h="80644">
                <a:moveTo>
                  <a:pt x="0" y="63359"/>
                </a:moveTo>
                <a:lnTo>
                  <a:pt x="0" y="17280"/>
                </a:lnTo>
                <a:lnTo>
                  <a:pt x="0" y="7736"/>
                </a:lnTo>
                <a:lnTo>
                  <a:pt x="7736" y="0"/>
                </a:lnTo>
                <a:lnTo>
                  <a:pt x="17279" y="0"/>
                </a:lnTo>
                <a:lnTo>
                  <a:pt x="26823" y="0"/>
                </a:lnTo>
                <a:lnTo>
                  <a:pt x="34559" y="7736"/>
                </a:lnTo>
                <a:lnTo>
                  <a:pt x="34559" y="17280"/>
                </a:lnTo>
                <a:lnTo>
                  <a:pt x="34559" y="63359"/>
                </a:lnTo>
                <a:lnTo>
                  <a:pt x="34559" y="72903"/>
                </a:lnTo>
                <a:lnTo>
                  <a:pt x="26823" y="80639"/>
                </a:lnTo>
                <a:lnTo>
                  <a:pt x="17279" y="80639"/>
                </a:lnTo>
                <a:lnTo>
                  <a:pt x="7736" y="80639"/>
                </a:lnTo>
                <a:lnTo>
                  <a:pt x="0" y="72903"/>
                </a:lnTo>
                <a:lnTo>
                  <a:pt x="0" y="63359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 txBox="1"/>
          <p:nvPr/>
        </p:nvSpPr>
        <p:spPr>
          <a:xfrm>
            <a:off x="3888647" y="2871758"/>
            <a:ext cx="101600" cy="64769"/>
          </a:xfrm>
          <a:prstGeom prst="rect">
            <a:avLst/>
          </a:prstGeom>
        </p:spPr>
        <p:txBody>
          <a:bodyPr vert="vert270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500" dirty="0">
                <a:latin typeface="Arial"/>
                <a:cs typeface="Arial"/>
              </a:rPr>
              <a:t>~</a:t>
            </a:r>
            <a:endParaRPr sz="500">
              <a:latin typeface="Arial"/>
              <a:cs typeface="Arial"/>
            </a:endParaRPr>
          </a:p>
        </p:txBody>
      </p:sp>
      <p:sp>
        <p:nvSpPr>
          <p:cNvPr id="740" name="object 740"/>
          <p:cNvSpPr/>
          <p:nvPr/>
        </p:nvSpPr>
        <p:spPr>
          <a:xfrm>
            <a:off x="3939776" y="2841543"/>
            <a:ext cx="0" cy="22225"/>
          </a:xfrm>
          <a:custGeom>
            <a:avLst/>
            <a:gdLst/>
            <a:ahLst/>
            <a:cxnLst/>
            <a:rect l="l" t="t" r="r" b="b"/>
            <a:pathLst>
              <a:path h="22225">
                <a:moveTo>
                  <a:pt x="0" y="22102"/>
                </a:moveTo>
                <a:lnTo>
                  <a:pt x="0" y="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3933680" y="282528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3933680" y="282528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3657636" y="2798192"/>
            <a:ext cx="174625" cy="426720"/>
          </a:xfrm>
          <a:custGeom>
            <a:avLst/>
            <a:gdLst/>
            <a:ahLst/>
            <a:cxnLst/>
            <a:rect l="l" t="t" r="r" b="b"/>
            <a:pathLst>
              <a:path w="174625" h="426719">
                <a:moveTo>
                  <a:pt x="0" y="0"/>
                </a:moveTo>
                <a:lnTo>
                  <a:pt x="52718" y="58345"/>
                </a:lnTo>
                <a:lnTo>
                  <a:pt x="79585" y="98541"/>
                </a:lnTo>
                <a:lnTo>
                  <a:pt x="103579" y="146093"/>
                </a:lnTo>
                <a:lnTo>
                  <a:pt x="120191" y="199596"/>
                </a:lnTo>
                <a:lnTo>
                  <a:pt x="123781" y="243263"/>
                </a:lnTo>
                <a:lnTo>
                  <a:pt x="120860" y="280516"/>
                </a:lnTo>
                <a:lnTo>
                  <a:pt x="117938" y="314777"/>
                </a:lnTo>
                <a:lnTo>
                  <a:pt x="121528" y="349468"/>
                </a:lnTo>
                <a:lnTo>
                  <a:pt x="138140" y="388013"/>
                </a:lnTo>
                <a:lnTo>
                  <a:pt x="146460" y="400219"/>
                </a:lnTo>
                <a:lnTo>
                  <a:pt x="155373" y="410648"/>
                </a:lnTo>
                <a:lnTo>
                  <a:pt x="164759" y="419429"/>
                </a:lnTo>
                <a:lnTo>
                  <a:pt x="174499" y="42669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3829347" y="3219459"/>
            <a:ext cx="17780" cy="13335"/>
          </a:xfrm>
          <a:custGeom>
            <a:avLst/>
            <a:gdLst/>
            <a:ahLst/>
            <a:cxnLst/>
            <a:rect l="l" t="t" r="r" b="b"/>
            <a:pathLst>
              <a:path w="17779" h="13335">
                <a:moveTo>
                  <a:pt x="5572" y="0"/>
                </a:moveTo>
                <a:lnTo>
                  <a:pt x="0" y="10843"/>
                </a:lnTo>
                <a:lnTo>
                  <a:pt x="17244" y="12852"/>
                </a:lnTo>
                <a:lnTo>
                  <a:pt x="557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3829347" y="3219459"/>
            <a:ext cx="17780" cy="13335"/>
          </a:xfrm>
          <a:custGeom>
            <a:avLst/>
            <a:gdLst/>
            <a:ahLst/>
            <a:cxnLst/>
            <a:rect l="l" t="t" r="r" b="b"/>
            <a:pathLst>
              <a:path w="17779" h="13335">
                <a:moveTo>
                  <a:pt x="17244" y="12852"/>
                </a:moveTo>
                <a:lnTo>
                  <a:pt x="5572" y="0"/>
                </a:lnTo>
                <a:lnTo>
                  <a:pt x="0" y="10843"/>
                </a:lnTo>
                <a:lnTo>
                  <a:pt x="17244" y="12852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3761216" y="3134366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582" y="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3771799" y="3128269"/>
            <a:ext cx="16510" cy="12700"/>
          </a:xfrm>
          <a:custGeom>
            <a:avLst/>
            <a:gdLst/>
            <a:ahLst/>
            <a:cxnLst/>
            <a:rect l="l" t="t" r="r" b="b"/>
            <a:pathLst>
              <a:path w="16510" h="12700">
                <a:moveTo>
                  <a:pt x="0" y="0"/>
                </a:moveTo>
                <a:lnTo>
                  <a:pt x="0" y="12191"/>
                </a:lnTo>
                <a:lnTo>
                  <a:pt x="16255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3771799" y="3128270"/>
            <a:ext cx="16510" cy="12700"/>
          </a:xfrm>
          <a:custGeom>
            <a:avLst/>
            <a:gdLst/>
            <a:ahLst/>
            <a:cxnLst/>
            <a:rect l="l" t="t" r="r" b="b"/>
            <a:pathLst>
              <a:path w="16510" h="12700">
                <a:moveTo>
                  <a:pt x="16255" y="6095"/>
                </a:moveTo>
                <a:lnTo>
                  <a:pt x="0" y="0"/>
                </a:lnTo>
                <a:lnTo>
                  <a:pt x="0" y="12191"/>
                </a:lnTo>
                <a:lnTo>
                  <a:pt x="16255" y="6095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3806280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3814310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3822338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3830367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 txBox="1"/>
          <p:nvPr/>
        </p:nvSpPr>
        <p:spPr>
          <a:xfrm>
            <a:off x="3818107" y="3015124"/>
            <a:ext cx="34925" cy="317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D</a:t>
            </a:r>
            <a:endParaRPr sz="100">
              <a:latin typeface="Arial"/>
              <a:cs typeface="Arial"/>
            </a:endParaRPr>
          </a:p>
        </p:txBody>
      </p:sp>
      <p:sp>
        <p:nvSpPr>
          <p:cNvPr id="754" name="object 754"/>
          <p:cNvSpPr/>
          <p:nvPr/>
        </p:nvSpPr>
        <p:spPr>
          <a:xfrm>
            <a:off x="3838396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3846426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 txBox="1"/>
          <p:nvPr/>
        </p:nvSpPr>
        <p:spPr>
          <a:xfrm>
            <a:off x="3834166" y="3015653"/>
            <a:ext cx="34925" cy="304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F</a:t>
            </a:r>
            <a:endParaRPr sz="100">
              <a:latin typeface="Arial"/>
              <a:cs typeface="Arial"/>
            </a:endParaRPr>
          </a:p>
        </p:txBody>
      </p:sp>
      <p:sp>
        <p:nvSpPr>
          <p:cNvPr id="757" name="object 757"/>
          <p:cNvSpPr/>
          <p:nvPr/>
        </p:nvSpPr>
        <p:spPr>
          <a:xfrm>
            <a:off x="3854455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3862484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3870513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760"/>
          <p:cNvSpPr txBox="1"/>
          <p:nvPr/>
        </p:nvSpPr>
        <p:spPr>
          <a:xfrm>
            <a:off x="3858253" y="3016933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I</a:t>
            </a:r>
            <a:endParaRPr sz="100">
              <a:latin typeface="Arial"/>
              <a:cs typeface="Arial"/>
            </a:endParaRPr>
          </a:p>
        </p:txBody>
      </p:sp>
      <p:sp>
        <p:nvSpPr>
          <p:cNvPr id="761" name="object 761"/>
          <p:cNvSpPr/>
          <p:nvPr/>
        </p:nvSpPr>
        <p:spPr>
          <a:xfrm>
            <a:off x="3878542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3886571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3894600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764"/>
          <p:cNvSpPr txBox="1"/>
          <p:nvPr/>
        </p:nvSpPr>
        <p:spPr>
          <a:xfrm>
            <a:off x="3882340" y="3015726"/>
            <a:ext cx="34925" cy="304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L</a:t>
            </a:r>
            <a:endParaRPr sz="100">
              <a:latin typeface="Arial"/>
              <a:cs typeface="Arial"/>
            </a:endParaRPr>
          </a:p>
        </p:txBody>
      </p:sp>
      <p:sp>
        <p:nvSpPr>
          <p:cNvPr id="765" name="object 765"/>
          <p:cNvSpPr/>
          <p:nvPr/>
        </p:nvSpPr>
        <p:spPr>
          <a:xfrm>
            <a:off x="3902629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3910658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767"/>
          <p:cNvSpPr txBox="1"/>
          <p:nvPr/>
        </p:nvSpPr>
        <p:spPr>
          <a:xfrm>
            <a:off x="3898398" y="3015051"/>
            <a:ext cx="34925" cy="317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N</a:t>
            </a:r>
            <a:endParaRPr sz="100">
              <a:latin typeface="Arial"/>
              <a:cs typeface="Arial"/>
            </a:endParaRPr>
          </a:p>
        </p:txBody>
      </p:sp>
      <p:sp>
        <p:nvSpPr>
          <p:cNvPr id="768" name="object 768"/>
          <p:cNvSpPr/>
          <p:nvPr/>
        </p:nvSpPr>
        <p:spPr>
          <a:xfrm>
            <a:off x="3918688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3926717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770"/>
          <p:cNvSpPr txBox="1"/>
          <p:nvPr/>
        </p:nvSpPr>
        <p:spPr>
          <a:xfrm>
            <a:off x="3914457" y="3015352"/>
            <a:ext cx="34925" cy="311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P</a:t>
            </a:r>
            <a:endParaRPr sz="100">
              <a:latin typeface="Arial"/>
              <a:cs typeface="Arial"/>
            </a:endParaRPr>
          </a:p>
        </p:txBody>
      </p:sp>
      <p:sp>
        <p:nvSpPr>
          <p:cNvPr id="771" name="object 771"/>
          <p:cNvSpPr/>
          <p:nvPr/>
        </p:nvSpPr>
        <p:spPr>
          <a:xfrm>
            <a:off x="3934746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3942775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3950804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3958833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775"/>
          <p:cNvSpPr txBox="1"/>
          <p:nvPr/>
        </p:nvSpPr>
        <p:spPr>
          <a:xfrm>
            <a:off x="3946573" y="3015653"/>
            <a:ext cx="34925" cy="304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T</a:t>
            </a:r>
            <a:endParaRPr sz="100">
              <a:latin typeface="Arial"/>
              <a:cs typeface="Arial"/>
            </a:endParaRPr>
          </a:p>
        </p:txBody>
      </p:sp>
      <p:sp>
        <p:nvSpPr>
          <p:cNvPr id="776" name="object 776"/>
          <p:cNvSpPr/>
          <p:nvPr/>
        </p:nvSpPr>
        <p:spPr>
          <a:xfrm>
            <a:off x="3966862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3974891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3982920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779"/>
          <p:cNvSpPr txBox="1"/>
          <p:nvPr/>
        </p:nvSpPr>
        <p:spPr>
          <a:xfrm>
            <a:off x="3970660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780" name="object 780"/>
          <p:cNvSpPr/>
          <p:nvPr/>
        </p:nvSpPr>
        <p:spPr>
          <a:xfrm>
            <a:off x="3990949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3998979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782"/>
          <p:cNvSpPr txBox="1"/>
          <p:nvPr/>
        </p:nvSpPr>
        <p:spPr>
          <a:xfrm>
            <a:off x="3986718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783" name="object 783"/>
          <p:cNvSpPr/>
          <p:nvPr/>
        </p:nvSpPr>
        <p:spPr>
          <a:xfrm>
            <a:off x="4007007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4015036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4023066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786"/>
          <p:cNvSpPr txBox="1"/>
          <p:nvPr/>
        </p:nvSpPr>
        <p:spPr>
          <a:xfrm>
            <a:off x="4010806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787" name="object 787"/>
          <p:cNvSpPr/>
          <p:nvPr/>
        </p:nvSpPr>
        <p:spPr>
          <a:xfrm>
            <a:off x="4031095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4039124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4047153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8" y="59632"/>
                </a:lnTo>
                <a:lnTo>
                  <a:pt x="8028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object 790"/>
          <p:cNvSpPr txBox="1"/>
          <p:nvPr/>
        </p:nvSpPr>
        <p:spPr>
          <a:xfrm>
            <a:off x="4034893" y="3016856"/>
            <a:ext cx="34925" cy="279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</p:txBody>
      </p:sp>
      <p:sp>
        <p:nvSpPr>
          <p:cNvPr id="791" name="object 791"/>
          <p:cNvSpPr/>
          <p:nvPr/>
        </p:nvSpPr>
        <p:spPr>
          <a:xfrm>
            <a:off x="4055182" y="3000869"/>
            <a:ext cx="8255" cy="59690"/>
          </a:xfrm>
          <a:custGeom>
            <a:avLst/>
            <a:gdLst/>
            <a:ahLst/>
            <a:cxnLst/>
            <a:rect l="l" t="t" r="r" b="b"/>
            <a:pathLst>
              <a:path w="8254" h="59689">
                <a:moveTo>
                  <a:pt x="0" y="59632"/>
                </a:moveTo>
                <a:lnTo>
                  <a:pt x="8029" y="59632"/>
                </a:lnTo>
                <a:lnTo>
                  <a:pt x="8029" y="0"/>
                </a:lnTo>
                <a:lnTo>
                  <a:pt x="0" y="0"/>
                </a:lnTo>
                <a:lnTo>
                  <a:pt x="0" y="59632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4064227" y="3001885"/>
            <a:ext cx="8255" cy="57785"/>
          </a:xfrm>
          <a:custGeom>
            <a:avLst/>
            <a:gdLst/>
            <a:ahLst/>
            <a:cxnLst/>
            <a:rect l="l" t="t" r="r" b="b"/>
            <a:pathLst>
              <a:path w="8254" h="57785">
                <a:moveTo>
                  <a:pt x="0" y="57600"/>
                </a:moveTo>
                <a:lnTo>
                  <a:pt x="0" y="0"/>
                </a:lnTo>
                <a:lnTo>
                  <a:pt x="8028" y="0"/>
                </a:lnTo>
                <a:lnTo>
                  <a:pt x="8028" y="57600"/>
                </a:lnTo>
                <a:lnTo>
                  <a:pt x="0" y="57600"/>
                </a:lnTo>
                <a:close/>
              </a:path>
            </a:pathLst>
          </a:custGeom>
          <a:ln w="317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793"/>
          <p:cNvSpPr txBox="1"/>
          <p:nvPr/>
        </p:nvSpPr>
        <p:spPr>
          <a:xfrm>
            <a:off x="3794020" y="3014446"/>
            <a:ext cx="292100" cy="330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100" spc="5" dirty="0">
                <a:latin typeface="Arial"/>
                <a:cs typeface="Arial"/>
              </a:rPr>
              <a:t>A  </a:t>
            </a:r>
            <a:r>
              <a:rPr sz="100" spc="10" dirty="0">
                <a:latin typeface="Arial"/>
                <a:cs typeface="Arial"/>
              </a:rPr>
              <a:t>B  C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00" dirty="0">
                <a:latin typeface="Arial"/>
                <a:cs typeface="Arial"/>
              </a:rPr>
              <a:t>E</a:t>
            </a:r>
            <a:endParaRPr sz="1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70"/>
              </a:spcBef>
            </a:pPr>
            <a:r>
              <a:rPr sz="100" spc="5" dirty="0">
                <a:latin typeface="Arial"/>
                <a:cs typeface="Arial"/>
              </a:rPr>
              <a:t>G  </a:t>
            </a:r>
            <a:r>
              <a:rPr sz="100" spc="10" dirty="0">
                <a:latin typeface="Arial"/>
                <a:cs typeface="Arial"/>
              </a:rPr>
              <a:t>H</a:t>
            </a:r>
            <a:endParaRPr sz="100">
              <a:latin typeface="Arial"/>
              <a:cs typeface="Arial"/>
            </a:endParaRPr>
          </a:p>
          <a:p>
            <a:pPr marL="13335" marR="5715" algn="ctr">
              <a:lnSpc>
                <a:spcPct val="100000"/>
              </a:lnSpc>
              <a:spcBef>
                <a:spcPts val="70"/>
              </a:spcBef>
            </a:pPr>
            <a:r>
              <a:rPr sz="100" spc="5" dirty="0">
                <a:latin typeface="Arial"/>
                <a:cs typeface="Arial"/>
              </a:rPr>
              <a:t>J  K</a:t>
            </a:r>
            <a:endParaRPr sz="100">
              <a:latin typeface="Arial"/>
              <a:cs typeface="Arial"/>
            </a:endParaRPr>
          </a:p>
          <a:p>
            <a:pPr marL="12065" marR="5080" algn="ctr">
              <a:lnSpc>
                <a:spcPct val="210700"/>
              </a:lnSpc>
            </a:pPr>
            <a:r>
              <a:rPr sz="100" spc="10" dirty="0">
                <a:latin typeface="Arial"/>
                <a:cs typeface="Arial"/>
              </a:rPr>
              <a:t>M  </a:t>
            </a:r>
            <a:r>
              <a:rPr sz="100" spc="5" dirty="0">
                <a:latin typeface="Arial"/>
                <a:cs typeface="Arial"/>
              </a:rPr>
              <a:t>O</a:t>
            </a:r>
            <a:endParaRPr sz="100">
              <a:latin typeface="Arial"/>
              <a:cs typeface="Arial"/>
            </a:endParaRPr>
          </a:p>
          <a:p>
            <a:pPr marL="13335" marR="5080" indent="-635" algn="just">
              <a:lnSpc>
                <a:spcPct val="100000"/>
              </a:lnSpc>
              <a:spcBef>
                <a:spcPts val="70"/>
              </a:spcBef>
            </a:pPr>
            <a:r>
              <a:rPr sz="100" spc="5" dirty="0">
                <a:latin typeface="Arial"/>
                <a:cs typeface="Arial"/>
              </a:rPr>
              <a:t>Q  R  S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100" dirty="0">
                <a:latin typeface="Arial"/>
                <a:cs typeface="Arial"/>
              </a:rPr>
              <a:t>U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00" dirty="0">
                <a:latin typeface="Arial"/>
                <a:cs typeface="Arial"/>
              </a:rPr>
              <a:t>.</a:t>
            </a:r>
            <a:endParaRPr sz="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" dirty="0">
                <a:latin typeface="Arial"/>
                <a:cs typeface="Arial"/>
              </a:rPr>
              <a:t>_</a:t>
            </a:r>
            <a:endParaRPr sz="100">
              <a:latin typeface="Arial"/>
              <a:cs typeface="Arial"/>
            </a:endParaRPr>
          </a:p>
        </p:txBody>
      </p:sp>
      <p:sp>
        <p:nvSpPr>
          <p:cNvPr id="794" name="object 794"/>
          <p:cNvSpPr/>
          <p:nvPr/>
        </p:nvSpPr>
        <p:spPr>
          <a:xfrm>
            <a:off x="3939776" y="2968263"/>
            <a:ext cx="0" cy="33655"/>
          </a:xfrm>
          <a:custGeom>
            <a:avLst/>
            <a:gdLst/>
            <a:ahLst/>
            <a:cxnLst/>
            <a:rect l="l" t="t" r="r" b="b"/>
            <a:pathLst>
              <a:path h="33655">
                <a:moveTo>
                  <a:pt x="0" y="33622"/>
                </a:moveTo>
                <a:lnTo>
                  <a:pt x="0" y="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3933680" y="295200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3933680" y="295200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3939776" y="3083463"/>
            <a:ext cx="0" cy="22225"/>
          </a:xfrm>
          <a:custGeom>
            <a:avLst/>
            <a:gdLst/>
            <a:ahLst/>
            <a:cxnLst/>
            <a:rect l="l" t="t" r="r" b="b"/>
            <a:pathLst>
              <a:path h="22225">
                <a:moveTo>
                  <a:pt x="0" y="22102"/>
                </a:moveTo>
                <a:lnTo>
                  <a:pt x="0" y="0"/>
                </a:lnTo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3933680" y="306720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3933680" y="306720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6095" y="0"/>
                </a:moveTo>
                <a:lnTo>
                  <a:pt x="0" y="16255"/>
                </a:lnTo>
                <a:lnTo>
                  <a:pt x="12191" y="16255"/>
                </a:lnTo>
                <a:lnTo>
                  <a:pt x="6095" y="0"/>
                </a:lnTo>
                <a:close/>
              </a:path>
            </a:pathLst>
          </a:custGeom>
          <a:ln w="406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800"/>
          <p:cNvSpPr txBox="1"/>
          <p:nvPr/>
        </p:nvSpPr>
        <p:spPr>
          <a:xfrm>
            <a:off x="3574920" y="3052032"/>
            <a:ext cx="97790" cy="2241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 marR="5080" indent="-5715">
              <a:lnSpc>
                <a:spcPct val="162700"/>
              </a:lnSpc>
              <a:spcBef>
                <a:spcPts val="95"/>
              </a:spcBef>
            </a:pPr>
            <a:r>
              <a:rPr sz="600" b="0" i="1" spc="-15" baseline="6944" dirty="0">
                <a:latin typeface="Bookman Old Style"/>
                <a:cs typeface="Bookman Old Style"/>
              </a:rPr>
              <a:t>h</a:t>
            </a:r>
            <a:r>
              <a:rPr sz="300" dirty="0">
                <a:latin typeface="Tahoma"/>
                <a:cs typeface="Tahoma"/>
              </a:rPr>
              <a:t>10  </a:t>
            </a:r>
            <a:r>
              <a:rPr sz="600" i="1" spc="7" baseline="6944" dirty="0">
                <a:latin typeface="Arial"/>
                <a:cs typeface="Arial"/>
              </a:rPr>
              <a:t>w</a:t>
            </a:r>
            <a:r>
              <a:rPr sz="300" dirty="0">
                <a:latin typeface="Tahoma"/>
                <a:cs typeface="Tahoma"/>
              </a:rPr>
              <a:t>9</a:t>
            </a:r>
            <a:endParaRPr sz="300">
              <a:latin typeface="Tahoma"/>
              <a:cs typeface="Tahoma"/>
            </a:endParaRPr>
          </a:p>
        </p:txBody>
      </p:sp>
      <p:sp>
        <p:nvSpPr>
          <p:cNvPr id="801" name="object 801"/>
          <p:cNvSpPr txBox="1"/>
          <p:nvPr/>
        </p:nvSpPr>
        <p:spPr>
          <a:xfrm>
            <a:off x="3243199" y="3052032"/>
            <a:ext cx="84455" cy="2241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0">
              <a:lnSpc>
                <a:spcPct val="162700"/>
              </a:lnSpc>
              <a:spcBef>
                <a:spcPts val="95"/>
              </a:spcBef>
            </a:pPr>
            <a:r>
              <a:rPr sz="600" b="0" i="1" spc="-15" baseline="6944" dirty="0">
                <a:latin typeface="Bookman Old Style"/>
                <a:cs typeface="Bookman Old Style"/>
              </a:rPr>
              <a:t>h</a:t>
            </a:r>
            <a:r>
              <a:rPr sz="300" dirty="0">
                <a:latin typeface="Tahoma"/>
                <a:cs typeface="Tahoma"/>
              </a:rPr>
              <a:t>9  </a:t>
            </a:r>
            <a:r>
              <a:rPr sz="600" i="1" spc="7" baseline="6944" dirty="0">
                <a:latin typeface="Arial"/>
                <a:cs typeface="Arial"/>
              </a:rPr>
              <a:t>w</a:t>
            </a:r>
            <a:r>
              <a:rPr sz="300" dirty="0">
                <a:latin typeface="Tahoma"/>
                <a:cs typeface="Tahoma"/>
              </a:rPr>
              <a:t>8</a:t>
            </a:r>
            <a:endParaRPr sz="300">
              <a:latin typeface="Tahoma"/>
              <a:cs typeface="Tahoma"/>
            </a:endParaRPr>
          </a:p>
        </p:txBody>
      </p:sp>
      <p:sp>
        <p:nvSpPr>
          <p:cNvPr id="802" name="object 802"/>
          <p:cNvSpPr txBox="1"/>
          <p:nvPr/>
        </p:nvSpPr>
        <p:spPr>
          <a:xfrm>
            <a:off x="2909951" y="3052032"/>
            <a:ext cx="84455" cy="2241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05">
              <a:lnSpc>
                <a:spcPct val="162700"/>
              </a:lnSpc>
              <a:spcBef>
                <a:spcPts val="95"/>
              </a:spcBef>
            </a:pPr>
            <a:r>
              <a:rPr sz="600" b="0" i="1" spc="-15" baseline="6944" dirty="0">
                <a:latin typeface="Bookman Old Style"/>
                <a:cs typeface="Bookman Old Style"/>
              </a:rPr>
              <a:t>h</a:t>
            </a:r>
            <a:r>
              <a:rPr sz="300" dirty="0">
                <a:latin typeface="Tahoma"/>
                <a:cs typeface="Tahoma"/>
              </a:rPr>
              <a:t>8  </a:t>
            </a:r>
            <a:r>
              <a:rPr sz="600" i="1" spc="7" baseline="6944" dirty="0">
                <a:latin typeface="Arial"/>
                <a:cs typeface="Arial"/>
              </a:rPr>
              <a:t>w</a:t>
            </a:r>
            <a:r>
              <a:rPr sz="300" dirty="0">
                <a:latin typeface="Tahoma"/>
                <a:cs typeface="Tahoma"/>
              </a:rPr>
              <a:t>7</a:t>
            </a:r>
            <a:endParaRPr sz="300">
              <a:latin typeface="Tahoma"/>
              <a:cs typeface="Tahoma"/>
            </a:endParaRPr>
          </a:p>
        </p:txBody>
      </p:sp>
      <p:sp>
        <p:nvSpPr>
          <p:cNvPr id="803" name="object 803"/>
          <p:cNvSpPr txBox="1"/>
          <p:nvPr/>
        </p:nvSpPr>
        <p:spPr>
          <a:xfrm>
            <a:off x="2576703" y="3052032"/>
            <a:ext cx="84455" cy="2241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05">
              <a:lnSpc>
                <a:spcPct val="162700"/>
              </a:lnSpc>
              <a:spcBef>
                <a:spcPts val="95"/>
              </a:spcBef>
            </a:pPr>
            <a:r>
              <a:rPr sz="600" b="0" i="1" spc="-15" baseline="6944" dirty="0">
                <a:latin typeface="Bookman Old Style"/>
                <a:cs typeface="Bookman Old Style"/>
              </a:rPr>
              <a:t>h</a:t>
            </a:r>
            <a:r>
              <a:rPr sz="300" dirty="0">
                <a:latin typeface="Tahoma"/>
                <a:cs typeface="Tahoma"/>
              </a:rPr>
              <a:t>7  </a:t>
            </a:r>
            <a:r>
              <a:rPr sz="600" i="1" spc="7" baseline="6944" dirty="0">
                <a:latin typeface="Arial"/>
                <a:cs typeface="Arial"/>
              </a:rPr>
              <a:t>w</a:t>
            </a:r>
            <a:r>
              <a:rPr sz="300" dirty="0">
                <a:latin typeface="Tahoma"/>
                <a:cs typeface="Tahoma"/>
              </a:rPr>
              <a:t>6</a:t>
            </a:r>
            <a:endParaRPr sz="300">
              <a:latin typeface="Tahoma"/>
              <a:cs typeface="Tahoma"/>
            </a:endParaRPr>
          </a:p>
        </p:txBody>
      </p:sp>
      <p:sp>
        <p:nvSpPr>
          <p:cNvPr id="804" name="object 804"/>
          <p:cNvSpPr txBox="1"/>
          <p:nvPr/>
        </p:nvSpPr>
        <p:spPr>
          <a:xfrm>
            <a:off x="2249977" y="3052032"/>
            <a:ext cx="85725" cy="2241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 marR="5080" indent="-1905">
              <a:lnSpc>
                <a:spcPct val="162700"/>
              </a:lnSpc>
              <a:spcBef>
                <a:spcPts val="95"/>
              </a:spcBef>
            </a:pPr>
            <a:r>
              <a:rPr sz="600" b="0" i="1" spc="-15" baseline="6944" dirty="0">
                <a:latin typeface="Bookman Old Style"/>
                <a:cs typeface="Bookman Old Style"/>
              </a:rPr>
              <a:t>h</a:t>
            </a:r>
            <a:r>
              <a:rPr sz="300" dirty="0">
                <a:latin typeface="Tahoma"/>
                <a:cs typeface="Tahoma"/>
              </a:rPr>
              <a:t>6  </a:t>
            </a:r>
            <a:r>
              <a:rPr sz="600" i="1" spc="7" baseline="6944" dirty="0">
                <a:latin typeface="Arial"/>
                <a:cs typeface="Arial"/>
              </a:rPr>
              <a:t>w</a:t>
            </a:r>
            <a:r>
              <a:rPr sz="300" dirty="0">
                <a:latin typeface="Tahoma"/>
                <a:cs typeface="Tahoma"/>
              </a:rPr>
              <a:t>5</a:t>
            </a:r>
            <a:endParaRPr sz="300">
              <a:latin typeface="Tahoma"/>
              <a:cs typeface="Tahoma"/>
            </a:endParaRPr>
          </a:p>
        </p:txBody>
      </p:sp>
      <p:sp>
        <p:nvSpPr>
          <p:cNvPr id="805" name="object 805"/>
          <p:cNvSpPr txBox="1"/>
          <p:nvPr/>
        </p:nvSpPr>
        <p:spPr>
          <a:xfrm>
            <a:off x="1924857" y="3088032"/>
            <a:ext cx="85725" cy="1905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600" b="0" i="1" spc="-7" baseline="6944" dirty="0">
                <a:latin typeface="Bookman Old Style"/>
                <a:cs typeface="Bookman Old Style"/>
              </a:rPr>
              <a:t>h</a:t>
            </a:r>
            <a:r>
              <a:rPr sz="300" spc="-5" dirty="0">
                <a:latin typeface="Tahoma"/>
                <a:cs typeface="Tahoma"/>
              </a:rPr>
              <a:t>5</a:t>
            </a:r>
            <a:endParaRPr sz="300">
              <a:latin typeface="Tahoma"/>
              <a:cs typeface="Tahoma"/>
            </a:endParaRPr>
          </a:p>
          <a:p>
            <a:pPr marL="13970">
              <a:lnSpc>
                <a:spcPct val="100000"/>
              </a:lnSpc>
              <a:spcBef>
                <a:spcPts val="315"/>
              </a:spcBef>
            </a:pPr>
            <a:r>
              <a:rPr sz="600" i="1" spc="7" baseline="6944" dirty="0">
                <a:latin typeface="Arial"/>
                <a:cs typeface="Arial"/>
              </a:rPr>
              <a:t>w</a:t>
            </a:r>
            <a:r>
              <a:rPr sz="300" spc="20" dirty="0">
                <a:latin typeface="PMingLiU"/>
                <a:cs typeface="PMingLiU"/>
              </a:rPr>
              <a:t>4</a:t>
            </a:r>
            <a:endParaRPr sz="300">
              <a:latin typeface="PMingLiU"/>
              <a:cs typeface="PMingLiU"/>
            </a:endParaRPr>
          </a:p>
        </p:txBody>
      </p:sp>
      <p:sp>
        <p:nvSpPr>
          <p:cNvPr id="806" name="object 806"/>
          <p:cNvSpPr txBox="1"/>
          <p:nvPr/>
        </p:nvSpPr>
        <p:spPr>
          <a:xfrm>
            <a:off x="1597279" y="3052032"/>
            <a:ext cx="84455" cy="2241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05">
              <a:lnSpc>
                <a:spcPct val="162700"/>
              </a:lnSpc>
              <a:spcBef>
                <a:spcPts val="95"/>
              </a:spcBef>
            </a:pPr>
            <a:r>
              <a:rPr sz="600" b="0" i="1" spc="-15" baseline="6944" dirty="0">
                <a:latin typeface="Bookman Old Style"/>
                <a:cs typeface="Bookman Old Style"/>
              </a:rPr>
              <a:t>h</a:t>
            </a:r>
            <a:r>
              <a:rPr sz="300" spc="15" dirty="0">
                <a:latin typeface="PMingLiU"/>
                <a:cs typeface="PMingLiU"/>
              </a:rPr>
              <a:t>4  </a:t>
            </a:r>
            <a:r>
              <a:rPr sz="600" i="1" spc="7" baseline="6944" dirty="0">
                <a:latin typeface="Arial"/>
                <a:cs typeface="Arial"/>
              </a:rPr>
              <a:t>w</a:t>
            </a:r>
            <a:r>
              <a:rPr sz="300" dirty="0">
                <a:latin typeface="Tahoma"/>
                <a:cs typeface="Tahoma"/>
              </a:rPr>
              <a:t>3</a:t>
            </a:r>
            <a:endParaRPr sz="300">
              <a:latin typeface="Tahoma"/>
              <a:cs typeface="Tahoma"/>
            </a:endParaRPr>
          </a:p>
        </p:txBody>
      </p:sp>
      <p:sp>
        <p:nvSpPr>
          <p:cNvPr id="807" name="object 807"/>
          <p:cNvSpPr txBox="1"/>
          <p:nvPr/>
        </p:nvSpPr>
        <p:spPr>
          <a:xfrm>
            <a:off x="1268095" y="3088032"/>
            <a:ext cx="88265" cy="1905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15"/>
              </a:spcBef>
            </a:pPr>
            <a:r>
              <a:rPr sz="600" b="0" i="1" spc="-150" baseline="6944" dirty="0">
                <a:latin typeface="Bookman Old Style"/>
                <a:cs typeface="Bookman Old Style"/>
              </a:rPr>
              <a:t>hh</a:t>
            </a:r>
            <a:r>
              <a:rPr sz="300" spc="-100" dirty="0">
                <a:latin typeface="Tahoma"/>
                <a:cs typeface="Tahoma"/>
              </a:rPr>
              <a:t>32</a:t>
            </a:r>
            <a:endParaRPr sz="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600" i="1" spc="-390" baseline="6944" dirty="0">
                <a:latin typeface="Arial"/>
                <a:cs typeface="Arial"/>
              </a:rPr>
              <a:t>w</a:t>
            </a:r>
            <a:r>
              <a:rPr sz="600" i="1" spc="-44" baseline="6944" dirty="0">
                <a:latin typeface="Arial"/>
                <a:cs typeface="Arial"/>
              </a:rPr>
              <a:t>w</a:t>
            </a:r>
            <a:r>
              <a:rPr sz="300" spc="-135" dirty="0">
                <a:latin typeface="Tahoma"/>
                <a:cs typeface="Tahoma"/>
              </a:rPr>
              <a:t>1</a:t>
            </a:r>
            <a:r>
              <a:rPr sz="300" dirty="0">
                <a:latin typeface="Tahoma"/>
                <a:cs typeface="Tahoma"/>
              </a:rPr>
              <a:t>2</a:t>
            </a:r>
            <a:endParaRPr sz="300">
              <a:latin typeface="Tahoma"/>
              <a:cs typeface="Tahoma"/>
            </a:endParaRPr>
          </a:p>
        </p:txBody>
      </p:sp>
      <p:sp>
        <p:nvSpPr>
          <p:cNvPr id="808" name="object 808"/>
          <p:cNvSpPr txBox="1"/>
          <p:nvPr/>
        </p:nvSpPr>
        <p:spPr>
          <a:xfrm>
            <a:off x="3889449" y="3052032"/>
            <a:ext cx="105410" cy="2241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0">
              <a:lnSpc>
                <a:spcPct val="162700"/>
              </a:lnSpc>
              <a:spcBef>
                <a:spcPts val="95"/>
              </a:spcBef>
            </a:pPr>
            <a:r>
              <a:rPr sz="600" b="0" i="1" spc="-15" baseline="6944" dirty="0">
                <a:latin typeface="Bookman Old Style"/>
                <a:cs typeface="Bookman Old Style"/>
              </a:rPr>
              <a:t>h</a:t>
            </a:r>
            <a:r>
              <a:rPr sz="300" dirty="0">
                <a:latin typeface="Tahoma"/>
                <a:cs typeface="Tahoma"/>
              </a:rPr>
              <a:t>11  </a:t>
            </a:r>
            <a:r>
              <a:rPr sz="600" i="1" spc="7" baseline="6944" dirty="0">
                <a:latin typeface="Arial"/>
                <a:cs typeface="Arial"/>
              </a:rPr>
              <a:t>w</a:t>
            </a:r>
            <a:r>
              <a:rPr sz="300" dirty="0">
                <a:latin typeface="Tahoma"/>
                <a:cs typeface="Tahoma"/>
              </a:rPr>
              <a:t>10</a:t>
            </a:r>
            <a:endParaRPr sz="3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285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45" dirty="0" smtClean="0"/>
              <a:t>Регуляризация: Исключение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911109"/>
            <a:ext cx="3909060" cy="18711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ru-RU" sz="1100" spc="-45" dirty="0" smtClean="0">
                <a:latin typeface="Tahoma"/>
                <a:cs typeface="Tahoma"/>
              </a:rPr>
              <a:t>Большие рекуррентные сети часто </a:t>
            </a:r>
            <a:r>
              <a:rPr lang="ru-RU" sz="1100" spc="-45" dirty="0" smtClean="0">
                <a:latin typeface="Tahoma"/>
                <a:cs typeface="Tahoma"/>
              </a:rPr>
              <a:t>переобучают</a:t>
            </a:r>
            <a:r>
              <a:rPr lang="ru-RU" sz="1100" spc="-45" dirty="0" smtClean="0">
                <a:latin typeface="Tahoma"/>
                <a:cs typeface="Tahoma"/>
              </a:rPr>
              <a:t> их тренировочные данные путем запоминания рассматриваемых последовательностей. Такие модели плохо </a:t>
            </a:r>
            <a:r>
              <a:rPr lang="ru-RU" sz="1100" spc="-45" dirty="0" err="1" smtClean="0">
                <a:latin typeface="Tahoma"/>
                <a:cs typeface="Tahoma"/>
              </a:rPr>
              <a:t>генерализуются</a:t>
            </a:r>
            <a:r>
              <a:rPr lang="ru-RU" sz="1100" spc="-45" dirty="0" smtClean="0">
                <a:latin typeface="Tahoma"/>
                <a:cs typeface="Tahoma"/>
              </a:rPr>
              <a:t> в новые последовательности.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 marR="170180">
              <a:lnSpc>
                <a:spcPct val="102600"/>
              </a:lnSpc>
            </a:pPr>
            <a:r>
              <a:rPr lang="ru-RU" sz="1100" spc="65" dirty="0" smtClean="0">
                <a:latin typeface="Tahoma"/>
                <a:cs typeface="Tahoma"/>
              </a:rPr>
              <a:t>Общий подход в Глубоком Обучении – это </a:t>
            </a:r>
            <a:r>
              <a:rPr lang="ru-RU" sz="1100" spc="65" dirty="0" err="1" smtClean="0">
                <a:latin typeface="Tahoma"/>
                <a:cs typeface="Tahoma"/>
              </a:rPr>
              <a:t>перепараметризация</a:t>
            </a:r>
            <a:r>
              <a:rPr lang="ru-RU" sz="1100" spc="65" dirty="0" smtClean="0">
                <a:latin typeface="Tahoma"/>
                <a:cs typeface="Tahoma"/>
              </a:rPr>
              <a:t> модели так, что она может легко запомнить тренировочные данные, и затем упорядочить их, чтобы облегчить генерализацию.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1100" spc="-20" dirty="0" smtClean="0">
                <a:latin typeface="Tahoma"/>
                <a:cs typeface="Tahoma"/>
              </a:rPr>
              <a:t>Метод регуляризации выбора часто является Исключением</a:t>
            </a:r>
            <a:r>
              <a:rPr sz="1100" spc="-20" dirty="0" smtClean="0">
                <a:latin typeface="Tahoma"/>
                <a:cs typeface="Tahoma"/>
              </a:rPr>
              <a:t>.</a:t>
            </a:r>
            <a:r>
              <a:rPr sz="1200" spc="-30" baseline="27777" dirty="0" smtClean="0">
                <a:latin typeface="Arial"/>
                <a:cs typeface="Arial"/>
              </a:rPr>
              <a:t>9</a:t>
            </a:r>
            <a:endParaRPr sz="1200" baseline="27777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3132594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3139638"/>
            <a:ext cx="3689350" cy="30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6530">
              <a:lnSpc>
                <a:spcPct val="100000"/>
              </a:lnSpc>
              <a:spcBef>
                <a:spcPts val="95"/>
              </a:spcBef>
            </a:pPr>
            <a:r>
              <a:rPr sz="900" baseline="37037" dirty="0">
                <a:latin typeface="Arial"/>
                <a:cs typeface="Arial"/>
              </a:rPr>
              <a:t>9</a:t>
            </a:r>
            <a:r>
              <a:rPr sz="900" dirty="0">
                <a:latin typeface="Arial"/>
                <a:cs typeface="Arial"/>
              </a:rPr>
              <a:t>Dropout: </a:t>
            </a:r>
            <a:r>
              <a:rPr sz="900" spc="10" dirty="0">
                <a:latin typeface="Arial"/>
                <a:cs typeface="Arial"/>
              </a:rPr>
              <a:t>A </a:t>
            </a:r>
            <a:r>
              <a:rPr sz="900" spc="-35" dirty="0">
                <a:latin typeface="Arial"/>
                <a:cs typeface="Arial"/>
              </a:rPr>
              <a:t>Simple </a:t>
            </a:r>
            <a:r>
              <a:rPr sz="900" spc="-40" dirty="0">
                <a:latin typeface="Arial"/>
                <a:cs typeface="Arial"/>
              </a:rPr>
              <a:t>Way </a:t>
            </a:r>
            <a:r>
              <a:rPr sz="900" spc="20" dirty="0">
                <a:latin typeface="Arial"/>
                <a:cs typeface="Arial"/>
              </a:rPr>
              <a:t>to </a:t>
            </a:r>
            <a:r>
              <a:rPr sz="900" spc="-25" dirty="0">
                <a:latin typeface="Arial"/>
                <a:cs typeface="Arial"/>
              </a:rPr>
              <a:t>Prevent Neural </a:t>
            </a:r>
            <a:r>
              <a:rPr sz="900" spc="-30" dirty="0">
                <a:latin typeface="Arial"/>
                <a:cs typeface="Arial"/>
              </a:rPr>
              <a:t>Networks </a:t>
            </a:r>
            <a:r>
              <a:rPr sz="900" spc="-5" dirty="0">
                <a:latin typeface="Arial"/>
                <a:cs typeface="Arial"/>
              </a:rPr>
              <a:t>from</a:t>
            </a:r>
            <a:r>
              <a:rPr sz="900" spc="10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Overfitting.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30" dirty="0">
                <a:latin typeface="Arial"/>
                <a:cs typeface="Arial"/>
              </a:rPr>
              <a:t>Srivastava </a:t>
            </a:r>
            <a:r>
              <a:rPr sz="900" spc="-5" dirty="0">
                <a:latin typeface="Arial"/>
                <a:cs typeface="Arial"/>
              </a:rPr>
              <a:t>et </a:t>
            </a:r>
            <a:r>
              <a:rPr sz="900" spc="-15" dirty="0">
                <a:latin typeface="Arial"/>
                <a:cs typeface="Arial"/>
              </a:rPr>
              <a:t>al. </a:t>
            </a:r>
            <a:r>
              <a:rPr sz="900" spc="-5" dirty="0">
                <a:latin typeface="Arial"/>
                <a:cs typeface="Arial"/>
              </a:rPr>
              <a:t>JMLR</a:t>
            </a:r>
            <a:r>
              <a:rPr sz="900" spc="-85" dirty="0">
                <a:latin typeface="Arial"/>
                <a:cs typeface="Arial"/>
              </a:rPr>
              <a:t> </a:t>
            </a:r>
            <a:r>
              <a:rPr sz="900" spc="-35" dirty="0">
                <a:latin typeface="Arial"/>
                <a:cs typeface="Arial"/>
              </a:rPr>
              <a:t>2014.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416549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15" dirty="0" err="1" smtClean="0"/>
              <a:t>РНСи</a:t>
            </a:r>
            <a:r>
              <a:rPr spc="-15" dirty="0" smtClean="0"/>
              <a:t>: </a:t>
            </a:r>
            <a:r>
              <a:rPr lang="ru-RU" spc="-30" dirty="0" smtClean="0"/>
              <a:t>Взрывающиеся и исчезающие градиенты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640332"/>
            <a:ext cx="3913504" cy="3411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lang="ru-RU" sz="1100" spc="-45" dirty="0" smtClean="0">
                <a:latin typeface="Tahoma"/>
                <a:cs typeface="Tahoma"/>
              </a:rPr>
              <a:t>Рассмотрите путь частных производных, связывающий изменение </a:t>
            </a:r>
            <a:r>
              <a:rPr lang="en-US" sz="1100" spc="-45" dirty="0" smtClean="0">
                <a:latin typeface="Tahoma"/>
                <a:cs typeface="Tahoma"/>
              </a:rPr>
              <a:t>cost</a:t>
            </a:r>
            <a:r>
              <a:rPr lang="en-US" sz="1100" spc="-45" baseline="-25000" dirty="0" smtClean="0">
                <a:latin typeface="Tahoma"/>
                <a:cs typeface="Tahoma"/>
              </a:rPr>
              <a:t>4</a:t>
            </a:r>
            <a:r>
              <a:rPr lang="en-US" sz="1100" spc="-40" dirty="0">
                <a:latin typeface="Tahoma"/>
                <a:cs typeface="Tahoma"/>
              </a:rPr>
              <a:t> </a:t>
            </a:r>
            <a:r>
              <a:rPr lang="ru-RU" sz="1100" spc="-40" dirty="0" smtClean="0">
                <a:latin typeface="Tahoma"/>
                <a:cs typeface="Tahoma"/>
              </a:rPr>
              <a:t>и изменения в </a:t>
            </a:r>
            <a:r>
              <a:rPr lang="en-US" sz="1100" spc="-40" dirty="0" smtClean="0">
                <a:latin typeface="Tahoma"/>
                <a:cs typeface="Tahoma"/>
              </a:rPr>
              <a:t>h</a:t>
            </a:r>
            <a:r>
              <a:rPr lang="en-US" sz="1100" spc="-40" baseline="-25000" dirty="0" smtClean="0">
                <a:latin typeface="Tahoma"/>
                <a:cs typeface="Tahoma"/>
              </a:rPr>
              <a:t>1</a:t>
            </a:r>
            <a:r>
              <a:rPr lang="en-US" sz="1100" spc="-40" dirty="0" smtClean="0">
                <a:latin typeface="Tahoma"/>
                <a:cs typeface="Tahoma"/>
              </a:rPr>
              <a:t>: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7914" y="1079891"/>
            <a:ext cx="1612265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273685" algn="l"/>
              </a:tabLst>
            </a:pPr>
            <a:r>
              <a:rPr sz="1100" i="1" spc="-60" dirty="0">
                <a:latin typeface="Trebuchet MS"/>
                <a:cs typeface="Trebuchet MS"/>
              </a:rPr>
              <a:t>h</a:t>
            </a:r>
            <a:r>
              <a:rPr sz="1200" i="1" spc="-89" baseline="-10416" dirty="0">
                <a:latin typeface="Verdana"/>
                <a:cs typeface="Verdana"/>
              </a:rPr>
              <a:t>n	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spc="22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Trebuchet MS"/>
                <a:cs typeface="Trebuchet MS"/>
              </a:rPr>
              <a:t>g</a:t>
            </a:r>
            <a:r>
              <a:rPr sz="1100" i="1" spc="-220" dirty="0">
                <a:latin typeface="Trebuchet MS"/>
                <a:cs typeface="Trebuchet MS"/>
              </a:rPr>
              <a:t> </a:t>
            </a:r>
            <a:r>
              <a:rPr sz="1100" spc="40" dirty="0">
                <a:latin typeface="Tahoma"/>
                <a:cs typeface="Tahoma"/>
              </a:rPr>
              <a:t>(</a:t>
            </a:r>
            <a:r>
              <a:rPr sz="1100" i="1" spc="40" dirty="0">
                <a:latin typeface="Trebuchet MS"/>
                <a:cs typeface="Trebuchet MS"/>
              </a:rPr>
              <a:t>V</a:t>
            </a:r>
            <a:r>
              <a:rPr sz="1100" i="1" spc="-160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ahoma"/>
                <a:cs typeface="Tahoma"/>
              </a:rPr>
              <a:t>[</a:t>
            </a:r>
            <a:r>
              <a:rPr sz="1100" i="1" spc="-65" dirty="0">
                <a:latin typeface="Trebuchet MS"/>
                <a:cs typeface="Trebuchet MS"/>
              </a:rPr>
              <a:t>x</a:t>
            </a:r>
            <a:r>
              <a:rPr sz="1200" i="1" spc="-97" baseline="-10416" dirty="0">
                <a:latin typeface="Verdana"/>
                <a:cs typeface="Verdana"/>
              </a:rPr>
              <a:t>n</a:t>
            </a:r>
            <a:r>
              <a:rPr sz="1100" spc="-65" dirty="0">
                <a:latin typeface="Tahoma"/>
                <a:cs typeface="Tahoma"/>
              </a:rPr>
              <a:t>;</a:t>
            </a:r>
            <a:r>
              <a:rPr sz="1100" spc="-170" dirty="0">
                <a:latin typeface="Tahoma"/>
                <a:cs typeface="Tahoma"/>
              </a:rPr>
              <a:t> </a:t>
            </a:r>
            <a:r>
              <a:rPr sz="1100" i="1" spc="-35" dirty="0">
                <a:latin typeface="Trebuchet MS"/>
                <a:cs typeface="Trebuchet MS"/>
              </a:rPr>
              <a:t>h</a:t>
            </a:r>
            <a:r>
              <a:rPr sz="1200" i="1" spc="-52" baseline="-10416" dirty="0">
                <a:latin typeface="Verdana"/>
                <a:cs typeface="Verdana"/>
              </a:rPr>
              <a:t>n</a:t>
            </a:r>
            <a:r>
              <a:rPr sz="1200" spc="-52" baseline="-10416" dirty="0">
                <a:latin typeface="Lucida Sans Unicode"/>
                <a:cs typeface="Lucida Sans Unicode"/>
              </a:rPr>
              <a:t>−</a:t>
            </a:r>
            <a:r>
              <a:rPr sz="1200" spc="-52" baseline="-10416" dirty="0">
                <a:latin typeface="Arial"/>
                <a:cs typeface="Arial"/>
              </a:rPr>
              <a:t>1</a:t>
            </a:r>
            <a:r>
              <a:rPr sz="1100" spc="-35" dirty="0">
                <a:latin typeface="Tahoma"/>
                <a:cs typeface="Tahoma"/>
              </a:rPr>
              <a:t>]</a:t>
            </a:r>
            <a:r>
              <a:rPr sz="1100" spc="-114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14" dirty="0">
                <a:latin typeface="Tahoma"/>
                <a:cs typeface="Tahoma"/>
              </a:rPr>
              <a:t> </a:t>
            </a:r>
            <a:r>
              <a:rPr sz="1100" i="1" spc="35" dirty="0">
                <a:latin typeface="Trebuchet MS"/>
                <a:cs typeface="Trebuchet MS"/>
              </a:rPr>
              <a:t>c</a:t>
            </a:r>
            <a:r>
              <a:rPr sz="1100" spc="35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  <a:tabLst>
                <a:tab pos="273685" algn="l"/>
              </a:tabLst>
            </a:pPr>
            <a:r>
              <a:rPr sz="1100" i="1" spc="-245" dirty="0">
                <a:latin typeface="Trebuchet MS"/>
                <a:cs typeface="Trebuchet MS"/>
              </a:rPr>
              <a:t>p</a:t>
            </a:r>
            <a:r>
              <a:rPr sz="1100" spc="-245" dirty="0">
                <a:latin typeface="Tahoma"/>
                <a:cs typeface="Tahoma"/>
              </a:rPr>
              <a:t>ˆ</a:t>
            </a:r>
            <a:r>
              <a:rPr sz="1200" i="1" spc="-367" baseline="-10416" dirty="0">
                <a:latin typeface="Verdana"/>
                <a:cs typeface="Verdana"/>
              </a:rPr>
              <a:t>n	</a:t>
            </a:r>
            <a:r>
              <a:rPr sz="1100" spc="45" dirty="0">
                <a:latin typeface="Tahoma"/>
                <a:cs typeface="Tahoma"/>
              </a:rPr>
              <a:t>=  </a:t>
            </a:r>
            <a:r>
              <a:rPr sz="1100" spc="-30" dirty="0">
                <a:latin typeface="Tahoma"/>
                <a:cs typeface="Tahoma"/>
              </a:rPr>
              <a:t>softmax(</a:t>
            </a:r>
            <a:r>
              <a:rPr sz="1100" i="1" spc="-30" dirty="0">
                <a:latin typeface="Trebuchet MS"/>
                <a:cs typeface="Trebuchet MS"/>
              </a:rPr>
              <a:t>Wh</a:t>
            </a:r>
            <a:r>
              <a:rPr sz="1200" i="1" spc="-44" baseline="-10416" dirty="0">
                <a:latin typeface="Verdana"/>
                <a:cs typeface="Verdana"/>
              </a:rPr>
              <a:t>n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10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Trebuchet MS"/>
                <a:cs typeface="Trebuchet MS"/>
              </a:rPr>
              <a:t>b</a:t>
            </a:r>
            <a:r>
              <a:rPr sz="1100" spc="-1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0078" y="2031361"/>
            <a:ext cx="630555" cy="126364"/>
          </a:xfrm>
          <a:custGeom>
            <a:avLst/>
            <a:gdLst/>
            <a:ahLst/>
            <a:cxnLst/>
            <a:rect l="l" t="t" r="r" b="b"/>
            <a:pathLst>
              <a:path w="630555" h="126364">
                <a:moveTo>
                  <a:pt x="567000" y="0"/>
                </a:moveTo>
                <a:lnTo>
                  <a:pt x="63000" y="0"/>
                </a:lnTo>
                <a:lnTo>
                  <a:pt x="38477" y="4950"/>
                </a:lnTo>
                <a:lnTo>
                  <a:pt x="18452" y="18452"/>
                </a:lnTo>
                <a:lnTo>
                  <a:pt x="4950" y="38477"/>
                </a:lnTo>
                <a:lnTo>
                  <a:pt x="0" y="63000"/>
                </a:lnTo>
                <a:lnTo>
                  <a:pt x="4950" y="87522"/>
                </a:lnTo>
                <a:lnTo>
                  <a:pt x="18452" y="107547"/>
                </a:lnTo>
                <a:lnTo>
                  <a:pt x="38477" y="121049"/>
                </a:lnTo>
                <a:lnTo>
                  <a:pt x="63000" y="126000"/>
                </a:lnTo>
                <a:lnTo>
                  <a:pt x="567000" y="126000"/>
                </a:lnTo>
                <a:lnTo>
                  <a:pt x="591522" y="121049"/>
                </a:lnTo>
                <a:lnTo>
                  <a:pt x="611547" y="107547"/>
                </a:lnTo>
                <a:lnTo>
                  <a:pt x="625049" y="87522"/>
                </a:lnTo>
                <a:lnTo>
                  <a:pt x="630000" y="63000"/>
                </a:lnTo>
                <a:lnTo>
                  <a:pt x="625049" y="38477"/>
                </a:lnTo>
                <a:lnTo>
                  <a:pt x="611547" y="18452"/>
                </a:lnTo>
                <a:lnTo>
                  <a:pt x="591522" y="4950"/>
                </a:lnTo>
                <a:lnTo>
                  <a:pt x="567000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0078" y="2031361"/>
            <a:ext cx="630555" cy="126364"/>
          </a:xfrm>
          <a:custGeom>
            <a:avLst/>
            <a:gdLst/>
            <a:ahLst/>
            <a:cxnLst/>
            <a:rect l="l" t="t" r="r" b="b"/>
            <a:pathLst>
              <a:path w="630555" h="126364">
                <a:moveTo>
                  <a:pt x="62999" y="0"/>
                </a:moveTo>
                <a:lnTo>
                  <a:pt x="566999" y="0"/>
                </a:lnTo>
                <a:lnTo>
                  <a:pt x="591522" y="4950"/>
                </a:lnTo>
                <a:lnTo>
                  <a:pt x="611547" y="18452"/>
                </a:lnTo>
                <a:lnTo>
                  <a:pt x="625048" y="38477"/>
                </a:lnTo>
                <a:lnTo>
                  <a:pt x="629999" y="62999"/>
                </a:lnTo>
                <a:lnTo>
                  <a:pt x="625048" y="87522"/>
                </a:lnTo>
                <a:lnTo>
                  <a:pt x="611547" y="107548"/>
                </a:lnTo>
                <a:lnTo>
                  <a:pt x="591522" y="121049"/>
                </a:lnTo>
                <a:lnTo>
                  <a:pt x="566999" y="126000"/>
                </a:lnTo>
                <a:lnTo>
                  <a:pt x="62999" y="126000"/>
                </a:lnTo>
                <a:lnTo>
                  <a:pt x="38477" y="121049"/>
                </a:lnTo>
                <a:lnTo>
                  <a:pt x="18451" y="107548"/>
                </a:lnTo>
                <a:lnTo>
                  <a:pt x="4950" y="87522"/>
                </a:lnTo>
                <a:lnTo>
                  <a:pt x="0" y="62999"/>
                </a:lnTo>
                <a:lnTo>
                  <a:pt x="4950" y="38477"/>
                </a:lnTo>
                <a:lnTo>
                  <a:pt x="18451" y="18452"/>
                </a:lnTo>
                <a:lnTo>
                  <a:pt x="38477" y="4950"/>
                </a:lnTo>
                <a:lnTo>
                  <a:pt x="62999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6078" y="2258161"/>
            <a:ext cx="378460" cy="126364"/>
          </a:xfrm>
          <a:custGeom>
            <a:avLst/>
            <a:gdLst/>
            <a:ahLst/>
            <a:cxnLst/>
            <a:rect l="l" t="t" r="r" b="b"/>
            <a:pathLst>
              <a:path w="378459" h="126364">
                <a:moveTo>
                  <a:pt x="315000" y="0"/>
                </a:moveTo>
                <a:lnTo>
                  <a:pt x="63000" y="0"/>
                </a:lnTo>
                <a:lnTo>
                  <a:pt x="38477" y="4950"/>
                </a:lnTo>
                <a:lnTo>
                  <a:pt x="18452" y="18452"/>
                </a:lnTo>
                <a:lnTo>
                  <a:pt x="4950" y="38477"/>
                </a:lnTo>
                <a:lnTo>
                  <a:pt x="0" y="63000"/>
                </a:lnTo>
                <a:lnTo>
                  <a:pt x="4950" y="87522"/>
                </a:lnTo>
                <a:lnTo>
                  <a:pt x="18452" y="107547"/>
                </a:lnTo>
                <a:lnTo>
                  <a:pt x="38477" y="121049"/>
                </a:lnTo>
                <a:lnTo>
                  <a:pt x="63000" y="126000"/>
                </a:lnTo>
                <a:lnTo>
                  <a:pt x="315000" y="126000"/>
                </a:lnTo>
                <a:lnTo>
                  <a:pt x="339522" y="121049"/>
                </a:lnTo>
                <a:lnTo>
                  <a:pt x="359548" y="107547"/>
                </a:lnTo>
                <a:lnTo>
                  <a:pt x="373049" y="87522"/>
                </a:lnTo>
                <a:lnTo>
                  <a:pt x="378000" y="63000"/>
                </a:lnTo>
                <a:lnTo>
                  <a:pt x="373049" y="38477"/>
                </a:lnTo>
                <a:lnTo>
                  <a:pt x="359548" y="18452"/>
                </a:lnTo>
                <a:lnTo>
                  <a:pt x="339522" y="4950"/>
                </a:lnTo>
                <a:lnTo>
                  <a:pt x="315000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6078" y="2258161"/>
            <a:ext cx="378460" cy="126364"/>
          </a:xfrm>
          <a:custGeom>
            <a:avLst/>
            <a:gdLst/>
            <a:ahLst/>
            <a:cxnLst/>
            <a:rect l="l" t="t" r="r" b="b"/>
            <a:pathLst>
              <a:path w="378459" h="126364">
                <a:moveTo>
                  <a:pt x="62999" y="0"/>
                </a:moveTo>
                <a:lnTo>
                  <a:pt x="315000" y="0"/>
                </a:lnTo>
                <a:lnTo>
                  <a:pt x="339522" y="4950"/>
                </a:lnTo>
                <a:lnTo>
                  <a:pt x="359547" y="18452"/>
                </a:lnTo>
                <a:lnTo>
                  <a:pt x="373049" y="38477"/>
                </a:lnTo>
                <a:lnTo>
                  <a:pt x="378000" y="62999"/>
                </a:lnTo>
                <a:lnTo>
                  <a:pt x="373049" y="87522"/>
                </a:lnTo>
                <a:lnTo>
                  <a:pt x="359547" y="107548"/>
                </a:lnTo>
                <a:lnTo>
                  <a:pt x="339522" y="121049"/>
                </a:lnTo>
                <a:lnTo>
                  <a:pt x="315000" y="126000"/>
                </a:lnTo>
                <a:lnTo>
                  <a:pt x="62999" y="126000"/>
                </a:lnTo>
                <a:lnTo>
                  <a:pt x="38477" y="121049"/>
                </a:lnTo>
                <a:lnTo>
                  <a:pt x="18452" y="107548"/>
                </a:lnTo>
                <a:lnTo>
                  <a:pt x="4950" y="87522"/>
                </a:lnTo>
                <a:lnTo>
                  <a:pt x="0" y="62999"/>
                </a:lnTo>
                <a:lnTo>
                  <a:pt x="4950" y="38477"/>
                </a:lnTo>
                <a:lnTo>
                  <a:pt x="18452" y="18452"/>
                </a:lnTo>
                <a:lnTo>
                  <a:pt x="38477" y="4950"/>
                </a:lnTo>
                <a:lnTo>
                  <a:pt x="62999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05078" y="2209812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348"/>
                </a:moveTo>
                <a:lnTo>
                  <a:pt x="0" y="0"/>
                </a:lnTo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91743" y="2174252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69" h="35560">
                <a:moveTo>
                  <a:pt x="13334" y="0"/>
                </a:moveTo>
                <a:lnTo>
                  <a:pt x="0" y="35559"/>
                </a:lnTo>
                <a:lnTo>
                  <a:pt x="26669" y="35559"/>
                </a:lnTo>
                <a:lnTo>
                  <a:pt x="1333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1743" y="2174252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69" h="35560">
                <a:moveTo>
                  <a:pt x="13334" y="0"/>
                </a:moveTo>
                <a:lnTo>
                  <a:pt x="0" y="35559"/>
                </a:lnTo>
                <a:lnTo>
                  <a:pt x="26669" y="35559"/>
                </a:lnTo>
                <a:lnTo>
                  <a:pt x="13334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72079" y="2031361"/>
            <a:ext cx="630555" cy="126364"/>
          </a:xfrm>
          <a:custGeom>
            <a:avLst/>
            <a:gdLst/>
            <a:ahLst/>
            <a:cxnLst/>
            <a:rect l="l" t="t" r="r" b="b"/>
            <a:pathLst>
              <a:path w="630555" h="126364">
                <a:moveTo>
                  <a:pt x="566999" y="0"/>
                </a:moveTo>
                <a:lnTo>
                  <a:pt x="62999" y="0"/>
                </a:lnTo>
                <a:lnTo>
                  <a:pt x="38477" y="4950"/>
                </a:lnTo>
                <a:lnTo>
                  <a:pt x="18451" y="18452"/>
                </a:lnTo>
                <a:lnTo>
                  <a:pt x="4950" y="38477"/>
                </a:lnTo>
                <a:lnTo>
                  <a:pt x="0" y="63000"/>
                </a:lnTo>
                <a:lnTo>
                  <a:pt x="4950" y="87522"/>
                </a:lnTo>
                <a:lnTo>
                  <a:pt x="18451" y="107547"/>
                </a:lnTo>
                <a:lnTo>
                  <a:pt x="38477" y="121049"/>
                </a:lnTo>
                <a:lnTo>
                  <a:pt x="62999" y="126000"/>
                </a:lnTo>
                <a:lnTo>
                  <a:pt x="566999" y="126000"/>
                </a:lnTo>
                <a:lnTo>
                  <a:pt x="591522" y="121049"/>
                </a:lnTo>
                <a:lnTo>
                  <a:pt x="611547" y="107547"/>
                </a:lnTo>
                <a:lnTo>
                  <a:pt x="625048" y="87522"/>
                </a:lnTo>
                <a:lnTo>
                  <a:pt x="629999" y="63000"/>
                </a:lnTo>
                <a:lnTo>
                  <a:pt x="625048" y="38477"/>
                </a:lnTo>
                <a:lnTo>
                  <a:pt x="611547" y="18452"/>
                </a:lnTo>
                <a:lnTo>
                  <a:pt x="591522" y="4950"/>
                </a:lnTo>
                <a:lnTo>
                  <a:pt x="5669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72079" y="2031361"/>
            <a:ext cx="630555" cy="126364"/>
          </a:xfrm>
          <a:custGeom>
            <a:avLst/>
            <a:gdLst/>
            <a:ahLst/>
            <a:cxnLst/>
            <a:rect l="l" t="t" r="r" b="b"/>
            <a:pathLst>
              <a:path w="630555" h="126364">
                <a:moveTo>
                  <a:pt x="62999" y="0"/>
                </a:moveTo>
                <a:lnTo>
                  <a:pt x="566999" y="0"/>
                </a:lnTo>
                <a:lnTo>
                  <a:pt x="591522" y="4950"/>
                </a:lnTo>
                <a:lnTo>
                  <a:pt x="611547" y="18452"/>
                </a:lnTo>
                <a:lnTo>
                  <a:pt x="625048" y="38477"/>
                </a:lnTo>
                <a:lnTo>
                  <a:pt x="629999" y="62999"/>
                </a:lnTo>
                <a:lnTo>
                  <a:pt x="625048" y="87522"/>
                </a:lnTo>
                <a:lnTo>
                  <a:pt x="611547" y="107548"/>
                </a:lnTo>
                <a:lnTo>
                  <a:pt x="591522" y="121049"/>
                </a:lnTo>
                <a:lnTo>
                  <a:pt x="566999" y="126000"/>
                </a:lnTo>
                <a:lnTo>
                  <a:pt x="62999" y="126000"/>
                </a:lnTo>
                <a:lnTo>
                  <a:pt x="38477" y="121049"/>
                </a:lnTo>
                <a:lnTo>
                  <a:pt x="18451" y="107548"/>
                </a:lnTo>
                <a:lnTo>
                  <a:pt x="4950" y="87522"/>
                </a:lnTo>
                <a:lnTo>
                  <a:pt x="0" y="62999"/>
                </a:lnTo>
                <a:lnTo>
                  <a:pt x="4950" y="38477"/>
                </a:lnTo>
                <a:lnTo>
                  <a:pt x="18451" y="18452"/>
                </a:lnTo>
                <a:lnTo>
                  <a:pt x="38477" y="4950"/>
                </a:lnTo>
                <a:lnTo>
                  <a:pt x="62999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8078" y="2258161"/>
            <a:ext cx="378460" cy="126364"/>
          </a:xfrm>
          <a:custGeom>
            <a:avLst/>
            <a:gdLst/>
            <a:ahLst/>
            <a:cxnLst/>
            <a:rect l="l" t="t" r="r" b="b"/>
            <a:pathLst>
              <a:path w="378460" h="126364">
                <a:moveTo>
                  <a:pt x="315000" y="0"/>
                </a:moveTo>
                <a:lnTo>
                  <a:pt x="62999" y="0"/>
                </a:lnTo>
                <a:lnTo>
                  <a:pt x="38477" y="4950"/>
                </a:lnTo>
                <a:lnTo>
                  <a:pt x="18452" y="18452"/>
                </a:lnTo>
                <a:lnTo>
                  <a:pt x="4950" y="38477"/>
                </a:lnTo>
                <a:lnTo>
                  <a:pt x="0" y="63000"/>
                </a:lnTo>
                <a:lnTo>
                  <a:pt x="4950" y="87522"/>
                </a:lnTo>
                <a:lnTo>
                  <a:pt x="18452" y="107547"/>
                </a:lnTo>
                <a:lnTo>
                  <a:pt x="38477" y="121049"/>
                </a:lnTo>
                <a:lnTo>
                  <a:pt x="62999" y="126000"/>
                </a:lnTo>
                <a:lnTo>
                  <a:pt x="315000" y="126000"/>
                </a:lnTo>
                <a:lnTo>
                  <a:pt x="339522" y="121049"/>
                </a:lnTo>
                <a:lnTo>
                  <a:pt x="359547" y="107547"/>
                </a:lnTo>
                <a:lnTo>
                  <a:pt x="373049" y="87522"/>
                </a:lnTo>
                <a:lnTo>
                  <a:pt x="378000" y="63000"/>
                </a:lnTo>
                <a:lnTo>
                  <a:pt x="373049" y="38477"/>
                </a:lnTo>
                <a:lnTo>
                  <a:pt x="359547" y="18452"/>
                </a:lnTo>
                <a:lnTo>
                  <a:pt x="339522" y="4950"/>
                </a:lnTo>
                <a:lnTo>
                  <a:pt x="315000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98078" y="2258161"/>
            <a:ext cx="378460" cy="126364"/>
          </a:xfrm>
          <a:custGeom>
            <a:avLst/>
            <a:gdLst/>
            <a:ahLst/>
            <a:cxnLst/>
            <a:rect l="l" t="t" r="r" b="b"/>
            <a:pathLst>
              <a:path w="378460" h="126364">
                <a:moveTo>
                  <a:pt x="62999" y="0"/>
                </a:moveTo>
                <a:lnTo>
                  <a:pt x="315000" y="0"/>
                </a:lnTo>
                <a:lnTo>
                  <a:pt x="339522" y="4950"/>
                </a:lnTo>
                <a:lnTo>
                  <a:pt x="359547" y="18452"/>
                </a:lnTo>
                <a:lnTo>
                  <a:pt x="373049" y="38477"/>
                </a:lnTo>
                <a:lnTo>
                  <a:pt x="378000" y="62999"/>
                </a:lnTo>
                <a:lnTo>
                  <a:pt x="373049" y="87522"/>
                </a:lnTo>
                <a:lnTo>
                  <a:pt x="359547" y="107548"/>
                </a:lnTo>
                <a:lnTo>
                  <a:pt x="339522" y="121049"/>
                </a:lnTo>
                <a:lnTo>
                  <a:pt x="315000" y="126000"/>
                </a:lnTo>
                <a:lnTo>
                  <a:pt x="62999" y="126000"/>
                </a:lnTo>
                <a:lnTo>
                  <a:pt x="38477" y="121049"/>
                </a:lnTo>
                <a:lnTo>
                  <a:pt x="18452" y="107548"/>
                </a:lnTo>
                <a:lnTo>
                  <a:pt x="4950" y="87522"/>
                </a:lnTo>
                <a:lnTo>
                  <a:pt x="0" y="62999"/>
                </a:lnTo>
                <a:lnTo>
                  <a:pt x="4950" y="38477"/>
                </a:lnTo>
                <a:lnTo>
                  <a:pt x="18452" y="18452"/>
                </a:lnTo>
                <a:lnTo>
                  <a:pt x="38477" y="4950"/>
                </a:lnTo>
                <a:lnTo>
                  <a:pt x="62999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87078" y="2209812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348"/>
                </a:moveTo>
                <a:lnTo>
                  <a:pt x="0" y="0"/>
                </a:lnTo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73743" y="2174252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69" h="35560">
                <a:moveTo>
                  <a:pt x="13334" y="0"/>
                </a:moveTo>
                <a:lnTo>
                  <a:pt x="0" y="35559"/>
                </a:lnTo>
                <a:lnTo>
                  <a:pt x="26669" y="35559"/>
                </a:lnTo>
                <a:lnTo>
                  <a:pt x="1333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73743" y="2174252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69" h="35560">
                <a:moveTo>
                  <a:pt x="13334" y="0"/>
                </a:moveTo>
                <a:lnTo>
                  <a:pt x="0" y="35559"/>
                </a:lnTo>
                <a:lnTo>
                  <a:pt x="26669" y="35559"/>
                </a:lnTo>
                <a:lnTo>
                  <a:pt x="13334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54079" y="2031361"/>
            <a:ext cx="630555" cy="126364"/>
          </a:xfrm>
          <a:custGeom>
            <a:avLst/>
            <a:gdLst/>
            <a:ahLst/>
            <a:cxnLst/>
            <a:rect l="l" t="t" r="r" b="b"/>
            <a:pathLst>
              <a:path w="630554" h="126364">
                <a:moveTo>
                  <a:pt x="566999" y="0"/>
                </a:moveTo>
                <a:lnTo>
                  <a:pt x="62999" y="0"/>
                </a:lnTo>
                <a:lnTo>
                  <a:pt x="38477" y="4950"/>
                </a:lnTo>
                <a:lnTo>
                  <a:pt x="18451" y="18452"/>
                </a:lnTo>
                <a:lnTo>
                  <a:pt x="4950" y="38477"/>
                </a:lnTo>
                <a:lnTo>
                  <a:pt x="0" y="63000"/>
                </a:lnTo>
                <a:lnTo>
                  <a:pt x="4950" y="87522"/>
                </a:lnTo>
                <a:lnTo>
                  <a:pt x="18451" y="107547"/>
                </a:lnTo>
                <a:lnTo>
                  <a:pt x="38477" y="121049"/>
                </a:lnTo>
                <a:lnTo>
                  <a:pt x="62999" y="126000"/>
                </a:lnTo>
                <a:lnTo>
                  <a:pt x="566999" y="126000"/>
                </a:lnTo>
                <a:lnTo>
                  <a:pt x="591522" y="121049"/>
                </a:lnTo>
                <a:lnTo>
                  <a:pt x="611547" y="107547"/>
                </a:lnTo>
                <a:lnTo>
                  <a:pt x="625048" y="87522"/>
                </a:lnTo>
                <a:lnTo>
                  <a:pt x="629999" y="63000"/>
                </a:lnTo>
                <a:lnTo>
                  <a:pt x="625048" y="38477"/>
                </a:lnTo>
                <a:lnTo>
                  <a:pt x="611547" y="18452"/>
                </a:lnTo>
                <a:lnTo>
                  <a:pt x="591522" y="4950"/>
                </a:lnTo>
                <a:lnTo>
                  <a:pt x="5669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54078" y="2031361"/>
            <a:ext cx="630555" cy="126364"/>
          </a:xfrm>
          <a:custGeom>
            <a:avLst/>
            <a:gdLst/>
            <a:ahLst/>
            <a:cxnLst/>
            <a:rect l="l" t="t" r="r" b="b"/>
            <a:pathLst>
              <a:path w="630554" h="126364">
                <a:moveTo>
                  <a:pt x="62999" y="0"/>
                </a:moveTo>
                <a:lnTo>
                  <a:pt x="566999" y="0"/>
                </a:lnTo>
                <a:lnTo>
                  <a:pt x="591522" y="4950"/>
                </a:lnTo>
                <a:lnTo>
                  <a:pt x="611547" y="18452"/>
                </a:lnTo>
                <a:lnTo>
                  <a:pt x="625048" y="38477"/>
                </a:lnTo>
                <a:lnTo>
                  <a:pt x="629999" y="62999"/>
                </a:lnTo>
                <a:lnTo>
                  <a:pt x="625048" y="87522"/>
                </a:lnTo>
                <a:lnTo>
                  <a:pt x="611547" y="107548"/>
                </a:lnTo>
                <a:lnTo>
                  <a:pt x="591522" y="121049"/>
                </a:lnTo>
                <a:lnTo>
                  <a:pt x="566999" y="126000"/>
                </a:lnTo>
                <a:lnTo>
                  <a:pt x="62999" y="126000"/>
                </a:lnTo>
                <a:lnTo>
                  <a:pt x="38477" y="121049"/>
                </a:lnTo>
                <a:lnTo>
                  <a:pt x="18451" y="107548"/>
                </a:lnTo>
                <a:lnTo>
                  <a:pt x="4950" y="87522"/>
                </a:lnTo>
                <a:lnTo>
                  <a:pt x="0" y="62999"/>
                </a:lnTo>
                <a:lnTo>
                  <a:pt x="4950" y="38477"/>
                </a:lnTo>
                <a:lnTo>
                  <a:pt x="18451" y="18452"/>
                </a:lnTo>
                <a:lnTo>
                  <a:pt x="38477" y="4950"/>
                </a:lnTo>
                <a:lnTo>
                  <a:pt x="62999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80078" y="2258161"/>
            <a:ext cx="378460" cy="126364"/>
          </a:xfrm>
          <a:custGeom>
            <a:avLst/>
            <a:gdLst/>
            <a:ahLst/>
            <a:cxnLst/>
            <a:rect l="l" t="t" r="r" b="b"/>
            <a:pathLst>
              <a:path w="378460" h="126364">
                <a:moveTo>
                  <a:pt x="314999" y="0"/>
                </a:moveTo>
                <a:lnTo>
                  <a:pt x="62999" y="0"/>
                </a:lnTo>
                <a:lnTo>
                  <a:pt x="38477" y="4950"/>
                </a:lnTo>
                <a:lnTo>
                  <a:pt x="18452" y="18452"/>
                </a:lnTo>
                <a:lnTo>
                  <a:pt x="4950" y="38477"/>
                </a:lnTo>
                <a:lnTo>
                  <a:pt x="0" y="63000"/>
                </a:lnTo>
                <a:lnTo>
                  <a:pt x="4950" y="87522"/>
                </a:lnTo>
                <a:lnTo>
                  <a:pt x="18452" y="107547"/>
                </a:lnTo>
                <a:lnTo>
                  <a:pt x="38477" y="121049"/>
                </a:lnTo>
                <a:lnTo>
                  <a:pt x="62999" y="126000"/>
                </a:lnTo>
                <a:lnTo>
                  <a:pt x="314999" y="126000"/>
                </a:lnTo>
                <a:lnTo>
                  <a:pt x="339522" y="121049"/>
                </a:lnTo>
                <a:lnTo>
                  <a:pt x="359547" y="107547"/>
                </a:lnTo>
                <a:lnTo>
                  <a:pt x="373049" y="87522"/>
                </a:lnTo>
                <a:lnTo>
                  <a:pt x="378000" y="63000"/>
                </a:lnTo>
                <a:lnTo>
                  <a:pt x="373049" y="38477"/>
                </a:lnTo>
                <a:lnTo>
                  <a:pt x="359547" y="18452"/>
                </a:lnTo>
                <a:lnTo>
                  <a:pt x="339522" y="4950"/>
                </a:lnTo>
                <a:lnTo>
                  <a:pt x="314999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80078" y="2258161"/>
            <a:ext cx="378460" cy="126364"/>
          </a:xfrm>
          <a:custGeom>
            <a:avLst/>
            <a:gdLst/>
            <a:ahLst/>
            <a:cxnLst/>
            <a:rect l="l" t="t" r="r" b="b"/>
            <a:pathLst>
              <a:path w="378460" h="126364">
                <a:moveTo>
                  <a:pt x="62999" y="0"/>
                </a:moveTo>
                <a:lnTo>
                  <a:pt x="314999" y="0"/>
                </a:lnTo>
                <a:lnTo>
                  <a:pt x="339522" y="4950"/>
                </a:lnTo>
                <a:lnTo>
                  <a:pt x="359547" y="18452"/>
                </a:lnTo>
                <a:lnTo>
                  <a:pt x="373049" y="38477"/>
                </a:lnTo>
                <a:lnTo>
                  <a:pt x="378000" y="62999"/>
                </a:lnTo>
                <a:lnTo>
                  <a:pt x="373049" y="87522"/>
                </a:lnTo>
                <a:lnTo>
                  <a:pt x="359547" y="107548"/>
                </a:lnTo>
                <a:lnTo>
                  <a:pt x="339522" y="121049"/>
                </a:lnTo>
                <a:lnTo>
                  <a:pt x="314999" y="126000"/>
                </a:lnTo>
                <a:lnTo>
                  <a:pt x="62999" y="126000"/>
                </a:lnTo>
                <a:lnTo>
                  <a:pt x="38477" y="121049"/>
                </a:lnTo>
                <a:lnTo>
                  <a:pt x="18452" y="107548"/>
                </a:lnTo>
                <a:lnTo>
                  <a:pt x="4950" y="87522"/>
                </a:lnTo>
                <a:lnTo>
                  <a:pt x="0" y="62999"/>
                </a:lnTo>
                <a:lnTo>
                  <a:pt x="4950" y="38477"/>
                </a:lnTo>
                <a:lnTo>
                  <a:pt x="18452" y="18452"/>
                </a:lnTo>
                <a:lnTo>
                  <a:pt x="38477" y="4950"/>
                </a:lnTo>
                <a:lnTo>
                  <a:pt x="62999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69078" y="2209812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348"/>
                </a:moveTo>
                <a:lnTo>
                  <a:pt x="0" y="0"/>
                </a:lnTo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55743" y="2174252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69" h="35560">
                <a:moveTo>
                  <a:pt x="13334" y="0"/>
                </a:moveTo>
                <a:lnTo>
                  <a:pt x="0" y="35559"/>
                </a:lnTo>
                <a:lnTo>
                  <a:pt x="26669" y="35559"/>
                </a:lnTo>
                <a:lnTo>
                  <a:pt x="1333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55743" y="2174252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69" h="35560">
                <a:moveTo>
                  <a:pt x="13334" y="0"/>
                </a:moveTo>
                <a:lnTo>
                  <a:pt x="0" y="35559"/>
                </a:lnTo>
                <a:lnTo>
                  <a:pt x="26669" y="35559"/>
                </a:lnTo>
                <a:lnTo>
                  <a:pt x="13334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20078" y="2094361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549" y="0"/>
                </a:lnTo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9627" y="2081026"/>
            <a:ext cx="35560" cy="26670"/>
          </a:xfrm>
          <a:custGeom>
            <a:avLst/>
            <a:gdLst/>
            <a:ahLst/>
            <a:cxnLst/>
            <a:rect l="l" t="t" r="r" b="b"/>
            <a:pathLst>
              <a:path w="35560" h="26669">
                <a:moveTo>
                  <a:pt x="0" y="0"/>
                </a:moveTo>
                <a:lnTo>
                  <a:pt x="0" y="26669"/>
                </a:lnTo>
                <a:lnTo>
                  <a:pt x="35559" y="13334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9627" y="2081026"/>
            <a:ext cx="35560" cy="26670"/>
          </a:xfrm>
          <a:custGeom>
            <a:avLst/>
            <a:gdLst/>
            <a:ahLst/>
            <a:cxnLst/>
            <a:rect l="l" t="t" r="r" b="b"/>
            <a:pathLst>
              <a:path w="35560" h="26669">
                <a:moveTo>
                  <a:pt x="35559" y="13334"/>
                </a:moveTo>
                <a:lnTo>
                  <a:pt x="0" y="0"/>
                </a:lnTo>
                <a:lnTo>
                  <a:pt x="0" y="26669"/>
                </a:lnTo>
                <a:lnTo>
                  <a:pt x="35559" y="13334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02078" y="2094361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549" y="0"/>
                </a:lnTo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01628" y="2081026"/>
            <a:ext cx="35560" cy="26670"/>
          </a:xfrm>
          <a:custGeom>
            <a:avLst/>
            <a:gdLst/>
            <a:ahLst/>
            <a:cxnLst/>
            <a:rect l="l" t="t" r="r" b="b"/>
            <a:pathLst>
              <a:path w="35560" h="26669">
                <a:moveTo>
                  <a:pt x="0" y="0"/>
                </a:moveTo>
                <a:lnTo>
                  <a:pt x="0" y="26669"/>
                </a:lnTo>
                <a:lnTo>
                  <a:pt x="35559" y="13334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01628" y="2081026"/>
            <a:ext cx="35560" cy="26670"/>
          </a:xfrm>
          <a:custGeom>
            <a:avLst/>
            <a:gdLst/>
            <a:ahLst/>
            <a:cxnLst/>
            <a:rect l="l" t="t" r="r" b="b"/>
            <a:pathLst>
              <a:path w="35560" h="26669">
                <a:moveTo>
                  <a:pt x="35559" y="13334"/>
                </a:moveTo>
                <a:lnTo>
                  <a:pt x="0" y="0"/>
                </a:lnTo>
                <a:lnTo>
                  <a:pt x="0" y="26669"/>
                </a:lnTo>
                <a:lnTo>
                  <a:pt x="35559" y="13334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36077" y="2031361"/>
            <a:ext cx="630555" cy="126364"/>
          </a:xfrm>
          <a:custGeom>
            <a:avLst/>
            <a:gdLst/>
            <a:ahLst/>
            <a:cxnLst/>
            <a:rect l="l" t="t" r="r" b="b"/>
            <a:pathLst>
              <a:path w="630554" h="126364">
                <a:moveTo>
                  <a:pt x="567000" y="0"/>
                </a:moveTo>
                <a:lnTo>
                  <a:pt x="63000" y="0"/>
                </a:lnTo>
                <a:lnTo>
                  <a:pt x="38477" y="4950"/>
                </a:lnTo>
                <a:lnTo>
                  <a:pt x="18452" y="18452"/>
                </a:lnTo>
                <a:lnTo>
                  <a:pt x="4950" y="38477"/>
                </a:lnTo>
                <a:lnTo>
                  <a:pt x="0" y="63000"/>
                </a:lnTo>
                <a:lnTo>
                  <a:pt x="4950" y="87522"/>
                </a:lnTo>
                <a:lnTo>
                  <a:pt x="18452" y="107547"/>
                </a:lnTo>
                <a:lnTo>
                  <a:pt x="38477" y="121049"/>
                </a:lnTo>
                <a:lnTo>
                  <a:pt x="63000" y="126000"/>
                </a:lnTo>
                <a:lnTo>
                  <a:pt x="567000" y="126000"/>
                </a:lnTo>
                <a:lnTo>
                  <a:pt x="591522" y="121049"/>
                </a:lnTo>
                <a:lnTo>
                  <a:pt x="611548" y="107547"/>
                </a:lnTo>
                <a:lnTo>
                  <a:pt x="625049" y="87522"/>
                </a:lnTo>
                <a:lnTo>
                  <a:pt x="630000" y="63000"/>
                </a:lnTo>
                <a:lnTo>
                  <a:pt x="625049" y="38477"/>
                </a:lnTo>
                <a:lnTo>
                  <a:pt x="611548" y="18452"/>
                </a:lnTo>
                <a:lnTo>
                  <a:pt x="591522" y="4950"/>
                </a:lnTo>
                <a:lnTo>
                  <a:pt x="567000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36077" y="2031361"/>
            <a:ext cx="630555" cy="126364"/>
          </a:xfrm>
          <a:custGeom>
            <a:avLst/>
            <a:gdLst/>
            <a:ahLst/>
            <a:cxnLst/>
            <a:rect l="l" t="t" r="r" b="b"/>
            <a:pathLst>
              <a:path w="630554" h="126364">
                <a:moveTo>
                  <a:pt x="63000" y="0"/>
                </a:moveTo>
                <a:lnTo>
                  <a:pt x="567000" y="0"/>
                </a:lnTo>
                <a:lnTo>
                  <a:pt x="591522" y="4950"/>
                </a:lnTo>
                <a:lnTo>
                  <a:pt x="611548" y="18452"/>
                </a:lnTo>
                <a:lnTo>
                  <a:pt x="625049" y="38477"/>
                </a:lnTo>
                <a:lnTo>
                  <a:pt x="630000" y="62999"/>
                </a:lnTo>
                <a:lnTo>
                  <a:pt x="625049" y="87522"/>
                </a:lnTo>
                <a:lnTo>
                  <a:pt x="611548" y="107548"/>
                </a:lnTo>
                <a:lnTo>
                  <a:pt x="591522" y="121049"/>
                </a:lnTo>
                <a:lnTo>
                  <a:pt x="567000" y="126000"/>
                </a:lnTo>
                <a:lnTo>
                  <a:pt x="63000" y="126000"/>
                </a:lnTo>
                <a:lnTo>
                  <a:pt x="38477" y="121049"/>
                </a:lnTo>
                <a:lnTo>
                  <a:pt x="18452" y="107548"/>
                </a:lnTo>
                <a:lnTo>
                  <a:pt x="4950" y="87522"/>
                </a:lnTo>
                <a:lnTo>
                  <a:pt x="0" y="62999"/>
                </a:lnTo>
                <a:lnTo>
                  <a:pt x="4950" y="38477"/>
                </a:lnTo>
                <a:lnTo>
                  <a:pt x="18452" y="18452"/>
                </a:lnTo>
                <a:lnTo>
                  <a:pt x="38477" y="4950"/>
                </a:lnTo>
                <a:lnTo>
                  <a:pt x="63000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2078" y="2258161"/>
            <a:ext cx="378460" cy="126364"/>
          </a:xfrm>
          <a:custGeom>
            <a:avLst/>
            <a:gdLst/>
            <a:ahLst/>
            <a:cxnLst/>
            <a:rect l="l" t="t" r="r" b="b"/>
            <a:pathLst>
              <a:path w="378460" h="126364">
                <a:moveTo>
                  <a:pt x="314999" y="0"/>
                </a:moveTo>
                <a:lnTo>
                  <a:pt x="62999" y="0"/>
                </a:lnTo>
                <a:lnTo>
                  <a:pt x="38477" y="4950"/>
                </a:lnTo>
                <a:lnTo>
                  <a:pt x="18452" y="18452"/>
                </a:lnTo>
                <a:lnTo>
                  <a:pt x="4950" y="38477"/>
                </a:lnTo>
                <a:lnTo>
                  <a:pt x="0" y="63000"/>
                </a:lnTo>
                <a:lnTo>
                  <a:pt x="4950" y="87522"/>
                </a:lnTo>
                <a:lnTo>
                  <a:pt x="18452" y="107547"/>
                </a:lnTo>
                <a:lnTo>
                  <a:pt x="38477" y="121049"/>
                </a:lnTo>
                <a:lnTo>
                  <a:pt x="62999" y="126000"/>
                </a:lnTo>
                <a:lnTo>
                  <a:pt x="314999" y="126000"/>
                </a:lnTo>
                <a:lnTo>
                  <a:pt x="339522" y="121049"/>
                </a:lnTo>
                <a:lnTo>
                  <a:pt x="359547" y="107547"/>
                </a:lnTo>
                <a:lnTo>
                  <a:pt x="373049" y="87522"/>
                </a:lnTo>
                <a:lnTo>
                  <a:pt x="378000" y="63000"/>
                </a:lnTo>
                <a:lnTo>
                  <a:pt x="373049" y="38477"/>
                </a:lnTo>
                <a:lnTo>
                  <a:pt x="359547" y="18452"/>
                </a:lnTo>
                <a:lnTo>
                  <a:pt x="339522" y="4950"/>
                </a:lnTo>
                <a:lnTo>
                  <a:pt x="314999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62078" y="2258161"/>
            <a:ext cx="378460" cy="126364"/>
          </a:xfrm>
          <a:custGeom>
            <a:avLst/>
            <a:gdLst/>
            <a:ahLst/>
            <a:cxnLst/>
            <a:rect l="l" t="t" r="r" b="b"/>
            <a:pathLst>
              <a:path w="378460" h="126364">
                <a:moveTo>
                  <a:pt x="62999" y="0"/>
                </a:moveTo>
                <a:lnTo>
                  <a:pt x="314999" y="0"/>
                </a:lnTo>
                <a:lnTo>
                  <a:pt x="339522" y="4950"/>
                </a:lnTo>
                <a:lnTo>
                  <a:pt x="359547" y="18452"/>
                </a:lnTo>
                <a:lnTo>
                  <a:pt x="373049" y="38477"/>
                </a:lnTo>
                <a:lnTo>
                  <a:pt x="378000" y="62999"/>
                </a:lnTo>
                <a:lnTo>
                  <a:pt x="373049" y="87522"/>
                </a:lnTo>
                <a:lnTo>
                  <a:pt x="359547" y="107548"/>
                </a:lnTo>
                <a:lnTo>
                  <a:pt x="339522" y="121049"/>
                </a:lnTo>
                <a:lnTo>
                  <a:pt x="314999" y="126000"/>
                </a:lnTo>
                <a:lnTo>
                  <a:pt x="62999" y="126000"/>
                </a:lnTo>
                <a:lnTo>
                  <a:pt x="38477" y="121049"/>
                </a:lnTo>
                <a:lnTo>
                  <a:pt x="18452" y="107548"/>
                </a:lnTo>
                <a:lnTo>
                  <a:pt x="4950" y="87522"/>
                </a:lnTo>
                <a:lnTo>
                  <a:pt x="0" y="62999"/>
                </a:lnTo>
                <a:lnTo>
                  <a:pt x="4950" y="38477"/>
                </a:lnTo>
                <a:lnTo>
                  <a:pt x="18452" y="18452"/>
                </a:lnTo>
                <a:lnTo>
                  <a:pt x="38477" y="4950"/>
                </a:lnTo>
                <a:lnTo>
                  <a:pt x="62999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51078" y="2209812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348"/>
                </a:moveTo>
                <a:lnTo>
                  <a:pt x="0" y="0"/>
                </a:lnTo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37743" y="2174252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70" h="35560">
                <a:moveTo>
                  <a:pt x="13334" y="0"/>
                </a:moveTo>
                <a:lnTo>
                  <a:pt x="0" y="35559"/>
                </a:lnTo>
                <a:lnTo>
                  <a:pt x="26669" y="35559"/>
                </a:lnTo>
                <a:lnTo>
                  <a:pt x="1333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37743" y="2174252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70" h="35560">
                <a:moveTo>
                  <a:pt x="13334" y="0"/>
                </a:moveTo>
                <a:lnTo>
                  <a:pt x="0" y="35559"/>
                </a:lnTo>
                <a:lnTo>
                  <a:pt x="26669" y="35559"/>
                </a:lnTo>
                <a:lnTo>
                  <a:pt x="13334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62078" y="1804561"/>
            <a:ext cx="378460" cy="126364"/>
          </a:xfrm>
          <a:custGeom>
            <a:avLst/>
            <a:gdLst/>
            <a:ahLst/>
            <a:cxnLst/>
            <a:rect l="l" t="t" r="r" b="b"/>
            <a:pathLst>
              <a:path w="378460" h="126364">
                <a:moveTo>
                  <a:pt x="314999" y="0"/>
                </a:moveTo>
                <a:lnTo>
                  <a:pt x="62999" y="0"/>
                </a:lnTo>
                <a:lnTo>
                  <a:pt x="38477" y="4950"/>
                </a:lnTo>
                <a:lnTo>
                  <a:pt x="18452" y="18452"/>
                </a:lnTo>
                <a:lnTo>
                  <a:pt x="4950" y="38477"/>
                </a:lnTo>
                <a:lnTo>
                  <a:pt x="0" y="63000"/>
                </a:lnTo>
                <a:lnTo>
                  <a:pt x="4950" y="87522"/>
                </a:lnTo>
                <a:lnTo>
                  <a:pt x="18452" y="107547"/>
                </a:lnTo>
                <a:lnTo>
                  <a:pt x="38477" y="121049"/>
                </a:lnTo>
                <a:lnTo>
                  <a:pt x="62999" y="126000"/>
                </a:lnTo>
                <a:lnTo>
                  <a:pt x="314999" y="126000"/>
                </a:lnTo>
                <a:lnTo>
                  <a:pt x="339522" y="121049"/>
                </a:lnTo>
                <a:lnTo>
                  <a:pt x="359547" y="107547"/>
                </a:lnTo>
                <a:lnTo>
                  <a:pt x="373049" y="87522"/>
                </a:lnTo>
                <a:lnTo>
                  <a:pt x="378000" y="63000"/>
                </a:lnTo>
                <a:lnTo>
                  <a:pt x="373049" y="38477"/>
                </a:lnTo>
                <a:lnTo>
                  <a:pt x="359547" y="18452"/>
                </a:lnTo>
                <a:lnTo>
                  <a:pt x="339522" y="4950"/>
                </a:lnTo>
                <a:lnTo>
                  <a:pt x="314999" y="0"/>
                </a:lnTo>
                <a:close/>
              </a:path>
            </a:pathLst>
          </a:custGeom>
          <a:solidFill>
            <a:srgbClr val="FFC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62078" y="1804561"/>
            <a:ext cx="378460" cy="126364"/>
          </a:xfrm>
          <a:custGeom>
            <a:avLst/>
            <a:gdLst/>
            <a:ahLst/>
            <a:cxnLst/>
            <a:rect l="l" t="t" r="r" b="b"/>
            <a:pathLst>
              <a:path w="378460" h="126364">
                <a:moveTo>
                  <a:pt x="62999" y="0"/>
                </a:moveTo>
                <a:lnTo>
                  <a:pt x="314999" y="0"/>
                </a:lnTo>
                <a:lnTo>
                  <a:pt x="339522" y="4950"/>
                </a:lnTo>
                <a:lnTo>
                  <a:pt x="359547" y="18452"/>
                </a:lnTo>
                <a:lnTo>
                  <a:pt x="373049" y="38477"/>
                </a:lnTo>
                <a:lnTo>
                  <a:pt x="378000" y="62999"/>
                </a:lnTo>
                <a:lnTo>
                  <a:pt x="373049" y="87522"/>
                </a:lnTo>
                <a:lnTo>
                  <a:pt x="359547" y="107547"/>
                </a:lnTo>
                <a:lnTo>
                  <a:pt x="339522" y="121049"/>
                </a:lnTo>
                <a:lnTo>
                  <a:pt x="314999" y="125999"/>
                </a:lnTo>
                <a:lnTo>
                  <a:pt x="62999" y="125999"/>
                </a:lnTo>
                <a:lnTo>
                  <a:pt x="38477" y="121049"/>
                </a:lnTo>
                <a:lnTo>
                  <a:pt x="18452" y="107547"/>
                </a:lnTo>
                <a:lnTo>
                  <a:pt x="4950" y="87522"/>
                </a:lnTo>
                <a:lnTo>
                  <a:pt x="0" y="62999"/>
                </a:lnTo>
                <a:lnTo>
                  <a:pt x="4950" y="38477"/>
                </a:lnTo>
                <a:lnTo>
                  <a:pt x="18452" y="18452"/>
                </a:lnTo>
                <a:lnTo>
                  <a:pt x="38477" y="4950"/>
                </a:lnTo>
                <a:lnTo>
                  <a:pt x="62999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51078" y="1983012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349"/>
                </a:moveTo>
                <a:lnTo>
                  <a:pt x="0" y="0"/>
                </a:lnTo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37743" y="1947452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70" h="35560">
                <a:moveTo>
                  <a:pt x="13334" y="0"/>
                </a:moveTo>
                <a:lnTo>
                  <a:pt x="0" y="35559"/>
                </a:lnTo>
                <a:lnTo>
                  <a:pt x="26669" y="35559"/>
                </a:lnTo>
                <a:lnTo>
                  <a:pt x="1333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37743" y="1947452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70" h="35560">
                <a:moveTo>
                  <a:pt x="13334" y="0"/>
                </a:moveTo>
                <a:lnTo>
                  <a:pt x="0" y="35559"/>
                </a:lnTo>
                <a:lnTo>
                  <a:pt x="26669" y="35559"/>
                </a:lnTo>
                <a:lnTo>
                  <a:pt x="13334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84078" y="2094361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548" y="0"/>
                </a:lnTo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483627" y="2081026"/>
            <a:ext cx="35560" cy="26670"/>
          </a:xfrm>
          <a:custGeom>
            <a:avLst/>
            <a:gdLst/>
            <a:ahLst/>
            <a:cxnLst/>
            <a:rect l="l" t="t" r="r" b="b"/>
            <a:pathLst>
              <a:path w="35560" h="26669">
                <a:moveTo>
                  <a:pt x="0" y="0"/>
                </a:moveTo>
                <a:lnTo>
                  <a:pt x="0" y="26669"/>
                </a:lnTo>
                <a:lnTo>
                  <a:pt x="35559" y="13334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483626" y="2081026"/>
            <a:ext cx="35560" cy="26670"/>
          </a:xfrm>
          <a:custGeom>
            <a:avLst/>
            <a:gdLst/>
            <a:ahLst/>
            <a:cxnLst/>
            <a:rect l="l" t="t" r="r" b="b"/>
            <a:pathLst>
              <a:path w="35560" h="26669">
                <a:moveTo>
                  <a:pt x="35559" y="13334"/>
                </a:moveTo>
                <a:lnTo>
                  <a:pt x="0" y="0"/>
                </a:lnTo>
                <a:lnTo>
                  <a:pt x="0" y="26669"/>
                </a:lnTo>
                <a:lnTo>
                  <a:pt x="35559" y="13334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62078" y="1577761"/>
            <a:ext cx="378460" cy="126364"/>
          </a:xfrm>
          <a:custGeom>
            <a:avLst/>
            <a:gdLst/>
            <a:ahLst/>
            <a:cxnLst/>
            <a:rect l="l" t="t" r="r" b="b"/>
            <a:pathLst>
              <a:path w="378460" h="126364">
                <a:moveTo>
                  <a:pt x="314999" y="0"/>
                </a:moveTo>
                <a:lnTo>
                  <a:pt x="62999" y="0"/>
                </a:lnTo>
                <a:lnTo>
                  <a:pt x="38477" y="4950"/>
                </a:lnTo>
                <a:lnTo>
                  <a:pt x="18452" y="18452"/>
                </a:lnTo>
                <a:lnTo>
                  <a:pt x="4950" y="38477"/>
                </a:lnTo>
                <a:lnTo>
                  <a:pt x="0" y="62999"/>
                </a:lnTo>
                <a:lnTo>
                  <a:pt x="4950" y="87522"/>
                </a:lnTo>
                <a:lnTo>
                  <a:pt x="18452" y="107547"/>
                </a:lnTo>
                <a:lnTo>
                  <a:pt x="38477" y="121049"/>
                </a:lnTo>
                <a:lnTo>
                  <a:pt x="62999" y="126000"/>
                </a:lnTo>
                <a:lnTo>
                  <a:pt x="314999" y="126000"/>
                </a:lnTo>
                <a:lnTo>
                  <a:pt x="339522" y="121049"/>
                </a:lnTo>
                <a:lnTo>
                  <a:pt x="359547" y="107547"/>
                </a:lnTo>
                <a:lnTo>
                  <a:pt x="373049" y="87522"/>
                </a:lnTo>
                <a:lnTo>
                  <a:pt x="378000" y="62999"/>
                </a:lnTo>
                <a:lnTo>
                  <a:pt x="373049" y="38477"/>
                </a:lnTo>
                <a:lnTo>
                  <a:pt x="359547" y="18452"/>
                </a:lnTo>
                <a:lnTo>
                  <a:pt x="339522" y="4950"/>
                </a:lnTo>
                <a:lnTo>
                  <a:pt x="314999" y="0"/>
                </a:lnTo>
                <a:close/>
              </a:path>
            </a:pathLst>
          </a:custGeom>
          <a:solidFill>
            <a:srgbClr val="A8C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62078" y="1577761"/>
            <a:ext cx="378460" cy="126364"/>
          </a:xfrm>
          <a:custGeom>
            <a:avLst/>
            <a:gdLst/>
            <a:ahLst/>
            <a:cxnLst/>
            <a:rect l="l" t="t" r="r" b="b"/>
            <a:pathLst>
              <a:path w="378460" h="126364">
                <a:moveTo>
                  <a:pt x="62999" y="0"/>
                </a:moveTo>
                <a:lnTo>
                  <a:pt x="314999" y="0"/>
                </a:lnTo>
                <a:lnTo>
                  <a:pt x="339522" y="4950"/>
                </a:lnTo>
                <a:lnTo>
                  <a:pt x="359547" y="18452"/>
                </a:lnTo>
                <a:lnTo>
                  <a:pt x="373049" y="38477"/>
                </a:lnTo>
                <a:lnTo>
                  <a:pt x="378000" y="62999"/>
                </a:lnTo>
                <a:lnTo>
                  <a:pt x="373049" y="87522"/>
                </a:lnTo>
                <a:lnTo>
                  <a:pt x="359547" y="107547"/>
                </a:lnTo>
                <a:lnTo>
                  <a:pt x="339522" y="121048"/>
                </a:lnTo>
                <a:lnTo>
                  <a:pt x="314999" y="125999"/>
                </a:lnTo>
                <a:lnTo>
                  <a:pt x="62999" y="125999"/>
                </a:lnTo>
                <a:lnTo>
                  <a:pt x="38477" y="121048"/>
                </a:lnTo>
                <a:lnTo>
                  <a:pt x="18452" y="107547"/>
                </a:lnTo>
                <a:lnTo>
                  <a:pt x="4950" y="87522"/>
                </a:lnTo>
                <a:lnTo>
                  <a:pt x="0" y="62999"/>
                </a:lnTo>
                <a:lnTo>
                  <a:pt x="4950" y="38477"/>
                </a:lnTo>
                <a:lnTo>
                  <a:pt x="18452" y="18452"/>
                </a:lnTo>
                <a:lnTo>
                  <a:pt x="38477" y="4950"/>
                </a:lnTo>
                <a:lnTo>
                  <a:pt x="62999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51078" y="1756212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349"/>
                </a:moveTo>
                <a:lnTo>
                  <a:pt x="0" y="0"/>
                </a:lnTo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37743" y="1720652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70" h="35560">
                <a:moveTo>
                  <a:pt x="13334" y="0"/>
                </a:moveTo>
                <a:lnTo>
                  <a:pt x="0" y="35559"/>
                </a:lnTo>
                <a:lnTo>
                  <a:pt x="26669" y="35559"/>
                </a:lnTo>
                <a:lnTo>
                  <a:pt x="1333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37743" y="1720652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70" h="35560">
                <a:moveTo>
                  <a:pt x="13334" y="0"/>
                </a:moveTo>
                <a:lnTo>
                  <a:pt x="0" y="35559"/>
                </a:lnTo>
                <a:lnTo>
                  <a:pt x="26669" y="35559"/>
                </a:lnTo>
                <a:lnTo>
                  <a:pt x="13334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62078" y="1350961"/>
            <a:ext cx="378460" cy="126364"/>
          </a:xfrm>
          <a:custGeom>
            <a:avLst/>
            <a:gdLst/>
            <a:ahLst/>
            <a:cxnLst/>
            <a:rect l="l" t="t" r="r" b="b"/>
            <a:pathLst>
              <a:path w="378460" h="126365">
                <a:moveTo>
                  <a:pt x="314999" y="0"/>
                </a:moveTo>
                <a:lnTo>
                  <a:pt x="62999" y="0"/>
                </a:lnTo>
                <a:lnTo>
                  <a:pt x="38477" y="4950"/>
                </a:lnTo>
                <a:lnTo>
                  <a:pt x="18452" y="18452"/>
                </a:lnTo>
                <a:lnTo>
                  <a:pt x="4950" y="38477"/>
                </a:lnTo>
                <a:lnTo>
                  <a:pt x="0" y="62999"/>
                </a:lnTo>
                <a:lnTo>
                  <a:pt x="4950" y="87522"/>
                </a:lnTo>
                <a:lnTo>
                  <a:pt x="18452" y="107547"/>
                </a:lnTo>
                <a:lnTo>
                  <a:pt x="38477" y="121048"/>
                </a:lnTo>
                <a:lnTo>
                  <a:pt x="62999" y="125999"/>
                </a:lnTo>
                <a:lnTo>
                  <a:pt x="314999" y="125999"/>
                </a:lnTo>
                <a:lnTo>
                  <a:pt x="339522" y="121048"/>
                </a:lnTo>
                <a:lnTo>
                  <a:pt x="359547" y="107547"/>
                </a:lnTo>
                <a:lnTo>
                  <a:pt x="373049" y="87522"/>
                </a:lnTo>
                <a:lnTo>
                  <a:pt x="378000" y="62999"/>
                </a:lnTo>
                <a:lnTo>
                  <a:pt x="373049" y="38477"/>
                </a:lnTo>
                <a:lnTo>
                  <a:pt x="359547" y="18452"/>
                </a:lnTo>
                <a:lnTo>
                  <a:pt x="339522" y="4950"/>
                </a:lnTo>
                <a:lnTo>
                  <a:pt x="314999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62078" y="1350961"/>
            <a:ext cx="378460" cy="126364"/>
          </a:xfrm>
          <a:custGeom>
            <a:avLst/>
            <a:gdLst/>
            <a:ahLst/>
            <a:cxnLst/>
            <a:rect l="l" t="t" r="r" b="b"/>
            <a:pathLst>
              <a:path w="378460" h="126365">
                <a:moveTo>
                  <a:pt x="62999" y="0"/>
                </a:moveTo>
                <a:lnTo>
                  <a:pt x="314999" y="0"/>
                </a:lnTo>
                <a:lnTo>
                  <a:pt x="339522" y="4950"/>
                </a:lnTo>
                <a:lnTo>
                  <a:pt x="359547" y="18452"/>
                </a:lnTo>
                <a:lnTo>
                  <a:pt x="373049" y="38477"/>
                </a:lnTo>
                <a:lnTo>
                  <a:pt x="378000" y="62999"/>
                </a:lnTo>
                <a:lnTo>
                  <a:pt x="373049" y="87522"/>
                </a:lnTo>
                <a:lnTo>
                  <a:pt x="359547" y="107547"/>
                </a:lnTo>
                <a:lnTo>
                  <a:pt x="339522" y="121048"/>
                </a:lnTo>
                <a:lnTo>
                  <a:pt x="314999" y="125999"/>
                </a:lnTo>
                <a:lnTo>
                  <a:pt x="62999" y="125999"/>
                </a:lnTo>
                <a:lnTo>
                  <a:pt x="38477" y="121048"/>
                </a:lnTo>
                <a:lnTo>
                  <a:pt x="18452" y="107547"/>
                </a:lnTo>
                <a:lnTo>
                  <a:pt x="4950" y="87522"/>
                </a:lnTo>
                <a:lnTo>
                  <a:pt x="0" y="62999"/>
                </a:lnTo>
                <a:lnTo>
                  <a:pt x="4950" y="38477"/>
                </a:lnTo>
                <a:lnTo>
                  <a:pt x="18452" y="18452"/>
                </a:lnTo>
                <a:lnTo>
                  <a:pt x="38477" y="4950"/>
                </a:lnTo>
                <a:lnTo>
                  <a:pt x="62999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51078" y="1476961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0"/>
                </a:moveTo>
                <a:lnTo>
                  <a:pt x="0" y="48349"/>
                </a:lnTo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37743" y="1525310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70" h="35559">
                <a:moveTo>
                  <a:pt x="26669" y="0"/>
                </a:moveTo>
                <a:lnTo>
                  <a:pt x="0" y="0"/>
                </a:lnTo>
                <a:lnTo>
                  <a:pt x="13334" y="35559"/>
                </a:lnTo>
                <a:lnTo>
                  <a:pt x="26669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37743" y="1525310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70" h="35559">
                <a:moveTo>
                  <a:pt x="13334" y="35559"/>
                </a:moveTo>
                <a:lnTo>
                  <a:pt x="26669" y="0"/>
                </a:lnTo>
                <a:lnTo>
                  <a:pt x="0" y="0"/>
                </a:lnTo>
                <a:lnTo>
                  <a:pt x="13334" y="35559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6478" y="2258161"/>
            <a:ext cx="353060" cy="126364"/>
          </a:xfrm>
          <a:custGeom>
            <a:avLst/>
            <a:gdLst/>
            <a:ahLst/>
            <a:cxnLst/>
            <a:rect l="l" t="t" r="r" b="b"/>
            <a:pathLst>
              <a:path w="353059" h="126364">
                <a:moveTo>
                  <a:pt x="289800" y="0"/>
                </a:moveTo>
                <a:lnTo>
                  <a:pt x="63000" y="0"/>
                </a:lnTo>
                <a:lnTo>
                  <a:pt x="38477" y="4950"/>
                </a:lnTo>
                <a:lnTo>
                  <a:pt x="18452" y="18452"/>
                </a:lnTo>
                <a:lnTo>
                  <a:pt x="4950" y="38477"/>
                </a:lnTo>
                <a:lnTo>
                  <a:pt x="0" y="63000"/>
                </a:lnTo>
                <a:lnTo>
                  <a:pt x="4950" y="87522"/>
                </a:lnTo>
                <a:lnTo>
                  <a:pt x="18452" y="107547"/>
                </a:lnTo>
                <a:lnTo>
                  <a:pt x="38477" y="121049"/>
                </a:lnTo>
                <a:lnTo>
                  <a:pt x="63000" y="126000"/>
                </a:lnTo>
                <a:lnTo>
                  <a:pt x="289800" y="126000"/>
                </a:lnTo>
                <a:lnTo>
                  <a:pt x="314322" y="121049"/>
                </a:lnTo>
                <a:lnTo>
                  <a:pt x="334347" y="107547"/>
                </a:lnTo>
                <a:lnTo>
                  <a:pt x="347849" y="87522"/>
                </a:lnTo>
                <a:lnTo>
                  <a:pt x="352799" y="63000"/>
                </a:lnTo>
                <a:lnTo>
                  <a:pt x="347849" y="38477"/>
                </a:lnTo>
                <a:lnTo>
                  <a:pt x="334347" y="18452"/>
                </a:lnTo>
                <a:lnTo>
                  <a:pt x="314322" y="4950"/>
                </a:lnTo>
                <a:lnTo>
                  <a:pt x="289800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36478" y="2258161"/>
            <a:ext cx="353060" cy="126364"/>
          </a:xfrm>
          <a:custGeom>
            <a:avLst/>
            <a:gdLst/>
            <a:ahLst/>
            <a:cxnLst/>
            <a:rect l="l" t="t" r="r" b="b"/>
            <a:pathLst>
              <a:path w="353059" h="126364">
                <a:moveTo>
                  <a:pt x="62999" y="0"/>
                </a:moveTo>
                <a:lnTo>
                  <a:pt x="289800" y="0"/>
                </a:lnTo>
                <a:lnTo>
                  <a:pt x="314322" y="4950"/>
                </a:lnTo>
                <a:lnTo>
                  <a:pt x="334348" y="18452"/>
                </a:lnTo>
                <a:lnTo>
                  <a:pt x="347849" y="38477"/>
                </a:lnTo>
                <a:lnTo>
                  <a:pt x="352800" y="62999"/>
                </a:lnTo>
                <a:lnTo>
                  <a:pt x="347849" y="87522"/>
                </a:lnTo>
                <a:lnTo>
                  <a:pt x="334348" y="107548"/>
                </a:lnTo>
                <a:lnTo>
                  <a:pt x="314322" y="121049"/>
                </a:lnTo>
                <a:lnTo>
                  <a:pt x="289800" y="126000"/>
                </a:lnTo>
                <a:lnTo>
                  <a:pt x="62999" y="126000"/>
                </a:lnTo>
                <a:lnTo>
                  <a:pt x="38477" y="121049"/>
                </a:lnTo>
                <a:lnTo>
                  <a:pt x="18452" y="107548"/>
                </a:lnTo>
                <a:lnTo>
                  <a:pt x="4950" y="87522"/>
                </a:lnTo>
                <a:lnTo>
                  <a:pt x="0" y="62999"/>
                </a:lnTo>
                <a:lnTo>
                  <a:pt x="4950" y="38477"/>
                </a:lnTo>
                <a:lnTo>
                  <a:pt x="18452" y="18452"/>
                </a:lnTo>
                <a:lnTo>
                  <a:pt x="38477" y="4950"/>
                </a:lnTo>
                <a:lnTo>
                  <a:pt x="62999" y="0"/>
                </a:lnTo>
                <a:close/>
              </a:path>
            </a:pathLst>
          </a:custGeom>
          <a:ln w="888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8299" y="2100088"/>
            <a:ext cx="271276" cy="162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764516" y="1309102"/>
            <a:ext cx="15430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-5" dirty="0">
                <a:latin typeface="Arial"/>
                <a:cs typeface="Arial"/>
              </a:rPr>
              <a:t>w</a:t>
            </a:r>
            <a:r>
              <a:rPr sz="900" spc="112" baseline="-13888" dirty="0">
                <a:latin typeface="PMingLiU"/>
                <a:cs typeface="PMingLiU"/>
              </a:rPr>
              <a:t>4</a:t>
            </a:r>
            <a:endParaRPr sz="900" baseline="-13888">
              <a:latin typeface="PMingLiU"/>
              <a:cs typeface="PMingLiU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124186" y="2219767"/>
            <a:ext cx="15430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-5" dirty="0">
                <a:latin typeface="Arial"/>
                <a:cs typeface="Arial"/>
              </a:rPr>
              <a:t>w</a:t>
            </a:r>
            <a:r>
              <a:rPr sz="900" spc="44" baseline="-13888" dirty="0">
                <a:latin typeface="Tahoma"/>
                <a:cs typeface="Tahoma"/>
              </a:rPr>
              <a:t>0</a:t>
            </a:r>
            <a:endParaRPr sz="900" baseline="-13888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42823" y="2233991"/>
            <a:ext cx="13779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b="0" i="1" spc="-40" dirty="0">
                <a:latin typeface="Bookman Old Style"/>
                <a:cs typeface="Bookman Old Style"/>
              </a:rPr>
              <a:t>h</a:t>
            </a:r>
            <a:r>
              <a:rPr sz="900" spc="44" baseline="-13888" dirty="0">
                <a:latin typeface="Tahoma"/>
                <a:cs typeface="Tahoma"/>
              </a:rPr>
              <a:t>0</a:t>
            </a:r>
            <a:endParaRPr sz="900" baseline="-13888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129563" y="1993961"/>
            <a:ext cx="13779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b="0" i="1" spc="-40" dirty="0">
                <a:latin typeface="Bookman Old Style"/>
                <a:cs typeface="Bookman Old Style"/>
              </a:rPr>
              <a:t>h</a:t>
            </a:r>
            <a:r>
              <a:rPr sz="900" spc="44" baseline="-13888" dirty="0">
                <a:latin typeface="Tahoma"/>
                <a:cs typeface="Tahoma"/>
              </a:rPr>
              <a:t>1</a:t>
            </a:r>
            <a:endParaRPr sz="900" baseline="-13888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004401" y="1993961"/>
            <a:ext cx="154305" cy="387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5"/>
              </a:spcBef>
            </a:pPr>
            <a:r>
              <a:rPr sz="900" b="0" i="1" spc="-5" dirty="0">
                <a:latin typeface="Bookman Old Style"/>
                <a:cs typeface="Bookman Old Style"/>
              </a:rPr>
              <a:t>h</a:t>
            </a:r>
            <a:r>
              <a:rPr sz="900" spc="-7" baseline="-13888" dirty="0">
                <a:latin typeface="Tahoma"/>
                <a:cs typeface="Tahoma"/>
              </a:rPr>
              <a:t>2</a:t>
            </a:r>
            <a:endParaRPr sz="900" baseline="-13888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900" i="1" spc="-5" dirty="0">
                <a:latin typeface="Arial"/>
                <a:cs typeface="Arial"/>
              </a:rPr>
              <a:t>w</a:t>
            </a:r>
            <a:r>
              <a:rPr sz="900" spc="44" baseline="-13888" dirty="0">
                <a:latin typeface="Tahoma"/>
                <a:cs typeface="Tahoma"/>
              </a:rPr>
              <a:t>1</a:t>
            </a:r>
            <a:endParaRPr sz="900" baseline="-13888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884406" y="1993961"/>
            <a:ext cx="154305" cy="386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5"/>
              </a:spcBef>
            </a:pPr>
            <a:r>
              <a:rPr sz="900" b="0" i="1" spc="-5" dirty="0">
                <a:latin typeface="Bookman Old Style"/>
                <a:cs typeface="Bookman Old Style"/>
              </a:rPr>
              <a:t>h</a:t>
            </a:r>
            <a:r>
              <a:rPr sz="900" spc="-7" baseline="-13888" dirty="0">
                <a:latin typeface="Tahoma"/>
                <a:cs typeface="Tahoma"/>
              </a:rPr>
              <a:t>3</a:t>
            </a:r>
            <a:endParaRPr sz="900" baseline="-13888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900" i="1" spc="-5" dirty="0">
                <a:latin typeface="Arial"/>
                <a:cs typeface="Arial"/>
              </a:rPr>
              <a:t>w</a:t>
            </a:r>
            <a:r>
              <a:rPr sz="900" spc="44" baseline="-13888" dirty="0">
                <a:latin typeface="Tahoma"/>
                <a:cs typeface="Tahoma"/>
              </a:rPr>
              <a:t>2</a:t>
            </a:r>
            <a:endParaRPr sz="900" baseline="-13888">
              <a:latin typeface="Tahoma"/>
              <a:cs typeface="Tahom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728494" y="1468932"/>
            <a:ext cx="270510" cy="91440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48260" marR="5080" indent="-36195">
              <a:lnSpc>
                <a:spcPct val="163500"/>
              </a:lnSpc>
              <a:spcBef>
                <a:spcPts val="30"/>
              </a:spcBef>
            </a:pPr>
            <a:r>
              <a:rPr sz="900" spc="25" dirty="0">
                <a:latin typeface="PMingLiU"/>
                <a:cs typeface="PMingLiU"/>
              </a:rPr>
              <a:t>cos</a:t>
            </a:r>
            <a:r>
              <a:rPr sz="900" spc="114" dirty="0">
                <a:latin typeface="PMingLiU"/>
                <a:cs typeface="PMingLiU"/>
              </a:rPr>
              <a:t>t</a:t>
            </a:r>
            <a:r>
              <a:rPr sz="900" spc="82" baseline="-13888" dirty="0">
                <a:latin typeface="PMingLiU"/>
                <a:cs typeface="PMingLiU"/>
              </a:rPr>
              <a:t>4  </a:t>
            </a:r>
            <a:r>
              <a:rPr sz="900" i="1" spc="-90" dirty="0">
                <a:latin typeface="Arial"/>
                <a:cs typeface="Arial"/>
              </a:rPr>
              <a:t>p</a:t>
            </a:r>
            <a:r>
              <a:rPr sz="900" spc="-90" dirty="0">
                <a:latin typeface="Arial"/>
                <a:cs typeface="Arial"/>
              </a:rPr>
              <a:t>ˆ</a:t>
            </a:r>
            <a:r>
              <a:rPr sz="900" spc="-135" baseline="-13888" dirty="0">
                <a:latin typeface="PMingLiU"/>
                <a:cs typeface="PMingLiU"/>
              </a:rPr>
              <a:t>4  </a:t>
            </a:r>
            <a:r>
              <a:rPr sz="900" b="0" i="1" spc="20" dirty="0">
                <a:latin typeface="Bookman Old Style"/>
                <a:cs typeface="Bookman Old Style"/>
              </a:rPr>
              <a:t>h</a:t>
            </a:r>
            <a:r>
              <a:rPr sz="900" spc="30" baseline="-13888" dirty="0">
                <a:latin typeface="PMingLiU"/>
                <a:cs typeface="PMingLiU"/>
              </a:rPr>
              <a:t>4  </a:t>
            </a:r>
            <a:r>
              <a:rPr sz="900" i="1" spc="15" dirty="0">
                <a:latin typeface="Arial"/>
                <a:cs typeface="Arial"/>
              </a:rPr>
              <a:t>w</a:t>
            </a:r>
            <a:r>
              <a:rPr sz="900" spc="22" baseline="-13888" dirty="0">
                <a:latin typeface="Tahoma"/>
                <a:cs typeface="Tahoma"/>
              </a:rPr>
              <a:t>3</a:t>
            </a:r>
            <a:endParaRPr sz="900" baseline="-13888">
              <a:latin typeface="Tahoma"/>
              <a:cs typeface="Tahoma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888878" y="1728961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-8889" y="10223"/>
                </a:moveTo>
                <a:lnTo>
                  <a:pt x="8889" y="10223"/>
                </a:lnTo>
              </a:path>
            </a:pathLst>
          </a:custGeom>
          <a:ln w="20446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80877" y="1749408"/>
            <a:ext cx="16510" cy="21590"/>
          </a:xfrm>
          <a:custGeom>
            <a:avLst/>
            <a:gdLst/>
            <a:ahLst/>
            <a:cxnLst/>
            <a:rect l="l" t="t" r="r" b="b"/>
            <a:pathLst>
              <a:path w="16510" h="21589">
                <a:moveTo>
                  <a:pt x="16001" y="0"/>
                </a:moveTo>
                <a:lnTo>
                  <a:pt x="0" y="0"/>
                </a:lnTo>
                <a:lnTo>
                  <a:pt x="8000" y="21335"/>
                </a:lnTo>
                <a:lnTo>
                  <a:pt x="16001" y="0"/>
                </a:lnTo>
                <a:close/>
              </a:path>
            </a:pathLst>
          </a:custGeom>
          <a:solidFill>
            <a:srgbClr val="FF0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80877" y="1749408"/>
            <a:ext cx="16510" cy="21590"/>
          </a:xfrm>
          <a:custGeom>
            <a:avLst/>
            <a:gdLst/>
            <a:ahLst/>
            <a:cxnLst/>
            <a:rect l="l" t="t" r="r" b="b"/>
            <a:pathLst>
              <a:path w="16510" h="21589">
                <a:moveTo>
                  <a:pt x="8000" y="21335"/>
                </a:moveTo>
                <a:lnTo>
                  <a:pt x="16001" y="0"/>
                </a:lnTo>
                <a:lnTo>
                  <a:pt x="0" y="0"/>
                </a:lnTo>
                <a:lnTo>
                  <a:pt x="8000" y="21335"/>
                </a:lnTo>
                <a:close/>
              </a:path>
            </a:pathLst>
          </a:custGeom>
          <a:ln w="1777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888878" y="1955761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-8889" y="10223"/>
                </a:moveTo>
                <a:lnTo>
                  <a:pt x="8889" y="10223"/>
                </a:lnTo>
              </a:path>
            </a:pathLst>
          </a:custGeom>
          <a:ln w="20446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880877" y="1976208"/>
            <a:ext cx="16510" cy="21590"/>
          </a:xfrm>
          <a:custGeom>
            <a:avLst/>
            <a:gdLst/>
            <a:ahLst/>
            <a:cxnLst/>
            <a:rect l="l" t="t" r="r" b="b"/>
            <a:pathLst>
              <a:path w="16510" h="21589">
                <a:moveTo>
                  <a:pt x="16001" y="0"/>
                </a:moveTo>
                <a:lnTo>
                  <a:pt x="0" y="0"/>
                </a:lnTo>
                <a:lnTo>
                  <a:pt x="8000" y="21335"/>
                </a:lnTo>
                <a:lnTo>
                  <a:pt x="16001" y="0"/>
                </a:lnTo>
                <a:close/>
              </a:path>
            </a:pathLst>
          </a:custGeom>
          <a:solidFill>
            <a:srgbClr val="FF0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880877" y="1976208"/>
            <a:ext cx="16510" cy="21590"/>
          </a:xfrm>
          <a:custGeom>
            <a:avLst/>
            <a:gdLst/>
            <a:ahLst/>
            <a:cxnLst/>
            <a:rect l="l" t="t" r="r" b="b"/>
            <a:pathLst>
              <a:path w="16510" h="21589">
                <a:moveTo>
                  <a:pt x="8000" y="21335"/>
                </a:moveTo>
                <a:lnTo>
                  <a:pt x="16001" y="0"/>
                </a:lnTo>
                <a:lnTo>
                  <a:pt x="0" y="0"/>
                </a:lnTo>
                <a:lnTo>
                  <a:pt x="8000" y="21335"/>
                </a:lnTo>
                <a:close/>
              </a:path>
            </a:pathLst>
          </a:custGeom>
          <a:ln w="1777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570751" y="2056561"/>
            <a:ext cx="151130" cy="0"/>
          </a:xfrm>
          <a:custGeom>
            <a:avLst/>
            <a:gdLst/>
            <a:ahLst/>
            <a:cxnLst/>
            <a:rect l="l" t="t" r="r" b="b"/>
            <a:pathLst>
              <a:path w="151130">
                <a:moveTo>
                  <a:pt x="150927" y="0"/>
                </a:moveTo>
                <a:lnTo>
                  <a:pt x="0" y="0"/>
                </a:lnTo>
              </a:path>
            </a:pathLst>
          </a:custGeom>
          <a:ln w="1777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549415" y="2048560"/>
            <a:ext cx="21590" cy="16510"/>
          </a:xfrm>
          <a:custGeom>
            <a:avLst/>
            <a:gdLst/>
            <a:ahLst/>
            <a:cxnLst/>
            <a:rect l="l" t="t" r="r" b="b"/>
            <a:pathLst>
              <a:path w="21590" h="16510">
                <a:moveTo>
                  <a:pt x="21335" y="0"/>
                </a:moveTo>
                <a:lnTo>
                  <a:pt x="0" y="8000"/>
                </a:lnTo>
                <a:lnTo>
                  <a:pt x="21335" y="16001"/>
                </a:lnTo>
                <a:lnTo>
                  <a:pt x="21335" y="0"/>
                </a:lnTo>
                <a:close/>
              </a:path>
            </a:pathLst>
          </a:custGeom>
          <a:solidFill>
            <a:srgbClr val="FF0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549415" y="2048560"/>
            <a:ext cx="21590" cy="16510"/>
          </a:xfrm>
          <a:custGeom>
            <a:avLst/>
            <a:gdLst/>
            <a:ahLst/>
            <a:cxnLst/>
            <a:rect l="l" t="t" r="r" b="b"/>
            <a:pathLst>
              <a:path w="21590" h="16510">
                <a:moveTo>
                  <a:pt x="0" y="8000"/>
                </a:moveTo>
                <a:lnTo>
                  <a:pt x="21335" y="16001"/>
                </a:lnTo>
                <a:lnTo>
                  <a:pt x="21335" y="0"/>
                </a:lnTo>
                <a:lnTo>
                  <a:pt x="0" y="8000"/>
                </a:lnTo>
                <a:close/>
              </a:path>
            </a:pathLst>
          </a:custGeom>
          <a:ln w="1777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452751" y="2056561"/>
            <a:ext cx="151130" cy="0"/>
          </a:xfrm>
          <a:custGeom>
            <a:avLst/>
            <a:gdLst/>
            <a:ahLst/>
            <a:cxnLst/>
            <a:rect l="l" t="t" r="r" b="b"/>
            <a:pathLst>
              <a:path w="151130">
                <a:moveTo>
                  <a:pt x="150927" y="0"/>
                </a:moveTo>
                <a:lnTo>
                  <a:pt x="0" y="0"/>
                </a:lnTo>
              </a:path>
            </a:pathLst>
          </a:custGeom>
          <a:ln w="1777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431415" y="2048560"/>
            <a:ext cx="21590" cy="16510"/>
          </a:xfrm>
          <a:custGeom>
            <a:avLst/>
            <a:gdLst/>
            <a:ahLst/>
            <a:cxnLst/>
            <a:rect l="l" t="t" r="r" b="b"/>
            <a:pathLst>
              <a:path w="21589" h="16510">
                <a:moveTo>
                  <a:pt x="21335" y="0"/>
                </a:moveTo>
                <a:lnTo>
                  <a:pt x="0" y="8000"/>
                </a:lnTo>
                <a:lnTo>
                  <a:pt x="21335" y="16001"/>
                </a:lnTo>
                <a:lnTo>
                  <a:pt x="21335" y="0"/>
                </a:lnTo>
                <a:close/>
              </a:path>
            </a:pathLst>
          </a:custGeom>
          <a:solidFill>
            <a:srgbClr val="FF0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431415" y="2048560"/>
            <a:ext cx="21590" cy="16510"/>
          </a:xfrm>
          <a:custGeom>
            <a:avLst/>
            <a:gdLst/>
            <a:ahLst/>
            <a:cxnLst/>
            <a:rect l="l" t="t" r="r" b="b"/>
            <a:pathLst>
              <a:path w="21589" h="16510">
                <a:moveTo>
                  <a:pt x="0" y="8000"/>
                </a:moveTo>
                <a:lnTo>
                  <a:pt x="21335" y="16001"/>
                </a:lnTo>
                <a:lnTo>
                  <a:pt x="21335" y="0"/>
                </a:lnTo>
                <a:lnTo>
                  <a:pt x="0" y="8000"/>
                </a:lnTo>
                <a:close/>
              </a:path>
            </a:pathLst>
          </a:custGeom>
          <a:ln w="1777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334751" y="2056561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>
                <a:moveTo>
                  <a:pt x="150927" y="0"/>
                </a:moveTo>
                <a:lnTo>
                  <a:pt x="0" y="0"/>
                </a:lnTo>
              </a:path>
            </a:pathLst>
          </a:custGeom>
          <a:ln w="1777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313415" y="2048560"/>
            <a:ext cx="21590" cy="16510"/>
          </a:xfrm>
          <a:custGeom>
            <a:avLst/>
            <a:gdLst/>
            <a:ahLst/>
            <a:cxnLst/>
            <a:rect l="l" t="t" r="r" b="b"/>
            <a:pathLst>
              <a:path w="21589" h="16510">
                <a:moveTo>
                  <a:pt x="21335" y="0"/>
                </a:moveTo>
                <a:lnTo>
                  <a:pt x="0" y="8000"/>
                </a:lnTo>
                <a:lnTo>
                  <a:pt x="21335" y="16001"/>
                </a:lnTo>
                <a:lnTo>
                  <a:pt x="21335" y="0"/>
                </a:lnTo>
                <a:close/>
              </a:path>
            </a:pathLst>
          </a:custGeom>
          <a:solidFill>
            <a:srgbClr val="FF0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313415" y="2048560"/>
            <a:ext cx="21590" cy="16510"/>
          </a:xfrm>
          <a:custGeom>
            <a:avLst/>
            <a:gdLst/>
            <a:ahLst/>
            <a:cxnLst/>
            <a:rect l="l" t="t" r="r" b="b"/>
            <a:pathLst>
              <a:path w="21589" h="16510">
                <a:moveTo>
                  <a:pt x="0" y="8000"/>
                </a:moveTo>
                <a:lnTo>
                  <a:pt x="21335" y="16001"/>
                </a:lnTo>
                <a:lnTo>
                  <a:pt x="21335" y="0"/>
                </a:lnTo>
                <a:lnTo>
                  <a:pt x="0" y="8000"/>
                </a:lnTo>
                <a:close/>
              </a:path>
            </a:pathLst>
          </a:custGeom>
          <a:ln w="1777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33779" y="2524630"/>
            <a:ext cx="394970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100" i="1" u="sng" spc="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∂</a:t>
            </a: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cos</a:t>
            </a: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</a:t>
            </a:r>
            <a:r>
              <a:rPr sz="1200" u="sng" spc="-37" baseline="-1041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4</a:t>
            </a:r>
            <a:endParaRPr sz="1200" baseline="-10416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1100" i="1" spc="5" dirty="0">
                <a:latin typeface="Arial"/>
                <a:cs typeface="Arial"/>
              </a:rPr>
              <a:t>∂</a:t>
            </a:r>
            <a:r>
              <a:rPr sz="1100" i="1" spc="5" dirty="0">
                <a:latin typeface="Trebuchet MS"/>
                <a:cs typeface="Trebuchet MS"/>
              </a:rPr>
              <a:t>h</a:t>
            </a:r>
            <a:r>
              <a:rPr sz="1200" spc="7" baseline="-10416" dirty="0">
                <a:latin typeface="Arial"/>
                <a:cs typeface="Arial"/>
              </a:rPr>
              <a:t>1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750822" y="2640862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5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000288" y="2524630"/>
            <a:ext cx="1367790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∂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cost</a:t>
            </a:r>
            <a:r>
              <a:rPr sz="1200" u="sng" spc="-15" baseline="-1041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4 </a:t>
            </a:r>
            <a:r>
              <a:rPr sz="1100" i="1" u="sng" spc="-1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∂</a:t>
            </a:r>
            <a:r>
              <a:rPr sz="1100" i="1" u="sng" spc="-1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</a:t>
            </a:r>
            <a:r>
              <a:rPr sz="1100" u="sng" spc="-1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ˆ</a:t>
            </a:r>
            <a:r>
              <a:rPr sz="1200" u="sng" spc="-225" baseline="-1041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4    </a:t>
            </a:r>
            <a:r>
              <a:rPr sz="1100" i="1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∂</a:t>
            </a:r>
            <a:r>
              <a:rPr sz="1100" i="1" u="sng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</a:t>
            </a:r>
            <a:r>
              <a:rPr sz="1200" u="sng" spc="7" baseline="-1041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4 </a:t>
            </a:r>
            <a:r>
              <a:rPr sz="1100" i="1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∂</a:t>
            </a:r>
            <a:r>
              <a:rPr sz="1100" i="1" u="sng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</a:t>
            </a:r>
            <a:r>
              <a:rPr sz="1200" u="sng" spc="7" baseline="-1041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3</a:t>
            </a:r>
            <a:r>
              <a:rPr sz="1200" u="sng" spc="217" baseline="-1041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i="1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∂</a:t>
            </a:r>
            <a:r>
              <a:rPr sz="1100" i="1" u="sng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</a:t>
            </a:r>
            <a:r>
              <a:rPr sz="1200" u="sng" spc="7" baseline="-1041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</a:t>
            </a:r>
            <a:endParaRPr sz="1200" baseline="-10416">
              <a:latin typeface="Arial"/>
              <a:cs typeface="Arial"/>
            </a:endParaRPr>
          </a:p>
          <a:p>
            <a:pPr marL="80645" algn="ctr">
              <a:lnSpc>
                <a:spcPct val="100000"/>
              </a:lnSpc>
              <a:spcBef>
                <a:spcPts val="170"/>
              </a:spcBef>
            </a:pPr>
            <a:r>
              <a:rPr sz="1100" i="1" spc="-150" dirty="0">
                <a:latin typeface="Arial"/>
                <a:cs typeface="Arial"/>
              </a:rPr>
              <a:t>∂</a:t>
            </a:r>
            <a:r>
              <a:rPr sz="1100" i="1" spc="-150" dirty="0">
                <a:latin typeface="Trebuchet MS"/>
                <a:cs typeface="Trebuchet MS"/>
              </a:rPr>
              <a:t>p</a:t>
            </a:r>
            <a:r>
              <a:rPr sz="1100" spc="-150" dirty="0">
                <a:latin typeface="Tahoma"/>
                <a:cs typeface="Tahoma"/>
              </a:rPr>
              <a:t>ˆ</a:t>
            </a:r>
            <a:r>
              <a:rPr sz="1200" spc="-225" baseline="-10416" dirty="0">
                <a:latin typeface="Arial"/>
                <a:cs typeface="Arial"/>
              </a:rPr>
              <a:t>4             </a:t>
            </a:r>
            <a:r>
              <a:rPr sz="1100" i="1" spc="5" dirty="0">
                <a:latin typeface="Arial"/>
                <a:cs typeface="Arial"/>
              </a:rPr>
              <a:t>∂</a:t>
            </a:r>
            <a:r>
              <a:rPr sz="1100" i="1" spc="5" dirty="0">
                <a:latin typeface="Trebuchet MS"/>
                <a:cs typeface="Trebuchet MS"/>
              </a:rPr>
              <a:t>h</a:t>
            </a:r>
            <a:r>
              <a:rPr sz="1200" spc="7" baseline="-10416" dirty="0">
                <a:latin typeface="Arial"/>
                <a:cs typeface="Arial"/>
              </a:rPr>
              <a:t>4 </a:t>
            </a:r>
            <a:r>
              <a:rPr sz="1100" i="1" spc="5" dirty="0">
                <a:latin typeface="Arial"/>
                <a:cs typeface="Arial"/>
              </a:rPr>
              <a:t>∂</a:t>
            </a:r>
            <a:r>
              <a:rPr sz="1100" i="1" spc="5" dirty="0">
                <a:latin typeface="Trebuchet MS"/>
                <a:cs typeface="Trebuchet MS"/>
              </a:rPr>
              <a:t>h</a:t>
            </a:r>
            <a:r>
              <a:rPr sz="1200" spc="7" baseline="-10416" dirty="0">
                <a:latin typeface="Arial"/>
                <a:cs typeface="Arial"/>
              </a:rPr>
              <a:t>3 </a:t>
            </a:r>
            <a:r>
              <a:rPr sz="1100" i="1" spc="5" dirty="0">
                <a:latin typeface="Arial"/>
                <a:cs typeface="Arial"/>
              </a:rPr>
              <a:t>∂</a:t>
            </a:r>
            <a:r>
              <a:rPr sz="1100" i="1" spc="5" dirty="0">
                <a:latin typeface="Trebuchet MS"/>
                <a:cs typeface="Trebuchet MS"/>
              </a:rPr>
              <a:t>h</a:t>
            </a:r>
            <a:r>
              <a:rPr sz="1200" spc="7" baseline="-10416" dirty="0">
                <a:latin typeface="Arial"/>
                <a:cs typeface="Arial"/>
              </a:rPr>
              <a:t>2</a:t>
            </a:r>
            <a:r>
              <a:rPr sz="1200" spc="172" baseline="-10416" dirty="0">
                <a:latin typeface="Arial"/>
                <a:cs typeface="Arial"/>
              </a:rPr>
              <a:t> </a:t>
            </a:r>
            <a:r>
              <a:rPr sz="1100" i="1" spc="5" dirty="0">
                <a:latin typeface="Arial"/>
                <a:cs typeface="Arial"/>
              </a:rPr>
              <a:t>∂</a:t>
            </a:r>
            <a:r>
              <a:rPr sz="1100" i="1" spc="5" dirty="0">
                <a:latin typeface="Trebuchet MS"/>
                <a:cs typeface="Trebuchet MS"/>
              </a:rPr>
              <a:t>h</a:t>
            </a:r>
            <a:r>
              <a:rPr sz="1200" spc="7" baseline="-10416" dirty="0">
                <a:latin typeface="Arial"/>
                <a:cs typeface="Arial"/>
              </a:rPr>
              <a:t>1</a:t>
            </a:r>
            <a:endParaRPr sz="1200" baseline="-10416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3621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45" dirty="0"/>
              <a:t>Регуляризация: Исключение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456309"/>
            <a:ext cx="4091356" cy="87876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ru-RU" sz="1100" spc="-20" dirty="0" smtClean="0">
                <a:latin typeface="Tahoma"/>
                <a:cs typeface="Tahoma"/>
              </a:rPr>
              <a:t>Исключение неэффективно тогда, когда оно применяется к рекуррентным связям, т.к. повторяющиеся </a:t>
            </a:r>
            <a:r>
              <a:rPr lang="ru-RU" sz="1100" spc="-20" dirty="0" err="1" smtClean="0">
                <a:latin typeface="Tahoma"/>
                <a:cs typeface="Tahoma"/>
              </a:rPr>
              <a:t>рандомные</a:t>
            </a:r>
            <a:r>
              <a:rPr lang="ru-RU" sz="1100" spc="-20" dirty="0" smtClean="0">
                <a:latin typeface="Tahoma"/>
                <a:cs typeface="Tahoma"/>
              </a:rPr>
              <a:t> маски обнуляют все скрытые единицы в пределе. Наиболее распространенное решение – применение исключения только к не рекуррентным связям</a:t>
            </a:r>
            <a:r>
              <a:rPr sz="1100" spc="-40" dirty="0" smtClean="0">
                <a:latin typeface="Tahoma"/>
                <a:cs typeface="Tahoma"/>
              </a:rPr>
              <a:t>.</a:t>
            </a:r>
            <a:r>
              <a:rPr sz="1200" spc="-60" baseline="27777" dirty="0" smtClean="0">
                <a:latin typeface="Arial"/>
                <a:cs typeface="Arial"/>
              </a:rPr>
              <a:t>10</a:t>
            </a:r>
            <a:endParaRPr sz="1200" baseline="27777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9432" y="1296797"/>
            <a:ext cx="3204420" cy="1454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86739" y="1473086"/>
          <a:ext cx="2978785" cy="1301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6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367">
                <a:tc>
                  <a:txBody>
                    <a:bodyPr/>
                    <a:lstStyle/>
                    <a:p>
                      <a:pPr marL="184150" algn="ctr">
                        <a:lnSpc>
                          <a:spcPts val="740"/>
                        </a:lnSpc>
                      </a:pPr>
                      <a:r>
                        <a:rPr sz="750" i="1" spc="1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825" spc="15" baseline="-10101" dirty="0">
                          <a:latin typeface="Tahoma"/>
                          <a:cs typeface="Tahoma"/>
                        </a:rPr>
                        <a:t>1</a:t>
                      </a:r>
                      <a:endParaRPr sz="825" baseline="-10101">
                        <a:latin typeface="Tahoma"/>
                        <a:cs typeface="Tahoma"/>
                      </a:endParaRPr>
                    </a:p>
                    <a:p>
                      <a:pPr marL="21018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750" spc="40" dirty="0">
                          <a:latin typeface="PMingLiU"/>
                          <a:cs typeface="PMingLiU"/>
                        </a:rPr>
                        <a:t>cost</a:t>
                      </a:r>
                      <a:r>
                        <a:rPr sz="825" spc="60" baseline="-10101" dirty="0">
                          <a:latin typeface="Tahoma"/>
                          <a:cs typeface="Tahoma"/>
                        </a:rPr>
                        <a:t>1</a:t>
                      </a:r>
                      <a:endParaRPr sz="825" baseline="-10101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735"/>
                        </a:lnSpc>
                      </a:pPr>
                      <a:r>
                        <a:rPr sz="750" i="1" spc="1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825" spc="15" baseline="-10101" dirty="0">
                          <a:latin typeface="Tahoma"/>
                          <a:cs typeface="Tahoma"/>
                        </a:rPr>
                        <a:t>2</a:t>
                      </a:r>
                      <a:endParaRPr sz="825" baseline="-10101">
                        <a:latin typeface="Tahoma"/>
                        <a:cs typeface="Tahoma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750" spc="40" dirty="0">
                          <a:latin typeface="PMingLiU"/>
                          <a:cs typeface="PMingLiU"/>
                        </a:rPr>
                        <a:t>cost</a:t>
                      </a:r>
                      <a:r>
                        <a:rPr sz="825" spc="60" baseline="-10101" dirty="0">
                          <a:latin typeface="Tahoma"/>
                          <a:cs typeface="Tahoma"/>
                        </a:rPr>
                        <a:t>2</a:t>
                      </a:r>
                      <a:endParaRPr sz="825" baseline="-10101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ts val="760"/>
                        </a:lnSpc>
                      </a:pPr>
                      <a:r>
                        <a:rPr sz="750" i="1" spc="1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825" spc="15" baseline="-10101" dirty="0">
                          <a:latin typeface="Tahoma"/>
                          <a:cs typeface="Tahoma"/>
                        </a:rPr>
                        <a:t>3</a:t>
                      </a:r>
                      <a:endParaRPr sz="825" baseline="-10101">
                        <a:latin typeface="Tahoma"/>
                        <a:cs typeface="Tahoma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750" spc="40" dirty="0">
                          <a:latin typeface="PMingLiU"/>
                          <a:cs typeface="PMingLiU"/>
                        </a:rPr>
                        <a:t>cost</a:t>
                      </a:r>
                      <a:r>
                        <a:rPr sz="825" spc="60" baseline="-10101" dirty="0">
                          <a:latin typeface="Tahoma"/>
                          <a:cs typeface="Tahoma"/>
                        </a:rPr>
                        <a:t>3</a:t>
                      </a:r>
                      <a:endParaRPr sz="825" baseline="-10101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ts val="735"/>
                        </a:lnSpc>
                      </a:pPr>
                      <a:r>
                        <a:rPr sz="750" i="1" spc="3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825" spc="44" baseline="-10101" dirty="0">
                          <a:latin typeface="PMingLiU"/>
                          <a:cs typeface="PMingLiU"/>
                        </a:rPr>
                        <a:t>4</a:t>
                      </a:r>
                      <a:endParaRPr sz="825" baseline="-10101">
                        <a:latin typeface="PMingLiU"/>
                        <a:cs typeface="PMingLiU"/>
                      </a:endParaRPr>
                    </a:p>
                    <a:p>
                      <a:pPr marL="2825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750" spc="50" dirty="0">
                          <a:latin typeface="PMingLiU"/>
                          <a:cs typeface="PMingLiU"/>
                        </a:rPr>
                        <a:t>cost</a:t>
                      </a:r>
                      <a:r>
                        <a:rPr sz="825" spc="75" baseline="-10101" dirty="0">
                          <a:latin typeface="PMingLiU"/>
                          <a:cs typeface="PMingLiU"/>
                        </a:rPr>
                        <a:t>4</a:t>
                      </a:r>
                      <a:endParaRPr sz="825" baseline="-10101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878">
                <a:tc>
                  <a:txBody>
                    <a:bodyPr/>
                    <a:lstStyle/>
                    <a:p>
                      <a:pPr marR="33210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750" i="1" spc="-32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750" spc="-65" dirty="0">
                          <a:latin typeface="Arial"/>
                          <a:cs typeface="Arial"/>
                        </a:rPr>
                        <a:t>ˆ</a:t>
                      </a:r>
                      <a:r>
                        <a:rPr sz="825" baseline="-10101" dirty="0">
                          <a:latin typeface="Tahoma"/>
                          <a:cs typeface="Tahoma"/>
                        </a:rPr>
                        <a:t>1</a:t>
                      </a:r>
                      <a:endParaRPr sz="825" baseline="-10101">
                        <a:latin typeface="Tahoma"/>
                        <a:cs typeface="Tahom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750" i="1" spc="-9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750" spc="-90" dirty="0">
                          <a:latin typeface="Arial"/>
                          <a:cs typeface="Arial"/>
                        </a:rPr>
                        <a:t>ˆ</a:t>
                      </a:r>
                      <a:r>
                        <a:rPr sz="825" spc="-135" baseline="-10101" dirty="0">
                          <a:latin typeface="Tahoma"/>
                          <a:cs typeface="Tahoma"/>
                        </a:rPr>
                        <a:t>2</a:t>
                      </a:r>
                      <a:endParaRPr sz="825" baseline="-10101">
                        <a:latin typeface="Tahoma"/>
                        <a:cs typeface="Tahom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750" i="1" spc="-9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750" spc="-90" dirty="0">
                          <a:latin typeface="Arial"/>
                          <a:cs typeface="Arial"/>
                        </a:rPr>
                        <a:t>ˆ</a:t>
                      </a:r>
                      <a:r>
                        <a:rPr sz="825" spc="-135" baseline="-10101" dirty="0">
                          <a:latin typeface="Tahoma"/>
                          <a:cs typeface="Tahoma"/>
                        </a:rPr>
                        <a:t>3</a:t>
                      </a:r>
                      <a:endParaRPr sz="825" baseline="-10101">
                        <a:latin typeface="Tahoma"/>
                        <a:cs typeface="Tahom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22542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750" i="1" spc="-8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750" spc="-80" dirty="0">
                          <a:latin typeface="Arial"/>
                          <a:cs typeface="Arial"/>
                        </a:rPr>
                        <a:t>ˆ</a:t>
                      </a:r>
                      <a:r>
                        <a:rPr sz="825" spc="-120" baseline="-10101" dirty="0">
                          <a:latin typeface="PMingLiU"/>
                          <a:cs typeface="PMingLiU"/>
                        </a:rPr>
                        <a:t>4</a:t>
                      </a:r>
                      <a:endParaRPr sz="825" baseline="-10101">
                        <a:latin typeface="PMingLiU"/>
                        <a:cs typeface="PMingLiU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770">
                <a:tc>
                  <a:txBody>
                    <a:bodyPr/>
                    <a:lstStyle/>
                    <a:p>
                      <a:pPr marR="265430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45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450" dirty="0">
                          <a:latin typeface="Arial"/>
                          <a:cs typeface="Arial"/>
                        </a:rPr>
                        <a:t>opout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450" spc="20" dirty="0">
                          <a:latin typeface="Arial"/>
                          <a:cs typeface="Arial"/>
                        </a:rPr>
                        <a:t>dropout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450" spc="20" dirty="0">
                          <a:latin typeface="Arial"/>
                          <a:cs typeface="Arial"/>
                        </a:rPr>
                        <a:t>dropout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L="24257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450" spc="20" dirty="0">
                          <a:latin typeface="Arial"/>
                          <a:cs typeface="Arial"/>
                        </a:rPr>
                        <a:t>dropout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39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233">
                <a:tc>
                  <a:txBody>
                    <a:bodyPr/>
                    <a:lstStyle/>
                    <a:p>
                      <a:pPr marR="33083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50" b="0" i="1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825" baseline="-10101" dirty="0">
                          <a:latin typeface="Tahoma"/>
                          <a:cs typeface="Tahoma"/>
                        </a:rPr>
                        <a:t>1</a:t>
                      </a:r>
                      <a:endParaRPr sz="825" baseline="-10101">
                        <a:latin typeface="Tahoma"/>
                        <a:cs typeface="Tahoma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50" b="0" i="1" spc="-5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825" spc="-7" baseline="-10101" dirty="0">
                          <a:latin typeface="Tahoma"/>
                          <a:cs typeface="Tahoma"/>
                        </a:rPr>
                        <a:t>2</a:t>
                      </a:r>
                      <a:endParaRPr sz="825" baseline="-10101">
                        <a:latin typeface="Tahoma"/>
                        <a:cs typeface="Tahoma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750" b="0" i="1" spc="-5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825" spc="-7" baseline="-10101" dirty="0">
                          <a:latin typeface="Tahoma"/>
                          <a:cs typeface="Tahoma"/>
                        </a:rPr>
                        <a:t>3</a:t>
                      </a:r>
                      <a:endParaRPr sz="825" baseline="-10101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220979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50" b="0" i="1" spc="15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825" spc="22" baseline="-10101" dirty="0">
                          <a:latin typeface="PMingLiU"/>
                          <a:cs typeface="PMingLiU"/>
                        </a:rPr>
                        <a:t>4</a:t>
                      </a:r>
                      <a:endParaRPr sz="825" baseline="-10101">
                        <a:latin typeface="PMingLiU"/>
                        <a:cs typeface="PMingLiU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359">
                <a:tc>
                  <a:txBody>
                    <a:bodyPr/>
                    <a:lstStyle/>
                    <a:p>
                      <a:pPr marR="265430" algn="r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448945" algn="l"/>
                        </a:tabLst>
                      </a:pPr>
                      <a:r>
                        <a:rPr sz="750" b="0" i="1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825" baseline="-10101" dirty="0">
                          <a:latin typeface="Tahoma"/>
                          <a:cs typeface="Tahoma"/>
                        </a:rPr>
                        <a:t>0	</a:t>
                      </a:r>
                      <a:r>
                        <a:rPr sz="675" baseline="6172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675" spc="-15" baseline="6172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675" baseline="6172" dirty="0">
                          <a:latin typeface="Arial"/>
                          <a:cs typeface="Arial"/>
                        </a:rPr>
                        <a:t>opout</a:t>
                      </a:r>
                      <a:endParaRPr sz="675" baseline="6172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450" spc="20" dirty="0">
                          <a:latin typeface="Arial"/>
                          <a:cs typeface="Arial"/>
                        </a:rPr>
                        <a:t>dropout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450" spc="20" dirty="0">
                          <a:latin typeface="Arial"/>
                          <a:cs typeface="Arial"/>
                        </a:rPr>
                        <a:t>dropout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L="24257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450" spc="20" dirty="0">
                          <a:latin typeface="Arial"/>
                          <a:cs typeface="Arial"/>
                        </a:rPr>
                        <a:t>dropout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397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677">
                <a:tc>
                  <a:txBody>
                    <a:bodyPr/>
                    <a:lstStyle/>
                    <a:p>
                      <a:pPr marR="321310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750" i="1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825" baseline="-10101" dirty="0">
                          <a:latin typeface="Tahoma"/>
                          <a:cs typeface="Tahoma"/>
                        </a:rPr>
                        <a:t>0</a:t>
                      </a:r>
                      <a:endParaRPr sz="825" baseline="-10101">
                        <a:latin typeface="Tahoma"/>
                        <a:cs typeface="Tahoma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750" i="1" spc="1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825" spc="15" baseline="-10101" dirty="0">
                          <a:latin typeface="Tahoma"/>
                          <a:cs typeface="Tahoma"/>
                        </a:rPr>
                        <a:t>1</a:t>
                      </a:r>
                      <a:endParaRPr sz="825" baseline="-10101">
                        <a:latin typeface="Tahoma"/>
                        <a:cs typeface="Tahom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50" i="1" spc="1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825" spc="15" baseline="-10101" dirty="0">
                          <a:latin typeface="Tahoma"/>
                          <a:cs typeface="Tahoma"/>
                        </a:rPr>
                        <a:t>2</a:t>
                      </a:r>
                      <a:endParaRPr sz="825" baseline="-10101">
                        <a:latin typeface="Tahoma"/>
                        <a:cs typeface="Tahoma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22542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750" i="1" spc="1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825" spc="15" baseline="-10101" dirty="0">
                          <a:latin typeface="Tahoma"/>
                          <a:cs typeface="Tahoma"/>
                        </a:rPr>
                        <a:t>3</a:t>
                      </a:r>
                      <a:endParaRPr sz="825" baseline="-10101">
                        <a:latin typeface="Tahoma"/>
                        <a:cs typeface="Tahoma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59994" y="3271773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0979" y="3278817"/>
            <a:ext cx="34677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0" baseline="37037" dirty="0">
                <a:latin typeface="Arial"/>
                <a:cs typeface="Arial"/>
              </a:rPr>
              <a:t>10</a:t>
            </a:r>
            <a:r>
              <a:rPr sz="900" spc="-20" dirty="0">
                <a:latin typeface="Arial"/>
                <a:cs typeface="Arial"/>
              </a:rPr>
              <a:t>Recurrent </a:t>
            </a:r>
            <a:r>
              <a:rPr sz="900" spc="-30" dirty="0">
                <a:latin typeface="Arial"/>
                <a:cs typeface="Arial"/>
              </a:rPr>
              <a:t>neural </a:t>
            </a:r>
            <a:r>
              <a:rPr sz="900" spc="-25" dirty="0">
                <a:latin typeface="Arial"/>
                <a:cs typeface="Arial"/>
              </a:rPr>
              <a:t>network </a:t>
            </a:r>
            <a:r>
              <a:rPr sz="900" spc="-20" dirty="0">
                <a:latin typeface="Arial"/>
                <a:cs typeface="Arial"/>
              </a:rPr>
              <a:t>regularization. </a:t>
            </a:r>
            <a:r>
              <a:rPr sz="900" spc="-40" dirty="0">
                <a:latin typeface="Arial"/>
                <a:cs typeface="Arial"/>
              </a:rPr>
              <a:t>Zaremba </a:t>
            </a:r>
            <a:r>
              <a:rPr sz="900" spc="-5" dirty="0">
                <a:latin typeface="Arial"/>
                <a:cs typeface="Arial"/>
              </a:rPr>
              <a:t>et </a:t>
            </a:r>
            <a:r>
              <a:rPr sz="900" spc="-10" dirty="0">
                <a:latin typeface="Arial"/>
                <a:cs typeface="Arial"/>
              </a:rPr>
              <a:t>al., </a:t>
            </a:r>
            <a:r>
              <a:rPr sz="900" spc="-15" dirty="0">
                <a:latin typeface="Arial"/>
                <a:cs typeface="Arial"/>
              </a:rPr>
              <a:t>arXiv</a:t>
            </a:r>
            <a:r>
              <a:rPr sz="900" spc="-135" dirty="0">
                <a:latin typeface="Arial"/>
                <a:cs typeface="Arial"/>
              </a:rPr>
              <a:t> </a:t>
            </a:r>
            <a:r>
              <a:rPr sz="900" spc="-35" dirty="0">
                <a:latin typeface="Arial"/>
                <a:cs typeface="Arial"/>
              </a:rPr>
              <a:t>2014.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80855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45" dirty="0" smtClean="0"/>
              <a:t>Регуляризация</a:t>
            </a:r>
            <a:r>
              <a:rPr spc="-45" dirty="0" smtClean="0"/>
              <a:t>: </a:t>
            </a:r>
            <a:r>
              <a:rPr lang="ru-RU" spc="-55" dirty="0" smtClean="0"/>
              <a:t>Байесовское Исключение </a:t>
            </a:r>
            <a:r>
              <a:rPr spc="-10" dirty="0" smtClean="0"/>
              <a:t>(</a:t>
            </a:r>
            <a:r>
              <a:rPr lang="ru-RU" spc="-10" dirty="0" err="1" smtClean="0"/>
              <a:t>Гал</a:t>
            </a:r>
            <a:r>
              <a:rPr spc="-10" dirty="0" smtClean="0"/>
              <a:t>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527531"/>
            <a:ext cx="3862070" cy="35573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ru-RU" sz="1100" spc="-25" dirty="0" err="1" smtClean="0">
                <a:latin typeface="Tahoma"/>
                <a:cs typeface="Tahoma"/>
              </a:rPr>
              <a:t>Гал</a:t>
            </a:r>
            <a:r>
              <a:rPr lang="ru-RU" sz="1100" spc="-25" dirty="0" smtClean="0">
                <a:latin typeface="Tahoma"/>
                <a:cs typeface="Tahoma"/>
              </a:rPr>
              <a:t> и </a:t>
            </a:r>
            <a:r>
              <a:rPr lang="ru-RU" sz="1100" spc="-40" dirty="0" err="1" smtClean="0">
                <a:latin typeface="Tahoma"/>
                <a:cs typeface="Tahoma"/>
              </a:rPr>
              <a:t>Гарамани</a:t>
            </a:r>
            <a:r>
              <a:rPr sz="1200" spc="-60" baseline="27777" dirty="0" smtClean="0">
                <a:latin typeface="Arial"/>
                <a:cs typeface="Arial"/>
              </a:rPr>
              <a:t>11 </a:t>
            </a:r>
            <a:r>
              <a:rPr lang="ru-RU" sz="1100" spc="-40" dirty="0" smtClean="0">
                <a:latin typeface="Tahoma"/>
                <a:cs typeface="Tahoma"/>
              </a:rPr>
              <a:t>выступают за связывание маски рекуррентного исключения и выборки в момент оценки.   </a:t>
            </a:r>
            <a:r>
              <a:rPr sz="1100" spc="-45" dirty="0" smtClean="0">
                <a:latin typeface="Tahoma"/>
                <a:cs typeface="Tahoma"/>
              </a:rPr>
              <a:t>: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9432" y="1050798"/>
            <a:ext cx="3204420" cy="1735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86739" y="1227087"/>
          <a:ext cx="2976877" cy="15630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6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3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367">
                <a:tc>
                  <a:txBody>
                    <a:bodyPr/>
                    <a:lstStyle/>
                    <a:p>
                      <a:pPr marL="184150" algn="ctr">
                        <a:lnSpc>
                          <a:spcPts val="740"/>
                        </a:lnSpc>
                      </a:pPr>
                      <a:r>
                        <a:rPr sz="750" i="1" spc="1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825" spc="15" baseline="-10101" dirty="0">
                          <a:latin typeface="Tahoma"/>
                          <a:cs typeface="Tahoma"/>
                        </a:rPr>
                        <a:t>1</a:t>
                      </a:r>
                      <a:endParaRPr sz="825" baseline="-10101">
                        <a:latin typeface="Tahoma"/>
                        <a:cs typeface="Tahoma"/>
                      </a:endParaRPr>
                    </a:p>
                    <a:p>
                      <a:pPr marL="21018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750" spc="40" dirty="0">
                          <a:latin typeface="PMingLiU"/>
                          <a:cs typeface="PMingLiU"/>
                        </a:rPr>
                        <a:t>cost</a:t>
                      </a:r>
                      <a:r>
                        <a:rPr sz="825" spc="60" baseline="-10101" dirty="0">
                          <a:latin typeface="Tahoma"/>
                          <a:cs typeface="Tahoma"/>
                        </a:rPr>
                        <a:t>1</a:t>
                      </a:r>
                      <a:endParaRPr sz="825" baseline="-10101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ts val="735"/>
                        </a:lnSpc>
                      </a:pPr>
                      <a:r>
                        <a:rPr sz="750" i="1" spc="1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825" spc="15" baseline="-10101" dirty="0">
                          <a:latin typeface="Tahoma"/>
                          <a:cs typeface="Tahoma"/>
                        </a:rPr>
                        <a:t>2</a:t>
                      </a:r>
                      <a:endParaRPr sz="825" baseline="-10101">
                        <a:latin typeface="Tahoma"/>
                        <a:cs typeface="Tahoma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750" spc="40" dirty="0">
                          <a:latin typeface="PMingLiU"/>
                          <a:cs typeface="PMingLiU"/>
                        </a:rPr>
                        <a:t>cost</a:t>
                      </a:r>
                      <a:r>
                        <a:rPr sz="825" spc="60" baseline="-10101" dirty="0">
                          <a:latin typeface="Tahoma"/>
                          <a:cs typeface="Tahoma"/>
                        </a:rPr>
                        <a:t>2</a:t>
                      </a:r>
                      <a:endParaRPr sz="825" baseline="-10101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760"/>
                        </a:lnSpc>
                      </a:pPr>
                      <a:r>
                        <a:rPr sz="750" i="1" spc="1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825" spc="15" baseline="-10101" dirty="0">
                          <a:latin typeface="Tahoma"/>
                          <a:cs typeface="Tahoma"/>
                        </a:rPr>
                        <a:t>3</a:t>
                      </a:r>
                      <a:endParaRPr sz="825" baseline="-10101">
                        <a:latin typeface="Tahoma"/>
                        <a:cs typeface="Tahoma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750" spc="40" dirty="0">
                          <a:latin typeface="PMingLiU"/>
                          <a:cs typeface="PMingLiU"/>
                        </a:rPr>
                        <a:t>cost</a:t>
                      </a:r>
                      <a:r>
                        <a:rPr sz="825" spc="60" baseline="-10101" dirty="0">
                          <a:latin typeface="Tahoma"/>
                          <a:cs typeface="Tahoma"/>
                        </a:rPr>
                        <a:t>3</a:t>
                      </a:r>
                      <a:endParaRPr sz="825" baseline="-10101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ts val="735"/>
                        </a:lnSpc>
                      </a:pPr>
                      <a:r>
                        <a:rPr sz="750" i="1" spc="3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825" spc="44" baseline="-10101" dirty="0">
                          <a:latin typeface="PMingLiU"/>
                          <a:cs typeface="PMingLiU"/>
                        </a:rPr>
                        <a:t>4</a:t>
                      </a:r>
                      <a:endParaRPr sz="825" baseline="-10101">
                        <a:latin typeface="PMingLiU"/>
                        <a:cs typeface="PMingLiU"/>
                      </a:endParaRPr>
                    </a:p>
                    <a:p>
                      <a:pPr marL="2825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750" spc="50" dirty="0">
                          <a:latin typeface="PMingLiU"/>
                          <a:cs typeface="PMingLiU"/>
                        </a:rPr>
                        <a:t>cost</a:t>
                      </a:r>
                      <a:r>
                        <a:rPr sz="825" spc="75" baseline="-10101" dirty="0">
                          <a:latin typeface="PMingLiU"/>
                          <a:cs typeface="PMingLiU"/>
                        </a:rPr>
                        <a:t>4</a:t>
                      </a:r>
                      <a:endParaRPr sz="825" baseline="-10101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878">
                <a:tc>
                  <a:txBody>
                    <a:bodyPr/>
                    <a:lstStyle/>
                    <a:p>
                      <a:pPr marR="33210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750" i="1" spc="-32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750" spc="-65" dirty="0">
                          <a:latin typeface="Arial"/>
                          <a:cs typeface="Arial"/>
                        </a:rPr>
                        <a:t>ˆ</a:t>
                      </a:r>
                      <a:r>
                        <a:rPr sz="825" baseline="-10101" dirty="0">
                          <a:latin typeface="Tahoma"/>
                          <a:cs typeface="Tahoma"/>
                        </a:rPr>
                        <a:t>1</a:t>
                      </a:r>
                      <a:endParaRPr sz="825" baseline="-10101">
                        <a:latin typeface="Tahoma"/>
                        <a:cs typeface="Tahom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1790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750" i="1" spc="-9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750" spc="-90" dirty="0">
                          <a:latin typeface="Arial"/>
                          <a:cs typeface="Arial"/>
                        </a:rPr>
                        <a:t>ˆ</a:t>
                      </a:r>
                      <a:r>
                        <a:rPr sz="825" spc="-135" baseline="-10101" dirty="0">
                          <a:latin typeface="Tahoma"/>
                          <a:cs typeface="Tahoma"/>
                        </a:rPr>
                        <a:t>2</a:t>
                      </a:r>
                      <a:endParaRPr sz="825" baseline="-10101">
                        <a:latin typeface="Tahoma"/>
                        <a:cs typeface="Tahom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750" i="1" spc="-9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750" spc="-90" dirty="0">
                          <a:latin typeface="Arial"/>
                          <a:cs typeface="Arial"/>
                        </a:rPr>
                        <a:t>ˆ</a:t>
                      </a:r>
                      <a:r>
                        <a:rPr sz="825" spc="-135" baseline="-10101" dirty="0">
                          <a:latin typeface="Tahoma"/>
                          <a:cs typeface="Tahoma"/>
                        </a:rPr>
                        <a:t>3</a:t>
                      </a:r>
                      <a:endParaRPr sz="825" baseline="-10101">
                        <a:latin typeface="Tahoma"/>
                        <a:cs typeface="Tahom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22542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750" i="1" spc="-8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750" spc="-80" dirty="0">
                          <a:latin typeface="Arial"/>
                          <a:cs typeface="Arial"/>
                        </a:rPr>
                        <a:t>ˆ</a:t>
                      </a:r>
                      <a:r>
                        <a:rPr sz="825" spc="-120" baseline="-10101" dirty="0">
                          <a:latin typeface="PMingLiU"/>
                          <a:cs typeface="PMingLiU"/>
                        </a:rPr>
                        <a:t>4</a:t>
                      </a:r>
                      <a:endParaRPr sz="825" baseline="-10101">
                        <a:latin typeface="PMingLiU"/>
                        <a:cs typeface="PMingLiU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770">
                <a:tc>
                  <a:txBody>
                    <a:bodyPr/>
                    <a:lstStyle/>
                    <a:p>
                      <a:pPr marR="265430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45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450" dirty="0">
                          <a:latin typeface="Arial"/>
                          <a:cs typeface="Arial"/>
                        </a:rPr>
                        <a:t>opout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L="18923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450" spc="20" dirty="0">
                          <a:latin typeface="Arial"/>
                          <a:cs typeface="Arial"/>
                        </a:rPr>
                        <a:t>dropout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450" spc="20" dirty="0">
                          <a:latin typeface="Arial"/>
                          <a:cs typeface="Arial"/>
                        </a:rPr>
                        <a:t>dropout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L="24257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450" spc="20" dirty="0">
                          <a:latin typeface="Arial"/>
                          <a:cs typeface="Arial"/>
                        </a:rPr>
                        <a:t>dropout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39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233">
                <a:tc>
                  <a:txBody>
                    <a:bodyPr/>
                    <a:lstStyle/>
                    <a:p>
                      <a:pPr marR="33083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50" b="0" i="1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825" baseline="-10101" dirty="0">
                          <a:latin typeface="Tahoma"/>
                          <a:cs typeface="Tahoma"/>
                        </a:rPr>
                        <a:t>1</a:t>
                      </a:r>
                      <a:endParaRPr sz="825" baseline="-10101">
                        <a:latin typeface="Tahoma"/>
                        <a:cs typeface="Tahoma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17462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50" b="0" i="1" spc="-5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825" spc="-7" baseline="-10101" dirty="0">
                          <a:latin typeface="Tahoma"/>
                          <a:cs typeface="Tahoma"/>
                        </a:rPr>
                        <a:t>2</a:t>
                      </a:r>
                      <a:endParaRPr sz="825" baseline="-10101">
                        <a:latin typeface="Tahoma"/>
                        <a:cs typeface="Tahoma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750" b="0" i="1" spc="-5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825" spc="-7" baseline="-10101" dirty="0">
                          <a:latin typeface="Tahoma"/>
                          <a:cs typeface="Tahoma"/>
                        </a:rPr>
                        <a:t>3</a:t>
                      </a:r>
                      <a:endParaRPr sz="825" baseline="-10101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220979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50" b="0" i="1" spc="15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825" spc="22" baseline="-10101" dirty="0">
                          <a:latin typeface="PMingLiU"/>
                          <a:cs typeface="PMingLiU"/>
                        </a:rPr>
                        <a:t>4</a:t>
                      </a:r>
                      <a:endParaRPr sz="825" baseline="-10101">
                        <a:latin typeface="PMingLiU"/>
                        <a:cs typeface="PMingLiU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139"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467359" algn="l"/>
                        </a:tabLst>
                      </a:pPr>
                      <a:r>
                        <a:rPr sz="750" b="0" i="1" spc="-5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825" spc="-7" baseline="-10101" dirty="0">
                          <a:latin typeface="Tahoma"/>
                          <a:cs typeface="Tahoma"/>
                        </a:rPr>
                        <a:t>0	</a:t>
                      </a:r>
                      <a:r>
                        <a:rPr sz="675" spc="30" baseline="6172" dirty="0">
                          <a:latin typeface="Arial"/>
                          <a:cs typeface="Arial"/>
                        </a:rPr>
                        <a:t>dropout</a:t>
                      </a:r>
                      <a:endParaRPr sz="675" baseline="6172">
                        <a:latin typeface="Arial"/>
                        <a:cs typeface="Arial"/>
                      </a:endParaRPr>
                    </a:p>
                    <a:p>
                      <a:pPr marL="18732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750" i="1" spc="1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825" spc="15" baseline="-10101" dirty="0">
                          <a:latin typeface="Tahoma"/>
                          <a:cs typeface="Tahoma"/>
                        </a:rPr>
                        <a:t>0</a:t>
                      </a:r>
                      <a:endParaRPr sz="825" baseline="-10101">
                        <a:latin typeface="Tahoma"/>
                        <a:cs typeface="Tahoma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450" spc="20" dirty="0">
                          <a:latin typeface="Arial"/>
                          <a:cs typeface="Arial"/>
                        </a:rPr>
                        <a:t>dropout</a:t>
                      </a:r>
                      <a:endParaRPr sz="4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314960">
                        <a:lnSpc>
                          <a:spcPct val="100000"/>
                        </a:lnSpc>
                      </a:pPr>
                      <a:r>
                        <a:rPr sz="750" i="1" spc="1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825" spc="15" baseline="-10101" dirty="0">
                          <a:latin typeface="Tahoma"/>
                          <a:cs typeface="Tahoma"/>
                        </a:rPr>
                        <a:t>1</a:t>
                      </a:r>
                      <a:endParaRPr sz="825" baseline="-10101">
                        <a:latin typeface="Tahoma"/>
                        <a:cs typeface="Tahoma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450" spc="20" dirty="0">
                          <a:latin typeface="Arial"/>
                          <a:cs typeface="Arial"/>
                        </a:rPr>
                        <a:t>dropout</a:t>
                      </a:r>
                      <a:endParaRPr sz="4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132080">
                        <a:lnSpc>
                          <a:spcPct val="100000"/>
                        </a:lnSpc>
                      </a:pPr>
                      <a:r>
                        <a:rPr sz="750" i="1" spc="1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825" spc="15" baseline="-10101" dirty="0">
                          <a:latin typeface="Tahoma"/>
                          <a:cs typeface="Tahoma"/>
                        </a:rPr>
                        <a:t>2</a:t>
                      </a:r>
                      <a:endParaRPr sz="825" baseline="-10101">
                        <a:latin typeface="Tahoma"/>
                        <a:cs typeface="Tahoma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L="26924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450" spc="20" dirty="0">
                          <a:latin typeface="Arial"/>
                          <a:cs typeface="Arial"/>
                        </a:rPr>
                        <a:t>dropout</a:t>
                      </a:r>
                      <a:endParaRPr sz="4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3130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i="1" spc="1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825" spc="15" baseline="-10101" dirty="0">
                          <a:latin typeface="Tahoma"/>
                          <a:cs typeface="Tahoma"/>
                        </a:rPr>
                        <a:t>3</a:t>
                      </a:r>
                      <a:endParaRPr sz="825" baseline="-10101">
                        <a:latin typeface="Tahoma"/>
                        <a:cs typeface="Tahoma"/>
                      </a:endParaRPr>
                    </a:p>
                  </a:txBody>
                  <a:tcPr marL="0" marR="0" marT="5397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1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74295">
                        <a:lnSpc>
                          <a:spcPts val="450"/>
                        </a:lnSpc>
                      </a:pPr>
                      <a:r>
                        <a:rPr sz="450" spc="20" dirty="0">
                          <a:latin typeface="Arial"/>
                          <a:cs typeface="Arial"/>
                        </a:rPr>
                        <a:t>dropout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59994" y="3132594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7294" y="3139638"/>
            <a:ext cx="3662045" cy="3016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23189">
              <a:lnSpc>
                <a:spcPct val="101499"/>
              </a:lnSpc>
              <a:spcBef>
                <a:spcPts val="80"/>
              </a:spcBef>
            </a:pPr>
            <a:r>
              <a:rPr sz="900" spc="7" baseline="37037" dirty="0">
                <a:latin typeface="Arial"/>
                <a:cs typeface="Arial"/>
              </a:rPr>
              <a:t>11</a:t>
            </a:r>
            <a:r>
              <a:rPr sz="900" spc="5" dirty="0">
                <a:latin typeface="Arial"/>
                <a:cs typeface="Arial"/>
              </a:rPr>
              <a:t>A </a:t>
            </a:r>
            <a:r>
              <a:rPr sz="900" spc="-15" dirty="0">
                <a:latin typeface="Arial"/>
                <a:cs typeface="Arial"/>
              </a:rPr>
              <a:t>Theoretically </a:t>
            </a:r>
            <a:r>
              <a:rPr sz="900" spc="-40" dirty="0">
                <a:latin typeface="Arial"/>
                <a:cs typeface="Arial"/>
              </a:rPr>
              <a:t>Grounded </a:t>
            </a:r>
            <a:r>
              <a:rPr sz="900" spc="-10" dirty="0">
                <a:latin typeface="Arial"/>
                <a:cs typeface="Arial"/>
              </a:rPr>
              <a:t>Application </a:t>
            </a:r>
            <a:r>
              <a:rPr sz="900" spc="-5" dirty="0">
                <a:latin typeface="Arial"/>
                <a:cs typeface="Arial"/>
              </a:rPr>
              <a:t>of </a:t>
            </a:r>
            <a:r>
              <a:rPr sz="900" dirty="0">
                <a:latin typeface="Arial"/>
                <a:cs typeface="Arial"/>
              </a:rPr>
              <a:t>Dropout </a:t>
            </a:r>
            <a:r>
              <a:rPr sz="900" spc="-5" dirty="0">
                <a:latin typeface="Arial"/>
                <a:cs typeface="Arial"/>
              </a:rPr>
              <a:t>in </a:t>
            </a:r>
            <a:r>
              <a:rPr sz="900" spc="-25" dirty="0">
                <a:latin typeface="Arial"/>
                <a:cs typeface="Arial"/>
              </a:rPr>
              <a:t>Recurrent Neural  </a:t>
            </a:r>
            <a:r>
              <a:rPr sz="900" spc="-30" dirty="0">
                <a:latin typeface="Arial"/>
                <a:cs typeface="Arial"/>
              </a:rPr>
              <a:t>Networks. </a:t>
            </a:r>
            <a:r>
              <a:rPr sz="900" spc="-45" dirty="0">
                <a:latin typeface="Arial"/>
                <a:cs typeface="Arial"/>
              </a:rPr>
              <a:t>Gal </a:t>
            </a:r>
            <a:r>
              <a:rPr sz="900" spc="-40" dirty="0">
                <a:latin typeface="Arial"/>
                <a:cs typeface="Arial"/>
              </a:rPr>
              <a:t>and </a:t>
            </a:r>
            <a:r>
              <a:rPr sz="900" spc="-30" dirty="0">
                <a:latin typeface="Arial"/>
                <a:cs typeface="Arial"/>
              </a:rPr>
              <a:t>Ghahramani, </a:t>
            </a:r>
            <a:r>
              <a:rPr sz="900" spc="-25" dirty="0">
                <a:latin typeface="Arial"/>
                <a:cs typeface="Arial"/>
              </a:rPr>
              <a:t>NIPS</a:t>
            </a:r>
            <a:r>
              <a:rPr sz="900" spc="-114" dirty="0">
                <a:latin typeface="Arial"/>
                <a:cs typeface="Arial"/>
              </a:rPr>
              <a:t> </a:t>
            </a:r>
            <a:r>
              <a:rPr sz="900" spc="-35" dirty="0">
                <a:latin typeface="Arial"/>
                <a:cs typeface="Arial"/>
              </a:rPr>
              <a:t>2016.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066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55" dirty="0" smtClean="0"/>
              <a:t>Обобщение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435735"/>
            <a:ext cx="4262806" cy="2934008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lang="ru-RU" sz="900" b="1" spc="-50" dirty="0" smtClean="0">
                <a:latin typeface="Arial"/>
                <a:cs typeface="Arial"/>
              </a:rPr>
              <a:t>Долгосрочные Зависимости</a:t>
            </a:r>
            <a:endParaRPr sz="900" dirty="0">
              <a:latin typeface="Arial"/>
              <a:cs typeface="Arial"/>
            </a:endParaRPr>
          </a:p>
          <a:p>
            <a:pPr marL="1078865" indent="-132715">
              <a:lnSpc>
                <a:spcPct val="100000"/>
              </a:lnSpc>
              <a:spcBef>
                <a:spcPts val="325"/>
              </a:spcBef>
              <a:buSzPct val="111111"/>
              <a:buFont typeface="Lucida Sans Unicode"/>
              <a:buChar char="•"/>
              <a:tabLst>
                <a:tab pos="1079500" algn="l"/>
              </a:tabLst>
            </a:pPr>
            <a:r>
              <a:rPr lang="ru-RU" sz="900" spc="-15" dirty="0" smtClean="0">
                <a:latin typeface="Arial"/>
                <a:cs typeface="Arial"/>
              </a:rPr>
              <a:t>Повторяющиеся умножения текущих весов  </a:t>
            </a:r>
            <a:r>
              <a:rPr lang="en-US" sz="900" spc="-15" dirty="0" smtClean="0">
                <a:latin typeface="Arial"/>
                <a:cs typeface="Arial"/>
              </a:rPr>
              <a:t>V</a:t>
            </a:r>
            <a:r>
              <a:rPr lang="ru-RU" sz="900" spc="-15" dirty="0" smtClean="0">
                <a:latin typeface="Arial"/>
                <a:cs typeface="Arial"/>
              </a:rPr>
              <a:t> приводят к исчезновению (взрыву) градиентов</a:t>
            </a:r>
            <a:r>
              <a:rPr sz="900" spc="-25" dirty="0" smtClean="0">
                <a:latin typeface="Arial"/>
                <a:cs typeface="Arial"/>
              </a:rPr>
              <a:t>,</a:t>
            </a:r>
            <a:endParaRPr sz="900" dirty="0">
              <a:latin typeface="Arial"/>
              <a:cs typeface="Arial"/>
            </a:endParaRPr>
          </a:p>
          <a:p>
            <a:pPr marL="1078865" marR="6985" indent="-132715">
              <a:lnSpc>
                <a:spcPct val="101499"/>
              </a:lnSpc>
              <a:buSzPct val="111111"/>
              <a:buFont typeface="Lucida Sans Unicode"/>
              <a:buChar char="•"/>
              <a:tabLst>
                <a:tab pos="1079500" algn="l"/>
              </a:tabLst>
            </a:pPr>
            <a:r>
              <a:rPr lang="ru-RU" sz="900" spc="-15" dirty="0" smtClean="0">
                <a:latin typeface="Arial"/>
                <a:cs typeface="Arial"/>
              </a:rPr>
              <a:t>Устойчивые добавочные архитектуры</a:t>
            </a:r>
            <a:r>
              <a:rPr sz="900" spc="-25" dirty="0" smtClean="0">
                <a:latin typeface="Arial"/>
                <a:cs typeface="Arial"/>
              </a:rPr>
              <a:t>, </a:t>
            </a:r>
            <a:r>
              <a:rPr lang="ru-RU" sz="900" spc="-50" dirty="0" smtClean="0">
                <a:latin typeface="Arial"/>
                <a:cs typeface="Arial"/>
              </a:rPr>
              <a:t>такие как </a:t>
            </a:r>
            <a:r>
              <a:rPr lang="ru-RU" sz="900" spc="-10" dirty="0" err="1" smtClean="0">
                <a:latin typeface="Arial"/>
                <a:cs typeface="Arial"/>
              </a:rPr>
              <a:t>ДКСПи</a:t>
            </a:r>
            <a:r>
              <a:rPr sz="900" spc="-10" dirty="0" smtClean="0">
                <a:latin typeface="Arial"/>
                <a:cs typeface="Arial"/>
              </a:rPr>
              <a:t>, </a:t>
            </a:r>
            <a:r>
              <a:rPr lang="ru-RU" sz="900" spc="-10" dirty="0" smtClean="0">
                <a:latin typeface="Arial"/>
                <a:cs typeface="Arial"/>
              </a:rPr>
              <a:t>значительно уменьшают эту проблему</a:t>
            </a:r>
            <a:r>
              <a:rPr sz="900" spc="-50" dirty="0" smtClean="0">
                <a:latin typeface="Arial"/>
                <a:cs typeface="Arial"/>
              </a:rPr>
              <a:t>.</a:t>
            </a:r>
            <a:endParaRPr sz="900" dirty="0">
              <a:latin typeface="Arial"/>
              <a:cs typeface="Arial"/>
            </a:endParaRPr>
          </a:p>
          <a:p>
            <a:pPr marL="111125">
              <a:lnSpc>
                <a:spcPct val="100000"/>
              </a:lnSpc>
              <a:spcBef>
                <a:spcPts val="465"/>
              </a:spcBef>
            </a:pPr>
            <a:r>
              <a:rPr lang="ru-RU" sz="900" b="1" spc="-20" dirty="0" smtClean="0">
                <a:latin typeface="Arial"/>
                <a:cs typeface="Arial"/>
              </a:rPr>
              <a:t>Глубокие РНС</a:t>
            </a:r>
            <a:endParaRPr sz="900" dirty="0">
              <a:latin typeface="Arial"/>
              <a:cs typeface="Arial"/>
            </a:endParaRPr>
          </a:p>
          <a:p>
            <a:pPr marL="1078865" marR="396875" indent="-132715">
              <a:lnSpc>
                <a:spcPct val="101499"/>
              </a:lnSpc>
              <a:spcBef>
                <a:spcPts val="310"/>
              </a:spcBef>
              <a:buSzPct val="111111"/>
              <a:buFont typeface="Lucida Sans Unicode"/>
              <a:buChar char="•"/>
              <a:tabLst>
                <a:tab pos="1079500" algn="l"/>
              </a:tabLst>
            </a:pPr>
            <a:r>
              <a:rPr lang="ru-RU" sz="900" spc="-35" dirty="0" smtClean="0">
                <a:latin typeface="Arial"/>
                <a:cs typeface="Arial"/>
              </a:rPr>
              <a:t>Увеличение размера рекуррентного слоя увеличивает объем памяти с квадратичным замедлением</a:t>
            </a:r>
            <a:r>
              <a:rPr sz="900" spc="-30" dirty="0" smtClean="0">
                <a:latin typeface="Arial"/>
                <a:cs typeface="Arial"/>
              </a:rPr>
              <a:t>,</a:t>
            </a:r>
            <a:endParaRPr sz="900" dirty="0">
              <a:latin typeface="Arial"/>
              <a:cs typeface="Arial"/>
            </a:endParaRPr>
          </a:p>
          <a:p>
            <a:pPr marL="1078865" marR="22225" indent="-132715">
              <a:lnSpc>
                <a:spcPct val="101499"/>
              </a:lnSpc>
              <a:buSzPct val="111111"/>
              <a:buFont typeface="Lucida Sans Unicode"/>
              <a:buChar char="•"/>
              <a:tabLst>
                <a:tab pos="1079500" algn="l"/>
              </a:tabLst>
            </a:pPr>
            <a:r>
              <a:rPr lang="ru-RU" sz="900" spc="-45" dirty="0" smtClean="0">
                <a:latin typeface="Arial"/>
                <a:cs typeface="Arial"/>
              </a:rPr>
              <a:t>Углубление сетей в обоих измерениях может улучшить их репрезентативную эффективность и объем памяти со стоимостью линейной сложности</a:t>
            </a:r>
            <a:r>
              <a:rPr sz="900" spc="-20" dirty="0" smtClean="0">
                <a:latin typeface="Arial"/>
                <a:cs typeface="Arial"/>
              </a:rPr>
              <a:t>.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900" b="1" spc="-45" dirty="0">
                <a:latin typeface="Arial"/>
                <a:cs typeface="Arial"/>
              </a:rPr>
              <a:t>Large</a:t>
            </a:r>
            <a:r>
              <a:rPr sz="900" b="1" spc="70" dirty="0">
                <a:latin typeface="Arial"/>
                <a:cs typeface="Arial"/>
              </a:rPr>
              <a:t> </a:t>
            </a:r>
            <a:r>
              <a:rPr sz="900" b="1" spc="-40" dirty="0">
                <a:latin typeface="Arial"/>
                <a:cs typeface="Arial"/>
              </a:rPr>
              <a:t>Vocabularies</a:t>
            </a:r>
            <a:endParaRPr sz="900" dirty="0">
              <a:latin typeface="Arial"/>
              <a:cs typeface="Arial"/>
            </a:endParaRPr>
          </a:p>
          <a:p>
            <a:pPr marL="1078865" marR="362585" indent="-132715">
              <a:lnSpc>
                <a:spcPct val="101499"/>
              </a:lnSpc>
              <a:spcBef>
                <a:spcPts val="310"/>
              </a:spcBef>
              <a:buSzPct val="111111"/>
              <a:buFont typeface="Lucida Sans Unicode"/>
              <a:buChar char="•"/>
              <a:tabLst>
                <a:tab pos="1079500" algn="l"/>
              </a:tabLst>
            </a:pPr>
            <a:r>
              <a:rPr lang="ru-RU" sz="900" spc="-45" dirty="0" smtClean="0">
                <a:latin typeface="Arial"/>
                <a:cs typeface="Arial"/>
              </a:rPr>
              <a:t>Большие словари</a:t>
            </a:r>
            <a:r>
              <a:rPr sz="900" spc="-35" dirty="0" smtClean="0">
                <a:latin typeface="Arial"/>
                <a:cs typeface="Arial"/>
              </a:rPr>
              <a:t>, </a:t>
            </a:r>
            <a:r>
              <a:rPr sz="900" i="1" spc="10" dirty="0">
                <a:latin typeface="Arial"/>
                <a:cs typeface="Arial"/>
              </a:rPr>
              <a:t>V </a:t>
            </a:r>
            <a:r>
              <a:rPr sz="900" i="1" spc="-25" dirty="0">
                <a:latin typeface="Verdana"/>
                <a:cs typeface="Verdana"/>
              </a:rPr>
              <a:t>&gt; </a:t>
            </a:r>
            <a:r>
              <a:rPr sz="900" spc="-15" dirty="0">
                <a:latin typeface="Arial"/>
                <a:cs typeface="Arial"/>
              </a:rPr>
              <a:t>10</a:t>
            </a:r>
            <a:r>
              <a:rPr sz="900" spc="-22" baseline="37037" dirty="0">
                <a:latin typeface="Arial"/>
                <a:cs typeface="Arial"/>
              </a:rPr>
              <a:t>4</a:t>
            </a:r>
            <a:r>
              <a:rPr sz="900" spc="-15" dirty="0">
                <a:latin typeface="Arial"/>
                <a:cs typeface="Arial"/>
              </a:rPr>
              <a:t>, </a:t>
            </a:r>
            <a:r>
              <a:rPr lang="ru-RU" sz="900" spc="-45" dirty="0" smtClean="0">
                <a:latin typeface="Arial"/>
                <a:cs typeface="Arial"/>
              </a:rPr>
              <a:t>приводят к замедлению</a:t>
            </a:r>
            <a:r>
              <a:rPr sz="900" spc="-45" dirty="0" smtClean="0">
                <a:latin typeface="Arial"/>
                <a:cs typeface="Arial"/>
              </a:rPr>
              <a:t> </a:t>
            </a:r>
            <a:r>
              <a:rPr lang="ru-RU" sz="900" spc="-45" dirty="0" smtClean="0">
                <a:latin typeface="Arial"/>
                <a:cs typeface="Arial"/>
              </a:rPr>
              <a:t>вычислений </a:t>
            </a:r>
            <a:r>
              <a:rPr sz="900" spc="-20" dirty="0" err="1" smtClean="0">
                <a:latin typeface="Arial"/>
                <a:cs typeface="Arial"/>
              </a:rPr>
              <a:t>softmax</a:t>
            </a:r>
            <a:r>
              <a:rPr sz="900" spc="-20" dirty="0" smtClean="0">
                <a:latin typeface="Arial"/>
                <a:cs typeface="Arial"/>
              </a:rPr>
              <a:t>,</a:t>
            </a:r>
            <a:endParaRPr sz="900" dirty="0">
              <a:latin typeface="Arial"/>
              <a:cs typeface="Arial"/>
            </a:endParaRPr>
          </a:p>
          <a:p>
            <a:pPr marL="1078865" marR="5080" indent="-132715">
              <a:lnSpc>
                <a:spcPct val="101499"/>
              </a:lnSpc>
              <a:buSzPct val="111111"/>
              <a:buFont typeface="Lucida Sans Unicode"/>
              <a:buChar char="•"/>
              <a:tabLst>
                <a:tab pos="1079500" algn="l"/>
              </a:tabLst>
            </a:pPr>
            <a:r>
              <a:rPr lang="ru-RU" sz="900" spc="-30" dirty="0" smtClean="0">
                <a:latin typeface="Arial"/>
                <a:cs typeface="Arial"/>
              </a:rPr>
              <a:t>Уменьшение количества произведени</a:t>
            </a:r>
            <a:r>
              <a:rPr lang="ru-RU" sz="900" spc="-30" dirty="0" smtClean="0">
                <a:latin typeface="Arial"/>
                <a:cs typeface="Arial"/>
              </a:rPr>
              <a:t>й матриц векторов, оцененные при помощи факторизации </a:t>
            </a:r>
            <a:r>
              <a:rPr lang="en-US" sz="900" spc="-30" dirty="0" err="1" smtClean="0">
                <a:latin typeface="Arial"/>
                <a:cs typeface="Arial"/>
              </a:rPr>
              <a:t>softmax</a:t>
            </a:r>
            <a:r>
              <a:rPr lang="en-US" sz="900" spc="-30" dirty="0" smtClean="0">
                <a:latin typeface="Arial"/>
                <a:cs typeface="Arial"/>
              </a:rPr>
              <a:t> </a:t>
            </a:r>
            <a:r>
              <a:rPr lang="ru-RU" sz="900" spc="-30" dirty="0" smtClean="0">
                <a:latin typeface="Arial"/>
                <a:cs typeface="Arial"/>
              </a:rPr>
              <a:t>и выборки, существенно снижает уровень обучения</a:t>
            </a:r>
            <a:r>
              <a:rPr sz="900" spc="-15" dirty="0" smtClean="0">
                <a:latin typeface="Arial"/>
                <a:cs typeface="Arial"/>
              </a:rPr>
              <a:t>.</a:t>
            </a:r>
            <a:endParaRPr sz="900" dirty="0">
              <a:latin typeface="Arial"/>
              <a:cs typeface="Arial"/>
            </a:endParaRPr>
          </a:p>
          <a:p>
            <a:pPr marL="1078865" marR="291465" indent="-132715">
              <a:lnSpc>
                <a:spcPct val="101499"/>
              </a:lnSpc>
              <a:buSzPct val="111111"/>
              <a:buFont typeface="Lucida Sans Unicode"/>
              <a:buChar char="•"/>
              <a:tabLst>
                <a:tab pos="1079500" algn="l"/>
              </a:tabLst>
            </a:pPr>
            <a:r>
              <a:rPr lang="ru-RU" sz="900" spc="-5" dirty="0" smtClean="0">
                <a:latin typeface="Arial"/>
                <a:cs typeface="Arial"/>
              </a:rPr>
              <a:t>Разные оптимизации имеют разные сложности в обучении и оценке, и их необходимо учитывать</a:t>
            </a:r>
            <a:r>
              <a:rPr sz="900" spc="-40" dirty="0" smtClean="0">
                <a:latin typeface="Arial"/>
                <a:cs typeface="Arial"/>
              </a:rPr>
              <a:t>.</a:t>
            </a:r>
            <a:endParaRPr sz="9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1216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65" dirty="0" smtClean="0"/>
              <a:t>Ссылки</a:t>
            </a:r>
            <a:endParaRPr spc="-65" dirty="0"/>
          </a:p>
        </p:txBody>
      </p:sp>
      <p:sp>
        <p:nvSpPr>
          <p:cNvPr id="3" name="object 3"/>
          <p:cNvSpPr txBox="1"/>
          <p:nvPr/>
        </p:nvSpPr>
        <p:spPr>
          <a:xfrm>
            <a:off x="95301" y="470362"/>
            <a:ext cx="1041272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000" b="1" spc="-5" dirty="0" smtClean="0">
                <a:latin typeface="Arial"/>
                <a:cs typeface="Arial"/>
              </a:rPr>
              <a:t>Научные статьи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6573" y="576078"/>
            <a:ext cx="306006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3515">
              <a:lnSpc>
                <a:spcPct val="136200"/>
              </a:lnSpc>
              <a:spcBef>
                <a:spcPts val="100"/>
              </a:spcBef>
            </a:pPr>
            <a:r>
              <a:rPr sz="600" spc="-5" dirty="0">
                <a:latin typeface="Arial"/>
                <a:cs typeface="Arial"/>
              </a:rPr>
              <a:t>On </a:t>
            </a:r>
            <a:r>
              <a:rPr sz="600" dirty="0">
                <a:latin typeface="Arial"/>
                <a:cs typeface="Arial"/>
              </a:rPr>
              <a:t>the </a:t>
            </a:r>
            <a:r>
              <a:rPr sz="600" spc="5" dirty="0">
                <a:latin typeface="Arial"/>
                <a:cs typeface="Arial"/>
              </a:rPr>
              <a:t>difficulty of training </a:t>
            </a:r>
            <a:r>
              <a:rPr sz="600" spc="-5" dirty="0">
                <a:latin typeface="Arial"/>
                <a:cs typeface="Arial"/>
              </a:rPr>
              <a:t>recurrent </a:t>
            </a:r>
            <a:r>
              <a:rPr sz="600" spc="-10" dirty="0">
                <a:latin typeface="Arial"/>
                <a:cs typeface="Arial"/>
              </a:rPr>
              <a:t>neural </a:t>
            </a:r>
            <a:r>
              <a:rPr sz="600" spc="-15" dirty="0">
                <a:latin typeface="Arial"/>
                <a:cs typeface="Arial"/>
              </a:rPr>
              <a:t>networks. </a:t>
            </a:r>
            <a:r>
              <a:rPr sz="600" spc="-25" dirty="0">
                <a:latin typeface="Arial"/>
                <a:cs typeface="Arial"/>
              </a:rPr>
              <a:t>Pascanu </a:t>
            </a:r>
            <a:r>
              <a:rPr sz="600" spc="5" dirty="0">
                <a:latin typeface="Arial"/>
                <a:cs typeface="Arial"/>
              </a:rPr>
              <a:t>et </a:t>
            </a:r>
            <a:r>
              <a:rPr sz="600" dirty="0">
                <a:latin typeface="Arial"/>
                <a:cs typeface="Arial"/>
              </a:rPr>
              <a:t>al., </a:t>
            </a:r>
            <a:r>
              <a:rPr sz="600" spc="10" dirty="0">
                <a:latin typeface="Arial"/>
                <a:cs typeface="Arial"/>
              </a:rPr>
              <a:t>ICML </a:t>
            </a:r>
            <a:r>
              <a:rPr sz="600" spc="-15" dirty="0">
                <a:latin typeface="Arial"/>
                <a:cs typeface="Arial"/>
              </a:rPr>
              <a:t>2013.  </a:t>
            </a:r>
            <a:r>
              <a:rPr sz="600" spc="-10" dirty="0">
                <a:latin typeface="Arial"/>
                <a:cs typeface="Arial"/>
              </a:rPr>
              <a:t>Long </a:t>
            </a:r>
            <a:r>
              <a:rPr sz="600" spc="-5" dirty="0">
                <a:latin typeface="Arial"/>
                <a:cs typeface="Arial"/>
              </a:rPr>
              <a:t>Short-Term </a:t>
            </a:r>
            <a:r>
              <a:rPr sz="600" spc="-10" dirty="0">
                <a:latin typeface="Arial"/>
                <a:cs typeface="Arial"/>
              </a:rPr>
              <a:t>Memory. </a:t>
            </a:r>
            <a:r>
              <a:rPr sz="600" dirty="0">
                <a:latin typeface="Arial"/>
                <a:cs typeface="Arial"/>
              </a:rPr>
              <a:t>Hochreiter </a:t>
            </a:r>
            <a:r>
              <a:rPr sz="600" spc="-15" dirty="0">
                <a:latin typeface="Arial"/>
                <a:cs typeface="Arial"/>
              </a:rPr>
              <a:t>and </a:t>
            </a:r>
            <a:r>
              <a:rPr sz="600" spc="-10" dirty="0">
                <a:latin typeface="Arial"/>
                <a:cs typeface="Arial"/>
              </a:rPr>
              <a:t>Schmidhuber, Neural </a:t>
            </a:r>
            <a:r>
              <a:rPr sz="600" spc="-5" dirty="0">
                <a:latin typeface="Arial"/>
                <a:cs typeface="Arial"/>
              </a:rPr>
              <a:t>Computation</a:t>
            </a:r>
            <a:r>
              <a:rPr sz="600" spc="-90" dirty="0">
                <a:latin typeface="Arial"/>
                <a:cs typeface="Arial"/>
              </a:rPr>
              <a:t> </a:t>
            </a:r>
            <a:r>
              <a:rPr sz="600" spc="-15" dirty="0">
                <a:latin typeface="Arial"/>
                <a:cs typeface="Arial"/>
              </a:rPr>
              <a:t>1997.</a:t>
            </a:r>
            <a:endParaRPr sz="600">
              <a:latin typeface="Arial"/>
              <a:cs typeface="Arial"/>
            </a:endParaRPr>
          </a:p>
          <a:p>
            <a:pPr marL="12700" marR="183515">
              <a:lnSpc>
                <a:spcPts val="700"/>
              </a:lnSpc>
              <a:spcBef>
                <a:spcPts val="300"/>
              </a:spcBef>
            </a:pPr>
            <a:r>
              <a:rPr sz="600" spc="-15" dirty="0">
                <a:latin typeface="Arial"/>
                <a:cs typeface="Arial"/>
              </a:rPr>
              <a:t>Learning </a:t>
            </a:r>
            <a:r>
              <a:rPr sz="600" spc="-25" dirty="0">
                <a:latin typeface="Arial"/>
                <a:cs typeface="Arial"/>
              </a:rPr>
              <a:t>Phrase </a:t>
            </a:r>
            <a:r>
              <a:rPr sz="600" spc="-15" dirty="0">
                <a:latin typeface="Arial"/>
                <a:cs typeface="Arial"/>
              </a:rPr>
              <a:t>Representations using </a:t>
            </a:r>
            <a:r>
              <a:rPr sz="600" dirty="0">
                <a:latin typeface="Arial"/>
                <a:cs typeface="Arial"/>
              </a:rPr>
              <a:t>RNN </a:t>
            </a:r>
            <a:r>
              <a:rPr sz="600" spc="-15" dirty="0">
                <a:latin typeface="Arial"/>
                <a:cs typeface="Arial"/>
              </a:rPr>
              <a:t>EncoderDecoder </a:t>
            </a:r>
            <a:r>
              <a:rPr sz="600" dirty="0">
                <a:latin typeface="Arial"/>
                <a:cs typeface="Arial"/>
              </a:rPr>
              <a:t>for </a:t>
            </a:r>
            <a:r>
              <a:rPr sz="600" spc="5" dirty="0">
                <a:latin typeface="Arial"/>
                <a:cs typeface="Arial"/>
              </a:rPr>
              <a:t>Statistical </a:t>
            </a:r>
            <a:r>
              <a:rPr sz="600" spc="-10" dirty="0">
                <a:latin typeface="Arial"/>
                <a:cs typeface="Arial"/>
              </a:rPr>
              <a:t>Machine </a:t>
            </a:r>
            <a:r>
              <a:rPr sz="600" spc="14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Translation. </a:t>
            </a:r>
            <a:r>
              <a:rPr sz="600" spc="-20" dirty="0">
                <a:latin typeface="Arial"/>
                <a:cs typeface="Arial"/>
              </a:rPr>
              <a:t>Cho </a:t>
            </a:r>
            <a:r>
              <a:rPr sz="600" spc="5" dirty="0">
                <a:latin typeface="Arial"/>
                <a:cs typeface="Arial"/>
              </a:rPr>
              <a:t>et </a:t>
            </a:r>
            <a:r>
              <a:rPr sz="600" spc="-5" dirty="0">
                <a:latin typeface="Arial"/>
                <a:cs typeface="Arial"/>
              </a:rPr>
              <a:t>al, </a:t>
            </a:r>
            <a:r>
              <a:rPr sz="600" spc="10" dirty="0">
                <a:latin typeface="Arial"/>
                <a:cs typeface="Arial"/>
              </a:rPr>
              <a:t>EMNLP</a:t>
            </a:r>
            <a:r>
              <a:rPr sz="60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2014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600" spc="20" dirty="0">
                <a:latin typeface="Arial"/>
                <a:cs typeface="Arial"/>
              </a:rPr>
              <a:t>A </a:t>
            </a:r>
            <a:r>
              <a:rPr sz="600" spc="-20" dirty="0">
                <a:latin typeface="Arial"/>
                <a:cs typeface="Arial"/>
              </a:rPr>
              <a:t>scalable </a:t>
            </a:r>
            <a:r>
              <a:rPr sz="600" spc="-10" dirty="0">
                <a:latin typeface="Arial"/>
                <a:cs typeface="Arial"/>
              </a:rPr>
              <a:t>hierarchical </a:t>
            </a:r>
            <a:r>
              <a:rPr sz="600" dirty="0">
                <a:latin typeface="Arial"/>
                <a:cs typeface="Arial"/>
              </a:rPr>
              <a:t>distributed </a:t>
            </a:r>
            <a:r>
              <a:rPr sz="600" spc="-20" dirty="0">
                <a:latin typeface="Arial"/>
                <a:cs typeface="Arial"/>
              </a:rPr>
              <a:t>language </a:t>
            </a:r>
            <a:r>
              <a:rPr sz="600" spc="-5" dirty="0">
                <a:latin typeface="Arial"/>
                <a:cs typeface="Arial"/>
              </a:rPr>
              <a:t>model. </a:t>
            </a:r>
            <a:r>
              <a:rPr sz="600" spc="15" dirty="0">
                <a:latin typeface="Arial"/>
                <a:cs typeface="Arial"/>
              </a:rPr>
              <a:t>Mnih </a:t>
            </a:r>
            <a:r>
              <a:rPr sz="600" spc="-15" dirty="0">
                <a:latin typeface="Arial"/>
                <a:cs typeface="Arial"/>
              </a:rPr>
              <a:t>and </a:t>
            </a:r>
            <a:r>
              <a:rPr sz="600" spc="10" dirty="0">
                <a:latin typeface="Arial"/>
                <a:cs typeface="Arial"/>
              </a:rPr>
              <a:t>Hinton, </a:t>
            </a:r>
            <a:r>
              <a:rPr sz="600" spc="-5" dirty="0">
                <a:latin typeface="Arial"/>
                <a:cs typeface="Arial"/>
              </a:rPr>
              <a:t>NIPS</a:t>
            </a:r>
            <a:r>
              <a:rPr sz="600" spc="-50" dirty="0">
                <a:latin typeface="Arial"/>
                <a:cs typeface="Arial"/>
              </a:rPr>
              <a:t> </a:t>
            </a:r>
            <a:r>
              <a:rPr sz="600" spc="-15" dirty="0">
                <a:latin typeface="Arial"/>
                <a:cs typeface="Arial"/>
              </a:rPr>
              <a:t>2009.</a:t>
            </a:r>
            <a:endParaRPr sz="600">
              <a:latin typeface="Arial"/>
              <a:cs typeface="Arial"/>
            </a:endParaRPr>
          </a:p>
          <a:p>
            <a:pPr marL="12700" marR="75565">
              <a:lnSpc>
                <a:spcPts val="700"/>
              </a:lnSpc>
              <a:spcBef>
                <a:spcPts val="300"/>
              </a:spcBef>
            </a:pPr>
            <a:r>
              <a:rPr sz="600" spc="20" dirty="0">
                <a:latin typeface="Arial"/>
                <a:cs typeface="Arial"/>
              </a:rPr>
              <a:t>A </a:t>
            </a:r>
            <a:r>
              <a:rPr sz="600" dirty="0">
                <a:latin typeface="Arial"/>
                <a:cs typeface="Arial"/>
              </a:rPr>
              <a:t>fast </a:t>
            </a:r>
            <a:r>
              <a:rPr sz="600" spc="-15" dirty="0">
                <a:latin typeface="Arial"/>
                <a:cs typeface="Arial"/>
              </a:rPr>
              <a:t>and simple </a:t>
            </a:r>
            <a:r>
              <a:rPr sz="600" dirty="0">
                <a:latin typeface="Arial"/>
                <a:cs typeface="Arial"/>
              </a:rPr>
              <a:t>algorithm for </a:t>
            </a:r>
            <a:r>
              <a:rPr sz="600" spc="5" dirty="0">
                <a:latin typeface="Arial"/>
                <a:cs typeface="Arial"/>
              </a:rPr>
              <a:t>training </a:t>
            </a:r>
            <a:r>
              <a:rPr sz="600" spc="-10" dirty="0">
                <a:latin typeface="Arial"/>
                <a:cs typeface="Arial"/>
              </a:rPr>
              <a:t>neural </a:t>
            </a:r>
            <a:r>
              <a:rPr sz="600" spc="-5" dirty="0">
                <a:latin typeface="Arial"/>
                <a:cs typeface="Arial"/>
              </a:rPr>
              <a:t>probabilistic </a:t>
            </a:r>
            <a:r>
              <a:rPr sz="600" spc="-20" dirty="0">
                <a:latin typeface="Arial"/>
                <a:cs typeface="Arial"/>
              </a:rPr>
              <a:t>language </a:t>
            </a:r>
            <a:r>
              <a:rPr sz="600" spc="-15" dirty="0">
                <a:latin typeface="Arial"/>
                <a:cs typeface="Arial"/>
              </a:rPr>
              <a:t>models. </a:t>
            </a:r>
            <a:r>
              <a:rPr sz="600" spc="15" dirty="0">
                <a:latin typeface="Arial"/>
                <a:cs typeface="Arial"/>
              </a:rPr>
              <a:t>Mnih </a:t>
            </a:r>
            <a:r>
              <a:rPr sz="600" spc="-15" dirty="0">
                <a:latin typeface="Arial"/>
                <a:cs typeface="Arial"/>
              </a:rPr>
              <a:t>and  </a:t>
            </a:r>
            <a:r>
              <a:rPr sz="600" spc="-10" dirty="0">
                <a:latin typeface="Arial"/>
                <a:cs typeface="Arial"/>
              </a:rPr>
              <a:t>Teh, </a:t>
            </a:r>
            <a:r>
              <a:rPr sz="600" spc="10" dirty="0">
                <a:latin typeface="Arial"/>
                <a:cs typeface="Arial"/>
              </a:rPr>
              <a:t>ICML</a:t>
            </a:r>
            <a:r>
              <a:rPr sz="600" spc="-60" dirty="0">
                <a:latin typeface="Arial"/>
                <a:cs typeface="Arial"/>
              </a:rPr>
              <a:t> </a:t>
            </a:r>
            <a:r>
              <a:rPr sz="600" spc="-15" dirty="0">
                <a:latin typeface="Arial"/>
                <a:cs typeface="Arial"/>
              </a:rPr>
              <a:t>2012.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275"/>
              </a:spcBef>
            </a:pPr>
            <a:r>
              <a:rPr sz="600" spc="-5" dirty="0">
                <a:latin typeface="Arial"/>
                <a:cs typeface="Arial"/>
              </a:rPr>
              <a:t>On </a:t>
            </a:r>
            <a:r>
              <a:rPr sz="600" spc="-15" dirty="0">
                <a:latin typeface="Arial"/>
                <a:cs typeface="Arial"/>
              </a:rPr>
              <a:t>Using </a:t>
            </a:r>
            <a:r>
              <a:rPr sz="600" spc="-10" dirty="0">
                <a:latin typeface="Arial"/>
                <a:cs typeface="Arial"/>
              </a:rPr>
              <a:t>Very </a:t>
            </a:r>
            <a:r>
              <a:rPr sz="600" spc="-20" dirty="0">
                <a:latin typeface="Arial"/>
                <a:cs typeface="Arial"/>
              </a:rPr>
              <a:t>Large </a:t>
            </a:r>
            <a:r>
              <a:rPr sz="600" spc="-10" dirty="0">
                <a:latin typeface="Arial"/>
                <a:cs typeface="Arial"/>
              </a:rPr>
              <a:t>Target Vocabulary </a:t>
            </a:r>
            <a:r>
              <a:rPr sz="600" dirty="0">
                <a:latin typeface="Arial"/>
                <a:cs typeface="Arial"/>
              </a:rPr>
              <a:t>for </a:t>
            </a:r>
            <a:r>
              <a:rPr sz="600" spc="-10" dirty="0">
                <a:latin typeface="Arial"/>
                <a:cs typeface="Arial"/>
              </a:rPr>
              <a:t>Neural Machine </a:t>
            </a:r>
            <a:r>
              <a:rPr sz="600" spc="-5" dirty="0">
                <a:latin typeface="Arial"/>
                <a:cs typeface="Arial"/>
              </a:rPr>
              <a:t>Translation. </a:t>
            </a:r>
            <a:r>
              <a:rPr sz="600" spc="-25" dirty="0">
                <a:latin typeface="Arial"/>
                <a:cs typeface="Arial"/>
              </a:rPr>
              <a:t>Jean </a:t>
            </a:r>
            <a:r>
              <a:rPr sz="600" spc="5" dirty="0">
                <a:latin typeface="Arial"/>
                <a:cs typeface="Arial"/>
              </a:rPr>
              <a:t>et </a:t>
            </a:r>
            <a:r>
              <a:rPr sz="600" dirty="0">
                <a:latin typeface="Arial"/>
                <a:cs typeface="Arial"/>
              </a:rPr>
              <a:t>al., </a:t>
            </a:r>
            <a:r>
              <a:rPr sz="600" spc="-10" dirty="0">
                <a:latin typeface="Arial"/>
                <a:cs typeface="Arial"/>
              </a:rPr>
              <a:t>ACL  </a:t>
            </a:r>
            <a:r>
              <a:rPr sz="600" spc="-20" dirty="0">
                <a:latin typeface="Arial"/>
                <a:cs typeface="Arial"/>
              </a:rPr>
              <a:t>2015</a:t>
            </a:r>
            <a:endParaRPr sz="600">
              <a:latin typeface="Arial"/>
              <a:cs typeface="Arial"/>
            </a:endParaRPr>
          </a:p>
          <a:p>
            <a:pPr marL="12700" marR="532130">
              <a:lnSpc>
                <a:spcPts val="980"/>
              </a:lnSpc>
              <a:spcBef>
                <a:spcPts val="55"/>
              </a:spcBef>
            </a:pPr>
            <a:r>
              <a:rPr sz="600" spc="-5" dirty="0">
                <a:latin typeface="Arial"/>
                <a:cs typeface="Arial"/>
              </a:rPr>
              <a:t>Exploring </a:t>
            </a:r>
            <a:r>
              <a:rPr sz="600" dirty="0">
                <a:latin typeface="Arial"/>
                <a:cs typeface="Arial"/>
              </a:rPr>
              <a:t>the </a:t>
            </a:r>
            <a:r>
              <a:rPr sz="600" spc="5" dirty="0">
                <a:latin typeface="Arial"/>
                <a:cs typeface="Arial"/>
              </a:rPr>
              <a:t>Limits of </a:t>
            </a:r>
            <a:r>
              <a:rPr sz="600" spc="-20" dirty="0">
                <a:latin typeface="Arial"/>
                <a:cs typeface="Arial"/>
              </a:rPr>
              <a:t>Language </a:t>
            </a:r>
            <a:r>
              <a:rPr sz="600" dirty="0">
                <a:latin typeface="Arial"/>
                <a:cs typeface="Arial"/>
              </a:rPr>
              <a:t>Modeling. </a:t>
            </a:r>
            <a:r>
              <a:rPr sz="600" spc="-15" dirty="0">
                <a:latin typeface="Arial"/>
                <a:cs typeface="Arial"/>
              </a:rPr>
              <a:t>Jozefowicz </a:t>
            </a:r>
            <a:r>
              <a:rPr sz="600" spc="5" dirty="0">
                <a:latin typeface="Arial"/>
                <a:cs typeface="Arial"/>
              </a:rPr>
              <a:t>et </a:t>
            </a:r>
            <a:r>
              <a:rPr sz="600" dirty="0">
                <a:latin typeface="Arial"/>
                <a:cs typeface="Arial"/>
              </a:rPr>
              <a:t>al., arXiv </a:t>
            </a:r>
            <a:r>
              <a:rPr sz="600" spc="-15" dirty="0">
                <a:latin typeface="Arial"/>
                <a:cs typeface="Arial"/>
              </a:rPr>
              <a:t>2016.  </a:t>
            </a:r>
            <a:r>
              <a:rPr sz="600" dirty="0">
                <a:latin typeface="Arial"/>
                <a:cs typeface="Arial"/>
              </a:rPr>
              <a:t>Efficient </a:t>
            </a:r>
            <a:r>
              <a:rPr sz="600" spc="-5" dirty="0">
                <a:latin typeface="Arial"/>
                <a:cs typeface="Arial"/>
              </a:rPr>
              <a:t>softmax approximation </a:t>
            </a:r>
            <a:r>
              <a:rPr sz="600" dirty="0">
                <a:latin typeface="Arial"/>
                <a:cs typeface="Arial"/>
              </a:rPr>
              <a:t>for </a:t>
            </a:r>
            <a:r>
              <a:rPr sz="600" spc="-20" dirty="0">
                <a:latin typeface="Arial"/>
                <a:cs typeface="Arial"/>
              </a:rPr>
              <a:t>GPUs. </a:t>
            </a:r>
            <a:r>
              <a:rPr sz="600" spc="-25" dirty="0">
                <a:latin typeface="Arial"/>
                <a:cs typeface="Arial"/>
              </a:rPr>
              <a:t>Grave </a:t>
            </a:r>
            <a:r>
              <a:rPr sz="600" spc="5" dirty="0">
                <a:latin typeface="Arial"/>
                <a:cs typeface="Arial"/>
              </a:rPr>
              <a:t>et </a:t>
            </a:r>
            <a:r>
              <a:rPr sz="600" dirty="0">
                <a:latin typeface="Arial"/>
                <a:cs typeface="Arial"/>
              </a:rPr>
              <a:t>al., arXiv</a:t>
            </a:r>
            <a:r>
              <a:rPr sz="600" spc="-7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2016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600" spc="-10" dirty="0">
                <a:latin typeface="Arial"/>
                <a:cs typeface="Arial"/>
              </a:rPr>
              <a:t>Notes </a:t>
            </a:r>
            <a:r>
              <a:rPr sz="600" spc="-15" dirty="0">
                <a:latin typeface="Arial"/>
                <a:cs typeface="Arial"/>
              </a:rPr>
              <a:t>on </a:t>
            </a:r>
            <a:r>
              <a:rPr sz="600" spc="-20" dirty="0">
                <a:latin typeface="Arial"/>
                <a:cs typeface="Arial"/>
              </a:rPr>
              <a:t>Noise </a:t>
            </a:r>
            <a:r>
              <a:rPr sz="600" spc="-10" dirty="0">
                <a:latin typeface="Arial"/>
                <a:cs typeface="Arial"/>
              </a:rPr>
              <a:t>Contrastive </a:t>
            </a:r>
            <a:r>
              <a:rPr sz="600" dirty="0">
                <a:latin typeface="Arial"/>
                <a:cs typeface="Arial"/>
              </a:rPr>
              <a:t>Estimation </a:t>
            </a:r>
            <a:r>
              <a:rPr sz="600" spc="-15" dirty="0">
                <a:latin typeface="Arial"/>
                <a:cs typeface="Arial"/>
              </a:rPr>
              <a:t>and </a:t>
            </a:r>
            <a:r>
              <a:rPr sz="600" spc="-10" dirty="0">
                <a:latin typeface="Arial"/>
                <a:cs typeface="Arial"/>
              </a:rPr>
              <a:t>Negative Sampling. Dyer,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arXiv </a:t>
            </a:r>
            <a:r>
              <a:rPr sz="600" spc="-15" dirty="0">
                <a:latin typeface="Arial"/>
                <a:cs typeface="Arial"/>
              </a:rPr>
              <a:t>2014.</a:t>
            </a:r>
            <a:endParaRPr sz="600">
              <a:latin typeface="Arial"/>
              <a:cs typeface="Arial"/>
            </a:endParaRPr>
          </a:p>
          <a:p>
            <a:pPr marL="12700" marR="107950">
              <a:lnSpc>
                <a:spcPts val="700"/>
              </a:lnSpc>
              <a:spcBef>
                <a:spcPts val="305"/>
              </a:spcBef>
            </a:pPr>
            <a:r>
              <a:rPr sz="600" dirty="0">
                <a:latin typeface="Arial"/>
                <a:cs typeface="Arial"/>
              </a:rPr>
              <a:t>Pragmatic </a:t>
            </a:r>
            <a:r>
              <a:rPr sz="600" spc="-10" dirty="0">
                <a:latin typeface="Arial"/>
                <a:cs typeface="Arial"/>
              </a:rPr>
              <a:t>Neural </a:t>
            </a:r>
            <a:r>
              <a:rPr sz="600" spc="-20" dirty="0">
                <a:latin typeface="Arial"/>
                <a:cs typeface="Arial"/>
              </a:rPr>
              <a:t>Language </a:t>
            </a:r>
            <a:r>
              <a:rPr sz="600" dirty="0">
                <a:latin typeface="Arial"/>
                <a:cs typeface="Arial"/>
              </a:rPr>
              <a:t>Modelling </a:t>
            </a:r>
            <a:r>
              <a:rPr sz="600" spc="5" dirty="0">
                <a:latin typeface="Arial"/>
                <a:cs typeface="Arial"/>
              </a:rPr>
              <a:t>in </a:t>
            </a:r>
            <a:r>
              <a:rPr sz="600" spc="-10" dirty="0">
                <a:latin typeface="Arial"/>
                <a:cs typeface="Arial"/>
              </a:rPr>
              <a:t>Machine </a:t>
            </a:r>
            <a:r>
              <a:rPr sz="600" spc="-5" dirty="0">
                <a:latin typeface="Arial"/>
                <a:cs typeface="Arial"/>
              </a:rPr>
              <a:t>Translation. </a:t>
            </a:r>
            <a:r>
              <a:rPr sz="600" spc="-10" dirty="0">
                <a:latin typeface="Arial"/>
                <a:cs typeface="Arial"/>
              </a:rPr>
              <a:t>Baltescu </a:t>
            </a:r>
            <a:r>
              <a:rPr sz="600" spc="-15" dirty="0">
                <a:latin typeface="Arial"/>
                <a:cs typeface="Arial"/>
              </a:rPr>
              <a:t>and </a:t>
            </a:r>
            <a:r>
              <a:rPr sz="600" spc="-5" dirty="0">
                <a:latin typeface="Arial"/>
                <a:cs typeface="Arial"/>
              </a:rPr>
              <a:t>Blunsom,  </a:t>
            </a:r>
            <a:r>
              <a:rPr sz="600" dirty="0">
                <a:latin typeface="Arial"/>
                <a:cs typeface="Arial"/>
              </a:rPr>
              <a:t>NAACL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2015</a:t>
            </a:r>
            <a:endParaRPr sz="600">
              <a:latin typeface="Arial"/>
              <a:cs typeface="Arial"/>
            </a:endParaRPr>
          </a:p>
          <a:p>
            <a:pPr marL="12700" marR="24765">
              <a:lnSpc>
                <a:spcPts val="700"/>
              </a:lnSpc>
              <a:spcBef>
                <a:spcPts val="275"/>
              </a:spcBef>
            </a:pPr>
            <a:r>
              <a:rPr sz="600" spc="20" dirty="0">
                <a:latin typeface="Arial"/>
                <a:cs typeface="Arial"/>
              </a:rPr>
              <a:t>A </a:t>
            </a:r>
            <a:r>
              <a:rPr sz="600" dirty="0">
                <a:latin typeface="Arial"/>
                <a:cs typeface="Arial"/>
              </a:rPr>
              <a:t>Theoretically </a:t>
            </a:r>
            <a:r>
              <a:rPr sz="600" spc="-15" dirty="0">
                <a:latin typeface="Arial"/>
                <a:cs typeface="Arial"/>
              </a:rPr>
              <a:t>Grounded </a:t>
            </a:r>
            <a:r>
              <a:rPr sz="600" spc="5" dirty="0">
                <a:latin typeface="Arial"/>
                <a:cs typeface="Arial"/>
              </a:rPr>
              <a:t>Application of </a:t>
            </a:r>
            <a:r>
              <a:rPr sz="600" spc="10" dirty="0">
                <a:latin typeface="Arial"/>
                <a:cs typeface="Arial"/>
              </a:rPr>
              <a:t>Dropout </a:t>
            </a:r>
            <a:r>
              <a:rPr sz="600" spc="5" dirty="0">
                <a:latin typeface="Arial"/>
                <a:cs typeface="Arial"/>
              </a:rPr>
              <a:t>in </a:t>
            </a:r>
            <a:r>
              <a:rPr sz="600" spc="-10" dirty="0">
                <a:latin typeface="Arial"/>
                <a:cs typeface="Arial"/>
              </a:rPr>
              <a:t>Recurrent Neural Networks. </a:t>
            </a:r>
            <a:r>
              <a:rPr sz="600" spc="-20" dirty="0">
                <a:latin typeface="Arial"/>
                <a:cs typeface="Arial"/>
              </a:rPr>
              <a:t>Gal </a:t>
            </a:r>
            <a:r>
              <a:rPr sz="600" spc="-15" dirty="0">
                <a:latin typeface="Arial"/>
                <a:cs typeface="Arial"/>
              </a:rPr>
              <a:t>and  </a:t>
            </a:r>
            <a:r>
              <a:rPr sz="600" spc="-10" dirty="0">
                <a:latin typeface="Arial"/>
                <a:cs typeface="Arial"/>
              </a:rPr>
              <a:t>Ghahramani, </a:t>
            </a:r>
            <a:r>
              <a:rPr sz="600" spc="-5" dirty="0">
                <a:latin typeface="Arial"/>
                <a:cs typeface="Arial"/>
              </a:rPr>
              <a:t>NIPS</a:t>
            </a:r>
            <a:r>
              <a:rPr sz="600" spc="-65" dirty="0">
                <a:latin typeface="Arial"/>
                <a:cs typeface="Arial"/>
              </a:rPr>
              <a:t> </a:t>
            </a:r>
            <a:r>
              <a:rPr sz="600" spc="-15" dirty="0">
                <a:latin typeface="Arial"/>
                <a:cs typeface="Arial"/>
              </a:rPr>
              <a:t>2016.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600" spc="-10" dirty="0">
                <a:latin typeface="Arial"/>
                <a:cs typeface="Arial"/>
              </a:rPr>
              <a:t>Recurrent Highway Networks. </a:t>
            </a:r>
            <a:r>
              <a:rPr sz="600" spc="10" dirty="0">
                <a:latin typeface="Arial"/>
                <a:cs typeface="Arial"/>
              </a:rPr>
              <a:t>Zilly </a:t>
            </a:r>
            <a:r>
              <a:rPr sz="600" spc="5" dirty="0">
                <a:latin typeface="Arial"/>
                <a:cs typeface="Arial"/>
              </a:rPr>
              <a:t>et </a:t>
            </a:r>
            <a:r>
              <a:rPr sz="600" dirty="0">
                <a:latin typeface="Arial"/>
                <a:cs typeface="Arial"/>
              </a:rPr>
              <a:t>al., arXiv</a:t>
            </a:r>
            <a:r>
              <a:rPr sz="600" spc="-75" dirty="0">
                <a:latin typeface="Arial"/>
                <a:cs typeface="Arial"/>
              </a:rPr>
              <a:t> </a:t>
            </a:r>
            <a:r>
              <a:rPr sz="600" spc="-15" dirty="0">
                <a:latin typeface="Arial"/>
                <a:cs typeface="Arial"/>
              </a:rPr>
              <a:t>2016.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600" spc="-5" dirty="0">
                <a:latin typeface="Arial"/>
                <a:cs typeface="Arial"/>
              </a:rPr>
              <a:t>Capcity </a:t>
            </a:r>
            <a:r>
              <a:rPr sz="600" spc="-15" dirty="0">
                <a:latin typeface="Arial"/>
                <a:cs typeface="Arial"/>
              </a:rPr>
              <a:t>and </a:t>
            </a:r>
            <a:r>
              <a:rPr sz="600" spc="5" dirty="0">
                <a:latin typeface="Arial"/>
                <a:cs typeface="Arial"/>
              </a:rPr>
              <a:t>Trainability in </a:t>
            </a:r>
            <a:r>
              <a:rPr sz="600" spc="-10" dirty="0">
                <a:latin typeface="Arial"/>
                <a:cs typeface="Arial"/>
              </a:rPr>
              <a:t>Recurrent Neural Networks. </a:t>
            </a:r>
            <a:r>
              <a:rPr sz="600" spc="-15" dirty="0">
                <a:latin typeface="Arial"/>
                <a:cs typeface="Arial"/>
              </a:rPr>
              <a:t>Collins </a:t>
            </a:r>
            <a:r>
              <a:rPr sz="600" spc="5" dirty="0">
                <a:latin typeface="Arial"/>
                <a:cs typeface="Arial"/>
              </a:rPr>
              <a:t>et </a:t>
            </a:r>
            <a:r>
              <a:rPr sz="600" dirty="0">
                <a:latin typeface="Arial"/>
                <a:cs typeface="Arial"/>
              </a:rPr>
              <a:t>al., arXiv</a:t>
            </a:r>
            <a:r>
              <a:rPr sz="600" spc="5" dirty="0">
                <a:latin typeface="Arial"/>
                <a:cs typeface="Arial"/>
              </a:rPr>
              <a:t> </a:t>
            </a:r>
            <a:r>
              <a:rPr sz="600" spc="-15" dirty="0">
                <a:latin typeface="Arial"/>
                <a:cs typeface="Arial"/>
              </a:rPr>
              <a:t>2016.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051" y="2755270"/>
            <a:ext cx="3746754" cy="4866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485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latin typeface="Arial"/>
                <a:cs typeface="Arial"/>
              </a:rPr>
              <a:t>Optimizing </a:t>
            </a:r>
            <a:r>
              <a:rPr sz="600" spc="-15" dirty="0">
                <a:latin typeface="Arial"/>
                <a:cs typeface="Arial"/>
              </a:rPr>
              <a:t>Performance </a:t>
            </a:r>
            <a:r>
              <a:rPr sz="600" spc="5" dirty="0">
                <a:latin typeface="Arial"/>
                <a:cs typeface="Arial"/>
              </a:rPr>
              <a:t>of </a:t>
            </a:r>
            <a:r>
              <a:rPr sz="600" spc="-10" dirty="0">
                <a:latin typeface="Arial"/>
                <a:cs typeface="Arial"/>
              </a:rPr>
              <a:t>Recurrent Neural Networks </a:t>
            </a:r>
            <a:r>
              <a:rPr sz="600" spc="-15" dirty="0">
                <a:latin typeface="Arial"/>
                <a:cs typeface="Arial"/>
              </a:rPr>
              <a:t>on </a:t>
            </a:r>
            <a:r>
              <a:rPr sz="600" spc="-20" dirty="0">
                <a:latin typeface="Arial"/>
                <a:cs typeface="Arial"/>
              </a:rPr>
              <a:t>GPUs. </a:t>
            </a:r>
            <a:r>
              <a:rPr sz="600" spc="-10" dirty="0">
                <a:latin typeface="Arial"/>
                <a:cs typeface="Arial"/>
              </a:rPr>
              <a:t>Appleyard </a:t>
            </a:r>
            <a:r>
              <a:rPr sz="600" spc="5" dirty="0">
                <a:latin typeface="Arial"/>
                <a:cs typeface="Arial"/>
              </a:rPr>
              <a:t>et </a:t>
            </a:r>
            <a:r>
              <a:rPr sz="600" dirty="0">
                <a:latin typeface="Arial"/>
                <a:cs typeface="Arial"/>
              </a:rPr>
              <a:t>al.,</a:t>
            </a:r>
            <a:r>
              <a:rPr sz="600" spc="4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arXiv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50" dirty="0">
              <a:latin typeface="Times New Roman"/>
              <a:cs typeface="Times New Roman"/>
            </a:endParaRPr>
          </a:p>
          <a:p>
            <a:pPr marL="704850">
              <a:lnSpc>
                <a:spcPts val="580"/>
              </a:lnSpc>
            </a:pPr>
            <a:r>
              <a:rPr sz="600" spc="-15" dirty="0" smtClean="0">
                <a:latin typeface="Arial"/>
                <a:cs typeface="Arial"/>
              </a:rPr>
              <a:t>2016.</a:t>
            </a:r>
            <a:r>
              <a:rPr lang="ru-RU" sz="600" dirty="0">
                <a:latin typeface="Arial"/>
                <a:cs typeface="Arial"/>
              </a:rPr>
              <a:t> </a:t>
            </a:r>
            <a:r>
              <a:rPr sz="600" spc="-10" dirty="0" smtClean="0">
                <a:latin typeface="Arial"/>
                <a:cs typeface="Arial"/>
              </a:rPr>
              <a:t>Christopher </a:t>
            </a:r>
            <a:r>
              <a:rPr sz="600" spc="-5" dirty="0">
                <a:latin typeface="Arial"/>
                <a:cs typeface="Arial"/>
              </a:rPr>
              <a:t>Olah: </a:t>
            </a:r>
            <a:r>
              <a:rPr sz="600" spc="-10" dirty="0">
                <a:latin typeface="Arial"/>
                <a:cs typeface="Arial"/>
              </a:rPr>
              <a:t>Understanding </a:t>
            </a:r>
            <a:r>
              <a:rPr sz="600" spc="20" dirty="0">
                <a:latin typeface="Arial"/>
                <a:cs typeface="Arial"/>
              </a:rPr>
              <a:t>LSTM</a:t>
            </a:r>
            <a:r>
              <a:rPr sz="600" spc="9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Networks</a:t>
            </a:r>
            <a:endParaRPr sz="600" dirty="0">
              <a:latin typeface="Arial"/>
              <a:cs typeface="Arial"/>
            </a:endParaRPr>
          </a:p>
          <a:p>
            <a:pPr marL="704850">
              <a:lnSpc>
                <a:spcPts val="670"/>
              </a:lnSpc>
            </a:pPr>
            <a:r>
              <a:rPr sz="600" spc="70" dirty="0">
                <a:latin typeface="PMingLiU"/>
                <a:cs typeface="PMingLiU"/>
              </a:rPr>
              <a:t>colah.github.io/posts/2015-08-Understanding-LSTMs/</a:t>
            </a:r>
            <a:endParaRPr sz="600" dirty="0">
              <a:latin typeface="PMingLiU"/>
              <a:cs typeface="PMingLiU"/>
            </a:endParaRPr>
          </a:p>
          <a:p>
            <a:pPr marL="704850">
              <a:lnSpc>
                <a:spcPct val="100000"/>
              </a:lnSpc>
              <a:spcBef>
                <a:spcPts val="260"/>
              </a:spcBef>
            </a:pPr>
            <a:r>
              <a:rPr sz="600" spc="-15" dirty="0">
                <a:latin typeface="Arial"/>
                <a:cs typeface="Arial"/>
              </a:rPr>
              <a:t>Yarin Gal: </a:t>
            </a:r>
            <a:r>
              <a:rPr sz="600" dirty="0">
                <a:latin typeface="Arial"/>
                <a:cs typeface="Arial"/>
              </a:rPr>
              <a:t>Uncertainty </a:t>
            </a:r>
            <a:r>
              <a:rPr sz="600" spc="5" dirty="0">
                <a:latin typeface="Arial"/>
                <a:cs typeface="Arial"/>
              </a:rPr>
              <a:t>in </a:t>
            </a:r>
            <a:r>
              <a:rPr sz="600" spc="-25" dirty="0">
                <a:latin typeface="Arial"/>
                <a:cs typeface="Arial"/>
              </a:rPr>
              <a:t>Deep </a:t>
            </a:r>
            <a:r>
              <a:rPr sz="600" spc="-15" dirty="0">
                <a:latin typeface="Arial"/>
                <a:cs typeface="Arial"/>
              </a:rPr>
              <a:t>Learning</a:t>
            </a:r>
            <a:r>
              <a:rPr sz="600" dirty="0">
                <a:latin typeface="Arial"/>
                <a:cs typeface="Arial"/>
              </a:rPr>
              <a:t> </a:t>
            </a:r>
            <a:r>
              <a:rPr sz="600" spc="70" dirty="0">
                <a:latin typeface="PMingLiU"/>
                <a:cs typeface="PMingLiU"/>
              </a:rPr>
              <a:t>mlg.eng.cam.ac.uk/yarin/blog_2248.html</a:t>
            </a:r>
            <a:endParaRPr sz="600" dirty="0">
              <a:latin typeface="PMingLiU"/>
              <a:cs typeface="PMingLiU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755270"/>
            <a:ext cx="1447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spc="-40" dirty="0">
                <a:latin typeface="Arial"/>
                <a:cs typeface="Arial"/>
              </a:rPr>
              <a:t>Посты в блогах</a:t>
            </a:r>
            <a:endParaRPr lang="ru-RU" sz="1000" dirty="0"/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671" y="921001"/>
            <a:ext cx="6673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15" dirty="0" smtClean="0"/>
              <a:t>Конец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31520" y="1424735"/>
            <a:ext cx="3745865" cy="51546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R="5080" algn="ctr">
              <a:lnSpc>
                <a:spcPct val="102600"/>
              </a:lnSpc>
              <a:spcBef>
                <a:spcPts val="55"/>
              </a:spcBef>
            </a:pPr>
            <a:r>
              <a:rPr lang="ru-RU" sz="1100" spc="-20" dirty="0" smtClean="0">
                <a:latin typeface="Tahoma"/>
                <a:cs typeface="Tahoma"/>
              </a:rPr>
              <a:t>На следующей неделе мы рассмотрим обучение представлений для классификации и ускорения глубоких сетей с использованием графических процессоров.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4357" y="2184704"/>
            <a:ext cx="391774" cy="391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4066" y="2301290"/>
            <a:ext cx="140970" cy="173355"/>
          </a:xfrm>
          <a:custGeom>
            <a:avLst/>
            <a:gdLst/>
            <a:ahLst/>
            <a:cxnLst/>
            <a:rect l="l" t="t" r="r" b="b"/>
            <a:pathLst>
              <a:path w="140969" h="173355">
                <a:moveTo>
                  <a:pt x="52959" y="0"/>
                </a:moveTo>
                <a:lnTo>
                  <a:pt x="0" y="0"/>
                </a:lnTo>
                <a:lnTo>
                  <a:pt x="0" y="173126"/>
                </a:lnTo>
                <a:lnTo>
                  <a:pt x="52959" y="173126"/>
                </a:lnTo>
                <a:lnTo>
                  <a:pt x="71860" y="171635"/>
                </a:lnTo>
                <a:lnTo>
                  <a:pt x="88782" y="167144"/>
                </a:lnTo>
                <a:lnTo>
                  <a:pt x="103718" y="159624"/>
                </a:lnTo>
                <a:lnTo>
                  <a:pt x="113491" y="151638"/>
                </a:lnTo>
                <a:lnTo>
                  <a:pt x="22326" y="151638"/>
                </a:lnTo>
                <a:lnTo>
                  <a:pt x="22326" y="21336"/>
                </a:lnTo>
                <a:lnTo>
                  <a:pt x="113302" y="21336"/>
                </a:lnTo>
                <a:lnTo>
                  <a:pt x="103708" y="13501"/>
                </a:lnTo>
                <a:lnTo>
                  <a:pt x="88753" y="5981"/>
                </a:lnTo>
                <a:lnTo>
                  <a:pt x="71828" y="1490"/>
                </a:lnTo>
                <a:lnTo>
                  <a:pt x="52959" y="0"/>
                </a:lnTo>
                <a:close/>
              </a:path>
              <a:path w="140969" h="173355">
                <a:moveTo>
                  <a:pt x="113302" y="21336"/>
                </a:moveTo>
                <a:lnTo>
                  <a:pt x="52959" y="21336"/>
                </a:lnTo>
                <a:lnTo>
                  <a:pt x="67092" y="22420"/>
                </a:lnTo>
                <a:lnTo>
                  <a:pt x="79676" y="25669"/>
                </a:lnTo>
                <a:lnTo>
                  <a:pt x="113442" y="59226"/>
                </a:lnTo>
                <a:lnTo>
                  <a:pt x="117805" y="86563"/>
                </a:lnTo>
                <a:lnTo>
                  <a:pt x="116716" y="101103"/>
                </a:lnTo>
                <a:lnTo>
                  <a:pt x="90828" y="141961"/>
                </a:lnTo>
                <a:lnTo>
                  <a:pt x="52959" y="151638"/>
                </a:lnTo>
                <a:lnTo>
                  <a:pt x="113491" y="151638"/>
                </a:lnTo>
                <a:lnTo>
                  <a:pt x="139025" y="104888"/>
                </a:lnTo>
                <a:lnTo>
                  <a:pt x="140512" y="86563"/>
                </a:lnTo>
                <a:lnTo>
                  <a:pt x="139025" y="68238"/>
                </a:lnTo>
                <a:lnTo>
                  <a:pt x="134559" y="51749"/>
                </a:lnTo>
                <a:lnTo>
                  <a:pt x="127107" y="37046"/>
                </a:lnTo>
                <a:lnTo>
                  <a:pt x="116662" y="24079"/>
                </a:lnTo>
                <a:lnTo>
                  <a:pt x="113302" y="21336"/>
                </a:lnTo>
                <a:close/>
              </a:path>
            </a:pathLst>
          </a:custGeom>
          <a:solidFill>
            <a:srgbClr val="7578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96923" y="2352040"/>
            <a:ext cx="116205" cy="126364"/>
          </a:xfrm>
          <a:custGeom>
            <a:avLst/>
            <a:gdLst/>
            <a:ahLst/>
            <a:cxnLst/>
            <a:rect l="l" t="t" r="r" b="b"/>
            <a:pathLst>
              <a:path w="116205" h="126364">
                <a:moveTo>
                  <a:pt x="57912" y="0"/>
                </a:moveTo>
                <a:lnTo>
                  <a:pt x="16306" y="18516"/>
                </a:lnTo>
                <a:lnTo>
                  <a:pt x="0" y="62865"/>
                </a:lnTo>
                <a:lnTo>
                  <a:pt x="1042" y="75958"/>
                </a:lnTo>
                <a:lnTo>
                  <a:pt x="25673" y="115896"/>
                </a:lnTo>
                <a:lnTo>
                  <a:pt x="60274" y="125958"/>
                </a:lnTo>
                <a:lnTo>
                  <a:pt x="69603" y="125366"/>
                </a:lnTo>
                <a:lnTo>
                  <a:pt x="104470" y="106460"/>
                </a:lnTo>
                <a:lnTo>
                  <a:pt x="104854" y="105918"/>
                </a:lnTo>
                <a:lnTo>
                  <a:pt x="59740" y="105918"/>
                </a:lnTo>
                <a:lnTo>
                  <a:pt x="52653" y="105273"/>
                </a:lnTo>
                <a:lnTo>
                  <a:pt x="23185" y="75763"/>
                </a:lnTo>
                <a:lnTo>
                  <a:pt x="22098" y="67284"/>
                </a:lnTo>
                <a:lnTo>
                  <a:pt x="115595" y="67284"/>
                </a:lnTo>
                <a:lnTo>
                  <a:pt x="115824" y="63093"/>
                </a:lnTo>
                <a:lnTo>
                  <a:pt x="114850" y="49377"/>
                </a:lnTo>
                <a:lnTo>
                  <a:pt x="114703" y="48768"/>
                </a:lnTo>
                <a:lnTo>
                  <a:pt x="23850" y="48768"/>
                </a:lnTo>
                <a:lnTo>
                  <a:pt x="26060" y="40157"/>
                </a:lnTo>
                <a:lnTo>
                  <a:pt x="30251" y="33223"/>
                </a:lnTo>
                <a:lnTo>
                  <a:pt x="42138" y="22860"/>
                </a:lnTo>
                <a:lnTo>
                  <a:pt x="49301" y="20269"/>
                </a:lnTo>
                <a:lnTo>
                  <a:pt x="102451" y="20269"/>
                </a:lnTo>
                <a:lnTo>
                  <a:pt x="100126" y="17145"/>
                </a:lnTo>
                <a:lnTo>
                  <a:pt x="91526" y="9676"/>
                </a:lnTo>
                <a:lnTo>
                  <a:pt x="81619" y="4314"/>
                </a:lnTo>
                <a:lnTo>
                  <a:pt x="70412" y="1082"/>
                </a:lnTo>
                <a:lnTo>
                  <a:pt x="57912" y="0"/>
                </a:lnTo>
                <a:close/>
              </a:path>
              <a:path w="116205" h="126364">
                <a:moveTo>
                  <a:pt x="92202" y="85648"/>
                </a:moveTo>
                <a:lnTo>
                  <a:pt x="86926" y="94505"/>
                </a:lnTo>
                <a:lnTo>
                  <a:pt x="79771" y="100841"/>
                </a:lnTo>
                <a:lnTo>
                  <a:pt x="70717" y="104647"/>
                </a:lnTo>
                <a:lnTo>
                  <a:pt x="59740" y="105918"/>
                </a:lnTo>
                <a:lnTo>
                  <a:pt x="104854" y="105918"/>
                </a:lnTo>
                <a:lnTo>
                  <a:pt x="108758" y="100399"/>
                </a:lnTo>
                <a:lnTo>
                  <a:pt x="112090" y="93802"/>
                </a:lnTo>
                <a:lnTo>
                  <a:pt x="92202" y="85648"/>
                </a:lnTo>
                <a:close/>
              </a:path>
              <a:path w="116205" h="126364">
                <a:moveTo>
                  <a:pt x="102451" y="20269"/>
                </a:moveTo>
                <a:lnTo>
                  <a:pt x="57454" y="20269"/>
                </a:lnTo>
                <a:lnTo>
                  <a:pt x="65406" y="20829"/>
                </a:lnTo>
                <a:lnTo>
                  <a:pt x="72266" y="22526"/>
                </a:lnTo>
                <a:lnTo>
                  <a:pt x="92278" y="48691"/>
                </a:lnTo>
                <a:lnTo>
                  <a:pt x="23850" y="48768"/>
                </a:lnTo>
                <a:lnTo>
                  <a:pt x="114703" y="48768"/>
                </a:lnTo>
                <a:lnTo>
                  <a:pt x="111918" y="37147"/>
                </a:lnTo>
                <a:lnTo>
                  <a:pt x="107015" y="26403"/>
                </a:lnTo>
                <a:lnTo>
                  <a:pt x="102451" y="20269"/>
                </a:lnTo>
                <a:close/>
              </a:path>
            </a:pathLst>
          </a:custGeom>
          <a:solidFill>
            <a:srgbClr val="7578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2653" y="2352040"/>
            <a:ext cx="116205" cy="126364"/>
          </a:xfrm>
          <a:custGeom>
            <a:avLst/>
            <a:gdLst/>
            <a:ahLst/>
            <a:cxnLst/>
            <a:rect l="l" t="t" r="r" b="b"/>
            <a:pathLst>
              <a:path w="116205" h="126364">
                <a:moveTo>
                  <a:pt x="57912" y="0"/>
                </a:moveTo>
                <a:lnTo>
                  <a:pt x="16306" y="18516"/>
                </a:lnTo>
                <a:lnTo>
                  <a:pt x="0" y="62865"/>
                </a:lnTo>
                <a:lnTo>
                  <a:pt x="1042" y="75958"/>
                </a:lnTo>
                <a:lnTo>
                  <a:pt x="25673" y="115896"/>
                </a:lnTo>
                <a:lnTo>
                  <a:pt x="60274" y="125958"/>
                </a:lnTo>
                <a:lnTo>
                  <a:pt x="69614" y="125366"/>
                </a:lnTo>
                <a:lnTo>
                  <a:pt x="104470" y="106460"/>
                </a:lnTo>
                <a:lnTo>
                  <a:pt x="104854" y="105918"/>
                </a:lnTo>
                <a:lnTo>
                  <a:pt x="59740" y="105918"/>
                </a:lnTo>
                <a:lnTo>
                  <a:pt x="52653" y="105273"/>
                </a:lnTo>
                <a:lnTo>
                  <a:pt x="23185" y="75763"/>
                </a:lnTo>
                <a:lnTo>
                  <a:pt x="22098" y="67284"/>
                </a:lnTo>
                <a:lnTo>
                  <a:pt x="115595" y="67284"/>
                </a:lnTo>
                <a:lnTo>
                  <a:pt x="115824" y="63093"/>
                </a:lnTo>
                <a:lnTo>
                  <a:pt x="114860" y="49377"/>
                </a:lnTo>
                <a:lnTo>
                  <a:pt x="114715" y="48768"/>
                </a:lnTo>
                <a:lnTo>
                  <a:pt x="23926" y="48768"/>
                </a:lnTo>
                <a:lnTo>
                  <a:pt x="26136" y="40157"/>
                </a:lnTo>
                <a:lnTo>
                  <a:pt x="30327" y="33223"/>
                </a:lnTo>
                <a:lnTo>
                  <a:pt x="42214" y="22860"/>
                </a:lnTo>
                <a:lnTo>
                  <a:pt x="49377" y="20269"/>
                </a:lnTo>
                <a:lnTo>
                  <a:pt x="102462" y="20269"/>
                </a:lnTo>
                <a:lnTo>
                  <a:pt x="100126" y="17145"/>
                </a:lnTo>
                <a:lnTo>
                  <a:pt x="91526" y="9676"/>
                </a:lnTo>
                <a:lnTo>
                  <a:pt x="81619" y="4314"/>
                </a:lnTo>
                <a:lnTo>
                  <a:pt x="70412" y="1082"/>
                </a:lnTo>
                <a:lnTo>
                  <a:pt x="57912" y="0"/>
                </a:lnTo>
                <a:close/>
              </a:path>
              <a:path w="116205" h="126364">
                <a:moveTo>
                  <a:pt x="92202" y="85648"/>
                </a:moveTo>
                <a:lnTo>
                  <a:pt x="86926" y="94505"/>
                </a:lnTo>
                <a:lnTo>
                  <a:pt x="79771" y="100841"/>
                </a:lnTo>
                <a:lnTo>
                  <a:pt x="70717" y="104647"/>
                </a:lnTo>
                <a:lnTo>
                  <a:pt x="59740" y="105918"/>
                </a:lnTo>
                <a:lnTo>
                  <a:pt x="104854" y="105918"/>
                </a:lnTo>
                <a:lnTo>
                  <a:pt x="108758" y="100399"/>
                </a:lnTo>
                <a:lnTo>
                  <a:pt x="112090" y="93802"/>
                </a:lnTo>
                <a:lnTo>
                  <a:pt x="92202" y="85648"/>
                </a:lnTo>
                <a:close/>
              </a:path>
              <a:path w="116205" h="126364">
                <a:moveTo>
                  <a:pt x="102462" y="20269"/>
                </a:moveTo>
                <a:lnTo>
                  <a:pt x="57531" y="20269"/>
                </a:lnTo>
                <a:lnTo>
                  <a:pt x="65483" y="20829"/>
                </a:lnTo>
                <a:lnTo>
                  <a:pt x="72342" y="22526"/>
                </a:lnTo>
                <a:lnTo>
                  <a:pt x="92354" y="48691"/>
                </a:lnTo>
                <a:lnTo>
                  <a:pt x="23926" y="48768"/>
                </a:lnTo>
                <a:lnTo>
                  <a:pt x="114715" y="48768"/>
                </a:lnTo>
                <a:lnTo>
                  <a:pt x="111947" y="37147"/>
                </a:lnTo>
                <a:lnTo>
                  <a:pt x="107047" y="26403"/>
                </a:lnTo>
                <a:lnTo>
                  <a:pt x="102462" y="20269"/>
                </a:lnTo>
                <a:close/>
              </a:path>
            </a:pathLst>
          </a:custGeom>
          <a:solidFill>
            <a:srgbClr val="7578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53413" y="2351963"/>
            <a:ext cx="119380" cy="174625"/>
          </a:xfrm>
          <a:custGeom>
            <a:avLst/>
            <a:gdLst/>
            <a:ahLst/>
            <a:cxnLst/>
            <a:rect l="l" t="t" r="r" b="b"/>
            <a:pathLst>
              <a:path w="119380" h="174625">
                <a:moveTo>
                  <a:pt x="21259" y="3810"/>
                </a:moveTo>
                <a:lnTo>
                  <a:pt x="0" y="3810"/>
                </a:lnTo>
                <a:lnTo>
                  <a:pt x="0" y="174345"/>
                </a:lnTo>
                <a:lnTo>
                  <a:pt x="22174" y="174345"/>
                </a:lnTo>
                <a:lnTo>
                  <a:pt x="22132" y="121529"/>
                </a:lnTo>
                <a:lnTo>
                  <a:pt x="21183" y="105689"/>
                </a:lnTo>
                <a:lnTo>
                  <a:pt x="59055" y="105689"/>
                </a:lnTo>
                <a:lnTo>
                  <a:pt x="24126" y="80562"/>
                </a:lnTo>
                <a:lnTo>
                  <a:pt x="21412" y="62941"/>
                </a:lnTo>
                <a:lnTo>
                  <a:pt x="22087" y="53623"/>
                </a:lnTo>
                <a:lnTo>
                  <a:pt x="51490" y="20908"/>
                </a:lnTo>
                <a:lnTo>
                  <a:pt x="57444" y="20345"/>
                </a:lnTo>
                <a:lnTo>
                  <a:pt x="21259" y="20345"/>
                </a:lnTo>
                <a:lnTo>
                  <a:pt x="21259" y="3810"/>
                </a:lnTo>
                <a:close/>
              </a:path>
              <a:path w="119380" h="174625">
                <a:moveTo>
                  <a:pt x="103898" y="20193"/>
                </a:moveTo>
                <a:lnTo>
                  <a:pt x="59055" y="20193"/>
                </a:lnTo>
                <a:lnTo>
                  <a:pt x="66422" y="20933"/>
                </a:lnTo>
                <a:lnTo>
                  <a:pt x="73304" y="23145"/>
                </a:lnTo>
                <a:lnTo>
                  <a:pt x="96621" y="62941"/>
                </a:lnTo>
                <a:lnTo>
                  <a:pt x="95911" y="72126"/>
                </a:lnTo>
                <a:lnTo>
                  <a:pt x="66529" y="104948"/>
                </a:lnTo>
                <a:lnTo>
                  <a:pt x="59055" y="105689"/>
                </a:lnTo>
                <a:lnTo>
                  <a:pt x="22174" y="105689"/>
                </a:lnTo>
                <a:lnTo>
                  <a:pt x="25755" y="111480"/>
                </a:lnTo>
                <a:lnTo>
                  <a:pt x="31165" y="116433"/>
                </a:lnTo>
                <a:lnTo>
                  <a:pt x="45491" y="124053"/>
                </a:lnTo>
                <a:lnTo>
                  <a:pt x="53644" y="126034"/>
                </a:lnTo>
                <a:lnTo>
                  <a:pt x="62636" y="126034"/>
                </a:lnTo>
                <a:lnTo>
                  <a:pt x="102336" y="108051"/>
                </a:lnTo>
                <a:lnTo>
                  <a:pt x="119024" y="63093"/>
                </a:lnTo>
                <a:lnTo>
                  <a:pt x="117981" y="50218"/>
                </a:lnTo>
                <a:lnTo>
                  <a:pt x="114852" y="38442"/>
                </a:lnTo>
                <a:lnTo>
                  <a:pt x="109637" y="27753"/>
                </a:lnTo>
                <a:lnTo>
                  <a:pt x="103898" y="20193"/>
                </a:lnTo>
                <a:close/>
              </a:path>
              <a:path w="119380" h="174625">
                <a:moveTo>
                  <a:pt x="62712" y="0"/>
                </a:moveTo>
                <a:lnTo>
                  <a:pt x="53721" y="0"/>
                </a:lnTo>
                <a:lnTo>
                  <a:pt x="45567" y="1981"/>
                </a:lnTo>
                <a:lnTo>
                  <a:pt x="38404" y="5791"/>
                </a:lnTo>
                <a:lnTo>
                  <a:pt x="31242" y="9829"/>
                </a:lnTo>
                <a:lnTo>
                  <a:pt x="25831" y="14554"/>
                </a:lnTo>
                <a:lnTo>
                  <a:pt x="22250" y="20345"/>
                </a:lnTo>
                <a:lnTo>
                  <a:pt x="57444" y="20345"/>
                </a:lnTo>
                <a:lnTo>
                  <a:pt x="59055" y="20193"/>
                </a:lnTo>
                <a:lnTo>
                  <a:pt x="103898" y="20193"/>
                </a:lnTo>
                <a:lnTo>
                  <a:pt x="102336" y="18135"/>
                </a:lnTo>
                <a:lnTo>
                  <a:pt x="93573" y="10158"/>
                </a:lnTo>
                <a:lnTo>
                  <a:pt x="84067" y="4495"/>
                </a:lnTo>
                <a:lnTo>
                  <a:pt x="73790" y="1119"/>
                </a:lnTo>
                <a:lnTo>
                  <a:pt x="62712" y="0"/>
                </a:lnTo>
                <a:close/>
              </a:path>
            </a:pathLst>
          </a:custGeom>
          <a:solidFill>
            <a:srgbClr val="7578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93239" y="2301290"/>
            <a:ext cx="165735" cy="1728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82520" y="2299309"/>
            <a:ext cx="288721" cy="1786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91981" y="2147646"/>
            <a:ext cx="1251712" cy="4267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92368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15" dirty="0" err="1"/>
              <a:t>РНСи</a:t>
            </a:r>
            <a:r>
              <a:rPr lang="ru-RU" spc="-15" dirty="0"/>
              <a:t>: </a:t>
            </a:r>
            <a:r>
              <a:rPr lang="ru-RU" spc="-30" dirty="0"/>
              <a:t>Взрывающиеся и исчезающие градиенты</a:t>
            </a:r>
            <a:endParaRPr spc="-45" dirty="0"/>
          </a:p>
        </p:txBody>
      </p:sp>
      <p:sp>
        <p:nvSpPr>
          <p:cNvPr id="3" name="object 3"/>
          <p:cNvSpPr/>
          <p:nvPr/>
        </p:nvSpPr>
        <p:spPr>
          <a:xfrm>
            <a:off x="805374" y="2032548"/>
            <a:ext cx="585470" cy="117475"/>
          </a:xfrm>
          <a:custGeom>
            <a:avLst/>
            <a:gdLst/>
            <a:ahLst/>
            <a:cxnLst/>
            <a:rect l="l" t="t" r="r" b="b"/>
            <a:pathLst>
              <a:path w="585469" h="117475">
                <a:moveTo>
                  <a:pt x="526500" y="0"/>
                </a:moveTo>
                <a:lnTo>
                  <a:pt x="58500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500" y="117000"/>
                </a:lnTo>
                <a:lnTo>
                  <a:pt x="526500" y="117000"/>
                </a:lnTo>
                <a:lnTo>
                  <a:pt x="549270" y="112402"/>
                </a:lnTo>
                <a:lnTo>
                  <a:pt x="567865" y="99865"/>
                </a:lnTo>
                <a:lnTo>
                  <a:pt x="580402" y="81270"/>
                </a:lnTo>
                <a:lnTo>
                  <a:pt x="585000" y="58500"/>
                </a:lnTo>
                <a:lnTo>
                  <a:pt x="580402" y="35729"/>
                </a:lnTo>
                <a:lnTo>
                  <a:pt x="567865" y="17134"/>
                </a:lnTo>
                <a:lnTo>
                  <a:pt x="549270" y="4597"/>
                </a:lnTo>
                <a:lnTo>
                  <a:pt x="526500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5374" y="2032548"/>
            <a:ext cx="585470" cy="117475"/>
          </a:xfrm>
          <a:custGeom>
            <a:avLst/>
            <a:gdLst/>
            <a:ahLst/>
            <a:cxnLst/>
            <a:rect l="l" t="t" r="r" b="b"/>
            <a:pathLst>
              <a:path w="585469" h="117475">
                <a:moveTo>
                  <a:pt x="58499" y="0"/>
                </a:moveTo>
                <a:lnTo>
                  <a:pt x="526499" y="0"/>
                </a:lnTo>
                <a:lnTo>
                  <a:pt x="549270" y="4597"/>
                </a:lnTo>
                <a:lnTo>
                  <a:pt x="567865" y="17134"/>
                </a:lnTo>
                <a:lnTo>
                  <a:pt x="580402" y="35729"/>
                </a:lnTo>
                <a:lnTo>
                  <a:pt x="584999" y="58499"/>
                </a:lnTo>
                <a:lnTo>
                  <a:pt x="580402" y="81271"/>
                </a:lnTo>
                <a:lnTo>
                  <a:pt x="567865" y="99866"/>
                </a:lnTo>
                <a:lnTo>
                  <a:pt x="549270" y="112403"/>
                </a:lnTo>
                <a:lnTo>
                  <a:pt x="526499" y="117000"/>
                </a:lnTo>
                <a:lnTo>
                  <a:pt x="58499" y="117000"/>
                </a:lnTo>
                <a:lnTo>
                  <a:pt x="35728" y="112403"/>
                </a:lnTo>
                <a:lnTo>
                  <a:pt x="17133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3" y="17134"/>
                </a:lnTo>
                <a:lnTo>
                  <a:pt x="35728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2374" y="2243148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5" h="117475">
                <a:moveTo>
                  <a:pt x="292500" y="0"/>
                </a:moveTo>
                <a:lnTo>
                  <a:pt x="58500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500" y="117000"/>
                </a:lnTo>
                <a:lnTo>
                  <a:pt x="292500" y="117000"/>
                </a:lnTo>
                <a:lnTo>
                  <a:pt x="315271" y="112402"/>
                </a:lnTo>
                <a:lnTo>
                  <a:pt x="333865" y="99865"/>
                </a:lnTo>
                <a:lnTo>
                  <a:pt x="346403" y="81270"/>
                </a:lnTo>
                <a:lnTo>
                  <a:pt x="351000" y="58500"/>
                </a:lnTo>
                <a:lnTo>
                  <a:pt x="346403" y="35729"/>
                </a:lnTo>
                <a:lnTo>
                  <a:pt x="333865" y="17134"/>
                </a:lnTo>
                <a:lnTo>
                  <a:pt x="315271" y="4597"/>
                </a:lnTo>
                <a:lnTo>
                  <a:pt x="292500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2374" y="2243147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5" h="117475">
                <a:moveTo>
                  <a:pt x="58499" y="0"/>
                </a:moveTo>
                <a:lnTo>
                  <a:pt x="292500" y="0"/>
                </a:lnTo>
                <a:lnTo>
                  <a:pt x="315270" y="4597"/>
                </a:lnTo>
                <a:lnTo>
                  <a:pt x="333865" y="17134"/>
                </a:lnTo>
                <a:lnTo>
                  <a:pt x="346402" y="35729"/>
                </a:lnTo>
                <a:lnTo>
                  <a:pt x="351000" y="58499"/>
                </a:lnTo>
                <a:lnTo>
                  <a:pt x="346402" y="81271"/>
                </a:lnTo>
                <a:lnTo>
                  <a:pt x="333865" y="99866"/>
                </a:lnTo>
                <a:lnTo>
                  <a:pt x="315270" y="112403"/>
                </a:lnTo>
                <a:lnTo>
                  <a:pt x="292500" y="117000"/>
                </a:lnTo>
                <a:lnTo>
                  <a:pt x="58499" y="117000"/>
                </a:lnTo>
                <a:lnTo>
                  <a:pt x="35729" y="112403"/>
                </a:lnTo>
                <a:lnTo>
                  <a:pt x="17134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7873" y="2198253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894"/>
                </a:moveTo>
                <a:lnTo>
                  <a:pt x="0" y="0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5491" y="2165232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5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85491" y="2165233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5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4374" y="2032548"/>
            <a:ext cx="585470" cy="117475"/>
          </a:xfrm>
          <a:custGeom>
            <a:avLst/>
            <a:gdLst/>
            <a:ahLst/>
            <a:cxnLst/>
            <a:rect l="l" t="t" r="r" b="b"/>
            <a:pathLst>
              <a:path w="585469" h="117475">
                <a:moveTo>
                  <a:pt x="526499" y="0"/>
                </a:moveTo>
                <a:lnTo>
                  <a:pt x="58499" y="0"/>
                </a:lnTo>
                <a:lnTo>
                  <a:pt x="35728" y="4597"/>
                </a:lnTo>
                <a:lnTo>
                  <a:pt x="17133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3" y="99865"/>
                </a:lnTo>
                <a:lnTo>
                  <a:pt x="35728" y="112402"/>
                </a:lnTo>
                <a:lnTo>
                  <a:pt x="58499" y="117000"/>
                </a:lnTo>
                <a:lnTo>
                  <a:pt x="526499" y="117000"/>
                </a:lnTo>
                <a:lnTo>
                  <a:pt x="549270" y="112402"/>
                </a:lnTo>
                <a:lnTo>
                  <a:pt x="567865" y="99865"/>
                </a:lnTo>
                <a:lnTo>
                  <a:pt x="580402" y="81270"/>
                </a:lnTo>
                <a:lnTo>
                  <a:pt x="584999" y="58500"/>
                </a:lnTo>
                <a:lnTo>
                  <a:pt x="580402" y="35729"/>
                </a:lnTo>
                <a:lnTo>
                  <a:pt x="567865" y="17134"/>
                </a:lnTo>
                <a:lnTo>
                  <a:pt x="549270" y="4597"/>
                </a:lnTo>
                <a:lnTo>
                  <a:pt x="5264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24374" y="2032548"/>
            <a:ext cx="585470" cy="117475"/>
          </a:xfrm>
          <a:custGeom>
            <a:avLst/>
            <a:gdLst/>
            <a:ahLst/>
            <a:cxnLst/>
            <a:rect l="l" t="t" r="r" b="b"/>
            <a:pathLst>
              <a:path w="585469" h="117475">
                <a:moveTo>
                  <a:pt x="58499" y="0"/>
                </a:moveTo>
                <a:lnTo>
                  <a:pt x="526499" y="0"/>
                </a:lnTo>
                <a:lnTo>
                  <a:pt x="549270" y="4597"/>
                </a:lnTo>
                <a:lnTo>
                  <a:pt x="567865" y="17134"/>
                </a:lnTo>
                <a:lnTo>
                  <a:pt x="580402" y="35729"/>
                </a:lnTo>
                <a:lnTo>
                  <a:pt x="584999" y="58499"/>
                </a:lnTo>
                <a:lnTo>
                  <a:pt x="580402" y="81271"/>
                </a:lnTo>
                <a:lnTo>
                  <a:pt x="567865" y="99866"/>
                </a:lnTo>
                <a:lnTo>
                  <a:pt x="549270" y="112403"/>
                </a:lnTo>
                <a:lnTo>
                  <a:pt x="526499" y="117000"/>
                </a:lnTo>
                <a:lnTo>
                  <a:pt x="58499" y="117000"/>
                </a:lnTo>
                <a:lnTo>
                  <a:pt x="35728" y="112403"/>
                </a:lnTo>
                <a:lnTo>
                  <a:pt x="17133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3" y="17134"/>
                </a:lnTo>
                <a:lnTo>
                  <a:pt x="35728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41374" y="2243148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5" h="117475">
                <a:moveTo>
                  <a:pt x="292500" y="0"/>
                </a:moveTo>
                <a:lnTo>
                  <a:pt x="58499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499" y="117000"/>
                </a:lnTo>
                <a:lnTo>
                  <a:pt x="292500" y="117000"/>
                </a:lnTo>
                <a:lnTo>
                  <a:pt x="315270" y="112402"/>
                </a:lnTo>
                <a:lnTo>
                  <a:pt x="333865" y="99865"/>
                </a:lnTo>
                <a:lnTo>
                  <a:pt x="346402" y="81270"/>
                </a:lnTo>
                <a:lnTo>
                  <a:pt x="351000" y="58500"/>
                </a:lnTo>
                <a:lnTo>
                  <a:pt x="346402" y="35729"/>
                </a:lnTo>
                <a:lnTo>
                  <a:pt x="333865" y="17134"/>
                </a:lnTo>
                <a:lnTo>
                  <a:pt x="315270" y="4597"/>
                </a:lnTo>
                <a:lnTo>
                  <a:pt x="292500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41374" y="2243147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5" h="117475">
                <a:moveTo>
                  <a:pt x="58499" y="0"/>
                </a:moveTo>
                <a:lnTo>
                  <a:pt x="292500" y="0"/>
                </a:lnTo>
                <a:lnTo>
                  <a:pt x="315270" y="4597"/>
                </a:lnTo>
                <a:lnTo>
                  <a:pt x="333865" y="17134"/>
                </a:lnTo>
                <a:lnTo>
                  <a:pt x="346402" y="35729"/>
                </a:lnTo>
                <a:lnTo>
                  <a:pt x="351000" y="58499"/>
                </a:lnTo>
                <a:lnTo>
                  <a:pt x="346402" y="81271"/>
                </a:lnTo>
                <a:lnTo>
                  <a:pt x="333865" y="99866"/>
                </a:lnTo>
                <a:lnTo>
                  <a:pt x="315270" y="112403"/>
                </a:lnTo>
                <a:lnTo>
                  <a:pt x="292500" y="117000"/>
                </a:lnTo>
                <a:lnTo>
                  <a:pt x="58499" y="117000"/>
                </a:lnTo>
                <a:lnTo>
                  <a:pt x="35729" y="112403"/>
                </a:lnTo>
                <a:lnTo>
                  <a:pt x="17134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16873" y="2198253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894"/>
                </a:moveTo>
                <a:lnTo>
                  <a:pt x="0" y="0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04491" y="2165232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04491" y="2165233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574" y="2032548"/>
            <a:ext cx="585470" cy="117475"/>
          </a:xfrm>
          <a:custGeom>
            <a:avLst/>
            <a:gdLst/>
            <a:ahLst/>
            <a:cxnLst/>
            <a:rect l="l" t="t" r="r" b="b"/>
            <a:pathLst>
              <a:path w="585470" h="117475">
                <a:moveTo>
                  <a:pt x="526499" y="0"/>
                </a:moveTo>
                <a:lnTo>
                  <a:pt x="58499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499" y="117000"/>
                </a:lnTo>
                <a:lnTo>
                  <a:pt x="526499" y="117000"/>
                </a:lnTo>
                <a:lnTo>
                  <a:pt x="549270" y="112402"/>
                </a:lnTo>
                <a:lnTo>
                  <a:pt x="567865" y="99865"/>
                </a:lnTo>
                <a:lnTo>
                  <a:pt x="580402" y="81270"/>
                </a:lnTo>
                <a:lnTo>
                  <a:pt x="584999" y="58500"/>
                </a:lnTo>
                <a:lnTo>
                  <a:pt x="580402" y="35729"/>
                </a:lnTo>
                <a:lnTo>
                  <a:pt x="567865" y="17134"/>
                </a:lnTo>
                <a:lnTo>
                  <a:pt x="549270" y="4597"/>
                </a:lnTo>
                <a:lnTo>
                  <a:pt x="5264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64574" y="2032548"/>
            <a:ext cx="585470" cy="117475"/>
          </a:xfrm>
          <a:custGeom>
            <a:avLst/>
            <a:gdLst/>
            <a:ahLst/>
            <a:cxnLst/>
            <a:rect l="l" t="t" r="r" b="b"/>
            <a:pathLst>
              <a:path w="585470" h="117475">
                <a:moveTo>
                  <a:pt x="58499" y="0"/>
                </a:moveTo>
                <a:lnTo>
                  <a:pt x="526499" y="0"/>
                </a:lnTo>
                <a:lnTo>
                  <a:pt x="549270" y="4597"/>
                </a:lnTo>
                <a:lnTo>
                  <a:pt x="567865" y="17134"/>
                </a:lnTo>
                <a:lnTo>
                  <a:pt x="580402" y="35729"/>
                </a:lnTo>
                <a:lnTo>
                  <a:pt x="584999" y="58499"/>
                </a:lnTo>
                <a:lnTo>
                  <a:pt x="580402" y="81271"/>
                </a:lnTo>
                <a:lnTo>
                  <a:pt x="567865" y="99866"/>
                </a:lnTo>
                <a:lnTo>
                  <a:pt x="549270" y="112403"/>
                </a:lnTo>
                <a:lnTo>
                  <a:pt x="526499" y="117000"/>
                </a:lnTo>
                <a:lnTo>
                  <a:pt x="58499" y="117000"/>
                </a:lnTo>
                <a:lnTo>
                  <a:pt x="35729" y="112403"/>
                </a:lnTo>
                <a:lnTo>
                  <a:pt x="17134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81574" y="2243148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292500" y="0"/>
                </a:moveTo>
                <a:lnTo>
                  <a:pt x="58499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499" y="117000"/>
                </a:lnTo>
                <a:lnTo>
                  <a:pt x="292500" y="117000"/>
                </a:lnTo>
                <a:lnTo>
                  <a:pt x="315270" y="112402"/>
                </a:lnTo>
                <a:lnTo>
                  <a:pt x="333865" y="99865"/>
                </a:lnTo>
                <a:lnTo>
                  <a:pt x="346402" y="81270"/>
                </a:lnTo>
                <a:lnTo>
                  <a:pt x="351000" y="58500"/>
                </a:lnTo>
                <a:lnTo>
                  <a:pt x="346402" y="35729"/>
                </a:lnTo>
                <a:lnTo>
                  <a:pt x="333865" y="17134"/>
                </a:lnTo>
                <a:lnTo>
                  <a:pt x="315270" y="4597"/>
                </a:lnTo>
                <a:lnTo>
                  <a:pt x="292500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81574" y="2243147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58499" y="0"/>
                </a:moveTo>
                <a:lnTo>
                  <a:pt x="292500" y="0"/>
                </a:lnTo>
                <a:lnTo>
                  <a:pt x="315270" y="4597"/>
                </a:lnTo>
                <a:lnTo>
                  <a:pt x="333865" y="17134"/>
                </a:lnTo>
                <a:lnTo>
                  <a:pt x="346402" y="35729"/>
                </a:lnTo>
                <a:lnTo>
                  <a:pt x="351000" y="58499"/>
                </a:lnTo>
                <a:lnTo>
                  <a:pt x="346402" y="81271"/>
                </a:lnTo>
                <a:lnTo>
                  <a:pt x="333865" y="99866"/>
                </a:lnTo>
                <a:lnTo>
                  <a:pt x="315270" y="112403"/>
                </a:lnTo>
                <a:lnTo>
                  <a:pt x="292500" y="117000"/>
                </a:lnTo>
                <a:lnTo>
                  <a:pt x="58499" y="117000"/>
                </a:lnTo>
                <a:lnTo>
                  <a:pt x="35729" y="112403"/>
                </a:lnTo>
                <a:lnTo>
                  <a:pt x="17134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57073" y="2198253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894"/>
                </a:moveTo>
                <a:lnTo>
                  <a:pt x="0" y="0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44691" y="2165232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44691" y="2165233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90374" y="2091047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295" y="0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75670" y="2078665"/>
            <a:ext cx="33020" cy="24765"/>
          </a:xfrm>
          <a:custGeom>
            <a:avLst/>
            <a:gdLst/>
            <a:ahLst/>
            <a:cxnLst/>
            <a:rect l="l" t="t" r="r" b="b"/>
            <a:pathLst>
              <a:path w="33019" h="24764">
                <a:moveTo>
                  <a:pt x="0" y="0"/>
                </a:moveTo>
                <a:lnTo>
                  <a:pt x="0" y="24764"/>
                </a:lnTo>
                <a:lnTo>
                  <a:pt x="33019" y="12382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75670" y="2078665"/>
            <a:ext cx="33020" cy="24765"/>
          </a:xfrm>
          <a:custGeom>
            <a:avLst/>
            <a:gdLst/>
            <a:ahLst/>
            <a:cxnLst/>
            <a:rect l="l" t="t" r="r" b="b"/>
            <a:pathLst>
              <a:path w="33019" h="24764">
                <a:moveTo>
                  <a:pt x="33019" y="12382"/>
                </a:moveTo>
                <a:lnTo>
                  <a:pt x="0" y="0"/>
                </a:lnTo>
                <a:lnTo>
                  <a:pt x="0" y="24764"/>
                </a:lnTo>
                <a:lnTo>
                  <a:pt x="33019" y="12382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08944" y="2098171"/>
            <a:ext cx="139065" cy="3810"/>
          </a:xfrm>
          <a:custGeom>
            <a:avLst/>
            <a:gdLst/>
            <a:ahLst/>
            <a:cxnLst/>
            <a:rect l="l" t="t" r="r" b="b"/>
            <a:pathLst>
              <a:path w="139064" h="3810">
                <a:moveTo>
                  <a:pt x="0" y="0"/>
                </a:moveTo>
                <a:lnTo>
                  <a:pt x="138939" y="3388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47581" y="2089181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5" h="24764">
                <a:moveTo>
                  <a:pt x="604" y="0"/>
                </a:moveTo>
                <a:lnTo>
                  <a:pt x="0" y="24757"/>
                </a:lnTo>
                <a:lnTo>
                  <a:pt x="33312" y="13183"/>
                </a:lnTo>
                <a:lnTo>
                  <a:pt x="60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47581" y="2089181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5" h="24764">
                <a:moveTo>
                  <a:pt x="33312" y="13184"/>
                </a:moveTo>
                <a:lnTo>
                  <a:pt x="604" y="0"/>
                </a:lnTo>
                <a:lnTo>
                  <a:pt x="0" y="24758"/>
                </a:lnTo>
                <a:lnTo>
                  <a:pt x="33312" y="13184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83574" y="2032548"/>
            <a:ext cx="585470" cy="117475"/>
          </a:xfrm>
          <a:custGeom>
            <a:avLst/>
            <a:gdLst/>
            <a:ahLst/>
            <a:cxnLst/>
            <a:rect l="l" t="t" r="r" b="b"/>
            <a:pathLst>
              <a:path w="585470" h="117475">
                <a:moveTo>
                  <a:pt x="526499" y="0"/>
                </a:moveTo>
                <a:lnTo>
                  <a:pt x="58499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499" y="117000"/>
                </a:lnTo>
                <a:lnTo>
                  <a:pt x="526499" y="117000"/>
                </a:lnTo>
                <a:lnTo>
                  <a:pt x="549270" y="112402"/>
                </a:lnTo>
                <a:lnTo>
                  <a:pt x="567865" y="99865"/>
                </a:lnTo>
                <a:lnTo>
                  <a:pt x="580402" y="81270"/>
                </a:lnTo>
                <a:lnTo>
                  <a:pt x="584999" y="58500"/>
                </a:lnTo>
                <a:lnTo>
                  <a:pt x="580402" y="35729"/>
                </a:lnTo>
                <a:lnTo>
                  <a:pt x="567865" y="17134"/>
                </a:lnTo>
                <a:lnTo>
                  <a:pt x="549270" y="4597"/>
                </a:lnTo>
                <a:lnTo>
                  <a:pt x="5264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83574" y="2032548"/>
            <a:ext cx="585470" cy="117475"/>
          </a:xfrm>
          <a:custGeom>
            <a:avLst/>
            <a:gdLst/>
            <a:ahLst/>
            <a:cxnLst/>
            <a:rect l="l" t="t" r="r" b="b"/>
            <a:pathLst>
              <a:path w="585470" h="117475">
                <a:moveTo>
                  <a:pt x="58499" y="0"/>
                </a:moveTo>
                <a:lnTo>
                  <a:pt x="526499" y="0"/>
                </a:lnTo>
                <a:lnTo>
                  <a:pt x="549270" y="4597"/>
                </a:lnTo>
                <a:lnTo>
                  <a:pt x="567865" y="17134"/>
                </a:lnTo>
                <a:lnTo>
                  <a:pt x="580402" y="35729"/>
                </a:lnTo>
                <a:lnTo>
                  <a:pt x="584999" y="58499"/>
                </a:lnTo>
                <a:lnTo>
                  <a:pt x="580402" y="81271"/>
                </a:lnTo>
                <a:lnTo>
                  <a:pt x="567865" y="99866"/>
                </a:lnTo>
                <a:lnTo>
                  <a:pt x="549270" y="112403"/>
                </a:lnTo>
                <a:lnTo>
                  <a:pt x="526499" y="117000"/>
                </a:lnTo>
                <a:lnTo>
                  <a:pt x="58499" y="117000"/>
                </a:lnTo>
                <a:lnTo>
                  <a:pt x="35729" y="112403"/>
                </a:lnTo>
                <a:lnTo>
                  <a:pt x="17134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00573" y="2243148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292500" y="0"/>
                </a:moveTo>
                <a:lnTo>
                  <a:pt x="58499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499" y="117000"/>
                </a:lnTo>
                <a:lnTo>
                  <a:pt x="292500" y="117000"/>
                </a:lnTo>
                <a:lnTo>
                  <a:pt x="315270" y="112402"/>
                </a:lnTo>
                <a:lnTo>
                  <a:pt x="333865" y="99865"/>
                </a:lnTo>
                <a:lnTo>
                  <a:pt x="346402" y="81270"/>
                </a:lnTo>
                <a:lnTo>
                  <a:pt x="351000" y="58500"/>
                </a:lnTo>
                <a:lnTo>
                  <a:pt x="346402" y="35729"/>
                </a:lnTo>
                <a:lnTo>
                  <a:pt x="333865" y="17134"/>
                </a:lnTo>
                <a:lnTo>
                  <a:pt x="315270" y="4597"/>
                </a:lnTo>
                <a:lnTo>
                  <a:pt x="292500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00573" y="2243147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58499" y="0"/>
                </a:moveTo>
                <a:lnTo>
                  <a:pt x="292500" y="0"/>
                </a:lnTo>
                <a:lnTo>
                  <a:pt x="315270" y="4597"/>
                </a:lnTo>
                <a:lnTo>
                  <a:pt x="333865" y="17134"/>
                </a:lnTo>
                <a:lnTo>
                  <a:pt x="346402" y="35729"/>
                </a:lnTo>
                <a:lnTo>
                  <a:pt x="351000" y="58499"/>
                </a:lnTo>
                <a:lnTo>
                  <a:pt x="346402" y="81271"/>
                </a:lnTo>
                <a:lnTo>
                  <a:pt x="333865" y="99866"/>
                </a:lnTo>
                <a:lnTo>
                  <a:pt x="315270" y="112403"/>
                </a:lnTo>
                <a:lnTo>
                  <a:pt x="292500" y="117000"/>
                </a:lnTo>
                <a:lnTo>
                  <a:pt x="58499" y="117000"/>
                </a:lnTo>
                <a:lnTo>
                  <a:pt x="35729" y="112403"/>
                </a:lnTo>
                <a:lnTo>
                  <a:pt x="17134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76073" y="2198253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894"/>
                </a:moveTo>
                <a:lnTo>
                  <a:pt x="0" y="0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63691" y="2165232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63691" y="2165233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00573" y="1821948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292500" y="0"/>
                </a:moveTo>
                <a:lnTo>
                  <a:pt x="58499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499" y="117000"/>
                </a:lnTo>
                <a:lnTo>
                  <a:pt x="292500" y="117000"/>
                </a:lnTo>
                <a:lnTo>
                  <a:pt x="315270" y="112402"/>
                </a:lnTo>
                <a:lnTo>
                  <a:pt x="333865" y="99865"/>
                </a:lnTo>
                <a:lnTo>
                  <a:pt x="346402" y="81270"/>
                </a:lnTo>
                <a:lnTo>
                  <a:pt x="351000" y="58500"/>
                </a:lnTo>
                <a:lnTo>
                  <a:pt x="346402" y="35729"/>
                </a:lnTo>
                <a:lnTo>
                  <a:pt x="333865" y="17134"/>
                </a:lnTo>
                <a:lnTo>
                  <a:pt x="315270" y="4597"/>
                </a:lnTo>
                <a:lnTo>
                  <a:pt x="292500" y="0"/>
                </a:lnTo>
                <a:close/>
              </a:path>
            </a:pathLst>
          </a:custGeom>
          <a:solidFill>
            <a:srgbClr val="FFC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00573" y="1821948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58499" y="0"/>
                </a:moveTo>
                <a:lnTo>
                  <a:pt x="292500" y="0"/>
                </a:lnTo>
                <a:lnTo>
                  <a:pt x="315270" y="4597"/>
                </a:lnTo>
                <a:lnTo>
                  <a:pt x="333865" y="17134"/>
                </a:lnTo>
                <a:lnTo>
                  <a:pt x="346402" y="35729"/>
                </a:lnTo>
                <a:lnTo>
                  <a:pt x="351000" y="58499"/>
                </a:lnTo>
                <a:lnTo>
                  <a:pt x="346402" y="81270"/>
                </a:lnTo>
                <a:lnTo>
                  <a:pt x="333865" y="99865"/>
                </a:lnTo>
                <a:lnTo>
                  <a:pt x="315270" y="112402"/>
                </a:lnTo>
                <a:lnTo>
                  <a:pt x="292500" y="116999"/>
                </a:lnTo>
                <a:lnTo>
                  <a:pt x="58499" y="116999"/>
                </a:lnTo>
                <a:lnTo>
                  <a:pt x="35729" y="112402"/>
                </a:lnTo>
                <a:lnTo>
                  <a:pt x="17134" y="99865"/>
                </a:lnTo>
                <a:lnTo>
                  <a:pt x="4597" y="81270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76073" y="1987652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895"/>
                </a:moveTo>
                <a:lnTo>
                  <a:pt x="0" y="0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63691" y="1954632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63691" y="1954632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49573" y="2091047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295" y="0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34869" y="2078665"/>
            <a:ext cx="33020" cy="24765"/>
          </a:xfrm>
          <a:custGeom>
            <a:avLst/>
            <a:gdLst/>
            <a:ahLst/>
            <a:cxnLst/>
            <a:rect l="l" t="t" r="r" b="b"/>
            <a:pathLst>
              <a:path w="33020" h="24764">
                <a:moveTo>
                  <a:pt x="0" y="0"/>
                </a:moveTo>
                <a:lnTo>
                  <a:pt x="0" y="24764"/>
                </a:lnTo>
                <a:lnTo>
                  <a:pt x="33019" y="12382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34869" y="2078665"/>
            <a:ext cx="33020" cy="24765"/>
          </a:xfrm>
          <a:custGeom>
            <a:avLst/>
            <a:gdLst/>
            <a:ahLst/>
            <a:cxnLst/>
            <a:rect l="l" t="t" r="r" b="b"/>
            <a:pathLst>
              <a:path w="33020" h="24764">
                <a:moveTo>
                  <a:pt x="33019" y="12382"/>
                </a:moveTo>
                <a:lnTo>
                  <a:pt x="0" y="0"/>
                </a:lnTo>
                <a:lnTo>
                  <a:pt x="0" y="24764"/>
                </a:lnTo>
                <a:lnTo>
                  <a:pt x="33019" y="12382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00573" y="1611348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292500" y="0"/>
                </a:moveTo>
                <a:lnTo>
                  <a:pt x="58499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499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499" y="117000"/>
                </a:lnTo>
                <a:lnTo>
                  <a:pt x="292500" y="117000"/>
                </a:lnTo>
                <a:lnTo>
                  <a:pt x="315270" y="112402"/>
                </a:lnTo>
                <a:lnTo>
                  <a:pt x="333865" y="99865"/>
                </a:lnTo>
                <a:lnTo>
                  <a:pt x="346402" y="81270"/>
                </a:lnTo>
                <a:lnTo>
                  <a:pt x="351000" y="58499"/>
                </a:lnTo>
                <a:lnTo>
                  <a:pt x="346402" y="35729"/>
                </a:lnTo>
                <a:lnTo>
                  <a:pt x="333865" y="17134"/>
                </a:lnTo>
                <a:lnTo>
                  <a:pt x="315270" y="4597"/>
                </a:lnTo>
                <a:lnTo>
                  <a:pt x="292500" y="0"/>
                </a:lnTo>
                <a:close/>
              </a:path>
            </a:pathLst>
          </a:custGeom>
          <a:solidFill>
            <a:srgbClr val="A8C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00573" y="1611348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58499" y="0"/>
                </a:moveTo>
                <a:lnTo>
                  <a:pt x="292500" y="0"/>
                </a:lnTo>
                <a:lnTo>
                  <a:pt x="315270" y="4597"/>
                </a:lnTo>
                <a:lnTo>
                  <a:pt x="333865" y="17134"/>
                </a:lnTo>
                <a:lnTo>
                  <a:pt x="346402" y="35729"/>
                </a:lnTo>
                <a:lnTo>
                  <a:pt x="351000" y="58499"/>
                </a:lnTo>
                <a:lnTo>
                  <a:pt x="346402" y="81270"/>
                </a:lnTo>
                <a:lnTo>
                  <a:pt x="333865" y="99865"/>
                </a:lnTo>
                <a:lnTo>
                  <a:pt x="315270" y="112402"/>
                </a:lnTo>
                <a:lnTo>
                  <a:pt x="292500" y="116999"/>
                </a:lnTo>
                <a:lnTo>
                  <a:pt x="58499" y="116999"/>
                </a:lnTo>
                <a:lnTo>
                  <a:pt x="35729" y="112402"/>
                </a:lnTo>
                <a:lnTo>
                  <a:pt x="17134" y="99865"/>
                </a:lnTo>
                <a:lnTo>
                  <a:pt x="4597" y="81270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76073" y="1777052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895"/>
                </a:moveTo>
                <a:lnTo>
                  <a:pt x="0" y="0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63691" y="1744032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63691" y="1744032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00573" y="1400748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292500" y="0"/>
                </a:moveTo>
                <a:lnTo>
                  <a:pt x="58499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499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499" y="116999"/>
                </a:lnTo>
                <a:lnTo>
                  <a:pt x="292500" y="116999"/>
                </a:lnTo>
                <a:lnTo>
                  <a:pt x="315270" y="112402"/>
                </a:lnTo>
                <a:lnTo>
                  <a:pt x="333865" y="99865"/>
                </a:lnTo>
                <a:lnTo>
                  <a:pt x="346402" y="81270"/>
                </a:lnTo>
                <a:lnTo>
                  <a:pt x="351000" y="58499"/>
                </a:lnTo>
                <a:lnTo>
                  <a:pt x="346402" y="35729"/>
                </a:lnTo>
                <a:lnTo>
                  <a:pt x="333865" y="17134"/>
                </a:lnTo>
                <a:lnTo>
                  <a:pt x="315270" y="4597"/>
                </a:lnTo>
                <a:lnTo>
                  <a:pt x="292500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00573" y="1400748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58499" y="0"/>
                </a:moveTo>
                <a:lnTo>
                  <a:pt x="292500" y="0"/>
                </a:lnTo>
                <a:lnTo>
                  <a:pt x="315270" y="4597"/>
                </a:lnTo>
                <a:lnTo>
                  <a:pt x="333865" y="17134"/>
                </a:lnTo>
                <a:lnTo>
                  <a:pt x="346402" y="35729"/>
                </a:lnTo>
                <a:lnTo>
                  <a:pt x="351000" y="58499"/>
                </a:lnTo>
                <a:lnTo>
                  <a:pt x="346402" y="81270"/>
                </a:lnTo>
                <a:lnTo>
                  <a:pt x="333865" y="99865"/>
                </a:lnTo>
                <a:lnTo>
                  <a:pt x="315270" y="112402"/>
                </a:lnTo>
                <a:lnTo>
                  <a:pt x="292500" y="116999"/>
                </a:lnTo>
                <a:lnTo>
                  <a:pt x="58499" y="116999"/>
                </a:lnTo>
                <a:lnTo>
                  <a:pt x="35729" y="112402"/>
                </a:lnTo>
                <a:lnTo>
                  <a:pt x="17134" y="99865"/>
                </a:lnTo>
                <a:lnTo>
                  <a:pt x="4597" y="81270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76073" y="1517748"/>
            <a:ext cx="0" cy="45085"/>
          </a:xfrm>
          <a:custGeom>
            <a:avLst/>
            <a:gdLst/>
            <a:ahLst/>
            <a:cxnLst/>
            <a:rect l="l" t="t" r="r" b="b"/>
            <a:pathLst>
              <a:path h="45084">
                <a:moveTo>
                  <a:pt x="0" y="0"/>
                </a:moveTo>
                <a:lnTo>
                  <a:pt x="0" y="44895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63691" y="1562643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24764" y="0"/>
                </a:moveTo>
                <a:lnTo>
                  <a:pt x="0" y="0"/>
                </a:lnTo>
                <a:lnTo>
                  <a:pt x="12382" y="33019"/>
                </a:lnTo>
                <a:lnTo>
                  <a:pt x="2476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63691" y="1562643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33019"/>
                </a:moveTo>
                <a:lnTo>
                  <a:pt x="24764" y="0"/>
                </a:lnTo>
                <a:lnTo>
                  <a:pt x="0" y="0"/>
                </a:lnTo>
                <a:lnTo>
                  <a:pt x="12382" y="33019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4174" y="2243148"/>
            <a:ext cx="327660" cy="117475"/>
          </a:xfrm>
          <a:custGeom>
            <a:avLst/>
            <a:gdLst/>
            <a:ahLst/>
            <a:cxnLst/>
            <a:rect l="l" t="t" r="r" b="b"/>
            <a:pathLst>
              <a:path w="327659" h="117475">
                <a:moveTo>
                  <a:pt x="269099" y="0"/>
                </a:moveTo>
                <a:lnTo>
                  <a:pt x="58500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500" y="117000"/>
                </a:lnTo>
                <a:lnTo>
                  <a:pt x="269099" y="117000"/>
                </a:lnTo>
                <a:lnTo>
                  <a:pt x="291870" y="112402"/>
                </a:lnTo>
                <a:lnTo>
                  <a:pt x="310465" y="99865"/>
                </a:lnTo>
                <a:lnTo>
                  <a:pt x="323002" y="81270"/>
                </a:lnTo>
                <a:lnTo>
                  <a:pt x="327599" y="58500"/>
                </a:lnTo>
                <a:lnTo>
                  <a:pt x="323002" y="35729"/>
                </a:lnTo>
                <a:lnTo>
                  <a:pt x="310465" y="17134"/>
                </a:lnTo>
                <a:lnTo>
                  <a:pt x="291870" y="4597"/>
                </a:lnTo>
                <a:lnTo>
                  <a:pt x="2690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4173" y="2243147"/>
            <a:ext cx="327660" cy="117475"/>
          </a:xfrm>
          <a:custGeom>
            <a:avLst/>
            <a:gdLst/>
            <a:ahLst/>
            <a:cxnLst/>
            <a:rect l="l" t="t" r="r" b="b"/>
            <a:pathLst>
              <a:path w="327659" h="117475">
                <a:moveTo>
                  <a:pt x="58499" y="0"/>
                </a:moveTo>
                <a:lnTo>
                  <a:pt x="269100" y="0"/>
                </a:lnTo>
                <a:lnTo>
                  <a:pt x="291871" y="4597"/>
                </a:lnTo>
                <a:lnTo>
                  <a:pt x="310466" y="17134"/>
                </a:lnTo>
                <a:lnTo>
                  <a:pt x="323003" y="35729"/>
                </a:lnTo>
                <a:lnTo>
                  <a:pt x="327600" y="58499"/>
                </a:lnTo>
                <a:lnTo>
                  <a:pt x="323003" y="81271"/>
                </a:lnTo>
                <a:lnTo>
                  <a:pt x="310466" y="99866"/>
                </a:lnTo>
                <a:lnTo>
                  <a:pt x="291871" y="112403"/>
                </a:lnTo>
                <a:lnTo>
                  <a:pt x="269100" y="117000"/>
                </a:lnTo>
                <a:lnTo>
                  <a:pt x="58499" y="117000"/>
                </a:lnTo>
                <a:lnTo>
                  <a:pt x="35729" y="112403"/>
                </a:lnTo>
                <a:lnTo>
                  <a:pt x="17134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43722" y="2096366"/>
            <a:ext cx="251899" cy="150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47294" y="536650"/>
            <a:ext cx="3771265" cy="9785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ru-RU" sz="1100" spc="-45" dirty="0" smtClean="0">
                <a:latin typeface="Tahoma"/>
                <a:cs typeface="Tahoma"/>
              </a:rPr>
              <a:t>Рассмотрите путь частных производных, связывающий изменение </a:t>
            </a:r>
            <a:r>
              <a:rPr lang="en-US" sz="1100" spc="-45" dirty="0" err="1" smtClean="0">
                <a:latin typeface="Tahoma"/>
                <a:cs typeface="Tahoma"/>
              </a:rPr>
              <a:t>cost</a:t>
            </a:r>
            <a:r>
              <a:rPr lang="en-US" sz="1100" spc="-45" baseline="-25000" dirty="0" err="1">
                <a:latin typeface="Tahoma"/>
                <a:cs typeface="Tahoma"/>
              </a:rPr>
              <a:t>N</a:t>
            </a:r>
            <a:r>
              <a:rPr lang="en-US" sz="1100" spc="-40" dirty="0" smtClean="0">
                <a:latin typeface="Tahoma"/>
                <a:cs typeface="Tahoma"/>
              </a:rPr>
              <a:t> </a:t>
            </a:r>
            <a:r>
              <a:rPr lang="ru-RU" sz="1100" spc="-40" dirty="0" smtClean="0">
                <a:latin typeface="Tahoma"/>
                <a:cs typeface="Tahoma"/>
              </a:rPr>
              <a:t>и изменения в </a:t>
            </a:r>
            <a:r>
              <a:rPr lang="en-US" sz="1100" spc="-40" dirty="0" smtClean="0">
                <a:latin typeface="Tahoma"/>
                <a:cs typeface="Tahoma"/>
              </a:rPr>
              <a:t>h</a:t>
            </a:r>
            <a:r>
              <a:rPr lang="en-US" sz="1100" spc="-40" baseline="-25000" dirty="0" smtClean="0">
                <a:latin typeface="Tahoma"/>
                <a:cs typeface="Tahoma"/>
              </a:rPr>
              <a:t>1</a:t>
            </a:r>
            <a:r>
              <a:rPr sz="1100" spc="-40" dirty="0" smtClean="0">
                <a:latin typeface="Tahoma"/>
                <a:cs typeface="Tahoma"/>
              </a:rPr>
              <a:t>: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163320">
              <a:lnSpc>
                <a:spcPct val="100000"/>
              </a:lnSpc>
              <a:tabLst>
                <a:tab pos="1424305" algn="l"/>
              </a:tabLst>
            </a:pPr>
            <a:r>
              <a:rPr sz="1100" i="1" spc="-60" dirty="0">
                <a:latin typeface="Trebuchet MS"/>
                <a:cs typeface="Trebuchet MS"/>
              </a:rPr>
              <a:t>h</a:t>
            </a:r>
            <a:r>
              <a:rPr sz="1200" i="1" spc="-89" baseline="-10416" dirty="0">
                <a:latin typeface="Verdana"/>
                <a:cs typeface="Verdana"/>
              </a:rPr>
              <a:t>n	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spc="22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Trebuchet MS"/>
                <a:cs typeface="Trebuchet MS"/>
              </a:rPr>
              <a:t>g</a:t>
            </a:r>
            <a:r>
              <a:rPr sz="1100" i="1" spc="-220" dirty="0">
                <a:latin typeface="Trebuchet MS"/>
                <a:cs typeface="Trebuchet MS"/>
              </a:rPr>
              <a:t> </a:t>
            </a:r>
            <a:r>
              <a:rPr sz="1100" spc="40" dirty="0">
                <a:latin typeface="Tahoma"/>
                <a:cs typeface="Tahoma"/>
              </a:rPr>
              <a:t>(</a:t>
            </a:r>
            <a:r>
              <a:rPr sz="1100" i="1" spc="40" dirty="0">
                <a:latin typeface="Trebuchet MS"/>
                <a:cs typeface="Trebuchet MS"/>
              </a:rPr>
              <a:t>V</a:t>
            </a:r>
            <a:r>
              <a:rPr sz="1100" i="1" spc="-160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ahoma"/>
                <a:cs typeface="Tahoma"/>
              </a:rPr>
              <a:t>[</a:t>
            </a:r>
            <a:r>
              <a:rPr sz="1100" i="1" spc="-65" dirty="0">
                <a:latin typeface="Trebuchet MS"/>
                <a:cs typeface="Trebuchet MS"/>
              </a:rPr>
              <a:t>x</a:t>
            </a:r>
            <a:r>
              <a:rPr sz="1200" i="1" spc="-97" baseline="-10416" dirty="0">
                <a:latin typeface="Verdana"/>
                <a:cs typeface="Verdana"/>
              </a:rPr>
              <a:t>n</a:t>
            </a:r>
            <a:r>
              <a:rPr sz="1100" spc="-65" dirty="0">
                <a:latin typeface="Tahoma"/>
                <a:cs typeface="Tahoma"/>
              </a:rPr>
              <a:t>;</a:t>
            </a:r>
            <a:r>
              <a:rPr sz="1100" spc="-170" dirty="0">
                <a:latin typeface="Tahoma"/>
                <a:cs typeface="Tahoma"/>
              </a:rPr>
              <a:t> </a:t>
            </a:r>
            <a:r>
              <a:rPr sz="1100" i="1" spc="-35" dirty="0">
                <a:latin typeface="Trebuchet MS"/>
                <a:cs typeface="Trebuchet MS"/>
              </a:rPr>
              <a:t>h</a:t>
            </a:r>
            <a:r>
              <a:rPr sz="1200" i="1" spc="-52" baseline="-10416" dirty="0">
                <a:latin typeface="Verdana"/>
                <a:cs typeface="Verdana"/>
              </a:rPr>
              <a:t>n</a:t>
            </a:r>
            <a:r>
              <a:rPr sz="1200" spc="-52" baseline="-10416" dirty="0">
                <a:latin typeface="Lucida Sans Unicode"/>
                <a:cs typeface="Lucida Sans Unicode"/>
              </a:rPr>
              <a:t>−</a:t>
            </a:r>
            <a:r>
              <a:rPr sz="1200" spc="-52" baseline="-10416" dirty="0">
                <a:latin typeface="Arial"/>
                <a:cs typeface="Arial"/>
              </a:rPr>
              <a:t>1</a:t>
            </a:r>
            <a:r>
              <a:rPr sz="1100" spc="-35" dirty="0">
                <a:latin typeface="Tahoma"/>
                <a:cs typeface="Tahoma"/>
              </a:rPr>
              <a:t>]</a:t>
            </a:r>
            <a:r>
              <a:rPr sz="1100" spc="-114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14" dirty="0">
                <a:latin typeface="Tahoma"/>
                <a:cs typeface="Tahoma"/>
              </a:rPr>
              <a:t> </a:t>
            </a:r>
            <a:r>
              <a:rPr sz="1100" i="1" spc="35" dirty="0">
                <a:latin typeface="Trebuchet MS"/>
                <a:cs typeface="Trebuchet MS"/>
              </a:rPr>
              <a:t>c</a:t>
            </a:r>
            <a:r>
              <a:rPr sz="1100" spc="3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1162685">
              <a:lnSpc>
                <a:spcPts val="1175"/>
              </a:lnSpc>
              <a:spcBef>
                <a:spcPts val="330"/>
              </a:spcBef>
              <a:tabLst>
                <a:tab pos="1424305" algn="l"/>
              </a:tabLst>
            </a:pPr>
            <a:r>
              <a:rPr sz="1100" i="1" spc="-245" dirty="0">
                <a:latin typeface="Trebuchet MS"/>
                <a:cs typeface="Trebuchet MS"/>
              </a:rPr>
              <a:t>p</a:t>
            </a:r>
            <a:r>
              <a:rPr sz="1100" spc="-245" dirty="0">
                <a:latin typeface="Tahoma"/>
                <a:cs typeface="Tahoma"/>
              </a:rPr>
              <a:t>ˆ</a:t>
            </a:r>
            <a:r>
              <a:rPr sz="1200" i="1" spc="-367" baseline="-10416" dirty="0">
                <a:latin typeface="Verdana"/>
                <a:cs typeface="Verdana"/>
              </a:rPr>
              <a:t>n	</a:t>
            </a:r>
            <a:r>
              <a:rPr sz="1100" spc="45" dirty="0">
                <a:latin typeface="Tahoma"/>
                <a:cs typeface="Tahoma"/>
              </a:rPr>
              <a:t>=  </a:t>
            </a:r>
            <a:r>
              <a:rPr sz="1100" spc="-30" dirty="0">
                <a:latin typeface="Tahoma"/>
                <a:cs typeface="Tahoma"/>
              </a:rPr>
              <a:t>softmax(</a:t>
            </a:r>
            <a:r>
              <a:rPr sz="1100" i="1" spc="-30" dirty="0">
                <a:latin typeface="Trebuchet MS"/>
                <a:cs typeface="Trebuchet MS"/>
              </a:rPr>
              <a:t>Wh</a:t>
            </a:r>
            <a:r>
              <a:rPr sz="1200" i="1" spc="-44" baseline="-10416" dirty="0">
                <a:latin typeface="Verdana"/>
                <a:cs typeface="Verdana"/>
              </a:rPr>
              <a:t>n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10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Trebuchet MS"/>
                <a:cs typeface="Trebuchet MS"/>
              </a:rPr>
              <a:t>b</a:t>
            </a:r>
            <a:r>
              <a:rPr sz="1100" spc="-10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R="78740" algn="r">
              <a:lnSpc>
                <a:spcPts val="875"/>
              </a:lnSpc>
            </a:pPr>
            <a:r>
              <a:rPr sz="850" i="1" spc="-15" dirty="0">
                <a:latin typeface="Arial"/>
                <a:cs typeface="Arial"/>
              </a:rPr>
              <a:t>w</a:t>
            </a:r>
            <a:r>
              <a:rPr sz="825" i="1" spc="202" baseline="-15151" dirty="0">
                <a:latin typeface="Arial"/>
                <a:cs typeface="Arial"/>
              </a:rPr>
              <a:t>N</a:t>
            </a:r>
            <a:endParaRPr sz="825" baseline="-15151" dirty="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021853" y="2206589"/>
            <a:ext cx="144780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i="1" spc="-15" dirty="0">
                <a:latin typeface="Arial"/>
                <a:cs typeface="Arial"/>
              </a:rPr>
              <a:t>w</a:t>
            </a:r>
            <a:r>
              <a:rPr sz="825" spc="52" baseline="-15151" dirty="0">
                <a:latin typeface="Tahoma"/>
                <a:cs typeface="Tahoma"/>
              </a:rPr>
              <a:t>0</a:t>
            </a:r>
            <a:endParaRPr sz="825" baseline="-15151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82015" y="2219797"/>
            <a:ext cx="13017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0" i="1" spc="-45" dirty="0">
                <a:latin typeface="Bookman Old Style"/>
                <a:cs typeface="Bookman Old Style"/>
              </a:rPr>
              <a:t>h</a:t>
            </a:r>
            <a:r>
              <a:rPr sz="825" spc="52" baseline="-15151" dirty="0">
                <a:latin typeface="Tahoma"/>
                <a:cs typeface="Tahoma"/>
              </a:rPr>
              <a:t>0</a:t>
            </a:r>
            <a:endParaRPr sz="825" baseline="-15151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026845" y="1996912"/>
            <a:ext cx="13017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0" i="1" spc="-45" dirty="0">
                <a:latin typeface="Bookman Old Style"/>
                <a:cs typeface="Bookman Old Style"/>
              </a:rPr>
              <a:t>h</a:t>
            </a:r>
            <a:r>
              <a:rPr sz="825" spc="52" baseline="-15151" dirty="0">
                <a:latin typeface="Tahoma"/>
                <a:cs typeface="Tahoma"/>
              </a:rPr>
              <a:t>1</a:t>
            </a:r>
            <a:endParaRPr sz="825" baseline="-15151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839195" y="1996912"/>
            <a:ext cx="144780" cy="3613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0"/>
              </a:spcBef>
            </a:pPr>
            <a:r>
              <a:rPr sz="850" b="0" i="1" spc="-5" dirty="0">
                <a:latin typeface="Bookman Old Style"/>
                <a:cs typeface="Bookman Old Style"/>
              </a:rPr>
              <a:t>h</a:t>
            </a:r>
            <a:r>
              <a:rPr sz="825" spc="-7" baseline="-15151" dirty="0">
                <a:latin typeface="Tahoma"/>
                <a:cs typeface="Tahoma"/>
              </a:rPr>
              <a:t>2</a:t>
            </a:r>
            <a:endParaRPr sz="825" baseline="-15151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850" i="1" spc="-15" dirty="0">
                <a:latin typeface="Arial"/>
                <a:cs typeface="Arial"/>
              </a:rPr>
              <a:t>w</a:t>
            </a:r>
            <a:r>
              <a:rPr sz="825" spc="52" baseline="-15151" dirty="0">
                <a:latin typeface="Tahoma"/>
                <a:cs typeface="Tahoma"/>
              </a:rPr>
              <a:t>1</a:t>
            </a:r>
            <a:endParaRPr sz="825" baseline="-15151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006895" y="2012956"/>
            <a:ext cx="287655" cy="360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275" b="0" i="1" spc="67" baseline="9803" dirty="0">
                <a:latin typeface="Bookman Old Style"/>
                <a:cs typeface="Bookman Old Style"/>
              </a:rPr>
              <a:t>h</a:t>
            </a:r>
            <a:r>
              <a:rPr sz="550" i="1" spc="45" dirty="0">
                <a:latin typeface="Arial"/>
                <a:cs typeface="Arial"/>
              </a:rPr>
              <a:t>N </a:t>
            </a:r>
            <a:r>
              <a:rPr sz="550" i="1" spc="135" dirty="0">
                <a:latin typeface="Arial"/>
                <a:cs typeface="Arial"/>
              </a:rPr>
              <a:t> </a:t>
            </a:r>
            <a:r>
              <a:rPr sz="550" spc="35" dirty="0">
                <a:latin typeface="Tahoma"/>
                <a:cs typeface="Tahoma"/>
              </a:rPr>
              <a:t>1</a:t>
            </a: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275" i="1" spc="89" baseline="9803" dirty="0">
                <a:latin typeface="Arial"/>
                <a:cs typeface="Arial"/>
              </a:rPr>
              <a:t>w</a:t>
            </a:r>
            <a:r>
              <a:rPr sz="550" i="1" spc="60" dirty="0">
                <a:latin typeface="Arial"/>
                <a:cs typeface="Arial"/>
              </a:rPr>
              <a:t>N </a:t>
            </a:r>
            <a:r>
              <a:rPr sz="550" i="1" spc="120" dirty="0">
                <a:latin typeface="Arial"/>
                <a:cs typeface="Arial"/>
              </a:rPr>
              <a:t> </a:t>
            </a:r>
            <a:r>
              <a:rPr sz="550" spc="35" dirty="0">
                <a:latin typeface="Tahoma"/>
                <a:cs typeface="Tahoma"/>
              </a:rPr>
              <a:t>2</a:t>
            </a:r>
            <a:endParaRPr sz="550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824140" y="1509385"/>
            <a:ext cx="295275" cy="86360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76200" marR="5080" indent="-46990">
              <a:lnSpc>
                <a:spcPct val="160300"/>
              </a:lnSpc>
              <a:spcBef>
                <a:spcPts val="45"/>
              </a:spcBef>
            </a:pPr>
            <a:r>
              <a:rPr sz="850" spc="15" dirty="0">
                <a:latin typeface="PMingLiU"/>
                <a:cs typeface="PMingLiU"/>
              </a:rPr>
              <a:t>c</a:t>
            </a:r>
            <a:r>
              <a:rPr sz="850" spc="20" dirty="0">
                <a:latin typeface="PMingLiU"/>
                <a:cs typeface="PMingLiU"/>
              </a:rPr>
              <a:t>os</a:t>
            </a:r>
            <a:r>
              <a:rPr sz="850" spc="105" dirty="0">
                <a:latin typeface="PMingLiU"/>
                <a:cs typeface="PMingLiU"/>
              </a:rPr>
              <a:t>t</a:t>
            </a:r>
            <a:r>
              <a:rPr sz="825" i="1" spc="135" baseline="-15151" dirty="0">
                <a:latin typeface="Arial"/>
                <a:cs typeface="Arial"/>
              </a:rPr>
              <a:t>N </a:t>
            </a:r>
            <a:r>
              <a:rPr sz="825" i="1" spc="75" baseline="-15151" dirty="0">
                <a:latin typeface="Arial"/>
                <a:cs typeface="Arial"/>
              </a:rPr>
              <a:t> </a:t>
            </a:r>
            <a:r>
              <a:rPr sz="850" i="1" spc="-70" dirty="0">
                <a:latin typeface="Arial"/>
                <a:cs typeface="Arial"/>
              </a:rPr>
              <a:t>p</a:t>
            </a:r>
            <a:r>
              <a:rPr sz="850" spc="-70" dirty="0">
                <a:latin typeface="Arial"/>
                <a:cs typeface="Arial"/>
              </a:rPr>
              <a:t>ˆ</a:t>
            </a:r>
            <a:r>
              <a:rPr sz="825" i="1" spc="-104" baseline="-15151" dirty="0">
                <a:latin typeface="Arial"/>
                <a:cs typeface="Arial"/>
              </a:rPr>
              <a:t>N  </a:t>
            </a:r>
            <a:r>
              <a:rPr sz="850" b="0" i="1" spc="45" dirty="0">
                <a:latin typeface="Bookman Old Style"/>
                <a:cs typeface="Bookman Old Style"/>
              </a:rPr>
              <a:t>h</a:t>
            </a:r>
            <a:r>
              <a:rPr sz="825" i="1" spc="67" baseline="-15151" dirty="0">
                <a:latin typeface="Arial"/>
                <a:cs typeface="Arial"/>
              </a:rPr>
              <a:t>N</a:t>
            </a:r>
            <a:endParaRPr sz="825" baseline="-15151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75" i="1" spc="89" baseline="9803" dirty="0">
                <a:latin typeface="Arial"/>
                <a:cs typeface="Arial"/>
              </a:rPr>
              <a:t>w</a:t>
            </a:r>
            <a:r>
              <a:rPr sz="550" i="1" spc="60" dirty="0">
                <a:latin typeface="Arial"/>
                <a:cs typeface="Arial"/>
              </a:rPr>
              <a:t>N</a:t>
            </a:r>
            <a:r>
              <a:rPr sz="550" i="1" spc="145" dirty="0">
                <a:latin typeface="Arial"/>
                <a:cs typeface="Arial"/>
              </a:rPr>
              <a:t> </a:t>
            </a:r>
            <a:r>
              <a:rPr sz="550" spc="35" dirty="0">
                <a:latin typeface="Tahoma"/>
                <a:cs typeface="Tahoma"/>
              </a:rPr>
              <a:t>1</a:t>
            </a:r>
            <a:endParaRPr sz="550">
              <a:latin typeface="Tahoma"/>
              <a:cs typeface="Tahoma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011173" y="1751748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-8254" y="9493"/>
                </a:moveTo>
                <a:lnTo>
                  <a:pt x="8254" y="9493"/>
                </a:lnTo>
              </a:path>
            </a:pathLst>
          </a:custGeom>
          <a:ln w="18986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003744" y="1770734"/>
            <a:ext cx="15240" cy="20320"/>
          </a:xfrm>
          <a:custGeom>
            <a:avLst/>
            <a:gdLst/>
            <a:ahLst/>
            <a:cxnLst/>
            <a:rect l="l" t="t" r="r" b="b"/>
            <a:pathLst>
              <a:path w="15239" h="20319">
                <a:moveTo>
                  <a:pt x="14858" y="0"/>
                </a:moveTo>
                <a:lnTo>
                  <a:pt x="0" y="0"/>
                </a:lnTo>
                <a:lnTo>
                  <a:pt x="7429" y="19811"/>
                </a:lnTo>
                <a:lnTo>
                  <a:pt x="14858" y="0"/>
                </a:lnTo>
                <a:close/>
              </a:path>
            </a:pathLst>
          </a:custGeom>
          <a:solidFill>
            <a:srgbClr val="FF0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003744" y="1770734"/>
            <a:ext cx="15240" cy="20320"/>
          </a:xfrm>
          <a:custGeom>
            <a:avLst/>
            <a:gdLst/>
            <a:ahLst/>
            <a:cxnLst/>
            <a:rect l="l" t="t" r="r" b="b"/>
            <a:pathLst>
              <a:path w="15239" h="20319">
                <a:moveTo>
                  <a:pt x="7429" y="19811"/>
                </a:moveTo>
                <a:lnTo>
                  <a:pt x="14858" y="0"/>
                </a:lnTo>
                <a:lnTo>
                  <a:pt x="0" y="0"/>
                </a:lnTo>
                <a:lnTo>
                  <a:pt x="7429" y="19811"/>
                </a:lnTo>
                <a:close/>
              </a:path>
            </a:pathLst>
          </a:custGeom>
          <a:ln w="1650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011173" y="1962348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-8254" y="9493"/>
                </a:moveTo>
                <a:lnTo>
                  <a:pt x="8254" y="9493"/>
                </a:lnTo>
              </a:path>
            </a:pathLst>
          </a:custGeom>
          <a:ln w="18986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003744" y="1981334"/>
            <a:ext cx="15240" cy="20320"/>
          </a:xfrm>
          <a:custGeom>
            <a:avLst/>
            <a:gdLst/>
            <a:ahLst/>
            <a:cxnLst/>
            <a:rect l="l" t="t" r="r" b="b"/>
            <a:pathLst>
              <a:path w="15239" h="20319">
                <a:moveTo>
                  <a:pt x="14858" y="0"/>
                </a:moveTo>
                <a:lnTo>
                  <a:pt x="0" y="0"/>
                </a:lnTo>
                <a:lnTo>
                  <a:pt x="7429" y="19811"/>
                </a:lnTo>
                <a:lnTo>
                  <a:pt x="14858" y="0"/>
                </a:lnTo>
                <a:close/>
              </a:path>
            </a:pathLst>
          </a:custGeom>
          <a:solidFill>
            <a:srgbClr val="FF0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003744" y="1981334"/>
            <a:ext cx="15240" cy="20320"/>
          </a:xfrm>
          <a:custGeom>
            <a:avLst/>
            <a:gdLst/>
            <a:ahLst/>
            <a:cxnLst/>
            <a:rect l="l" t="t" r="r" b="b"/>
            <a:pathLst>
              <a:path w="15239" h="20319">
                <a:moveTo>
                  <a:pt x="7429" y="19811"/>
                </a:moveTo>
                <a:lnTo>
                  <a:pt x="14858" y="0"/>
                </a:lnTo>
                <a:lnTo>
                  <a:pt x="0" y="0"/>
                </a:lnTo>
                <a:lnTo>
                  <a:pt x="7429" y="19811"/>
                </a:lnTo>
                <a:close/>
              </a:path>
            </a:pathLst>
          </a:custGeom>
          <a:ln w="1650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437427" y="2055948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4">
                <a:moveTo>
                  <a:pt x="140146" y="0"/>
                </a:moveTo>
                <a:lnTo>
                  <a:pt x="0" y="0"/>
                </a:lnTo>
              </a:path>
            </a:pathLst>
          </a:custGeom>
          <a:ln w="1650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417615" y="2048518"/>
            <a:ext cx="20320" cy="15240"/>
          </a:xfrm>
          <a:custGeom>
            <a:avLst/>
            <a:gdLst/>
            <a:ahLst/>
            <a:cxnLst/>
            <a:rect l="l" t="t" r="r" b="b"/>
            <a:pathLst>
              <a:path w="20319" h="15239">
                <a:moveTo>
                  <a:pt x="19811" y="0"/>
                </a:moveTo>
                <a:lnTo>
                  <a:pt x="0" y="7429"/>
                </a:lnTo>
                <a:lnTo>
                  <a:pt x="19811" y="14858"/>
                </a:lnTo>
                <a:lnTo>
                  <a:pt x="19811" y="0"/>
                </a:lnTo>
                <a:close/>
              </a:path>
            </a:pathLst>
          </a:custGeom>
          <a:solidFill>
            <a:srgbClr val="FF0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17615" y="2048518"/>
            <a:ext cx="20320" cy="15240"/>
          </a:xfrm>
          <a:custGeom>
            <a:avLst/>
            <a:gdLst/>
            <a:ahLst/>
            <a:cxnLst/>
            <a:rect l="l" t="t" r="r" b="b"/>
            <a:pathLst>
              <a:path w="20319" h="15239">
                <a:moveTo>
                  <a:pt x="0" y="7429"/>
                </a:moveTo>
                <a:lnTo>
                  <a:pt x="19811" y="14858"/>
                </a:lnTo>
                <a:lnTo>
                  <a:pt x="19811" y="0"/>
                </a:lnTo>
                <a:lnTo>
                  <a:pt x="0" y="7429"/>
                </a:lnTo>
                <a:close/>
              </a:path>
            </a:pathLst>
          </a:custGeom>
          <a:ln w="1650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256427" y="2055948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140146" y="0"/>
                </a:moveTo>
                <a:lnTo>
                  <a:pt x="0" y="0"/>
                </a:lnTo>
              </a:path>
            </a:pathLst>
          </a:custGeom>
          <a:ln w="1650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236615" y="2048518"/>
            <a:ext cx="20320" cy="15240"/>
          </a:xfrm>
          <a:custGeom>
            <a:avLst/>
            <a:gdLst/>
            <a:ahLst/>
            <a:cxnLst/>
            <a:rect l="l" t="t" r="r" b="b"/>
            <a:pathLst>
              <a:path w="20319" h="15239">
                <a:moveTo>
                  <a:pt x="19811" y="0"/>
                </a:moveTo>
                <a:lnTo>
                  <a:pt x="0" y="7429"/>
                </a:lnTo>
                <a:lnTo>
                  <a:pt x="19811" y="14858"/>
                </a:lnTo>
                <a:lnTo>
                  <a:pt x="19811" y="0"/>
                </a:lnTo>
                <a:close/>
              </a:path>
            </a:pathLst>
          </a:custGeom>
          <a:solidFill>
            <a:srgbClr val="FF0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236615" y="2048518"/>
            <a:ext cx="20320" cy="15240"/>
          </a:xfrm>
          <a:custGeom>
            <a:avLst/>
            <a:gdLst/>
            <a:ahLst/>
            <a:cxnLst/>
            <a:rect l="l" t="t" r="r" b="b"/>
            <a:pathLst>
              <a:path w="20319" h="15239">
                <a:moveTo>
                  <a:pt x="0" y="7429"/>
                </a:moveTo>
                <a:lnTo>
                  <a:pt x="19811" y="14858"/>
                </a:lnTo>
                <a:lnTo>
                  <a:pt x="19811" y="0"/>
                </a:lnTo>
                <a:lnTo>
                  <a:pt x="0" y="7429"/>
                </a:lnTo>
                <a:close/>
              </a:path>
            </a:pathLst>
          </a:custGeom>
          <a:ln w="1650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496627" y="2055948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140146" y="0"/>
                </a:moveTo>
                <a:lnTo>
                  <a:pt x="0" y="0"/>
                </a:lnTo>
              </a:path>
            </a:pathLst>
          </a:custGeom>
          <a:ln w="1650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476815" y="2048518"/>
            <a:ext cx="20320" cy="15240"/>
          </a:xfrm>
          <a:custGeom>
            <a:avLst/>
            <a:gdLst/>
            <a:ahLst/>
            <a:cxnLst/>
            <a:rect l="l" t="t" r="r" b="b"/>
            <a:pathLst>
              <a:path w="20320" h="15239">
                <a:moveTo>
                  <a:pt x="19811" y="0"/>
                </a:moveTo>
                <a:lnTo>
                  <a:pt x="0" y="7429"/>
                </a:lnTo>
                <a:lnTo>
                  <a:pt x="19811" y="14858"/>
                </a:lnTo>
                <a:lnTo>
                  <a:pt x="19811" y="0"/>
                </a:lnTo>
                <a:close/>
              </a:path>
            </a:pathLst>
          </a:custGeom>
          <a:solidFill>
            <a:srgbClr val="FF0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476815" y="2048518"/>
            <a:ext cx="20320" cy="15240"/>
          </a:xfrm>
          <a:custGeom>
            <a:avLst/>
            <a:gdLst/>
            <a:ahLst/>
            <a:cxnLst/>
            <a:rect l="l" t="t" r="r" b="b"/>
            <a:pathLst>
              <a:path w="20320" h="15239">
                <a:moveTo>
                  <a:pt x="0" y="7429"/>
                </a:moveTo>
                <a:lnTo>
                  <a:pt x="19811" y="14858"/>
                </a:lnTo>
                <a:lnTo>
                  <a:pt x="19811" y="0"/>
                </a:lnTo>
                <a:lnTo>
                  <a:pt x="0" y="7429"/>
                </a:lnTo>
                <a:close/>
              </a:path>
            </a:pathLst>
          </a:custGeom>
          <a:ln w="1650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665674" y="2040264"/>
            <a:ext cx="175642" cy="789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2446533" y="2005649"/>
            <a:ext cx="157480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10" dirty="0">
                <a:latin typeface="Arial"/>
                <a:cs typeface="Arial"/>
              </a:rPr>
              <a:t>…</a:t>
            </a:r>
            <a:endParaRPr sz="105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955166" y="2587394"/>
            <a:ext cx="416559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100" i="1" u="sng" spc="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∂</a:t>
            </a: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cos</a:t>
            </a: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</a:t>
            </a:r>
            <a:r>
              <a:rPr sz="1200" i="1" u="sng" spc="-7" baseline="-13888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endParaRPr sz="1200" baseline="-13888">
              <a:latin typeface="Verdana"/>
              <a:cs typeface="Verdana"/>
            </a:endParaRPr>
          </a:p>
          <a:p>
            <a:pPr marL="7620" algn="ctr">
              <a:lnSpc>
                <a:spcPct val="100000"/>
              </a:lnSpc>
              <a:spcBef>
                <a:spcPts val="170"/>
              </a:spcBef>
            </a:pPr>
            <a:r>
              <a:rPr sz="1100" i="1" spc="5" dirty="0">
                <a:latin typeface="Arial"/>
                <a:cs typeface="Arial"/>
              </a:rPr>
              <a:t>∂</a:t>
            </a:r>
            <a:r>
              <a:rPr sz="1100" i="1" spc="5" dirty="0">
                <a:latin typeface="Trebuchet MS"/>
                <a:cs typeface="Trebuchet MS"/>
              </a:rPr>
              <a:t>h</a:t>
            </a:r>
            <a:r>
              <a:rPr sz="1200" spc="7" baseline="-10416" dirty="0">
                <a:latin typeface="Arial"/>
                <a:cs typeface="Arial"/>
              </a:rPr>
              <a:t>1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502448" y="2703625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5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751914" y="2609899"/>
            <a:ext cx="6273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∂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cost</a:t>
            </a:r>
            <a:r>
              <a:rPr sz="1100" spc="200" dirty="0">
                <a:latin typeface="Tahoma"/>
                <a:cs typeface="Tahoma"/>
              </a:rPr>
              <a:t> </a:t>
            </a:r>
            <a:r>
              <a:rPr sz="1100" i="1" u="sng" spc="-1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∂</a:t>
            </a:r>
            <a:r>
              <a:rPr sz="1100" i="1" u="sng" spc="-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</a:t>
            </a:r>
            <a:r>
              <a:rPr sz="1100" u="sng" spc="-1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ˆ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067153" y="2669792"/>
            <a:ext cx="3752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5750" algn="l"/>
              </a:tabLst>
            </a:pPr>
            <a:r>
              <a:rPr sz="800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sz="800" i="1" u="sng" spc="7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800" i="1" dirty="0">
                <a:latin typeface="Verdana"/>
                <a:cs typeface="Verdana"/>
              </a:rPr>
              <a:t>	</a:t>
            </a:r>
            <a:r>
              <a:rPr sz="800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833117" y="2798659"/>
            <a:ext cx="6089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45" dirty="0">
                <a:latin typeface="Arial"/>
                <a:cs typeface="Arial"/>
              </a:rPr>
              <a:t>∂</a:t>
            </a:r>
            <a:r>
              <a:rPr sz="1100" i="1" spc="-145" dirty="0">
                <a:latin typeface="Trebuchet MS"/>
                <a:cs typeface="Trebuchet MS"/>
              </a:rPr>
              <a:t>p</a:t>
            </a:r>
            <a:r>
              <a:rPr sz="1100" spc="-145" dirty="0">
                <a:latin typeface="Tahoma"/>
                <a:cs typeface="Tahoma"/>
              </a:rPr>
              <a:t>ˆ</a:t>
            </a:r>
            <a:r>
              <a:rPr sz="1200" i="1" spc="-217" baseline="-13888" dirty="0">
                <a:latin typeface="Verdana"/>
                <a:cs typeface="Verdana"/>
              </a:rPr>
              <a:t>N</a:t>
            </a:r>
            <a:r>
              <a:rPr sz="1200" i="1" spc="-52" baseline="-13888" dirty="0">
                <a:latin typeface="Verdana"/>
                <a:cs typeface="Verdana"/>
              </a:rPr>
              <a:t> </a:t>
            </a:r>
            <a:r>
              <a:rPr sz="1100" i="1" spc="10" dirty="0">
                <a:latin typeface="Arial"/>
                <a:cs typeface="Arial"/>
              </a:rPr>
              <a:t>∂</a:t>
            </a:r>
            <a:r>
              <a:rPr sz="1100" i="1" spc="10" dirty="0">
                <a:latin typeface="Trebuchet MS"/>
                <a:cs typeface="Trebuchet MS"/>
              </a:rPr>
              <a:t>h</a:t>
            </a:r>
            <a:r>
              <a:rPr sz="1200" i="1" spc="15" baseline="-13888" dirty="0">
                <a:latin typeface="Verdana"/>
                <a:cs typeface="Verdana"/>
              </a:rPr>
              <a:t>N</a:t>
            </a:r>
            <a:endParaRPr sz="1200" baseline="-13888">
              <a:latin typeface="Verdana"/>
              <a:cs typeface="Verdan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469286" y="2425152"/>
            <a:ext cx="133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0" dirty="0">
                <a:latin typeface="Trebuchet MS"/>
                <a:cs typeface="Trebuchet MS"/>
              </a:rPr>
              <a:t>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469286" y="2674529"/>
            <a:ext cx="1466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05" dirty="0">
                <a:latin typeface="Trebuchet MS"/>
                <a:cs typeface="Trebuchet MS"/>
              </a:rPr>
              <a:t>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763812" y="2572002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65" dirty="0">
                <a:latin typeface="Trebuchet MS"/>
                <a:cs typeface="Trebuchet MS"/>
              </a:rPr>
              <a:t>Y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152406" y="2609899"/>
            <a:ext cx="2470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i="1" u="sng" spc="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∂</a:t>
            </a:r>
            <a:r>
              <a:rPr sz="1100" i="1" u="sng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373945" y="2668002"/>
            <a:ext cx="1581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-7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sz="800" i="1" u="sng" spc="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590507" y="2819436"/>
            <a:ext cx="935355" cy="2438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4040">
              <a:lnSpc>
                <a:spcPts val="1045"/>
              </a:lnSpc>
              <a:spcBef>
                <a:spcPts val="90"/>
              </a:spcBef>
            </a:pPr>
            <a:r>
              <a:rPr sz="1650" i="1" spc="135" baseline="7575" dirty="0">
                <a:latin typeface="Arial"/>
                <a:cs typeface="Arial"/>
              </a:rPr>
              <a:t>∂</a:t>
            </a:r>
            <a:r>
              <a:rPr sz="1650" i="1" spc="-75" baseline="7575" dirty="0">
                <a:latin typeface="Trebuchet MS"/>
                <a:cs typeface="Trebuchet MS"/>
              </a:rPr>
              <a:t>h</a:t>
            </a:r>
            <a:r>
              <a:rPr sz="800" i="1" spc="-60" dirty="0">
                <a:latin typeface="Verdana"/>
                <a:cs typeface="Verdana"/>
              </a:rPr>
              <a:t>n</a:t>
            </a:r>
            <a:r>
              <a:rPr sz="800" spc="20" dirty="0">
                <a:latin typeface="Lucida Sans Unicode"/>
                <a:cs typeface="Lucida Sans Unicode"/>
              </a:rPr>
              <a:t>−</a:t>
            </a:r>
            <a:r>
              <a:rPr sz="800" spc="-25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685"/>
              </a:lnSpc>
            </a:pPr>
            <a:r>
              <a:rPr sz="800" i="1" spc="20" dirty="0">
                <a:latin typeface="Verdana"/>
                <a:cs typeface="Verdana"/>
              </a:rPr>
              <a:t>n</a:t>
            </a:r>
            <a:r>
              <a:rPr sz="800" spc="20" dirty="0">
                <a:latin typeface="Lucida Sans Unicode"/>
                <a:cs typeface="Lucida Sans Unicode"/>
              </a:rPr>
              <a:t>∈{</a:t>
            </a:r>
            <a:r>
              <a:rPr sz="800" i="1" spc="20" dirty="0">
                <a:latin typeface="Verdana"/>
                <a:cs typeface="Verdana"/>
              </a:rPr>
              <a:t>N</a:t>
            </a:r>
            <a:r>
              <a:rPr sz="800" i="1" spc="20" dirty="0">
                <a:latin typeface="Sitka Text"/>
                <a:cs typeface="Sitka Text"/>
              </a:rPr>
              <a:t>,...,</a:t>
            </a:r>
            <a:r>
              <a:rPr sz="800" spc="20" dirty="0">
                <a:latin typeface="Arial"/>
                <a:cs typeface="Arial"/>
              </a:rPr>
              <a:t>2</a:t>
            </a:r>
            <a:r>
              <a:rPr sz="800" spc="20" dirty="0">
                <a:latin typeface="Lucida Sans Unicode"/>
                <a:cs typeface="Lucida Sans Unicode"/>
              </a:rPr>
              <a:t>}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521379" y="2425152"/>
            <a:ext cx="133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0" dirty="0">
                <a:latin typeface="Trebuchet MS"/>
                <a:cs typeface="Trebuchet MS"/>
              </a:rPr>
              <a:t>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521379" y="2674529"/>
            <a:ext cx="1466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05" dirty="0">
                <a:latin typeface="Trebuchet MS"/>
                <a:cs typeface="Trebuchet MS"/>
              </a:rPr>
              <a:t>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9" y="59878"/>
            <a:ext cx="40164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15" dirty="0" err="1"/>
              <a:t>РНСи</a:t>
            </a:r>
            <a:r>
              <a:rPr lang="ru-RU" spc="-15" dirty="0"/>
              <a:t>: </a:t>
            </a:r>
            <a:r>
              <a:rPr lang="ru-RU" spc="-30" dirty="0"/>
              <a:t>Взрывающиеся и исчезающие градиенты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405585"/>
            <a:ext cx="3771265" cy="3411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ru-RU" sz="1100" spc="-45" dirty="0" smtClean="0">
                <a:latin typeface="Tahoma"/>
                <a:cs typeface="Tahoma"/>
              </a:rPr>
              <a:t>Рассмотрите путь частных производных, связывающий изменение </a:t>
            </a:r>
            <a:r>
              <a:rPr lang="ru-RU" sz="1100" spc="-45" dirty="0" err="1" smtClean="0">
                <a:latin typeface="Tahoma"/>
                <a:cs typeface="Tahoma"/>
              </a:rPr>
              <a:t>cost</a:t>
            </a:r>
            <a:r>
              <a:rPr lang="ru-RU" sz="1100" spc="-45" baseline="-25000" dirty="0" err="1" smtClean="0">
                <a:latin typeface="Tahoma"/>
                <a:cs typeface="Tahoma"/>
              </a:rPr>
              <a:t>N</a:t>
            </a:r>
            <a:r>
              <a:rPr lang="ru-RU" sz="1100" spc="-40" dirty="0" smtClean="0">
                <a:latin typeface="Tahoma"/>
                <a:cs typeface="Tahoma"/>
              </a:rPr>
              <a:t> и изменения в h</a:t>
            </a:r>
            <a:r>
              <a:rPr lang="ru-RU" sz="1100" spc="-40" baseline="-25000" dirty="0" smtClean="0">
                <a:latin typeface="Tahoma"/>
                <a:cs typeface="Tahoma"/>
              </a:rPr>
              <a:t>1</a:t>
            </a:r>
            <a:r>
              <a:rPr lang="ru-RU" sz="1100" spc="-40" dirty="0" smtClean="0">
                <a:latin typeface="Tahoma"/>
                <a:cs typeface="Tahoma"/>
              </a:rPr>
              <a:t>:</a:t>
            </a:r>
            <a:endParaRPr lang="ru-RU"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684" y="894688"/>
            <a:ext cx="14744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60" dirty="0">
                <a:latin typeface="Trebuchet MS"/>
                <a:cs typeface="Trebuchet MS"/>
              </a:rPr>
              <a:t>h</a:t>
            </a:r>
            <a:r>
              <a:rPr sz="1200" i="1" spc="-89" baseline="-10416" dirty="0">
                <a:latin typeface="Verdana"/>
                <a:cs typeface="Verdana"/>
              </a:rPr>
              <a:t>n</a:t>
            </a:r>
            <a:r>
              <a:rPr sz="1200" i="1" spc="104" baseline="-10416" dirty="0">
                <a:latin typeface="Verdana"/>
                <a:cs typeface="Verdan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Trebuchet MS"/>
                <a:cs typeface="Trebuchet MS"/>
              </a:rPr>
              <a:t>g</a:t>
            </a:r>
            <a:r>
              <a:rPr sz="1100" i="1" spc="-220" dirty="0">
                <a:latin typeface="Trebuchet MS"/>
                <a:cs typeface="Trebuchet MS"/>
              </a:rPr>
              <a:t> </a:t>
            </a:r>
            <a:r>
              <a:rPr sz="1100" spc="40" dirty="0">
                <a:latin typeface="Tahoma"/>
                <a:cs typeface="Tahoma"/>
              </a:rPr>
              <a:t>(</a:t>
            </a:r>
            <a:r>
              <a:rPr sz="1100" i="1" spc="40" dirty="0">
                <a:latin typeface="Trebuchet MS"/>
                <a:cs typeface="Trebuchet MS"/>
              </a:rPr>
              <a:t>V</a:t>
            </a:r>
            <a:r>
              <a:rPr sz="1100" i="1" spc="-160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ahoma"/>
                <a:cs typeface="Tahoma"/>
              </a:rPr>
              <a:t>[</a:t>
            </a:r>
            <a:r>
              <a:rPr sz="1100" i="1" spc="-65" dirty="0">
                <a:latin typeface="Trebuchet MS"/>
                <a:cs typeface="Trebuchet MS"/>
              </a:rPr>
              <a:t>x</a:t>
            </a:r>
            <a:r>
              <a:rPr sz="1200" i="1" spc="-97" baseline="-10416" dirty="0">
                <a:latin typeface="Verdana"/>
                <a:cs typeface="Verdana"/>
              </a:rPr>
              <a:t>n</a:t>
            </a:r>
            <a:r>
              <a:rPr sz="1100" spc="-65" dirty="0">
                <a:latin typeface="Tahoma"/>
                <a:cs typeface="Tahoma"/>
              </a:rPr>
              <a:t>;</a:t>
            </a:r>
            <a:r>
              <a:rPr sz="1100" spc="-175" dirty="0">
                <a:latin typeface="Tahoma"/>
                <a:cs typeface="Tahoma"/>
              </a:rPr>
              <a:t> </a:t>
            </a:r>
            <a:r>
              <a:rPr sz="1100" i="1" spc="-35" dirty="0">
                <a:latin typeface="Trebuchet MS"/>
                <a:cs typeface="Trebuchet MS"/>
              </a:rPr>
              <a:t>h</a:t>
            </a:r>
            <a:r>
              <a:rPr sz="1200" i="1" spc="-52" baseline="-10416" dirty="0">
                <a:latin typeface="Verdana"/>
                <a:cs typeface="Verdana"/>
              </a:rPr>
              <a:t>n</a:t>
            </a:r>
            <a:r>
              <a:rPr sz="1200" spc="-52" baseline="-10416" dirty="0">
                <a:latin typeface="Lucida Sans Unicode"/>
                <a:cs typeface="Lucida Sans Unicode"/>
              </a:rPr>
              <a:t>−</a:t>
            </a:r>
            <a:r>
              <a:rPr sz="1200" spc="-52" baseline="-10416" dirty="0">
                <a:latin typeface="Arial"/>
                <a:cs typeface="Arial"/>
              </a:rPr>
              <a:t>1</a:t>
            </a:r>
            <a:r>
              <a:rPr sz="1100" spc="-35" dirty="0">
                <a:latin typeface="Tahoma"/>
                <a:cs typeface="Tahoma"/>
              </a:rPr>
              <a:t>]</a:t>
            </a:r>
            <a:r>
              <a:rPr sz="1100" spc="-114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10" dirty="0">
                <a:latin typeface="Tahoma"/>
                <a:cs typeface="Tahoma"/>
              </a:rPr>
              <a:t> </a:t>
            </a:r>
            <a:r>
              <a:rPr sz="1100" i="1" spc="20" dirty="0">
                <a:latin typeface="Trebuchet MS"/>
                <a:cs typeface="Trebuchet MS"/>
              </a:rPr>
              <a:t>c</a:t>
            </a:r>
            <a:r>
              <a:rPr sz="1100" spc="20" dirty="0">
                <a:latin typeface="Tahoma"/>
                <a:cs typeface="Tahoma"/>
              </a:rPr>
              <a:t>)</a:t>
            </a:r>
            <a:r>
              <a:rPr sz="1100" i="1" spc="20" dirty="0">
                <a:latin typeface="Arial"/>
                <a:cs typeface="Arial"/>
              </a:rPr>
              <a:t>,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07729" y="914367"/>
            <a:ext cx="825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0728" y="894688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5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63457" y="871206"/>
            <a:ext cx="1025525" cy="255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05"/>
              </a:lnSpc>
              <a:spcBef>
                <a:spcPts val="95"/>
              </a:spcBef>
              <a:tabLst>
                <a:tab pos="541020" algn="l"/>
              </a:tabLst>
            </a:pPr>
            <a:r>
              <a:rPr sz="800" i="1" u="sng" spc="5" dirty="0">
                <a:uFill>
                  <a:solidFill>
                    <a:srgbClr val="000000"/>
                  </a:solidFill>
                </a:uFill>
                <a:latin typeface="Sitka Text"/>
                <a:cs typeface="Sitka Text"/>
              </a:rPr>
              <a:t>∂</a:t>
            </a:r>
            <a:r>
              <a:rPr sz="800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cost</a:t>
            </a:r>
            <a:r>
              <a:rPr sz="800" spc="5" dirty="0">
                <a:latin typeface="Arial"/>
                <a:cs typeface="Arial"/>
              </a:rPr>
              <a:t>	</a:t>
            </a:r>
            <a:r>
              <a:rPr sz="800" i="1" u="sng" spc="5" dirty="0">
                <a:uFill>
                  <a:solidFill>
                    <a:srgbClr val="000000"/>
                  </a:solidFill>
                </a:uFill>
                <a:latin typeface="Sitka Text"/>
                <a:cs typeface="Sitka Text"/>
              </a:rPr>
              <a:t>∂</a:t>
            </a:r>
            <a:r>
              <a:rPr sz="800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cost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i="1" u="sng" spc="-60" dirty="0">
                <a:uFill>
                  <a:solidFill>
                    <a:srgbClr val="000000"/>
                  </a:solidFill>
                </a:uFill>
                <a:latin typeface="Sitka Text"/>
                <a:cs typeface="Sitka Text"/>
              </a:rPr>
              <a:t>∂</a:t>
            </a:r>
            <a:r>
              <a:rPr sz="800" i="1" u="sng" spc="-6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</a:t>
            </a:r>
            <a:r>
              <a:rPr sz="800" u="sng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ˆ</a:t>
            </a:r>
            <a:endParaRPr sz="800">
              <a:latin typeface="Arial"/>
              <a:cs typeface="Arial"/>
            </a:endParaRPr>
          </a:p>
          <a:p>
            <a:pPr marL="86995">
              <a:lnSpc>
                <a:spcPts val="905"/>
              </a:lnSpc>
            </a:pPr>
            <a:r>
              <a:rPr sz="800" i="1" spc="-5" dirty="0">
                <a:latin typeface="Sitka Text"/>
                <a:cs typeface="Sitka Text"/>
              </a:rPr>
              <a:t>∂</a:t>
            </a:r>
            <a:r>
              <a:rPr sz="800" i="1" spc="-5" dirty="0">
                <a:latin typeface="Verdana"/>
                <a:cs typeface="Verdana"/>
              </a:rPr>
              <a:t>h</a:t>
            </a:r>
            <a:r>
              <a:rPr sz="900" spc="-7" baseline="-9259" dirty="0"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1880" y="740891"/>
            <a:ext cx="1085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45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4621" y="790776"/>
            <a:ext cx="1562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85" dirty="0">
                <a:latin typeface="Trebuchet MS"/>
                <a:cs typeface="Trebuchet MS"/>
              </a:rPr>
              <a:t>Q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43679" y="876400"/>
            <a:ext cx="200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u="sng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i="1" u="sng" spc="85" dirty="0">
                <a:uFill>
                  <a:solidFill>
                    <a:srgbClr val="000000"/>
                  </a:solidFill>
                </a:uFill>
                <a:latin typeface="Sitka Text"/>
                <a:cs typeface="Sitka Text"/>
              </a:rPr>
              <a:t>∂</a:t>
            </a:r>
            <a:r>
              <a:rPr sz="800" i="1" u="sng" spc="-7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h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36417" y="914367"/>
            <a:ext cx="14135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94765" algn="l"/>
              </a:tabLst>
            </a:pPr>
            <a:r>
              <a:rPr sz="600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  </a:t>
            </a:r>
            <a:r>
              <a:rPr sz="600" i="1" spc="-5" dirty="0">
                <a:latin typeface="Verdana"/>
                <a:cs typeface="Verdana"/>
              </a:rPr>
              <a:t>   </a:t>
            </a:r>
            <a:r>
              <a:rPr sz="600" i="1" spc="25" dirty="0">
                <a:latin typeface="Verdana"/>
                <a:cs typeface="Verdana"/>
              </a:rPr>
              <a:t> </a:t>
            </a:r>
            <a:r>
              <a:rPr sz="600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sz="600" i="1" spc="-5" dirty="0">
                <a:latin typeface="Verdana"/>
                <a:cs typeface="Verdana"/>
              </a:rPr>
              <a:t>	</a:t>
            </a:r>
            <a:r>
              <a:rPr sz="600" i="1" u="sng" spc="-5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sz="600" i="1" u="sng" spc="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55201" y="979778"/>
            <a:ext cx="15887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2790" algn="l"/>
              </a:tabLst>
            </a:pPr>
            <a:r>
              <a:rPr sz="800" i="1" spc="-65" dirty="0">
                <a:latin typeface="Sitka Text"/>
                <a:cs typeface="Sitka Text"/>
              </a:rPr>
              <a:t>∂</a:t>
            </a:r>
            <a:r>
              <a:rPr sz="800" i="1" spc="-65" dirty="0">
                <a:latin typeface="Verdana"/>
                <a:cs typeface="Verdana"/>
              </a:rPr>
              <a:t>p</a:t>
            </a:r>
            <a:r>
              <a:rPr sz="800" spc="-65" dirty="0">
                <a:latin typeface="Arial"/>
                <a:cs typeface="Arial"/>
              </a:rPr>
              <a:t>ˆ</a:t>
            </a:r>
            <a:r>
              <a:rPr sz="900" i="1" spc="-97" baseline="-13888" dirty="0">
                <a:latin typeface="Verdana"/>
                <a:cs typeface="Verdana"/>
              </a:rPr>
              <a:t>N    </a:t>
            </a:r>
            <a:r>
              <a:rPr sz="900" i="1" spc="60" baseline="-13888" dirty="0">
                <a:latin typeface="Verdana"/>
                <a:cs typeface="Verdana"/>
              </a:rPr>
              <a:t> </a:t>
            </a:r>
            <a:r>
              <a:rPr sz="800" i="1" spc="5" dirty="0">
                <a:latin typeface="Sitka Text"/>
                <a:cs typeface="Sitka Text"/>
              </a:rPr>
              <a:t>∂</a:t>
            </a:r>
            <a:r>
              <a:rPr sz="800" i="1" spc="5" dirty="0">
                <a:latin typeface="Verdana"/>
                <a:cs typeface="Verdana"/>
              </a:rPr>
              <a:t>h</a:t>
            </a:r>
            <a:r>
              <a:rPr sz="900" i="1" spc="7" baseline="-13888" dirty="0">
                <a:latin typeface="Verdana"/>
                <a:cs typeface="Verdana"/>
              </a:rPr>
              <a:t>N	</a:t>
            </a:r>
            <a:r>
              <a:rPr sz="1200" i="1" spc="30" baseline="3472" dirty="0">
                <a:latin typeface="Verdana"/>
                <a:cs typeface="Verdana"/>
              </a:rPr>
              <a:t>n</a:t>
            </a:r>
            <a:r>
              <a:rPr sz="1200" spc="30" baseline="3472" dirty="0">
                <a:latin typeface="Lucida Sans Unicode"/>
                <a:cs typeface="Lucida Sans Unicode"/>
              </a:rPr>
              <a:t>∈{</a:t>
            </a:r>
            <a:r>
              <a:rPr sz="1200" i="1" spc="30" baseline="3472" dirty="0">
                <a:latin typeface="Verdana"/>
                <a:cs typeface="Verdana"/>
              </a:rPr>
              <a:t>N</a:t>
            </a:r>
            <a:r>
              <a:rPr sz="1200" i="1" spc="30" baseline="3472" dirty="0">
                <a:latin typeface="Sitka Text"/>
                <a:cs typeface="Sitka Text"/>
              </a:rPr>
              <a:t>,...,</a:t>
            </a:r>
            <a:r>
              <a:rPr sz="1200" spc="30" baseline="3472" dirty="0">
                <a:latin typeface="Arial"/>
                <a:cs typeface="Arial"/>
              </a:rPr>
              <a:t>2</a:t>
            </a:r>
            <a:r>
              <a:rPr sz="1200" spc="30" baseline="3472" dirty="0">
                <a:latin typeface="Lucida Sans Unicode"/>
                <a:cs typeface="Lucida Sans Unicode"/>
              </a:rPr>
              <a:t>}</a:t>
            </a:r>
            <a:r>
              <a:rPr sz="1200" spc="44" baseline="3472" dirty="0">
                <a:latin typeface="Lucida Sans Unicode"/>
                <a:cs typeface="Lucida Sans Unicode"/>
              </a:rPr>
              <a:t> </a:t>
            </a:r>
            <a:r>
              <a:rPr sz="800" i="1" spc="35" dirty="0">
                <a:latin typeface="Sitka Text"/>
                <a:cs typeface="Sitka Text"/>
              </a:rPr>
              <a:t>∂</a:t>
            </a:r>
            <a:r>
              <a:rPr sz="800" i="1" spc="35" dirty="0">
                <a:latin typeface="Verdana"/>
                <a:cs typeface="Verdana"/>
              </a:rPr>
              <a:t>h</a:t>
            </a:r>
            <a:r>
              <a:rPr sz="900" i="1" spc="52" baseline="-9259" dirty="0">
                <a:latin typeface="Verdana"/>
                <a:cs typeface="Verdana"/>
              </a:rPr>
              <a:t>n</a:t>
            </a:r>
            <a:r>
              <a:rPr sz="900" i="1" spc="52" baseline="-9259" dirty="0">
                <a:latin typeface="Arial"/>
                <a:cs typeface="Arial"/>
              </a:rPr>
              <a:t>−</a:t>
            </a:r>
            <a:r>
              <a:rPr sz="900" spc="52" baseline="-9259" dirty="0"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39704" y="740891"/>
            <a:ext cx="1085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5" dirty="0">
                <a:latin typeface="Trebuchet MS"/>
                <a:cs typeface="Trebuchet MS"/>
              </a:rPr>
              <a:t>Σ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5374" y="2852066"/>
            <a:ext cx="585470" cy="117475"/>
          </a:xfrm>
          <a:custGeom>
            <a:avLst/>
            <a:gdLst/>
            <a:ahLst/>
            <a:cxnLst/>
            <a:rect l="l" t="t" r="r" b="b"/>
            <a:pathLst>
              <a:path w="585469" h="117475">
                <a:moveTo>
                  <a:pt x="526500" y="0"/>
                </a:moveTo>
                <a:lnTo>
                  <a:pt x="58500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500" y="117000"/>
                </a:lnTo>
                <a:lnTo>
                  <a:pt x="526500" y="117000"/>
                </a:lnTo>
                <a:lnTo>
                  <a:pt x="549270" y="112402"/>
                </a:lnTo>
                <a:lnTo>
                  <a:pt x="567865" y="99865"/>
                </a:lnTo>
                <a:lnTo>
                  <a:pt x="580402" y="81270"/>
                </a:lnTo>
                <a:lnTo>
                  <a:pt x="585000" y="58500"/>
                </a:lnTo>
                <a:lnTo>
                  <a:pt x="580402" y="35729"/>
                </a:lnTo>
                <a:lnTo>
                  <a:pt x="567865" y="17134"/>
                </a:lnTo>
                <a:lnTo>
                  <a:pt x="549270" y="4597"/>
                </a:lnTo>
                <a:lnTo>
                  <a:pt x="526500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5374" y="2852066"/>
            <a:ext cx="585470" cy="117475"/>
          </a:xfrm>
          <a:custGeom>
            <a:avLst/>
            <a:gdLst/>
            <a:ahLst/>
            <a:cxnLst/>
            <a:rect l="l" t="t" r="r" b="b"/>
            <a:pathLst>
              <a:path w="585469" h="117475">
                <a:moveTo>
                  <a:pt x="58499" y="0"/>
                </a:moveTo>
                <a:lnTo>
                  <a:pt x="526499" y="0"/>
                </a:lnTo>
                <a:lnTo>
                  <a:pt x="549270" y="4597"/>
                </a:lnTo>
                <a:lnTo>
                  <a:pt x="567865" y="17134"/>
                </a:lnTo>
                <a:lnTo>
                  <a:pt x="580402" y="35729"/>
                </a:lnTo>
                <a:lnTo>
                  <a:pt x="584999" y="58499"/>
                </a:lnTo>
                <a:lnTo>
                  <a:pt x="580402" y="81271"/>
                </a:lnTo>
                <a:lnTo>
                  <a:pt x="567865" y="99866"/>
                </a:lnTo>
                <a:lnTo>
                  <a:pt x="549270" y="112403"/>
                </a:lnTo>
                <a:lnTo>
                  <a:pt x="526499" y="117000"/>
                </a:lnTo>
                <a:lnTo>
                  <a:pt x="58499" y="117000"/>
                </a:lnTo>
                <a:lnTo>
                  <a:pt x="35728" y="112403"/>
                </a:lnTo>
                <a:lnTo>
                  <a:pt x="17133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3" y="17134"/>
                </a:lnTo>
                <a:lnTo>
                  <a:pt x="35728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2374" y="3062666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5" h="117475">
                <a:moveTo>
                  <a:pt x="292500" y="0"/>
                </a:moveTo>
                <a:lnTo>
                  <a:pt x="58500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500" y="117000"/>
                </a:lnTo>
                <a:lnTo>
                  <a:pt x="292500" y="117000"/>
                </a:lnTo>
                <a:lnTo>
                  <a:pt x="315271" y="112402"/>
                </a:lnTo>
                <a:lnTo>
                  <a:pt x="333865" y="99865"/>
                </a:lnTo>
                <a:lnTo>
                  <a:pt x="346403" y="81270"/>
                </a:lnTo>
                <a:lnTo>
                  <a:pt x="351000" y="58500"/>
                </a:lnTo>
                <a:lnTo>
                  <a:pt x="346403" y="35729"/>
                </a:lnTo>
                <a:lnTo>
                  <a:pt x="333865" y="17134"/>
                </a:lnTo>
                <a:lnTo>
                  <a:pt x="315271" y="4597"/>
                </a:lnTo>
                <a:lnTo>
                  <a:pt x="292500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22374" y="3062666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5" h="117475">
                <a:moveTo>
                  <a:pt x="58499" y="0"/>
                </a:moveTo>
                <a:lnTo>
                  <a:pt x="292500" y="0"/>
                </a:lnTo>
                <a:lnTo>
                  <a:pt x="315270" y="4597"/>
                </a:lnTo>
                <a:lnTo>
                  <a:pt x="333865" y="17134"/>
                </a:lnTo>
                <a:lnTo>
                  <a:pt x="346402" y="35729"/>
                </a:lnTo>
                <a:lnTo>
                  <a:pt x="351000" y="58499"/>
                </a:lnTo>
                <a:lnTo>
                  <a:pt x="346402" y="81271"/>
                </a:lnTo>
                <a:lnTo>
                  <a:pt x="333865" y="99866"/>
                </a:lnTo>
                <a:lnTo>
                  <a:pt x="315270" y="112403"/>
                </a:lnTo>
                <a:lnTo>
                  <a:pt x="292500" y="117000"/>
                </a:lnTo>
                <a:lnTo>
                  <a:pt x="58499" y="117000"/>
                </a:lnTo>
                <a:lnTo>
                  <a:pt x="35729" y="112403"/>
                </a:lnTo>
                <a:lnTo>
                  <a:pt x="17134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97873" y="3017771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894"/>
                </a:moveTo>
                <a:lnTo>
                  <a:pt x="0" y="0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85491" y="2984751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5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85491" y="2984751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5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24374" y="2852066"/>
            <a:ext cx="585470" cy="117475"/>
          </a:xfrm>
          <a:custGeom>
            <a:avLst/>
            <a:gdLst/>
            <a:ahLst/>
            <a:cxnLst/>
            <a:rect l="l" t="t" r="r" b="b"/>
            <a:pathLst>
              <a:path w="585469" h="117475">
                <a:moveTo>
                  <a:pt x="526499" y="0"/>
                </a:moveTo>
                <a:lnTo>
                  <a:pt x="58499" y="0"/>
                </a:lnTo>
                <a:lnTo>
                  <a:pt x="35728" y="4597"/>
                </a:lnTo>
                <a:lnTo>
                  <a:pt x="17133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3" y="99865"/>
                </a:lnTo>
                <a:lnTo>
                  <a:pt x="35728" y="112402"/>
                </a:lnTo>
                <a:lnTo>
                  <a:pt x="58499" y="117000"/>
                </a:lnTo>
                <a:lnTo>
                  <a:pt x="526499" y="117000"/>
                </a:lnTo>
                <a:lnTo>
                  <a:pt x="549270" y="112402"/>
                </a:lnTo>
                <a:lnTo>
                  <a:pt x="567865" y="99865"/>
                </a:lnTo>
                <a:lnTo>
                  <a:pt x="580402" y="81270"/>
                </a:lnTo>
                <a:lnTo>
                  <a:pt x="584999" y="58500"/>
                </a:lnTo>
                <a:lnTo>
                  <a:pt x="580402" y="35729"/>
                </a:lnTo>
                <a:lnTo>
                  <a:pt x="567865" y="17134"/>
                </a:lnTo>
                <a:lnTo>
                  <a:pt x="549270" y="4597"/>
                </a:lnTo>
                <a:lnTo>
                  <a:pt x="5264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24374" y="2852066"/>
            <a:ext cx="585470" cy="117475"/>
          </a:xfrm>
          <a:custGeom>
            <a:avLst/>
            <a:gdLst/>
            <a:ahLst/>
            <a:cxnLst/>
            <a:rect l="l" t="t" r="r" b="b"/>
            <a:pathLst>
              <a:path w="585469" h="117475">
                <a:moveTo>
                  <a:pt x="58499" y="0"/>
                </a:moveTo>
                <a:lnTo>
                  <a:pt x="526499" y="0"/>
                </a:lnTo>
                <a:lnTo>
                  <a:pt x="549270" y="4597"/>
                </a:lnTo>
                <a:lnTo>
                  <a:pt x="567865" y="17134"/>
                </a:lnTo>
                <a:lnTo>
                  <a:pt x="580402" y="35729"/>
                </a:lnTo>
                <a:lnTo>
                  <a:pt x="584999" y="58499"/>
                </a:lnTo>
                <a:lnTo>
                  <a:pt x="580402" y="81271"/>
                </a:lnTo>
                <a:lnTo>
                  <a:pt x="567865" y="99866"/>
                </a:lnTo>
                <a:lnTo>
                  <a:pt x="549270" y="112403"/>
                </a:lnTo>
                <a:lnTo>
                  <a:pt x="526499" y="117000"/>
                </a:lnTo>
                <a:lnTo>
                  <a:pt x="58499" y="117000"/>
                </a:lnTo>
                <a:lnTo>
                  <a:pt x="35728" y="112403"/>
                </a:lnTo>
                <a:lnTo>
                  <a:pt x="17133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3" y="17134"/>
                </a:lnTo>
                <a:lnTo>
                  <a:pt x="35728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41374" y="3062666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5" h="117475">
                <a:moveTo>
                  <a:pt x="292500" y="0"/>
                </a:moveTo>
                <a:lnTo>
                  <a:pt x="58499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499" y="117000"/>
                </a:lnTo>
                <a:lnTo>
                  <a:pt x="292500" y="117000"/>
                </a:lnTo>
                <a:lnTo>
                  <a:pt x="315270" y="112402"/>
                </a:lnTo>
                <a:lnTo>
                  <a:pt x="333865" y="99865"/>
                </a:lnTo>
                <a:lnTo>
                  <a:pt x="346402" y="81270"/>
                </a:lnTo>
                <a:lnTo>
                  <a:pt x="351000" y="58500"/>
                </a:lnTo>
                <a:lnTo>
                  <a:pt x="346402" y="35729"/>
                </a:lnTo>
                <a:lnTo>
                  <a:pt x="333865" y="17134"/>
                </a:lnTo>
                <a:lnTo>
                  <a:pt x="315270" y="4597"/>
                </a:lnTo>
                <a:lnTo>
                  <a:pt x="292500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41374" y="3062666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5" h="117475">
                <a:moveTo>
                  <a:pt x="58499" y="0"/>
                </a:moveTo>
                <a:lnTo>
                  <a:pt x="292500" y="0"/>
                </a:lnTo>
                <a:lnTo>
                  <a:pt x="315270" y="4597"/>
                </a:lnTo>
                <a:lnTo>
                  <a:pt x="333865" y="17134"/>
                </a:lnTo>
                <a:lnTo>
                  <a:pt x="346402" y="35729"/>
                </a:lnTo>
                <a:lnTo>
                  <a:pt x="351000" y="58499"/>
                </a:lnTo>
                <a:lnTo>
                  <a:pt x="346402" y="81271"/>
                </a:lnTo>
                <a:lnTo>
                  <a:pt x="333865" y="99866"/>
                </a:lnTo>
                <a:lnTo>
                  <a:pt x="315270" y="112403"/>
                </a:lnTo>
                <a:lnTo>
                  <a:pt x="292500" y="117000"/>
                </a:lnTo>
                <a:lnTo>
                  <a:pt x="58499" y="117000"/>
                </a:lnTo>
                <a:lnTo>
                  <a:pt x="35729" y="112403"/>
                </a:lnTo>
                <a:lnTo>
                  <a:pt x="17134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16873" y="3017771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894"/>
                </a:moveTo>
                <a:lnTo>
                  <a:pt x="0" y="0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04491" y="2984751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4491" y="2984751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64574" y="2852066"/>
            <a:ext cx="585470" cy="117475"/>
          </a:xfrm>
          <a:custGeom>
            <a:avLst/>
            <a:gdLst/>
            <a:ahLst/>
            <a:cxnLst/>
            <a:rect l="l" t="t" r="r" b="b"/>
            <a:pathLst>
              <a:path w="585470" h="117475">
                <a:moveTo>
                  <a:pt x="526499" y="0"/>
                </a:moveTo>
                <a:lnTo>
                  <a:pt x="58499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499" y="117000"/>
                </a:lnTo>
                <a:lnTo>
                  <a:pt x="526499" y="117000"/>
                </a:lnTo>
                <a:lnTo>
                  <a:pt x="549270" y="112402"/>
                </a:lnTo>
                <a:lnTo>
                  <a:pt x="567865" y="99865"/>
                </a:lnTo>
                <a:lnTo>
                  <a:pt x="580402" y="81270"/>
                </a:lnTo>
                <a:lnTo>
                  <a:pt x="584999" y="58500"/>
                </a:lnTo>
                <a:lnTo>
                  <a:pt x="580402" y="35729"/>
                </a:lnTo>
                <a:lnTo>
                  <a:pt x="567865" y="17134"/>
                </a:lnTo>
                <a:lnTo>
                  <a:pt x="549270" y="4597"/>
                </a:lnTo>
                <a:lnTo>
                  <a:pt x="5264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64574" y="2852066"/>
            <a:ext cx="585470" cy="117475"/>
          </a:xfrm>
          <a:custGeom>
            <a:avLst/>
            <a:gdLst/>
            <a:ahLst/>
            <a:cxnLst/>
            <a:rect l="l" t="t" r="r" b="b"/>
            <a:pathLst>
              <a:path w="585470" h="117475">
                <a:moveTo>
                  <a:pt x="58499" y="0"/>
                </a:moveTo>
                <a:lnTo>
                  <a:pt x="526499" y="0"/>
                </a:lnTo>
                <a:lnTo>
                  <a:pt x="549270" y="4597"/>
                </a:lnTo>
                <a:lnTo>
                  <a:pt x="567865" y="17134"/>
                </a:lnTo>
                <a:lnTo>
                  <a:pt x="580402" y="35729"/>
                </a:lnTo>
                <a:lnTo>
                  <a:pt x="584999" y="58499"/>
                </a:lnTo>
                <a:lnTo>
                  <a:pt x="580402" y="81271"/>
                </a:lnTo>
                <a:lnTo>
                  <a:pt x="567865" y="99866"/>
                </a:lnTo>
                <a:lnTo>
                  <a:pt x="549270" y="112403"/>
                </a:lnTo>
                <a:lnTo>
                  <a:pt x="526499" y="117000"/>
                </a:lnTo>
                <a:lnTo>
                  <a:pt x="58499" y="117000"/>
                </a:lnTo>
                <a:lnTo>
                  <a:pt x="35729" y="112403"/>
                </a:lnTo>
                <a:lnTo>
                  <a:pt x="17134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81574" y="3062666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292500" y="0"/>
                </a:moveTo>
                <a:lnTo>
                  <a:pt x="58499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499" y="117000"/>
                </a:lnTo>
                <a:lnTo>
                  <a:pt x="292500" y="117000"/>
                </a:lnTo>
                <a:lnTo>
                  <a:pt x="315270" y="112402"/>
                </a:lnTo>
                <a:lnTo>
                  <a:pt x="333865" y="99865"/>
                </a:lnTo>
                <a:lnTo>
                  <a:pt x="346402" y="81270"/>
                </a:lnTo>
                <a:lnTo>
                  <a:pt x="351000" y="58500"/>
                </a:lnTo>
                <a:lnTo>
                  <a:pt x="346402" y="35729"/>
                </a:lnTo>
                <a:lnTo>
                  <a:pt x="333865" y="17134"/>
                </a:lnTo>
                <a:lnTo>
                  <a:pt x="315270" y="4597"/>
                </a:lnTo>
                <a:lnTo>
                  <a:pt x="292500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81574" y="3062666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58499" y="0"/>
                </a:moveTo>
                <a:lnTo>
                  <a:pt x="292500" y="0"/>
                </a:lnTo>
                <a:lnTo>
                  <a:pt x="315270" y="4597"/>
                </a:lnTo>
                <a:lnTo>
                  <a:pt x="333865" y="17134"/>
                </a:lnTo>
                <a:lnTo>
                  <a:pt x="346402" y="35729"/>
                </a:lnTo>
                <a:lnTo>
                  <a:pt x="351000" y="58499"/>
                </a:lnTo>
                <a:lnTo>
                  <a:pt x="346402" y="81271"/>
                </a:lnTo>
                <a:lnTo>
                  <a:pt x="333865" y="99866"/>
                </a:lnTo>
                <a:lnTo>
                  <a:pt x="315270" y="112403"/>
                </a:lnTo>
                <a:lnTo>
                  <a:pt x="292500" y="117000"/>
                </a:lnTo>
                <a:lnTo>
                  <a:pt x="58499" y="117000"/>
                </a:lnTo>
                <a:lnTo>
                  <a:pt x="35729" y="112403"/>
                </a:lnTo>
                <a:lnTo>
                  <a:pt x="17134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57073" y="3017771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894"/>
                </a:moveTo>
                <a:lnTo>
                  <a:pt x="0" y="0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44691" y="2984751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44691" y="2984751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90374" y="2910566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295" y="0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75670" y="2898184"/>
            <a:ext cx="33020" cy="24765"/>
          </a:xfrm>
          <a:custGeom>
            <a:avLst/>
            <a:gdLst/>
            <a:ahLst/>
            <a:cxnLst/>
            <a:rect l="l" t="t" r="r" b="b"/>
            <a:pathLst>
              <a:path w="33019" h="24764">
                <a:moveTo>
                  <a:pt x="0" y="0"/>
                </a:moveTo>
                <a:lnTo>
                  <a:pt x="0" y="24764"/>
                </a:lnTo>
                <a:lnTo>
                  <a:pt x="33019" y="12382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75670" y="2898183"/>
            <a:ext cx="33020" cy="24765"/>
          </a:xfrm>
          <a:custGeom>
            <a:avLst/>
            <a:gdLst/>
            <a:ahLst/>
            <a:cxnLst/>
            <a:rect l="l" t="t" r="r" b="b"/>
            <a:pathLst>
              <a:path w="33019" h="24764">
                <a:moveTo>
                  <a:pt x="33019" y="12382"/>
                </a:moveTo>
                <a:lnTo>
                  <a:pt x="0" y="0"/>
                </a:lnTo>
                <a:lnTo>
                  <a:pt x="0" y="24764"/>
                </a:lnTo>
                <a:lnTo>
                  <a:pt x="33019" y="12382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08944" y="2917690"/>
            <a:ext cx="139065" cy="3810"/>
          </a:xfrm>
          <a:custGeom>
            <a:avLst/>
            <a:gdLst/>
            <a:ahLst/>
            <a:cxnLst/>
            <a:rect l="l" t="t" r="r" b="b"/>
            <a:pathLst>
              <a:path w="139064" h="3810">
                <a:moveTo>
                  <a:pt x="0" y="0"/>
                </a:moveTo>
                <a:lnTo>
                  <a:pt x="138939" y="3388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47581" y="2908700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5" h="24764">
                <a:moveTo>
                  <a:pt x="604" y="0"/>
                </a:moveTo>
                <a:lnTo>
                  <a:pt x="0" y="24757"/>
                </a:lnTo>
                <a:lnTo>
                  <a:pt x="33312" y="13183"/>
                </a:lnTo>
                <a:lnTo>
                  <a:pt x="60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47581" y="2908699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5" h="24764">
                <a:moveTo>
                  <a:pt x="33312" y="13184"/>
                </a:moveTo>
                <a:lnTo>
                  <a:pt x="604" y="0"/>
                </a:lnTo>
                <a:lnTo>
                  <a:pt x="0" y="24758"/>
                </a:lnTo>
                <a:lnTo>
                  <a:pt x="33312" y="13184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83574" y="2852066"/>
            <a:ext cx="585470" cy="117475"/>
          </a:xfrm>
          <a:custGeom>
            <a:avLst/>
            <a:gdLst/>
            <a:ahLst/>
            <a:cxnLst/>
            <a:rect l="l" t="t" r="r" b="b"/>
            <a:pathLst>
              <a:path w="585470" h="117475">
                <a:moveTo>
                  <a:pt x="526499" y="0"/>
                </a:moveTo>
                <a:lnTo>
                  <a:pt x="58499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499" y="117000"/>
                </a:lnTo>
                <a:lnTo>
                  <a:pt x="526499" y="117000"/>
                </a:lnTo>
                <a:lnTo>
                  <a:pt x="549270" y="112402"/>
                </a:lnTo>
                <a:lnTo>
                  <a:pt x="567865" y="99865"/>
                </a:lnTo>
                <a:lnTo>
                  <a:pt x="580402" y="81270"/>
                </a:lnTo>
                <a:lnTo>
                  <a:pt x="584999" y="58500"/>
                </a:lnTo>
                <a:lnTo>
                  <a:pt x="580402" y="35729"/>
                </a:lnTo>
                <a:lnTo>
                  <a:pt x="567865" y="17134"/>
                </a:lnTo>
                <a:lnTo>
                  <a:pt x="549270" y="4597"/>
                </a:lnTo>
                <a:lnTo>
                  <a:pt x="5264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83574" y="2852066"/>
            <a:ext cx="585470" cy="117475"/>
          </a:xfrm>
          <a:custGeom>
            <a:avLst/>
            <a:gdLst/>
            <a:ahLst/>
            <a:cxnLst/>
            <a:rect l="l" t="t" r="r" b="b"/>
            <a:pathLst>
              <a:path w="585470" h="117475">
                <a:moveTo>
                  <a:pt x="58499" y="0"/>
                </a:moveTo>
                <a:lnTo>
                  <a:pt x="526499" y="0"/>
                </a:lnTo>
                <a:lnTo>
                  <a:pt x="549270" y="4597"/>
                </a:lnTo>
                <a:lnTo>
                  <a:pt x="567865" y="17134"/>
                </a:lnTo>
                <a:lnTo>
                  <a:pt x="580402" y="35729"/>
                </a:lnTo>
                <a:lnTo>
                  <a:pt x="584999" y="58499"/>
                </a:lnTo>
                <a:lnTo>
                  <a:pt x="580402" y="81271"/>
                </a:lnTo>
                <a:lnTo>
                  <a:pt x="567865" y="99866"/>
                </a:lnTo>
                <a:lnTo>
                  <a:pt x="549270" y="112403"/>
                </a:lnTo>
                <a:lnTo>
                  <a:pt x="526499" y="117000"/>
                </a:lnTo>
                <a:lnTo>
                  <a:pt x="58499" y="117000"/>
                </a:lnTo>
                <a:lnTo>
                  <a:pt x="35729" y="112403"/>
                </a:lnTo>
                <a:lnTo>
                  <a:pt x="17134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00573" y="3062666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292500" y="0"/>
                </a:moveTo>
                <a:lnTo>
                  <a:pt x="58499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499" y="117000"/>
                </a:lnTo>
                <a:lnTo>
                  <a:pt x="292500" y="117000"/>
                </a:lnTo>
                <a:lnTo>
                  <a:pt x="315270" y="112402"/>
                </a:lnTo>
                <a:lnTo>
                  <a:pt x="333865" y="99865"/>
                </a:lnTo>
                <a:lnTo>
                  <a:pt x="346402" y="81270"/>
                </a:lnTo>
                <a:lnTo>
                  <a:pt x="351000" y="58500"/>
                </a:lnTo>
                <a:lnTo>
                  <a:pt x="346402" y="35729"/>
                </a:lnTo>
                <a:lnTo>
                  <a:pt x="333865" y="17134"/>
                </a:lnTo>
                <a:lnTo>
                  <a:pt x="315270" y="4597"/>
                </a:lnTo>
                <a:lnTo>
                  <a:pt x="292500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00573" y="3062666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58499" y="0"/>
                </a:moveTo>
                <a:lnTo>
                  <a:pt x="292500" y="0"/>
                </a:lnTo>
                <a:lnTo>
                  <a:pt x="315270" y="4597"/>
                </a:lnTo>
                <a:lnTo>
                  <a:pt x="333865" y="17134"/>
                </a:lnTo>
                <a:lnTo>
                  <a:pt x="346402" y="35729"/>
                </a:lnTo>
                <a:lnTo>
                  <a:pt x="351000" y="58499"/>
                </a:lnTo>
                <a:lnTo>
                  <a:pt x="346402" y="81271"/>
                </a:lnTo>
                <a:lnTo>
                  <a:pt x="333865" y="99866"/>
                </a:lnTo>
                <a:lnTo>
                  <a:pt x="315270" y="112403"/>
                </a:lnTo>
                <a:lnTo>
                  <a:pt x="292500" y="117000"/>
                </a:lnTo>
                <a:lnTo>
                  <a:pt x="58499" y="117000"/>
                </a:lnTo>
                <a:lnTo>
                  <a:pt x="35729" y="112403"/>
                </a:lnTo>
                <a:lnTo>
                  <a:pt x="17134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76073" y="3017771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894"/>
                </a:moveTo>
                <a:lnTo>
                  <a:pt x="0" y="0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63691" y="2984751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63691" y="2984751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00573" y="2641466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292500" y="0"/>
                </a:moveTo>
                <a:lnTo>
                  <a:pt x="58499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499" y="117000"/>
                </a:lnTo>
                <a:lnTo>
                  <a:pt x="292500" y="117000"/>
                </a:lnTo>
                <a:lnTo>
                  <a:pt x="315270" y="112402"/>
                </a:lnTo>
                <a:lnTo>
                  <a:pt x="333865" y="99865"/>
                </a:lnTo>
                <a:lnTo>
                  <a:pt x="346402" y="81270"/>
                </a:lnTo>
                <a:lnTo>
                  <a:pt x="351000" y="58500"/>
                </a:lnTo>
                <a:lnTo>
                  <a:pt x="346402" y="35729"/>
                </a:lnTo>
                <a:lnTo>
                  <a:pt x="333865" y="17134"/>
                </a:lnTo>
                <a:lnTo>
                  <a:pt x="315270" y="4597"/>
                </a:lnTo>
                <a:lnTo>
                  <a:pt x="292500" y="0"/>
                </a:lnTo>
                <a:close/>
              </a:path>
            </a:pathLst>
          </a:custGeom>
          <a:solidFill>
            <a:srgbClr val="FFC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00573" y="2641466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58499" y="0"/>
                </a:moveTo>
                <a:lnTo>
                  <a:pt x="292500" y="0"/>
                </a:lnTo>
                <a:lnTo>
                  <a:pt x="315270" y="4597"/>
                </a:lnTo>
                <a:lnTo>
                  <a:pt x="333865" y="17134"/>
                </a:lnTo>
                <a:lnTo>
                  <a:pt x="346402" y="35729"/>
                </a:lnTo>
                <a:lnTo>
                  <a:pt x="351000" y="58499"/>
                </a:lnTo>
                <a:lnTo>
                  <a:pt x="346402" y="81270"/>
                </a:lnTo>
                <a:lnTo>
                  <a:pt x="333865" y="99865"/>
                </a:lnTo>
                <a:lnTo>
                  <a:pt x="315270" y="112402"/>
                </a:lnTo>
                <a:lnTo>
                  <a:pt x="292500" y="116999"/>
                </a:lnTo>
                <a:lnTo>
                  <a:pt x="58499" y="116999"/>
                </a:lnTo>
                <a:lnTo>
                  <a:pt x="35729" y="112402"/>
                </a:lnTo>
                <a:lnTo>
                  <a:pt x="17134" y="99865"/>
                </a:lnTo>
                <a:lnTo>
                  <a:pt x="4597" y="81270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76073" y="2807170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895"/>
                </a:moveTo>
                <a:lnTo>
                  <a:pt x="0" y="0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63691" y="2774151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63691" y="2774150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49573" y="2910566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295" y="0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34869" y="2898184"/>
            <a:ext cx="33020" cy="24765"/>
          </a:xfrm>
          <a:custGeom>
            <a:avLst/>
            <a:gdLst/>
            <a:ahLst/>
            <a:cxnLst/>
            <a:rect l="l" t="t" r="r" b="b"/>
            <a:pathLst>
              <a:path w="33020" h="24764">
                <a:moveTo>
                  <a:pt x="0" y="0"/>
                </a:moveTo>
                <a:lnTo>
                  <a:pt x="0" y="24764"/>
                </a:lnTo>
                <a:lnTo>
                  <a:pt x="33019" y="12382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634869" y="2898183"/>
            <a:ext cx="33020" cy="24765"/>
          </a:xfrm>
          <a:custGeom>
            <a:avLst/>
            <a:gdLst/>
            <a:ahLst/>
            <a:cxnLst/>
            <a:rect l="l" t="t" r="r" b="b"/>
            <a:pathLst>
              <a:path w="33020" h="24764">
                <a:moveTo>
                  <a:pt x="33019" y="12382"/>
                </a:moveTo>
                <a:lnTo>
                  <a:pt x="0" y="0"/>
                </a:lnTo>
                <a:lnTo>
                  <a:pt x="0" y="24764"/>
                </a:lnTo>
                <a:lnTo>
                  <a:pt x="33019" y="12382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00573" y="2430866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292500" y="0"/>
                </a:moveTo>
                <a:lnTo>
                  <a:pt x="58499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499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499" y="117000"/>
                </a:lnTo>
                <a:lnTo>
                  <a:pt x="292500" y="117000"/>
                </a:lnTo>
                <a:lnTo>
                  <a:pt x="315270" y="112402"/>
                </a:lnTo>
                <a:lnTo>
                  <a:pt x="333865" y="99865"/>
                </a:lnTo>
                <a:lnTo>
                  <a:pt x="346402" y="81270"/>
                </a:lnTo>
                <a:lnTo>
                  <a:pt x="351000" y="58499"/>
                </a:lnTo>
                <a:lnTo>
                  <a:pt x="346402" y="35729"/>
                </a:lnTo>
                <a:lnTo>
                  <a:pt x="333865" y="17134"/>
                </a:lnTo>
                <a:lnTo>
                  <a:pt x="315270" y="4597"/>
                </a:lnTo>
                <a:lnTo>
                  <a:pt x="292500" y="0"/>
                </a:lnTo>
                <a:close/>
              </a:path>
            </a:pathLst>
          </a:custGeom>
          <a:solidFill>
            <a:srgbClr val="A8C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00573" y="2430866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58499" y="0"/>
                </a:moveTo>
                <a:lnTo>
                  <a:pt x="292500" y="0"/>
                </a:lnTo>
                <a:lnTo>
                  <a:pt x="315270" y="4597"/>
                </a:lnTo>
                <a:lnTo>
                  <a:pt x="333865" y="17134"/>
                </a:lnTo>
                <a:lnTo>
                  <a:pt x="346402" y="35729"/>
                </a:lnTo>
                <a:lnTo>
                  <a:pt x="351000" y="58499"/>
                </a:lnTo>
                <a:lnTo>
                  <a:pt x="346402" y="81270"/>
                </a:lnTo>
                <a:lnTo>
                  <a:pt x="333865" y="99865"/>
                </a:lnTo>
                <a:lnTo>
                  <a:pt x="315270" y="112402"/>
                </a:lnTo>
                <a:lnTo>
                  <a:pt x="292500" y="116999"/>
                </a:lnTo>
                <a:lnTo>
                  <a:pt x="58499" y="116999"/>
                </a:lnTo>
                <a:lnTo>
                  <a:pt x="35729" y="112402"/>
                </a:lnTo>
                <a:lnTo>
                  <a:pt x="17134" y="99865"/>
                </a:lnTo>
                <a:lnTo>
                  <a:pt x="4597" y="81270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976073" y="2596570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895"/>
                </a:moveTo>
                <a:lnTo>
                  <a:pt x="0" y="0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63691" y="2563551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963691" y="2563550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00573" y="2220266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292500" y="0"/>
                </a:moveTo>
                <a:lnTo>
                  <a:pt x="58499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499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499" y="116999"/>
                </a:lnTo>
                <a:lnTo>
                  <a:pt x="292500" y="116999"/>
                </a:lnTo>
                <a:lnTo>
                  <a:pt x="315270" y="112402"/>
                </a:lnTo>
                <a:lnTo>
                  <a:pt x="333865" y="99865"/>
                </a:lnTo>
                <a:lnTo>
                  <a:pt x="346402" y="81270"/>
                </a:lnTo>
                <a:lnTo>
                  <a:pt x="351000" y="58499"/>
                </a:lnTo>
                <a:lnTo>
                  <a:pt x="346402" y="35729"/>
                </a:lnTo>
                <a:lnTo>
                  <a:pt x="333865" y="17134"/>
                </a:lnTo>
                <a:lnTo>
                  <a:pt x="315270" y="4597"/>
                </a:lnTo>
                <a:lnTo>
                  <a:pt x="292500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00573" y="2220266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58499" y="0"/>
                </a:moveTo>
                <a:lnTo>
                  <a:pt x="292500" y="0"/>
                </a:lnTo>
                <a:lnTo>
                  <a:pt x="315270" y="4597"/>
                </a:lnTo>
                <a:lnTo>
                  <a:pt x="333865" y="17134"/>
                </a:lnTo>
                <a:lnTo>
                  <a:pt x="346402" y="35729"/>
                </a:lnTo>
                <a:lnTo>
                  <a:pt x="351000" y="58499"/>
                </a:lnTo>
                <a:lnTo>
                  <a:pt x="346402" y="81270"/>
                </a:lnTo>
                <a:lnTo>
                  <a:pt x="333865" y="99865"/>
                </a:lnTo>
                <a:lnTo>
                  <a:pt x="315270" y="112402"/>
                </a:lnTo>
                <a:lnTo>
                  <a:pt x="292500" y="116999"/>
                </a:lnTo>
                <a:lnTo>
                  <a:pt x="58499" y="116999"/>
                </a:lnTo>
                <a:lnTo>
                  <a:pt x="35729" y="112402"/>
                </a:lnTo>
                <a:lnTo>
                  <a:pt x="17134" y="99865"/>
                </a:lnTo>
                <a:lnTo>
                  <a:pt x="4597" y="81270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76073" y="2337266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0"/>
                </a:moveTo>
                <a:lnTo>
                  <a:pt x="0" y="44895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63691" y="2382162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24764" y="0"/>
                </a:moveTo>
                <a:lnTo>
                  <a:pt x="0" y="0"/>
                </a:lnTo>
                <a:lnTo>
                  <a:pt x="12382" y="33019"/>
                </a:lnTo>
                <a:lnTo>
                  <a:pt x="2476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963691" y="2382161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33019"/>
                </a:moveTo>
                <a:lnTo>
                  <a:pt x="24764" y="0"/>
                </a:lnTo>
                <a:lnTo>
                  <a:pt x="0" y="0"/>
                </a:lnTo>
                <a:lnTo>
                  <a:pt x="12382" y="33019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84174" y="3062666"/>
            <a:ext cx="327660" cy="117475"/>
          </a:xfrm>
          <a:custGeom>
            <a:avLst/>
            <a:gdLst/>
            <a:ahLst/>
            <a:cxnLst/>
            <a:rect l="l" t="t" r="r" b="b"/>
            <a:pathLst>
              <a:path w="327659" h="117475">
                <a:moveTo>
                  <a:pt x="269099" y="0"/>
                </a:moveTo>
                <a:lnTo>
                  <a:pt x="58500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500" y="117000"/>
                </a:lnTo>
                <a:lnTo>
                  <a:pt x="269099" y="117000"/>
                </a:lnTo>
                <a:lnTo>
                  <a:pt x="291870" y="112402"/>
                </a:lnTo>
                <a:lnTo>
                  <a:pt x="310465" y="99865"/>
                </a:lnTo>
                <a:lnTo>
                  <a:pt x="323002" y="81270"/>
                </a:lnTo>
                <a:lnTo>
                  <a:pt x="327599" y="58500"/>
                </a:lnTo>
                <a:lnTo>
                  <a:pt x="323002" y="35729"/>
                </a:lnTo>
                <a:lnTo>
                  <a:pt x="310465" y="17134"/>
                </a:lnTo>
                <a:lnTo>
                  <a:pt x="291870" y="4597"/>
                </a:lnTo>
                <a:lnTo>
                  <a:pt x="2690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84173" y="3062666"/>
            <a:ext cx="327660" cy="117475"/>
          </a:xfrm>
          <a:custGeom>
            <a:avLst/>
            <a:gdLst/>
            <a:ahLst/>
            <a:cxnLst/>
            <a:rect l="l" t="t" r="r" b="b"/>
            <a:pathLst>
              <a:path w="327659" h="117475">
                <a:moveTo>
                  <a:pt x="58499" y="0"/>
                </a:moveTo>
                <a:lnTo>
                  <a:pt x="269100" y="0"/>
                </a:lnTo>
                <a:lnTo>
                  <a:pt x="291871" y="4597"/>
                </a:lnTo>
                <a:lnTo>
                  <a:pt x="310466" y="17134"/>
                </a:lnTo>
                <a:lnTo>
                  <a:pt x="323003" y="35729"/>
                </a:lnTo>
                <a:lnTo>
                  <a:pt x="327600" y="58499"/>
                </a:lnTo>
                <a:lnTo>
                  <a:pt x="323003" y="81271"/>
                </a:lnTo>
                <a:lnTo>
                  <a:pt x="310466" y="99866"/>
                </a:lnTo>
                <a:lnTo>
                  <a:pt x="291871" y="112403"/>
                </a:lnTo>
                <a:lnTo>
                  <a:pt x="269100" y="117000"/>
                </a:lnTo>
                <a:lnTo>
                  <a:pt x="58499" y="117000"/>
                </a:lnTo>
                <a:lnTo>
                  <a:pt x="35729" y="112403"/>
                </a:lnTo>
                <a:lnTo>
                  <a:pt x="17134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3722" y="2915884"/>
            <a:ext cx="251899" cy="150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1021853" y="3026107"/>
            <a:ext cx="144780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i="1" spc="-15" dirty="0">
                <a:latin typeface="Arial"/>
                <a:cs typeface="Arial"/>
              </a:rPr>
              <a:t>w</a:t>
            </a:r>
            <a:r>
              <a:rPr sz="825" spc="52" baseline="-15151" dirty="0">
                <a:latin typeface="Tahoma"/>
                <a:cs typeface="Tahoma"/>
              </a:rPr>
              <a:t>0</a:t>
            </a:r>
            <a:endParaRPr sz="825" baseline="-15151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82015" y="3039315"/>
            <a:ext cx="13017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0" i="1" spc="-45" dirty="0">
                <a:latin typeface="Bookman Old Style"/>
                <a:cs typeface="Bookman Old Style"/>
              </a:rPr>
              <a:t>h</a:t>
            </a:r>
            <a:r>
              <a:rPr sz="825" spc="52" baseline="-15151" dirty="0">
                <a:latin typeface="Tahoma"/>
                <a:cs typeface="Tahoma"/>
              </a:rPr>
              <a:t>0</a:t>
            </a:r>
            <a:endParaRPr sz="825" baseline="-15151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026845" y="2816430"/>
            <a:ext cx="13017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0" i="1" spc="-45" dirty="0">
                <a:latin typeface="Bookman Old Style"/>
                <a:cs typeface="Bookman Old Style"/>
              </a:rPr>
              <a:t>h</a:t>
            </a:r>
            <a:r>
              <a:rPr sz="825" spc="52" baseline="-15151" dirty="0">
                <a:latin typeface="Tahoma"/>
                <a:cs typeface="Tahoma"/>
              </a:rPr>
              <a:t>1</a:t>
            </a:r>
            <a:endParaRPr sz="825" baseline="-15151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839195" y="2816430"/>
            <a:ext cx="144780" cy="3613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0"/>
              </a:spcBef>
            </a:pPr>
            <a:r>
              <a:rPr sz="850" b="0" i="1" spc="-5" dirty="0">
                <a:latin typeface="Bookman Old Style"/>
                <a:cs typeface="Bookman Old Style"/>
              </a:rPr>
              <a:t>h</a:t>
            </a:r>
            <a:r>
              <a:rPr sz="825" spc="-7" baseline="-15151" dirty="0">
                <a:latin typeface="Tahoma"/>
                <a:cs typeface="Tahoma"/>
              </a:rPr>
              <a:t>2</a:t>
            </a:r>
            <a:endParaRPr sz="825" baseline="-15151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850" i="1" spc="-15" dirty="0">
                <a:latin typeface="Arial"/>
                <a:cs typeface="Arial"/>
              </a:rPr>
              <a:t>w</a:t>
            </a:r>
            <a:r>
              <a:rPr sz="825" spc="52" baseline="-15151" dirty="0">
                <a:latin typeface="Tahoma"/>
                <a:cs typeface="Tahoma"/>
              </a:rPr>
              <a:t>1</a:t>
            </a:r>
            <a:endParaRPr sz="825" baseline="-15151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006895" y="2832474"/>
            <a:ext cx="287655" cy="360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275" b="0" i="1" spc="67" baseline="9803" dirty="0">
                <a:latin typeface="Bookman Old Style"/>
                <a:cs typeface="Bookman Old Style"/>
              </a:rPr>
              <a:t>h</a:t>
            </a:r>
            <a:r>
              <a:rPr sz="550" i="1" spc="45" dirty="0">
                <a:latin typeface="Arial"/>
                <a:cs typeface="Arial"/>
              </a:rPr>
              <a:t>N </a:t>
            </a:r>
            <a:r>
              <a:rPr sz="550" i="1" spc="135" dirty="0">
                <a:latin typeface="Arial"/>
                <a:cs typeface="Arial"/>
              </a:rPr>
              <a:t> </a:t>
            </a:r>
            <a:r>
              <a:rPr sz="550" spc="35" dirty="0">
                <a:latin typeface="Tahoma"/>
                <a:cs typeface="Tahoma"/>
              </a:rPr>
              <a:t>1</a:t>
            </a: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275" i="1" spc="89" baseline="9803" dirty="0">
                <a:latin typeface="Arial"/>
                <a:cs typeface="Arial"/>
              </a:rPr>
              <a:t>w</a:t>
            </a:r>
            <a:r>
              <a:rPr sz="550" i="1" spc="60" dirty="0">
                <a:latin typeface="Arial"/>
                <a:cs typeface="Arial"/>
              </a:rPr>
              <a:t>N </a:t>
            </a:r>
            <a:r>
              <a:rPr sz="550" i="1" spc="120" dirty="0">
                <a:latin typeface="Arial"/>
                <a:cs typeface="Arial"/>
              </a:rPr>
              <a:t> </a:t>
            </a:r>
            <a:r>
              <a:rPr sz="550" spc="35" dirty="0">
                <a:latin typeface="Tahoma"/>
                <a:cs typeface="Tahoma"/>
              </a:rPr>
              <a:t>2</a:t>
            </a:r>
            <a:endParaRPr sz="550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824140" y="2816430"/>
            <a:ext cx="287655" cy="375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850" b="0" i="1" spc="45" dirty="0">
                <a:latin typeface="Bookman Old Style"/>
                <a:cs typeface="Bookman Old Style"/>
              </a:rPr>
              <a:t>h</a:t>
            </a:r>
            <a:r>
              <a:rPr sz="825" i="1" spc="67" baseline="-15151" dirty="0">
                <a:latin typeface="Arial"/>
                <a:cs typeface="Arial"/>
              </a:rPr>
              <a:t>N</a:t>
            </a:r>
            <a:endParaRPr sz="825" baseline="-15151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1275" i="1" spc="89" baseline="9803" dirty="0">
                <a:latin typeface="Arial"/>
                <a:cs typeface="Arial"/>
              </a:rPr>
              <a:t>w</a:t>
            </a:r>
            <a:r>
              <a:rPr sz="550" i="1" spc="60" dirty="0">
                <a:latin typeface="Arial"/>
                <a:cs typeface="Arial"/>
              </a:rPr>
              <a:t>N</a:t>
            </a:r>
            <a:r>
              <a:rPr sz="550" i="1" spc="135" dirty="0">
                <a:latin typeface="Arial"/>
                <a:cs typeface="Arial"/>
              </a:rPr>
              <a:t> </a:t>
            </a:r>
            <a:r>
              <a:rPr sz="550" spc="35" dirty="0">
                <a:latin typeface="Tahoma"/>
                <a:cs typeface="Tahoma"/>
              </a:rPr>
              <a:t>1</a:t>
            </a:r>
            <a:endParaRPr sz="55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841272" y="2180490"/>
            <a:ext cx="278130" cy="575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90"/>
              </a:spcBef>
            </a:pPr>
            <a:r>
              <a:rPr sz="850" i="1" spc="60" dirty="0">
                <a:latin typeface="Arial"/>
                <a:cs typeface="Arial"/>
              </a:rPr>
              <a:t>w</a:t>
            </a:r>
            <a:r>
              <a:rPr sz="825" i="1" spc="89" baseline="-15151" dirty="0">
                <a:latin typeface="Arial"/>
                <a:cs typeface="Arial"/>
              </a:rPr>
              <a:t>N</a:t>
            </a:r>
            <a:endParaRPr sz="825" baseline="-15151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850" spc="15" dirty="0">
                <a:latin typeface="PMingLiU"/>
                <a:cs typeface="PMingLiU"/>
              </a:rPr>
              <a:t>c</a:t>
            </a:r>
            <a:r>
              <a:rPr sz="850" spc="20" dirty="0">
                <a:latin typeface="PMingLiU"/>
                <a:cs typeface="PMingLiU"/>
              </a:rPr>
              <a:t>os</a:t>
            </a:r>
            <a:r>
              <a:rPr sz="850" spc="105" dirty="0">
                <a:latin typeface="PMingLiU"/>
                <a:cs typeface="PMingLiU"/>
              </a:rPr>
              <a:t>t</a:t>
            </a:r>
            <a:r>
              <a:rPr sz="825" i="1" spc="202" baseline="-15151" dirty="0">
                <a:latin typeface="Arial"/>
                <a:cs typeface="Arial"/>
              </a:rPr>
              <a:t>N</a:t>
            </a:r>
            <a:endParaRPr sz="825" baseline="-15151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560"/>
              </a:spcBef>
            </a:pPr>
            <a:r>
              <a:rPr sz="850" i="1" spc="-70" dirty="0">
                <a:latin typeface="Arial"/>
                <a:cs typeface="Arial"/>
              </a:rPr>
              <a:t>p</a:t>
            </a:r>
            <a:r>
              <a:rPr sz="850" spc="-70" dirty="0">
                <a:latin typeface="Arial"/>
                <a:cs typeface="Arial"/>
              </a:rPr>
              <a:t>ˆ</a:t>
            </a:r>
            <a:r>
              <a:rPr sz="825" i="1" spc="-104" baseline="-15151" dirty="0">
                <a:latin typeface="Arial"/>
                <a:cs typeface="Arial"/>
              </a:rPr>
              <a:t>N</a:t>
            </a:r>
            <a:endParaRPr sz="825" baseline="-15151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011173" y="2571266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-8254" y="9493"/>
                </a:moveTo>
                <a:lnTo>
                  <a:pt x="8254" y="9493"/>
                </a:lnTo>
              </a:path>
            </a:pathLst>
          </a:custGeom>
          <a:ln w="18986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003744" y="2590253"/>
            <a:ext cx="15240" cy="20320"/>
          </a:xfrm>
          <a:custGeom>
            <a:avLst/>
            <a:gdLst/>
            <a:ahLst/>
            <a:cxnLst/>
            <a:rect l="l" t="t" r="r" b="b"/>
            <a:pathLst>
              <a:path w="15239" h="20319">
                <a:moveTo>
                  <a:pt x="14858" y="0"/>
                </a:moveTo>
                <a:lnTo>
                  <a:pt x="0" y="0"/>
                </a:lnTo>
                <a:lnTo>
                  <a:pt x="7429" y="19811"/>
                </a:lnTo>
                <a:lnTo>
                  <a:pt x="14858" y="0"/>
                </a:lnTo>
                <a:close/>
              </a:path>
            </a:pathLst>
          </a:custGeom>
          <a:solidFill>
            <a:srgbClr val="FF0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003744" y="2590253"/>
            <a:ext cx="15240" cy="20320"/>
          </a:xfrm>
          <a:custGeom>
            <a:avLst/>
            <a:gdLst/>
            <a:ahLst/>
            <a:cxnLst/>
            <a:rect l="l" t="t" r="r" b="b"/>
            <a:pathLst>
              <a:path w="15239" h="20319">
                <a:moveTo>
                  <a:pt x="7429" y="19811"/>
                </a:moveTo>
                <a:lnTo>
                  <a:pt x="14858" y="0"/>
                </a:lnTo>
                <a:lnTo>
                  <a:pt x="0" y="0"/>
                </a:lnTo>
                <a:lnTo>
                  <a:pt x="7429" y="19811"/>
                </a:lnTo>
                <a:close/>
              </a:path>
            </a:pathLst>
          </a:custGeom>
          <a:ln w="1650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011173" y="2781866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-8254" y="9493"/>
                </a:moveTo>
                <a:lnTo>
                  <a:pt x="8254" y="9493"/>
                </a:lnTo>
              </a:path>
            </a:pathLst>
          </a:custGeom>
          <a:ln w="18986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003744" y="2800853"/>
            <a:ext cx="15240" cy="20320"/>
          </a:xfrm>
          <a:custGeom>
            <a:avLst/>
            <a:gdLst/>
            <a:ahLst/>
            <a:cxnLst/>
            <a:rect l="l" t="t" r="r" b="b"/>
            <a:pathLst>
              <a:path w="15239" h="20319">
                <a:moveTo>
                  <a:pt x="14858" y="0"/>
                </a:moveTo>
                <a:lnTo>
                  <a:pt x="0" y="0"/>
                </a:lnTo>
                <a:lnTo>
                  <a:pt x="7429" y="19811"/>
                </a:lnTo>
                <a:lnTo>
                  <a:pt x="14858" y="0"/>
                </a:lnTo>
                <a:close/>
              </a:path>
            </a:pathLst>
          </a:custGeom>
          <a:solidFill>
            <a:srgbClr val="FF0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003744" y="2800853"/>
            <a:ext cx="15240" cy="20320"/>
          </a:xfrm>
          <a:custGeom>
            <a:avLst/>
            <a:gdLst/>
            <a:ahLst/>
            <a:cxnLst/>
            <a:rect l="l" t="t" r="r" b="b"/>
            <a:pathLst>
              <a:path w="15239" h="20319">
                <a:moveTo>
                  <a:pt x="7429" y="19811"/>
                </a:moveTo>
                <a:lnTo>
                  <a:pt x="14858" y="0"/>
                </a:lnTo>
                <a:lnTo>
                  <a:pt x="0" y="0"/>
                </a:lnTo>
                <a:lnTo>
                  <a:pt x="7429" y="19811"/>
                </a:lnTo>
                <a:close/>
              </a:path>
            </a:pathLst>
          </a:custGeom>
          <a:ln w="1650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437427" y="2875466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4">
                <a:moveTo>
                  <a:pt x="140146" y="0"/>
                </a:moveTo>
                <a:lnTo>
                  <a:pt x="0" y="0"/>
                </a:lnTo>
              </a:path>
            </a:pathLst>
          </a:custGeom>
          <a:ln w="1650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417615" y="2868037"/>
            <a:ext cx="20320" cy="15240"/>
          </a:xfrm>
          <a:custGeom>
            <a:avLst/>
            <a:gdLst/>
            <a:ahLst/>
            <a:cxnLst/>
            <a:rect l="l" t="t" r="r" b="b"/>
            <a:pathLst>
              <a:path w="20319" h="15239">
                <a:moveTo>
                  <a:pt x="19811" y="0"/>
                </a:moveTo>
                <a:lnTo>
                  <a:pt x="0" y="7429"/>
                </a:lnTo>
                <a:lnTo>
                  <a:pt x="19811" y="14858"/>
                </a:lnTo>
                <a:lnTo>
                  <a:pt x="19811" y="0"/>
                </a:lnTo>
                <a:close/>
              </a:path>
            </a:pathLst>
          </a:custGeom>
          <a:solidFill>
            <a:srgbClr val="FF0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417615" y="2868037"/>
            <a:ext cx="20320" cy="15240"/>
          </a:xfrm>
          <a:custGeom>
            <a:avLst/>
            <a:gdLst/>
            <a:ahLst/>
            <a:cxnLst/>
            <a:rect l="l" t="t" r="r" b="b"/>
            <a:pathLst>
              <a:path w="20319" h="15239">
                <a:moveTo>
                  <a:pt x="0" y="7429"/>
                </a:moveTo>
                <a:lnTo>
                  <a:pt x="19811" y="14858"/>
                </a:lnTo>
                <a:lnTo>
                  <a:pt x="19811" y="0"/>
                </a:lnTo>
                <a:lnTo>
                  <a:pt x="0" y="7429"/>
                </a:lnTo>
                <a:close/>
              </a:path>
            </a:pathLst>
          </a:custGeom>
          <a:ln w="1650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256427" y="2875466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140146" y="0"/>
                </a:moveTo>
                <a:lnTo>
                  <a:pt x="0" y="0"/>
                </a:lnTo>
              </a:path>
            </a:pathLst>
          </a:custGeom>
          <a:ln w="1650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236615" y="2868037"/>
            <a:ext cx="20320" cy="15240"/>
          </a:xfrm>
          <a:custGeom>
            <a:avLst/>
            <a:gdLst/>
            <a:ahLst/>
            <a:cxnLst/>
            <a:rect l="l" t="t" r="r" b="b"/>
            <a:pathLst>
              <a:path w="20319" h="15239">
                <a:moveTo>
                  <a:pt x="19811" y="0"/>
                </a:moveTo>
                <a:lnTo>
                  <a:pt x="0" y="7429"/>
                </a:lnTo>
                <a:lnTo>
                  <a:pt x="19811" y="14858"/>
                </a:lnTo>
                <a:lnTo>
                  <a:pt x="19811" y="0"/>
                </a:lnTo>
                <a:close/>
              </a:path>
            </a:pathLst>
          </a:custGeom>
          <a:solidFill>
            <a:srgbClr val="FF0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236615" y="2868037"/>
            <a:ext cx="20320" cy="15240"/>
          </a:xfrm>
          <a:custGeom>
            <a:avLst/>
            <a:gdLst/>
            <a:ahLst/>
            <a:cxnLst/>
            <a:rect l="l" t="t" r="r" b="b"/>
            <a:pathLst>
              <a:path w="20319" h="15239">
                <a:moveTo>
                  <a:pt x="0" y="7429"/>
                </a:moveTo>
                <a:lnTo>
                  <a:pt x="19811" y="14858"/>
                </a:lnTo>
                <a:lnTo>
                  <a:pt x="19811" y="0"/>
                </a:lnTo>
                <a:lnTo>
                  <a:pt x="0" y="7429"/>
                </a:lnTo>
                <a:close/>
              </a:path>
            </a:pathLst>
          </a:custGeom>
          <a:ln w="1650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496627" y="2875466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140146" y="0"/>
                </a:moveTo>
                <a:lnTo>
                  <a:pt x="0" y="0"/>
                </a:lnTo>
              </a:path>
            </a:pathLst>
          </a:custGeom>
          <a:ln w="1650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476815" y="2868037"/>
            <a:ext cx="20320" cy="15240"/>
          </a:xfrm>
          <a:custGeom>
            <a:avLst/>
            <a:gdLst/>
            <a:ahLst/>
            <a:cxnLst/>
            <a:rect l="l" t="t" r="r" b="b"/>
            <a:pathLst>
              <a:path w="20320" h="15239">
                <a:moveTo>
                  <a:pt x="19811" y="0"/>
                </a:moveTo>
                <a:lnTo>
                  <a:pt x="0" y="7429"/>
                </a:lnTo>
                <a:lnTo>
                  <a:pt x="19811" y="14858"/>
                </a:lnTo>
                <a:lnTo>
                  <a:pt x="19811" y="0"/>
                </a:lnTo>
                <a:close/>
              </a:path>
            </a:pathLst>
          </a:custGeom>
          <a:solidFill>
            <a:srgbClr val="FF0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476815" y="2868037"/>
            <a:ext cx="20320" cy="15240"/>
          </a:xfrm>
          <a:custGeom>
            <a:avLst/>
            <a:gdLst/>
            <a:ahLst/>
            <a:cxnLst/>
            <a:rect l="l" t="t" r="r" b="b"/>
            <a:pathLst>
              <a:path w="20320" h="15239">
                <a:moveTo>
                  <a:pt x="0" y="7429"/>
                </a:moveTo>
                <a:lnTo>
                  <a:pt x="19811" y="14858"/>
                </a:lnTo>
                <a:lnTo>
                  <a:pt x="19811" y="0"/>
                </a:lnTo>
                <a:lnTo>
                  <a:pt x="0" y="7429"/>
                </a:lnTo>
                <a:close/>
              </a:path>
            </a:pathLst>
          </a:custGeom>
          <a:ln w="1650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665674" y="2859782"/>
            <a:ext cx="175642" cy="789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2446533" y="2825167"/>
            <a:ext cx="157480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10" dirty="0">
                <a:latin typeface="Arial"/>
                <a:cs typeface="Arial"/>
              </a:rPr>
              <a:t>…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417374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15"/>
              <a:t>РНСи</a:t>
            </a:r>
            <a:r>
              <a:rPr lang="ru-RU" spc="-15" dirty="0"/>
              <a:t>: </a:t>
            </a:r>
            <a:r>
              <a:rPr lang="ru-RU" spc="-30" dirty="0"/>
              <a:t>Взрывающиеся и исчезающие градиенты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475004"/>
            <a:ext cx="3771265" cy="3411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ru-RU" sz="1100" spc="-45" dirty="0" smtClean="0">
                <a:latin typeface="Tahoma"/>
                <a:cs typeface="Tahoma"/>
              </a:rPr>
              <a:t>Рассмотрите путь частных производных, связывающий изменение </a:t>
            </a:r>
            <a:r>
              <a:rPr lang="ru-RU" sz="1100" spc="-45" dirty="0" err="1" smtClean="0">
                <a:latin typeface="Tahoma"/>
                <a:cs typeface="Tahoma"/>
              </a:rPr>
              <a:t>cost</a:t>
            </a:r>
            <a:r>
              <a:rPr lang="ru-RU" sz="1100" spc="-45" baseline="-25000" dirty="0" err="1" smtClean="0">
                <a:latin typeface="Tahoma"/>
                <a:cs typeface="Tahoma"/>
              </a:rPr>
              <a:t>N</a:t>
            </a:r>
            <a:r>
              <a:rPr lang="ru-RU" sz="1100" spc="-40" dirty="0" smtClean="0">
                <a:latin typeface="Tahoma"/>
                <a:cs typeface="Tahoma"/>
              </a:rPr>
              <a:t> и изменения в h</a:t>
            </a:r>
            <a:r>
              <a:rPr lang="ru-RU" sz="1100" spc="-40" baseline="-25000" dirty="0" smtClean="0">
                <a:latin typeface="Tahoma"/>
                <a:cs typeface="Tahoma"/>
              </a:rPr>
              <a:t>1</a:t>
            </a:r>
            <a:r>
              <a:rPr lang="ru-RU" sz="1100" spc="-40" dirty="0" smtClean="0">
                <a:latin typeface="Tahoma"/>
                <a:cs typeface="Tahoma"/>
              </a:rPr>
              <a:t>:</a:t>
            </a:r>
            <a:endParaRPr lang="ru-RU"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985175"/>
            <a:ext cx="1701164" cy="278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000"/>
              </a:lnSpc>
              <a:spcBef>
                <a:spcPts val="90"/>
              </a:spcBef>
            </a:pPr>
            <a:r>
              <a:rPr sz="1100" i="1" spc="-60" dirty="0">
                <a:latin typeface="Trebuchet MS"/>
                <a:cs typeface="Trebuchet MS"/>
              </a:rPr>
              <a:t>h</a:t>
            </a:r>
            <a:r>
              <a:rPr sz="1200" i="1" spc="-89" baseline="-10416" dirty="0">
                <a:latin typeface="Verdana"/>
                <a:cs typeface="Verdana"/>
              </a:rPr>
              <a:t>n</a:t>
            </a:r>
            <a:r>
              <a:rPr sz="1200" i="1" spc="112" baseline="-10416" dirty="0">
                <a:latin typeface="Verdana"/>
                <a:cs typeface="Verdan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Trebuchet MS"/>
                <a:cs typeface="Trebuchet MS"/>
              </a:rPr>
              <a:t>g</a:t>
            </a:r>
            <a:r>
              <a:rPr sz="1100" i="1" spc="-22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ahoma"/>
                <a:cs typeface="Tahoma"/>
              </a:rPr>
              <a:t>(</a:t>
            </a:r>
            <a:r>
              <a:rPr sz="1100" i="1" spc="-5" dirty="0">
                <a:latin typeface="Trebuchet MS"/>
                <a:cs typeface="Trebuchet MS"/>
              </a:rPr>
              <a:t>V</a:t>
            </a:r>
            <a:r>
              <a:rPr sz="1200" i="1" u="heavy" spc="-7" baseline="-10416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x</a:t>
            </a:r>
            <a:r>
              <a:rPr sz="1200" i="1" u="heavy" spc="-240" baseline="-10416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100" i="1" u="heavy" spc="-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x</a:t>
            </a:r>
            <a:r>
              <a:rPr sz="1200" i="1" u="heavy" spc="-89" baseline="-10416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sz="1200" i="1" u="heavy" spc="22" baseline="-10416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100" u="heavy" spc="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sz="1100" u="heavy" spc="-1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i="1" u="heavy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</a:t>
            </a:r>
            <a:r>
              <a:rPr sz="1200" i="1" spc="-15" baseline="-13888" dirty="0">
                <a:latin typeface="Verdana"/>
                <a:cs typeface="Verdana"/>
              </a:rPr>
              <a:t>h</a:t>
            </a:r>
            <a:r>
              <a:rPr sz="1100" i="1" u="heavy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</a:t>
            </a:r>
            <a:r>
              <a:rPr sz="1200" i="1" u="heavy" spc="-15" baseline="-10416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sz="1200" u="heavy" spc="-15" baseline="-10416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1200" u="heavy" spc="-15" baseline="-1041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1200" u="heavy" spc="89" baseline="-1041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heavy" spc="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sz="1100" u="heavy" spc="-1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i="1" spc="20" dirty="0">
                <a:latin typeface="Trebuchet MS"/>
                <a:cs typeface="Trebuchet MS"/>
              </a:rPr>
              <a:t>c</a:t>
            </a:r>
            <a:r>
              <a:rPr sz="1100" spc="20" dirty="0">
                <a:latin typeface="Tahoma"/>
                <a:cs typeface="Tahoma"/>
              </a:rPr>
              <a:t>)</a:t>
            </a:r>
            <a:r>
              <a:rPr sz="1100" i="1" spc="20" dirty="0">
                <a:latin typeface="Arial"/>
                <a:cs typeface="Arial"/>
              </a:rPr>
              <a:t>,</a:t>
            </a:r>
            <a:endParaRPr sz="1100">
              <a:latin typeface="Arial"/>
              <a:cs typeface="Arial"/>
            </a:endParaRPr>
          </a:p>
          <a:p>
            <a:pPr marL="470534">
              <a:lnSpc>
                <a:spcPts val="1000"/>
              </a:lnSpc>
              <a:tabLst>
                <a:tab pos="970280" algn="l"/>
                <a:tab pos="1532890" algn="l"/>
              </a:tabLst>
            </a:pPr>
            <a:r>
              <a:rPr sz="1100" spc="45" dirty="0">
                <a:latin typeface="Trebuchet MS"/>
                <a:cs typeface="Trebuchet MS"/>
              </a:rPr>
              <a:t>s	</a:t>
            </a:r>
            <a:r>
              <a:rPr sz="1100" spc="-245" dirty="0">
                <a:latin typeface="Trebuchet MS"/>
                <a:cs typeface="Trebuchet MS"/>
              </a:rPr>
              <a:t>˛</a:t>
            </a:r>
            <a:r>
              <a:rPr sz="1200" i="1" spc="-367" baseline="-65972" dirty="0">
                <a:solidFill>
                  <a:srgbClr val="FF0000"/>
                </a:solidFill>
                <a:latin typeface="Verdana"/>
                <a:cs typeface="Verdana"/>
              </a:rPr>
              <a:t>z</a:t>
            </a:r>
            <a:r>
              <a:rPr sz="900" i="1" spc="-367" baseline="-97222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1100" spc="-245" dirty="0">
                <a:latin typeface="Trebuchet MS"/>
                <a:cs typeface="Trebuchet MS"/>
              </a:rPr>
              <a:t>¸	</a:t>
            </a:r>
            <a:r>
              <a:rPr sz="1100" spc="-65" dirty="0">
                <a:latin typeface="Trebuchet MS"/>
                <a:cs typeface="Trebuchet MS"/>
              </a:rPr>
              <a:t>x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8847" y="1004854"/>
            <a:ext cx="825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31833" y="985175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5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64575" y="961693"/>
            <a:ext cx="798830" cy="255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10"/>
              </a:lnSpc>
              <a:spcBef>
                <a:spcPts val="95"/>
              </a:spcBef>
              <a:tabLst>
                <a:tab pos="541020" algn="l"/>
              </a:tabLst>
            </a:pPr>
            <a:r>
              <a:rPr sz="800" i="1" u="sng" spc="85" dirty="0">
                <a:uFill>
                  <a:solidFill>
                    <a:srgbClr val="000000"/>
                  </a:solidFill>
                </a:uFill>
                <a:latin typeface="Sitka Text"/>
                <a:cs typeface="Sitka Text"/>
              </a:rPr>
              <a:t>∂</a:t>
            </a:r>
            <a:r>
              <a:rPr sz="8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cost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i="1" u="sng" spc="85" dirty="0">
                <a:uFill>
                  <a:solidFill>
                    <a:srgbClr val="000000"/>
                  </a:solidFill>
                </a:uFill>
                <a:latin typeface="Sitka Text"/>
                <a:cs typeface="Sitka Text"/>
              </a:rPr>
              <a:t>∂</a:t>
            </a:r>
            <a:r>
              <a:rPr sz="8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cost</a:t>
            </a:r>
            <a:endParaRPr sz="800">
              <a:latin typeface="Arial"/>
              <a:cs typeface="Arial"/>
            </a:endParaRPr>
          </a:p>
          <a:p>
            <a:pPr marL="86995">
              <a:lnSpc>
                <a:spcPts val="910"/>
              </a:lnSpc>
            </a:pPr>
            <a:r>
              <a:rPr sz="800" i="1" spc="-5" dirty="0">
                <a:latin typeface="Sitka Text"/>
                <a:cs typeface="Sitka Text"/>
              </a:rPr>
              <a:t>∂</a:t>
            </a:r>
            <a:r>
              <a:rPr sz="800" i="1" spc="-5" dirty="0">
                <a:latin typeface="Verdana"/>
                <a:cs typeface="Verdana"/>
              </a:rPr>
              <a:t>h</a:t>
            </a:r>
            <a:r>
              <a:rPr sz="900" spc="-7" baseline="-9259" dirty="0"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7535" y="1004854"/>
            <a:ext cx="3003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sz="600" i="1" spc="140" dirty="0">
                <a:latin typeface="Verdana"/>
                <a:cs typeface="Verdana"/>
              </a:rPr>
              <a:t> </a:t>
            </a:r>
            <a:r>
              <a:rPr sz="600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62985" y="831391"/>
            <a:ext cx="1085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45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45738" y="881264"/>
            <a:ext cx="1562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85" dirty="0">
                <a:latin typeface="Trebuchet MS"/>
                <a:cs typeface="Trebuchet MS"/>
              </a:rPr>
              <a:t>Q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37230" y="966900"/>
            <a:ext cx="14014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19810" algn="l"/>
                <a:tab pos="1278890" algn="l"/>
              </a:tabLst>
            </a:pPr>
            <a:r>
              <a:rPr sz="1200" i="1" u="sng" spc="127" baseline="3472" dirty="0">
                <a:uFill>
                  <a:solidFill>
                    <a:srgbClr val="000000"/>
                  </a:solidFill>
                </a:uFill>
                <a:latin typeface="Sitka Text"/>
                <a:cs typeface="Sitka Text"/>
              </a:rPr>
              <a:t>∂</a:t>
            </a:r>
            <a:r>
              <a:rPr sz="1200" i="1" u="sng" spc="-622" baseline="3472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</a:t>
            </a:r>
            <a:r>
              <a:rPr sz="1200" u="sng" spc="232" baseline="3472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ˆ</a:t>
            </a:r>
            <a:r>
              <a:rPr sz="1200" baseline="3472" dirty="0">
                <a:latin typeface="Arial"/>
                <a:cs typeface="Arial"/>
              </a:rPr>
              <a:t>	</a:t>
            </a:r>
            <a:r>
              <a:rPr sz="800" i="1" u="sng" spc="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itka Text"/>
                <a:cs typeface="Sitka Text"/>
              </a:rPr>
              <a:t>∂</a:t>
            </a:r>
            <a:r>
              <a:rPr sz="800" i="1" u="sng" spc="-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h</a:t>
            </a:r>
            <a:r>
              <a:rPr sz="800" i="1" dirty="0">
                <a:solidFill>
                  <a:srgbClr val="FF0000"/>
                </a:solidFill>
                <a:latin typeface="Verdana"/>
                <a:cs typeface="Verdana"/>
              </a:rPr>
              <a:t>	</a:t>
            </a:r>
            <a:r>
              <a:rPr sz="800" i="1" u="sng" spc="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itka Text"/>
                <a:cs typeface="Sitka Text"/>
              </a:rPr>
              <a:t>∂</a:t>
            </a:r>
            <a:r>
              <a:rPr sz="800" i="1" u="sng" spc="-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z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62958" y="1004854"/>
            <a:ext cx="3860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u="sng" spc="-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n</a:t>
            </a:r>
            <a:r>
              <a:rPr sz="600" i="1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600" i="1" u="sng" spc="-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n</a:t>
            </a:r>
            <a:r>
              <a:rPr sz="600" i="1" u="sng" spc="-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56319" y="1070278"/>
            <a:ext cx="17862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2790" algn="l"/>
              </a:tabLst>
            </a:pPr>
            <a:r>
              <a:rPr sz="800" i="1" spc="-65" dirty="0">
                <a:latin typeface="Sitka Text"/>
                <a:cs typeface="Sitka Text"/>
              </a:rPr>
              <a:t>∂</a:t>
            </a:r>
            <a:r>
              <a:rPr sz="800" i="1" spc="-65" dirty="0">
                <a:latin typeface="Verdana"/>
                <a:cs typeface="Verdana"/>
              </a:rPr>
              <a:t>p</a:t>
            </a:r>
            <a:r>
              <a:rPr sz="800" spc="-65" dirty="0">
                <a:latin typeface="Arial"/>
                <a:cs typeface="Arial"/>
              </a:rPr>
              <a:t>ˆ</a:t>
            </a:r>
            <a:r>
              <a:rPr sz="900" i="1" spc="-97" baseline="-13888" dirty="0">
                <a:latin typeface="Verdana"/>
                <a:cs typeface="Verdana"/>
              </a:rPr>
              <a:t>N    </a:t>
            </a:r>
            <a:r>
              <a:rPr sz="900" i="1" spc="60" baseline="-13888" dirty="0">
                <a:latin typeface="Verdana"/>
                <a:cs typeface="Verdana"/>
              </a:rPr>
              <a:t> </a:t>
            </a:r>
            <a:r>
              <a:rPr sz="800" i="1" spc="5" dirty="0">
                <a:latin typeface="Sitka Text"/>
                <a:cs typeface="Sitka Text"/>
              </a:rPr>
              <a:t>∂</a:t>
            </a:r>
            <a:r>
              <a:rPr sz="800" i="1" spc="5" dirty="0">
                <a:latin typeface="Verdana"/>
                <a:cs typeface="Verdana"/>
              </a:rPr>
              <a:t>h</a:t>
            </a:r>
            <a:r>
              <a:rPr sz="900" i="1" spc="7" baseline="-13888" dirty="0">
                <a:latin typeface="Verdana"/>
                <a:cs typeface="Verdana"/>
              </a:rPr>
              <a:t>N	</a:t>
            </a:r>
            <a:r>
              <a:rPr sz="1200" i="1" spc="30" baseline="3472" dirty="0">
                <a:latin typeface="Verdana"/>
                <a:cs typeface="Verdana"/>
              </a:rPr>
              <a:t>n</a:t>
            </a:r>
            <a:r>
              <a:rPr sz="1200" spc="30" baseline="3472" dirty="0">
                <a:latin typeface="Lucida Sans Unicode"/>
                <a:cs typeface="Lucida Sans Unicode"/>
              </a:rPr>
              <a:t>∈{</a:t>
            </a:r>
            <a:r>
              <a:rPr sz="1200" i="1" spc="30" baseline="3472" dirty="0">
                <a:latin typeface="Verdana"/>
                <a:cs typeface="Verdana"/>
              </a:rPr>
              <a:t>N</a:t>
            </a:r>
            <a:r>
              <a:rPr sz="1200" i="1" spc="30" baseline="3472" dirty="0">
                <a:latin typeface="Sitka Text"/>
                <a:cs typeface="Sitka Text"/>
              </a:rPr>
              <a:t>,...,</a:t>
            </a:r>
            <a:r>
              <a:rPr sz="1200" spc="30" baseline="3472" dirty="0">
                <a:latin typeface="Arial"/>
                <a:cs typeface="Arial"/>
              </a:rPr>
              <a:t>2</a:t>
            </a:r>
            <a:r>
              <a:rPr sz="1200" spc="30" baseline="3472" dirty="0">
                <a:latin typeface="Lucida Sans Unicode"/>
                <a:cs typeface="Lucida Sans Unicode"/>
              </a:rPr>
              <a:t>} </a:t>
            </a:r>
            <a:r>
              <a:rPr sz="800" i="1" spc="-10" dirty="0">
                <a:solidFill>
                  <a:srgbClr val="FF0000"/>
                </a:solidFill>
                <a:latin typeface="Sitka Text"/>
                <a:cs typeface="Sitka Text"/>
              </a:rPr>
              <a:t>∂</a:t>
            </a:r>
            <a:r>
              <a:rPr sz="800" i="1" spc="-10" dirty="0">
                <a:solidFill>
                  <a:srgbClr val="FF0000"/>
                </a:solidFill>
                <a:latin typeface="Verdana"/>
                <a:cs typeface="Verdana"/>
              </a:rPr>
              <a:t>z</a:t>
            </a:r>
            <a:r>
              <a:rPr sz="900" i="1" spc="-15" baseline="-9259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900" i="1" spc="247" baseline="-9259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800" i="1" spc="35" dirty="0">
                <a:solidFill>
                  <a:srgbClr val="FF0000"/>
                </a:solidFill>
                <a:latin typeface="Sitka Text"/>
                <a:cs typeface="Sitka Text"/>
              </a:rPr>
              <a:t>∂</a:t>
            </a:r>
            <a:r>
              <a:rPr sz="800" i="1" spc="35" dirty="0">
                <a:solidFill>
                  <a:srgbClr val="FF0000"/>
                </a:solidFill>
                <a:latin typeface="Verdana"/>
                <a:cs typeface="Verdana"/>
              </a:rPr>
              <a:t>h</a:t>
            </a:r>
            <a:r>
              <a:rPr sz="900" i="1" spc="52" baseline="-9259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900" i="1" spc="52" baseline="-9259" dirty="0">
                <a:solidFill>
                  <a:srgbClr val="FF0000"/>
                </a:solidFill>
                <a:latin typeface="Arial"/>
                <a:cs typeface="Arial"/>
              </a:rPr>
              <a:t>−</a:t>
            </a:r>
            <a:r>
              <a:rPr sz="900" spc="52" baseline="-9259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38586" y="831391"/>
            <a:ext cx="1085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5" dirty="0">
                <a:latin typeface="Trebuchet MS"/>
                <a:cs typeface="Trebuchet MS"/>
              </a:rPr>
              <a:t>Σ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5374" y="2726869"/>
            <a:ext cx="585470" cy="117475"/>
          </a:xfrm>
          <a:custGeom>
            <a:avLst/>
            <a:gdLst/>
            <a:ahLst/>
            <a:cxnLst/>
            <a:rect l="l" t="t" r="r" b="b"/>
            <a:pathLst>
              <a:path w="585469" h="117475">
                <a:moveTo>
                  <a:pt x="526500" y="0"/>
                </a:moveTo>
                <a:lnTo>
                  <a:pt x="58500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500" y="117000"/>
                </a:lnTo>
                <a:lnTo>
                  <a:pt x="526500" y="117000"/>
                </a:lnTo>
                <a:lnTo>
                  <a:pt x="549270" y="112402"/>
                </a:lnTo>
                <a:lnTo>
                  <a:pt x="567865" y="99865"/>
                </a:lnTo>
                <a:lnTo>
                  <a:pt x="580402" y="81270"/>
                </a:lnTo>
                <a:lnTo>
                  <a:pt x="585000" y="58500"/>
                </a:lnTo>
                <a:lnTo>
                  <a:pt x="580402" y="35729"/>
                </a:lnTo>
                <a:lnTo>
                  <a:pt x="567865" y="17134"/>
                </a:lnTo>
                <a:lnTo>
                  <a:pt x="549270" y="4597"/>
                </a:lnTo>
                <a:lnTo>
                  <a:pt x="526500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5374" y="2726869"/>
            <a:ext cx="585470" cy="117475"/>
          </a:xfrm>
          <a:custGeom>
            <a:avLst/>
            <a:gdLst/>
            <a:ahLst/>
            <a:cxnLst/>
            <a:rect l="l" t="t" r="r" b="b"/>
            <a:pathLst>
              <a:path w="585469" h="117475">
                <a:moveTo>
                  <a:pt x="58499" y="0"/>
                </a:moveTo>
                <a:lnTo>
                  <a:pt x="526499" y="0"/>
                </a:lnTo>
                <a:lnTo>
                  <a:pt x="549270" y="4597"/>
                </a:lnTo>
                <a:lnTo>
                  <a:pt x="567865" y="17134"/>
                </a:lnTo>
                <a:lnTo>
                  <a:pt x="580402" y="35729"/>
                </a:lnTo>
                <a:lnTo>
                  <a:pt x="584999" y="58499"/>
                </a:lnTo>
                <a:lnTo>
                  <a:pt x="580402" y="81271"/>
                </a:lnTo>
                <a:lnTo>
                  <a:pt x="567865" y="99866"/>
                </a:lnTo>
                <a:lnTo>
                  <a:pt x="549270" y="112403"/>
                </a:lnTo>
                <a:lnTo>
                  <a:pt x="526499" y="117000"/>
                </a:lnTo>
                <a:lnTo>
                  <a:pt x="58499" y="117000"/>
                </a:lnTo>
                <a:lnTo>
                  <a:pt x="35728" y="112403"/>
                </a:lnTo>
                <a:lnTo>
                  <a:pt x="17133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3" y="17134"/>
                </a:lnTo>
                <a:lnTo>
                  <a:pt x="35728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22374" y="2937469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5" h="117475">
                <a:moveTo>
                  <a:pt x="292500" y="0"/>
                </a:moveTo>
                <a:lnTo>
                  <a:pt x="58500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500" y="117000"/>
                </a:lnTo>
                <a:lnTo>
                  <a:pt x="292500" y="117000"/>
                </a:lnTo>
                <a:lnTo>
                  <a:pt x="315271" y="112402"/>
                </a:lnTo>
                <a:lnTo>
                  <a:pt x="333865" y="99865"/>
                </a:lnTo>
                <a:lnTo>
                  <a:pt x="346403" y="81270"/>
                </a:lnTo>
                <a:lnTo>
                  <a:pt x="351000" y="58500"/>
                </a:lnTo>
                <a:lnTo>
                  <a:pt x="346403" y="35729"/>
                </a:lnTo>
                <a:lnTo>
                  <a:pt x="333865" y="17134"/>
                </a:lnTo>
                <a:lnTo>
                  <a:pt x="315271" y="4597"/>
                </a:lnTo>
                <a:lnTo>
                  <a:pt x="292500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22374" y="2937469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5" h="117475">
                <a:moveTo>
                  <a:pt x="58499" y="0"/>
                </a:moveTo>
                <a:lnTo>
                  <a:pt x="292500" y="0"/>
                </a:lnTo>
                <a:lnTo>
                  <a:pt x="315270" y="4597"/>
                </a:lnTo>
                <a:lnTo>
                  <a:pt x="333865" y="17134"/>
                </a:lnTo>
                <a:lnTo>
                  <a:pt x="346402" y="35729"/>
                </a:lnTo>
                <a:lnTo>
                  <a:pt x="351000" y="58499"/>
                </a:lnTo>
                <a:lnTo>
                  <a:pt x="346402" y="81271"/>
                </a:lnTo>
                <a:lnTo>
                  <a:pt x="333865" y="99866"/>
                </a:lnTo>
                <a:lnTo>
                  <a:pt x="315270" y="112403"/>
                </a:lnTo>
                <a:lnTo>
                  <a:pt x="292500" y="117000"/>
                </a:lnTo>
                <a:lnTo>
                  <a:pt x="58499" y="117000"/>
                </a:lnTo>
                <a:lnTo>
                  <a:pt x="35729" y="112403"/>
                </a:lnTo>
                <a:lnTo>
                  <a:pt x="17134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97873" y="2892574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894"/>
                </a:moveTo>
                <a:lnTo>
                  <a:pt x="0" y="0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85491" y="2859554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5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85491" y="2859554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5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24374" y="2726869"/>
            <a:ext cx="585470" cy="117475"/>
          </a:xfrm>
          <a:custGeom>
            <a:avLst/>
            <a:gdLst/>
            <a:ahLst/>
            <a:cxnLst/>
            <a:rect l="l" t="t" r="r" b="b"/>
            <a:pathLst>
              <a:path w="585469" h="117475">
                <a:moveTo>
                  <a:pt x="526499" y="0"/>
                </a:moveTo>
                <a:lnTo>
                  <a:pt x="58499" y="0"/>
                </a:lnTo>
                <a:lnTo>
                  <a:pt x="35728" y="4597"/>
                </a:lnTo>
                <a:lnTo>
                  <a:pt x="17133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3" y="99865"/>
                </a:lnTo>
                <a:lnTo>
                  <a:pt x="35728" y="112402"/>
                </a:lnTo>
                <a:lnTo>
                  <a:pt x="58499" y="117000"/>
                </a:lnTo>
                <a:lnTo>
                  <a:pt x="526499" y="117000"/>
                </a:lnTo>
                <a:lnTo>
                  <a:pt x="549270" y="112402"/>
                </a:lnTo>
                <a:lnTo>
                  <a:pt x="567865" y="99865"/>
                </a:lnTo>
                <a:lnTo>
                  <a:pt x="580402" y="81270"/>
                </a:lnTo>
                <a:lnTo>
                  <a:pt x="584999" y="58500"/>
                </a:lnTo>
                <a:lnTo>
                  <a:pt x="580402" y="35729"/>
                </a:lnTo>
                <a:lnTo>
                  <a:pt x="567865" y="17134"/>
                </a:lnTo>
                <a:lnTo>
                  <a:pt x="549270" y="4597"/>
                </a:lnTo>
                <a:lnTo>
                  <a:pt x="5264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24374" y="2726869"/>
            <a:ext cx="585470" cy="117475"/>
          </a:xfrm>
          <a:custGeom>
            <a:avLst/>
            <a:gdLst/>
            <a:ahLst/>
            <a:cxnLst/>
            <a:rect l="l" t="t" r="r" b="b"/>
            <a:pathLst>
              <a:path w="585469" h="117475">
                <a:moveTo>
                  <a:pt x="58499" y="0"/>
                </a:moveTo>
                <a:lnTo>
                  <a:pt x="526499" y="0"/>
                </a:lnTo>
                <a:lnTo>
                  <a:pt x="549270" y="4597"/>
                </a:lnTo>
                <a:lnTo>
                  <a:pt x="567865" y="17134"/>
                </a:lnTo>
                <a:lnTo>
                  <a:pt x="580402" y="35729"/>
                </a:lnTo>
                <a:lnTo>
                  <a:pt x="584999" y="58499"/>
                </a:lnTo>
                <a:lnTo>
                  <a:pt x="580402" y="81271"/>
                </a:lnTo>
                <a:lnTo>
                  <a:pt x="567865" y="99866"/>
                </a:lnTo>
                <a:lnTo>
                  <a:pt x="549270" y="112403"/>
                </a:lnTo>
                <a:lnTo>
                  <a:pt x="526499" y="117000"/>
                </a:lnTo>
                <a:lnTo>
                  <a:pt x="58499" y="117000"/>
                </a:lnTo>
                <a:lnTo>
                  <a:pt x="35728" y="112403"/>
                </a:lnTo>
                <a:lnTo>
                  <a:pt x="17133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3" y="17134"/>
                </a:lnTo>
                <a:lnTo>
                  <a:pt x="35728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41374" y="2937469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5" h="117475">
                <a:moveTo>
                  <a:pt x="292500" y="0"/>
                </a:moveTo>
                <a:lnTo>
                  <a:pt x="58499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499" y="117000"/>
                </a:lnTo>
                <a:lnTo>
                  <a:pt x="292500" y="117000"/>
                </a:lnTo>
                <a:lnTo>
                  <a:pt x="315270" y="112402"/>
                </a:lnTo>
                <a:lnTo>
                  <a:pt x="333865" y="99865"/>
                </a:lnTo>
                <a:lnTo>
                  <a:pt x="346402" y="81270"/>
                </a:lnTo>
                <a:lnTo>
                  <a:pt x="351000" y="58500"/>
                </a:lnTo>
                <a:lnTo>
                  <a:pt x="346402" y="35729"/>
                </a:lnTo>
                <a:lnTo>
                  <a:pt x="333865" y="17134"/>
                </a:lnTo>
                <a:lnTo>
                  <a:pt x="315270" y="4597"/>
                </a:lnTo>
                <a:lnTo>
                  <a:pt x="292500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41374" y="2937469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5" h="117475">
                <a:moveTo>
                  <a:pt x="58499" y="0"/>
                </a:moveTo>
                <a:lnTo>
                  <a:pt x="292500" y="0"/>
                </a:lnTo>
                <a:lnTo>
                  <a:pt x="315270" y="4597"/>
                </a:lnTo>
                <a:lnTo>
                  <a:pt x="333865" y="17134"/>
                </a:lnTo>
                <a:lnTo>
                  <a:pt x="346402" y="35729"/>
                </a:lnTo>
                <a:lnTo>
                  <a:pt x="351000" y="58499"/>
                </a:lnTo>
                <a:lnTo>
                  <a:pt x="346402" y="81271"/>
                </a:lnTo>
                <a:lnTo>
                  <a:pt x="333865" y="99866"/>
                </a:lnTo>
                <a:lnTo>
                  <a:pt x="315270" y="112403"/>
                </a:lnTo>
                <a:lnTo>
                  <a:pt x="292500" y="117000"/>
                </a:lnTo>
                <a:lnTo>
                  <a:pt x="58499" y="117000"/>
                </a:lnTo>
                <a:lnTo>
                  <a:pt x="35729" y="112403"/>
                </a:lnTo>
                <a:lnTo>
                  <a:pt x="17134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16873" y="2892574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894"/>
                </a:moveTo>
                <a:lnTo>
                  <a:pt x="0" y="0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4491" y="2859554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04491" y="2859554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64574" y="2726869"/>
            <a:ext cx="585470" cy="117475"/>
          </a:xfrm>
          <a:custGeom>
            <a:avLst/>
            <a:gdLst/>
            <a:ahLst/>
            <a:cxnLst/>
            <a:rect l="l" t="t" r="r" b="b"/>
            <a:pathLst>
              <a:path w="585470" h="117475">
                <a:moveTo>
                  <a:pt x="526499" y="0"/>
                </a:moveTo>
                <a:lnTo>
                  <a:pt x="58499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499" y="117000"/>
                </a:lnTo>
                <a:lnTo>
                  <a:pt x="526499" y="117000"/>
                </a:lnTo>
                <a:lnTo>
                  <a:pt x="549270" y="112402"/>
                </a:lnTo>
                <a:lnTo>
                  <a:pt x="567865" y="99865"/>
                </a:lnTo>
                <a:lnTo>
                  <a:pt x="580402" y="81270"/>
                </a:lnTo>
                <a:lnTo>
                  <a:pt x="584999" y="58500"/>
                </a:lnTo>
                <a:lnTo>
                  <a:pt x="580402" y="35729"/>
                </a:lnTo>
                <a:lnTo>
                  <a:pt x="567865" y="17134"/>
                </a:lnTo>
                <a:lnTo>
                  <a:pt x="549270" y="4597"/>
                </a:lnTo>
                <a:lnTo>
                  <a:pt x="5264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64574" y="2726869"/>
            <a:ext cx="585470" cy="117475"/>
          </a:xfrm>
          <a:custGeom>
            <a:avLst/>
            <a:gdLst/>
            <a:ahLst/>
            <a:cxnLst/>
            <a:rect l="l" t="t" r="r" b="b"/>
            <a:pathLst>
              <a:path w="585470" h="117475">
                <a:moveTo>
                  <a:pt x="58499" y="0"/>
                </a:moveTo>
                <a:lnTo>
                  <a:pt x="526499" y="0"/>
                </a:lnTo>
                <a:lnTo>
                  <a:pt x="549270" y="4597"/>
                </a:lnTo>
                <a:lnTo>
                  <a:pt x="567865" y="17134"/>
                </a:lnTo>
                <a:lnTo>
                  <a:pt x="580402" y="35729"/>
                </a:lnTo>
                <a:lnTo>
                  <a:pt x="584999" y="58499"/>
                </a:lnTo>
                <a:lnTo>
                  <a:pt x="580402" y="81271"/>
                </a:lnTo>
                <a:lnTo>
                  <a:pt x="567865" y="99866"/>
                </a:lnTo>
                <a:lnTo>
                  <a:pt x="549270" y="112403"/>
                </a:lnTo>
                <a:lnTo>
                  <a:pt x="526499" y="117000"/>
                </a:lnTo>
                <a:lnTo>
                  <a:pt x="58499" y="117000"/>
                </a:lnTo>
                <a:lnTo>
                  <a:pt x="35729" y="112403"/>
                </a:lnTo>
                <a:lnTo>
                  <a:pt x="17134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81574" y="2937469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292500" y="0"/>
                </a:moveTo>
                <a:lnTo>
                  <a:pt x="58499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499" y="117000"/>
                </a:lnTo>
                <a:lnTo>
                  <a:pt x="292500" y="117000"/>
                </a:lnTo>
                <a:lnTo>
                  <a:pt x="315270" y="112402"/>
                </a:lnTo>
                <a:lnTo>
                  <a:pt x="333865" y="99865"/>
                </a:lnTo>
                <a:lnTo>
                  <a:pt x="346402" y="81270"/>
                </a:lnTo>
                <a:lnTo>
                  <a:pt x="351000" y="58500"/>
                </a:lnTo>
                <a:lnTo>
                  <a:pt x="346402" y="35729"/>
                </a:lnTo>
                <a:lnTo>
                  <a:pt x="333865" y="17134"/>
                </a:lnTo>
                <a:lnTo>
                  <a:pt x="315270" y="4597"/>
                </a:lnTo>
                <a:lnTo>
                  <a:pt x="292500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81574" y="2937469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58499" y="0"/>
                </a:moveTo>
                <a:lnTo>
                  <a:pt x="292500" y="0"/>
                </a:lnTo>
                <a:lnTo>
                  <a:pt x="315270" y="4597"/>
                </a:lnTo>
                <a:lnTo>
                  <a:pt x="333865" y="17134"/>
                </a:lnTo>
                <a:lnTo>
                  <a:pt x="346402" y="35729"/>
                </a:lnTo>
                <a:lnTo>
                  <a:pt x="351000" y="58499"/>
                </a:lnTo>
                <a:lnTo>
                  <a:pt x="346402" y="81271"/>
                </a:lnTo>
                <a:lnTo>
                  <a:pt x="333865" y="99866"/>
                </a:lnTo>
                <a:lnTo>
                  <a:pt x="315270" y="112403"/>
                </a:lnTo>
                <a:lnTo>
                  <a:pt x="292500" y="117000"/>
                </a:lnTo>
                <a:lnTo>
                  <a:pt x="58499" y="117000"/>
                </a:lnTo>
                <a:lnTo>
                  <a:pt x="35729" y="112403"/>
                </a:lnTo>
                <a:lnTo>
                  <a:pt x="17134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57073" y="2892574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894"/>
                </a:moveTo>
                <a:lnTo>
                  <a:pt x="0" y="0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44691" y="2859554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44691" y="2859554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90374" y="2785369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295" y="0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75670" y="2772987"/>
            <a:ext cx="33020" cy="24765"/>
          </a:xfrm>
          <a:custGeom>
            <a:avLst/>
            <a:gdLst/>
            <a:ahLst/>
            <a:cxnLst/>
            <a:rect l="l" t="t" r="r" b="b"/>
            <a:pathLst>
              <a:path w="33019" h="24764">
                <a:moveTo>
                  <a:pt x="0" y="0"/>
                </a:moveTo>
                <a:lnTo>
                  <a:pt x="0" y="24764"/>
                </a:lnTo>
                <a:lnTo>
                  <a:pt x="33019" y="12382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75670" y="2772987"/>
            <a:ext cx="33020" cy="24765"/>
          </a:xfrm>
          <a:custGeom>
            <a:avLst/>
            <a:gdLst/>
            <a:ahLst/>
            <a:cxnLst/>
            <a:rect l="l" t="t" r="r" b="b"/>
            <a:pathLst>
              <a:path w="33019" h="24764">
                <a:moveTo>
                  <a:pt x="33019" y="12382"/>
                </a:moveTo>
                <a:lnTo>
                  <a:pt x="0" y="0"/>
                </a:lnTo>
                <a:lnTo>
                  <a:pt x="0" y="24764"/>
                </a:lnTo>
                <a:lnTo>
                  <a:pt x="33019" y="12382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08944" y="2792493"/>
            <a:ext cx="139065" cy="3810"/>
          </a:xfrm>
          <a:custGeom>
            <a:avLst/>
            <a:gdLst/>
            <a:ahLst/>
            <a:cxnLst/>
            <a:rect l="l" t="t" r="r" b="b"/>
            <a:pathLst>
              <a:path w="139064" h="3810">
                <a:moveTo>
                  <a:pt x="0" y="0"/>
                </a:moveTo>
                <a:lnTo>
                  <a:pt x="138939" y="3388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47581" y="2783503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5" h="24764">
                <a:moveTo>
                  <a:pt x="604" y="0"/>
                </a:moveTo>
                <a:lnTo>
                  <a:pt x="0" y="24757"/>
                </a:lnTo>
                <a:lnTo>
                  <a:pt x="33312" y="13183"/>
                </a:lnTo>
                <a:lnTo>
                  <a:pt x="60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47581" y="2783503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5" h="24764">
                <a:moveTo>
                  <a:pt x="33312" y="13184"/>
                </a:moveTo>
                <a:lnTo>
                  <a:pt x="604" y="0"/>
                </a:lnTo>
                <a:lnTo>
                  <a:pt x="0" y="24758"/>
                </a:lnTo>
                <a:lnTo>
                  <a:pt x="33312" y="13184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83574" y="2726869"/>
            <a:ext cx="585470" cy="117475"/>
          </a:xfrm>
          <a:custGeom>
            <a:avLst/>
            <a:gdLst/>
            <a:ahLst/>
            <a:cxnLst/>
            <a:rect l="l" t="t" r="r" b="b"/>
            <a:pathLst>
              <a:path w="585470" h="117475">
                <a:moveTo>
                  <a:pt x="526499" y="0"/>
                </a:moveTo>
                <a:lnTo>
                  <a:pt x="58499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499" y="117000"/>
                </a:lnTo>
                <a:lnTo>
                  <a:pt x="526499" y="117000"/>
                </a:lnTo>
                <a:lnTo>
                  <a:pt x="549270" y="112402"/>
                </a:lnTo>
                <a:lnTo>
                  <a:pt x="567865" y="99865"/>
                </a:lnTo>
                <a:lnTo>
                  <a:pt x="580402" y="81270"/>
                </a:lnTo>
                <a:lnTo>
                  <a:pt x="584999" y="58500"/>
                </a:lnTo>
                <a:lnTo>
                  <a:pt x="580402" y="35729"/>
                </a:lnTo>
                <a:lnTo>
                  <a:pt x="567865" y="17134"/>
                </a:lnTo>
                <a:lnTo>
                  <a:pt x="549270" y="4597"/>
                </a:lnTo>
                <a:lnTo>
                  <a:pt x="5264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83574" y="2726869"/>
            <a:ext cx="585470" cy="117475"/>
          </a:xfrm>
          <a:custGeom>
            <a:avLst/>
            <a:gdLst/>
            <a:ahLst/>
            <a:cxnLst/>
            <a:rect l="l" t="t" r="r" b="b"/>
            <a:pathLst>
              <a:path w="585470" h="117475">
                <a:moveTo>
                  <a:pt x="58499" y="0"/>
                </a:moveTo>
                <a:lnTo>
                  <a:pt x="526499" y="0"/>
                </a:lnTo>
                <a:lnTo>
                  <a:pt x="549270" y="4597"/>
                </a:lnTo>
                <a:lnTo>
                  <a:pt x="567865" y="17134"/>
                </a:lnTo>
                <a:lnTo>
                  <a:pt x="580402" y="35729"/>
                </a:lnTo>
                <a:lnTo>
                  <a:pt x="584999" y="58499"/>
                </a:lnTo>
                <a:lnTo>
                  <a:pt x="580402" y="81271"/>
                </a:lnTo>
                <a:lnTo>
                  <a:pt x="567865" y="99866"/>
                </a:lnTo>
                <a:lnTo>
                  <a:pt x="549270" y="112403"/>
                </a:lnTo>
                <a:lnTo>
                  <a:pt x="526499" y="117000"/>
                </a:lnTo>
                <a:lnTo>
                  <a:pt x="58499" y="117000"/>
                </a:lnTo>
                <a:lnTo>
                  <a:pt x="35729" y="112403"/>
                </a:lnTo>
                <a:lnTo>
                  <a:pt x="17134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00573" y="2937469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292500" y="0"/>
                </a:moveTo>
                <a:lnTo>
                  <a:pt x="58499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499" y="117000"/>
                </a:lnTo>
                <a:lnTo>
                  <a:pt x="292500" y="117000"/>
                </a:lnTo>
                <a:lnTo>
                  <a:pt x="315270" y="112402"/>
                </a:lnTo>
                <a:lnTo>
                  <a:pt x="333865" y="99865"/>
                </a:lnTo>
                <a:lnTo>
                  <a:pt x="346402" y="81270"/>
                </a:lnTo>
                <a:lnTo>
                  <a:pt x="351000" y="58500"/>
                </a:lnTo>
                <a:lnTo>
                  <a:pt x="346402" y="35729"/>
                </a:lnTo>
                <a:lnTo>
                  <a:pt x="333865" y="17134"/>
                </a:lnTo>
                <a:lnTo>
                  <a:pt x="315270" y="4597"/>
                </a:lnTo>
                <a:lnTo>
                  <a:pt x="292500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00573" y="2937469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58499" y="0"/>
                </a:moveTo>
                <a:lnTo>
                  <a:pt x="292500" y="0"/>
                </a:lnTo>
                <a:lnTo>
                  <a:pt x="315270" y="4597"/>
                </a:lnTo>
                <a:lnTo>
                  <a:pt x="333865" y="17134"/>
                </a:lnTo>
                <a:lnTo>
                  <a:pt x="346402" y="35729"/>
                </a:lnTo>
                <a:lnTo>
                  <a:pt x="351000" y="58499"/>
                </a:lnTo>
                <a:lnTo>
                  <a:pt x="346402" y="81271"/>
                </a:lnTo>
                <a:lnTo>
                  <a:pt x="333865" y="99866"/>
                </a:lnTo>
                <a:lnTo>
                  <a:pt x="315270" y="112403"/>
                </a:lnTo>
                <a:lnTo>
                  <a:pt x="292500" y="117000"/>
                </a:lnTo>
                <a:lnTo>
                  <a:pt x="58499" y="117000"/>
                </a:lnTo>
                <a:lnTo>
                  <a:pt x="35729" y="112403"/>
                </a:lnTo>
                <a:lnTo>
                  <a:pt x="17134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76073" y="2892574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894"/>
                </a:moveTo>
                <a:lnTo>
                  <a:pt x="0" y="0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63691" y="2859554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63691" y="2859554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00573" y="2516270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292500" y="0"/>
                </a:moveTo>
                <a:lnTo>
                  <a:pt x="58499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499" y="117000"/>
                </a:lnTo>
                <a:lnTo>
                  <a:pt x="292500" y="117000"/>
                </a:lnTo>
                <a:lnTo>
                  <a:pt x="315270" y="112402"/>
                </a:lnTo>
                <a:lnTo>
                  <a:pt x="333865" y="99865"/>
                </a:lnTo>
                <a:lnTo>
                  <a:pt x="346402" y="81270"/>
                </a:lnTo>
                <a:lnTo>
                  <a:pt x="351000" y="58500"/>
                </a:lnTo>
                <a:lnTo>
                  <a:pt x="346402" y="35729"/>
                </a:lnTo>
                <a:lnTo>
                  <a:pt x="333865" y="17134"/>
                </a:lnTo>
                <a:lnTo>
                  <a:pt x="315270" y="4597"/>
                </a:lnTo>
                <a:lnTo>
                  <a:pt x="292500" y="0"/>
                </a:lnTo>
                <a:close/>
              </a:path>
            </a:pathLst>
          </a:custGeom>
          <a:solidFill>
            <a:srgbClr val="FFC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00573" y="2516269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58499" y="0"/>
                </a:moveTo>
                <a:lnTo>
                  <a:pt x="292500" y="0"/>
                </a:lnTo>
                <a:lnTo>
                  <a:pt x="315270" y="4597"/>
                </a:lnTo>
                <a:lnTo>
                  <a:pt x="333865" y="17134"/>
                </a:lnTo>
                <a:lnTo>
                  <a:pt x="346402" y="35729"/>
                </a:lnTo>
                <a:lnTo>
                  <a:pt x="351000" y="58499"/>
                </a:lnTo>
                <a:lnTo>
                  <a:pt x="346402" y="81270"/>
                </a:lnTo>
                <a:lnTo>
                  <a:pt x="333865" y="99865"/>
                </a:lnTo>
                <a:lnTo>
                  <a:pt x="315270" y="112402"/>
                </a:lnTo>
                <a:lnTo>
                  <a:pt x="292500" y="116999"/>
                </a:lnTo>
                <a:lnTo>
                  <a:pt x="58499" y="116999"/>
                </a:lnTo>
                <a:lnTo>
                  <a:pt x="35729" y="112402"/>
                </a:lnTo>
                <a:lnTo>
                  <a:pt x="17134" y="99865"/>
                </a:lnTo>
                <a:lnTo>
                  <a:pt x="4597" y="81270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76073" y="2681974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895"/>
                </a:moveTo>
                <a:lnTo>
                  <a:pt x="0" y="0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63691" y="2648954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63691" y="2648954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49573" y="2785369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295" y="0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634869" y="2772987"/>
            <a:ext cx="33020" cy="24765"/>
          </a:xfrm>
          <a:custGeom>
            <a:avLst/>
            <a:gdLst/>
            <a:ahLst/>
            <a:cxnLst/>
            <a:rect l="l" t="t" r="r" b="b"/>
            <a:pathLst>
              <a:path w="33020" h="24764">
                <a:moveTo>
                  <a:pt x="0" y="0"/>
                </a:moveTo>
                <a:lnTo>
                  <a:pt x="0" y="24764"/>
                </a:lnTo>
                <a:lnTo>
                  <a:pt x="33019" y="12382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34869" y="2772987"/>
            <a:ext cx="33020" cy="24765"/>
          </a:xfrm>
          <a:custGeom>
            <a:avLst/>
            <a:gdLst/>
            <a:ahLst/>
            <a:cxnLst/>
            <a:rect l="l" t="t" r="r" b="b"/>
            <a:pathLst>
              <a:path w="33020" h="24764">
                <a:moveTo>
                  <a:pt x="33019" y="12382"/>
                </a:moveTo>
                <a:lnTo>
                  <a:pt x="0" y="0"/>
                </a:lnTo>
                <a:lnTo>
                  <a:pt x="0" y="24764"/>
                </a:lnTo>
                <a:lnTo>
                  <a:pt x="33019" y="12382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00573" y="2305670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292500" y="0"/>
                </a:moveTo>
                <a:lnTo>
                  <a:pt x="58499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499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499" y="117000"/>
                </a:lnTo>
                <a:lnTo>
                  <a:pt x="292500" y="117000"/>
                </a:lnTo>
                <a:lnTo>
                  <a:pt x="315270" y="112402"/>
                </a:lnTo>
                <a:lnTo>
                  <a:pt x="333865" y="99865"/>
                </a:lnTo>
                <a:lnTo>
                  <a:pt x="346402" y="81270"/>
                </a:lnTo>
                <a:lnTo>
                  <a:pt x="351000" y="58499"/>
                </a:lnTo>
                <a:lnTo>
                  <a:pt x="346402" y="35729"/>
                </a:lnTo>
                <a:lnTo>
                  <a:pt x="333865" y="17134"/>
                </a:lnTo>
                <a:lnTo>
                  <a:pt x="315270" y="4597"/>
                </a:lnTo>
                <a:lnTo>
                  <a:pt x="292500" y="0"/>
                </a:lnTo>
                <a:close/>
              </a:path>
            </a:pathLst>
          </a:custGeom>
          <a:solidFill>
            <a:srgbClr val="A8C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00573" y="2305669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58499" y="0"/>
                </a:moveTo>
                <a:lnTo>
                  <a:pt x="292500" y="0"/>
                </a:lnTo>
                <a:lnTo>
                  <a:pt x="315270" y="4597"/>
                </a:lnTo>
                <a:lnTo>
                  <a:pt x="333865" y="17134"/>
                </a:lnTo>
                <a:lnTo>
                  <a:pt x="346402" y="35729"/>
                </a:lnTo>
                <a:lnTo>
                  <a:pt x="351000" y="58499"/>
                </a:lnTo>
                <a:lnTo>
                  <a:pt x="346402" y="81270"/>
                </a:lnTo>
                <a:lnTo>
                  <a:pt x="333865" y="99865"/>
                </a:lnTo>
                <a:lnTo>
                  <a:pt x="315270" y="112402"/>
                </a:lnTo>
                <a:lnTo>
                  <a:pt x="292500" y="116999"/>
                </a:lnTo>
                <a:lnTo>
                  <a:pt x="58499" y="116999"/>
                </a:lnTo>
                <a:lnTo>
                  <a:pt x="35729" y="112402"/>
                </a:lnTo>
                <a:lnTo>
                  <a:pt x="17134" y="99865"/>
                </a:lnTo>
                <a:lnTo>
                  <a:pt x="4597" y="81270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76073" y="2471374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895"/>
                </a:moveTo>
                <a:lnTo>
                  <a:pt x="0" y="0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963691" y="2438354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963691" y="2438354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00573" y="2095070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292500" y="0"/>
                </a:moveTo>
                <a:lnTo>
                  <a:pt x="58499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499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499" y="116999"/>
                </a:lnTo>
                <a:lnTo>
                  <a:pt x="292500" y="116999"/>
                </a:lnTo>
                <a:lnTo>
                  <a:pt x="315270" y="112402"/>
                </a:lnTo>
                <a:lnTo>
                  <a:pt x="333865" y="99865"/>
                </a:lnTo>
                <a:lnTo>
                  <a:pt x="346402" y="81270"/>
                </a:lnTo>
                <a:lnTo>
                  <a:pt x="351000" y="58499"/>
                </a:lnTo>
                <a:lnTo>
                  <a:pt x="346402" y="35729"/>
                </a:lnTo>
                <a:lnTo>
                  <a:pt x="333865" y="17134"/>
                </a:lnTo>
                <a:lnTo>
                  <a:pt x="315270" y="4597"/>
                </a:lnTo>
                <a:lnTo>
                  <a:pt x="292500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00573" y="2095069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58499" y="0"/>
                </a:moveTo>
                <a:lnTo>
                  <a:pt x="292500" y="0"/>
                </a:lnTo>
                <a:lnTo>
                  <a:pt x="315270" y="4597"/>
                </a:lnTo>
                <a:lnTo>
                  <a:pt x="333865" y="17134"/>
                </a:lnTo>
                <a:lnTo>
                  <a:pt x="346402" y="35729"/>
                </a:lnTo>
                <a:lnTo>
                  <a:pt x="351000" y="58499"/>
                </a:lnTo>
                <a:lnTo>
                  <a:pt x="346402" y="81270"/>
                </a:lnTo>
                <a:lnTo>
                  <a:pt x="333865" y="99865"/>
                </a:lnTo>
                <a:lnTo>
                  <a:pt x="315270" y="112402"/>
                </a:lnTo>
                <a:lnTo>
                  <a:pt x="292500" y="116999"/>
                </a:lnTo>
                <a:lnTo>
                  <a:pt x="58499" y="116999"/>
                </a:lnTo>
                <a:lnTo>
                  <a:pt x="35729" y="112402"/>
                </a:lnTo>
                <a:lnTo>
                  <a:pt x="17134" y="99865"/>
                </a:lnTo>
                <a:lnTo>
                  <a:pt x="4597" y="81270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76073" y="2212069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0"/>
                </a:moveTo>
                <a:lnTo>
                  <a:pt x="0" y="44895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963691" y="2256965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24764" y="0"/>
                </a:moveTo>
                <a:lnTo>
                  <a:pt x="0" y="0"/>
                </a:lnTo>
                <a:lnTo>
                  <a:pt x="12382" y="33019"/>
                </a:lnTo>
                <a:lnTo>
                  <a:pt x="2476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963691" y="2256965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33019"/>
                </a:moveTo>
                <a:lnTo>
                  <a:pt x="24764" y="0"/>
                </a:lnTo>
                <a:lnTo>
                  <a:pt x="0" y="0"/>
                </a:lnTo>
                <a:lnTo>
                  <a:pt x="12382" y="33019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84174" y="2937469"/>
            <a:ext cx="327660" cy="117475"/>
          </a:xfrm>
          <a:custGeom>
            <a:avLst/>
            <a:gdLst/>
            <a:ahLst/>
            <a:cxnLst/>
            <a:rect l="l" t="t" r="r" b="b"/>
            <a:pathLst>
              <a:path w="327659" h="117475">
                <a:moveTo>
                  <a:pt x="269099" y="0"/>
                </a:moveTo>
                <a:lnTo>
                  <a:pt x="58500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500" y="117000"/>
                </a:lnTo>
                <a:lnTo>
                  <a:pt x="269099" y="117000"/>
                </a:lnTo>
                <a:lnTo>
                  <a:pt x="291870" y="112402"/>
                </a:lnTo>
                <a:lnTo>
                  <a:pt x="310465" y="99865"/>
                </a:lnTo>
                <a:lnTo>
                  <a:pt x="323002" y="81270"/>
                </a:lnTo>
                <a:lnTo>
                  <a:pt x="327599" y="58500"/>
                </a:lnTo>
                <a:lnTo>
                  <a:pt x="323002" y="35729"/>
                </a:lnTo>
                <a:lnTo>
                  <a:pt x="310465" y="17134"/>
                </a:lnTo>
                <a:lnTo>
                  <a:pt x="291870" y="4597"/>
                </a:lnTo>
                <a:lnTo>
                  <a:pt x="2690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4173" y="2937469"/>
            <a:ext cx="327660" cy="117475"/>
          </a:xfrm>
          <a:custGeom>
            <a:avLst/>
            <a:gdLst/>
            <a:ahLst/>
            <a:cxnLst/>
            <a:rect l="l" t="t" r="r" b="b"/>
            <a:pathLst>
              <a:path w="327659" h="117475">
                <a:moveTo>
                  <a:pt x="58499" y="0"/>
                </a:moveTo>
                <a:lnTo>
                  <a:pt x="269100" y="0"/>
                </a:lnTo>
                <a:lnTo>
                  <a:pt x="291871" y="4597"/>
                </a:lnTo>
                <a:lnTo>
                  <a:pt x="310466" y="17134"/>
                </a:lnTo>
                <a:lnTo>
                  <a:pt x="323003" y="35729"/>
                </a:lnTo>
                <a:lnTo>
                  <a:pt x="327600" y="58499"/>
                </a:lnTo>
                <a:lnTo>
                  <a:pt x="323003" y="81271"/>
                </a:lnTo>
                <a:lnTo>
                  <a:pt x="310466" y="99866"/>
                </a:lnTo>
                <a:lnTo>
                  <a:pt x="291871" y="112403"/>
                </a:lnTo>
                <a:lnTo>
                  <a:pt x="269100" y="117000"/>
                </a:lnTo>
                <a:lnTo>
                  <a:pt x="58499" y="117000"/>
                </a:lnTo>
                <a:lnTo>
                  <a:pt x="35729" y="112403"/>
                </a:lnTo>
                <a:lnTo>
                  <a:pt x="17134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43722" y="2790688"/>
            <a:ext cx="251899" cy="150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021853" y="2900911"/>
            <a:ext cx="144780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i="1" spc="-15" dirty="0">
                <a:latin typeface="Arial"/>
                <a:cs typeface="Arial"/>
              </a:rPr>
              <a:t>w</a:t>
            </a:r>
            <a:r>
              <a:rPr sz="825" spc="52" baseline="-15151" dirty="0">
                <a:latin typeface="Tahoma"/>
                <a:cs typeface="Tahoma"/>
              </a:rPr>
              <a:t>0</a:t>
            </a:r>
            <a:endParaRPr sz="825" baseline="-15151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82015" y="2914119"/>
            <a:ext cx="13017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0" i="1" spc="-45" dirty="0">
                <a:latin typeface="Bookman Old Style"/>
                <a:cs typeface="Bookman Old Style"/>
              </a:rPr>
              <a:t>h</a:t>
            </a:r>
            <a:r>
              <a:rPr sz="825" spc="52" baseline="-15151" dirty="0">
                <a:latin typeface="Tahoma"/>
                <a:cs typeface="Tahoma"/>
              </a:rPr>
              <a:t>0</a:t>
            </a:r>
            <a:endParaRPr sz="825" baseline="-15151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026845" y="2691234"/>
            <a:ext cx="13017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0" i="1" spc="-45" dirty="0">
                <a:latin typeface="Bookman Old Style"/>
                <a:cs typeface="Bookman Old Style"/>
              </a:rPr>
              <a:t>h</a:t>
            </a:r>
            <a:r>
              <a:rPr sz="825" spc="52" baseline="-15151" dirty="0">
                <a:latin typeface="Tahoma"/>
                <a:cs typeface="Tahoma"/>
              </a:rPr>
              <a:t>1</a:t>
            </a:r>
            <a:endParaRPr sz="825" baseline="-15151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839195" y="2691234"/>
            <a:ext cx="144780" cy="3613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0"/>
              </a:spcBef>
            </a:pPr>
            <a:r>
              <a:rPr sz="850" b="0" i="1" spc="-5" dirty="0">
                <a:latin typeface="Bookman Old Style"/>
                <a:cs typeface="Bookman Old Style"/>
              </a:rPr>
              <a:t>h</a:t>
            </a:r>
            <a:r>
              <a:rPr sz="825" spc="-7" baseline="-15151" dirty="0">
                <a:latin typeface="Tahoma"/>
                <a:cs typeface="Tahoma"/>
              </a:rPr>
              <a:t>2</a:t>
            </a:r>
            <a:endParaRPr sz="825" baseline="-15151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850" i="1" spc="-15" dirty="0">
                <a:latin typeface="Arial"/>
                <a:cs typeface="Arial"/>
              </a:rPr>
              <a:t>w</a:t>
            </a:r>
            <a:r>
              <a:rPr sz="825" spc="52" baseline="-15151" dirty="0">
                <a:latin typeface="Tahoma"/>
                <a:cs typeface="Tahoma"/>
              </a:rPr>
              <a:t>1</a:t>
            </a:r>
            <a:endParaRPr sz="825" baseline="-15151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006895" y="2707277"/>
            <a:ext cx="287655" cy="360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275" b="0" i="1" spc="67" baseline="9803" dirty="0">
                <a:latin typeface="Bookman Old Style"/>
                <a:cs typeface="Bookman Old Style"/>
              </a:rPr>
              <a:t>h</a:t>
            </a:r>
            <a:r>
              <a:rPr sz="550" i="1" spc="45" dirty="0">
                <a:latin typeface="Arial"/>
                <a:cs typeface="Arial"/>
              </a:rPr>
              <a:t>N </a:t>
            </a:r>
            <a:r>
              <a:rPr sz="550" i="1" spc="135" dirty="0">
                <a:latin typeface="Arial"/>
                <a:cs typeface="Arial"/>
              </a:rPr>
              <a:t> </a:t>
            </a:r>
            <a:r>
              <a:rPr sz="550" spc="35" dirty="0">
                <a:latin typeface="Tahoma"/>
                <a:cs typeface="Tahoma"/>
              </a:rPr>
              <a:t>1</a:t>
            </a: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275" i="1" spc="89" baseline="9803" dirty="0">
                <a:latin typeface="Arial"/>
                <a:cs typeface="Arial"/>
              </a:rPr>
              <a:t>w</a:t>
            </a:r>
            <a:r>
              <a:rPr sz="550" i="1" spc="60" dirty="0">
                <a:latin typeface="Arial"/>
                <a:cs typeface="Arial"/>
              </a:rPr>
              <a:t>N </a:t>
            </a:r>
            <a:r>
              <a:rPr sz="550" i="1" spc="120" dirty="0">
                <a:latin typeface="Arial"/>
                <a:cs typeface="Arial"/>
              </a:rPr>
              <a:t> </a:t>
            </a:r>
            <a:r>
              <a:rPr sz="550" spc="35" dirty="0">
                <a:latin typeface="Tahoma"/>
                <a:cs typeface="Tahoma"/>
              </a:rPr>
              <a:t>2</a:t>
            </a:r>
            <a:endParaRPr sz="55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824140" y="2691234"/>
            <a:ext cx="287655" cy="375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850" b="0" i="1" spc="45" dirty="0">
                <a:latin typeface="Bookman Old Style"/>
                <a:cs typeface="Bookman Old Style"/>
              </a:rPr>
              <a:t>h</a:t>
            </a:r>
            <a:r>
              <a:rPr sz="825" i="1" spc="67" baseline="-15151" dirty="0">
                <a:latin typeface="Arial"/>
                <a:cs typeface="Arial"/>
              </a:rPr>
              <a:t>N</a:t>
            </a:r>
            <a:endParaRPr sz="825" baseline="-15151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1275" i="1" spc="89" baseline="9803" dirty="0">
                <a:latin typeface="Arial"/>
                <a:cs typeface="Arial"/>
              </a:rPr>
              <a:t>w</a:t>
            </a:r>
            <a:r>
              <a:rPr sz="550" i="1" spc="60" dirty="0">
                <a:latin typeface="Arial"/>
                <a:cs typeface="Arial"/>
              </a:rPr>
              <a:t>N</a:t>
            </a:r>
            <a:r>
              <a:rPr sz="550" i="1" spc="135" dirty="0">
                <a:latin typeface="Arial"/>
                <a:cs typeface="Arial"/>
              </a:rPr>
              <a:t> </a:t>
            </a:r>
            <a:r>
              <a:rPr sz="550" spc="35" dirty="0">
                <a:latin typeface="Tahoma"/>
                <a:cs typeface="Tahoma"/>
              </a:rPr>
              <a:t>1</a:t>
            </a:r>
            <a:endParaRPr sz="550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841272" y="2055293"/>
            <a:ext cx="278130" cy="575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90"/>
              </a:spcBef>
            </a:pPr>
            <a:r>
              <a:rPr sz="850" i="1" spc="60" dirty="0">
                <a:latin typeface="Arial"/>
                <a:cs typeface="Arial"/>
              </a:rPr>
              <a:t>w</a:t>
            </a:r>
            <a:r>
              <a:rPr sz="825" i="1" spc="89" baseline="-15151" dirty="0">
                <a:latin typeface="Arial"/>
                <a:cs typeface="Arial"/>
              </a:rPr>
              <a:t>N</a:t>
            </a:r>
            <a:endParaRPr sz="825" baseline="-15151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850" spc="15" dirty="0">
                <a:latin typeface="PMingLiU"/>
                <a:cs typeface="PMingLiU"/>
              </a:rPr>
              <a:t>c</a:t>
            </a:r>
            <a:r>
              <a:rPr sz="850" spc="20" dirty="0">
                <a:latin typeface="PMingLiU"/>
                <a:cs typeface="PMingLiU"/>
              </a:rPr>
              <a:t>os</a:t>
            </a:r>
            <a:r>
              <a:rPr sz="850" spc="105" dirty="0">
                <a:latin typeface="PMingLiU"/>
                <a:cs typeface="PMingLiU"/>
              </a:rPr>
              <a:t>t</a:t>
            </a:r>
            <a:r>
              <a:rPr sz="825" i="1" spc="202" baseline="-15151" dirty="0">
                <a:latin typeface="Arial"/>
                <a:cs typeface="Arial"/>
              </a:rPr>
              <a:t>N</a:t>
            </a:r>
            <a:endParaRPr sz="825" baseline="-15151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560"/>
              </a:spcBef>
            </a:pPr>
            <a:r>
              <a:rPr sz="850" i="1" spc="-70" dirty="0">
                <a:latin typeface="Arial"/>
                <a:cs typeface="Arial"/>
              </a:rPr>
              <a:t>p</a:t>
            </a:r>
            <a:r>
              <a:rPr sz="850" spc="-70" dirty="0">
                <a:latin typeface="Arial"/>
                <a:cs typeface="Arial"/>
              </a:rPr>
              <a:t>ˆ</a:t>
            </a:r>
            <a:r>
              <a:rPr sz="825" i="1" spc="-104" baseline="-15151" dirty="0">
                <a:latin typeface="Arial"/>
                <a:cs typeface="Arial"/>
              </a:rPr>
              <a:t>N</a:t>
            </a:r>
            <a:endParaRPr sz="825" baseline="-15151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011173" y="2446070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-8254" y="9493"/>
                </a:moveTo>
                <a:lnTo>
                  <a:pt x="8254" y="9493"/>
                </a:lnTo>
              </a:path>
            </a:pathLst>
          </a:custGeom>
          <a:ln w="18986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003744" y="2465056"/>
            <a:ext cx="15240" cy="20320"/>
          </a:xfrm>
          <a:custGeom>
            <a:avLst/>
            <a:gdLst/>
            <a:ahLst/>
            <a:cxnLst/>
            <a:rect l="l" t="t" r="r" b="b"/>
            <a:pathLst>
              <a:path w="15239" h="20319">
                <a:moveTo>
                  <a:pt x="14858" y="0"/>
                </a:moveTo>
                <a:lnTo>
                  <a:pt x="0" y="0"/>
                </a:lnTo>
                <a:lnTo>
                  <a:pt x="7429" y="19811"/>
                </a:lnTo>
                <a:lnTo>
                  <a:pt x="14858" y="0"/>
                </a:lnTo>
                <a:close/>
              </a:path>
            </a:pathLst>
          </a:custGeom>
          <a:solidFill>
            <a:srgbClr val="FF0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003744" y="2465056"/>
            <a:ext cx="15240" cy="20320"/>
          </a:xfrm>
          <a:custGeom>
            <a:avLst/>
            <a:gdLst/>
            <a:ahLst/>
            <a:cxnLst/>
            <a:rect l="l" t="t" r="r" b="b"/>
            <a:pathLst>
              <a:path w="15239" h="20319">
                <a:moveTo>
                  <a:pt x="7429" y="19811"/>
                </a:moveTo>
                <a:lnTo>
                  <a:pt x="14858" y="0"/>
                </a:lnTo>
                <a:lnTo>
                  <a:pt x="0" y="0"/>
                </a:lnTo>
                <a:lnTo>
                  <a:pt x="7429" y="19811"/>
                </a:lnTo>
                <a:close/>
              </a:path>
            </a:pathLst>
          </a:custGeom>
          <a:ln w="1650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011173" y="2656670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-8254" y="9493"/>
                </a:moveTo>
                <a:lnTo>
                  <a:pt x="8254" y="9493"/>
                </a:lnTo>
              </a:path>
            </a:pathLst>
          </a:custGeom>
          <a:ln w="18986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003744" y="2675656"/>
            <a:ext cx="15240" cy="20320"/>
          </a:xfrm>
          <a:custGeom>
            <a:avLst/>
            <a:gdLst/>
            <a:ahLst/>
            <a:cxnLst/>
            <a:rect l="l" t="t" r="r" b="b"/>
            <a:pathLst>
              <a:path w="15239" h="20319">
                <a:moveTo>
                  <a:pt x="14858" y="0"/>
                </a:moveTo>
                <a:lnTo>
                  <a:pt x="0" y="0"/>
                </a:lnTo>
                <a:lnTo>
                  <a:pt x="7429" y="19811"/>
                </a:lnTo>
                <a:lnTo>
                  <a:pt x="14858" y="0"/>
                </a:lnTo>
                <a:close/>
              </a:path>
            </a:pathLst>
          </a:custGeom>
          <a:solidFill>
            <a:srgbClr val="FF0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003744" y="2675656"/>
            <a:ext cx="15240" cy="20320"/>
          </a:xfrm>
          <a:custGeom>
            <a:avLst/>
            <a:gdLst/>
            <a:ahLst/>
            <a:cxnLst/>
            <a:rect l="l" t="t" r="r" b="b"/>
            <a:pathLst>
              <a:path w="15239" h="20319">
                <a:moveTo>
                  <a:pt x="7429" y="19811"/>
                </a:moveTo>
                <a:lnTo>
                  <a:pt x="14858" y="0"/>
                </a:lnTo>
                <a:lnTo>
                  <a:pt x="0" y="0"/>
                </a:lnTo>
                <a:lnTo>
                  <a:pt x="7429" y="19811"/>
                </a:lnTo>
                <a:close/>
              </a:path>
            </a:pathLst>
          </a:custGeom>
          <a:ln w="1650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437427" y="275027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4">
                <a:moveTo>
                  <a:pt x="140146" y="0"/>
                </a:moveTo>
                <a:lnTo>
                  <a:pt x="0" y="0"/>
                </a:lnTo>
              </a:path>
            </a:pathLst>
          </a:custGeom>
          <a:ln w="1650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417615" y="2742840"/>
            <a:ext cx="20320" cy="15240"/>
          </a:xfrm>
          <a:custGeom>
            <a:avLst/>
            <a:gdLst/>
            <a:ahLst/>
            <a:cxnLst/>
            <a:rect l="l" t="t" r="r" b="b"/>
            <a:pathLst>
              <a:path w="20319" h="15239">
                <a:moveTo>
                  <a:pt x="19811" y="0"/>
                </a:moveTo>
                <a:lnTo>
                  <a:pt x="0" y="7429"/>
                </a:lnTo>
                <a:lnTo>
                  <a:pt x="19811" y="14858"/>
                </a:lnTo>
                <a:lnTo>
                  <a:pt x="19811" y="0"/>
                </a:lnTo>
                <a:close/>
              </a:path>
            </a:pathLst>
          </a:custGeom>
          <a:solidFill>
            <a:srgbClr val="FF0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17615" y="2742840"/>
            <a:ext cx="20320" cy="15240"/>
          </a:xfrm>
          <a:custGeom>
            <a:avLst/>
            <a:gdLst/>
            <a:ahLst/>
            <a:cxnLst/>
            <a:rect l="l" t="t" r="r" b="b"/>
            <a:pathLst>
              <a:path w="20319" h="15239">
                <a:moveTo>
                  <a:pt x="0" y="7429"/>
                </a:moveTo>
                <a:lnTo>
                  <a:pt x="19811" y="14858"/>
                </a:lnTo>
                <a:lnTo>
                  <a:pt x="19811" y="0"/>
                </a:lnTo>
                <a:lnTo>
                  <a:pt x="0" y="7429"/>
                </a:lnTo>
                <a:close/>
              </a:path>
            </a:pathLst>
          </a:custGeom>
          <a:ln w="1650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256427" y="275027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140146" y="0"/>
                </a:moveTo>
                <a:lnTo>
                  <a:pt x="0" y="0"/>
                </a:lnTo>
              </a:path>
            </a:pathLst>
          </a:custGeom>
          <a:ln w="1650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236615" y="2742840"/>
            <a:ext cx="20320" cy="15240"/>
          </a:xfrm>
          <a:custGeom>
            <a:avLst/>
            <a:gdLst/>
            <a:ahLst/>
            <a:cxnLst/>
            <a:rect l="l" t="t" r="r" b="b"/>
            <a:pathLst>
              <a:path w="20319" h="15239">
                <a:moveTo>
                  <a:pt x="19811" y="0"/>
                </a:moveTo>
                <a:lnTo>
                  <a:pt x="0" y="7429"/>
                </a:lnTo>
                <a:lnTo>
                  <a:pt x="19811" y="14858"/>
                </a:lnTo>
                <a:lnTo>
                  <a:pt x="19811" y="0"/>
                </a:lnTo>
                <a:close/>
              </a:path>
            </a:pathLst>
          </a:custGeom>
          <a:solidFill>
            <a:srgbClr val="FF0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236615" y="2742840"/>
            <a:ext cx="20320" cy="15240"/>
          </a:xfrm>
          <a:custGeom>
            <a:avLst/>
            <a:gdLst/>
            <a:ahLst/>
            <a:cxnLst/>
            <a:rect l="l" t="t" r="r" b="b"/>
            <a:pathLst>
              <a:path w="20319" h="15239">
                <a:moveTo>
                  <a:pt x="0" y="7429"/>
                </a:moveTo>
                <a:lnTo>
                  <a:pt x="19811" y="14858"/>
                </a:lnTo>
                <a:lnTo>
                  <a:pt x="19811" y="0"/>
                </a:lnTo>
                <a:lnTo>
                  <a:pt x="0" y="7429"/>
                </a:lnTo>
                <a:close/>
              </a:path>
            </a:pathLst>
          </a:custGeom>
          <a:ln w="1650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496627" y="275027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140146" y="0"/>
                </a:moveTo>
                <a:lnTo>
                  <a:pt x="0" y="0"/>
                </a:lnTo>
              </a:path>
            </a:pathLst>
          </a:custGeom>
          <a:ln w="1650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476815" y="2742840"/>
            <a:ext cx="20320" cy="15240"/>
          </a:xfrm>
          <a:custGeom>
            <a:avLst/>
            <a:gdLst/>
            <a:ahLst/>
            <a:cxnLst/>
            <a:rect l="l" t="t" r="r" b="b"/>
            <a:pathLst>
              <a:path w="20320" h="15239">
                <a:moveTo>
                  <a:pt x="19811" y="0"/>
                </a:moveTo>
                <a:lnTo>
                  <a:pt x="0" y="7429"/>
                </a:lnTo>
                <a:lnTo>
                  <a:pt x="19811" y="14858"/>
                </a:lnTo>
                <a:lnTo>
                  <a:pt x="19811" y="0"/>
                </a:lnTo>
                <a:close/>
              </a:path>
            </a:pathLst>
          </a:custGeom>
          <a:solidFill>
            <a:srgbClr val="FF0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476815" y="2742840"/>
            <a:ext cx="20320" cy="15240"/>
          </a:xfrm>
          <a:custGeom>
            <a:avLst/>
            <a:gdLst/>
            <a:ahLst/>
            <a:cxnLst/>
            <a:rect l="l" t="t" r="r" b="b"/>
            <a:pathLst>
              <a:path w="20320" h="15239">
                <a:moveTo>
                  <a:pt x="0" y="7429"/>
                </a:moveTo>
                <a:lnTo>
                  <a:pt x="19811" y="14858"/>
                </a:lnTo>
                <a:lnTo>
                  <a:pt x="19811" y="0"/>
                </a:lnTo>
                <a:lnTo>
                  <a:pt x="0" y="7429"/>
                </a:lnTo>
                <a:close/>
              </a:path>
            </a:pathLst>
          </a:custGeom>
          <a:ln w="1650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665674" y="2734585"/>
            <a:ext cx="175642" cy="789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2446533" y="2699970"/>
            <a:ext cx="157480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10" dirty="0">
                <a:latin typeface="Arial"/>
                <a:cs typeface="Arial"/>
              </a:rPr>
              <a:t>…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417374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15" dirty="0" err="1"/>
              <a:t>РНСи</a:t>
            </a:r>
            <a:r>
              <a:rPr lang="ru-RU" spc="-15" dirty="0"/>
              <a:t>: </a:t>
            </a:r>
            <a:r>
              <a:rPr lang="ru-RU" spc="-30" dirty="0"/>
              <a:t>Взрывающиеся и исчезающие градиенты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475004"/>
            <a:ext cx="3771265" cy="3411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ru-RU" sz="1100" spc="-45" dirty="0" smtClean="0">
                <a:latin typeface="Tahoma"/>
                <a:cs typeface="Tahoma"/>
              </a:rPr>
              <a:t>Рассмотрите путь частных производных, связывающий изменение </a:t>
            </a:r>
            <a:r>
              <a:rPr lang="ru-RU" sz="1100" spc="-45" dirty="0" err="1" smtClean="0">
                <a:latin typeface="Tahoma"/>
                <a:cs typeface="Tahoma"/>
              </a:rPr>
              <a:t>cost</a:t>
            </a:r>
            <a:r>
              <a:rPr lang="ru-RU" sz="1100" spc="-45" baseline="-25000" dirty="0" err="1" smtClean="0">
                <a:latin typeface="Tahoma"/>
                <a:cs typeface="Tahoma"/>
              </a:rPr>
              <a:t>N</a:t>
            </a:r>
            <a:r>
              <a:rPr lang="ru-RU" sz="1100" spc="-40" dirty="0" smtClean="0">
                <a:latin typeface="Tahoma"/>
                <a:cs typeface="Tahoma"/>
              </a:rPr>
              <a:t> и изменения в h</a:t>
            </a:r>
            <a:r>
              <a:rPr lang="ru-RU" sz="1100" spc="-40" baseline="-25000" dirty="0" smtClean="0">
                <a:latin typeface="Tahoma"/>
                <a:cs typeface="Tahoma"/>
              </a:rPr>
              <a:t>1</a:t>
            </a:r>
            <a:r>
              <a:rPr lang="ru-RU" sz="1100" spc="-40" dirty="0" smtClean="0">
                <a:latin typeface="Tahoma"/>
                <a:cs typeface="Tahoma"/>
              </a:rPr>
              <a:t>:</a:t>
            </a:r>
            <a:endParaRPr lang="ru-RU"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86163" y="1071078"/>
            <a:ext cx="3378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24485" algn="l"/>
              </a:tabLst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985175"/>
            <a:ext cx="1701164" cy="278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000"/>
              </a:lnSpc>
              <a:spcBef>
                <a:spcPts val="90"/>
              </a:spcBef>
            </a:pPr>
            <a:r>
              <a:rPr sz="1100" i="1" spc="-60" dirty="0">
                <a:latin typeface="Trebuchet MS"/>
                <a:cs typeface="Trebuchet MS"/>
              </a:rPr>
              <a:t>h</a:t>
            </a:r>
            <a:r>
              <a:rPr sz="1200" i="1" spc="-89" baseline="-10416" dirty="0">
                <a:latin typeface="Verdana"/>
                <a:cs typeface="Verdana"/>
              </a:rPr>
              <a:t>n</a:t>
            </a:r>
            <a:r>
              <a:rPr sz="1200" i="1" spc="112" baseline="-10416" dirty="0">
                <a:latin typeface="Verdana"/>
                <a:cs typeface="Verdan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Trebuchet MS"/>
                <a:cs typeface="Trebuchet MS"/>
              </a:rPr>
              <a:t>g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ahoma"/>
                <a:cs typeface="Tahoma"/>
              </a:rPr>
              <a:t>(</a:t>
            </a:r>
            <a:r>
              <a:rPr sz="1100" i="1" spc="-90" dirty="0">
                <a:latin typeface="Trebuchet MS"/>
                <a:cs typeface="Trebuchet MS"/>
              </a:rPr>
              <a:t>V</a:t>
            </a:r>
            <a:r>
              <a:rPr sz="1650" i="1" u="sng" spc="-120" baseline="-35353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200" i="1" u="sng" spc="-127" baseline="-10416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x</a:t>
            </a:r>
            <a:r>
              <a:rPr sz="1200" i="1" u="sng" spc="-240" baseline="-10416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100" i="1" u="sng" spc="-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x</a:t>
            </a:r>
            <a:r>
              <a:rPr sz="1200" i="1" u="sng" spc="-89" baseline="-10416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sz="1200" i="1" u="sng" spc="15" baseline="-10416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100" u="sng" spc="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sz="1100" u="sng" spc="-1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</a:t>
            </a:r>
            <a:r>
              <a:rPr sz="1200" i="1" spc="-15" baseline="-13888" dirty="0">
                <a:latin typeface="Verdana"/>
                <a:cs typeface="Verdana"/>
              </a:rPr>
              <a:t>h</a:t>
            </a:r>
            <a:r>
              <a:rPr sz="1100" i="1" u="heavy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</a:t>
            </a:r>
            <a:r>
              <a:rPr sz="1200" i="1" u="heavy" spc="-15" baseline="-10416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sz="1200" u="heavy" spc="-15" baseline="-10416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1200" u="heavy" spc="-15" baseline="-1041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1200" u="heavy" spc="97" baseline="-1041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heavy" spc="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sz="1100" u="heavy" spc="-1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i="1" spc="20" dirty="0">
                <a:latin typeface="Trebuchet MS"/>
                <a:cs typeface="Trebuchet MS"/>
              </a:rPr>
              <a:t>c</a:t>
            </a:r>
            <a:r>
              <a:rPr sz="1100" spc="20" dirty="0">
                <a:latin typeface="Tahoma"/>
                <a:cs typeface="Tahoma"/>
              </a:rPr>
              <a:t>)</a:t>
            </a:r>
            <a:r>
              <a:rPr sz="1100" i="1" spc="20" dirty="0">
                <a:latin typeface="Arial"/>
                <a:cs typeface="Arial"/>
              </a:rPr>
              <a:t>,</a:t>
            </a:r>
            <a:endParaRPr sz="1100">
              <a:latin typeface="Arial"/>
              <a:cs typeface="Arial"/>
            </a:endParaRPr>
          </a:p>
          <a:p>
            <a:pPr marL="470534">
              <a:lnSpc>
                <a:spcPts val="1000"/>
              </a:lnSpc>
              <a:tabLst>
                <a:tab pos="970280" algn="l"/>
                <a:tab pos="1532890" algn="l"/>
              </a:tabLst>
            </a:pPr>
            <a:r>
              <a:rPr sz="1100" spc="45" dirty="0">
                <a:latin typeface="Trebuchet MS"/>
                <a:cs typeface="Trebuchet MS"/>
              </a:rPr>
              <a:t>s	</a:t>
            </a:r>
            <a:r>
              <a:rPr sz="1100" spc="-245" dirty="0">
                <a:latin typeface="Trebuchet MS"/>
                <a:cs typeface="Trebuchet MS"/>
              </a:rPr>
              <a:t>˛</a:t>
            </a:r>
            <a:r>
              <a:rPr sz="1200" i="1" spc="-367" baseline="-65972" dirty="0">
                <a:solidFill>
                  <a:srgbClr val="FF0000"/>
                </a:solidFill>
                <a:latin typeface="Verdana"/>
                <a:cs typeface="Verdana"/>
              </a:rPr>
              <a:t>z</a:t>
            </a:r>
            <a:r>
              <a:rPr sz="900" i="1" spc="-367" baseline="-97222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1100" spc="-245" dirty="0">
                <a:latin typeface="Trebuchet MS"/>
                <a:cs typeface="Trebuchet MS"/>
              </a:rPr>
              <a:t>¸	</a:t>
            </a:r>
            <a:r>
              <a:rPr sz="1100" spc="-65" dirty="0">
                <a:latin typeface="Trebuchet MS"/>
                <a:cs typeface="Trebuchet MS"/>
              </a:rPr>
              <a:t>x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8847" y="1004854"/>
            <a:ext cx="825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31833" y="985175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5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4575" y="961693"/>
            <a:ext cx="1025525" cy="255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10"/>
              </a:lnSpc>
              <a:spcBef>
                <a:spcPts val="95"/>
              </a:spcBef>
              <a:tabLst>
                <a:tab pos="541020" algn="l"/>
              </a:tabLst>
            </a:pPr>
            <a:r>
              <a:rPr sz="800" i="1" u="sng" spc="5" dirty="0">
                <a:uFill>
                  <a:solidFill>
                    <a:srgbClr val="000000"/>
                  </a:solidFill>
                </a:uFill>
                <a:latin typeface="Sitka Text"/>
                <a:cs typeface="Sitka Text"/>
              </a:rPr>
              <a:t>∂</a:t>
            </a:r>
            <a:r>
              <a:rPr sz="800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cost</a:t>
            </a:r>
            <a:r>
              <a:rPr sz="800" spc="5" dirty="0">
                <a:latin typeface="Arial"/>
                <a:cs typeface="Arial"/>
              </a:rPr>
              <a:t>	</a:t>
            </a:r>
            <a:r>
              <a:rPr sz="800" i="1" u="sng" spc="5" dirty="0">
                <a:uFill>
                  <a:solidFill>
                    <a:srgbClr val="000000"/>
                  </a:solidFill>
                </a:uFill>
                <a:latin typeface="Sitka Text"/>
                <a:cs typeface="Sitka Text"/>
              </a:rPr>
              <a:t>∂</a:t>
            </a:r>
            <a:r>
              <a:rPr sz="800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cost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i="1" u="sng" spc="-60" dirty="0">
                <a:uFill>
                  <a:solidFill>
                    <a:srgbClr val="000000"/>
                  </a:solidFill>
                </a:uFill>
                <a:latin typeface="Sitka Text"/>
                <a:cs typeface="Sitka Text"/>
              </a:rPr>
              <a:t>∂</a:t>
            </a:r>
            <a:r>
              <a:rPr sz="800" i="1" u="sng" spc="-6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</a:t>
            </a:r>
            <a:r>
              <a:rPr sz="800" u="sng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ˆ</a:t>
            </a:r>
            <a:endParaRPr sz="800">
              <a:latin typeface="Arial"/>
              <a:cs typeface="Arial"/>
            </a:endParaRPr>
          </a:p>
          <a:p>
            <a:pPr marL="86995">
              <a:lnSpc>
                <a:spcPts val="910"/>
              </a:lnSpc>
            </a:pPr>
            <a:r>
              <a:rPr sz="800" i="1" spc="-5" dirty="0">
                <a:latin typeface="Sitka Text"/>
                <a:cs typeface="Sitka Text"/>
              </a:rPr>
              <a:t>∂</a:t>
            </a:r>
            <a:r>
              <a:rPr sz="800" i="1" spc="-5" dirty="0">
                <a:latin typeface="Verdana"/>
                <a:cs typeface="Verdana"/>
              </a:rPr>
              <a:t>h</a:t>
            </a:r>
            <a:r>
              <a:rPr sz="900" spc="-7" baseline="-9259" dirty="0"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7535" y="1004854"/>
            <a:ext cx="3003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sz="600" i="1" spc="140" dirty="0">
                <a:latin typeface="Verdana"/>
                <a:cs typeface="Verdana"/>
              </a:rPr>
              <a:t> </a:t>
            </a:r>
            <a:r>
              <a:rPr sz="600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62985" y="831391"/>
            <a:ext cx="1085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45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45738" y="881264"/>
            <a:ext cx="1562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85" dirty="0">
                <a:latin typeface="Trebuchet MS"/>
                <a:cs typeface="Trebuchet MS"/>
              </a:rPr>
              <a:t>Q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44797" y="966900"/>
            <a:ext cx="3937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1145" algn="l"/>
              </a:tabLst>
            </a:pPr>
            <a:r>
              <a:rPr sz="800" i="1" u="sng" spc="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itka Text"/>
                <a:cs typeface="Sitka Text"/>
              </a:rPr>
              <a:t>∂</a:t>
            </a:r>
            <a:r>
              <a:rPr sz="800" i="1" u="sng" spc="-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h</a:t>
            </a:r>
            <a:r>
              <a:rPr sz="800" i="1" dirty="0">
                <a:solidFill>
                  <a:srgbClr val="FF0000"/>
                </a:solidFill>
                <a:latin typeface="Verdana"/>
                <a:cs typeface="Verdana"/>
              </a:rPr>
              <a:t>	</a:t>
            </a:r>
            <a:r>
              <a:rPr sz="800" i="1" u="sng" spc="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itka Text"/>
                <a:cs typeface="Sitka Text"/>
              </a:rPr>
              <a:t>∂</a:t>
            </a:r>
            <a:r>
              <a:rPr sz="800" i="1" u="sng" spc="-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z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62958" y="1004854"/>
            <a:ext cx="3860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u="sng" spc="-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n</a:t>
            </a:r>
            <a:r>
              <a:rPr sz="600" i="1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600" i="1" u="sng" spc="-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n</a:t>
            </a:r>
            <a:r>
              <a:rPr sz="600" i="1" u="sng" spc="-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56319" y="1070278"/>
            <a:ext cx="17862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2790" algn="l"/>
              </a:tabLst>
            </a:pPr>
            <a:r>
              <a:rPr sz="800" i="1" spc="-65" dirty="0">
                <a:latin typeface="Sitka Text"/>
                <a:cs typeface="Sitka Text"/>
              </a:rPr>
              <a:t>∂</a:t>
            </a:r>
            <a:r>
              <a:rPr sz="800" i="1" spc="-65" dirty="0">
                <a:latin typeface="Verdana"/>
                <a:cs typeface="Verdana"/>
              </a:rPr>
              <a:t>p</a:t>
            </a:r>
            <a:r>
              <a:rPr sz="800" spc="-65" dirty="0">
                <a:latin typeface="Arial"/>
                <a:cs typeface="Arial"/>
              </a:rPr>
              <a:t>ˆ</a:t>
            </a:r>
            <a:r>
              <a:rPr sz="900" i="1" spc="-97" baseline="-13888" dirty="0">
                <a:latin typeface="Verdana"/>
                <a:cs typeface="Verdana"/>
              </a:rPr>
              <a:t>N    </a:t>
            </a:r>
            <a:r>
              <a:rPr sz="900" i="1" spc="60" baseline="-13888" dirty="0">
                <a:latin typeface="Verdana"/>
                <a:cs typeface="Verdana"/>
              </a:rPr>
              <a:t> </a:t>
            </a:r>
            <a:r>
              <a:rPr sz="800" i="1" spc="5" dirty="0">
                <a:latin typeface="Sitka Text"/>
                <a:cs typeface="Sitka Text"/>
              </a:rPr>
              <a:t>∂</a:t>
            </a:r>
            <a:r>
              <a:rPr sz="800" i="1" spc="5" dirty="0">
                <a:latin typeface="Verdana"/>
                <a:cs typeface="Verdana"/>
              </a:rPr>
              <a:t>h</a:t>
            </a:r>
            <a:r>
              <a:rPr sz="900" i="1" spc="7" baseline="-13888" dirty="0">
                <a:latin typeface="Verdana"/>
                <a:cs typeface="Verdana"/>
              </a:rPr>
              <a:t>N	</a:t>
            </a:r>
            <a:r>
              <a:rPr sz="1200" i="1" spc="30" baseline="3472" dirty="0">
                <a:latin typeface="Verdana"/>
                <a:cs typeface="Verdana"/>
              </a:rPr>
              <a:t>n</a:t>
            </a:r>
            <a:r>
              <a:rPr sz="1200" spc="30" baseline="3472" dirty="0">
                <a:latin typeface="Lucida Sans Unicode"/>
                <a:cs typeface="Lucida Sans Unicode"/>
              </a:rPr>
              <a:t>∈{</a:t>
            </a:r>
            <a:r>
              <a:rPr sz="1200" i="1" spc="30" baseline="3472" dirty="0">
                <a:latin typeface="Verdana"/>
                <a:cs typeface="Verdana"/>
              </a:rPr>
              <a:t>N</a:t>
            </a:r>
            <a:r>
              <a:rPr sz="1200" i="1" spc="30" baseline="3472" dirty="0">
                <a:latin typeface="Sitka Text"/>
                <a:cs typeface="Sitka Text"/>
              </a:rPr>
              <a:t>,...,</a:t>
            </a:r>
            <a:r>
              <a:rPr sz="1200" spc="30" baseline="3472" dirty="0">
                <a:latin typeface="Arial"/>
                <a:cs typeface="Arial"/>
              </a:rPr>
              <a:t>2</a:t>
            </a:r>
            <a:r>
              <a:rPr sz="1200" spc="30" baseline="3472" dirty="0">
                <a:latin typeface="Lucida Sans Unicode"/>
                <a:cs typeface="Lucida Sans Unicode"/>
              </a:rPr>
              <a:t>} </a:t>
            </a:r>
            <a:r>
              <a:rPr sz="800" i="1" spc="-10" dirty="0">
                <a:solidFill>
                  <a:srgbClr val="FF0000"/>
                </a:solidFill>
                <a:latin typeface="Sitka Text"/>
                <a:cs typeface="Sitka Text"/>
              </a:rPr>
              <a:t>∂</a:t>
            </a:r>
            <a:r>
              <a:rPr sz="800" i="1" spc="-10" dirty="0">
                <a:solidFill>
                  <a:srgbClr val="FF0000"/>
                </a:solidFill>
                <a:latin typeface="Verdana"/>
                <a:cs typeface="Verdana"/>
              </a:rPr>
              <a:t>z</a:t>
            </a:r>
            <a:r>
              <a:rPr sz="900" i="1" spc="-15" baseline="-9259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900" i="1" spc="247" baseline="-9259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800" i="1" spc="35" dirty="0">
                <a:solidFill>
                  <a:srgbClr val="FF0000"/>
                </a:solidFill>
                <a:latin typeface="Sitka Text"/>
                <a:cs typeface="Sitka Text"/>
              </a:rPr>
              <a:t>∂</a:t>
            </a:r>
            <a:r>
              <a:rPr sz="800" i="1" spc="35" dirty="0">
                <a:solidFill>
                  <a:srgbClr val="FF0000"/>
                </a:solidFill>
                <a:latin typeface="Verdana"/>
                <a:cs typeface="Verdana"/>
              </a:rPr>
              <a:t>h</a:t>
            </a:r>
            <a:r>
              <a:rPr sz="900" i="1" spc="52" baseline="-9259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900" i="1" spc="52" baseline="-9259" dirty="0">
                <a:solidFill>
                  <a:srgbClr val="FF0000"/>
                </a:solidFill>
                <a:latin typeface="Arial"/>
                <a:cs typeface="Arial"/>
              </a:rPr>
              <a:t>−</a:t>
            </a:r>
            <a:r>
              <a:rPr sz="900" spc="52" baseline="-9259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38586" y="831391"/>
            <a:ext cx="1085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5" dirty="0">
                <a:latin typeface="Trebuchet MS"/>
                <a:cs typeface="Trebuchet MS"/>
              </a:rPr>
              <a:t>Σ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4641" y="1365502"/>
            <a:ext cx="1784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90" dirty="0">
                <a:latin typeface="Arial"/>
                <a:cs typeface="Arial"/>
              </a:rPr>
              <a:t>∂</a:t>
            </a:r>
            <a:r>
              <a:rPr sz="1100" i="1" spc="-50" dirty="0">
                <a:latin typeface="Trebuchet MS"/>
                <a:cs typeface="Trebuchet MS"/>
              </a:rPr>
              <a:t>h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7473" y="1423605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70" dirty="0">
                <a:latin typeface="Verdana"/>
                <a:cs typeface="Verdana"/>
              </a:rPr>
              <a:t>n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0318" y="1554262"/>
            <a:ext cx="2228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90" dirty="0">
                <a:latin typeface="Arial"/>
                <a:cs typeface="Arial"/>
              </a:rPr>
              <a:t>∂</a:t>
            </a:r>
            <a:r>
              <a:rPr sz="1100" i="1" spc="-50" dirty="0">
                <a:latin typeface="Trebuchet MS"/>
                <a:cs typeface="Trebuchet MS"/>
              </a:rPr>
              <a:t>z</a:t>
            </a:r>
            <a:r>
              <a:rPr sz="1200" i="1" spc="-104" baseline="-10416" dirty="0">
                <a:latin typeface="Verdana"/>
                <a:cs typeface="Verdana"/>
              </a:rPr>
              <a:t>n</a:t>
            </a:r>
            <a:endParaRPr sz="1200" baseline="-10416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92338" y="1439340"/>
            <a:ext cx="546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5" dirty="0">
                <a:latin typeface="Lucida Sans Unicode"/>
                <a:cs typeface="Lucida Sans Unicode"/>
              </a:rPr>
              <a:t>j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41944" y="1517331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70" dirty="0">
                <a:latin typeface="Verdana"/>
                <a:cs typeface="Verdana"/>
              </a:rPr>
              <a:t>n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34694" y="1459228"/>
            <a:ext cx="8502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5" dirty="0">
                <a:latin typeface="Tahoma"/>
                <a:cs typeface="Tahoma"/>
              </a:rPr>
              <a:t>= </a:t>
            </a:r>
            <a:r>
              <a:rPr sz="1100" spc="-40" dirty="0">
                <a:latin typeface="Tahoma"/>
                <a:cs typeface="Tahoma"/>
              </a:rPr>
              <a:t>diag </a:t>
            </a:r>
            <a:r>
              <a:rPr sz="1100" i="1" spc="-10" dirty="0">
                <a:latin typeface="Trebuchet MS"/>
                <a:cs typeface="Trebuchet MS"/>
              </a:rPr>
              <a:t>g </a:t>
            </a:r>
            <a:r>
              <a:rPr sz="1100" spc="-25" dirty="0">
                <a:latin typeface="Tahoma"/>
                <a:cs typeface="Tahoma"/>
              </a:rPr>
              <a:t>(</a:t>
            </a:r>
            <a:r>
              <a:rPr sz="1100" i="1" spc="-25" dirty="0">
                <a:latin typeface="Trebuchet MS"/>
                <a:cs typeface="Trebuchet MS"/>
              </a:rPr>
              <a:t>z</a:t>
            </a:r>
            <a:r>
              <a:rPr sz="1100" i="1" spc="145" dirty="0">
                <a:latin typeface="Trebuchet MS"/>
                <a:cs typeface="Trebuchet MS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44548" y="1346998"/>
            <a:ext cx="5041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27355" algn="l"/>
              </a:tabLst>
            </a:pPr>
            <a:r>
              <a:rPr sz="1100" spc="95" dirty="0">
                <a:latin typeface="Trebuchet MS"/>
                <a:cs typeface="Trebuchet MS"/>
              </a:rPr>
              <a:t>.	</a:t>
            </a:r>
            <a:r>
              <a:rPr sz="1100" spc="-100" dirty="0">
                <a:latin typeface="Trebuchet MS"/>
                <a:cs typeface="Trebuchet MS"/>
              </a:rPr>
              <a:t>Σ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86163" y="1453602"/>
            <a:ext cx="300355" cy="2527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660">
              <a:lnSpc>
                <a:spcPts val="894"/>
              </a:lnSpc>
              <a:spcBef>
                <a:spcPts val="95"/>
              </a:spcBef>
            </a:pPr>
            <a:r>
              <a:rPr sz="1200" i="1" spc="-15" baseline="6944" dirty="0">
                <a:latin typeface="Sitka Text"/>
                <a:cs typeface="Sitka Text"/>
              </a:rPr>
              <a:t>∂</a:t>
            </a:r>
            <a:r>
              <a:rPr sz="1200" i="1" spc="-15" baseline="6944" dirty="0">
                <a:latin typeface="Verdana"/>
                <a:cs typeface="Verdana"/>
              </a:rPr>
              <a:t>z</a:t>
            </a:r>
            <a:r>
              <a:rPr sz="600" i="1" spc="-10" dirty="0">
                <a:latin typeface="Verdana"/>
                <a:cs typeface="Verdana"/>
              </a:rPr>
              <a:t>n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894"/>
              </a:lnSpc>
            </a:pPr>
            <a:r>
              <a:rPr sz="1200" i="1" spc="127" baseline="6944" dirty="0">
                <a:latin typeface="Sitka Text"/>
                <a:cs typeface="Sitka Text"/>
              </a:rPr>
              <a:t>∂</a:t>
            </a:r>
            <a:r>
              <a:rPr sz="1200" i="1" spc="-104" baseline="6944" dirty="0">
                <a:latin typeface="Verdana"/>
                <a:cs typeface="Verdana"/>
              </a:rPr>
              <a:t>h</a:t>
            </a:r>
            <a:r>
              <a:rPr sz="600" i="1" spc="-45" dirty="0">
                <a:latin typeface="Verdana"/>
                <a:cs typeface="Verdana"/>
              </a:rPr>
              <a:t>n</a:t>
            </a:r>
            <a:r>
              <a:rPr sz="600" i="1" spc="220" dirty="0">
                <a:latin typeface="Arial"/>
                <a:cs typeface="Arial"/>
              </a:rPr>
              <a:t>−</a:t>
            </a:r>
            <a:r>
              <a:rPr sz="600" spc="-20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20668" y="1459228"/>
            <a:ext cx="2641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14" dirty="0">
                <a:latin typeface="Tahoma"/>
                <a:cs typeface="Tahoma"/>
              </a:rPr>
              <a:t> </a:t>
            </a:r>
            <a:r>
              <a:rPr sz="1100" i="1" spc="80" dirty="0">
                <a:latin typeface="Trebuchet MS"/>
                <a:cs typeface="Trebuchet MS"/>
              </a:rPr>
              <a:t>V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59276" y="1519122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70" dirty="0">
                <a:latin typeface="Verdana"/>
                <a:cs typeface="Verdana"/>
              </a:rPr>
              <a:t>h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05374" y="2726869"/>
            <a:ext cx="585470" cy="117475"/>
          </a:xfrm>
          <a:custGeom>
            <a:avLst/>
            <a:gdLst/>
            <a:ahLst/>
            <a:cxnLst/>
            <a:rect l="l" t="t" r="r" b="b"/>
            <a:pathLst>
              <a:path w="585469" h="117475">
                <a:moveTo>
                  <a:pt x="526500" y="0"/>
                </a:moveTo>
                <a:lnTo>
                  <a:pt x="58500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500" y="117000"/>
                </a:lnTo>
                <a:lnTo>
                  <a:pt x="526500" y="117000"/>
                </a:lnTo>
                <a:lnTo>
                  <a:pt x="549270" y="112402"/>
                </a:lnTo>
                <a:lnTo>
                  <a:pt x="567865" y="99865"/>
                </a:lnTo>
                <a:lnTo>
                  <a:pt x="580402" y="81270"/>
                </a:lnTo>
                <a:lnTo>
                  <a:pt x="585000" y="58500"/>
                </a:lnTo>
                <a:lnTo>
                  <a:pt x="580402" y="35729"/>
                </a:lnTo>
                <a:lnTo>
                  <a:pt x="567865" y="17134"/>
                </a:lnTo>
                <a:lnTo>
                  <a:pt x="549270" y="4597"/>
                </a:lnTo>
                <a:lnTo>
                  <a:pt x="526500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5374" y="2726869"/>
            <a:ext cx="585470" cy="117475"/>
          </a:xfrm>
          <a:custGeom>
            <a:avLst/>
            <a:gdLst/>
            <a:ahLst/>
            <a:cxnLst/>
            <a:rect l="l" t="t" r="r" b="b"/>
            <a:pathLst>
              <a:path w="585469" h="117475">
                <a:moveTo>
                  <a:pt x="58499" y="0"/>
                </a:moveTo>
                <a:lnTo>
                  <a:pt x="526499" y="0"/>
                </a:lnTo>
                <a:lnTo>
                  <a:pt x="549270" y="4597"/>
                </a:lnTo>
                <a:lnTo>
                  <a:pt x="567865" y="17134"/>
                </a:lnTo>
                <a:lnTo>
                  <a:pt x="580402" y="35729"/>
                </a:lnTo>
                <a:lnTo>
                  <a:pt x="584999" y="58499"/>
                </a:lnTo>
                <a:lnTo>
                  <a:pt x="580402" y="81271"/>
                </a:lnTo>
                <a:lnTo>
                  <a:pt x="567865" y="99866"/>
                </a:lnTo>
                <a:lnTo>
                  <a:pt x="549270" y="112403"/>
                </a:lnTo>
                <a:lnTo>
                  <a:pt x="526499" y="117000"/>
                </a:lnTo>
                <a:lnTo>
                  <a:pt x="58499" y="117000"/>
                </a:lnTo>
                <a:lnTo>
                  <a:pt x="35728" y="112403"/>
                </a:lnTo>
                <a:lnTo>
                  <a:pt x="17133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3" y="17134"/>
                </a:lnTo>
                <a:lnTo>
                  <a:pt x="35728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22374" y="2937469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5" h="117475">
                <a:moveTo>
                  <a:pt x="292500" y="0"/>
                </a:moveTo>
                <a:lnTo>
                  <a:pt x="58500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500" y="117000"/>
                </a:lnTo>
                <a:lnTo>
                  <a:pt x="292500" y="117000"/>
                </a:lnTo>
                <a:lnTo>
                  <a:pt x="315271" y="112402"/>
                </a:lnTo>
                <a:lnTo>
                  <a:pt x="333865" y="99865"/>
                </a:lnTo>
                <a:lnTo>
                  <a:pt x="346403" y="81270"/>
                </a:lnTo>
                <a:lnTo>
                  <a:pt x="351000" y="58500"/>
                </a:lnTo>
                <a:lnTo>
                  <a:pt x="346403" y="35729"/>
                </a:lnTo>
                <a:lnTo>
                  <a:pt x="333865" y="17134"/>
                </a:lnTo>
                <a:lnTo>
                  <a:pt x="315271" y="4597"/>
                </a:lnTo>
                <a:lnTo>
                  <a:pt x="292500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2374" y="2937469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5" h="117475">
                <a:moveTo>
                  <a:pt x="58499" y="0"/>
                </a:moveTo>
                <a:lnTo>
                  <a:pt x="292500" y="0"/>
                </a:lnTo>
                <a:lnTo>
                  <a:pt x="315270" y="4597"/>
                </a:lnTo>
                <a:lnTo>
                  <a:pt x="333865" y="17134"/>
                </a:lnTo>
                <a:lnTo>
                  <a:pt x="346402" y="35729"/>
                </a:lnTo>
                <a:lnTo>
                  <a:pt x="351000" y="58499"/>
                </a:lnTo>
                <a:lnTo>
                  <a:pt x="346402" y="81271"/>
                </a:lnTo>
                <a:lnTo>
                  <a:pt x="333865" y="99866"/>
                </a:lnTo>
                <a:lnTo>
                  <a:pt x="315270" y="112403"/>
                </a:lnTo>
                <a:lnTo>
                  <a:pt x="292500" y="117000"/>
                </a:lnTo>
                <a:lnTo>
                  <a:pt x="58499" y="117000"/>
                </a:lnTo>
                <a:lnTo>
                  <a:pt x="35729" y="112403"/>
                </a:lnTo>
                <a:lnTo>
                  <a:pt x="17134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97873" y="2892574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894"/>
                </a:moveTo>
                <a:lnTo>
                  <a:pt x="0" y="0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85491" y="2859554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5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85491" y="2859554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5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24374" y="2726869"/>
            <a:ext cx="585470" cy="117475"/>
          </a:xfrm>
          <a:custGeom>
            <a:avLst/>
            <a:gdLst/>
            <a:ahLst/>
            <a:cxnLst/>
            <a:rect l="l" t="t" r="r" b="b"/>
            <a:pathLst>
              <a:path w="585469" h="117475">
                <a:moveTo>
                  <a:pt x="526499" y="0"/>
                </a:moveTo>
                <a:lnTo>
                  <a:pt x="58499" y="0"/>
                </a:lnTo>
                <a:lnTo>
                  <a:pt x="35728" y="4597"/>
                </a:lnTo>
                <a:lnTo>
                  <a:pt x="17133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3" y="99865"/>
                </a:lnTo>
                <a:lnTo>
                  <a:pt x="35728" y="112402"/>
                </a:lnTo>
                <a:lnTo>
                  <a:pt x="58499" y="117000"/>
                </a:lnTo>
                <a:lnTo>
                  <a:pt x="526499" y="117000"/>
                </a:lnTo>
                <a:lnTo>
                  <a:pt x="549270" y="112402"/>
                </a:lnTo>
                <a:lnTo>
                  <a:pt x="567865" y="99865"/>
                </a:lnTo>
                <a:lnTo>
                  <a:pt x="580402" y="81270"/>
                </a:lnTo>
                <a:lnTo>
                  <a:pt x="584999" y="58500"/>
                </a:lnTo>
                <a:lnTo>
                  <a:pt x="580402" y="35729"/>
                </a:lnTo>
                <a:lnTo>
                  <a:pt x="567865" y="17134"/>
                </a:lnTo>
                <a:lnTo>
                  <a:pt x="549270" y="4597"/>
                </a:lnTo>
                <a:lnTo>
                  <a:pt x="5264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24374" y="2726869"/>
            <a:ext cx="585470" cy="117475"/>
          </a:xfrm>
          <a:custGeom>
            <a:avLst/>
            <a:gdLst/>
            <a:ahLst/>
            <a:cxnLst/>
            <a:rect l="l" t="t" r="r" b="b"/>
            <a:pathLst>
              <a:path w="585469" h="117475">
                <a:moveTo>
                  <a:pt x="58499" y="0"/>
                </a:moveTo>
                <a:lnTo>
                  <a:pt x="526499" y="0"/>
                </a:lnTo>
                <a:lnTo>
                  <a:pt x="549270" y="4597"/>
                </a:lnTo>
                <a:lnTo>
                  <a:pt x="567865" y="17134"/>
                </a:lnTo>
                <a:lnTo>
                  <a:pt x="580402" y="35729"/>
                </a:lnTo>
                <a:lnTo>
                  <a:pt x="584999" y="58499"/>
                </a:lnTo>
                <a:lnTo>
                  <a:pt x="580402" y="81271"/>
                </a:lnTo>
                <a:lnTo>
                  <a:pt x="567865" y="99866"/>
                </a:lnTo>
                <a:lnTo>
                  <a:pt x="549270" y="112403"/>
                </a:lnTo>
                <a:lnTo>
                  <a:pt x="526499" y="117000"/>
                </a:lnTo>
                <a:lnTo>
                  <a:pt x="58499" y="117000"/>
                </a:lnTo>
                <a:lnTo>
                  <a:pt x="35728" y="112403"/>
                </a:lnTo>
                <a:lnTo>
                  <a:pt x="17133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3" y="17134"/>
                </a:lnTo>
                <a:lnTo>
                  <a:pt x="35728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41374" y="2937469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5" h="117475">
                <a:moveTo>
                  <a:pt x="292500" y="0"/>
                </a:moveTo>
                <a:lnTo>
                  <a:pt x="58499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499" y="117000"/>
                </a:lnTo>
                <a:lnTo>
                  <a:pt x="292500" y="117000"/>
                </a:lnTo>
                <a:lnTo>
                  <a:pt x="315270" y="112402"/>
                </a:lnTo>
                <a:lnTo>
                  <a:pt x="333865" y="99865"/>
                </a:lnTo>
                <a:lnTo>
                  <a:pt x="346402" y="81270"/>
                </a:lnTo>
                <a:lnTo>
                  <a:pt x="351000" y="58500"/>
                </a:lnTo>
                <a:lnTo>
                  <a:pt x="346402" y="35729"/>
                </a:lnTo>
                <a:lnTo>
                  <a:pt x="333865" y="17134"/>
                </a:lnTo>
                <a:lnTo>
                  <a:pt x="315270" y="4597"/>
                </a:lnTo>
                <a:lnTo>
                  <a:pt x="292500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41374" y="2937469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5" h="117475">
                <a:moveTo>
                  <a:pt x="58499" y="0"/>
                </a:moveTo>
                <a:lnTo>
                  <a:pt x="292500" y="0"/>
                </a:lnTo>
                <a:lnTo>
                  <a:pt x="315270" y="4597"/>
                </a:lnTo>
                <a:lnTo>
                  <a:pt x="333865" y="17134"/>
                </a:lnTo>
                <a:lnTo>
                  <a:pt x="346402" y="35729"/>
                </a:lnTo>
                <a:lnTo>
                  <a:pt x="351000" y="58499"/>
                </a:lnTo>
                <a:lnTo>
                  <a:pt x="346402" y="81271"/>
                </a:lnTo>
                <a:lnTo>
                  <a:pt x="333865" y="99866"/>
                </a:lnTo>
                <a:lnTo>
                  <a:pt x="315270" y="112403"/>
                </a:lnTo>
                <a:lnTo>
                  <a:pt x="292500" y="117000"/>
                </a:lnTo>
                <a:lnTo>
                  <a:pt x="58499" y="117000"/>
                </a:lnTo>
                <a:lnTo>
                  <a:pt x="35729" y="112403"/>
                </a:lnTo>
                <a:lnTo>
                  <a:pt x="17134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16873" y="2892574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894"/>
                </a:moveTo>
                <a:lnTo>
                  <a:pt x="0" y="0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04491" y="2859554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04491" y="2859554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64574" y="2726869"/>
            <a:ext cx="585470" cy="117475"/>
          </a:xfrm>
          <a:custGeom>
            <a:avLst/>
            <a:gdLst/>
            <a:ahLst/>
            <a:cxnLst/>
            <a:rect l="l" t="t" r="r" b="b"/>
            <a:pathLst>
              <a:path w="585470" h="117475">
                <a:moveTo>
                  <a:pt x="526499" y="0"/>
                </a:moveTo>
                <a:lnTo>
                  <a:pt x="58499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499" y="117000"/>
                </a:lnTo>
                <a:lnTo>
                  <a:pt x="526499" y="117000"/>
                </a:lnTo>
                <a:lnTo>
                  <a:pt x="549270" y="112402"/>
                </a:lnTo>
                <a:lnTo>
                  <a:pt x="567865" y="99865"/>
                </a:lnTo>
                <a:lnTo>
                  <a:pt x="580402" y="81270"/>
                </a:lnTo>
                <a:lnTo>
                  <a:pt x="584999" y="58500"/>
                </a:lnTo>
                <a:lnTo>
                  <a:pt x="580402" y="35729"/>
                </a:lnTo>
                <a:lnTo>
                  <a:pt x="567865" y="17134"/>
                </a:lnTo>
                <a:lnTo>
                  <a:pt x="549270" y="4597"/>
                </a:lnTo>
                <a:lnTo>
                  <a:pt x="5264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64574" y="2726869"/>
            <a:ext cx="585470" cy="117475"/>
          </a:xfrm>
          <a:custGeom>
            <a:avLst/>
            <a:gdLst/>
            <a:ahLst/>
            <a:cxnLst/>
            <a:rect l="l" t="t" r="r" b="b"/>
            <a:pathLst>
              <a:path w="585470" h="117475">
                <a:moveTo>
                  <a:pt x="58499" y="0"/>
                </a:moveTo>
                <a:lnTo>
                  <a:pt x="526499" y="0"/>
                </a:lnTo>
                <a:lnTo>
                  <a:pt x="549270" y="4597"/>
                </a:lnTo>
                <a:lnTo>
                  <a:pt x="567865" y="17134"/>
                </a:lnTo>
                <a:lnTo>
                  <a:pt x="580402" y="35729"/>
                </a:lnTo>
                <a:lnTo>
                  <a:pt x="584999" y="58499"/>
                </a:lnTo>
                <a:lnTo>
                  <a:pt x="580402" y="81271"/>
                </a:lnTo>
                <a:lnTo>
                  <a:pt x="567865" y="99866"/>
                </a:lnTo>
                <a:lnTo>
                  <a:pt x="549270" y="112403"/>
                </a:lnTo>
                <a:lnTo>
                  <a:pt x="526499" y="117000"/>
                </a:lnTo>
                <a:lnTo>
                  <a:pt x="58499" y="117000"/>
                </a:lnTo>
                <a:lnTo>
                  <a:pt x="35729" y="112403"/>
                </a:lnTo>
                <a:lnTo>
                  <a:pt x="17134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81574" y="2937469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292500" y="0"/>
                </a:moveTo>
                <a:lnTo>
                  <a:pt x="58499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499" y="117000"/>
                </a:lnTo>
                <a:lnTo>
                  <a:pt x="292500" y="117000"/>
                </a:lnTo>
                <a:lnTo>
                  <a:pt x="315270" y="112402"/>
                </a:lnTo>
                <a:lnTo>
                  <a:pt x="333865" y="99865"/>
                </a:lnTo>
                <a:lnTo>
                  <a:pt x="346402" y="81270"/>
                </a:lnTo>
                <a:lnTo>
                  <a:pt x="351000" y="58500"/>
                </a:lnTo>
                <a:lnTo>
                  <a:pt x="346402" y="35729"/>
                </a:lnTo>
                <a:lnTo>
                  <a:pt x="333865" y="17134"/>
                </a:lnTo>
                <a:lnTo>
                  <a:pt x="315270" y="4597"/>
                </a:lnTo>
                <a:lnTo>
                  <a:pt x="292500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81574" y="2937469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58499" y="0"/>
                </a:moveTo>
                <a:lnTo>
                  <a:pt x="292500" y="0"/>
                </a:lnTo>
                <a:lnTo>
                  <a:pt x="315270" y="4597"/>
                </a:lnTo>
                <a:lnTo>
                  <a:pt x="333865" y="17134"/>
                </a:lnTo>
                <a:lnTo>
                  <a:pt x="346402" y="35729"/>
                </a:lnTo>
                <a:lnTo>
                  <a:pt x="351000" y="58499"/>
                </a:lnTo>
                <a:lnTo>
                  <a:pt x="346402" y="81271"/>
                </a:lnTo>
                <a:lnTo>
                  <a:pt x="333865" y="99866"/>
                </a:lnTo>
                <a:lnTo>
                  <a:pt x="315270" y="112403"/>
                </a:lnTo>
                <a:lnTo>
                  <a:pt x="292500" y="117000"/>
                </a:lnTo>
                <a:lnTo>
                  <a:pt x="58499" y="117000"/>
                </a:lnTo>
                <a:lnTo>
                  <a:pt x="35729" y="112403"/>
                </a:lnTo>
                <a:lnTo>
                  <a:pt x="17134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57073" y="2892574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894"/>
                </a:moveTo>
                <a:lnTo>
                  <a:pt x="0" y="0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44691" y="2859554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44691" y="2859554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90374" y="2785369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295" y="0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75670" y="2772987"/>
            <a:ext cx="33020" cy="24765"/>
          </a:xfrm>
          <a:custGeom>
            <a:avLst/>
            <a:gdLst/>
            <a:ahLst/>
            <a:cxnLst/>
            <a:rect l="l" t="t" r="r" b="b"/>
            <a:pathLst>
              <a:path w="33019" h="24764">
                <a:moveTo>
                  <a:pt x="0" y="0"/>
                </a:moveTo>
                <a:lnTo>
                  <a:pt x="0" y="24764"/>
                </a:lnTo>
                <a:lnTo>
                  <a:pt x="33019" y="12382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5670" y="2772987"/>
            <a:ext cx="33020" cy="24765"/>
          </a:xfrm>
          <a:custGeom>
            <a:avLst/>
            <a:gdLst/>
            <a:ahLst/>
            <a:cxnLst/>
            <a:rect l="l" t="t" r="r" b="b"/>
            <a:pathLst>
              <a:path w="33019" h="24764">
                <a:moveTo>
                  <a:pt x="33019" y="12382"/>
                </a:moveTo>
                <a:lnTo>
                  <a:pt x="0" y="0"/>
                </a:lnTo>
                <a:lnTo>
                  <a:pt x="0" y="24764"/>
                </a:lnTo>
                <a:lnTo>
                  <a:pt x="33019" y="12382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08944" y="2792493"/>
            <a:ext cx="139065" cy="3810"/>
          </a:xfrm>
          <a:custGeom>
            <a:avLst/>
            <a:gdLst/>
            <a:ahLst/>
            <a:cxnLst/>
            <a:rect l="l" t="t" r="r" b="b"/>
            <a:pathLst>
              <a:path w="139064" h="3810">
                <a:moveTo>
                  <a:pt x="0" y="0"/>
                </a:moveTo>
                <a:lnTo>
                  <a:pt x="138939" y="3388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347581" y="2783503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5" h="24764">
                <a:moveTo>
                  <a:pt x="604" y="0"/>
                </a:moveTo>
                <a:lnTo>
                  <a:pt x="0" y="24757"/>
                </a:lnTo>
                <a:lnTo>
                  <a:pt x="33312" y="13183"/>
                </a:lnTo>
                <a:lnTo>
                  <a:pt x="60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347581" y="2783503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5" h="24764">
                <a:moveTo>
                  <a:pt x="33312" y="13184"/>
                </a:moveTo>
                <a:lnTo>
                  <a:pt x="604" y="0"/>
                </a:lnTo>
                <a:lnTo>
                  <a:pt x="0" y="24758"/>
                </a:lnTo>
                <a:lnTo>
                  <a:pt x="33312" y="13184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83574" y="2726869"/>
            <a:ext cx="585470" cy="117475"/>
          </a:xfrm>
          <a:custGeom>
            <a:avLst/>
            <a:gdLst/>
            <a:ahLst/>
            <a:cxnLst/>
            <a:rect l="l" t="t" r="r" b="b"/>
            <a:pathLst>
              <a:path w="585470" h="117475">
                <a:moveTo>
                  <a:pt x="526499" y="0"/>
                </a:moveTo>
                <a:lnTo>
                  <a:pt x="58499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499" y="117000"/>
                </a:lnTo>
                <a:lnTo>
                  <a:pt x="526499" y="117000"/>
                </a:lnTo>
                <a:lnTo>
                  <a:pt x="549270" y="112402"/>
                </a:lnTo>
                <a:lnTo>
                  <a:pt x="567865" y="99865"/>
                </a:lnTo>
                <a:lnTo>
                  <a:pt x="580402" y="81270"/>
                </a:lnTo>
                <a:lnTo>
                  <a:pt x="584999" y="58500"/>
                </a:lnTo>
                <a:lnTo>
                  <a:pt x="580402" y="35729"/>
                </a:lnTo>
                <a:lnTo>
                  <a:pt x="567865" y="17134"/>
                </a:lnTo>
                <a:lnTo>
                  <a:pt x="549270" y="4597"/>
                </a:lnTo>
                <a:lnTo>
                  <a:pt x="5264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83574" y="2726869"/>
            <a:ext cx="585470" cy="117475"/>
          </a:xfrm>
          <a:custGeom>
            <a:avLst/>
            <a:gdLst/>
            <a:ahLst/>
            <a:cxnLst/>
            <a:rect l="l" t="t" r="r" b="b"/>
            <a:pathLst>
              <a:path w="585470" h="117475">
                <a:moveTo>
                  <a:pt x="58499" y="0"/>
                </a:moveTo>
                <a:lnTo>
                  <a:pt x="526499" y="0"/>
                </a:lnTo>
                <a:lnTo>
                  <a:pt x="549270" y="4597"/>
                </a:lnTo>
                <a:lnTo>
                  <a:pt x="567865" y="17134"/>
                </a:lnTo>
                <a:lnTo>
                  <a:pt x="580402" y="35729"/>
                </a:lnTo>
                <a:lnTo>
                  <a:pt x="584999" y="58499"/>
                </a:lnTo>
                <a:lnTo>
                  <a:pt x="580402" y="81271"/>
                </a:lnTo>
                <a:lnTo>
                  <a:pt x="567865" y="99866"/>
                </a:lnTo>
                <a:lnTo>
                  <a:pt x="549270" y="112403"/>
                </a:lnTo>
                <a:lnTo>
                  <a:pt x="526499" y="117000"/>
                </a:lnTo>
                <a:lnTo>
                  <a:pt x="58499" y="117000"/>
                </a:lnTo>
                <a:lnTo>
                  <a:pt x="35729" y="112403"/>
                </a:lnTo>
                <a:lnTo>
                  <a:pt x="17134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00573" y="2937469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292500" y="0"/>
                </a:moveTo>
                <a:lnTo>
                  <a:pt x="58499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499" y="117000"/>
                </a:lnTo>
                <a:lnTo>
                  <a:pt x="292500" y="117000"/>
                </a:lnTo>
                <a:lnTo>
                  <a:pt x="315270" y="112402"/>
                </a:lnTo>
                <a:lnTo>
                  <a:pt x="333865" y="99865"/>
                </a:lnTo>
                <a:lnTo>
                  <a:pt x="346402" y="81270"/>
                </a:lnTo>
                <a:lnTo>
                  <a:pt x="351000" y="58500"/>
                </a:lnTo>
                <a:lnTo>
                  <a:pt x="346402" y="35729"/>
                </a:lnTo>
                <a:lnTo>
                  <a:pt x="333865" y="17134"/>
                </a:lnTo>
                <a:lnTo>
                  <a:pt x="315270" y="4597"/>
                </a:lnTo>
                <a:lnTo>
                  <a:pt x="292500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00573" y="2937469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58499" y="0"/>
                </a:moveTo>
                <a:lnTo>
                  <a:pt x="292500" y="0"/>
                </a:lnTo>
                <a:lnTo>
                  <a:pt x="315270" y="4597"/>
                </a:lnTo>
                <a:lnTo>
                  <a:pt x="333865" y="17134"/>
                </a:lnTo>
                <a:lnTo>
                  <a:pt x="346402" y="35729"/>
                </a:lnTo>
                <a:lnTo>
                  <a:pt x="351000" y="58499"/>
                </a:lnTo>
                <a:lnTo>
                  <a:pt x="346402" y="81271"/>
                </a:lnTo>
                <a:lnTo>
                  <a:pt x="333865" y="99866"/>
                </a:lnTo>
                <a:lnTo>
                  <a:pt x="315270" y="112403"/>
                </a:lnTo>
                <a:lnTo>
                  <a:pt x="292500" y="117000"/>
                </a:lnTo>
                <a:lnTo>
                  <a:pt x="58499" y="117000"/>
                </a:lnTo>
                <a:lnTo>
                  <a:pt x="35729" y="112403"/>
                </a:lnTo>
                <a:lnTo>
                  <a:pt x="17134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76073" y="2892574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894"/>
                </a:moveTo>
                <a:lnTo>
                  <a:pt x="0" y="0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963691" y="2859554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63691" y="2859554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00573" y="2516270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292500" y="0"/>
                </a:moveTo>
                <a:lnTo>
                  <a:pt x="58499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499" y="117000"/>
                </a:lnTo>
                <a:lnTo>
                  <a:pt x="292500" y="117000"/>
                </a:lnTo>
                <a:lnTo>
                  <a:pt x="315270" y="112402"/>
                </a:lnTo>
                <a:lnTo>
                  <a:pt x="333865" y="99865"/>
                </a:lnTo>
                <a:lnTo>
                  <a:pt x="346402" y="81270"/>
                </a:lnTo>
                <a:lnTo>
                  <a:pt x="351000" y="58500"/>
                </a:lnTo>
                <a:lnTo>
                  <a:pt x="346402" y="35729"/>
                </a:lnTo>
                <a:lnTo>
                  <a:pt x="333865" y="17134"/>
                </a:lnTo>
                <a:lnTo>
                  <a:pt x="315270" y="4597"/>
                </a:lnTo>
                <a:lnTo>
                  <a:pt x="292500" y="0"/>
                </a:lnTo>
                <a:close/>
              </a:path>
            </a:pathLst>
          </a:custGeom>
          <a:solidFill>
            <a:srgbClr val="FFC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00573" y="2516269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58499" y="0"/>
                </a:moveTo>
                <a:lnTo>
                  <a:pt x="292500" y="0"/>
                </a:lnTo>
                <a:lnTo>
                  <a:pt x="315270" y="4597"/>
                </a:lnTo>
                <a:lnTo>
                  <a:pt x="333865" y="17134"/>
                </a:lnTo>
                <a:lnTo>
                  <a:pt x="346402" y="35729"/>
                </a:lnTo>
                <a:lnTo>
                  <a:pt x="351000" y="58499"/>
                </a:lnTo>
                <a:lnTo>
                  <a:pt x="346402" y="81270"/>
                </a:lnTo>
                <a:lnTo>
                  <a:pt x="333865" y="99865"/>
                </a:lnTo>
                <a:lnTo>
                  <a:pt x="315270" y="112402"/>
                </a:lnTo>
                <a:lnTo>
                  <a:pt x="292500" y="116999"/>
                </a:lnTo>
                <a:lnTo>
                  <a:pt x="58499" y="116999"/>
                </a:lnTo>
                <a:lnTo>
                  <a:pt x="35729" y="112402"/>
                </a:lnTo>
                <a:lnTo>
                  <a:pt x="17134" y="99865"/>
                </a:lnTo>
                <a:lnTo>
                  <a:pt x="4597" y="81270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76073" y="2681974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895"/>
                </a:moveTo>
                <a:lnTo>
                  <a:pt x="0" y="0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63691" y="2648954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63691" y="2648954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449573" y="2785369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295" y="0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634869" y="2772987"/>
            <a:ext cx="33020" cy="24765"/>
          </a:xfrm>
          <a:custGeom>
            <a:avLst/>
            <a:gdLst/>
            <a:ahLst/>
            <a:cxnLst/>
            <a:rect l="l" t="t" r="r" b="b"/>
            <a:pathLst>
              <a:path w="33020" h="24764">
                <a:moveTo>
                  <a:pt x="0" y="0"/>
                </a:moveTo>
                <a:lnTo>
                  <a:pt x="0" y="24764"/>
                </a:lnTo>
                <a:lnTo>
                  <a:pt x="33019" y="12382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634869" y="2772987"/>
            <a:ext cx="33020" cy="24765"/>
          </a:xfrm>
          <a:custGeom>
            <a:avLst/>
            <a:gdLst/>
            <a:ahLst/>
            <a:cxnLst/>
            <a:rect l="l" t="t" r="r" b="b"/>
            <a:pathLst>
              <a:path w="33020" h="24764">
                <a:moveTo>
                  <a:pt x="33019" y="12382"/>
                </a:moveTo>
                <a:lnTo>
                  <a:pt x="0" y="0"/>
                </a:lnTo>
                <a:lnTo>
                  <a:pt x="0" y="24764"/>
                </a:lnTo>
                <a:lnTo>
                  <a:pt x="33019" y="12382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00573" y="2305670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292500" y="0"/>
                </a:moveTo>
                <a:lnTo>
                  <a:pt x="58499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499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499" y="117000"/>
                </a:lnTo>
                <a:lnTo>
                  <a:pt x="292500" y="117000"/>
                </a:lnTo>
                <a:lnTo>
                  <a:pt x="315270" y="112402"/>
                </a:lnTo>
                <a:lnTo>
                  <a:pt x="333865" y="99865"/>
                </a:lnTo>
                <a:lnTo>
                  <a:pt x="346402" y="81270"/>
                </a:lnTo>
                <a:lnTo>
                  <a:pt x="351000" y="58499"/>
                </a:lnTo>
                <a:lnTo>
                  <a:pt x="346402" y="35729"/>
                </a:lnTo>
                <a:lnTo>
                  <a:pt x="333865" y="17134"/>
                </a:lnTo>
                <a:lnTo>
                  <a:pt x="315270" y="4597"/>
                </a:lnTo>
                <a:lnTo>
                  <a:pt x="292500" y="0"/>
                </a:lnTo>
                <a:close/>
              </a:path>
            </a:pathLst>
          </a:custGeom>
          <a:solidFill>
            <a:srgbClr val="A8C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00573" y="2305669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58499" y="0"/>
                </a:moveTo>
                <a:lnTo>
                  <a:pt x="292500" y="0"/>
                </a:lnTo>
                <a:lnTo>
                  <a:pt x="315270" y="4597"/>
                </a:lnTo>
                <a:lnTo>
                  <a:pt x="333865" y="17134"/>
                </a:lnTo>
                <a:lnTo>
                  <a:pt x="346402" y="35729"/>
                </a:lnTo>
                <a:lnTo>
                  <a:pt x="351000" y="58499"/>
                </a:lnTo>
                <a:lnTo>
                  <a:pt x="346402" y="81270"/>
                </a:lnTo>
                <a:lnTo>
                  <a:pt x="333865" y="99865"/>
                </a:lnTo>
                <a:lnTo>
                  <a:pt x="315270" y="112402"/>
                </a:lnTo>
                <a:lnTo>
                  <a:pt x="292500" y="116999"/>
                </a:lnTo>
                <a:lnTo>
                  <a:pt x="58499" y="116999"/>
                </a:lnTo>
                <a:lnTo>
                  <a:pt x="35729" y="112402"/>
                </a:lnTo>
                <a:lnTo>
                  <a:pt x="17134" y="99865"/>
                </a:lnTo>
                <a:lnTo>
                  <a:pt x="4597" y="81270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976073" y="2471374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895"/>
                </a:moveTo>
                <a:lnTo>
                  <a:pt x="0" y="0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963691" y="2438354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963691" y="2438354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800573" y="2095070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292500" y="0"/>
                </a:moveTo>
                <a:lnTo>
                  <a:pt x="58499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499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499" y="116999"/>
                </a:lnTo>
                <a:lnTo>
                  <a:pt x="292500" y="116999"/>
                </a:lnTo>
                <a:lnTo>
                  <a:pt x="315270" y="112402"/>
                </a:lnTo>
                <a:lnTo>
                  <a:pt x="333865" y="99865"/>
                </a:lnTo>
                <a:lnTo>
                  <a:pt x="346402" y="81270"/>
                </a:lnTo>
                <a:lnTo>
                  <a:pt x="351000" y="58499"/>
                </a:lnTo>
                <a:lnTo>
                  <a:pt x="346402" y="35729"/>
                </a:lnTo>
                <a:lnTo>
                  <a:pt x="333865" y="17134"/>
                </a:lnTo>
                <a:lnTo>
                  <a:pt x="315270" y="4597"/>
                </a:lnTo>
                <a:lnTo>
                  <a:pt x="292500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800573" y="2095069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58499" y="0"/>
                </a:moveTo>
                <a:lnTo>
                  <a:pt x="292500" y="0"/>
                </a:lnTo>
                <a:lnTo>
                  <a:pt x="315270" y="4597"/>
                </a:lnTo>
                <a:lnTo>
                  <a:pt x="333865" y="17134"/>
                </a:lnTo>
                <a:lnTo>
                  <a:pt x="346402" y="35729"/>
                </a:lnTo>
                <a:lnTo>
                  <a:pt x="351000" y="58499"/>
                </a:lnTo>
                <a:lnTo>
                  <a:pt x="346402" y="81270"/>
                </a:lnTo>
                <a:lnTo>
                  <a:pt x="333865" y="99865"/>
                </a:lnTo>
                <a:lnTo>
                  <a:pt x="315270" y="112402"/>
                </a:lnTo>
                <a:lnTo>
                  <a:pt x="292500" y="116999"/>
                </a:lnTo>
                <a:lnTo>
                  <a:pt x="58499" y="116999"/>
                </a:lnTo>
                <a:lnTo>
                  <a:pt x="35729" y="112402"/>
                </a:lnTo>
                <a:lnTo>
                  <a:pt x="17134" y="99865"/>
                </a:lnTo>
                <a:lnTo>
                  <a:pt x="4597" y="81270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976073" y="2212069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0"/>
                </a:moveTo>
                <a:lnTo>
                  <a:pt x="0" y="44895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963691" y="2256965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24764" y="0"/>
                </a:moveTo>
                <a:lnTo>
                  <a:pt x="0" y="0"/>
                </a:lnTo>
                <a:lnTo>
                  <a:pt x="12382" y="33019"/>
                </a:lnTo>
                <a:lnTo>
                  <a:pt x="2476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963691" y="2256965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33019"/>
                </a:moveTo>
                <a:lnTo>
                  <a:pt x="24764" y="0"/>
                </a:lnTo>
                <a:lnTo>
                  <a:pt x="0" y="0"/>
                </a:lnTo>
                <a:lnTo>
                  <a:pt x="12382" y="33019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84174" y="2937469"/>
            <a:ext cx="327660" cy="117475"/>
          </a:xfrm>
          <a:custGeom>
            <a:avLst/>
            <a:gdLst/>
            <a:ahLst/>
            <a:cxnLst/>
            <a:rect l="l" t="t" r="r" b="b"/>
            <a:pathLst>
              <a:path w="327659" h="117475">
                <a:moveTo>
                  <a:pt x="269099" y="0"/>
                </a:moveTo>
                <a:lnTo>
                  <a:pt x="58500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500" y="117000"/>
                </a:lnTo>
                <a:lnTo>
                  <a:pt x="269099" y="117000"/>
                </a:lnTo>
                <a:lnTo>
                  <a:pt x="291870" y="112402"/>
                </a:lnTo>
                <a:lnTo>
                  <a:pt x="310465" y="99865"/>
                </a:lnTo>
                <a:lnTo>
                  <a:pt x="323002" y="81270"/>
                </a:lnTo>
                <a:lnTo>
                  <a:pt x="327599" y="58500"/>
                </a:lnTo>
                <a:lnTo>
                  <a:pt x="323002" y="35729"/>
                </a:lnTo>
                <a:lnTo>
                  <a:pt x="310465" y="17134"/>
                </a:lnTo>
                <a:lnTo>
                  <a:pt x="291870" y="4597"/>
                </a:lnTo>
                <a:lnTo>
                  <a:pt x="2690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4173" y="2937469"/>
            <a:ext cx="327660" cy="117475"/>
          </a:xfrm>
          <a:custGeom>
            <a:avLst/>
            <a:gdLst/>
            <a:ahLst/>
            <a:cxnLst/>
            <a:rect l="l" t="t" r="r" b="b"/>
            <a:pathLst>
              <a:path w="327659" h="117475">
                <a:moveTo>
                  <a:pt x="58499" y="0"/>
                </a:moveTo>
                <a:lnTo>
                  <a:pt x="269100" y="0"/>
                </a:lnTo>
                <a:lnTo>
                  <a:pt x="291871" y="4597"/>
                </a:lnTo>
                <a:lnTo>
                  <a:pt x="310466" y="17134"/>
                </a:lnTo>
                <a:lnTo>
                  <a:pt x="323003" y="35729"/>
                </a:lnTo>
                <a:lnTo>
                  <a:pt x="327600" y="58499"/>
                </a:lnTo>
                <a:lnTo>
                  <a:pt x="323003" y="81271"/>
                </a:lnTo>
                <a:lnTo>
                  <a:pt x="310466" y="99866"/>
                </a:lnTo>
                <a:lnTo>
                  <a:pt x="291871" y="112403"/>
                </a:lnTo>
                <a:lnTo>
                  <a:pt x="269100" y="117000"/>
                </a:lnTo>
                <a:lnTo>
                  <a:pt x="58499" y="117000"/>
                </a:lnTo>
                <a:lnTo>
                  <a:pt x="35729" y="112403"/>
                </a:lnTo>
                <a:lnTo>
                  <a:pt x="17134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43722" y="2790688"/>
            <a:ext cx="251899" cy="150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1021853" y="2900911"/>
            <a:ext cx="144780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i="1" spc="-15" dirty="0">
                <a:latin typeface="Arial"/>
                <a:cs typeface="Arial"/>
              </a:rPr>
              <a:t>w</a:t>
            </a:r>
            <a:r>
              <a:rPr sz="825" spc="52" baseline="-15151" dirty="0">
                <a:latin typeface="Tahoma"/>
                <a:cs typeface="Tahoma"/>
              </a:rPr>
              <a:t>0</a:t>
            </a:r>
            <a:endParaRPr sz="825" baseline="-15151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82015" y="2914119"/>
            <a:ext cx="13017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0" i="1" spc="-45" dirty="0">
                <a:latin typeface="Bookman Old Style"/>
                <a:cs typeface="Bookman Old Style"/>
              </a:rPr>
              <a:t>h</a:t>
            </a:r>
            <a:r>
              <a:rPr sz="825" spc="52" baseline="-15151" dirty="0">
                <a:latin typeface="Tahoma"/>
                <a:cs typeface="Tahoma"/>
              </a:rPr>
              <a:t>0</a:t>
            </a:r>
            <a:endParaRPr sz="825" baseline="-15151">
              <a:latin typeface="Tahoma"/>
              <a:cs typeface="Tahom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026845" y="2691234"/>
            <a:ext cx="13017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0" i="1" spc="-45" dirty="0">
                <a:latin typeface="Bookman Old Style"/>
                <a:cs typeface="Bookman Old Style"/>
              </a:rPr>
              <a:t>h</a:t>
            </a:r>
            <a:r>
              <a:rPr sz="825" spc="52" baseline="-15151" dirty="0">
                <a:latin typeface="Tahoma"/>
                <a:cs typeface="Tahoma"/>
              </a:rPr>
              <a:t>1</a:t>
            </a:r>
            <a:endParaRPr sz="825" baseline="-15151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839195" y="2691234"/>
            <a:ext cx="144780" cy="3613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0"/>
              </a:spcBef>
            </a:pPr>
            <a:r>
              <a:rPr sz="850" b="0" i="1" spc="-5" dirty="0">
                <a:latin typeface="Bookman Old Style"/>
                <a:cs typeface="Bookman Old Style"/>
              </a:rPr>
              <a:t>h</a:t>
            </a:r>
            <a:r>
              <a:rPr sz="825" spc="-7" baseline="-15151" dirty="0">
                <a:latin typeface="Tahoma"/>
                <a:cs typeface="Tahoma"/>
              </a:rPr>
              <a:t>2</a:t>
            </a:r>
            <a:endParaRPr sz="825" baseline="-15151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850" i="1" spc="-15" dirty="0">
                <a:latin typeface="Arial"/>
                <a:cs typeface="Arial"/>
              </a:rPr>
              <a:t>w</a:t>
            </a:r>
            <a:r>
              <a:rPr sz="825" spc="52" baseline="-15151" dirty="0">
                <a:latin typeface="Tahoma"/>
                <a:cs typeface="Tahoma"/>
              </a:rPr>
              <a:t>1</a:t>
            </a:r>
            <a:endParaRPr sz="825" baseline="-15151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006895" y="2707277"/>
            <a:ext cx="287655" cy="360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275" b="0" i="1" spc="67" baseline="9803" dirty="0">
                <a:latin typeface="Bookman Old Style"/>
                <a:cs typeface="Bookman Old Style"/>
              </a:rPr>
              <a:t>h</a:t>
            </a:r>
            <a:r>
              <a:rPr sz="550" i="1" spc="45" dirty="0">
                <a:latin typeface="Arial"/>
                <a:cs typeface="Arial"/>
              </a:rPr>
              <a:t>N </a:t>
            </a:r>
            <a:r>
              <a:rPr sz="550" i="1" spc="135" dirty="0">
                <a:latin typeface="Arial"/>
                <a:cs typeface="Arial"/>
              </a:rPr>
              <a:t> </a:t>
            </a:r>
            <a:r>
              <a:rPr sz="550" spc="35" dirty="0">
                <a:latin typeface="Tahoma"/>
                <a:cs typeface="Tahoma"/>
              </a:rPr>
              <a:t>1</a:t>
            </a: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275" i="1" spc="89" baseline="9803" dirty="0">
                <a:latin typeface="Arial"/>
                <a:cs typeface="Arial"/>
              </a:rPr>
              <a:t>w</a:t>
            </a:r>
            <a:r>
              <a:rPr sz="550" i="1" spc="60" dirty="0">
                <a:latin typeface="Arial"/>
                <a:cs typeface="Arial"/>
              </a:rPr>
              <a:t>N </a:t>
            </a:r>
            <a:r>
              <a:rPr sz="550" i="1" spc="120" dirty="0">
                <a:latin typeface="Arial"/>
                <a:cs typeface="Arial"/>
              </a:rPr>
              <a:t> </a:t>
            </a:r>
            <a:r>
              <a:rPr sz="550" spc="35" dirty="0">
                <a:latin typeface="Tahoma"/>
                <a:cs typeface="Tahoma"/>
              </a:rPr>
              <a:t>2</a:t>
            </a:r>
            <a:endParaRPr sz="550">
              <a:latin typeface="Tahoma"/>
              <a:cs typeface="Tahom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824140" y="2691234"/>
            <a:ext cx="287655" cy="375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850" b="0" i="1" spc="45" dirty="0">
                <a:latin typeface="Bookman Old Style"/>
                <a:cs typeface="Bookman Old Style"/>
              </a:rPr>
              <a:t>h</a:t>
            </a:r>
            <a:r>
              <a:rPr sz="825" i="1" spc="67" baseline="-15151" dirty="0">
                <a:latin typeface="Arial"/>
                <a:cs typeface="Arial"/>
              </a:rPr>
              <a:t>N</a:t>
            </a:r>
            <a:endParaRPr sz="825" baseline="-15151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1275" i="1" spc="89" baseline="9803" dirty="0">
                <a:latin typeface="Arial"/>
                <a:cs typeface="Arial"/>
              </a:rPr>
              <a:t>w</a:t>
            </a:r>
            <a:r>
              <a:rPr sz="550" i="1" spc="60" dirty="0">
                <a:latin typeface="Arial"/>
                <a:cs typeface="Arial"/>
              </a:rPr>
              <a:t>N</a:t>
            </a:r>
            <a:r>
              <a:rPr sz="550" i="1" spc="135" dirty="0">
                <a:latin typeface="Arial"/>
                <a:cs typeface="Arial"/>
              </a:rPr>
              <a:t> </a:t>
            </a:r>
            <a:r>
              <a:rPr sz="550" spc="35" dirty="0">
                <a:latin typeface="Tahoma"/>
                <a:cs typeface="Tahoma"/>
              </a:rPr>
              <a:t>1</a:t>
            </a:r>
            <a:endParaRPr sz="550">
              <a:latin typeface="Tahoma"/>
              <a:cs typeface="Tahom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841272" y="2055293"/>
            <a:ext cx="278130" cy="575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90"/>
              </a:spcBef>
            </a:pPr>
            <a:r>
              <a:rPr sz="850" i="1" spc="60" dirty="0">
                <a:latin typeface="Arial"/>
                <a:cs typeface="Arial"/>
              </a:rPr>
              <a:t>w</a:t>
            </a:r>
            <a:r>
              <a:rPr sz="825" i="1" spc="89" baseline="-15151" dirty="0">
                <a:latin typeface="Arial"/>
                <a:cs typeface="Arial"/>
              </a:rPr>
              <a:t>N</a:t>
            </a:r>
            <a:endParaRPr sz="825" baseline="-15151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850" spc="15" dirty="0">
                <a:latin typeface="PMingLiU"/>
                <a:cs typeface="PMingLiU"/>
              </a:rPr>
              <a:t>c</a:t>
            </a:r>
            <a:r>
              <a:rPr sz="850" spc="20" dirty="0">
                <a:latin typeface="PMingLiU"/>
                <a:cs typeface="PMingLiU"/>
              </a:rPr>
              <a:t>os</a:t>
            </a:r>
            <a:r>
              <a:rPr sz="850" spc="105" dirty="0">
                <a:latin typeface="PMingLiU"/>
                <a:cs typeface="PMingLiU"/>
              </a:rPr>
              <a:t>t</a:t>
            </a:r>
            <a:r>
              <a:rPr sz="825" i="1" spc="202" baseline="-15151" dirty="0">
                <a:latin typeface="Arial"/>
                <a:cs typeface="Arial"/>
              </a:rPr>
              <a:t>N</a:t>
            </a:r>
            <a:endParaRPr sz="825" baseline="-15151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560"/>
              </a:spcBef>
            </a:pPr>
            <a:r>
              <a:rPr sz="850" i="1" spc="-70" dirty="0">
                <a:latin typeface="Arial"/>
                <a:cs typeface="Arial"/>
              </a:rPr>
              <a:t>p</a:t>
            </a:r>
            <a:r>
              <a:rPr sz="850" spc="-70" dirty="0">
                <a:latin typeface="Arial"/>
                <a:cs typeface="Arial"/>
              </a:rPr>
              <a:t>ˆ</a:t>
            </a:r>
            <a:r>
              <a:rPr sz="825" i="1" spc="-104" baseline="-15151" dirty="0">
                <a:latin typeface="Arial"/>
                <a:cs typeface="Arial"/>
              </a:rPr>
              <a:t>N</a:t>
            </a:r>
            <a:endParaRPr sz="825" baseline="-15151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4011173" y="2446070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-8254" y="9493"/>
                </a:moveTo>
                <a:lnTo>
                  <a:pt x="8254" y="9493"/>
                </a:lnTo>
              </a:path>
            </a:pathLst>
          </a:custGeom>
          <a:ln w="18986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003744" y="2465056"/>
            <a:ext cx="15240" cy="20320"/>
          </a:xfrm>
          <a:custGeom>
            <a:avLst/>
            <a:gdLst/>
            <a:ahLst/>
            <a:cxnLst/>
            <a:rect l="l" t="t" r="r" b="b"/>
            <a:pathLst>
              <a:path w="15239" h="20319">
                <a:moveTo>
                  <a:pt x="14858" y="0"/>
                </a:moveTo>
                <a:lnTo>
                  <a:pt x="0" y="0"/>
                </a:lnTo>
                <a:lnTo>
                  <a:pt x="7429" y="19811"/>
                </a:lnTo>
                <a:lnTo>
                  <a:pt x="14858" y="0"/>
                </a:lnTo>
                <a:close/>
              </a:path>
            </a:pathLst>
          </a:custGeom>
          <a:solidFill>
            <a:srgbClr val="FF0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003744" y="2465056"/>
            <a:ext cx="15240" cy="20320"/>
          </a:xfrm>
          <a:custGeom>
            <a:avLst/>
            <a:gdLst/>
            <a:ahLst/>
            <a:cxnLst/>
            <a:rect l="l" t="t" r="r" b="b"/>
            <a:pathLst>
              <a:path w="15239" h="20319">
                <a:moveTo>
                  <a:pt x="7429" y="19811"/>
                </a:moveTo>
                <a:lnTo>
                  <a:pt x="14858" y="0"/>
                </a:lnTo>
                <a:lnTo>
                  <a:pt x="0" y="0"/>
                </a:lnTo>
                <a:lnTo>
                  <a:pt x="7429" y="19811"/>
                </a:lnTo>
                <a:close/>
              </a:path>
            </a:pathLst>
          </a:custGeom>
          <a:ln w="1650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011173" y="2656670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-8254" y="9493"/>
                </a:moveTo>
                <a:lnTo>
                  <a:pt x="8254" y="9493"/>
                </a:lnTo>
              </a:path>
            </a:pathLst>
          </a:custGeom>
          <a:ln w="18986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003744" y="2675656"/>
            <a:ext cx="15240" cy="20320"/>
          </a:xfrm>
          <a:custGeom>
            <a:avLst/>
            <a:gdLst/>
            <a:ahLst/>
            <a:cxnLst/>
            <a:rect l="l" t="t" r="r" b="b"/>
            <a:pathLst>
              <a:path w="15239" h="20319">
                <a:moveTo>
                  <a:pt x="14858" y="0"/>
                </a:moveTo>
                <a:lnTo>
                  <a:pt x="0" y="0"/>
                </a:lnTo>
                <a:lnTo>
                  <a:pt x="7429" y="19811"/>
                </a:lnTo>
                <a:lnTo>
                  <a:pt x="14858" y="0"/>
                </a:lnTo>
                <a:close/>
              </a:path>
            </a:pathLst>
          </a:custGeom>
          <a:solidFill>
            <a:srgbClr val="FF0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003744" y="2675656"/>
            <a:ext cx="15240" cy="20320"/>
          </a:xfrm>
          <a:custGeom>
            <a:avLst/>
            <a:gdLst/>
            <a:ahLst/>
            <a:cxnLst/>
            <a:rect l="l" t="t" r="r" b="b"/>
            <a:pathLst>
              <a:path w="15239" h="20319">
                <a:moveTo>
                  <a:pt x="7429" y="19811"/>
                </a:moveTo>
                <a:lnTo>
                  <a:pt x="14858" y="0"/>
                </a:lnTo>
                <a:lnTo>
                  <a:pt x="0" y="0"/>
                </a:lnTo>
                <a:lnTo>
                  <a:pt x="7429" y="19811"/>
                </a:lnTo>
                <a:close/>
              </a:path>
            </a:pathLst>
          </a:custGeom>
          <a:ln w="1650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37427" y="275027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4">
                <a:moveTo>
                  <a:pt x="140146" y="0"/>
                </a:moveTo>
                <a:lnTo>
                  <a:pt x="0" y="0"/>
                </a:lnTo>
              </a:path>
            </a:pathLst>
          </a:custGeom>
          <a:ln w="1650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417615" y="2742840"/>
            <a:ext cx="20320" cy="15240"/>
          </a:xfrm>
          <a:custGeom>
            <a:avLst/>
            <a:gdLst/>
            <a:ahLst/>
            <a:cxnLst/>
            <a:rect l="l" t="t" r="r" b="b"/>
            <a:pathLst>
              <a:path w="20319" h="15239">
                <a:moveTo>
                  <a:pt x="19811" y="0"/>
                </a:moveTo>
                <a:lnTo>
                  <a:pt x="0" y="7429"/>
                </a:lnTo>
                <a:lnTo>
                  <a:pt x="19811" y="14858"/>
                </a:lnTo>
                <a:lnTo>
                  <a:pt x="19811" y="0"/>
                </a:lnTo>
                <a:close/>
              </a:path>
            </a:pathLst>
          </a:custGeom>
          <a:solidFill>
            <a:srgbClr val="FF0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17615" y="2742840"/>
            <a:ext cx="20320" cy="15240"/>
          </a:xfrm>
          <a:custGeom>
            <a:avLst/>
            <a:gdLst/>
            <a:ahLst/>
            <a:cxnLst/>
            <a:rect l="l" t="t" r="r" b="b"/>
            <a:pathLst>
              <a:path w="20319" h="15239">
                <a:moveTo>
                  <a:pt x="0" y="7429"/>
                </a:moveTo>
                <a:lnTo>
                  <a:pt x="19811" y="14858"/>
                </a:lnTo>
                <a:lnTo>
                  <a:pt x="19811" y="0"/>
                </a:lnTo>
                <a:lnTo>
                  <a:pt x="0" y="7429"/>
                </a:lnTo>
                <a:close/>
              </a:path>
            </a:pathLst>
          </a:custGeom>
          <a:ln w="1650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256427" y="275027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140146" y="0"/>
                </a:moveTo>
                <a:lnTo>
                  <a:pt x="0" y="0"/>
                </a:lnTo>
              </a:path>
            </a:pathLst>
          </a:custGeom>
          <a:ln w="1650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236615" y="2742840"/>
            <a:ext cx="20320" cy="15240"/>
          </a:xfrm>
          <a:custGeom>
            <a:avLst/>
            <a:gdLst/>
            <a:ahLst/>
            <a:cxnLst/>
            <a:rect l="l" t="t" r="r" b="b"/>
            <a:pathLst>
              <a:path w="20319" h="15239">
                <a:moveTo>
                  <a:pt x="19811" y="0"/>
                </a:moveTo>
                <a:lnTo>
                  <a:pt x="0" y="7429"/>
                </a:lnTo>
                <a:lnTo>
                  <a:pt x="19811" y="14858"/>
                </a:lnTo>
                <a:lnTo>
                  <a:pt x="19811" y="0"/>
                </a:lnTo>
                <a:close/>
              </a:path>
            </a:pathLst>
          </a:custGeom>
          <a:solidFill>
            <a:srgbClr val="FF0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236615" y="2742840"/>
            <a:ext cx="20320" cy="15240"/>
          </a:xfrm>
          <a:custGeom>
            <a:avLst/>
            <a:gdLst/>
            <a:ahLst/>
            <a:cxnLst/>
            <a:rect l="l" t="t" r="r" b="b"/>
            <a:pathLst>
              <a:path w="20319" h="15239">
                <a:moveTo>
                  <a:pt x="0" y="7429"/>
                </a:moveTo>
                <a:lnTo>
                  <a:pt x="19811" y="14858"/>
                </a:lnTo>
                <a:lnTo>
                  <a:pt x="19811" y="0"/>
                </a:lnTo>
                <a:lnTo>
                  <a:pt x="0" y="7429"/>
                </a:lnTo>
                <a:close/>
              </a:path>
            </a:pathLst>
          </a:custGeom>
          <a:ln w="1650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496627" y="275027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140146" y="0"/>
                </a:moveTo>
                <a:lnTo>
                  <a:pt x="0" y="0"/>
                </a:lnTo>
              </a:path>
            </a:pathLst>
          </a:custGeom>
          <a:ln w="1650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476815" y="2742840"/>
            <a:ext cx="20320" cy="15240"/>
          </a:xfrm>
          <a:custGeom>
            <a:avLst/>
            <a:gdLst/>
            <a:ahLst/>
            <a:cxnLst/>
            <a:rect l="l" t="t" r="r" b="b"/>
            <a:pathLst>
              <a:path w="20320" h="15239">
                <a:moveTo>
                  <a:pt x="19811" y="0"/>
                </a:moveTo>
                <a:lnTo>
                  <a:pt x="0" y="7429"/>
                </a:lnTo>
                <a:lnTo>
                  <a:pt x="19811" y="14858"/>
                </a:lnTo>
                <a:lnTo>
                  <a:pt x="19811" y="0"/>
                </a:lnTo>
                <a:close/>
              </a:path>
            </a:pathLst>
          </a:custGeom>
          <a:solidFill>
            <a:srgbClr val="FF0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476815" y="2742840"/>
            <a:ext cx="20320" cy="15240"/>
          </a:xfrm>
          <a:custGeom>
            <a:avLst/>
            <a:gdLst/>
            <a:ahLst/>
            <a:cxnLst/>
            <a:rect l="l" t="t" r="r" b="b"/>
            <a:pathLst>
              <a:path w="20320" h="15239">
                <a:moveTo>
                  <a:pt x="0" y="7429"/>
                </a:moveTo>
                <a:lnTo>
                  <a:pt x="19811" y="14858"/>
                </a:lnTo>
                <a:lnTo>
                  <a:pt x="19811" y="0"/>
                </a:lnTo>
                <a:lnTo>
                  <a:pt x="0" y="7429"/>
                </a:lnTo>
                <a:close/>
              </a:path>
            </a:pathLst>
          </a:custGeom>
          <a:ln w="1650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665674" y="2734585"/>
            <a:ext cx="175642" cy="789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2446533" y="2699970"/>
            <a:ext cx="157480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10" dirty="0">
                <a:latin typeface="Arial"/>
                <a:cs typeface="Arial"/>
              </a:rPr>
              <a:t>…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9" y="59878"/>
            <a:ext cx="39084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15" dirty="0" err="1"/>
              <a:t>РНСи</a:t>
            </a:r>
            <a:r>
              <a:rPr lang="ru-RU" spc="-15" dirty="0"/>
              <a:t>: </a:t>
            </a:r>
            <a:r>
              <a:rPr lang="ru-RU" spc="-30" dirty="0"/>
              <a:t>Взрывающиеся и исчезающие градиенты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475004"/>
            <a:ext cx="3771265" cy="3411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ru-RU" sz="1100" spc="-45" dirty="0" smtClean="0">
                <a:latin typeface="Tahoma"/>
                <a:cs typeface="Tahoma"/>
              </a:rPr>
              <a:t>Рассмотрите путь частных производных, связывающий изменение </a:t>
            </a:r>
            <a:r>
              <a:rPr lang="ru-RU" sz="1100" spc="-45" dirty="0" err="1" smtClean="0">
                <a:latin typeface="Tahoma"/>
                <a:cs typeface="Tahoma"/>
              </a:rPr>
              <a:t>cost</a:t>
            </a:r>
            <a:r>
              <a:rPr lang="ru-RU" sz="1100" spc="-45" baseline="-25000" dirty="0" err="1" smtClean="0">
                <a:latin typeface="Tahoma"/>
                <a:cs typeface="Tahoma"/>
              </a:rPr>
              <a:t>N</a:t>
            </a:r>
            <a:r>
              <a:rPr lang="ru-RU" sz="1100" spc="-40" dirty="0" smtClean="0">
                <a:latin typeface="Tahoma"/>
                <a:cs typeface="Tahoma"/>
              </a:rPr>
              <a:t> и изменения в h</a:t>
            </a:r>
            <a:r>
              <a:rPr lang="ru-RU" sz="1100" spc="-40" baseline="-25000" dirty="0" smtClean="0">
                <a:latin typeface="Tahoma"/>
                <a:cs typeface="Tahoma"/>
              </a:rPr>
              <a:t>1</a:t>
            </a:r>
            <a:r>
              <a:rPr lang="ru-RU" sz="1100" spc="-40" dirty="0" smtClean="0">
                <a:latin typeface="Tahoma"/>
                <a:cs typeface="Tahoma"/>
              </a:rPr>
              <a:t>:</a:t>
            </a:r>
            <a:endParaRPr lang="ru-RU"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86163" y="1071078"/>
            <a:ext cx="3378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24485" algn="l"/>
              </a:tabLst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985175"/>
            <a:ext cx="1701164" cy="278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000"/>
              </a:lnSpc>
              <a:spcBef>
                <a:spcPts val="90"/>
              </a:spcBef>
            </a:pPr>
            <a:r>
              <a:rPr sz="1100" i="1" spc="-60" dirty="0">
                <a:latin typeface="Trebuchet MS"/>
                <a:cs typeface="Trebuchet MS"/>
              </a:rPr>
              <a:t>h</a:t>
            </a:r>
            <a:r>
              <a:rPr sz="1200" i="1" spc="-89" baseline="-10416" dirty="0">
                <a:latin typeface="Verdana"/>
                <a:cs typeface="Verdana"/>
              </a:rPr>
              <a:t>n</a:t>
            </a:r>
            <a:r>
              <a:rPr sz="1200" i="1" spc="112" baseline="-10416" dirty="0">
                <a:latin typeface="Verdana"/>
                <a:cs typeface="Verdan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Trebuchet MS"/>
                <a:cs typeface="Trebuchet MS"/>
              </a:rPr>
              <a:t>g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ahoma"/>
                <a:cs typeface="Tahoma"/>
              </a:rPr>
              <a:t>(</a:t>
            </a:r>
            <a:r>
              <a:rPr sz="1100" i="1" spc="-90" dirty="0">
                <a:latin typeface="Trebuchet MS"/>
                <a:cs typeface="Trebuchet MS"/>
              </a:rPr>
              <a:t>V</a:t>
            </a:r>
            <a:r>
              <a:rPr sz="1650" i="1" u="sng" spc="-120" baseline="-35353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200" i="1" u="sng" spc="-127" baseline="-10416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x</a:t>
            </a:r>
            <a:r>
              <a:rPr sz="1200" i="1" u="sng" spc="-240" baseline="-10416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100" i="1" u="sng" spc="-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x</a:t>
            </a:r>
            <a:r>
              <a:rPr sz="1200" i="1" u="sng" spc="-89" baseline="-10416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sz="1200" i="1" u="sng" spc="15" baseline="-10416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100" u="sng" spc="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sz="1100" u="sng" spc="-1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</a:t>
            </a:r>
            <a:r>
              <a:rPr sz="1200" i="1" spc="-15" baseline="-13888" dirty="0">
                <a:latin typeface="Verdana"/>
                <a:cs typeface="Verdana"/>
              </a:rPr>
              <a:t>h</a:t>
            </a:r>
            <a:r>
              <a:rPr sz="1100" i="1" u="heavy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</a:t>
            </a:r>
            <a:r>
              <a:rPr sz="1200" i="1" u="heavy" spc="-15" baseline="-10416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sz="1200" u="heavy" spc="-15" baseline="-10416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1200" u="heavy" spc="-15" baseline="-1041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1200" u="heavy" spc="97" baseline="-1041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heavy" spc="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sz="1100" u="heavy" spc="-1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i="1" spc="20" dirty="0">
                <a:latin typeface="Trebuchet MS"/>
                <a:cs typeface="Trebuchet MS"/>
              </a:rPr>
              <a:t>c</a:t>
            </a:r>
            <a:r>
              <a:rPr sz="1100" spc="20" dirty="0">
                <a:latin typeface="Tahoma"/>
                <a:cs typeface="Tahoma"/>
              </a:rPr>
              <a:t>)</a:t>
            </a:r>
            <a:r>
              <a:rPr sz="1100" i="1" spc="20" dirty="0">
                <a:latin typeface="Arial"/>
                <a:cs typeface="Arial"/>
              </a:rPr>
              <a:t>,</a:t>
            </a:r>
            <a:endParaRPr sz="1100">
              <a:latin typeface="Arial"/>
              <a:cs typeface="Arial"/>
            </a:endParaRPr>
          </a:p>
          <a:p>
            <a:pPr marL="470534">
              <a:lnSpc>
                <a:spcPts val="1000"/>
              </a:lnSpc>
              <a:tabLst>
                <a:tab pos="970280" algn="l"/>
                <a:tab pos="1532890" algn="l"/>
              </a:tabLst>
            </a:pPr>
            <a:r>
              <a:rPr sz="1100" spc="45" dirty="0">
                <a:latin typeface="Trebuchet MS"/>
                <a:cs typeface="Trebuchet MS"/>
              </a:rPr>
              <a:t>s	</a:t>
            </a:r>
            <a:r>
              <a:rPr sz="1100" spc="-245" dirty="0">
                <a:latin typeface="Trebuchet MS"/>
                <a:cs typeface="Trebuchet MS"/>
              </a:rPr>
              <a:t>˛</a:t>
            </a:r>
            <a:r>
              <a:rPr sz="1200" i="1" spc="-367" baseline="-65972" dirty="0">
                <a:solidFill>
                  <a:srgbClr val="FF0000"/>
                </a:solidFill>
                <a:latin typeface="Verdana"/>
                <a:cs typeface="Verdana"/>
              </a:rPr>
              <a:t>z</a:t>
            </a:r>
            <a:r>
              <a:rPr sz="900" i="1" spc="-367" baseline="-97222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1100" spc="-245" dirty="0">
                <a:latin typeface="Trebuchet MS"/>
                <a:cs typeface="Trebuchet MS"/>
              </a:rPr>
              <a:t>¸	</a:t>
            </a:r>
            <a:r>
              <a:rPr sz="1100" spc="-65" dirty="0">
                <a:latin typeface="Trebuchet MS"/>
                <a:cs typeface="Trebuchet MS"/>
              </a:rPr>
              <a:t>x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8847" y="1004854"/>
            <a:ext cx="825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31833" y="985175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5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4575" y="961693"/>
            <a:ext cx="1025525" cy="255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10"/>
              </a:lnSpc>
              <a:spcBef>
                <a:spcPts val="95"/>
              </a:spcBef>
              <a:tabLst>
                <a:tab pos="541020" algn="l"/>
              </a:tabLst>
            </a:pPr>
            <a:r>
              <a:rPr sz="800" i="1" u="sng" spc="5" dirty="0">
                <a:uFill>
                  <a:solidFill>
                    <a:srgbClr val="000000"/>
                  </a:solidFill>
                </a:uFill>
                <a:latin typeface="Sitka Text"/>
                <a:cs typeface="Sitka Text"/>
              </a:rPr>
              <a:t>∂</a:t>
            </a:r>
            <a:r>
              <a:rPr sz="800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cost</a:t>
            </a:r>
            <a:r>
              <a:rPr sz="800" spc="5" dirty="0">
                <a:latin typeface="Arial"/>
                <a:cs typeface="Arial"/>
              </a:rPr>
              <a:t>	</a:t>
            </a:r>
            <a:r>
              <a:rPr sz="800" i="1" u="sng" spc="5" dirty="0">
                <a:uFill>
                  <a:solidFill>
                    <a:srgbClr val="000000"/>
                  </a:solidFill>
                </a:uFill>
                <a:latin typeface="Sitka Text"/>
                <a:cs typeface="Sitka Text"/>
              </a:rPr>
              <a:t>∂</a:t>
            </a:r>
            <a:r>
              <a:rPr sz="800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cost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i="1" u="sng" spc="-60" dirty="0">
                <a:uFill>
                  <a:solidFill>
                    <a:srgbClr val="000000"/>
                  </a:solidFill>
                </a:uFill>
                <a:latin typeface="Sitka Text"/>
                <a:cs typeface="Sitka Text"/>
              </a:rPr>
              <a:t>∂</a:t>
            </a:r>
            <a:r>
              <a:rPr sz="800" i="1" u="sng" spc="-6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</a:t>
            </a:r>
            <a:r>
              <a:rPr sz="800" u="sng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ˆ</a:t>
            </a:r>
            <a:endParaRPr sz="800">
              <a:latin typeface="Arial"/>
              <a:cs typeface="Arial"/>
            </a:endParaRPr>
          </a:p>
          <a:p>
            <a:pPr marL="86995">
              <a:lnSpc>
                <a:spcPts val="910"/>
              </a:lnSpc>
            </a:pPr>
            <a:r>
              <a:rPr sz="800" i="1" spc="-5" dirty="0">
                <a:latin typeface="Sitka Text"/>
                <a:cs typeface="Sitka Text"/>
              </a:rPr>
              <a:t>∂</a:t>
            </a:r>
            <a:r>
              <a:rPr sz="800" i="1" spc="-5" dirty="0">
                <a:latin typeface="Verdana"/>
                <a:cs typeface="Verdana"/>
              </a:rPr>
              <a:t>h</a:t>
            </a:r>
            <a:r>
              <a:rPr sz="900" spc="-7" baseline="-9259" dirty="0"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7535" y="1004854"/>
            <a:ext cx="3003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sz="600" i="1" spc="140" dirty="0">
                <a:latin typeface="Verdana"/>
                <a:cs typeface="Verdana"/>
              </a:rPr>
              <a:t> </a:t>
            </a:r>
            <a:r>
              <a:rPr sz="600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62985" y="831391"/>
            <a:ext cx="1085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45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45738" y="881264"/>
            <a:ext cx="1562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85" dirty="0">
                <a:latin typeface="Trebuchet MS"/>
                <a:cs typeface="Trebuchet MS"/>
              </a:rPr>
              <a:t>Q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44797" y="966900"/>
            <a:ext cx="3937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1145" algn="l"/>
              </a:tabLst>
            </a:pPr>
            <a:r>
              <a:rPr sz="800" i="1" u="sng" spc="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itka Text"/>
                <a:cs typeface="Sitka Text"/>
              </a:rPr>
              <a:t>∂</a:t>
            </a:r>
            <a:r>
              <a:rPr sz="800" i="1" u="sng" spc="-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h</a:t>
            </a:r>
            <a:r>
              <a:rPr sz="800" i="1" dirty="0">
                <a:solidFill>
                  <a:srgbClr val="FF0000"/>
                </a:solidFill>
                <a:latin typeface="Verdana"/>
                <a:cs typeface="Verdana"/>
              </a:rPr>
              <a:t>	</a:t>
            </a:r>
            <a:r>
              <a:rPr sz="800" i="1" u="sng" spc="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itka Text"/>
                <a:cs typeface="Sitka Text"/>
              </a:rPr>
              <a:t>∂</a:t>
            </a:r>
            <a:r>
              <a:rPr sz="800" i="1" u="sng" spc="-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z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62958" y="1004854"/>
            <a:ext cx="3860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u="sng" spc="-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n</a:t>
            </a:r>
            <a:r>
              <a:rPr sz="600" i="1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600" i="1" u="sng" spc="-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n</a:t>
            </a:r>
            <a:r>
              <a:rPr sz="600" i="1" u="sng" spc="-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56319" y="1070278"/>
            <a:ext cx="17862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2790" algn="l"/>
              </a:tabLst>
            </a:pPr>
            <a:r>
              <a:rPr sz="800" i="1" spc="-65" dirty="0">
                <a:latin typeface="Sitka Text"/>
                <a:cs typeface="Sitka Text"/>
              </a:rPr>
              <a:t>∂</a:t>
            </a:r>
            <a:r>
              <a:rPr sz="800" i="1" spc="-65" dirty="0">
                <a:latin typeface="Verdana"/>
                <a:cs typeface="Verdana"/>
              </a:rPr>
              <a:t>p</a:t>
            </a:r>
            <a:r>
              <a:rPr sz="800" spc="-65" dirty="0">
                <a:latin typeface="Arial"/>
                <a:cs typeface="Arial"/>
              </a:rPr>
              <a:t>ˆ</a:t>
            </a:r>
            <a:r>
              <a:rPr sz="900" i="1" spc="-97" baseline="-13888" dirty="0">
                <a:latin typeface="Verdana"/>
                <a:cs typeface="Verdana"/>
              </a:rPr>
              <a:t>N    </a:t>
            </a:r>
            <a:r>
              <a:rPr sz="900" i="1" spc="60" baseline="-13888" dirty="0">
                <a:latin typeface="Verdana"/>
                <a:cs typeface="Verdana"/>
              </a:rPr>
              <a:t> </a:t>
            </a:r>
            <a:r>
              <a:rPr sz="800" i="1" spc="5" dirty="0">
                <a:latin typeface="Sitka Text"/>
                <a:cs typeface="Sitka Text"/>
              </a:rPr>
              <a:t>∂</a:t>
            </a:r>
            <a:r>
              <a:rPr sz="800" i="1" spc="5" dirty="0">
                <a:latin typeface="Verdana"/>
                <a:cs typeface="Verdana"/>
              </a:rPr>
              <a:t>h</a:t>
            </a:r>
            <a:r>
              <a:rPr sz="900" i="1" spc="7" baseline="-13888" dirty="0">
                <a:latin typeface="Verdana"/>
                <a:cs typeface="Verdana"/>
              </a:rPr>
              <a:t>N	</a:t>
            </a:r>
            <a:r>
              <a:rPr sz="1200" i="1" spc="30" baseline="3472" dirty="0">
                <a:latin typeface="Verdana"/>
                <a:cs typeface="Verdana"/>
              </a:rPr>
              <a:t>n</a:t>
            </a:r>
            <a:r>
              <a:rPr sz="1200" spc="30" baseline="3472" dirty="0">
                <a:latin typeface="Lucida Sans Unicode"/>
                <a:cs typeface="Lucida Sans Unicode"/>
              </a:rPr>
              <a:t>∈{</a:t>
            </a:r>
            <a:r>
              <a:rPr sz="1200" i="1" spc="30" baseline="3472" dirty="0">
                <a:latin typeface="Verdana"/>
                <a:cs typeface="Verdana"/>
              </a:rPr>
              <a:t>N</a:t>
            </a:r>
            <a:r>
              <a:rPr sz="1200" i="1" spc="30" baseline="3472" dirty="0">
                <a:latin typeface="Sitka Text"/>
                <a:cs typeface="Sitka Text"/>
              </a:rPr>
              <a:t>,...,</a:t>
            </a:r>
            <a:r>
              <a:rPr sz="1200" spc="30" baseline="3472" dirty="0">
                <a:latin typeface="Arial"/>
                <a:cs typeface="Arial"/>
              </a:rPr>
              <a:t>2</a:t>
            </a:r>
            <a:r>
              <a:rPr sz="1200" spc="30" baseline="3472" dirty="0">
                <a:latin typeface="Lucida Sans Unicode"/>
                <a:cs typeface="Lucida Sans Unicode"/>
              </a:rPr>
              <a:t>} </a:t>
            </a:r>
            <a:r>
              <a:rPr sz="800" i="1" spc="-10" dirty="0">
                <a:solidFill>
                  <a:srgbClr val="FF0000"/>
                </a:solidFill>
                <a:latin typeface="Sitka Text"/>
                <a:cs typeface="Sitka Text"/>
              </a:rPr>
              <a:t>∂</a:t>
            </a:r>
            <a:r>
              <a:rPr sz="800" i="1" spc="-10" dirty="0">
                <a:solidFill>
                  <a:srgbClr val="FF0000"/>
                </a:solidFill>
                <a:latin typeface="Verdana"/>
                <a:cs typeface="Verdana"/>
              </a:rPr>
              <a:t>z</a:t>
            </a:r>
            <a:r>
              <a:rPr sz="900" i="1" spc="-15" baseline="-9259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900" i="1" spc="247" baseline="-9259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800" i="1" spc="35" dirty="0">
                <a:solidFill>
                  <a:srgbClr val="FF0000"/>
                </a:solidFill>
                <a:latin typeface="Sitka Text"/>
                <a:cs typeface="Sitka Text"/>
              </a:rPr>
              <a:t>∂</a:t>
            </a:r>
            <a:r>
              <a:rPr sz="800" i="1" spc="35" dirty="0">
                <a:solidFill>
                  <a:srgbClr val="FF0000"/>
                </a:solidFill>
                <a:latin typeface="Verdana"/>
                <a:cs typeface="Verdana"/>
              </a:rPr>
              <a:t>h</a:t>
            </a:r>
            <a:r>
              <a:rPr sz="900" i="1" spc="52" baseline="-9259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900" i="1" spc="52" baseline="-9259" dirty="0">
                <a:solidFill>
                  <a:srgbClr val="FF0000"/>
                </a:solidFill>
                <a:latin typeface="Arial"/>
                <a:cs typeface="Arial"/>
              </a:rPr>
              <a:t>−</a:t>
            </a:r>
            <a:r>
              <a:rPr sz="900" spc="52" baseline="-9259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38586" y="831391"/>
            <a:ext cx="1085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5" dirty="0">
                <a:latin typeface="Trebuchet MS"/>
                <a:cs typeface="Trebuchet MS"/>
              </a:rPr>
              <a:t>Σ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4641" y="1365502"/>
            <a:ext cx="1784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90" dirty="0">
                <a:latin typeface="Arial"/>
                <a:cs typeface="Arial"/>
              </a:rPr>
              <a:t>∂</a:t>
            </a:r>
            <a:r>
              <a:rPr sz="1100" i="1" spc="-50" dirty="0">
                <a:latin typeface="Trebuchet MS"/>
                <a:cs typeface="Trebuchet MS"/>
              </a:rPr>
              <a:t>h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7473" y="1423605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70" dirty="0">
                <a:latin typeface="Verdana"/>
                <a:cs typeface="Verdana"/>
              </a:rPr>
              <a:t>n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0318" y="1554262"/>
            <a:ext cx="2228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90" dirty="0">
                <a:latin typeface="Arial"/>
                <a:cs typeface="Arial"/>
              </a:rPr>
              <a:t>∂</a:t>
            </a:r>
            <a:r>
              <a:rPr sz="1100" i="1" spc="-50" dirty="0">
                <a:latin typeface="Trebuchet MS"/>
                <a:cs typeface="Trebuchet MS"/>
              </a:rPr>
              <a:t>z</a:t>
            </a:r>
            <a:r>
              <a:rPr sz="1200" i="1" spc="-104" baseline="-10416" dirty="0">
                <a:latin typeface="Verdana"/>
                <a:cs typeface="Verdana"/>
              </a:rPr>
              <a:t>n</a:t>
            </a:r>
            <a:endParaRPr sz="1200" baseline="-10416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92338" y="1439340"/>
            <a:ext cx="546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5" dirty="0">
                <a:latin typeface="Lucida Sans Unicode"/>
                <a:cs typeface="Lucida Sans Unicode"/>
              </a:rPr>
              <a:t>j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41944" y="1517331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70" dirty="0">
                <a:latin typeface="Verdana"/>
                <a:cs typeface="Verdana"/>
              </a:rPr>
              <a:t>n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34694" y="1459228"/>
            <a:ext cx="8502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5" dirty="0">
                <a:latin typeface="Tahoma"/>
                <a:cs typeface="Tahoma"/>
              </a:rPr>
              <a:t>= </a:t>
            </a:r>
            <a:r>
              <a:rPr sz="1100" spc="-40" dirty="0">
                <a:latin typeface="Tahoma"/>
                <a:cs typeface="Tahoma"/>
              </a:rPr>
              <a:t>diag </a:t>
            </a:r>
            <a:r>
              <a:rPr sz="1100" i="1" spc="-10" dirty="0">
                <a:latin typeface="Trebuchet MS"/>
                <a:cs typeface="Trebuchet MS"/>
              </a:rPr>
              <a:t>g </a:t>
            </a:r>
            <a:r>
              <a:rPr sz="1100" spc="-25" dirty="0">
                <a:latin typeface="Tahoma"/>
                <a:cs typeface="Tahoma"/>
              </a:rPr>
              <a:t>(</a:t>
            </a:r>
            <a:r>
              <a:rPr sz="1100" i="1" spc="-25" dirty="0">
                <a:latin typeface="Trebuchet MS"/>
                <a:cs typeface="Trebuchet MS"/>
              </a:rPr>
              <a:t>z</a:t>
            </a:r>
            <a:r>
              <a:rPr sz="1100" i="1" spc="145" dirty="0">
                <a:latin typeface="Trebuchet MS"/>
                <a:cs typeface="Trebuchet MS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44548" y="1346998"/>
            <a:ext cx="5041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27355" algn="l"/>
              </a:tabLst>
            </a:pPr>
            <a:r>
              <a:rPr sz="1100" spc="95" dirty="0">
                <a:latin typeface="Trebuchet MS"/>
                <a:cs typeface="Trebuchet MS"/>
              </a:rPr>
              <a:t>.	</a:t>
            </a:r>
            <a:r>
              <a:rPr sz="1100" spc="-100" dirty="0">
                <a:latin typeface="Trebuchet MS"/>
                <a:cs typeface="Trebuchet MS"/>
              </a:rPr>
              <a:t>Σ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86163" y="1453602"/>
            <a:ext cx="300355" cy="2527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660">
              <a:lnSpc>
                <a:spcPts val="894"/>
              </a:lnSpc>
              <a:spcBef>
                <a:spcPts val="95"/>
              </a:spcBef>
            </a:pPr>
            <a:r>
              <a:rPr sz="1200" i="1" spc="-15" baseline="6944" dirty="0">
                <a:latin typeface="Sitka Text"/>
                <a:cs typeface="Sitka Text"/>
              </a:rPr>
              <a:t>∂</a:t>
            </a:r>
            <a:r>
              <a:rPr sz="1200" i="1" spc="-15" baseline="6944" dirty="0">
                <a:latin typeface="Verdana"/>
                <a:cs typeface="Verdana"/>
              </a:rPr>
              <a:t>z</a:t>
            </a:r>
            <a:r>
              <a:rPr sz="600" i="1" spc="-10" dirty="0">
                <a:latin typeface="Verdana"/>
                <a:cs typeface="Verdana"/>
              </a:rPr>
              <a:t>n</a:t>
            </a:r>
            <a:endParaRPr sz="600">
              <a:latin typeface="Verdana"/>
              <a:cs typeface="Verdana"/>
            </a:endParaRPr>
          </a:p>
          <a:p>
            <a:pPr marL="12700">
              <a:lnSpc>
                <a:spcPts val="894"/>
              </a:lnSpc>
            </a:pPr>
            <a:r>
              <a:rPr sz="1200" i="1" spc="127" baseline="6944" dirty="0">
                <a:latin typeface="Sitka Text"/>
                <a:cs typeface="Sitka Text"/>
              </a:rPr>
              <a:t>∂</a:t>
            </a:r>
            <a:r>
              <a:rPr sz="1200" i="1" spc="-104" baseline="6944" dirty="0">
                <a:latin typeface="Verdana"/>
                <a:cs typeface="Verdana"/>
              </a:rPr>
              <a:t>h</a:t>
            </a:r>
            <a:r>
              <a:rPr sz="600" i="1" spc="-45" dirty="0">
                <a:latin typeface="Verdana"/>
                <a:cs typeface="Verdana"/>
              </a:rPr>
              <a:t>n</a:t>
            </a:r>
            <a:r>
              <a:rPr sz="600" i="1" spc="220" dirty="0">
                <a:latin typeface="Arial"/>
                <a:cs typeface="Arial"/>
              </a:rPr>
              <a:t>−</a:t>
            </a:r>
            <a:r>
              <a:rPr sz="600" spc="-20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20668" y="1459228"/>
            <a:ext cx="2641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14" dirty="0">
                <a:latin typeface="Tahoma"/>
                <a:cs typeface="Tahoma"/>
              </a:rPr>
              <a:t> </a:t>
            </a:r>
            <a:r>
              <a:rPr sz="1100" i="1" spc="80" dirty="0">
                <a:latin typeface="Trebuchet MS"/>
                <a:cs typeface="Trebuchet MS"/>
              </a:rPr>
              <a:t>V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59276" y="1519122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70" dirty="0">
                <a:latin typeface="Verdana"/>
                <a:cs typeface="Verdana"/>
              </a:rPr>
              <a:t>h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27226" y="2040622"/>
            <a:ext cx="2470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i="1" u="sng" spc="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∂</a:t>
            </a:r>
            <a:r>
              <a:rPr sz="1100" i="1" u="sng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48765" y="2098737"/>
            <a:ext cx="1581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-7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sz="800" i="1" u="sng" spc="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27226" y="2250172"/>
            <a:ext cx="3733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i="1" spc="135" baseline="7575" dirty="0">
                <a:latin typeface="Arial"/>
                <a:cs typeface="Arial"/>
              </a:rPr>
              <a:t>∂</a:t>
            </a:r>
            <a:r>
              <a:rPr sz="1650" i="1" spc="-75" baseline="7575" dirty="0">
                <a:latin typeface="Trebuchet MS"/>
                <a:cs typeface="Trebuchet MS"/>
              </a:rPr>
              <a:t>h</a:t>
            </a:r>
            <a:r>
              <a:rPr sz="800" i="1" spc="-60" dirty="0">
                <a:latin typeface="Verdana"/>
                <a:cs typeface="Verdana"/>
              </a:rPr>
              <a:t>n</a:t>
            </a:r>
            <a:r>
              <a:rPr sz="800" spc="20" dirty="0">
                <a:latin typeface="Lucida Sans Unicode"/>
                <a:cs typeface="Lucida Sans Unicode"/>
              </a:rPr>
              <a:t>−</a:t>
            </a:r>
            <a:r>
              <a:rPr sz="800" spc="-25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34693" y="2134360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5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96123" y="2040634"/>
            <a:ext cx="4883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33375" algn="l"/>
              </a:tabLst>
            </a:pPr>
            <a:r>
              <a:rPr sz="1100" i="1" u="sng" spc="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∂</a:t>
            </a:r>
            <a:r>
              <a:rPr sz="1100" i="1" u="sng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</a:t>
            </a:r>
            <a:r>
              <a:rPr sz="1100" i="1" dirty="0">
                <a:latin typeface="Trebuchet MS"/>
                <a:cs typeface="Trebuchet MS"/>
              </a:rPr>
              <a:t>	</a:t>
            </a:r>
            <a:r>
              <a:rPr sz="1100" i="1" u="sng" spc="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∂</a:t>
            </a:r>
            <a:r>
              <a:rPr sz="1100" i="1" u="sng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z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48955" y="2098737"/>
            <a:ext cx="47370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1945" algn="l"/>
              </a:tabLst>
            </a:pPr>
            <a:r>
              <a:rPr sz="800" i="1" u="sng" spc="-7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sz="800" i="1" spc="-70" dirty="0">
                <a:latin typeface="Verdana"/>
                <a:cs typeface="Verdana"/>
              </a:rPr>
              <a:t>	</a:t>
            </a:r>
            <a:r>
              <a:rPr sz="800" i="1" u="sng" spc="-7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sz="800" i="1" u="sng" spc="8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01800" y="2229394"/>
            <a:ext cx="6140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Arial"/>
                <a:cs typeface="Arial"/>
              </a:rPr>
              <a:t>∂</a:t>
            </a:r>
            <a:r>
              <a:rPr sz="1100" i="1" spc="-10" dirty="0">
                <a:latin typeface="Trebuchet MS"/>
                <a:cs typeface="Trebuchet MS"/>
              </a:rPr>
              <a:t>z</a:t>
            </a:r>
            <a:r>
              <a:rPr sz="1200" i="1" spc="-15" baseline="-10416" dirty="0">
                <a:latin typeface="Verdana"/>
                <a:cs typeface="Verdana"/>
              </a:rPr>
              <a:t>n</a:t>
            </a:r>
            <a:r>
              <a:rPr sz="1200" i="1" baseline="-10416" dirty="0">
                <a:latin typeface="Verdana"/>
                <a:cs typeface="Verdana"/>
              </a:rPr>
              <a:t> </a:t>
            </a:r>
            <a:r>
              <a:rPr sz="1100" i="1" spc="-5" dirty="0">
                <a:latin typeface="Arial"/>
                <a:cs typeface="Arial"/>
              </a:rPr>
              <a:t>∂</a:t>
            </a:r>
            <a:r>
              <a:rPr sz="1100" i="1" spc="-5" dirty="0">
                <a:latin typeface="Trebuchet MS"/>
                <a:cs typeface="Trebuchet MS"/>
              </a:rPr>
              <a:t>h</a:t>
            </a:r>
            <a:r>
              <a:rPr sz="1200" i="1" spc="-7" baseline="-10416" dirty="0">
                <a:latin typeface="Verdana"/>
                <a:cs typeface="Verdana"/>
              </a:rPr>
              <a:t>n</a:t>
            </a:r>
            <a:r>
              <a:rPr sz="1200" spc="-7" baseline="-10416" dirty="0">
                <a:latin typeface="Lucida Sans Unicode"/>
                <a:cs typeface="Lucida Sans Unicode"/>
              </a:rPr>
              <a:t>−</a:t>
            </a:r>
            <a:r>
              <a:rPr sz="1200" spc="-7" baseline="-10416" dirty="0">
                <a:latin typeface="Arial"/>
                <a:cs typeface="Arial"/>
              </a:rPr>
              <a:t>1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07982" y="2114472"/>
            <a:ext cx="546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5" dirty="0">
                <a:latin typeface="Lucida Sans Unicode"/>
                <a:cs typeface="Lucida Sans Unicode"/>
              </a:rPr>
              <a:t>j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57588" y="2192463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70" dirty="0">
                <a:latin typeface="Verdana"/>
                <a:cs typeface="Verdana"/>
              </a:rPr>
              <a:t>n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60192" y="2022130"/>
            <a:ext cx="5041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27355" algn="l"/>
              </a:tabLst>
            </a:pPr>
            <a:r>
              <a:rPr sz="1100" spc="95" dirty="0">
                <a:latin typeface="Trebuchet MS"/>
                <a:cs typeface="Trebuchet MS"/>
              </a:rPr>
              <a:t>.	</a:t>
            </a:r>
            <a:r>
              <a:rPr sz="1100" spc="-100" dirty="0">
                <a:latin typeface="Trebuchet MS"/>
                <a:cs typeface="Trebuchet MS"/>
              </a:rPr>
              <a:t>Σ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50325" y="2134360"/>
            <a:ext cx="1029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5" dirty="0">
                <a:latin typeface="Tahoma"/>
                <a:cs typeface="Tahoma"/>
              </a:rPr>
              <a:t>= </a:t>
            </a:r>
            <a:r>
              <a:rPr sz="1100" spc="-40" dirty="0">
                <a:latin typeface="Tahoma"/>
                <a:cs typeface="Tahoma"/>
              </a:rPr>
              <a:t>diag </a:t>
            </a:r>
            <a:r>
              <a:rPr sz="1100" i="1" spc="-10" dirty="0">
                <a:latin typeface="Trebuchet MS"/>
                <a:cs typeface="Trebuchet MS"/>
              </a:rPr>
              <a:t>g </a:t>
            </a:r>
            <a:r>
              <a:rPr sz="1100" spc="-25" dirty="0">
                <a:latin typeface="Tahoma"/>
                <a:cs typeface="Tahoma"/>
              </a:rPr>
              <a:t>(</a:t>
            </a:r>
            <a:r>
              <a:rPr sz="1100" i="1" spc="-25" dirty="0">
                <a:latin typeface="Trebuchet MS"/>
                <a:cs typeface="Trebuchet MS"/>
              </a:rPr>
              <a:t>z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204" dirty="0">
                <a:latin typeface="Tahoma"/>
                <a:cs typeface="Tahoma"/>
              </a:rPr>
              <a:t> </a:t>
            </a:r>
            <a:r>
              <a:rPr sz="1100" i="1" spc="80" dirty="0">
                <a:latin typeface="Trebuchet MS"/>
                <a:cs typeface="Trebuchet MS"/>
              </a:rPr>
              <a:t>V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53956" y="2194254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70" dirty="0">
                <a:latin typeface="Verdana"/>
                <a:cs typeface="Verdana"/>
              </a:rPr>
              <a:t>h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05374" y="2726869"/>
            <a:ext cx="585470" cy="117475"/>
          </a:xfrm>
          <a:custGeom>
            <a:avLst/>
            <a:gdLst/>
            <a:ahLst/>
            <a:cxnLst/>
            <a:rect l="l" t="t" r="r" b="b"/>
            <a:pathLst>
              <a:path w="585469" h="117475">
                <a:moveTo>
                  <a:pt x="526500" y="0"/>
                </a:moveTo>
                <a:lnTo>
                  <a:pt x="58500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500" y="117000"/>
                </a:lnTo>
                <a:lnTo>
                  <a:pt x="526500" y="117000"/>
                </a:lnTo>
                <a:lnTo>
                  <a:pt x="549270" y="112402"/>
                </a:lnTo>
                <a:lnTo>
                  <a:pt x="567865" y="99865"/>
                </a:lnTo>
                <a:lnTo>
                  <a:pt x="580402" y="81270"/>
                </a:lnTo>
                <a:lnTo>
                  <a:pt x="585000" y="58500"/>
                </a:lnTo>
                <a:lnTo>
                  <a:pt x="580402" y="35729"/>
                </a:lnTo>
                <a:lnTo>
                  <a:pt x="567865" y="17134"/>
                </a:lnTo>
                <a:lnTo>
                  <a:pt x="549270" y="4597"/>
                </a:lnTo>
                <a:lnTo>
                  <a:pt x="526500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05374" y="2726869"/>
            <a:ext cx="585470" cy="117475"/>
          </a:xfrm>
          <a:custGeom>
            <a:avLst/>
            <a:gdLst/>
            <a:ahLst/>
            <a:cxnLst/>
            <a:rect l="l" t="t" r="r" b="b"/>
            <a:pathLst>
              <a:path w="585469" h="117475">
                <a:moveTo>
                  <a:pt x="58499" y="0"/>
                </a:moveTo>
                <a:lnTo>
                  <a:pt x="526499" y="0"/>
                </a:lnTo>
                <a:lnTo>
                  <a:pt x="549270" y="4597"/>
                </a:lnTo>
                <a:lnTo>
                  <a:pt x="567865" y="17134"/>
                </a:lnTo>
                <a:lnTo>
                  <a:pt x="580402" y="35729"/>
                </a:lnTo>
                <a:lnTo>
                  <a:pt x="584999" y="58499"/>
                </a:lnTo>
                <a:lnTo>
                  <a:pt x="580402" y="81271"/>
                </a:lnTo>
                <a:lnTo>
                  <a:pt x="567865" y="99866"/>
                </a:lnTo>
                <a:lnTo>
                  <a:pt x="549270" y="112403"/>
                </a:lnTo>
                <a:lnTo>
                  <a:pt x="526499" y="117000"/>
                </a:lnTo>
                <a:lnTo>
                  <a:pt x="58499" y="117000"/>
                </a:lnTo>
                <a:lnTo>
                  <a:pt x="35728" y="112403"/>
                </a:lnTo>
                <a:lnTo>
                  <a:pt x="17133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3" y="17134"/>
                </a:lnTo>
                <a:lnTo>
                  <a:pt x="35728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22374" y="2937469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5" h="117475">
                <a:moveTo>
                  <a:pt x="292500" y="0"/>
                </a:moveTo>
                <a:lnTo>
                  <a:pt x="58500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500" y="117000"/>
                </a:lnTo>
                <a:lnTo>
                  <a:pt x="292500" y="117000"/>
                </a:lnTo>
                <a:lnTo>
                  <a:pt x="315271" y="112402"/>
                </a:lnTo>
                <a:lnTo>
                  <a:pt x="333865" y="99865"/>
                </a:lnTo>
                <a:lnTo>
                  <a:pt x="346403" y="81270"/>
                </a:lnTo>
                <a:lnTo>
                  <a:pt x="351000" y="58500"/>
                </a:lnTo>
                <a:lnTo>
                  <a:pt x="346403" y="35729"/>
                </a:lnTo>
                <a:lnTo>
                  <a:pt x="333865" y="17134"/>
                </a:lnTo>
                <a:lnTo>
                  <a:pt x="315271" y="4597"/>
                </a:lnTo>
                <a:lnTo>
                  <a:pt x="292500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22374" y="2937469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5" h="117475">
                <a:moveTo>
                  <a:pt x="58499" y="0"/>
                </a:moveTo>
                <a:lnTo>
                  <a:pt x="292500" y="0"/>
                </a:lnTo>
                <a:lnTo>
                  <a:pt x="315270" y="4597"/>
                </a:lnTo>
                <a:lnTo>
                  <a:pt x="333865" y="17134"/>
                </a:lnTo>
                <a:lnTo>
                  <a:pt x="346402" y="35729"/>
                </a:lnTo>
                <a:lnTo>
                  <a:pt x="351000" y="58499"/>
                </a:lnTo>
                <a:lnTo>
                  <a:pt x="346402" y="81271"/>
                </a:lnTo>
                <a:lnTo>
                  <a:pt x="333865" y="99866"/>
                </a:lnTo>
                <a:lnTo>
                  <a:pt x="315270" y="112403"/>
                </a:lnTo>
                <a:lnTo>
                  <a:pt x="292500" y="117000"/>
                </a:lnTo>
                <a:lnTo>
                  <a:pt x="58499" y="117000"/>
                </a:lnTo>
                <a:lnTo>
                  <a:pt x="35729" y="112403"/>
                </a:lnTo>
                <a:lnTo>
                  <a:pt x="17134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97873" y="2892574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894"/>
                </a:moveTo>
                <a:lnTo>
                  <a:pt x="0" y="0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5491" y="2859554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5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85491" y="2859554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5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624374" y="2726869"/>
            <a:ext cx="585470" cy="117475"/>
          </a:xfrm>
          <a:custGeom>
            <a:avLst/>
            <a:gdLst/>
            <a:ahLst/>
            <a:cxnLst/>
            <a:rect l="l" t="t" r="r" b="b"/>
            <a:pathLst>
              <a:path w="585469" h="117475">
                <a:moveTo>
                  <a:pt x="526499" y="0"/>
                </a:moveTo>
                <a:lnTo>
                  <a:pt x="58499" y="0"/>
                </a:lnTo>
                <a:lnTo>
                  <a:pt x="35728" y="4597"/>
                </a:lnTo>
                <a:lnTo>
                  <a:pt x="17133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3" y="99865"/>
                </a:lnTo>
                <a:lnTo>
                  <a:pt x="35728" y="112402"/>
                </a:lnTo>
                <a:lnTo>
                  <a:pt x="58499" y="117000"/>
                </a:lnTo>
                <a:lnTo>
                  <a:pt x="526499" y="117000"/>
                </a:lnTo>
                <a:lnTo>
                  <a:pt x="549270" y="112402"/>
                </a:lnTo>
                <a:lnTo>
                  <a:pt x="567865" y="99865"/>
                </a:lnTo>
                <a:lnTo>
                  <a:pt x="580402" y="81270"/>
                </a:lnTo>
                <a:lnTo>
                  <a:pt x="584999" y="58500"/>
                </a:lnTo>
                <a:lnTo>
                  <a:pt x="580402" y="35729"/>
                </a:lnTo>
                <a:lnTo>
                  <a:pt x="567865" y="17134"/>
                </a:lnTo>
                <a:lnTo>
                  <a:pt x="549270" y="4597"/>
                </a:lnTo>
                <a:lnTo>
                  <a:pt x="5264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24374" y="2726869"/>
            <a:ext cx="585470" cy="117475"/>
          </a:xfrm>
          <a:custGeom>
            <a:avLst/>
            <a:gdLst/>
            <a:ahLst/>
            <a:cxnLst/>
            <a:rect l="l" t="t" r="r" b="b"/>
            <a:pathLst>
              <a:path w="585469" h="117475">
                <a:moveTo>
                  <a:pt x="58499" y="0"/>
                </a:moveTo>
                <a:lnTo>
                  <a:pt x="526499" y="0"/>
                </a:lnTo>
                <a:lnTo>
                  <a:pt x="549270" y="4597"/>
                </a:lnTo>
                <a:lnTo>
                  <a:pt x="567865" y="17134"/>
                </a:lnTo>
                <a:lnTo>
                  <a:pt x="580402" y="35729"/>
                </a:lnTo>
                <a:lnTo>
                  <a:pt x="584999" y="58499"/>
                </a:lnTo>
                <a:lnTo>
                  <a:pt x="580402" y="81271"/>
                </a:lnTo>
                <a:lnTo>
                  <a:pt x="567865" y="99866"/>
                </a:lnTo>
                <a:lnTo>
                  <a:pt x="549270" y="112403"/>
                </a:lnTo>
                <a:lnTo>
                  <a:pt x="526499" y="117000"/>
                </a:lnTo>
                <a:lnTo>
                  <a:pt x="58499" y="117000"/>
                </a:lnTo>
                <a:lnTo>
                  <a:pt x="35728" y="112403"/>
                </a:lnTo>
                <a:lnTo>
                  <a:pt x="17133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3" y="17134"/>
                </a:lnTo>
                <a:lnTo>
                  <a:pt x="35728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41374" y="2937469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5" h="117475">
                <a:moveTo>
                  <a:pt x="292500" y="0"/>
                </a:moveTo>
                <a:lnTo>
                  <a:pt x="58499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499" y="117000"/>
                </a:lnTo>
                <a:lnTo>
                  <a:pt x="292500" y="117000"/>
                </a:lnTo>
                <a:lnTo>
                  <a:pt x="315270" y="112402"/>
                </a:lnTo>
                <a:lnTo>
                  <a:pt x="333865" y="99865"/>
                </a:lnTo>
                <a:lnTo>
                  <a:pt x="346402" y="81270"/>
                </a:lnTo>
                <a:lnTo>
                  <a:pt x="351000" y="58500"/>
                </a:lnTo>
                <a:lnTo>
                  <a:pt x="346402" y="35729"/>
                </a:lnTo>
                <a:lnTo>
                  <a:pt x="333865" y="17134"/>
                </a:lnTo>
                <a:lnTo>
                  <a:pt x="315270" y="4597"/>
                </a:lnTo>
                <a:lnTo>
                  <a:pt x="292500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41374" y="2937469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5" h="117475">
                <a:moveTo>
                  <a:pt x="58499" y="0"/>
                </a:moveTo>
                <a:lnTo>
                  <a:pt x="292500" y="0"/>
                </a:lnTo>
                <a:lnTo>
                  <a:pt x="315270" y="4597"/>
                </a:lnTo>
                <a:lnTo>
                  <a:pt x="333865" y="17134"/>
                </a:lnTo>
                <a:lnTo>
                  <a:pt x="346402" y="35729"/>
                </a:lnTo>
                <a:lnTo>
                  <a:pt x="351000" y="58499"/>
                </a:lnTo>
                <a:lnTo>
                  <a:pt x="346402" y="81271"/>
                </a:lnTo>
                <a:lnTo>
                  <a:pt x="333865" y="99866"/>
                </a:lnTo>
                <a:lnTo>
                  <a:pt x="315270" y="112403"/>
                </a:lnTo>
                <a:lnTo>
                  <a:pt x="292500" y="117000"/>
                </a:lnTo>
                <a:lnTo>
                  <a:pt x="58499" y="117000"/>
                </a:lnTo>
                <a:lnTo>
                  <a:pt x="35729" y="112403"/>
                </a:lnTo>
                <a:lnTo>
                  <a:pt x="17134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16873" y="2892574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894"/>
                </a:moveTo>
                <a:lnTo>
                  <a:pt x="0" y="0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904491" y="2859554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4491" y="2859554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64574" y="2726869"/>
            <a:ext cx="585470" cy="117475"/>
          </a:xfrm>
          <a:custGeom>
            <a:avLst/>
            <a:gdLst/>
            <a:ahLst/>
            <a:cxnLst/>
            <a:rect l="l" t="t" r="r" b="b"/>
            <a:pathLst>
              <a:path w="585470" h="117475">
                <a:moveTo>
                  <a:pt x="526499" y="0"/>
                </a:moveTo>
                <a:lnTo>
                  <a:pt x="58499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499" y="117000"/>
                </a:lnTo>
                <a:lnTo>
                  <a:pt x="526499" y="117000"/>
                </a:lnTo>
                <a:lnTo>
                  <a:pt x="549270" y="112402"/>
                </a:lnTo>
                <a:lnTo>
                  <a:pt x="567865" y="99865"/>
                </a:lnTo>
                <a:lnTo>
                  <a:pt x="580402" y="81270"/>
                </a:lnTo>
                <a:lnTo>
                  <a:pt x="584999" y="58500"/>
                </a:lnTo>
                <a:lnTo>
                  <a:pt x="580402" y="35729"/>
                </a:lnTo>
                <a:lnTo>
                  <a:pt x="567865" y="17134"/>
                </a:lnTo>
                <a:lnTo>
                  <a:pt x="549270" y="4597"/>
                </a:lnTo>
                <a:lnTo>
                  <a:pt x="5264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64574" y="2726869"/>
            <a:ext cx="585470" cy="117475"/>
          </a:xfrm>
          <a:custGeom>
            <a:avLst/>
            <a:gdLst/>
            <a:ahLst/>
            <a:cxnLst/>
            <a:rect l="l" t="t" r="r" b="b"/>
            <a:pathLst>
              <a:path w="585470" h="117475">
                <a:moveTo>
                  <a:pt x="58499" y="0"/>
                </a:moveTo>
                <a:lnTo>
                  <a:pt x="526499" y="0"/>
                </a:lnTo>
                <a:lnTo>
                  <a:pt x="549270" y="4597"/>
                </a:lnTo>
                <a:lnTo>
                  <a:pt x="567865" y="17134"/>
                </a:lnTo>
                <a:lnTo>
                  <a:pt x="580402" y="35729"/>
                </a:lnTo>
                <a:lnTo>
                  <a:pt x="584999" y="58499"/>
                </a:lnTo>
                <a:lnTo>
                  <a:pt x="580402" y="81271"/>
                </a:lnTo>
                <a:lnTo>
                  <a:pt x="567865" y="99866"/>
                </a:lnTo>
                <a:lnTo>
                  <a:pt x="549270" y="112403"/>
                </a:lnTo>
                <a:lnTo>
                  <a:pt x="526499" y="117000"/>
                </a:lnTo>
                <a:lnTo>
                  <a:pt x="58499" y="117000"/>
                </a:lnTo>
                <a:lnTo>
                  <a:pt x="35729" y="112403"/>
                </a:lnTo>
                <a:lnTo>
                  <a:pt x="17134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81574" y="2937469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292500" y="0"/>
                </a:moveTo>
                <a:lnTo>
                  <a:pt x="58499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499" y="117000"/>
                </a:lnTo>
                <a:lnTo>
                  <a:pt x="292500" y="117000"/>
                </a:lnTo>
                <a:lnTo>
                  <a:pt x="315270" y="112402"/>
                </a:lnTo>
                <a:lnTo>
                  <a:pt x="333865" y="99865"/>
                </a:lnTo>
                <a:lnTo>
                  <a:pt x="346402" y="81270"/>
                </a:lnTo>
                <a:lnTo>
                  <a:pt x="351000" y="58500"/>
                </a:lnTo>
                <a:lnTo>
                  <a:pt x="346402" y="35729"/>
                </a:lnTo>
                <a:lnTo>
                  <a:pt x="333865" y="17134"/>
                </a:lnTo>
                <a:lnTo>
                  <a:pt x="315270" y="4597"/>
                </a:lnTo>
                <a:lnTo>
                  <a:pt x="292500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81574" y="2937469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58499" y="0"/>
                </a:moveTo>
                <a:lnTo>
                  <a:pt x="292500" y="0"/>
                </a:lnTo>
                <a:lnTo>
                  <a:pt x="315270" y="4597"/>
                </a:lnTo>
                <a:lnTo>
                  <a:pt x="333865" y="17134"/>
                </a:lnTo>
                <a:lnTo>
                  <a:pt x="346402" y="35729"/>
                </a:lnTo>
                <a:lnTo>
                  <a:pt x="351000" y="58499"/>
                </a:lnTo>
                <a:lnTo>
                  <a:pt x="346402" y="81271"/>
                </a:lnTo>
                <a:lnTo>
                  <a:pt x="333865" y="99866"/>
                </a:lnTo>
                <a:lnTo>
                  <a:pt x="315270" y="112403"/>
                </a:lnTo>
                <a:lnTo>
                  <a:pt x="292500" y="117000"/>
                </a:lnTo>
                <a:lnTo>
                  <a:pt x="58499" y="117000"/>
                </a:lnTo>
                <a:lnTo>
                  <a:pt x="35729" y="112403"/>
                </a:lnTo>
                <a:lnTo>
                  <a:pt x="17134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157073" y="2892574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894"/>
                </a:moveTo>
                <a:lnTo>
                  <a:pt x="0" y="0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44691" y="2859554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44691" y="2859554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90374" y="2785369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295" y="0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75670" y="2772987"/>
            <a:ext cx="33020" cy="24765"/>
          </a:xfrm>
          <a:custGeom>
            <a:avLst/>
            <a:gdLst/>
            <a:ahLst/>
            <a:cxnLst/>
            <a:rect l="l" t="t" r="r" b="b"/>
            <a:pathLst>
              <a:path w="33019" h="24764">
                <a:moveTo>
                  <a:pt x="0" y="0"/>
                </a:moveTo>
                <a:lnTo>
                  <a:pt x="0" y="24764"/>
                </a:lnTo>
                <a:lnTo>
                  <a:pt x="33019" y="12382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575670" y="2772987"/>
            <a:ext cx="33020" cy="24765"/>
          </a:xfrm>
          <a:custGeom>
            <a:avLst/>
            <a:gdLst/>
            <a:ahLst/>
            <a:cxnLst/>
            <a:rect l="l" t="t" r="r" b="b"/>
            <a:pathLst>
              <a:path w="33019" h="24764">
                <a:moveTo>
                  <a:pt x="33019" y="12382"/>
                </a:moveTo>
                <a:lnTo>
                  <a:pt x="0" y="0"/>
                </a:lnTo>
                <a:lnTo>
                  <a:pt x="0" y="24764"/>
                </a:lnTo>
                <a:lnTo>
                  <a:pt x="33019" y="12382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08944" y="2792493"/>
            <a:ext cx="139065" cy="3810"/>
          </a:xfrm>
          <a:custGeom>
            <a:avLst/>
            <a:gdLst/>
            <a:ahLst/>
            <a:cxnLst/>
            <a:rect l="l" t="t" r="r" b="b"/>
            <a:pathLst>
              <a:path w="139064" h="3810">
                <a:moveTo>
                  <a:pt x="0" y="0"/>
                </a:moveTo>
                <a:lnTo>
                  <a:pt x="138939" y="3388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347581" y="2783503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5" h="24764">
                <a:moveTo>
                  <a:pt x="604" y="0"/>
                </a:moveTo>
                <a:lnTo>
                  <a:pt x="0" y="24757"/>
                </a:lnTo>
                <a:lnTo>
                  <a:pt x="33312" y="13183"/>
                </a:lnTo>
                <a:lnTo>
                  <a:pt x="60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7581" y="2783503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5" h="24764">
                <a:moveTo>
                  <a:pt x="33312" y="13184"/>
                </a:moveTo>
                <a:lnTo>
                  <a:pt x="604" y="0"/>
                </a:lnTo>
                <a:lnTo>
                  <a:pt x="0" y="24758"/>
                </a:lnTo>
                <a:lnTo>
                  <a:pt x="33312" y="13184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83574" y="2726869"/>
            <a:ext cx="585470" cy="117475"/>
          </a:xfrm>
          <a:custGeom>
            <a:avLst/>
            <a:gdLst/>
            <a:ahLst/>
            <a:cxnLst/>
            <a:rect l="l" t="t" r="r" b="b"/>
            <a:pathLst>
              <a:path w="585470" h="117475">
                <a:moveTo>
                  <a:pt x="526499" y="0"/>
                </a:moveTo>
                <a:lnTo>
                  <a:pt x="58499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499" y="117000"/>
                </a:lnTo>
                <a:lnTo>
                  <a:pt x="526499" y="117000"/>
                </a:lnTo>
                <a:lnTo>
                  <a:pt x="549270" y="112402"/>
                </a:lnTo>
                <a:lnTo>
                  <a:pt x="567865" y="99865"/>
                </a:lnTo>
                <a:lnTo>
                  <a:pt x="580402" y="81270"/>
                </a:lnTo>
                <a:lnTo>
                  <a:pt x="584999" y="58500"/>
                </a:lnTo>
                <a:lnTo>
                  <a:pt x="580402" y="35729"/>
                </a:lnTo>
                <a:lnTo>
                  <a:pt x="567865" y="17134"/>
                </a:lnTo>
                <a:lnTo>
                  <a:pt x="549270" y="4597"/>
                </a:lnTo>
                <a:lnTo>
                  <a:pt x="5264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683574" y="2726869"/>
            <a:ext cx="585470" cy="117475"/>
          </a:xfrm>
          <a:custGeom>
            <a:avLst/>
            <a:gdLst/>
            <a:ahLst/>
            <a:cxnLst/>
            <a:rect l="l" t="t" r="r" b="b"/>
            <a:pathLst>
              <a:path w="585470" h="117475">
                <a:moveTo>
                  <a:pt x="58499" y="0"/>
                </a:moveTo>
                <a:lnTo>
                  <a:pt x="526499" y="0"/>
                </a:lnTo>
                <a:lnTo>
                  <a:pt x="549270" y="4597"/>
                </a:lnTo>
                <a:lnTo>
                  <a:pt x="567865" y="17134"/>
                </a:lnTo>
                <a:lnTo>
                  <a:pt x="580402" y="35729"/>
                </a:lnTo>
                <a:lnTo>
                  <a:pt x="584999" y="58499"/>
                </a:lnTo>
                <a:lnTo>
                  <a:pt x="580402" y="81271"/>
                </a:lnTo>
                <a:lnTo>
                  <a:pt x="567865" y="99866"/>
                </a:lnTo>
                <a:lnTo>
                  <a:pt x="549270" y="112403"/>
                </a:lnTo>
                <a:lnTo>
                  <a:pt x="526499" y="117000"/>
                </a:lnTo>
                <a:lnTo>
                  <a:pt x="58499" y="117000"/>
                </a:lnTo>
                <a:lnTo>
                  <a:pt x="35729" y="112403"/>
                </a:lnTo>
                <a:lnTo>
                  <a:pt x="17134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800573" y="2937469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292500" y="0"/>
                </a:moveTo>
                <a:lnTo>
                  <a:pt x="58499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499" y="117000"/>
                </a:lnTo>
                <a:lnTo>
                  <a:pt x="292500" y="117000"/>
                </a:lnTo>
                <a:lnTo>
                  <a:pt x="315270" y="112402"/>
                </a:lnTo>
                <a:lnTo>
                  <a:pt x="333865" y="99865"/>
                </a:lnTo>
                <a:lnTo>
                  <a:pt x="346402" y="81270"/>
                </a:lnTo>
                <a:lnTo>
                  <a:pt x="351000" y="58500"/>
                </a:lnTo>
                <a:lnTo>
                  <a:pt x="346402" y="35729"/>
                </a:lnTo>
                <a:lnTo>
                  <a:pt x="333865" y="17134"/>
                </a:lnTo>
                <a:lnTo>
                  <a:pt x="315270" y="4597"/>
                </a:lnTo>
                <a:lnTo>
                  <a:pt x="292500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00573" y="2937469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58499" y="0"/>
                </a:moveTo>
                <a:lnTo>
                  <a:pt x="292500" y="0"/>
                </a:lnTo>
                <a:lnTo>
                  <a:pt x="315270" y="4597"/>
                </a:lnTo>
                <a:lnTo>
                  <a:pt x="333865" y="17134"/>
                </a:lnTo>
                <a:lnTo>
                  <a:pt x="346402" y="35729"/>
                </a:lnTo>
                <a:lnTo>
                  <a:pt x="351000" y="58499"/>
                </a:lnTo>
                <a:lnTo>
                  <a:pt x="346402" y="81271"/>
                </a:lnTo>
                <a:lnTo>
                  <a:pt x="333865" y="99866"/>
                </a:lnTo>
                <a:lnTo>
                  <a:pt x="315270" y="112403"/>
                </a:lnTo>
                <a:lnTo>
                  <a:pt x="292500" y="117000"/>
                </a:lnTo>
                <a:lnTo>
                  <a:pt x="58499" y="117000"/>
                </a:lnTo>
                <a:lnTo>
                  <a:pt x="35729" y="112403"/>
                </a:lnTo>
                <a:lnTo>
                  <a:pt x="17134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976073" y="2892574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894"/>
                </a:moveTo>
                <a:lnTo>
                  <a:pt x="0" y="0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963691" y="2859554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963691" y="2859554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800573" y="2516270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292500" y="0"/>
                </a:moveTo>
                <a:lnTo>
                  <a:pt x="58499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499" y="117000"/>
                </a:lnTo>
                <a:lnTo>
                  <a:pt x="292500" y="117000"/>
                </a:lnTo>
                <a:lnTo>
                  <a:pt x="315270" y="112402"/>
                </a:lnTo>
                <a:lnTo>
                  <a:pt x="333865" y="99865"/>
                </a:lnTo>
                <a:lnTo>
                  <a:pt x="346402" y="81270"/>
                </a:lnTo>
                <a:lnTo>
                  <a:pt x="351000" y="58500"/>
                </a:lnTo>
                <a:lnTo>
                  <a:pt x="346402" y="35729"/>
                </a:lnTo>
                <a:lnTo>
                  <a:pt x="333865" y="17134"/>
                </a:lnTo>
                <a:lnTo>
                  <a:pt x="315270" y="4597"/>
                </a:lnTo>
                <a:lnTo>
                  <a:pt x="292500" y="0"/>
                </a:lnTo>
                <a:close/>
              </a:path>
            </a:pathLst>
          </a:custGeom>
          <a:solidFill>
            <a:srgbClr val="FFC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800573" y="2516269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58499" y="0"/>
                </a:moveTo>
                <a:lnTo>
                  <a:pt x="292500" y="0"/>
                </a:lnTo>
                <a:lnTo>
                  <a:pt x="315270" y="4597"/>
                </a:lnTo>
                <a:lnTo>
                  <a:pt x="333865" y="17134"/>
                </a:lnTo>
                <a:lnTo>
                  <a:pt x="346402" y="35729"/>
                </a:lnTo>
                <a:lnTo>
                  <a:pt x="351000" y="58499"/>
                </a:lnTo>
                <a:lnTo>
                  <a:pt x="346402" y="81270"/>
                </a:lnTo>
                <a:lnTo>
                  <a:pt x="333865" y="99865"/>
                </a:lnTo>
                <a:lnTo>
                  <a:pt x="315270" y="112402"/>
                </a:lnTo>
                <a:lnTo>
                  <a:pt x="292500" y="116999"/>
                </a:lnTo>
                <a:lnTo>
                  <a:pt x="58499" y="116999"/>
                </a:lnTo>
                <a:lnTo>
                  <a:pt x="35729" y="112402"/>
                </a:lnTo>
                <a:lnTo>
                  <a:pt x="17134" y="99865"/>
                </a:lnTo>
                <a:lnTo>
                  <a:pt x="4597" y="81270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976073" y="2681974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895"/>
                </a:moveTo>
                <a:lnTo>
                  <a:pt x="0" y="0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963691" y="2648954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963691" y="2648954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449573" y="2785369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295" y="0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34869" y="2772987"/>
            <a:ext cx="33020" cy="24765"/>
          </a:xfrm>
          <a:custGeom>
            <a:avLst/>
            <a:gdLst/>
            <a:ahLst/>
            <a:cxnLst/>
            <a:rect l="l" t="t" r="r" b="b"/>
            <a:pathLst>
              <a:path w="33020" h="24764">
                <a:moveTo>
                  <a:pt x="0" y="0"/>
                </a:moveTo>
                <a:lnTo>
                  <a:pt x="0" y="24764"/>
                </a:lnTo>
                <a:lnTo>
                  <a:pt x="33019" y="12382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34869" y="2772987"/>
            <a:ext cx="33020" cy="24765"/>
          </a:xfrm>
          <a:custGeom>
            <a:avLst/>
            <a:gdLst/>
            <a:ahLst/>
            <a:cxnLst/>
            <a:rect l="l" t="t" r="r" b="b"/>
            <a:pathLst>
              <a:path w="33020" h="24764">
                <a:moveTo>
                  <a:pt x="33019" y="12382"/>
                </a:moveTo>
                <a:lnTo>
                  <a:pt x="0" y="0"/>
                </a:lnTo>
                <a:lnTo>
                  <a:pt x="0" y="24764"/>
                </a:lnTo>
                <a:lnTo>
                  <a:pt x="33019" y="12382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800573" y="2305670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292500" y="0"/>
                </a:moveTo>
                <a:lnTo>
                  <a:pt x="58499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499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499" y="117000"/>
                </a:lnTo>
                <a:lnTo>
                  <a:pt x="292500" y="117000"/>
                </a:lnTo>
                <a:lnTo>
                  <a:pt x="315270" y="112402"/>
                </a:lnTo>
                <a:lnTo>
                  <a:pt x="333865" y="99865"/>
                </a:lnTo>
                <a:lnTo>
                  <a:pt x="346402" y="81270"/>
                </a:lnTo>
                <a:lnTo>
                  <a:pt x="351000" y="58499"/>
                </a:lnTo>
                <a:lnTo>
                  <a:pt x="346402" y="35729"/>
                </a:lnTo>
                <a:lnTo>
                  <a:pt x="333865" y="17134"/>
                </a:lnTo>
                <a:lnTo>
                  <a:pt x="315270" y="4597"/>
                </a:lnTo>
                <a:lnTo>
                  <a:pt x="292500" y="0"/>
                </a:lnTo>
                <a:close/>
              </a:path>
            </a:pathLst>
          </a:custGeom>
          <a:solidFill>
            <a:srgbClr val="A8C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800573" y="2305669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58499" y="0"/>
                </a:moveTo>
                <a:lnTo>
                  <a:pt x="292500" y="0"/>
                </a:lnTo>
                <a:lnTo>
                  <a:pt x="315270" y="4597"/>
                </a:lnTo>
                <a:lnTo>
                  <a:pt x="333865" y="17134"/>
                </a:lnTo>
                <a:lnTo>
                  <a:pt x="346402" y="35729"/>
                </a:lnTo>
                <a:lnTo>
                  <a:pt x="351000" y="58499"/>
                </a:lnTo>
                <a:lnTo>
                  <a:pt x="346402" y="81270"/>
                </a:lnTo>
                <a:lnTo>
                  <a:pt x="333865" y="99865"/>
                </a:lnTo>
                <a:lnTo>
                  <a:pt x="315270" y="112402"/>
                </a:lnTo>
                <a:lnTo>
                  <a:pt x="292500" y="116999"/>
                </a:lnTo>
                <a:lnTo>
                  <a:pt x="58499" y="116999"/>
                </a:lnTo>
                <a:lnTo>
                  <a:pt x="35729" y="112402"/>
                </a:lnTo>
                <a:lnTo>
                  <a:pt x="17134" y="99865"/>
                </a:lnTo>
                <a:lnTo>
                  <a:pt x="4597" y="81270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976073" y="2471374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44895"/>
                </a:moveTo>
                <a:lnTo>
                  <a:pt x="0" y="0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963691" y="2438354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63691" y="2438354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0"/>
                </a:moveTo>
                <a:lnTo>
                  <a:pt x="0" y="33019"/>
                </a:lnTo>
                <a:lnTo>
                  <a:pt x="24764" y="33019"/>
                </a:lnTo>
                <a:lnTo>
                  <a:pt x="12382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800573" y="2095070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292500" y="0"/>
                </a:moveTo>
                <a:lnTo>
                  <a:pt x="58499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499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499" y="116999"/>
                </a:lnTo>
                <a:lnTo>
                  <a:pt x="292500" y="116999"/>
                </a:lnTo>
                <a:lnTo>
                  <a:pt x="315270" y="112402"/>
                </a:lnTo>
                <a:lnTo>
                  <a:pt x="333865" y="99865"/>
                </a:lnTo>
                <a:lnTo>
                  <a:pt x="346402" y="81270"/>
                </a:lnTo>
                <a:lnTo>
                  <a:pt x="351000" y="58499"/>
                </a:lnTo>
                <a:lnTo>
                  <a:pt x="346402" y="35729"/>
                </a:lnTo>
                <a:lnTo>
                  <a:pt x="333865" y="17134"/>
                </a:lnTo>
                <a:lnTo>
                  <a:pt x="315270" y="4597"/>
                </a:lnTo>
                <a:lnTo>
                  <a:pt x="292500" y="0"/>
                </a:lnTo>
                <a:close/>
              </a:path>
            </a:pathLst>
          </a:custGeom>
          <a:solidFill>
            <a:srgbClr val="FAF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800573" y="2095069"/>
            <a:ext cx="351155" cy="117475"/>
          </a:xfrm>
          <a:custGeom>
            <a:avLst/>
            <a:gdLst/>
            <a:ahLst/>
            <a:cxnLst/>
            <a:rect l="l" t="t" r="r" b="b"/>
            <a:pathLst>
              <a:path w="351154" h="117475">
                <a:moveTo>
                  <a:pt x="58499" y="0"/>
                </a:moveTo>
                <a:lnTo>
                  <a:pt x="292500" y="0"/>
                </a:lnTo>
                <a:lnTo>
                  <a:pt x="315270" y="4597"/>
                </a:lnTo>
                <a:lnTo>
                  <a:pt x="333865" y="17134"/>
                </a:lnTo>
                <a:lnTo>
                  <a:pt x="346402" y="35729"/>
                </a:lnTo>
                <a:lnTo>
                  <a:pt x="351000" y="58499"/>
                </a:lnTo>
                <a:lnTo>
                  <a:pt x="346402" y="81270"/>
                </a:lnTo>
                <a:lnTo>
                  <a:pt x="333865" y="99865"/>
                </a:lnTo>
                <a:lnTo>
                  <a:pt x="315270" y="112402"/>
                </a:lnTo>
                <a:lnTo>
                  <a:pt x="292500" y="116999"/>
                </a:lnTo>
                <a:lnTo>
                  <a:pt x="58499" y="116999"/>
                </a:lnTo>
                <a:lnTo>
                  <a:pt x="35729" y="112402"/>
                </a:lnTo>
                <a:lnTo>
                  <a:pt x="17134" y="99865"/>
                </a:lnTo>
                <a:lnTo>
                  <a:pt x="4597" y="81270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76073" y="2212069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0"/>
                </a:moveTo>
                <a:lnTo>
                  <a:pt x="0" y="44895"/>
                </a:lnTo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963691" y="2256965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24764" y="0"/>
                </a:moveTo>
                <a:lnTo>
                  <a:pt x="0" y="0"/>
                </a:lnTo>
                <a:lnTo>
                  <a:pt x="12382" y="33019"/>
                </a:lnTo>
                <a:lnTo>
                  <a:pt x="24764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963691" y="2256965"/>
            <a:ext cx="24765" cy="33020"/>
          </a:xfrm>
          <a:custGeom>
            <a:avLst/>
            <a:gdLst/>
            <a:ahLst/>
            <a:cxnLst/>
            <a:rect l="l" t="t" r="r" b="b"/>
            <a:pathLst>
              <a:path w="24764" h="33019">
                <a:moveTo>
                  <a:pt x="12382" y="33019"/>
                </a:moveTo>
                <a:lnTo>
                  <a:pt x="24764" y="0"/>
                </a:lnTo>
                <a:lnTo>
                  <a:pt x="0" y="0"/>
                </a:lnTo>
                <a:lnTo>
                  <a:pt x="12382" y="33019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84174" y="2937469"/>
            <a:ext cx="327660" cy="117475"/>
          </a:xfrm>
          <a:custGeom>
            <a:avLst/>
            <a:gdLst/>
            <a:ahLst/>
            <a:cxnLst/>
            <a:rect l="l" t="t" r="r" b="b"/>
            <a:pathLst>
              <a:path w="327659" h="117475">
                <a:moveTo>
                  <a:pt x="269099" y="0"/>
                </a:moveTo>
                <a:lnTo>
                  <a:pt x="58500" y="0"/>
                </a:lnTo>
                <a:lnTo>
                  <a:pt x="35729" y="4597"/>
                </a:lnTo>
                <a:lnTo>
                  <a:pt x="17134" y="17134"/>
                </a:lnTo>
                <a:lnTo>
                  <a:pt x="4597" y="35729"/>
                </a:lnTo>
                <a:lnTo>
                  <a:pt x="0" y="58500"/>
                </a:lnTo>
                <a:lnTo>
                  <a:pt x="4597" y="81270"/>
                </a:lnTo>
                <a:lnTo>
                  <a:pt x="17134" y="99865"/>
                </a:lnTo>
                <a:lnTo>
                  <a:pt x="35729" y="112402"/>
                </a:lnTo>
                <a:lnTo>
                  <a:pt x="58500" y="117000"/>
                </a:lnTo>
                <a:lnTo>
                  <a:pt x="269099" y="117000"/>
                </a:lnTo>
                <a:lnTo>
                  <a:pt x="291870" y="112402"/>
                </a:lnTo>
                <a:lnTo>
                  <a:pt x="310465" y="99865"/>
                </a:lnTo>
                <a:lnTo>
                  <a:pt x="323002" y="81270"/>
                </a:lnTo>
                <a:lnTo>
                  <a:pt x="327599" y="58500"/>
                </a:lnTo>
                <a:lnTo>
                  <a:pt x="323002" y="35729"/>
                </a:lnTo>
                <a:lnTo>
                  <a:pt x="310465" y="17134"/>
                </a:lnTo>
                <a:lnTo>
                  <a:pt x="291870" y="4597"/>
                </a:lnTo>
                <a:lnTo>
                  <a:pt x="269099" y="0"/>
                </a:lnTo>
                <a:close/>
              </a:path>
            </a:pathLst>
          </a:custGeom>
          <a:solidFill>
            <a:srgbClr val="82F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84173" y="2937469"/>
            <a:ext cx="327660" cy="117475"/>
          </a:xfrm>
          <a:custGeom>
            <a:avLst/>
            <a:gdLst/>
            <a:ahLst/>
            <a:cxnLst/>
            <a:rect l="l" t="t" r="r" b="b"/>
            <a:pathLst>
              <a:path w="327659" h="117475">
                <a:moveTo>
                  <a:pt x="58499" y="0"/>
                </a:moveTo>
                <a:lnTo>
                  <a:pt x="269100" y="0"/>
                </a:lnTo>
                <a:lnTo>
                  <a:pt x="291871" y="4597"/>
                </a:lnTo>
                <a:lnTo>
                  <a:pt x="310466" y="17134"/>
                </a:lnTo>
                <a:lnTo>
                  <a:pt x="323003" y="35729"/>
                </a:lnTo>
                <a:lnTo>
                  <a:pt x="327600" y="58499"/>
                </a:lnTo>
                <a:lnTo>
                  <a:pt x="323003" y="81271"/>
                </a:lnTo>
                <a:lnTo>
                  <a:pt x="310466" y="99866"/>
                </a:lnTo>
                <a:lnTo>
                  <a:pt x="291871" y="112403"/>
                </a:lnTo>
                <a:lnTo>
                  <a:pt x="269100" y="117000"/>
                </a:lnTo>
                <a:lnTo>
                  <a:pt x="58499" y="117000"/>
                </a:lnTo>
                <a:lnTo>
                  <a:pt x="35729" y="112403"/>
                </a:lnTo>
                <a:lnTo>
                  <a:pt x="17134" y="99866"/>
                </a:lnTo>
                <a:lnTo>
                  <a:pt x="4597" y="81271"/>
                </a:lnTo>
                <a:lnTo>
                  <a:pt x="0" y="58499"/>
                </a:lnTo>
                <a:lnTo>
                  <a:pt x="4597" y="35729"/>
                </a:lnTo>
                <a:lnTo>
                  <a:pt x="17134" y="17134"/>
                </a:lnTo>
                <a:lnTo>
                  <a:pt x="35729" y="4597"/>
                </a:lnTo>
                <a:lnTo>
                  <a:pt x="58499" y="0"/>
                </a:lnTo>
                <a:close/>
              </a:path>
            </a:pathLst>
          </a:custGeom>
          <a:ln w="825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43722" y="2790688"/>
            <a:ext cx="251899" cy="150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3874721" y="2055293"/>
            <a:ext cx="170180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i="1" spc="-15" dirty="0">
                <a:latin typeface="Arial"/>
                <a:cs typeface="Arial"/>
              </a:rPr>
              <a:t>w</a:t>
            </a:r>
            <a:r>
              <a:rPr sz="825" i="1" spc="202" baseline="-15151" dirty="0">
                <a:latin typeface="Arial"/>
                <a:cs typeface="Arial"/>
              </a:rPr>
              <a:t>N</a:t>
            </a:r>
            <a:endParaRPr sz="825" baseline="-15151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025993" y="2324125"/>
            <a:ext cx="93345" cy="1155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50" i="1" spc="135" dirty="0">
                <a:latin typeface="Arial"/>
                <a:cs typeface="Arial"/>
              </a:rPr>
              <a:t>N</a:t>
            </a:r>
            <a:endParaRPr sz="55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021853" y="2900911"/>
            <a:ext cx="144780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i="1" spc="-15" dirty="0">
                <a:latin typeface="Arial"/>
                <a:cs typeface="Arial"/>
              </a:rPr>
              <a:t>w</a:t>
            </a:r>
            <a:r>
              <a:rPr sz="825" spc="52" baseline="-15151" dirty="0">
                <a:latin typeface="Tahoma"/>
                <a:cs typeface="Tahoma"/>
              </a:rPr>
              <a:t>0</a:t>
            </a:r>
            <a:endParaRPr sz="825" baseline="-15151">
              <a:latin typeface="Tahoma"/>
              <a:cs typeface="Tahom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82015" y="2914119"/>
            <a:ext cx="13017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0" i="1" spc="-45" dirty="0">
                <a:latin typeface="Bookman Old Style"/>
                <a:cs typeface="Bookman Old Style"/>
              </a:rPr>
              <a:t>h</a:t>
            </a:r>
            <a:r>
              <a:rPr sz="825" spc="52" baseline="-15151" dirty="0">
                <a:latin typeface="Tahoma"/>
                <a:cs typeface="Tahoma"/>
              </a:rPr>
              <a:t>0</a:t>
            </a:r>
            <a:endParaRPr sz="825" baseline="-15151">
              <a:latin typeface="Tahoma"/>
              <a:cs typeface="Tahom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026845" y="2691234"/>
            <a:ext cx="13017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0" i="1" spc="-45" dirty="0">
                <a:latin typeface="Bookman Old Style"/>
                <a:cs typeface="Bookman Old Style"/>
              </a:rPr>
              <a:t>h</a:t>
            </a:r>
            <a:r>
              <a:rPr sz="825" spc="52" baseline="-15151" dirty="0">
                <a:latin typeface="Tahoma"/>
                <a:cs typeface="Tahoma"/>
              </a:rPr>
              <a:t>1</a:t>
            </a:r>
            <a:endParaRPr sz="825" baseline="-15151">
              <a:latin typeface="Tahoma"/>
              <a:cs typeface="Tahom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839195" y="2691234"/>
            <a:ext cx="144780" cy="3613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0"/>
              </a:spcBef>
            </a:pPr>
            <a:r>
              <a:rPr sz="850" b="0" i="1" spc="-5" dirty="0">
                <a:latin typeface="Bookman Old Style"/>
                <a:cs typeface="Bookman Old Style"/>
              </a:rPr>
              <a:t>h</a:t>
            </a:r>
            <a:r>
              <a:rPr sz="825" spc="-7" baseline="-15151" dirty="0">
                <a:latin typeface="Tahoma"/>
                <a:cs typeface="Tahoma"/>
              </a:rPr>
              <a:t>2</a:t>
            </a:r>
            <a:endParaRPr sz="825" baseline="-15151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850" i="1" spc="-15" dirty="0">
                <a:latin typeface="Arial"/>
                <a:cs typeface="Arial"/>
              </a:rPr>
              <a:t>w</a:t>
            </a:r>
            <a:r>
              <a:rPr sz="825" spc="52" baseline="-15151" dirty="0">
                <a:latin typeface="Tahoma"/>
                <a:cs typeface="Tahoma"/>
              </a:rPr>
              <a:t>1</a:t>
            </a:r>
            <a:endParaRPr sz="825" baseline="-15151">
              <a:latin typeface="Tahoma"/>
              <a:cs typeface="Tahom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006895" y="2707277"/>
            <a:ext cx="287655" cy="360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275" b="0" i="1" spc="67" baseline="9803" dirty="0">
                <a:latin typeface="Bookman Old Style"/>
                <a:cs typeface="Bookman Old Style"/>
              </a:rPr>
              <a:t>h</a:t>
            </a:r>
            <a:r>
              <a:rPr sz="550" i="1" spc="45" dirty="0">
                <a:latin typeface="Arial"/>
                <a:cs typeface="Arial"/>
              </a:rPr>
              <a:t>N </a:t>
            </a:r>
            <a:r>
              <a:rPr sz="550" i="1" spc="135" dirty="0">
                <a:latin typeface="Arial"/>
                <a:cs typeface="Arial"/>
              </a:rPr>
              <a:t> </a:t>
            </a:r>
            <a:r>
              <a:rPr sz="550" spc="35" dirty="0">
                <a:latin typeface="Tahoma"/>
                <a:cs typeface="Tahoma"/>
              </a:rPr>
              <a:t>1</a:t>
            </a: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275" i="1" spc="89" baseline="9803" dirty="0">
                <a:latin typeface="Arial"/>
                <a:cs typeface="Arial"/>
              </a:rPr>
              <a:t>w</a:t>
            </a:r>
            <a:r>
              <a:rPr sz="550" i="1" spc="60" dirty="0">
                <a:latin typeface="Arial"/>
                <a:cs typeface="Arial"/>
              </a:rPr>
              <a:t>N </a:t>
            </a:r>
            <a:r>
              <a:rPr sz="550" i="1" spc="120" dirty="0">
                <a:latin typeface="Arial"/>
                <a:cs typeface="Arial"/>
              </a:rPr>
              <a:t> </a:t>
            </a:r>
            <a:r>
              <a:rPr sz="550" spc="35" dirty="0">
                <a:latin typeface="Tahoma"/>
                <a:cs typeface="Tahoma"/>
              </a:rPr>
              <a:t>2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824140" y="2691234"/>
            <a:ext cx="287655" cy="375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850" b="0" i="1" spc="45" dirty="0">
                <a:latin typeface="Bookman Old Style"/>
                <a:cs typeface="Bookman Old Style"/>
              </a:rPr>
              <a:t>h</a:t>
            </a:r>
            <a:r>
              <a:rPr sz="825" i="1" spc="67" baseline="-15151" dirty="0">
                <a:latin typeface="Arial"/>
                <a:cs typeface="Arial"/>
              </a:rPr>
              <a:t>N</a:t>
            </a:r>
            <a:endParaRPr sz="825" baseline="-15151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1275" i="1" spc="89" baseline="9803" dirty="0">
                <a:latin typeface="Arial"/>
                <a:cs typeface="Arial"/>
              </a:rPr>
              <a:t>w</a:t>
            </a:r>
            <a:r>
              <a:rPr sz="550" i="1" spc="60" dirty="0">
                <a:latin typeface="Arial"/>
                <a:cs typeface="Arial"/>
              </a:rPr>
              <a:t>N</a:t>
            </a:r>
            <a:r>
              <a:rPr sz="550" i="1" spc="135" dirty="0">
                <a:latin typeface="Arial"/>
                <a:cs typeface="Arial"/>
              </a:rPr>
              <a:t> </a:t>
            </a:r>
            <a:r>
              <a:rPr sz="550" spc="35" dirty="0">
                <a:latin typeface="Tahoma"/>
                <a:cs typeface="Tahoma"/>
              </a:rPr>
              <a:t>1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841272" y="2203707"/>
            <a:ext cx="210185" cy="42672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850" spc="15" dirty="0">
                <a:latin typeface="PMingLiU"/>
                <a:cs typeface="PMingLiU"/>
              </a:rPr>
              <a:t>c</a:t>
            </a:r>
            <a:r>
              <a:rPr sz="850" spc="20" dirty="0">
                <a:latin typeface="PMingLiU"/>
                <a:cs typeface="PMingLiU"/>
              </a:rPr>
              <a:t>os</a:t>
            </a:r>
            <a:r>
              <a:rPr sz="850" spc="105" dirty="0">
                <a:latin typeface="PMingLiU"/>
                <a:cs typeface="PMingLiU"/>
              </a:rPr>
              <a:t>t</a:t>
            </a:r>
            <a:endParaRPr sz="850">
              <a:latin typeface="PMingLiU"/>
              <a:cs typeface="PMingLiU"/>
            </a:endParaRPr>
          </a:p>
          <a:p>
            <a:pPr marL="65405">
              <a:lnSpc>
                <a:spcPct val="100000"/>
              </a:lnSpc>
              <a:spcBef>
                <a:spcPts val="560"/>
              </a:spcBef>
            </a:pPr>
            <a:r>
              <a:rPr sz="850" i="1" spc="-70" dirty="0">
                <a:latin typeface="Arial"/>
                <a:cs typeface="Arial"/>
              </a:rPr>
              <a:t>p</a:t>
            </a:r>
            <a:r>
              <a:rPr sz="850" spc="-70" dirty="0">
                <a:latin typeface="Arial"/>
                <a:cs typeface="Arial"/>
              </a:rPr>
              <a:t>ˆ</a:t>
            </a:r>
            <a:r>
              <a:rPr sz="825" i="1" spc="-104" baseline="-15151" dirty="0">
                <a:latin typeface="Arial"/>
                <a:cs typeface="Arial"/>
              </a:rPr>
              <a:t>N</a:t>
            </a:r>
            <a:endParaRPr sz="825" baseline="-15151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4011173" y="2446070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-8254" y="9493"/>
                </a:moveTo>
                <a:lnTo>
                  <a:pt x="8254" y="9493"/>
                </a:lnTo>
              </a:path>
            </a:pathLst>
          </a:custGeom>
          <a:ln w="18986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003744" y="2465056"/>
            <a:ext cx="15240" cy="20320"/>
          </a:xfrm>
          <a:custGeom>
            <a:avLst/>
            <a:gdLst/>
            <a:ahLst/>
            <a:cxnLst/>
            <a:rect l="l" t="t" r="r" b="b"/>
            <a:pathLst>
              <a:path w="15239" h="20319">
                <a:moveTo>
                  <a:pt x="14858" y="0"/>
                </a:moveTo>
                <a:lnTo>
                  <a:pt x="0" y="0"/>
                </a:lnTo>
                <a:lnTo>
                  <a:pt x="7429" y="19811"/>
                </a:lnTo>
                <a:lnTo>
                  <a:pt x="14858" y="0"/>
                </a:lnTo>
                <a:close/>
              </a:path>
            </a:pathLst>
          </a:custGeom>
          <a:solidFill>
            <a:srgbClr val="FF0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003744" y="2465056"/>
            <a:ext cx="15240" cy="20320"/>
          </a:xfrm>
          <a:custGeom>
            <a:avLst/>
            <a:gdLst/>
            <a:ahLst/>
            <a:cxnLst/>
            <a:rect l="l" t="t" r="r" b="b"/>
            <a:pathLst>
              <a:path w="15239" h="20319">
                <a:moveTo>
                  <a:pt x="7429" y="19811"/>
                </a:moveTo>
                <a:lnTo>
                  <a:pt x="14858" y="0"/>
                </a:lnTo>
                <a:lnTo>
                  <a:pt x="0" y="0"/>
                </a:lnTo>
                <a:lnTo>
                  <a:pt x="7429" y="19811"/>
                </a:lnTo>
                <a:close/>
              </a:path>
            </a:pathLst>
          </a:custGeom>
          <a:ln w="1650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011173" y="2656670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-8254" y="9493"/>
                </a:moveTo>
                <a:lnTo>
                  <a:pt x="8254" y="9493"/>
                </a:lnTo>
              </a:path>
            </a:pathLst>
          </a:custGeom>
          <a:ln w="18986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003744" y="2675656"/>
            <a:ext cx="15240" cy="20320"/>
          </a:xfrm>
          <a:custGeom>
            <a:avLst/>
            <a:gdLst/>
            <a:ahLst/>
            <a:cxnLst/>
            <a:rect l="l" t="t" r="r" b="b"/>
            <a:pathLst>
              <a:path w="15239" h="20319">
                <a:moveTo>
                  <a:pt x="14858" y="0"/>
                </a:moveTo>
                <a:lnTo>
                  <a:pt x="0" y="0"/>
                </a:lnTo>
                <a:lnTo>
                  <a:pt x="7429" y="19811"/>
                </a:lnTo>
                <a:lnTo>
                  <a:pt x="14858" y="0"/>
                </a:lnTo>
                <a:close/>
              </a:path>
            </a:pathLst>
          </a:custGeom>
          <a:solidFill>
            <a:srgbClr val="FF0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003744" y="2675656"/>
            <a:ext cx="15240" cy="20320"/>
          </a:xfrm>
          <a:custGeom>
            <a:avLst/>
            <a:gdLst/>
            <a:ahLst/>
            <a:cxnLst/>
            <a:rect l="l" t="t" r="r" b="b"/>
            <a:pathLst>
              <a:path w="15239" h="20319">
                <a:moveTo>
                  <a:pt x="7429" y="19811"/>
                </a:moveTo>
                <a:lnTo>
                  <a:pt x="14858" y="0"/>
                </a:lnTo>
                <a:lnTo>
                  <a:pt x="0" y="0"/>
                </a:lnTo>
                <a:lnTo>
                  <a:pt x="7429" y="19811"/>
                </a:lnTo>
                <a:close/>
              </a:path>
            </a:pathLst>
          </a:custGeom>
          <a:ln w="1650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437427" y="275027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4">
                <a:moveTo>
                  <a:pt x="140146" y="0"/>
                </a:moveTo>
                <a:lnTo>
                  <a:pt x="0" y="0"/>
                </a:lnTo>
              </a:path>
            </a:pathLst>
          </a:custGeom>
          <a:ln w="1650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417615" y="2742840"/>
            <a:ext cx="20320" cy="15240"/>
          </a:xfrm>
          <a:custGeom>
            <a:avLst/>
            <a:gdLst/>
            <a:ahLst/>
            <a:cxnLst/>
            <a:rect l="l" t="t" r="r" b="b"/>
            <a:pathLst>
              <a:path w="20319" h="15239">
                <a:moveTo>
                  <a:pt x="19811" y="0"/>
                </a:moveTo>
                <a:lnTo>
                  <a:pt x="0" y="7429"/>
                </a:lnTo>
                <a:lnTo>
                  <a:pt x="19811" y="14858"/>
                </a:lnTo>
                <a:lnTo>
                  <a:pt x="19811" y="0"/>
                </a:lnTo>
                <a:close/>
              </a:path>
            </a:pathLst>
          </a:custGeom>
          <a:solidFill>
            <a:srgbClr val="FF0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417615" y="2742840"/>
            <a:ext cx="20320" cy="15240"/>
          </a:xfrm>
          <a:custGeom>
            <a:avLst/>
            <a:gdLst/>
            <a:ahLst/>
            <a:cxnLst/>
            <a:rect l="l" t="t" r="r" b="b"/>
            <a:pathLst>
              <a:path w="20319" h="15239">
                <a:moveTo>
                  <a:pt x="0" y="7429"/>
                </a:moveTo>
                <a:lnTo>
                  <a:pt x="19811" y="14858"/>
                </a:lnTo>
                <a:lnTo>
                  <a:pt x="19811" y="0"/>
                </a:lnTo>
                <a:lnTo>
                  <a:pt x="0" y="7429"/>
                </a:lnTo>
                <a:close/>
              </a:path>
            </a:pathLst>
          </a:custGeom>
          <a:ln w="1650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56427" y="275027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140146" y="0"/>
                </a:moveTo>
                <a:lnTo>
                  <a:pt x="0" y="0"/>
                </a:lnTo>
              </a:path>
            </a:pathLst>
          </a:custGeom>
          <a:ln w="1650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236615" y="2742840"/>
            <a:ext cx="20320" cy="15240"/>
          </a:xfrm>
          <a:custGeom>
            <a:avLst/>
            <a:gdLst/>
            <a:ahLst/>
            <a:cxnLst/>
            <a:rect l="l" t="t" r="r" b="b"/>
            <a:pathLst>
              <a:path w="20319" h="15239">
                <a:moveTo>
                  <a:pt x="19811" y="0"/>
                </a:moveTo>
                <a:lnTo>
                  <a:pt x="0" y="7429"/>
                </a:lnTo>
                <a:lnTo>
                  <a:pt x="19811" y="14858"/>
                </a:lnTo>
                <a:lnTo>
                  <a:pt x="19811" y="0"/>
                </a:lnTo>
                <a:close/>
              </a:path>
            </a:pathLst>
          </a:custGeom>
          <a:solidFill>
            <a:srgbClr val="FF0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36615" y="2742840"/>
            <a:ext cx="20320" cy="15240"/>
          </a:xfrm>
          <a:custGeom>
            <a:avLst/>
            <a:gdLst/>
            <a:ahLst/>
            <a:cxnLst/>
            <a:rect l="l" t="t" r="r" b="b"/>
            <a:pathLst>
              <a:path w="20319" h="15239">
                <a:moveTo>
                  <a:pt x="0" y="7429"/>
                </a:moveTo>
                <a:lnTo>
                  <a:pt x="19811" y="14858"/>
                </a:lnTo>
                <a:lnTo>
                  <a:pt x="19811" y="0"/>
                </a:lnTo>
                <a:lnTo>
                  <a:pt x="0" y="7429"/>
                </a:lnTo>
                <a:close/>
              </a:path>
            </a:pathLst>
          </a:custGeom>
          <a:ln w="1650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496627" y="275027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140146" y="0"/>
                </a:moveTo>
                <a:lnTo>
                  <a:pt x="0" y="0"/>
                </a:lnTo>
              </a:path>
            </a:pathLst>
          </a:custGeom>
          <a:ln w="1650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476815" y="2742840"/>
            <a:ext cx="20320" cy="15240"/>
          </a:xfrm>
          <a:custGeom>
            <a:avLst/>
            <a:gdLst/>
            <a:ahLst/>
            <a:cxnLst/>
            <a:rect l="l" t="t" r="r" b="b"/>
            <a:pathLst>
              <a:path w="20320" h="15239">
                <a:moveTo>
                  <a:pt x="19811" y="0"/>
                </a:moveTo>
                <a:lnTo>
                  <a:pt x="0" y="7429"/>
                </a:lnTo>
                <a:lnTo>
                  <a:pt x="19811" y="14858"/>
                </a:lnTo>
                <a:lnTo>
                  <a:pt x="19811" y="0"/>
                </a:lnTo>
                <a:close/>
              </a:path>
            </a:pathLst>
          </a:custGeom>
          <a:solidFill>
            <a:srgbClr val="FF0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476815" y="2742840"/>
            <a:ext cx="20320" cy="15240"/>
          </a:xfrm>
          <a:custGeom>
            <a:avLst/>
            <a:gdLst/>
            <a:ahLst/>
            <a:cxnLst/>
            <a:rect l="l" t="t" r="r" b="b"/>
            <a:pathLst>
              <a:path w="20320" h="15239">
                <a:moveTo>
                  <a:pt x="0" y="7429"/>
                </a:moveTo>
                <a:lnTo>
                  <a:pt x="19811" y="14858"/>
                </a:lnTo>
                <a:lnTo>
                  <a:pt x="19811" y="0"/>
                </a:lnTo>
                <a:lnTo>
                  <a:pt x="0" y="7429"/>
                </a:lnTo>
                <a:close/>
              </a:path>
            </a:pathLst>
          </a:custGeom>
          <a:ln w="16509">
            <a:solidFill>
              <a:srgbClr val="FF0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665674" y="2734585"/>
            <a:ext cx="175642" cy="789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2446533" y="2699970"/>
            <a:ext cx="157480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10" dirty="0">
                <a:latin typeface="Arial"/>
                <a:cs typeface="Arial"/>
              </a:rPr>
              <a:t>…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4091</Words>
  <Application>Microsoft Office PowerPoint</Application>
  <PresentationFormat>Произвольный</PresentationFormat>
  <Paragraphs>1283</Paragraphs>
  <Slides>44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7" baseType="lpstr">
      <vt:lpstr>MS UI Gothic</vt:lpstr>
      <vt:lpstr>Arial</vt:lpstr>
      <vt:lpstr>Arial Narrow</vt:lpstr>
      <vt:lpstr>Bookman Old Style</vt:lpstr>
      <vt:lpstr>Calibri</vt:lpstr>
      <vt:lpstr>Lucida Sans Unicode</vt:lpstr>
      <vt:lpstr>PMingLiU</vt:lpstr>
      <vt:lpstr>Sitka Text</vt:lpstr>
      <vt:lpstr>Tahoma</vt:lpstr>
      <vt:lpstr>Times New Roman</vt:lpstr>
      <vt:lpstr>Trebuchet MS</vt:lpstr>
      <vt:lpstr>Verdana</vt:lpstr>
      <vt:lpstr>Office Theme</vt:lpstr>
      <vt:lpstr>Рекуррентные нейронные сети и  Языковое моделирование : Часть 2</vt:lpstr>
      <vt:lpstr>Языковое моделирование: Обзор</vt:lpstr>
      <vt:lpstr>Захват Долгосрочных Зависимостей</vt:lpstr>
      <vt:lpstr>РНСи: Взрывающиеся и исчезающие градиенты</vt:lpstr>
      <vt:lpstr>РНСи: Взрывающиеся и исчезающие градиенты</vt:lpstr>
      <vt:lpstr>РНСи: Взрывающиеся и исчезающие градиенты</vt:lpstr>
      <vt:lpstr>РНСи: Взрывающиеся и исчезающие градиенты</vt:lpstr>
      <vt:lpstr>РНСи: Взрывающиеся и исчезающие градиенты</vt:lpstr>
      <vt:lpstr>РНСи: Взрывающиеся и исчезающие градиенты</vt:lpstr>
      <vt:lpstr>РНСи: Взрывающиеся и исчезающие градиенты</vt:lpstr>
      <vt:lpstr>РНСи: Взрывающиеся и исчезающие градиенты</vt:lpstr>
      <vt:lpstr>Презентация PowerPoint</vt:lpstr>
      <vt:lpstr>Презентация PowerPoint</vt:lpstr>
      <vt:lpstr>Презентация PowerPoint</vt:lpstr>
      <vt:lpstr>Долгая краткосрочная память (ДКСП) </vt:lpstr>
      <vt:lpstr>Долгая краткосрочная память (ДКСП)</vt:lpstr>
      <vt:lpstr>Долгая краткосрочная память (ДКСП)</vt:lpstr>
      <vt:lpstr>Долгая краткосрочная память (ДКСП)</vt:lpstr>
      <vt:lpstr>ЯМ ДКСП</vt:lpstr>
      <vt:lpstr>ЯМ ДКСП</vt:lpstr>
      <vt:lpstr>Управляемый Рекуррентный Блок (УРБ)</vt:lpstr>
      <vt:lpstr>Управляемый Рекуррентный Блок (УРБ)</vt:lpstr>
      <vt:lpstr>ДКСПи and УРБи</vt:lpstr>
      <vt:lpstr>ЯМи Глубоких РНС</vt:lpstr>
      <vt:lpstr>ЯМи Глубоких РНС</vt:lpstr>
      <vt:lpstr>ЯМи Глубоких РНС</vt:lpstr>
      <vt:lpstr>ЯМи Глубоких РНС</vt:lpstr>
      <vt:lpstr>ЯМ Глубоких РНС</vt:lpstr>
      <vt:lpstr>ЯМ Глубоких РНС</vt:lpstr>
      <vt:lpstr>Презентация PowerPoint</vt:lpstr>
      <vt:lpstr>Масштабирование: Большие Словари</vt:lpstr>
      <vt:lpstr>Масштабирование: Большие Словари</vt:lpstr>
      <vt:lpstr>Масштабирование: Большие Словари</vt:lpstr>
      <vt:lpstr>Масштабирование: Большие Словари</vt:lpstr>
      <vt:lpstr>Масштабирование: Большие Словари</vt:lpstr>
      <vt:lpstr>Масштабирование: Большие Словари</vt:lpstr>
      <vt:lpstr>Масштабирование: Большие Словари</vt:lpstr>
      <vt:lpstr>Языковое Моделирование на Уровне Вложенных Слов</vt:lpstr>
      <vt:lpstr>Регуляризация: Исключение</vt:lpstr>
      <vt:lpstr>Регуляризация: Исключение</vt:lpstr>
      <vt:lpstr>Регуляризация: Байесовское Исключение (Гал)</vt:lpstr>
      <vt:lpstr>Обобщение</vt:lpstr>
      <vt:lpstr>Ссылки</vt:lpstr>
      <vt:lpstr>Конец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Networks and Language Modelling: Part 2</dc:title>
  <dc:creator>Phil Blunsom</dc:creator>
  <cp:lastModifiedBy>Svetlana Tsendyakova</cp:lastModifiedBy>
  <cp:revision>48</cp:revision>
  <dcterms:created xsi:type="dcterms:W3CDTF">2018-11-12T14:19:29Z</dcterms:created>
  <dcterms:modified xsi:type="dcterms:W3CDTF">2018-11-13T16:50:53Z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2017-02-03T00:00:00Z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2018-11-12T00:00:00Z</vt:filetime>
  </property>
</Properties>
</file>