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9" autoAdjust="0"/>
    <p:restoredTop sz="94322" autoAdjust="0"/>
  </p:normalViewPr>
  <p:slideViewPr>
    <p:cSldViewPr>
      <p:cViewPr varScale="1">
        <p:scale>
          <a:sx n="103" d="100"/>
          <a:sy n="103" d="100"/>
        </p:scale>
        <p:origin x="102" y="4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994" y="422183"/>
            <a:ext cx="3582111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625867"/>
            <a:ext cx="3876675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70024"/>
            <a:ext cx="3913504" cy="187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mh@googl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50" Type="http://schemas.openxmlformats.org/officeDocument/2006/relationships/image" Target="../media/image68.png"/><Relationship Id="rId55" Type="http://schemas.openxmlformats.org/officeDocument/2006/relationships/image" Target="../media/image7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59" Type="http://schemas.openxmlformats.org/officeDocument/2006/relationships/image" Target="../media/image77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41" Type="http://schemas.openxmlformats.org/officeDocument/2006/relationships/image" Target="../media/image59.png"/><Relationship Id="rId54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image" Target="../media/image76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49" Type="http://schemas.openxmlformats.org/officeDocument/2006/relationships/image" Target="../media/image67.png"/><Relationship Id="rId57" Type="http://schemas.openxmlformats.org/officeDocument/2006/relationships/image" Target="../media/image75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52" Type="http://schemas.openxmlformats.org/officeDocument/2006/relationships/image" Target="../media/image70.png"/><Relationship Id="rId60" Type="http://schemas.openxmlformats.org/officeDocument/2006/relationships/image" Target="../media/image7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56" Type="http://schemas.openxmlformats.org/officeDocument/2006/relationships/image" Target="../media/image74.png"/><Relationship Id="rId8" Type="http://schemas.openxmlformats.org/officeDocument/2006/relationships/image" Target="../media/image26.png"/><Relationship Id="rId51" Type="http://schemas.openxmlformats.org/officeDocument/2006/relationships/image" Target="../media/image69.png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2015/11/understanding-convolutional-neural-networks-for-" TargetMode="External"/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rpathy.github.io/2015/05/21/rnn-effectivenes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13994" y="422183"/>
            <a:ext cx="3582111" cy="69410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R="5080" algn="ctr">
              <a:lnSpc>
                <a:spcPct val="106700"/>
              </a:lnSpc>
              <a:spcBef>
                <a:spcPts val="20"/>
              </a:spcBef>
            </a:pPr>
            <a:r>
              <a:rPr lang="en-US" dirty="0"/>
              <a:t> </a:t>
            </a:r>
            <a:r>
              <a:rPr lang="ru-RU" dirty="0"/>
              <a:t>Глубокое обучение </a:t>
            </a:r>
            <a:r>
              <a:rPr lang="ru-RU" dirty="0" smtClean="0"/>
              <a:t>для обработки естественного </a:t>
            </a:r>
            <a:r>
              <a:rPr lang="ru-RU" dirty="0"/>
              <a:t>языка</a:t>
            </a:r>
            <a:br>
              <a:rPr lang="ru-RU" dirty="0"/>
            </a:br>
            <a:r>
              <a:rPr lang="ru-RU" dirty="0"/>
              <a:t>Текстовая классификация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73326" y="1143430"/>
            <a:ext cx="1384020" cy="4578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ru-RU" sz="1100" dirty="0" smtClean="0">
                <a:latin typeface="Tahoma"/>
                <a:cs typeface="Tahoma"/>
              </a:rPr>
              <a:t>Карл </a:t>
            </a:r>
            <a:r>
              <a:rPr lang="ru-RU" sz="1100" dirty="0" err="1" smtClean="0">
                <a:latin typeface="Tahoma"/>
                <a:cs typeface="Tahoma"/>
              </a:rPr>
              <a:t>Мориц</a:t>
            </a:r>
            <a:r>
              <a:rPr lang="ru-RU" sz="1100" dirty="0" smtClean="0">
                <a:latin typeface="Tahoma"/>
                <a:cs typeface="Tahoma"/>
              </a:rPr>
              <a:t> Герман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-60" dirty="0">
                <a:latin typeface="Courier New"/>
                <a:cs typeface="Courier New"/>
                <a:hlinkClick r:id="rId2"/>
              </a:rPr>
              <a:t>kmh@google.com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0461" y="2124570"/>
            <a:ext cx="391774" cy="3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0171" y="2241156"/>
            <a:ext cx="140970" cy="173355"/>
          </a:xfrm>
          <a:custGeom>
            <a:avLst/>
            <a:gdLst/>
            <a:ahLst/>
            <a:cxnLst/>
            <a:rect l="l" t="t" r="r" b="b"/>
            <a:pathLst>
              <a:path w="140969" h="173355">
                <a:moveTo>
                  <a:pt x="52959" y="0"/>
                </a:moveTo>
                <a:lnTo>
                  <a:pt x="0" y="0"/>
                </a:lnTo>
                <a:lnTo>
                  <a:pt x="0" y="173126"/>
                </a:lnTo>
                <a:lnTo>
                  <a:pt x="52959" y="173126"/>
                </a:lnTo>
                <a:lnTo>
                  <a:pt x="71860" y="171635"/>
                </a:lnTo>
                <a:lnTo>
                  <a:pt x="88782" y="167144"/>
                </a:lnTo>
                <a:lnTo>
                  <a:pt x="103718" y="159624"/>
                </a:lnTo>
                <a:lnTo>
                  <a:pt x="113491" y="151638"/>
                </a:lnTo>
                <a:lnTo>
                  <a:pt x="22326" y="151638"/>
                </a:lnTo>
                <a:lnTo>
                  <a:pt x="22326" y="21336"/>
                </a:lnTo>
                <a:lnTo>
                  <a:pt x="113302" y="21336"/>
                </a:lnTo>
                <a:lnTo>
                  <a:pt x="103708" y="13501"/>
                </a:lnTo>
                <a:lnTo>
                  <a:pt x="88753" y="5981"/>
                </a:lnTo>
                <a:lnTo>
                  <a:pt x="71828" y="1490"/>
                </a:lnTo>
                <a:lnTo>
                  <a:pt x="52959" y="0"/>
                </a:lnTo>
                <a:close/>
              </a:path>
              <a:path w="140969" h="173355">
                <a:moveTo>
                  <a:pt x="113302" y="21336"/>
                </a:moveTo>
                <a:lnTo>
                  <a:pt x="52959" y="21336"/>
                </a:lnTo>
                <a:lnTo>
                  <a:pt x="67092" y="22420"/>
                </a:lnTo>
                <a:lnTo>
                  <a:pt x="79676" y="25669"/>
                </a:lnTo>
                <a:lnTo>
                  <a:pt x="113442" y="59226"/>
                </a:lnTo>
                <a:lnTo>
                  <a:pt x="117805" y="86563"/>
                </a:lnTo>
                <a:lnTo>
                  <a:pt x="116716" y="101103"/>
                </a:lnTo>
                <a:lnTo>
                  <a:pt x="90828" y="141961"/>
                </a:lnTo>
                <a:lnTo>
                  <a:pt x="52959" y="151638"/>
                </a:lnTo>
                <a:lnTo>
                  <a:pt x="113491" y="151638"/>
                </a:lnTo>
                <a:lnTo>
                  <a:pt x="139025" y="104888"/>
                </a:lnTo>
                <a:lnTo>
                  <a:pt x="140512" y="86563"/>
                </a:lnTo>
                <a:lnTo>
                  <a:pt x="139025" y="68238"/>
                </a:lnTo>
                <a:lnTo>
                  <a:pt x="134559" y="51749"/>
                </a:lnTo>
                <a:lnTo>
                  <a:pt x="127107" y="37046"/>
                </a:lnTo>
                <a:lnTo>
                  <a:pt x="116662" y="24079"/>
                </a:lnTo>
                <a:lnTo>
                  <a:pt x="113302" y="21336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3028" y="2291905"/>
            <a:ext cx="116205" cy="126364"/>
          </a:xfrm>
          <a:custGeom>
            <a:avLst/>
            <a:gdLst/>
            <a:ahLst/>
            <a:cxnLst/>
            <a:rect l="l" t="t" r="r" b="b"/>
            <a:pathLst>
              <a:path w="116205" h="126364">
                <a:moveTo>
                  <a:pt x="57912" y="0"/>
                </a:moveTo>
                <a:lnTo>
                  <a:pt x="16306" y="18516"/>
                </a:lnTo>
                <a:lnTo>
                  <a:pt x="0" y="62865"/>
                </a:lnTo>
                <a:lnTo>
                  <a:pt x="1042" y="75958"/>
                </a:lnTo>
                <a:lnTo>
                  <a:pt x="25673" y="115896"/>
                </a:lnTo>
                <a:lnTo>
                  <a:pt x="60274" y="125958"/>
                </a:lnTo>
                <a:lnTo>
                  <a:pt x="69603" y="125366"/>
                </a:lnTo>
                <a:lnTo>
                  <a:pt x="104470" y="106460"/>
                </a:lnTo>
                <a:lnTo>
                  <a:pt x="104854" y="105918"/>
                </a:lnTo>
                <a:lnTo>
                  <a:pt x="59740" y="105918"/>
                </a:lnTo>
                <a:lnTo>
                  <a:pt x="52653" y="105273"/>
                </a:lnTo>
                <a:lnTo>
                  <a:pt x="23185" y="75763"/>
                </a:lnTo>
                <a:lnTo>
                  <a:pt x="22098" y="67284"/>
                </a:lnTo>
                <a:lnTo>
                  <a:pt x="115595" y="67284"/>
                </a:lnTo>
                <a:lnTo>
                  <a:pt x="115824" y="63093"/>
                </a:lnTo>
                <a:lnTo>
                  <a:pt x="114850" y="49377"/>
                </a:lnTo>
                <a:lnTo>
                  <a:pt x="114703" y="48768"/>
                </a:lnTo>
                <a:lnTo>
                  <a:pt x="23850" y="48768"/>
                </a:lnTo>
                <a:lnTo>
                  <a:pt x="26060" y="40157"/>
                </a:lnTo>
                <a:lnTo>
                  <a:pt x="30251" y="33223"/>
                </a:lnTo>
                <a:lnTo>
                  <a:pt x="42138" y="22860"/>
                </a:lnTo>
                <a:lnTo>
                  <a:pt x="49301" y="20269"/>
                </a:lnTo>
                <a:lnTo>
                  <a:pt x="102451" y="20269"/>
                </a:lnTo>
                <a:lnTo>
                  <a:pt x="100126" y="17145"/>
                </a:lnTo>
                <a:lnTo>
                  <a:pt x="91526" y="9676"/>
                </a:lnTo>
                <a:lnTo>
                  <a:pt x="81619" y="4314"/>
                </a:lnTo>
                <a:lnTo>
                  <a:pt x="70412" y="1082"/>
                </a:lnTo>
                <a:lnTo>
                  <a:pt x="57912" y="0"/>
                </a:lnTo>
                <a:close/>
              </a:path>
              <a:path w="116205" h="126364">
                <a:moveTo>
                  <a:pt x="92202" y="85648"/>
                </a:moveTo>
                <a:lnTo>
                  <a:pt x="86926" y="94505"/>
                </a:lnTo>
                <a:lnTo>
                  <a:pt x="79771" y="100841"/>
                </a:lnTo>
                <a:lnTo>
                  <a:pt x="70717" y="104647"/>
                </a:lnTo>
                <a:lnTo>
                  <a:pt x="59740" y="105918"/>
                </a:lnTo>
                <a:lnTo>
                  <a:pt x="104854" y="105918"/>
                </a:lnTo>
                <a:lnTo>
                  <a:pt x="108758" y="100399"/>
                </a:lnTo>
                <a:lnTo>
                  <a:pt x="112090" y="93802"/>
                </a:lnTo>
                <a:lnTo>
                  <a:pt x="92202" y="85648"/>
                </a:lnTo>
                <a:close/>
              </a:path>
              <a:path w="116205" h="126364">
                <a:moveTo>
                  <a:pt x="102451" y="20269"/>
                </a:moveTo>
                <a:lnTo>
                  <a:pt x="57454" y="20269"/>
                </a:lnTo>
                <a:lnTo>
                  <a:pt x="65406" y="20829"/>
                </a:lnTo>
                <a:lnTo>
                  <a:pt x="72266" y="22526"/>
                </a:lnTo>
                <a:lnTo>
                  <a:pt x="92278" y="48691"/>
                </a:lnTo>
                <a:lnTo>
                  <a:pt x="23850" y="48768"/>
                </a:lnTo>
                <a:lnTo>
                  <a:pt x="114703" y="48768"/>
                </a:lnTo>
                <a:lnTo>
                  <a:pt x="111918" y="37147"/>
                </a:lnTo>
                <a:lnTo>
                  <a:pt x="107015" y="26403"/>
                </a:lnTo>
                <a:lnTo>
                  <a:pt x="102451" y="20269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8758" y="2291905"/>
            <a:ext cx="116205" cy="126364"/>
          </a:xfrm>
          <a:custGeom>
            <a:avLst/>
            <a:gdLst/>
            <a:ahLst/>
            <a:cxnLst/>
            <a:rect l="l" t="t" r="r" b="b"/>
            <a:pathLst>
              <a:path w="116205" h="126364">
                <a:moveTo>
                  <a:pt x="57912" y="0"/>
                </a:moveTo>
                <a:lnTo>
                  <a:pt x="16306" y="18516"/>
                </a:lnTo>
                <a:lnTo>
                  <a:pt x="0" y="62865"/>
                </a:lnTo>
                <a:lnTo>
                  <a:pt x="1042" y="75958"/>
                </a:lnTo>
                <a:lnTo>
                  <a:pt x="25673" y="115896"/>
                </a:lnTo>
                <a:lnTo>
                  <a:pt x="60274" y="125958"/>
                </a:lnTo>
                <a:lnTo>
                  <a:pt x="69614" y="125366"/>
                </a:lnTo>
                <a:lnTo>
                  <a:pt x="104470" y="106460"/>
                </a:lnTo>
                <a:lnTo>
                  <a:pt x="104854" y="105918"/>
                </a:lnTo>
                <a:lnTo>
                  <a:pt x="59740" y="105918"/>
                </a:lnTo>
                <a:lnTo>
                  <a:pt x="52653" y="105273"/>
                </a:lnTo>
                <a:lnTo>
                  <a:pt x="23185" y="75763"/>
                </a:lnTo>
                <a:lnTo>
                  <a:pt x="22098" y="67284"/>
                </a:lnTo>
                <a:lnTo>
                  <a:pt x="115595" y="67284"/>
                </a:lnTo>
                <a:lnTo>
                  <a:pt x="115824" y="63093"/>
                </a:lnTo>
                <a:lnTo>
                  <a:pt x="114860" y="49377"/>
                </a:lnTo>
                <a:lnTo>
                  <a:pt x="114715" y="48768"/>
                </a:lnTo>
                <a:lnTo>
                  <a:pt x="23926" y="48768"/>
                </a:lnTo>
                <a:lnTo>
                  <a:pt x="26136" y="40157"/>
                </a:lnTo>
                <a:lnTo>
                  <a:pt x="30327" y="33223"/>
                </a:lnTo>
                <a:lnTo>
                  <a:pt x="42214" y="22860"/>
                </a:lnTo>
                <a:lnTo>
                  <a:pt x="49377" y="20269"/>
                </a:lnTo>
                <a:lnTo>
                  <a:pt x="102462" y="20269"/>
                </a:lnTo>
                <a:lnTo>
                  <a:pt x="100126" y="17145"/>
                </a:lnTo>
                <a:lnTo>
                  <a:pt x="91526" y="9676"/>
                </a:lnTo>
                <a:lnTo>
                  <a:pt x="81619" y="4314"/>
                </a:lnTo>
                <a:lnTo>
                  <a:pt x="70412" y="1082"/>
                </a:lnTo>
                <a:lnTo>
                  <a:pt x="57912" y="0"/>
                </a:lnTo>
                <a:close/>
              </a:path>
              <a:path w="116205" h="126364">
                <a:moveTo>
                  <a:pt x="92202" y="85648"/>
                </a:moveTo>
                <a:lnTo>
                  <a:pt x="86926" y="94505"/>
                </a:lnTo>
                <a:lnTo>
                  <a:pt x="79771" y="100841"/>
                </a:lnTo>
                <a:lnTo>
                  <a:pt x="70717" y="104647"/>
                </a:lnTo>
                <a:lnTo>
                  <a:pt x="59740" y="105918"/>
                </a:lnTo>
                <a:lnTo>
                  <a:pt x="104854" y="105918"/>
                </a:lnTo>
                <a:lnTo>
                  <a:pt x="108758" y="100399"/>
                </a:lnTo>
                <a:lnTo>
                  <a:pt x="112090" y="93802"/>
                </a:lnTo>
                <a:lnTo>
                  <a:pt x="92202" y="85648"/>
                </a:lnTo>
                <a:close/>
              </a:path>
              <a:path w="116205" h="126364">
                <a:moveTo>
                  <a:pt x="102462" y="20269"/>
                </a:moveTo>
                <a:lnTo>
                  <a:pt x="57531" y="20269"/>
                </a:lnTo>
                <a:lnTo>
                  <a:pt x="65483" y="20829"/>
                </a:lnTo>
                <a:lnTo>
                  <a:pt x="72342" y="22526"/>
                </a:lnTo>
                <a:lnTo>
                  <a:pt x="92354" y="48691"/>
                </a:lnTo>
                <a:lnTo>
                  <a:pt x="23926" y="48768"/>
                </a:lnTo>
                <a:lnTo>
                  <a:pt x="114715" y="48768"/>
                </a:lnTo>
                <a:lnTo>
                  <a:pt x="111947" y="37147"/>
                </a:lnTo>
                <a:lnTo>
                  <a:pt x="107047" y="26403"/>
                </a:lnTo>
                <a:lnTo>
                  <a:pt x="102462" y="20269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517" y="2291829"/>
            <a:ext cx="119380" cy="174625"/>
          </a:xfrm>
          <a:custGeom>
            <a:avLst/>
            <a:gdLst/>
            <a:ahLst/>
            <a:cxnLst/>
            <a:rect l="l" t="t" r="r" b="b"/>
            <a:pathLst>
              <a:path w="119380" h="174625">
                <a:moveTo>
                  <a:pt x="21259" y="3810"/>
                </a:moveTo>
                <a:lnTo>
                  <a:pt x="0" y="3810"/>
                </a:lnTo>
                <a:lnTo>
                  <a:pt x="0" y="174345"/>
                </a:lnTo>
                <a:lnTo>
                  <a:pt x="22174" y="174345"/>
                </a:lnTo>
                <a:lnTo>
                  <a:pt x="22132" y="121529"/>
                </a:lnTo>
                <a:lnTo>
                  <a:pt x="21183" y="105689"/>
                </a:lnTo>
                <a:lnTo>
                  <a:pt x="59055" y="105689"/>
                </a:lnTo>
                <a:lnTo>
                  <a:pt x="24126" y="80562"/>
                </a:lnTo>
                <a:lnTo>
                  <a:pt x="21412" y="62941"/>
                </a:lnTo>
                <a:lnTo>
                  <a:pt x="22087" y="53623"/>
                </a:lnTo>
                <a:lnTo>
                  <a:pt x="51490" y="20908"/>
                </a:lnTo>
                <a:lnTo>
                  <a:pt x="57444" y="20345"/>
                </a:lnTo>
                <a:lnTo>
                  <a:pt x="21259" y="20345"/>
                </a:lnTo>
                <a:lnTo>
                  <a:pt x="21259" y="3810"/>
                </a:lnTo>
                <a:close/>
              </a:path>
              <a:path w="119380" h="174625">
                <a:moveTo>
                  <a:pt x="103898" y="20193"/>
                </a:moveTo>
                <a:lnTo>
                  <a:pt x="59055" y="20193"/>
                </a:lnTo>
                <a:lnTo>
                  <a:pt x="66422" y="20933"/>
                </a:lnTo>
                <a:lnTo>
                  <a:pt x="73304" y="23145"/>
                </a:lnTo>
                <a:lnTo>
                  <a:pt x="96621" y="62941"/>
                </a:lnTo>
                <a:lnTo>
                  <a:pt x="95911" y="72126"/>
                </a:lnTo>
                <a:lnTo>
                  <a:pt x="66529" y="104948"/>
                </a:lnTo>
                <a:lnTo>
                  <a:pt x="59055" y="105689"/>
                </a:lnTo>
                <a:lnTo>
                  <a:pt x="22174" y="105689"/>
                </a:lnTo>
                <a:lnTo>
                  <a:pt x="25755" y="111480"/>
                </a:lnTo>
                <a:lnTo>
                  <a:pt x="31165" y="116433"/>
                </a:lnTo>
                <a:lnTo>
                  <a:pt x="45491" y="124053"/>
                </a:lnTo>
                <a:lnTo>
                  <a:pt x="53644" y="126034"/>
                </a:lnTo>
                <a:lnTo>
                  <a:pt x="62636" y="126034"/>
                </a:lnTo>
                <a:lnTo>
                  <a:pt x="102336" y="108051"/>
                </a:lnTo>
                <a:lnTo>
                  <a:pt x="119024" y="63093"/>
                </a:lnTo>
                <a:lnTo>
                  <a:pt x="117981" y="50218"/>
                </a:lnTo>
                <a:lnTo>
                  <a:pt x="114852" y="38442"/>
                </a:lnTo>
                <a:lnTo>
                  <a:pt x="109637" y="27753"/>
                </a:lnTo>
                <a:lnTo>
                  <a:pt x="103898" y="20193"/>
                </a:lnTo>
                <a:close/>
              </a:path>
              <a:path w="119380" h="174625">
                <a:moveTo>
                  <a:pt x="62712" y="0"/>
                </a:moveTo>
                <a:lnTo>
                  <a:pt x="53721" y="0"/>
                </a:lnTo>
                <a:lnTo>
                  <a:pt x="45567" y="1981"/>
                </a:lnTo>
                <a:lnTo>
                  <a:pt x="38404" y="5791"/>
                </a:lnTo>
                <a:lnTo>
                  <a:pt x="31242" y="9829"/>
                </a:lnTo>
                <a:lnTo>
                  <a:pt x="25831" y="14554"/>
                </a:lnTo>
                <a:lnTo>
                  <a:pt x="22250" y="20345"/>
                </a:lnTo>
                <a:lnTo>
                  <a:pt x="57444" y="20345"/>
                </a:lnTo>
                <a:lnTo>
                  <a:pt x="59055" y="20193"/>
                </a:lnTo>
                <a:lnTo>
                  <a:pt x="103898" y="20193"/>
                </a:lnTo>
                <a:lnTo>
                  <a:pt x="102336" y="18135"/>
                </a:lnTo>
                <a:lnTo>
                  <a:pt x="93573" y="10158"/>
                </a:lnTo>
                <a:lnTo>
                  <a:pt x="84067" y="4495"/>
                </a:lnTo>
                <a:lnTo>
                  <a:pt x="73790" y="1119"/>
                </a:lnTo>
                <a:lnTo>
                  <a:pt x="62712" y="0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9344" y="2241156"/>
            <a:ext cx="165735" cy="172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8625" y="2239175"/>
            <a:ext cx="288721" cy="178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839" y="2827895"/>
            <a:ext cx="672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7 </a:t>
            </a:r>
            <a:r>
              <a:rPr sz="1100" spc="-45" dirty="0">
                <a:latin typeface="Tahoma"/>
                <a:cs typeface="Tahoma"/>
              </a:rPr>
              <a:t>Feb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2017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0" dirty="0" smtClean="0"/>
              <a:t>Возможные Текстовые Представления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491858" y="976389"/>
            <a:ext cx="3585845" cy="221150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28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b="1" spc="-40" dirty="0" smtClean="0">
                <a:latin typeface="Arial"/>
                <a:cs typeface="Arial"/>
              </a:rPr>
              <a:t>Мешок Слов </a:t>
            </a:r>
            <a:r>
              <a:rPr sz="1100" b="1" spc="50" dirty="0" smtClean="0">
                <a:latin typeface="Arial"/>
                <a:cs typeface="Arial"/>
              </a:rPr>
              <a:t>(BOW</a:t>
            </a:r>
            <a:r>
              <a:rPr sz="1100" b="1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422275" lvl="1" indent="-12827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ru-RU" sz="1000" spc="-50" dirty="0" smtClean="0">
                <a:solidFill>
                  <a:srgbClr val="0000CC"/>
                </a:solidFill>
                <a:latin typeface="Tahoma"/>
                <a:cs typeface="Tahoma"/>
              </a:rPr>
              <a:t>Простой</a:t>
            </a:r>
            <a:r>
              <a:rPr sz="1000" spc="-50" dirty="0" smtClean="0">
                <a:solidFill>
                  <a:srgbClr val="0000CC"/>
                </a:solidFill>
                <a:latin typeface="Tahoma"/>
                <a:cs typeface="Tahoma"/>
              </a:rPr>
              <a:t>, </a:t>
            </a:r>
            <a:r>
              <a:rPr lang="ru-RU" sz="1000" spc="-45" dirty="0" smtClean="0">
                <a:solidFill>
                  <a:srgbClr val="0000CC"/>
                </a:solidFill>
                <a:latin typeface="Tahoma"/>
                <a:cs typeface="Tahoma"/>
              </a:rPr>
              <a:t>не требует усилий</a:t>
            </a:r>
            <a:r>
              <a:rPr sz="1000" spc="-40" dirty="0" smtClean="0">
                <a:solidFill>
                  <a:srgbClr val="0000CC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422275" lvl="1" indent="-128270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ru-RU" sz="1000" spc="-30" dirty="0" smtClean="0">
                <a:solidFill>
                  <a:srgbClr val="FF0000"/>
                </a:solidFill>
                <a:latin typeface="Tahoma"/>
                <a:cs typeface="Tahoma"/>
              </a:rPr>
              <a:t>Вариативный размер, игнорирует пропозициональную структуру</a:t>
            </a:r>
            <a:r>
              <a:rPr sz="1000" spc="-30" dirty="0" smtClean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19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b="1" spc="-20" dirty="0" smtClean="0">
                <a:latin typeface="Arial"/>
                <a:cs typeface="Arial"/>
              </a:rPr>
              <a:t>Функции ручной работы</a:t>
            </a:r>
            <a:endParaRPr sz="1100" dirty="0">
              <a:latin typeface="Arial"/>
              <a:cs typeface="Arial"/>
            </a:endParaRPr>
          </a:p>
          <a:p>
            <a:pPr marL="422275" lvl="1" indent="-12827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ru-RU" sz="1000" spc="-5" dirty="0" smtClean="0">
                <a:solidFill>
                  <a:srgbClr val="0000CC"/>
                </a:solidFill>
                <a:latin typeface="Tahoma"/>
                <a:cs typeface="Tahoma"/>
              </a:rPr>
              <a:t>Полный контроль</a:t>
            </a:r>
            <a:r>
              <a:rPr sz="1000" spc="-25" dirty="0" smtClean="0">
                <a:solidFill>
                  <a:srgbClr val="0000CC"/>
                </a:solidFill>
                <a:latin typeface="Tahoma"/>
                <a:cs typeface="Tahoma"/>
              </a:rPr>
              <a:t>, </a:t>
            </a:r>
            <a:r>
              <a:rPr lang="ru-RU" sz="1000" spc="-40" dirty="0" smtClean="0">
                <a:solidFill>
                  <a:srgbClr val="0000CC"/>
                </a:solidFill>
                <a:latin typeface="Tahoma"/>
                <a:cs typeface="Tahoma"/>
              </a:rPr>
              <a:t>можно использовать </a:t>
            </a:r>
            <a:r>
              <a:rPr lang="ru-RU" sz="1000" spc="-40" dirty="0" err="1" smtClean="0">
                <a:solidFill>
                  <a:srgbClr val="0000CC"/>
                </a:solidFill>
                <a:latin typeface="Tahoma"/>
                <a:cs typeface="Tahoma"/>
              </a:rPr>
              <a:t>паплайн</a:t>
            </a:r>
            <a:r>
              <a:rPr lang="ru-RU" sz="1000" spc="-40" dirty="0" smtClean="0">
                <a:solidFill>
                  <a:srgbClr val="0000CC"/>
                </a:solidFill>
                <a:latin typeface="Tahoma"/>
                <a:cs typeface="Tahoma"/>
              </a:rPr>
              <a:t> ОЕЯ</a:t>
            </a:r>
            <a:r>
              <a:rPr sz="1000" spc="-30" dirty="0" smtClean="0">
                <a:solidFill>
                  <a:srgbClr val="0000CC"/>
                </a:solidFill>
                <a:latin typeface="Tahoma"/>
                <a:cs typeface="Tahoma"/>
              </a:rPr>
              <a:t>, </a:t>
            </a:r>
            <a:r>
              <a:rPr lang="ru-RU" sz="1000" spc="-35" dirty="0" smtClean="0">
                <a:solidFill>
                  <a:srgbClr val="0000CC"/>
                </a:solidFill>
                <a:latin typeface="Tahoma"/>
                <a:cs typeface="Tahoma"/>
              </a:rPr>
              <a:t>специфические для класса особенности</a:t>
            </a:r>
            <a:endParaRPr sz="1000" dirty="0">
              <a:latin typeface="Tahoma"/>
              <a:cs typeface="Tahoma"/>
            </a:endParaRPr>
          </a:p>
          <a:p>
            <a:pPr marL="422275" lvl="1" indent="-128270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ru-RU" sz="1000" spc="-30" dirty="0" err="1" smtClean="0">
                <a:solidFill>
                  <a:srgbClr val="FF0000"/>
                </a:solidFill>
                <a:latin typeface="Tahoma"/>
                <a:cs typeface="Tahoma"/>
              </a:rPr>
              <a:t>Сверхспецифические</a:t>
            </a:r>
            <a:r>
              <a:rPr lang="ru-RU" sz="1000" spc="-30" dirty="0" smtClean="0">
                <a:solidFill>
                  <a:srgbClr val="FF0000"/>
                </a:solidFill>
                <a:latin typeface="Tahoma"/>
                <a:cs typeface="Tahoma"/>
              </a:rPr>
              <a:t>, неполные, используют </a:t>
            </a:r>
            <a:r>
              <a:rPr lang="ru-RU" sz="1000" spc="-30" dirty="0" err="1" smtClean="0">
                <a:solidFill>
                  <a:srgbClr val="FF0000"/>
                </a:solidFill>
                <a:latin typeface="Tahoma"/>
                <a:cs typeface="Tahoma"/>
              </a:rPr>
              <a:t>паплайн</a:t>
            </a:r>
            <a:r>
              <a:rPr lang="ru-RU" sz="1000" spc="-30" dirty="0" smtClean="0">
                <a:solidFill>
                  <a:srgbClr val="FF0000"/>
                </a:solidFill>
                <a:latin typeface="Tahoma"/>
                <a:cs typeface="Tahoma"/>
              </a:rPr>
              <a:t> ОЕЯ</a:t>
            </a:r>
            <a:r>
              <a:rPr sz="1000" spc="-30" dirty="0" smtClean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19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b="1" spc="-55" dirty="0" smtClean="0">
                <a:latin typeface="Arial"/>
                <a:cs typeface="Arial"/>
              </a:rPr>
              <a:t>Обученная репрезентация функций</a:t>
            </a:r>
            <a:endParaRPr sz="1100" dirty="0">
              <a:latin typeface="Arial"/>
              <a:cs typeface="Arial"/>
            </a:endParaRPr>
          </a:p>
          <a:p>
            <a:pPr marL="422275" lvl="1" indent="-12827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ru-RU" sz="1000" spc="-25" dirty="0" smtClean="0">
                <a:solidFill>
                  <a:srgbClr val="0000CC"/>
                </a:solidFill>
                <a:latin typeface="Tahoma"/>
                <a:cs typeface="Tahoma"/>
              </a:rPr>
              <a:t>Может научиться собирать всю необходимую информацию</a:t>
            </a:r>
            <a:r>
              <a:rPr sz="1000" spc="-30" dirty="0" smtClean="0">
                <a:solidFill>
                  <a:srgbClr val="0000CC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422275" lvl="1" indent="-128270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lang="ru-RU" sz="1000" spc="-50" dirty="0" smtClean="0">
                <a:solidFill>
                  <a:srgbClr val="FF0000"/>
                </a:solidFill>
                <a:latin typeface="Tahoma"/>
                <a:cs typeface="Tahoma"/>
              </a:rPr>
              <a:t>Нуждается в обучении</a:t>
            </a:r>
            <a:r>
              <a:rPr sz="1000" spc="-50" dirty="0" smtClean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038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5" dirty="0"/>
              <a:t>Генеративные</a:t>
            </a:r>
            <a:r>
              <a:rPr sz="1400" spc="-55" dirty="0" smtClean="0"/>
              <a:t> </a:t>
            </a:r>
            <a:r>
              <a:rPr sz="1400" spc="-60" dirty="0"/>
              <a:t>vs. </a:t>
            </a:r>
            <a:r>
              <a:rPr lang="ru-RU" sz="1400" spc="-30" dirty="0" smtClean="0"/>
              <a:t>Дискриминационные </a:t>
            </a:r>
            <a:r>
              <a:rPr lang="ru-RU" sz="1400" spc="-30" dirty="0"/>
              <a:t>модели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57857"/>
            <a:ext cx="28721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spc="-65" dirty="0" smtClean="0">
                <a:solidFill>
                  <a:srgbClr val="007F00"/>
                </a:solidFill>
                <a:latin typeface="Tahoma"/>
                <a:cs typeface="Tahoma"/>
              </a:rPr>
              <a:t>Генеративные</a:t>
            </a:r>
            <a:r>
              <a:rPr sz="1200" spc="-65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200" spc="-25" dirty="0" smtClean="0">
                <a:solidFill>
                  <a:srgbClr val="007F00"/>
                </a:solidFill>
                <a:latin typeface="Tahoma"/>
                <a:cs typeface="Tahoma"/>
              </a:rPr>
              <a:t>(</a:t>
            </a:r>
            <a:r>
              <a:rPr lang="ru-RU" sz="1200" spc="-25" dirty="0" smtClean="0">
                <a:solidFill>
                  <a:srgbClr val="007F00"/>
                </a:solidFill>
                <a:latin typeface="Tahoma"/>
                <a:cs typeface="Tahoma"/>
              </a:rPr>
              <a:t>совместные</a:t>
            </a:r>
            <a:r>
              <a:rPr sz="1200" spc="-25" dirty="0" smtClean="0">
                <a:solidFill>
                  <a:srgbClr val="007F00"/>
                </a:solidFill>
                <a:latin typeface="Tahoma"/>
                <a:cs typeface="Tahoma"/>
              </a:rPr>
              <a:t>)</a:t>
            </a:r>
            <a:r>
              <a:rPr sz="1200" spc="55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lang="ru-RU" sz="1200" spc="-65" dirty="0" smtClean="0">
                <a:solidFill>
                  <a:srgbClr val="007F00"/>
                </a:solidFill>
                <a:latin typeface="Tahoma"/>
                <a:cs typeface="Tahoma"/>
              </a:rPr>
              <a:t>модели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5964" y="557857"/>
            <a:ext cx="485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1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200" spc="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i="1" spc="1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200" i="1" spc="10" dirty="0">
                <a:solidFill>
                  <a:srgbClr val="990099"/>
                </a:solidFill>
                <a:latin typeface="Tw Cen MT"/>
                <a:cs typeface="Tw Cen MT"/>
              </a:rPr>
              <a:t>,</a:t>
            </a:r>
            <a:r>
              <a:rPr sz="1200" i="1" spc="-170" dirty="0">
                <a:solidFill>
                  <a:srgbClr val="990099"/>
                </a:solidFill>
                <a:latin typeface="Tw Cen MT"/>
                <a:cs typeface="Tw Cen MT"/>
              </a:rPr>
              <a:t> </a:t>
            </a:r>
            <a:r>
              <a:rPr sz="1200" i="1" spc="-70" dirty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20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765502"/>
            <a:ext cx="4167556" cy="269163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254635" indent="-132715">
              <a:lnSpc>
                <a:spcPct val="102600"/>
              </a:lnSpc>
              <a:spcBef>
                <a:spcPts val="5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10" dirty="0" smtClean="0">
                <a:latin typeface="Tahoma"/>
                <a:cs typeface="Tahoma"/>
              </a:rPr>
              <a:t>Моделировать распределение индивидуальных классов и размещать вероятности как по рассматриваемым данным, так и по скрытым переменным (таким как метки)</a:t>
            </a:r>
            <a:endParaRPr sz="1100" dirty="0">
              <a:latin typeface="Tahoma"/>
              <a:cs typeface="Tahoma"/>
            </a:endParaRPr>
          </a:p>
          <a:p>
            <a:pPr marL="289560" marR="300355" indent="-132715" algn="just">
              <a:lnSpc>
                <a:spcPct val="102600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5" dirty="0" smtClean="0">
                <a:latin typeface="Tahoma"/>
                <a:cs typeface="Tahoma"/>
              </a:rPr>
              <a:t>Напр., </a:t>
            </a:r>
            <a:r>
              <a:rPr lang="en-US" sz="1100" spc="-25" dirty="0" smtClean="0">
                <a:latin typeface="Tahoma"/>
                <a:cs typeface="Tahoma"/>
              </a:rPr>
              <a:t>n-</a:t>
            </a:r>
            <a:r>
              <a:rPr lang="ru-RU" sz="1100" spc="-25" dirty="0" err="1" smtClean="0">
                <a:latin typeface="Tahoma"/>
                <a:cs typeface="Tahoma"/>
              </a:rPr>
              <a:t>граммные</a:t>
            </a:r>
            <a:r>
              <a:rPr lang="ru-RU" sz="1100" spc="-25" dirty="0" smtClean="0">
                <a:latin typeface="Tahoma"/>
                <a:cs typeface="Tahoma"/>
              </a:rPr>
              <a:t> модели, скрытые Марковские модели, вероятностные контекстно-свободные грамматики, модели машинного перевода </a:t>
            </a:r>
            <a:r>
              <a:rPr lang="en-US" sz="1100" spc="-25" dirty="0" smtClean="0">
                <a:latin typeface="Tahoma"/>
                <a:cs typeface="Tahoma"/>
              </a:rPr>
              <a:t>IBM</a:t>
            </a:r>
            <a:r>
              <a:rPr lang="ru-RU" sz="1100" spc="-25" dirty="0" smtClean="0">
                <a:latin typeface="Tahoma"/>
                <a:cs typeface="Tahoma"/>
              </a:rPr>
              <a:t>, наивный Байес, …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Lucida Sans Unicode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65195" algn="l"/>
              </a:tabLst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Дискриминационные</a:t>
            </a:r>
            <a:r>
              <a:rPr sz="1200" spc="35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200" spc="-35" dirty="0" smtClean="0">
                <a:solidFill>
                  <a:srgbClr val="007F00"/>
                </a:solidFill>
                <a:latin typeface="Tahoma"/>
                <a:cs typeface="Tahoma"/>
              </a:rPr>
              <a:t>(</a:t>
            </a:r>
            <a:r>
              <a:rPr lang="ru-RU" sz="1200" spc="-35" dirty="0" smtClean="0">
                <a:solidFill>
                  <a:srgbClr val="007F00"/>
                </a:solidFill>
                <a:latin typeface="Tahoma"/>
                <a:cs typeface="Tahoma"/>
              </a:rPr>
              <a:t>условные</a:t>
            </a:r>
            <a:r>
              <a:rPr sz="1200" spc="-35" dirty="0" smtClean="0">
                <a:solidFill>
                  <a:srgbClr val="007F00"/>
                </a:solidFill>
                <a:latin typeface="Tahoma"/>
                <a:cs typeface="Tahoma"/>
              </a:rPr>
              <a:t>)</a:t>
            </a:r>
            <a:r>
              <a:rPr sz="1200" spc="35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lang="ru-RU" sz="1200" spc="-65" dirty="0" smtClean="0">
                <a:solidFill>
                  <a:srgbClr val="007F00"/>
                </a:solidFill>
                <a:latin typeface="Tahoma"/>
                <a:cs typeface="Tahoma"/>
              </a:rPr>
              <a:t>модели</a:t>
            </a:r>
            <a:r>
              <a:rPr sz="1200" spc="-65" dirty="0">
                <a:solidFill>
                  <a:srgbClr val="007F00"/>
                </a:solidFill>
                <a:latin typeface="Tahoma"/>
                <a:cs typeface="Tahoma"/>
              </a:rPr>
              <a:t>	</a:t>
            </a:r>
            <a:r>
              <a:rPr sz="1200" i="1" spc="-3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200" i="1" spc="-3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200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200" i="1" spc="-30" dirty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200" i="1" spc="-25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289560" marR="8255" indent="-132715">
              <a:lnSpc>
                <a:spcPct val="102699"/>
              </a:lnSpc>
              <a:spcBef>
                <a:spcPts val="85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Изучает границы между классами. Берут данные, которые указаны, и кладут вероятность по скрытой структуре данных.</a:t>
            </a:r>
            <a:endParaRPr sz="1100" dirty="0">
              <a:latin typeface="Tahoma"/>
              <a:cs typeface="Tahoma"/>
            </a:endParaRPr>
          </a:p>
          <a:p>
            <a:pPr marL="289560" marR="16510" indent="-132715">
              <a:lnSpc>
                <a:spcPct val="102600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5" dirty="0" smtClean="0">
                <a:latin typeface="Tahoma"/>
                <a:cs typeface="Tahoma"/>
              </a:rPr>
              <a:t>Напр., логистическая регрессия, модели максимальной энтропии, условных случайных полей, поддерживающие вектора машины, …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28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60" dirty="0" smtClean="0"/>
              <a:t>Наивный Байесовский Классификатор </a:t>
            </a:r>
            <a:r>
              <a:rPr sz="1400" spc="10" dirty="0" smtClean="0"/>
              <a:t>(1/4</a:t>
            </a:r>
            <a:r>
              <a:rPr sz="1400" spc="10" dirty="0"/>
              <a:t>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623149"/>
            <a:ext cx="1424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5" dirty="0" err="1" smtClean="0">
                <a:latin typeface="Tahoma"/>
                <a:cs typeface="Tahoma"/>
              </a:rPr>
              <a:t>Байевское</a:t>
            </a:r>
            <a:r>
              <a:rPr lang="ru-RU" sz="1100" spc="-35" dirty="0" smtClean="0">
                <a:latin typeface="Tahoma"/>
                <a:cs typeface="Tahoma"/>
              </a:rPr>
              <a:t> Правило</a:t>
            </a:r>
            <a:r>
              <a:rPr sz="1100" spc="-4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214" y="999552"/>
            <a:ext cx="575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d</a:t>
            </a:r>
            <a:r>
              <a:rPr sz="1100" i="1" spc="-2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3213" y="883321"/>
            <a:ext cx="71056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 indent="-196850">
              <a:lnSpc>
                <a:spcPct val="112599"/>
              </a:lnSpc>
              <a:spcBef>
                <a:spcPts val="100"/>
              </a:spcBef>
            </a:pP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100" i="1" u="sng" spc="-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-2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77263"/>
            <a:ext cx="3623310" cy="5300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ru-RU" sz="1100" spc="-50" dirty="0" smtClean="0">
                <a:latin typeface="Tahoma"/>
                <a:cs typeface="Tahoma"/>
              </a:rPr>
              <a:t>Мы можем упросить это в сценарии классификации и игнорировать знаменатель </a:t>
            </a:r>
            <a:r>
              <a:rPr sz="1100" i="1" dirty="0" smtClean="0">
                <a:latin typeface="Arial"/>
                <a:cs typeface="Arial"/>
              </a:rPr>
              <a:t>P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d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lang="ru-RU" sz="1100" spc="-60" dirty="0" smtClean="0">
                <a:latin typeface="Tahoma"/>
                <a:cs typeface="Tahoma"/>
              </a:rPr>
              <a:t>потому что он не зависит от выбора класса </a:t>
            </a:r>
            <a:r>
              <a:rPr sz="1100" i="1" spc="-35" dirty="0" smtClean="0">
                <a:latin typeface="Arial"/>
                <a:cs typeface="Arial"/>
              </a:rPr>
              <a:t>c</a:t>
            </a:r>
            <a:r>
              <a:rPr sz="1100" spc="-3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3989" y="2032671"/>
            <a:ext cx="1299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d</a:t>
            </a:r>
            <a:r>
              <a:rPr sz="1100" i="1" spc="-2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∝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Arial"/>
                <a:cs typeface="Arial"/>
              </a:rPr>
              <a:t>P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c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i="1" spc="10" dirty="0">
                <a:latin typeface="Arial"/>
                <a:cs typeface="Arial"/>
              </a:rPr>
              <a:t>P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d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Arial"/>
                <a:cs typeface="Arial"/>
              </a:rPr>
              <a:t>c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6559" y="2280372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90" dirty="0">
                <a:latin typeface="Lucida Sans Unicode"/>
                <a:cs typeface="Lucida Sans Unicode"/>
              </a:rPr>
              <a:t>∝</a:t>
            </a:r>
            <a:r>
              <a:rPr sz="1100" spc="-120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1948" y="214876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5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7223" y="2280372"/>
            <a:ext cx="436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P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200" i="1" spc="60" baseline="-10416" dirty="0">
                <a:latin typeface="Arial"/>
                <a:cs typeface="Arial"/>
              </a:rPr>
              <a:t>i</a:t>
            </a:r>
            <a:r>
              <a:rPr sz="1200" i="1" spc="-217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Arial"/>
                <a:cs typeface="Arial"/>
              </a:rPr>
              <a:t>c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486354"/>
            <a:ext cx="3627754" cy="60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2155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"/>
                <a:cs typeface="Lucida Sans"/>
              </a:rPr>
              <a:t>1</a:t>
            </a:r>
            <a:r>
              <a:rPr sz="800" spc="-15" dirty="0">
                <a:latin typeface="Lucida Sans Unicode"/>
                <a:cs typeface="Lucida Sans Unicode"/>
              </a:rPr>
              <a:t>≤</a:t>
            </a:r>
            <a:r>
              <a:rPr sz="800" i="1" spc="-15" dirty="0">
                <a:latin typeface="Arial"/>
                <a:cs typeface="Arial"/>
              </a:rPr>
              <a:t>i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≤</a:t>
            </a:r>
            <a:r>
              <a:rPr sz="800" i="1" dirty="0">
                <a:latin typeface="Arial"/>
                <a:cs typeface="Arial"/>
              </a:rPr>
              <a:t>n</a:t>
            </a:r>
            <a:r>
              <a:rPr sz="900" i="1" baseline="-13888" dirty="0">
                <a:latin typeface="Arial"/>
                <a:cs typeface="Arial"/>
              </a:rPr>
              <a:t>d</a:t>
            </a:r>
            <a:endParaRPr sz="900" baseline="-13888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910"/>
              </a:spcBef>
            </a:pPr>
            <a:r>
              <a:rPr lang="ru-RU" sz="1100" spc="-5" dirty="0" smtClean="0">
                <a:latin typeface="Tahoma"/>
                <a:cs typeface="Tahoma"/>
              </a:rPr>
              <a:t>Это оценивает вероятность документа</a:t>
            </a:r>
            <a:r>
              <a:rPr sz="1100" spc="-40" dirty="0" smtClean="0">
                <a:latin typeface="Tahoma"/>
                <a:cs typeface="Tahoma"/>
              </a:rPr>
              <a:t> </a:t>
            </a:r>
            <a:r>
              <a:rPr sz="1100" i="1" spc="-50" dirty="0" smtClean="0">
                <a:latin typeface="Arial"/>
                <a:cs typeface="Arial"/>
              </a:rPr>
              <a:t>d</a:t>
            </a:r>
            <a:r>
              <a:rPr lang="ru-RU" sz="1100" i="1" spc="-50" dirty="0" smtClean="0">
                <a:latin typeface="Arial"/>
                <a:cs typeface="Arial"/>
              </a:rPr>
              <a:t>, </a:t>
            </a:r>
            <a:r>
              <a:rPr lang="ru-RU" sz="1100" spc="-50" dirty="0" smtClean="0">
                <a:latin typeface="Arial"/>
                <a:cs typeface="Arial"/>
              </a:rPr>
              <a:t>находящегося в классе </a:t>
            </a:r>
            <a:r>
              <a:rPr sz="1100" i="1" spc="-5" dirty="0" smtClean="0">
                <a:latin typeface="Arial"/>
                <a:cs typeface="Arial"/>
              </a:rPr>
              <a:t>c</a:t>
            </a:r>
            <a:r>
              <a:rPr sz="1100" spc="-5" dirty="0" smtClean="0">
                <a:latin typeface="Tahoma"/>
                <a:cs typeface="Tahoma"/>
              </a:rPr>
              <a:t>,</a:t>
            </a:r>
            <a:r>
              <a:rPr lang="ru-RU" sz="1100" spc="-5" dirty="0" smtClean="0">
                <a:latin typeface="Tahoma"/>
                <a:cs typeface="Tahoma"/>
              </a:rPr>
              <a:t> </a:t>
            </a:r>
            <a:r>
              <a:rPr lang="ru-RU" sz="1100" spc="-55" dirty="0" smtClean="0">
                <a:latin typeface="Tahoma"/>
                <a:cs typeface="Tahoma"/>
              </a:rPr>
              <a:t>предполагая, что длина документа </a:t>
            </a:r>
            <a:r>
              <a:rPr sz="1100" i="1" spc="-30" dirty="0" err="1" smtClean="0">
                <a:latin typeface="Arial"/>
                <a:cs typeface="Arial"/>
              </a:rPr>
              <a:t>n</a:t>
            </a:r>
            <a:r>
              <a:rPr sz="1200" i="1" spc="-44" baseline="-13888" dirty="0" err="1" smtClean="0">
                <a:latin typeface="Arial"/>
                <a:cs typeface="Arial"/>
              </a:rPr>
              <a:t>d</a:t>
            </a:r>
            <a:r>
              <a:rPr sz="1200" i="1" spc="-44" baseline="-13888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токены </a:t>
            </a:r>
            <a:r>
              <a:rPr sz="1100" i="1" spc="65" dirty="0" smtClean="0">
                <a:latin typeface="Arial"/>
                <a:cs typeface="Arial"/>
              </a:rPr>
              <a:t>t</a:t>
            </a:r>
            <a:r>
              <a:rPr sz="1100" spc="6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05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60" dirty="0"/>
              <a:t>Наивный Байесовский </a:t>
            </a:r>
            <a:r>
              <a:rPr lang="ru-RU" sz="1400" spc="-160" dirty="0" smtClean="0"/>
              <a:t>Классификатор </a:t>
            </a:r>
            <a:r>
              <a:rPr sz="1400" spc="10" dirty="0" smtClean="0"/>
              <a:t>(2/4</a:t>
            </a:r>
            <a:r>
              <a:rPr sz="1400" spc="10" dirty="0"/>
              <a:t>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1443989" y="899958"/>
            <a:ext cx="895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d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∝ </a:t>
            </a: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1948" y="76834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5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7223" y="899958"/>
            <a:ext cx="436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P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200" i="1" spc="60" baseline="-10416" dirty="0">
                <a:latin typeface="Arial"/>
                <a:cs typeface="Arial"/>
              </a:rPr>
              <a:t>i</a:t>
            </a:r>
            <a:r>
              <a:rPr sz="1200" i="1" spc="-217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Arial"/>
                <a:cs typeface="Arial"/>
              </a:rPr>
              <a:t>c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05940"/>
            <a:ext cx="3646804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835" algn="ctr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"/>
                <a:cs typeface="Lucida Sans"/>
              </a:rPr>
              <a:t>1</a:t>
            </a:r>
            <a:r>
              <a:rPr sz="800" spc="-15" dirty="0">
                <a:latin typeface="Lucida Sans Unicode"/>
                <a:cs typeface="Lucida Sans Unicode"/>
              </a:rPr>
              <a:t>≤</a:t>
            </a:r>
            <a:r>
              <a:rPr sz="800" i="1" spc="-15" dirty="0">
                <a:latin typeface="Arial"/>
                <a:cs typeface="Arial"/>
              </a:rPr>
              <a:t>i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≤</a:t>
            </a:r>
            <a:r>
              <a:rPr sz="800" i="1" dirty="0">
                <a:latin typeface="Arial"/>
                <a:cs typeface="Arial"/>
              </a:rPr>
              <a:t>n</a:t>
            </a:r>
            <a:r>
              <a:rPr sz="900" i="1" baseline="-13888" dirty="0">
                <a:latin typeface="Arial"/>
                <a:cs typeface="Arial"/>
              </a:rPr>
              <a:t>d</a:t>
            </a:r>
            <a:endParaRPr sz="900" baseline="-13888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|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lang="ru-RU" sz="1100" spc="-45" dirty="0" smtClean="0">
                <a:latin typeface="Tahoma"/>
                <a:cs typeface="Tahoma"/>
              </a:rPr>
              <a:t>может быть оценена по маркированным тренировочным данным</a:t>
            </a:r>
            <a:r>
              <a:rPr sz="1100" spc="-4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2078" y="1638743"/>
            <a:ext cx="65405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200" i="1" u="sng" spc="-3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endParaRPr sz="1200" baseline="-10416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8884" y="1827503"/>
            <a:ext cx="12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6157" y="1995105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97" baseline="7575" dirty="0">
                <a:latin typeface="Arial"/>
                <a:cs typeface="Arial"/>
              </a:rPr>
              <a:t>T</a:t>
            </a:r>
            <a:r>
              <a:rPr sz="800" i="1" spc="25" dirty="0">
                <a:latin typeface="Arial"/>
                <a:cs typeface="Arial"/>
              </a:rPr>
              <a:t>ct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64016" y="2184666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1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1993" y="2068054"/>
            <a:ext cx="751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|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556" y="2241383"/>
            <a:ext cx="2489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35" dirty="0">
                <a:latin typeface="Arial"/>
                <a:cs typeface="Arial"/>
              </a:rPr>
              <a:t>t</a:t>
            </a:r>
            <a:r>
              <a:rPr sz="900" i="1" spc="67" baseline="23148" dirty="0">
                <a:latin typeface="Trebuchet MS"/>
                <a:cs typeface="Trebuchet MS"/>
              </a:rPr>
              <a:t>j</a:t>
            </a:r>
            <a:r>
              <a:rPr sz="800" spc="-75" dirty="0">
                <a:latin typeface="Lucida Sans Unicode"/>
                <a:cs typeface="Lucida Sans Unicode"/>
              </a:rPr>
              <a:t>∈</a:t>
            </a:r>
            <a:r>
              <a:rPr sz="800" i="1" spc="30" dirty="0"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1195" y="2223692"/>
            <a:ext cx="1123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Arial"/>
                <a:cs typeface="Arial"/>
              </a:rPr>
              <a:t>ct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6911" y="2163088"/>
            <a:ext cx="241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350" dirty="0">
                <a:latin typeface="Arial"/>
                <a:cs typeface="Arial"/>
              </a:rPr>
              <a:t> </a:t>
            </a:r>
            <a:r>
              <a:rPr sz="900" i="1" spc="-7" baseline="4629" dirty="0">
                <a:latin typeface="Trebuchet MS"/>
                <a:cs typeface="Trebuchet MS"/>
              </a:rPr>
              <a:t>j</a:t>
            </a:r>
            <a:endParaRPr sz="900" baseline="4629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2497529"/>
            <a:ext cx="4167556" cy="77822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ru-RU" sz="1200" spc="-85" dirty="0" smtClean="0">
                <a:solidFill>
                  <a:srgbClr val="FF0000"/>
                </a:solidFill>
                <a:latin typeface="Tahoma"/>
                <a:cs typeface="Tahoma"/>
              </a:rPr>
              <a:t>Предположения о Независимости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195"/>
              </a:spcBef>
            </a:pPr>
            <a:r>
              <a:rPr lang="ru-RU" sz="1100" spc="-25" dirty="0" smtClean="0">
                <a:latin typeface="Tahoma"/>
                <a:cs typeface="Tahoma"/>
              </a:rPr>
              <a:t>Обратите внимание, что мы предполагаем, что </a:t>
            </a:r>
            <a:r>
              <a:rPr sz="1100" i="1" spc="40" dirty="0" smtClean="0">
                <a:latin typeface="Arial"/>
                <a:cs typeface="Arial"/>
              </a:rPr>
              <a:t>P</a:t>
            </a:r>
            <a:r>
              <a:rPr sz="1100" spc="40" dirty="0" smtClean="0">
                <a:latin typeface="Tahoma"/>
                <a:cs typeface="Tahoma"/>
              </a:rPr>
              <a:t>(</a:t>
            </a:r>
            <a:r>
              <a:rPr sz="1100" i="1" spc="40" dirty="0" err="1" smtClean="0">
                <a:latin typeface="Arial"/>
                <a:cs typeface="Arial"/>
              </a:rPr>
              <a:t>t</a:t>
            </a:r>
            <a:r>
              <a:rPr sz="1200" i="1" spc="60" baseline="-10416" dirty="0" err="1" smtClean="0">
                <a:latin typeface="Arial"/>
                <a:cs typeface="Arial"/>
              </a:rPr>
              <a:t>i</a:t>
            </a:r>
            <a:r>
              <a:rPr sz="1200" i="1" spc="60" baseline="-10416" dirty="0" smtClean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Arial"/>
                <a:cs typeface="Arial"/>
              </a:rPr>
              <a:t>c</a:t>
            </a:r>
            <a:r>
              <a:rPr sz="1100" spc="-3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45" dirty="0">
                <a:latin typeface="Arial"/>
                <a:cs typeface="Arial"/>
              </a:rPr>
              <a:t>P</a:t>
            </a:r>
            <a:r>
              <a:rPr sz="1100" spc="45" dirty="0">
                <a:latin typeface="Tahoma"/>
                <a:cs typeface="Tahoma"/>
              </a:rPr>
              <a:t>(</a:t>
            </a:r>
            <a:r>
              <a:rPr sz="1100" i="1" spc="45" dirty="0">
                <a:latin typeface="Arial"/>
                <a:cs typeface="Arial"/>
              </a:rPr>
              <a:t>t</a:t>
            </a:r>
            <a:r>
              <a:rPr sz="1200" i="1" spc="67" baseline="-10416" dirty="0">
                <a:latin typeface="Arial"/>
                <a:cs typeface="Arial"/>
              </a:rPr>
              <a:t>j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Arial"/>
                <a:cs typeface="Arial"/>
              </a:rPr>
              <a:t>c</a:t>
            </a:r>
            <a:r>
              <a:rPr sz="1100" spc="-30" dirty="0">
                <a:latin typeface="Tahoma"/>
                <a:cs typeface="Tahoma"/>
              </a:rPr>
              <a:t>) </a:t>
            </a:r>
            <a:r>
              <a:rPr lang="ru-RU" sz="1100" spc="-50" dirty="0" smtClean="0">
                <a:latin typeface="Tahoma"/>
                <a:cs typeface="Tahoma"/>
              </a:rPr>
              <a:t>не зависима от позиции </a:t>
            </a:r>
            <a:r>
              <a:rPr lang="ru-RU" sz="1100" spc="-50" dirty="0" err="1" smtClean="0">
                <a:latin typeface="Tahoma"/>
                <a:cs typeface="Tahoma"/>
              </a:rPr>
              <a:t>токенов</a:t>
            </a:r>
            <a:r>
              <a:rPr sz="1100" spc="-30" dirty="0" smtClean="0">
                <a:latin typeface="Tahoma"/>
                <a:cs typeface="Tahoma"/>
              </a:rPr>
              <a:t>. </a:t>
            </a:r>
            <a:r>
              <a:rPr lang="ru-RU" sz="1100" spc="-5" dirty="0" smtClean="0">
                <a:latin typeface="Tahoma"/>
                <a:cs typeface="Tahoma"/>
              </a:rPr>
              <a:t>Это </a:t>
            </a:r>
            <a:r>
              <a:rPr lang="ru-RU" sz="1100" b="1" spc="-5" dirty="0" smtClean="0">
                <a:latin typeface="Tahoma"/>
                <a:cs typeface="Tahoma"/>
              </a:rPr>
              <a:t>наивная</a:t>
            </a:r>
            <a:r>
              <a:rPr lang="ru-RU" sz="1100" spc="-5" dirty="0" smtClean="0">
                <a:latin typeface="Tahoma"/>
                <a:cs typeface="Tahoma"/>
              </a:rPr>
              <a:t> часть Наивного Байеса.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7793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60" dirty="0"/>
              <a:t>Наивный Байесовский </a:t>
            </a:r>
            <a:r>
              <a:rPr lang="ru-RU" sz="1400" spc="-160" dirty="0" smtClean="0"/>
              <a:t>Классификатор </a:t>
            </a:r>
            <a:r>
              <a:rPr sz="1400" spc="10" dirty="0" smtClean="0"/>
              <a:t>(3/4</a:t>
            </a:r>
            <a:r>
              <a:rPr sz="1400" spc="10" dirty="0"/>
              <a:t>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1354455" y="1037791"/>
            <a:ext cx="1231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1080" algn="l"/>
              </a:tabLst>
            </a:pPr>
            <a:r>
              <a:rPr sz="800" i="1" spc="40" dirty="0">
                <a:latin typeface="Arial"/>
                <a:cs typeface="Arial"/>
              </a:rPr>
              <a:t>c</a:t>
            </a:r>
            <a:r>
              <a:rPr sz="800" spc="-75" dirty="0">
                <a:latin typeface="Lucida Sans Unicode"/>
                <a:cs typeface="Lucida Sans Unicode"/>
              </a:rPr>
              <a:t>∈</a:t>
            </a:r>
            <a:r>
              <a:rPr sz="800" i="1" spc="-4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40" dirty="0">
                <a:latin typeface="Arial"/>
                <a:cs typeface="Arial"/>
              </a:rPr>
              <a:t>c</a:t>
            </a:r>
            <a:r>
              <a:rPr sz="800" spc="-75" dirty="0">
                <a:latin typeface="Lucida Sans Unicode"/>
                <a:cs typeface="Lucida Sans Unicode"/>
              </a:rPr>
              <a:t>∈</a:t>
            </a:r>
            <a:r>
              <a:rPr sz="800" i="1" spc="-4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1325" y="1086128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"/>
                <a:cs typeface="Lucida Sans"/>
              </a:rPr>
              <a:t>1</a:t>
            </a:r>
            <a:r>
              <a:rPr sz="800" spc="-15" dirty="0">
                <a:latin typeface="Lucida Sans Unicode"/>
                <a:cs typeface="Lucida Sans Unicode"/>
              </a:rPr>
              <a:t>≤</a:t>
            </a:r>
            <a:r>
              <a:rPr sz="800" i="1" spc="-15" dirty="0">
                <a:latin typeface="Arial"/>
                <a:cs typeface="Arial"/>
              </a:rPr>
              <a:t>i</a:t>
            </a:r>
            <a:r>
              <a:rPr sz="800" i="1" spc="-180" dirty="0">
                <a:latin typeface="Arial"/>
                <a:cs typeface="Arial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≤</a:t>
            </a:r>
            <a:r>
              <a:rPr sz="800" i="1" dirty="0">
                <a:latin typeface="Arial"/>
                <a:cs typeface="Arial"/>
              </a:rPr>
              <a:t>n</a:t>
            </a:r>
            <a:r>
              <a:rPr sz="900" i="1" baseline="-13888" dirty="0">
                <a:latin typeface="Arial"/>
                <a:cs typeface="Arial"/>
              </a:rPr>
              <a:t>d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548207"/>
            <a:ext cx="3825875" cy="5193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i="1" spc="-50" dirty="0" smtClean="0">
                <a:latin typeface="Arial"/>
                <a:cs typeface="Arial"/>
              </a:rPr>
              <a:t>Лучший</a:t>
            </a:r>
            <a:r>
              <a:rPr sz="1100" i="1" spc="-50" dirty="0" smtClean="0">
                <a:latin typeface="Arial"/>
                <a:cs typeface="Arial"/>
              </a:rPr>
              <a:t> </a:t>
            </a:r>
            <a:r>
              <a:rPr lang="ru-RU" sz="1100" spc="-45" dirty="0" smtClean="0">
                <a:latin typeface="Tahoma"/>
                <a:cs typeface="Tahoma"/>
              </a:rPr>
              <a:t>класс – </a:t>
            </a:r>
            <a:r>
              <a:rPr lang="ru-RU" sz="1100" spc="-45" dirty="0" smtClean="0">
                <a:solidFill>
                  <a:srgbClr val="007F00"/>
                </a:solidFill>
                <a:latin typeface="Tahoma"/>
                <a:cs typeface="Tahoma"/>
              </a:rPr>
              <a:t>максимальный апостериорный </a:t>
            </a:r>
            <a:r>
              <a:rPr sz="1100" spc="50" dirty="0" smtClean="0">
                <a:solidFill>
                  <a:srgbClr val="007F00"/>
                </a:solidFill>
                <a:latin typeface="Tahoma"/>
                <a:cs typeface="Tahoma"/>
              </a:rPr>
              <a:t>(MA</a:t>
            </a:r>
            <a:r>
              <a:rPr lang="ru-RU" sz="1100" spc="50" dirty="0" smtClean="0">
                <a:solidFill>
                  <a:srgbClr val="007F00"/>
                </a:solidFill>
                <a:latin typeface="Tahoma"/>
                <a:cs typeface="Tahoma"/>
              </a:rPr>
              <a:t>П</a:t>
            </a:r>
            <a:r>
              <a:rPr sz="1100" spc="50" dirty="0" smtClean="0">
                <a:solidFill>
                  <a:srgbClr val="007F00"/>
                </a:solidFill>
                <a:latin typeface="Tahoma"/>
                <a:cs typeface="Tahoma"/>
              </a:rPr>
              <a:t>)</a:t>
            </a:r>
            <a:r>
              <a:rPr lang="ru-RU" sz="1100" spc="370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lang="ru-RU" sz="1100" spc="-55" dirty="0" smtClean="0">
                <a:latin typeface="Tahoma"/>
                <a:cs typeface="Tahoma"/>
              </a:rPr>
              <a:t>класс</a:t>
            </a:r>
            <a:r>
              <a:rPr sz="1100" spc="-5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latin typeface="Arial"/>
                <a:cs typeface="Arial"/>
              </a:rPr>
              <a:t>c</a:t>
            </a:r>
            <a:r>
              <a:rPr sz="1200" i="1" spc="-44" baseline="-10416" dirty="0">
                <a:latin typeface="Arial"/>
                <a:cs typeface="Arial"/>
              </a:rPr>
              <a:t>map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40" dirty="0">
                <a:latin typeface="Tahoma"/>
                <a:cs typeface="Tahoma"/>
              </a:rPr>
              <a:t>argmax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i="1" spc="-40" dirty="0">
                <a:latin typeface="Arial"/>
                <a:cs typeface="Arial"/>
              </a:rPr>
              <a:t>c</a:t>
            </a:r>
            <a:r>
              <a:rPr sz="1100" spc="-40" dirty="0">
                <a:latin typeface="Lucida Sans Unicode"/>
                <a:cs typeface="Lucida Sans Unicode"/>
              </a:rPr>
              <a:t>|</a:t>
            </a:r>
            <a:r>
              <a:rPr sz="1100" i="1" spc="-40" dirty="0">
                <a:latin typeface="Arial"/>
                <a:cs typeface="Arial"/>
              </a:rPr>
              <a:t>d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25" dirty="0">
                <a:latin typeface="Tahoma"/>
                <a:cs typeface="Tahoma"/>
              </a:rPr>
              <a:t>argmax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Tahoma"/>
                <a:cs typeface="Tahoma"/>
              </a:rPr>
              <a:t>) </a:t>
            </a:r>
            <a:r>
              <a:rPr sz="1650" spc="982" baseline="53030" dirty="0">
                <a:latin typeface="Arial"/>
                <a:cs typeface="Arial"/>
              </a:rPr>
              <a:t>Y</a:t>
            </a:r>
            <a:r>
              <a:rPr sz="1650" spc="89" baseline="53030" dirty="0">
                <a:latin typeface="Arial"/>
                <a:cs typeface="Arial"/>
              </a:rPr>
              <a:t> </a:t>
            </a:r>
            <a:r>
              <a:rPr sz="1100" i="1" spc="40" dirty="0">
                <a:latin typeface="Arial"/>
                <a:cs typeface="Arial"/>
              </a:rPr>
              <a:t>P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200" i="1" spc="60" baseline="-10416" dirty="0">
                <a:latin typeface="Arial"/>
                <a:cs typeface="Arial"/>
              </a:rPr>
              <a:t>i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Arial"/>
                <a:cs typeface="Arial"/>
              </a:rPr>
              <a:t>c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825" y="1849449"/>
            <a:ext cx="218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5" dirty="0">
                <a:latin typeface="Arial"/>
                <a:cs typeface="Arial"/>
              </a:rPr>
              <a:t>map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6245" y="1948991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0" dirty="0">
                <a:latin typeface="Arial"/>
                <a:cs typeface="Arial"/>
              </a:rPr>
              <a:t>c</a:t>
            </a:r>
            <a:r>
              <a:rPr sz="800" spc="-75" dirty="0">
                <a:latin typeface="Lucida Sans Unicode"/>
                <a:cs typeface="Lucida Sans Unicode"/>
              </a:rPr>
              <a:t>∈</a:t>
            </a:r>
            <a:r>
              <a:rPr sz="800" i="1" spc="-4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760" y="1226541"/>
            <a:ext cx="3647440" cy="36804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ru-RU" sz="1100" spc="-10" dirty="0" smtClean="0">
                <a:latin typeface="Tahoma"/>
                <a:cs typeface="Tahoma"/>
              </a:rPr>
              <a:t>Умножение тонны маленьких вероятностей является сложным, поэтому </a:t>
            </a:r>
            <a:r>
              <a:rPr lang="ru-RU" sz="1100" spc="-10" dirty="0" smtClean="0">
                <a:solidFill>
                  <a:srgbClr val="00B050"/>
                </a:solidFill>
                <a:latin typeface="Tahoma"/>
                <a:cs typeface="Tahoma"/>
              </a:rPr>
              <a:t>логарифм расставляет промежутки</a:t>
            </a:r>
            <a:r>
              <a:rPr sz="1100" spc="-2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255" y="1791346"/>
            <a:ext cx="1655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  <a:tab pos="1025525" algn="l"/>
              </a:tabLst>
            </a:pPr>
            <a:r>
              <a:rPr sz="1100" i="1" spc="-70" dirty="0">
                <a:latin typeface="Arial"/>
                <a:cs typeface="Arial"/>
              </a:rPr>
              <a:t>c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 err="1" smtClean="0">
                <a:latin typeface="Tahoma"/>
                <a:cs typeface="Tahoma"/>
              </a:rPr>
              <a:t>argmax</a:t>
            </a:r>
            <a:r>
              <a:rPr sz="1100" spc="-55" dirty="0" smtClean="0">
                <a:latin typeface="Tahoma"/>
                <a:cs typeface="Tahoma"/>
              </a:rPr>
              <a:t>	</a:t>
            </a:r>
            <a:r>
              <a:rPr sz="1100" spc="-40" dirty="0" smtClean="0">
                <a:latin typeface="Tahoma"/>
                <a:cs typeface="Tahoma"/>
              </a:rPr>
              <a:t>log </a:t>
            </a: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r>
              <a:rPr sz="1100" spc="-28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6204" y="1798314"/>
            <a:ext cx="5206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1640" y="1997327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"/>
                <a:cs typeface="Lucida Sans"/>
              </a:rPr>
              <a:t>1</a:t>
            </a:r>
            <a:r>
              <a:rPr sz="800" spc="-15" dirty="0">
                <a:latin typeface="Lucida Sans Unicode"/>
                <a:cs typeface="Lucida Sans Unicode"/>
              </a:rPr>
              <a:t>≤</a:t>
            </a:r>
            <a:r>
              <a:rPr sz="800" i="1" spc="-15" dirty="0">
                <a:latin typeface="Arial"/>
                <a:cs typeface="Arial"/>
              </a:rPr>
              <a:t>i</a:t>
            </a:r>
            <a:r>
              <a:rPr sz="800" i="1" spc="-180" dirty="0">
                <a:latin typeface="Arial"/>
                <a:cs typeface="Arial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≤</a:t>
            </a:r>
            <a:r>
              <a:rPr sz="800" i="1" dirty="0">
                <a:latin typeface="Arial"/>
                <a:cs typeface="Arial"/>
              </a:rPr>
              <a:t>n</a:t>
            </a:r>
            <a:r>
              <a:rPr sz="900" i="1" baseline="-13888" dirty="0">
                <a:latin typeface="Arial"/>
                <a:cs typeface="Arial"/>
              </a:rPr>
              <a:t>d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6695" y="1797939"/>
            <a:ext cx="7550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log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P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200" i="1" spc="60" baseline="-10416" dirty="0">
                <a:latin typeface="Arial"/>
                <a:cs typeface="Arial"/>
              </a:rPr>
              <a:t>i</a:t>
            </a:r>
            <a:r>
              <a:rPr sz="1200" i="1" spc="-165" baseline="-10416" dirty="0">
                <a:latin typeface="Arial"/>
                <a:cs typeface="Arial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|</a:t>
            </a:r>
            <a:r>
              <a:rPr sz="1100" i="1" spc="-280" dirty="0">
                <a:latin typeface="Arial"/>
                <a:cs typeface="Arial"/>
              </a:rPr>
              <a:t>c</a:t>
            </a:r>
            <a:r>
              <a:rPr sz="1100" spc="-280" dirty="0" smtClean="0">
                <a:latin typeface="Tahoma"/>
                <a:cs typeface="Tahoma"/>
              </a:rPr>
              <a:t>)</a:t>
            </a:r>
            <a:endParaRPr sz="1650" baseline="12626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254134"/>
            <a:ext cx="42628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5" dirty="0" smtClean="0">
                <a:latin typeface="Tahoma"/>
                <a:cs typeface="Tahoma"/>
              </a:rPr>
              <a:t>Наконец</a:t>
            </a:r>
            <a:r>
              <a:rPr sz="1100" spc="-25" dirty="0" smtClean="0">
                <a:latin typeface="Tahoma"/>
                <a:cs typeface="Tahoma"/>
              </a:rPr>
              <a:t>: </a:t>
            </a:r>
            <a:r>
              <a:rPr lang="ru-RU" sz="1100" spc="-50" dirty="0" smtClean="0">
                <a:latin typeface="Tahoma"/>
                <a:cs typeface="Tahoma"/>
              </a:rPr>
              <a:t>нулевые вероятности плохие</a:t>
            </a:r>
            <a:r>
              <a:rPr sz="1100" spc="-45" dirty="0" smtClean="0">
                <a:latin typeface="Tahoma"/>
                <a:cs typeface="Tahoma"/>
              </a:rPr>
              <a:t>. </a:t>
            </a:r>
            <a:r>
              <a:rPr lang="ru-RU" sz="1100" spc="-10" dirty="0" smtClean="0">
                <a:latin typeface="Tahoma"/>
                <a:cs typeface="Tahoma"/>
              </a:rPr>
              <a:t>Добавляем</a:t>
            </a:r>
            <a:r>
              <a:rPr sz="1100" spc="10" dirty="0" smtClean="0">
                <a:latin typeface="Tahoma"/>
                <a:cs typeface="Tahoma"/>
              </a:rPr>
              <a:t> </a:t>
            </a:r>
            <a:r>
              <a:rPr lang="ru-RU" sz="1100" spc="-45" dirty="0" smtClean="0">
                <a:solidFill>
                  <a:srgbClr val="007F00"/>
                </a:solidFill>
                <a:latin typeface="Tahoma"/>
                <a:cs typeface="Tahoma"/>
              </a:rPr>
              <a:t>сглаживание</a:t>
            </a:r>
            <a:r>
              <a:rPr sz="1100" spc="-4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9258" y="2549892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97" baseline="7575" dirty="0">
                <a:latin typeface="Arial"/>
                <a:cs typeface="Arial"/>
              </a:rPr>
              <a:t>T</a:t>
            </a:r>
            <a:r>
              <a:rPr sz="800" i="1" spc="25" dirty="0">
                <a:latin typeface="Arial"/>
                <a:cs typeface="Arial"/>
              </a:rPr>
              <a:t>ct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7117" y="2739453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1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5094" y="2622840"/>
            <a:ext cx="751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|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0012" y="2717874"/>
            <a:ext cx="241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350" dirty="0">
                <a:latin typeface="Arial"/>
                <a:cs typeface="Arial"/>
              </a:rPr>
              <a:t> </a:t>
            </a:r>
            <a:r>
              <a:rPr sz="900" i="1" spc="-7" baseline="4629" dirty="0">
                <a:latin typeface="Trebuchet MS"/>
                <a:cs typeface="Trebuchet MS"/>
              </a:rPr>
              <a:t>j</a:t>
            </a:r>
            <a:endParaRPr sz="900" baseline="4629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3234" y="2529114"/>
            <a:ext cx="458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T</a:t>
            </a:r>
            <a:r>
              <a:rPr sz="1200" i="1" spc="60" baseline="-10416" dirty="0">
                <a:latin typeface="Arial"/>
                <a:cs typeface="Arial"/>
              </a:rPr>
              <a:t>ct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99867" y="2739453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514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41512" y="2622840"/>
            <a:ext cx="1117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8460" algn="l"/>
              </a:tabLst>
            </a:pPr>
            <a:r>
              <a:rPr sz="1100" spc="55" dirty="0">
                <a:latin typeface="Lucida Sans Unicode"/>
                <a:cs typeface="Lucida Sans Unicode"/>
              </a:rPr>
              <a:t>⇒	</a:t>
            </a:r>
            <a:r>
              <a:rPr sz="1100" i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|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0657" y="2796170"/>
            <a:ext cx="20821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5310" algn="l"/>
              </a:tabLst>
            </a:pPr>
            <a:r>
              <a:rPr sz="800" i="1" spc="135" dirty="0">
                <a:latin typeface="Arial"/>
                <a:cs typeface="Arial"/>
              </a:rPr>
              <a:t>t</a:t>
            </a:r>
            <a:r>
              <a:rPr sz="900" i="1" spc="67" baseline="23148" dirty="0">
                <a:latin typeface="Trebuchet MS"/>
                <a:cs typeface="Trebuchet MS"/>
              </a:rPr>
              <a:t>j</a:t>
            </a:r>
            <a:r>
              <a:rPr sz="800" spc="-75" dirty="0">
                <a:latin typeface="Lucida Sans Unicode"/>
                <a:cs typeface="Lucida Sans Unicode"/>
              </a:rPr>
              <a:t>∈</a:t>
            </a:r>
            <a:r>
              <a:rPr sz="800" i="1" spc="30" dirty="0">
                <a:latin typeface="Arial"/>
                <a:cs typeface="Arial"/>
              </a:rPr>
              <a:t>V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135" dirty="0">
                <a:latin typeface="Arial"/>
                <a:cs typeface="Arial"/>
              </a:rPr>
              <a:t>t</a:t>
            </a:r>
            <a:r>
              <a:rPr sz="900" i="1" spc="67" baseline="23148" dirty="0">
                <a:latin typeface="Trebuchet MS"/>
                <a:cs typeface="Trebuchet MS"/>
              </a:rPr>
              <a:t>j</a:t>
            </a:r>
            <a:r>
              <a:rPr sz="800" spc="-75" dirty="0">
                <a:latin typeface="Lucida Sans Unicode"/>
                <a:cs typeface="Lucida Sans Unicode"/>
              </a:rPr>
              <a:t>∈</a:t>
            </a:r>
            <a:r>
              <a:rPr sz="800" i="1" spc="30" dirty="0"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4296" y="2778479"/>
            <a:ext cx="19450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5310" algn="l"/>
              </a:tabLst>
            </a:pPr>
            <a:r>
              <a:rPr sz="800" i="1" spc="25" dirty="0">
                <a:latin typeface="Arial"/>
                <a:cs typeface="Arial"/>
              </a:rPr>
              <a:t>ct	ct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2761" y="2717874"/>
            <a:ext cx="615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5" dirty="0">
                <a:latin typeface="Arial"/>
                <a:cs typeface="Arial"/>
              </a:rPr>
              <a:t>T </a:t>
            </a:r>
            <a:r>
              <a:rPr sz="900" i="1" spc="-7" baseline="4629" dirty="0">
                <a:latin typeface="Trebuchet MS"/>
                <a:cs typeface="Trebuchet MS"/>
              </a:rPr>
              <a:t>j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i="1" spc="-60" dirty="0">
                <a:latin typeface="Arial"/>
                <a:cs typeface="Arial"/>
              </a:rPr>
              <a:t>V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3013276"/>
            <a:ext cx="382587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5" dirty="0" smtClean="0">
                <a:latin typeface="Tahoma"/>
                <a:cs typeface="Tahoma"/>
              </a:rPr>
              <a:t>Это сглаживание Лапласа или сглаживание </a:t>
            </a:r>
            <a:r>
              <a:rPr lang="en-US" sz="1100" spc="-5" dirty="0" smtClean="0">
                <a:latin typeface="Tahoma"/>
                <a:cs typeface="Tahoma"/>
              </a:rPr>
              <a:t>add-1. </a:t>
            </a:r>
            <a:r>
              <a:rPr lang="ru-RU" sz="1100" spc="-5" dirty="0" smtClean="0">
                <a:latin typeface="Tahoma"/>
                <a:cs typeface="Tahoma"/>
              </a:rPr>
              <a:t>Существует много альтернатив.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6" name="Двойные круглые скобки 25"/>
          <p:cNvSpPr/>
          <p:nvPr/>
        </p:nvSpPr>
        <p:spPr>
          <a:xfrm>
            <a:off x="1835734" y="1657853"/>
            <a:ext cx="1583906" cy="4850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81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60" dirty="0"/>
              <a:t>Наивный Байесовский </a:t>
            </a:r>
            <a:r>
              <a:rPr lang="ru-RU" sz="1400" spc="-160" dirty="0" smtClean="0"/>
              <a:t>Классификатор </a:t>
            </a:r>
            <a:r>
              <a:rPr sz="1400" spc="10" dirty="0" smtClean="0"/>
              <a:t>(4/4</a:t>
            </a:r>
            <a:r>
              <a:rPr sz="1400" spc="10" dirty="0"/>
              <a:t>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734273"/>
            <a:ext cx="3938956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spc="-55" dirty="0" smtClean="0">
                <a:solidFill>
                  <a:srgbClr val="007F00"/>
                </a:solidFill>
                <a:latin typeface="Tahoma"/>
                <a:cs typeface="Tahoma"/>
              </a:rPr>
              <a:t>Преимущества</a:t>
            </a:r>
            <a:endParaRPr sz="12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82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Прост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50" dirty="0" smtClean="0">
                <a:latin typeface="Tahoma"/>
                <a:cs typeface="Tahoma"/>
              </a:rPr>
              <a:t>Интерпретируемый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5" dirty="0" smtClean="0">
                <a:latin typeface="Tahoma"/>
                <a:cs typeface="Tahoma"/>
              </a:rPr>
              <a:t>Быстрый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(</a:t>
            </a:r>
            <a:r>
              <a:rPr lang="ru-RU" sz="1100" spc="-35" dirty="0" smtClean="0">
                <a:latin typeface="Tahoma"/>
                <a:cs typeface="Tahoma"/>
              </a:rPr>
              <a:t>линейный в размере тренировочного набора и тестового документа</a:t>
            </a:r>
            <a:r>
              <a:rPr sz="1100" spc="-35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0" dirty="0" smtClean="0">
                <a:latin typeface="Tahoma"/>
                <a:cs typeface="Tahoma"/>
              </a:rPr>
              <a:t>Текстовое представление тривиально </a:t>
            </a:r>
            <a:r>
              <a:rPr sz="1100" spc="-40" dirty="0" smtClean="0">
                <a:latin typeface="Tahoma"/>
                <a:cs typeface="Tahoma"/>
              </a:rPr>
              <a:t>(</a:t>
            </a:r>
            <a:r>
              <a:rPr lang="ru-RU" sz="1100" spc="-40" dirty="0" smtClean="0">
                <a:latin typeface="Tahoma"/>
                <a:cs typeface="Tahoma"/>
              </a:rPr>
              <a:t>мешок слов/</a:t>
            </a:r>
            <a:r>
              <a:rPr lang="en-US" sz="1100" spc="-40" dirty="0" smtClean="0">
                <a:latin typeface="Tahoma"/>
                <a:cs typeface="Tahoma"/>
              </a:rPr>
              <a:t>BOW</a:t>
            </a:r>
            <a:r>
              <a:rPr sz="1100" spc="-55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200" spc="-55" dirty="0" smtClean="0">
                <a:solidFill>
                  <a:srgbClr val="FF0000"/>
                </a:solidFill>
                <a:latin typeface="Tahoma"/>
                <a:cs typeface="Tahoma"/>
              </a:rPr>
              <a:t>Недостатки</a:t>
            </a:r>
            <a:endParaRPr sz="12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59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65" dirty="0" smtClean="0">
                <a:latin typeface="Tahoma"/>
                <a:cs typeface="Tahoma"/>
              </a:rPr>
              <a:t>Предположения о независимости часто слишком сильны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Структура предложения/документа не учитывается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40" dirty="0" smtClean="0">
                <a:latin typeface="Tahoma"/>
                <a:cs typeface="Tahoma"/>
              </a:rPr>
              <a:t>Наивный классификатор имеет нулевые вероятности</a:t>
            </a:r>
            <a:r>
              <a:rPr sz="1100" spc="-40" dirty="0" smtClean="0">
                <a:latin typeface="Tahoma"/>
                <a:cs typeface="Tahoma"/>
              </a:rPr>
              <a:t>; </a:t>
            </a:r>
            <a:r>
              <a:rPr lang="ru-RU" sz="1100" spc="-40" dirty="0" smtClean="0">
                <a:latin typeface="Tahoma"/>
                <a:cs typeface="Tahoma"/>
              </a:rPr>
              <a:t>сглаживание неудобно.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733750" cy="1030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" dirty="0" err="1" smtClean="0">
                <a:latin typeface="Tahoma"/>
                <a:cs typeface="Tahoma"/>
              </a:rPr>
              <a:t>Квиз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lang="ru-RU" sz="1200" spc="-50" dirty="0" smtClean="0">
                <a:solidFill>
                  <a:srgbClr val="007F00"/>
                </a:solidFill>
                <a:latin typeface="Tahoma"/>
                <a:cs typeface="Tahoma"/>
              </a:rPr>
              <a:t>Вопрос</a:t>
            </a:r>
            <a:endParaRPr sz="1200" dirty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140"/>
              </a:spcBef>
            </a:pPr>
            <a:r>
              <a:rPr lang="ru-RU" sz="1100" spc="-40" dirty="0" smtClean="0">
                <a:latin typeface="Tahoma"/>
                <a:cs typeface="Tahoma"/>
              </a:rPr>
              <a:t>Наивный Байес является генеративной или дискриминационной моделью?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09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" dirty="0" err="1" smtClean="0"/>
              <a:t>Квиз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09822"/>
            <a:ext cx="3176905" cy="88229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ru-RU" sz="1200" spc="-50" dirty="0" smtClean="0">
                <a:solidFill>
                  <a:srgbClr val="007F00"/>
                </a:solidFill>
                <a:latin typeface="Tahoma"/>
                <a:cs typeface="Tahoma"/>
              </a:rPr>
              <a:t>Вопрос</a:t>
            </a:r>
            <a:endParaRPr lang="ru-RU"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ru-RU" sz="1100" spc="-40" dirty="0" smtClean="0">
                <a:latin typeface="Tahoma"/>
                <a:cs typeface="Tahoma"/>
              </a:rPr>
              <a:t>Наивный Байес является генеративной или дискриминационной моделью?</a:t>
            </a:r>
            <a:endParaRPr lang="ru-RU" sz="11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ru-RU" sz="1200" spc="-45" dirty="0" smtClean="0">
                <a:solidFill>
                  <a:srgbClr val="FF0000"/>
                </a:solidFill>
                <a:latin typeface="Tahoma"/>
                <a:cs typeface="Tahoma"/>
              </a:rPr>
              <a:t>Наивный Байес – это </a:t>
            </a:r>
            <a:r>
              <a:rPr lang="ru-RU" sz="1200" b="1" spc="-40" dirty="0" smtClean="0">
                <a:solidFill>
                  <a:srgbClr val="FF0000"/>
                </a:solidFill>
                <a:latin typeface="Arial"/>
                <a:cs typeface="Arial"/>
              </a:rPr>
              <a:t>генеративная</a:t>
            </a:r>
            <a:r>
              <a:rPr sz="1200" b="1" spc="2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ru-RU" sz="1200" spc="-55" dirty="0" smtClean="0">
                <a:solidFill>
                  <a:srgbClr val="FF0000"/>
                </a:solidFill>
                <a:latin typeface="Tahoma"/>
                <a:cs typeface="Tahoma"/>
              </a:rPr>
              <a:t>модель</a:t>
            </a:r>
            <a:r>
              <a:rPr sz="1200" spc="-55" dirty="0" smtClean="0">
                <a:solidFill>
                  <a:srgbClr val="FF0000"/>
                </a:solidFill>
                <a:latin typeface="Tahoma"/>
                <a:cs typeface="Tahoma"/>
              </a:rPr>
              <a:t>!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5454" y="1566937"/>
            <a:ext cx="575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d</a:t>
            </a:r>
            <a:r>
              <a:rPr sz="1100" i="1" spc="-2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9466" y="1473211"/>
            <a:ext cx="710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100" i="1" u="sng" spc="-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707" y="1661971"/>
            <a:ext cx="318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-2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58" y="1823895"/>
            <a:ext cx="3752215" cy="156613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013460">
              <a:lnSpc>
                <a:spcPct val="100000"/>
              </a:lnSpc>
              <a:spcBef>
                <a:spcPts val="434"/>
              </a:spcBef>
            </a:pP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d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100" spc="-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748789">
              <a:lnSpc>
                <a:spcPct val="100000"/>
              </a:lnSpc>
              <a:spcBef>
                <a:spcPts val="334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b="1" spc="-35" dirty="0">
                <a:latin typeface="Arial"/>
                <a:cs typeface="Arial"/>
              </a:rPr>
              <a:t>P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b="1" spc="-35" dirty="0">
                <a:latin typeface="Arial"/>
                <a:cs typeface="Arial"/>
              </a:rPr>
              <a:t>d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95" dirty="0">
                <a:latin typeface="Verdana"/>
                <a:cs typeface="Verdana"/>
              </a:rPr>
              <a:t> </a:t>
            </a:r>
            <a:r>
              <a:rPr sz="1100" b="1" spc="-40" dirty="0">
                <a:latin typeface="Arial"/>
                <a:cs typeface="Arial"/>
              </a:rPr>
              <a:t>c</a:t>
            </a:r>
            <a:r>
              <a:rPr sz="1100" spc="-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44780" marR="375285" indent="-132080">
              <a:lnSpc>
                <a:spcPct val="102699"/>
              </a:lnSpc>
              <a:spcBef>
                <a:spcPts val="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Используя условную вероятность </a:t>
            </a:r>
            <a:r>
              <a:rPr sz="1100" i="1" spc="-20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-20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20" dirty="0" err="1" smtClean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0" dirty="0" err="1" smtClean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20" dirty="0" err="1" smtClean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100" i="1" spc="-20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lang="ru-RU" sz="1100" spc="-45" dirty="0" smtClean="0">
                <a:latin typeface="Tahoma"/>
                <a:cs typeface="Tahoma"/>
              </a:rPr>
              <a:t>для классификации</a:t>
            </a:r>
            <a:r>
              <a:rPr sz="1100" spc="-30" dirty="0" smtClean="0">
                <a:latin typeface="Tahoma"/>
                <a:cs typeface="Tahoma"/>
              </a:rPr>
              <a:t>, </a:t>
            </a:r>
            <a:r>
              <a:rPr lang="ru-RU" sz="1100" spc="-100" dirty="0" smtClean="0">
                <a:latin typeface="Tahoma"/>
                <a:cs typeface="Tahoma"/>
              </a:rPr>
              <a:t>мы моделируем совместную вероятность</a:t>
            </a:r>
            <a:r>
              <a:rPr sz="1100" spc="-35" dirty="0" smtClean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990099"/>
                </a:solidFill>
                <a:latin typeface="Tahoma"/>
                <a:cs typeface="Tahoma"/>
              </a:rPr>
              <a:t>c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45" dirty="0" smtClean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990099"/>
                </a:solidFill>
                <a:latin typeface="Tahoma"/>
                <a:cs typeface="Tahoma"/>
              </a:rPr>
              <a:t>d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44780" marR="5080" indent="-132080">
              <a:lnSpc>
                <a:spcPct val="102600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5" dirty="0" smtClean="0">
                <a:latin typeface="Tahoma"/>
                <a:cs typeface="Tahoma"/>
              </a:rPr>
              <a:t>Это значит, что это тривиально инвертировать процесс и генерировать новый текст с учетом метки класса.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666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5" dirty="0" smtClean="0"/>
              <a:t>Представления атрибутов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36396"/>
            <a:ext cx="3876675" cy="10531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65" dirty="0" smtClean="0">
                <a:latin typeface="Tahoma"/>
                <a:cs typeface="Tahoma"/>
              </a:rPr>
              <a:t>Репрезентация атрибутов </a:t>
            </a:r>
            <a:r>
              <a:rPr sz="1100" spc="-25" dirty="0" smtClean="0">
                <a:latin typeface="Tahoma"/>
                <a:cs typeface="Tahoma"/>
              </a:rPr>
              <a:t>(</a:t>
            </a:r>
            <a:r>
              <a:rPr lang="ru-RU" sz="1100" spc="-25" dirty="0" smtClean="0">
                <a:latin typeface="Tahoma"/>
                <a:cs typeface="Tahoma"/>
              </a:rPr>
              <a:t>текста</a:t>
            </a:r>
            <a:r>
              <a:rPr sz="1100" spc="-20" dirty="0" smtClean="0">
                <a:latin typeface="Tahoma"/>
                <a:cs typeface="Tahoma"/>
              </a:rPr>
              <a:t>) </a:t>
            </a:r>
            <a:r>
              <a:rPr lang="ru-RU" sz="1100" spc="-45" dirty="0" smtClean="0">
                <a:latin typeface="Tahoma"/>
                <a:cs typeface="Tahoma"/>
              </a:rPr>
              <a:t>может быть рассмотрена как вектор, где каждый элемент указывает на наличие или отсутствие данного атрибута в документе</a:t>
            </a:r>
            <a:endParaRPr sz="1100" dirty="0">
              <a:latin typeface="Tahoma"/>
              <a:cs typeface="Tahoma"/>
            </a:endParaRPr>
          </a:p>
          <a:p>
            <a:pPr marL="12700" marR="273685">
              <a:lnSpc>
                <a:spcPct val="102600"/>
              </a:lnSpc>
            </a:pPr>
            <a:r>
              <a:rPr lang="ru-RU" sz="1100" spc="-35" dirty="0" smtClean="0">
                <a:latin typeface="Tahoma"/>
                <a:cs typeface="Tahoma"/>
              </a:rPr>
              <a:t>Примечание</a:t>
            </a:r>
            <a:r>
              <a:rPr sz="1100" spc="-35" dirty="0" smtClean="0">
                <a:latin typeface="Tahoma"/>
                <a:cs typeface="Tahoma"/>
              </a:rPr>
              <a:t>: </a:t>
            </a:r>
            <a:r>
              <a:rPr lang="ru-RU" sz="1100" spc="-50" dirty="0" smtClean="0">
                <a:latin typeface="Tahoma"/>
                <a:cs typeface="Tahoma"/>
              </a:rPr>
              <a:t>атрибуты могут быть бинарными </a:t>
            </a:r>
            <a:r>
              <a:rPr sz="1100" spc="-50" dirty="0" smtClean="0">
                <a:latin typeface="Tahoma"/>
                <a:cs typeface="Tahoma"/>
              </a:rPr>
              <a:t>(</a:t>
            </a:r>
            <a:r>
              <a:rPr lang="ru-RU" sz="1100" spc="-50" dirty="0" smtClean="0">
                <a:latin typeface="Tahoma"/>
                <a:cs typeface="Tahoma"/>
              </a:rPr>
              <a:t>наличие</a:t>
            </a:r>
            <a:r>
              <a:rPr sz="1100" spc="-50" dirty="0" smtClean="0">
                <a:latin typeface="Tahoma"/>
                <a:cs typeface="Tahoma"/>
              </a:rPr>
              <a:t>/</a:t>
            </a:r>
            <a:r>
              <a:rPr lang="ru-RU" sz="1100" spc="-50" dirty="0" smtClean="0">
                <a:latin typeface="Tahoma"/>
                <a:cs typeface="Tahoma"/>
              </a:rPr>
              <a:t>отсутствие</a:t>
            </a:r>
            <a:r>
              <a:rPr sz="1100" spc="-50" dirty="0" smtClean="0">
                <a:latin typeface="Tahoma"/>
                <a:cs typeface="Tahoma"/>
              </a:rPr>
              <a:t>), </a:t>
            </a:r>
            <a:r>
              <a:rPr lang="ru-RU" sz="1100" spc="-25" dirty="0" smtClean="0">
                <a:latin typeface="Tahoma"/>
                <a:cs typeface="Tahoma"/>
              </a:rPr>
              <a:t>полиномиальными</a:t>
            </a:r>
            <a:r>
              <a:rPr sz="1100" spc="-25" dirty="0" smtClean="0">
                <a:latin typeface="Tahoma"/>
                <a:cs typeface="Tahoma"/>
              </a:rPr>
              <a:t> (</a:t>
            </a:r>
            <a:r>
              <a:rPr lang="ru-RU" sz="1100" spc="-25" dirty="0" smtClean="0">
                <a:latin typeface="Tahoma"/>
                <a:cs typeface="Tahoma"/>
              </a:rPr>
              <a:t>количество</a:t>
            </a:r>
            <a:r>
              <a:rPr sz="1100" spc="-25" dirty="0" smtClean="0">
                <a:latin typeface="Tahoma"/>
                <a:cs typeface="Tahoma"/>
              </a:rPr>
              <a:t>) </a:t>
            </a:r>
            <a:r>
              <a:rPr lang="ru-RU" sz="1100" spc="-55" dirty="0" smtClean="0">
                <a:latin typeface="Tahoma"/>
                <a:cs typeface="Tahoma"/>
              </a:rPr>
              <a:t>или</a:t>
            </a:r>
            <a:r>
              <a:rPr sz="1100" spc="-55" dirty="0" smtClean="0">
                <a:latin typeface="Tahoma"/>
                <a:cs typeface="Tahoma"/>
              </a:rPr>
              <a:t> </a:t>
            </a:r>
            <a:r>
              <a:rPr lang="ru-RU" sz="1100" spc="-40" dirty="0" smtClean="0">
                <a:latin typeface="Tahoma"/>
                <a:cs typeface="Tahoma"/>
              </a:rPr>
              <a:t>непрерывными</a:t>
            </a:r>
            <a:r>
              <a:rPr sz="1100" spc="-40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(</a:t>
            </a:r>
            <a:r>
              <a:rPr lang="ru-RU" sz="1100" spc="-50" dirty="0" smtClean="0">
                <a:latin typeface="Tahoma"/>
                <a:cs typeface="Tahoma"/>
              </a:rPr>
              <a:t>напр., </a:t>
            </a:r>
            <a:r>
              <a:rPr sz="1100" spc="15" dirty="0" smtClean="0">
                <a:latin typeface="Tahoma"/>
                <a:cs typeface="Tahoma"/>
              </a:rPr>
              <a:t>TF-IDF</a:t>
            </a:r>
            <a:r>
              <a:rPr sz="1100" spc="90" dirty="0" smtClean="0">
                <a:latin typeface="Tahoma"/>
                <a:cs typeface="Tahoma"/>
              </a:rPr>
              <a:t> </a:t>
            </a:r>
            <a:r>
              <a:rPr lang="ru-RU" sz="1100" spc="-45" dirty="0" smtClean="0">
                <a:latin typeface="Tahoma"/>
                <a:cs typeface="Tahoma"/>
              </a:rPr>
              <a:t>взвешенными</a:t>
            </a:r>
            <a:r>
              <a:rPr sz="1100" spc="-45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76116"/>
              </p:ext>
            </p:extLst>
          </p:nvPr>
        </p:nvGraphicFramePr>
        <p:xfrm>
          <a:off x="1009649" y="1618043"/>
          <a:ext cx="2819401" cy="135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73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ru-RU" sz="1100" spc="-40" dirty="0" smtClean="0">
                          <a:latin typeface="Tahoma"/>
                          <a:cs typeface="Tahoma"/>
                        </a:rPr>
                        <a:t>Атрибут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ru-RU" sz="1100" spc="-30" dirty="0" smtClean="0">
                          <a:latin typeface="Tahoma"/>
                          <a:cs typeface="Tahoma"/>
                        </a:rPr>
                        <a:t>Коэффициент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ru-RU" sz="1100" spc="-30" dirty="0" smtClean="0">
                          <a:latin typeface="Tahoma"/>
                          <a:cs typeface="Tahoma"/>
                        </a:rPr>
                        <a:t>Вес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4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bias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i="1" spc="-75" dirty="0">
                          <a:latin typeface="Verdana"/>
                          <a:cs typeface="Verdana"/>
                        </a:rPr>
                        <a:t>β</a:t>
                      </a:r>
                      <a:r>
                        <a:rPr sz="1200" spc="-112" baseline="-10416" dirty="0">
                          <a:latin typeface="Lucida Sans"/>
                          <a:cs typeface="Lucida Sans"/>
                        </a:rPr>
                        <a:t>0</a:t>
                      </a:r>
                      <a:endParaRPr sz="1200" baseline="-10416">
                        <a:latin typeface="Lucida Sans"/>
                        <a:cs typeface="Lucida Sans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0.2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”prozac”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75" dirty="0">
                          <a:latin typeface="Verdana"/>
                          <a:cs typeface="Verdana"/>
                        </a:rPr>
                        <a:t>β</a:t>
                      </a:r>
                      <a:r>
                        <a:rPr sz="1200" spc="-112" baseline="-10416" dirty="0">
                          <a:latin typeface="Lucida Sans"/>
                          <a:cs typeface="Lucida Sans"/>
                        </a:rPr>
                        <a:t>1</a:t>
                      </a:r>
                      <a:endParaRPr sz="1200" baseline="-10416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1.4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”school”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75" dirty="0">
                          <a:latin typeface="Verdana"/>
                          <a:cs typeface="Verdana"/>
                        </a:rPr>
                        <a:t>β</a:t>
                      </a:r>
                      <a:r>
                        <a:rPr sz="1200" spc="-112" baseline="-10416" dirty="0">
                          <a:latin typeface="Lucida Sans"/>
                          <a:cs typeface="Lucida Sans"/>
                        </a:rPr>
                        <a:t>2</a:t>
                      </a:r>
                      <a:endParaRPr sz="1200" baseline="-10416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-0.4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15" dirty="0">
                          <a:latin typeface="Tahoma"/>
                          <a:cs typeface="Tahoma"/>
                        </a:rPr>
                        <a:t>”Dear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Friend”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75" dirty="0">
                          <a:latin typeface="Verdana"/>
                          <a:cs typeface="Verdana"/>
                        </a:rPr>
                        <a:t>β</a:t>
                      </a:r>
                      <a:r>
                        <a:rPr sz="1200" spc="-112" baseline="-10416" dirty="0">
                          <a:latin typeface="Lucida Sans"/>
                          <a:cs typeface="Lucida Sans"/>
                        </a:rPr>
                        <a:t>3</a:t>
                      </a:r>
                      <a:endParaRPr sz="1200" baseline="-10416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1.8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”nigeria”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75" dirty="0">
                          <a:latin typeface="Verdana"/>
                          <a:cs typeface="Verdana"/>
                        </a:rPr>
                        <a:t>β</a:t>
                      </a:r>
                      <a:r>
                        <a:rPr sz="1200" spc="-112" baseline="-10416" dirty="0">
                          <a:latin typeface="Lucida Sans"/>
                          <a:cs typeface="Lucida Sans"/>
                        </a:rPr>
                        <a:t>4</a:t>
                      </a:r>
                      <a:endParaRPr sz="1200" baseline="-10416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2.0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61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”homework”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75" dirty="0">
                          <a:latin typeface="Verdana"/>
                          <a:cs typeface="Verdana"/>
                        </a:rPr>
                        <a:t>β</a:t>
                      </a:r>
                      <a:r>
                        <a:rPr sz="1200" spc="-112" baseline="-10416" dirty="0">
                          <a:latin typeface="Lucida Sans"/>
                          <a:cs typeface="Lucida Sans"/>
                        </a:rPr>
                        <a:t>5</a:t>
                      </a:r>
                      <a:endParaRPr sz="1200" baseline="-10416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-1.7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9974" y="3113514"/>
            <a:ext cx="349874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15" dirty="0" smtClean="0">
                <a:latin typeface="Tahoma"/>
                <a:cs typeface="Tahoma"/>
              </a:rPr>
              <a:t>Что классифицирует эта репрезентация атрибутов</a:t>
            </a:r>
            <a:r>
              <a:rPr sz="1100" spc="-35" dirty="0" smtClean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19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 smtClean="0"/>
              <a:t>Логистическая регрессия </a:t>
            </a:r>
            <a:r>
              <a:rPr sz="1400" spc="10" dirty="0" smtClean="0"/>
              <a:t>(1/7</a:t>
            </a:r>
            <a:r>
              <a:rPr sz="1400" spc="10" dirty="0"/>
              <a:t>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892175"/>
            <a:ext cx="4262806" cy="199702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65" dirty="0" smtClean="0">
                <a:latin typeface="Tahoma"/>
                <a:cs typeface="Tahoma"/>
              </a:rPr>
              <a:t>Если мы хотим только классифицировать текст, то нам не нужна полная мощность генеративной модели, так как достаточно будет дискриминационной модели.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spc="-50" dirty="0" smtClean="0">
                <a:latin typeface="Tahoma"/>
                <a:cs typeface="Tahoma"/>
              </a:rPr>
              <a:t>Мы хотим только узнать</a:t>
            </a:r>
            <a:r>
              <a:rPr sz="1100" spc="50" dirty="0" smtClean="0"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-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d </a:t>
            </a:r>
            <a:r>
              <a:rPr sz="1100" spc="-1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100" spc="-1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lang="ru-RU" sz="1100" b="1" spc="5" dirty="0" smtClean="0">
                <a:latin typeface="Arial"/>
                <a:cs typeface="Arial"/>
              </a:rPr>
              <a:t>Общей основой для этого является </a:t>
            </a:r>
            <a:r>
              <a:rPr lang="ru-RU" sz="1100" b="1" spc="-50" dirty="0" smtClean="0">
                <a:solidFill>
                  <a:srgbClr val="007F00"/>
                </a:solidFill>
                <a:latin typeface="Arial"/>
                <a:cs typeface="Arial"/>
              </a:rPr>
              <a:t>логистическая регрессия</a:t>
            </a:r>
            <a:r>
              <a:rPr sz="1100" b="1" spc="-65" dirty="0" smtClean="0">
                <a:latin typeface="Arial"/>
                <a:cs typeface="Arial"/>
              </a:rPr>
              <a:t>.</a:t>
            </a:r>
            <a:endParaRPr sz="1100" dirty="0" smtClean="0">
              <a:latin typeface="Arial"/>
              <a:cs typeface="Arial"/>
            </a:endParaRPr>
          </a:p>
          <a:p>
            <a:pPr marL="329565" algn="ctr">
              <a:lnSpc>
                <a:spcPct val="100000"/>
              </a:lnSpc>
              <a:spcBef>
                <a:spcPts val="335"/>
              </a:spcBef>
            </a:pPr>
            <a:r>
              <a:rPr lang="ru-RU" sz="1100" spc="-20" dirty="0" smtClean="0">
                <a:latin typeface="Tahoma"/>
                <a:cs typeface="Tahoma"/>
              </a:rPr>
              <a:t>логистическая, потому что использует логистическую функцию</a:t>
            </a:r>
            <a:endParaRPr sz="1100" dirty="0" smtClean="0">
              <a:latin typeface="Tahoma"/>
              <a:cs typeface="Tahoma"/>
            </a:endParaRPr>
          </a:p>
          <a:p>
            <a:pPr marL="801370" marR="177800" indent="-636905" algn="ctr">
              <a:lnSpc>
                <a:spcPct val="102600"/>
              </a:lnSpc>
              <a:spcBef>
                <a:spcPts val="300"/>
              </a:spcBef>
            </a:pPr>
            <a:r>
              <a:rPr lang="ru-RU" sz="1100" spc="-55" dirty="0" smtClean="0">
                <a:latin typeface="Tahoma"/>
                <a:cs typeface="Tahoma"/>
              </a:rPr>
              <a:t>регрессия объединяет вектор атрибутов</a:t>
            </a:r>
            <a:r>
              <a:rPr lang="ru-RU" sz="1100" dirty="0" smtClean="0">
                <a:latin typeface="Tahoma"/>
                <a:cs typeface="Tahoma"/>
              </a:rPr>
              <a:t> </a:t>
            </a:r>
            <a:r>
              <a:rPr sz="1100" spc="-30" dirty="0" smtClean="0">
                <a:latin typeface="Tahoma"/>
                <a:cs typeface="Tahoma"/>
              </a:rPr>
              <a:t>(</a:t>
            </a:r>
            <a:r>
              <a:rPr sz="1100" i="1" spc="-30" dirty="0" smtClean="0">
                <a:solidFill>
                  <a:srgbClr val="990099"/>
                </a:solidFill>
                <a:latin typeface="Arial"/>
                <a:cs typeface="Arial"/>
              </a:rPr>
              <a:t>d 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lang="ru-RU" sz="1100" spc="-25" dirty="0" smtClean="0">
                <a:latin typeface="Tahoma"/>
                <a:cs typeface="Tahoma"/>
              </a:rPr>
              <a:t>с весами </a:t>
            </a:r>
            <a:r>
              <a:rPr sz="1100" spc="-5" dirty="0" smtClean="0">
                <a:latin typeface="Tahoma"/>
                <a:cs typeface="Tahoma"/>
              </a:rPr>
              <a:t>(</a:t>
            </a:r>
            <a:r>
              <a:rPr sz="1100" i="1" spc="-5" dirty="0" smtClean="0">
                <a:solidFill>
                  <a:srgbClr val="990099"/>
                </a:solidFill>
                <a:latin typeface="Verdana"/>
                <a:cs typeface="Verdana"/>
              </a:rPr>
              <a:t>β</a:t>
            </a:r>
            <a:r>
              <a:rPr sz="1100" spc="-5" dirty="0" smtClean="0">
                <a:latin typeface="Tahoma"/>
                <a:cs typeface="Tahoma"/>
              </a:rPr>
              <a:t>)</a:t>
            </a:r>
            <a:r>
              <a:rPr lang="ru-RU" sz="1100" spc="-5" dirty="0" smtClean="0">
                <a:latin typeface="Tahoma"/>
                <a:cs typeface="Tahoma"/>
              </a:rPr>
              <a:t>, чтобы вычислить ответ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023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0" dirty="0" smtClean="0"/>
              <a:t>Обзор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946136"/>
            <a:ext cx="5234356" cy="161505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64260">
              <a:lnSpc>
                <a:spcPct val="102699"/>
              </a:lnSpc>
              <a:spcBef>
                <a:spcPts val="55"/>
              </a:spcBef>
            </a:pPr>
            <a:r>
              <a:rPr lang="ru-RU" sz="1100" b="1" spc="-30" dirty="0" smtClean="0">
                <a:latin typeface="Arial"/>
                <a:cs typeface="Arial"/>
              </a:rPr>
              <a:t>В этой лекции будет говориться о текстовой классификации</a:t>
            </a:r>
            <a:r>
              <a:rPr sz="1100" b="1" spc="-50" dirty="0" smtClean="0">
                <a:latin typeface="Arial"/>
                <a:cs typeface="Arial"/>
              </a:rPr>
              <a:t>.  </a:t>
            </a:r>
            <a:endParaRPr lang="ru-RU" sz="1100" b="1" spc="-50" dirty="0" smtClean="0">
              <a:latin typeface="Arial"/>
              <a:cs typeface="Arial"/>
            </a:endParaRPr>
          </a:p>
          <a:p>
            <a:pPr marL="12700" marR="1064260">
              <a:lnSpc>
                <a:spcPct val="102699"/>
              </a:lnSpc>
              <a:spcBef>
                <a:spcPts val="55"/>
              </a:spcBef>
            </a:pPr>
            <a:r>
              <a:rPr lang="ru-RU" sz="1100" b="1" spc="-75" dirty="0" smtClean="0">
                <a:latin typeface="Arial"/>
                <a:cs typeface="Arial"/>
              </a:rPr>
              <a:t>В рамках этого мы обсудим следующее</a:t>
            </a:r>
            <a:endParaRPr sz="1100" dirty="0">
              <a:latin typeface="Arial"/>
              <a:cs typeface="Arial"/>
            </a:endParaRPr>
          </a:p>
          <a:p>
            <a:pPr marL="289560" indent="-132715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50" dirty="0" smtClean="0">
                <a:latin typeface="Tahoma"/>
                <a:cs typeface="Tahoma"/>
              </a:rPr>
              <a:t>Генеративные и дискриминационные модели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130" dirty="0" smtClean="0">
                <a:latin typeface="Tahoma"/>
                <a:cs typeface="Tahoma"/>
              </a:rPr>
              <a:t>Наивный Байес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Логистическую регрессию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0" dirty="0" smtClean="0">
                <a:latin typeface="Tahoma"/>
                <a:cs typeface="Tahoma"/>
              </a:rPr>
              <a:t>Текстовое представление </a:t>
            </a:r>
            <a:r>
              <a:rPr sz="1100" spc="15" dirty="0" smtClean="0">
                <a:latin typeface="Tahoma"/>
                <a:cs typeface="Tahoma"/>
              </a:rPr>
              <a:t>(BOW</a:t>
            </a:r>
            <a:r>
              <a:rPr sz="1100" spc="15" dirty="0">
                <a:latin typeface="Tahoma"/>
                <a:cs typeface="Tahoma"/>
              </a:rPr>
              <a:t>, </a:t>
            </a:r>
            <a:r>
              <a:rPr lang="ru-RU" sz="1100" spc="-45" dirty="0" smtClean="0">
                <a:latin typeface="Tahoma"/>
                <a:cs typeface="Tahoma"/>
              </a:rPr>
              <a:t>Атрибуты</a:t>
            </a:r>
            <a:r>
              <a:rPr sz="1100" spc="-45" dirty="0" smtClean="0">
                <a:latin typeface="Tahoma"/>
                <a:cs typeface="Tahoma"/>
              </a:rPr>
              <a:t>, </a:t>
            </a:r>
            <a:r>
              <a:rPr lang="ru-RU" sz="1100" spc="-5" dirty="0" smtClean="0">
                <a:latin typeface="Tahoma"/>
                <a:cs typeface="Tahoma"/>
              </a:rPr>
              <a:t>РНС</a:t>
            </a:r>
            <a:r>
              <a:rPr sz="1100" spc="-5" dirty="0" smtClean="0">
                <a:latin typeface="Tahoma"/>
                <a:cs typeface="Tahoma"/>
              </a:rPr>
              <a:t>,</a:t>
            </a:r>
            <a:r>
              <a:rPr sz="1100" spc="210" dirty="0" smtClean="0">
                <a:latin typeface="Tahoma"/>
                <a:cs typeface="Tahoma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Свертки</a:t>
            </a:r>
            <a:r>
              <a:rPr sz="1100" spc="-35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40" dirty="0" smtClean="0">
                <a:latin typeface="Tahoma"/>
                <a:cs typeface="Tahoma"/>
              </a:rPr>
              <a:t>Классификатор </a:t>
            </a:r>
            <a:r>
              <a:rPr lang="fr-FR" sz="1100" spc="-30" dirty="0" smtClean="0">
                <a:latin typeface="Tahoma"/>
                <a:cs typeface="Tahoma"/>
              </a:rPr>
              <a:t>Softmax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10" dirty="0" smtClean="0">
                <a:latin typeface="Tahoma"/>
                <a:cs typeface="Tahoma"/>
              </a:rPr>
              <a:t>Практические аспекты обучения классификаторов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236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/>
              <a:t>Логистическая регрессия</a:t>
            </a:r>
            <a:r>
              <a:rPr sz="1400" spc="55" dirty="0" smtClean="0"/>
              <a:t> </a:t>
            </a:r>
            <a:r>
              <a:rPr sz="1400" spc="10" dirty="0"/>
              <a:t>(2/7)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797000"/>
            <a:ext cx="1271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0" dirty="0" smtClean="0">
                <a:latin typeface="Tahoma"/>
                <a:cs typeface="Tahoma"/>
              </a:rPr>
              <a:t>Бинарный случай</a:t>
            </a:r>
            <a:r>
              <a:rPr sz="1100" spc="-7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857" y="106659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8888" y="1276934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60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4798" y="1160321"/>
            <a:ext cx="1360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Arial"/>
                <a:cs typeface="Arial"/>
              </a:rPr>
              <a:t>P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spc="-35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Arial"/>
                <a:cs typeface="Arial"/>
              </a:rPr>
              <a:t>d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650" spc="-82" baseline="-37878" dirty="0">
                <a:latin typeface="Tahoma"/>
                <a:cs typeface="Tahoma"/>
              </a:rPr>
              <a:t>1</a:t>
            </a:r>
            <a:r>
              <a:rPr sz="1650" spc="-172" baseline="-37878" dirty="0">
                <a:latin typeface="Tahoma"/>
                <a:cs typeface="Tahoma"/>
              </a:rPr>
              <a:t> </a:t>
            </a:r>
            <a:r>
              <a:rPr sz="1650" spc="67" baseline="-37878" dirty="0">
                <a:latin typeface="Tahoma"/>
                <a:cs typeface="Tahoma"/>
              </a:rPr>
              <a:t>+</a:t>
            </a:r>
            <a:r>
              <a:rPr sz="1650" spc="-172" baseline="-37878" dirty="0">
                <a:latin typeface="Tahoma"/>
                <a:cs typeface="Tahoma"/>
              </a:rPr>
              <a:t> </a:t>
            </a:r>
            <a:r>
              <a:rPr sz="1650" i="1" spc="-75" baseline="-37878" dirty="0">
                <a:latin typeface="Arial"/>
                <a:cs typeface="Arial"/>
              </a:rPr>
              <a:t>exp</a:t>
            </a:r>
            <a:r>
              <a:rPr sz="1650" spc="-75" baseline="-37878" dirty="0">
                <a:latin typeface="Tahoma"/>
                <a:cs typeface="Tahoma"/>
              </a:rPr>
              <a:t>(</a:t>
            </a:r>
            <a:r>
              <a:rPr sz="1650" i="1" spc="-75" baseline="-37878" dirty="0">
                <a:latin typeface="Verdana"/>
                <a:cs typeface="Verdana"/>
              </a:rPr>
              <a:t>β</a:t>
            </a:r>
            <a:endParaRPr sz="1650" baseline="-37878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479" y="131347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latin typeface="Lucida Sans"/>
                <a:cs typeface="Lucida Sans"/>
              </a:rPr>
              <a:t>0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8904" y="1151457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5145" y="1333651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591" y="1314334"/>
            <a:ext cx="185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360" y="1255355"/>
            <a:ext cx="683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1950" algn="l"/>
              </a:tabLst>
            </a:pPr>
            <a:r>
              <a:rPr sz="1100" spc="45" dirty="0">
                <a:latin typeface="Tahoma"/>
                <a:cs typeface="Tahoma"/>
              </a:rPr>
              <a:t>+	</a:t>
            </a:r>
            <a:r>
              <a:rPr sz="1100" i="1" spc="-70" dirty="0">
                <a:latin typeface="Verdana"/>
                <a:cs typeface="Verdana"/>
              </a:rPr>
              <a:t>β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9600" y="134693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5841" y="1529129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0175" y="1509812"/>
            <a:ext cx="704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1495" algn="l"/>
              </a:tabLst>
            </a:pPr>
            <a:r>
              <a:rPr sz="800" spc="-85" dirty="0">
                <a:latin typeface="Lucida Sans"/>
                <a:cs typeface="Lucida Sans"/>
              </a:rPr>
              <a:t>0	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5492" y="1450846"/>
            <a:ext cx="1109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035" algn="l"/>
              </a:tabLst>
            </a:pP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Verdana"/>
                <a:cs typeface="Verdana"/>
              </a:rPr>
              <a:t>β </a:t>
            </a:r>
            <a:r>
              <a:rPr sz="1100" i="1" spc="-10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+	</a:t>
            </a:r>
            <a:r>
              <a:rPr sz="1100" i="1" spc="-70" dirty="0">
                <a:latin typeface="Verdana"/>
                <a:cs typeface="Verdana"/>
              </a:rPr>
              <a:t>β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8888" y="166245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60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89479" y="169897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latin typeface="Lucida Sans"/>
                <a:cs typeface="Lucida Sans"/>
              </a:rPr>
              <a:t>0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8904" y="153696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65145" y="1719159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8591" y="1699843"/>
            <a:ext cx="185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0360" y="1640876"/>
            <a:ext cx="683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1950" algn="l"/>
              </a:tabLst>
            </a:pPr>
            <a:r>
              <a:rPr sz="1100" spc="45" dirty="0">
                <a:latin typeface="Tahoma"/>
                <a:cs typeface="Tahoma"/>
              </a:rPr>
              <a:t>+	</a:t>
            </a:r>
            <a:r>
              <a:rPr sz="1100" i="1" spc="-70" dirty="0">
                <a:latin typeface="Verdana"/>
                <a:cs typeface="Verdana"/>
              </a:rPr>
              <a:t>β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94" y="1545842"/>
            <a:ext cx="2267585" cy="575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spc="-40" dirty="0">
                <a:latin typeface="Tahoma"/>
                <a:cs typeface="Tahoma"/>
              </a:rPr>
              <a:t>(</a:t>
            </a:r>
            <a:r>
              <a:rPr sz="1100" spc="-40" dirty="0">
                <a:solidFill>
                  <a:srgbClr val="990099"/>
                </a:solidFill>
                <a:latin typeface="Tahoma"/>
                <a:cs typeface="Tahoma"/>
              </a:rPr>
              <a:t>false</a:t>
            </a:r>
            <a:r>
              <a:rPr sz="1100" spc="-40" dirty="0">
                <a:latin typeface="Lucida Sans Unicode"/>
                <a:cs typeface="Lucida Sans Unicode"/>
              </a:rPr>
              <a:t>|</a:t>
            </a:r>
            <a:r>
              <a:rPr sz="1100" i="1" spc="-40" dirty="0">
                <a:latin typeface="Arial"/>
                <a:cs typeface="Arial"/>
              </a:rPr>
              <a:t>d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650" spc="-82" baseline="-37878" dirty="0">
                <a:latin typeface="Tahoma"/>
                <a:cs typeface="Tahoma"/>
              </a:rPr>
              <a:t>1</a:t>
            </a:r>
            <a:r>
              <a:rPr sz="1650" spc="-172" baseline="-37878" dirty="0">
                <a:latin typeface="Tahoma"/>
                <a:cs typeface="Tahoma"/>
              </a:rPr>
              <a:t> </a:t>
            </a:r>
            <a:r>
              <a:rPr sz="1650" spc="67" baseline="-37878" dirty="0">
                <a:latin typeface="Tahoma"/>
                <a:cs typeface="Tahoma"/>
              </a:rPr>
              <a:t>+</a:t>
            </a:r>
            <a:r>
              <a:rPr sz="1650" spc="-172" baseline="-37878" dirty="0">
                <a:latin typeface="Tahoma"/>
                <a:cs typeface="Tahoma"/>
              </a:rPr>
              <a:t> </a:t>
            </a:r>
            <a:r>
              <a:rPr sz="1650" i="1" spc="-75" baseline="-37878" dirty="0">
                <a:latin typeface="Arial"/>
                <a:cs typeface="Arial"/>
              </a:rPr>
              <a:t>exp</a:t>
            </a:r>
            <a:r>
              <a:rPr sz="1650" spc="-75" baseline="-37878" dirty="0">
                <a:latin typeface="Tahoma"/>
                <a:cs typeface="Tahoma"/>
              </a:rPr>
              <a:t>(</a:t>
            </a:r>
            <a:r>
              <a:rPr sz="1650" i="1" spc="-75" baseline="-37878" dirty="0">
                <a:latin typeface="Verdana"/>
                <a:cs typeface="Verdana"/>
              </a:rPr>
              <a:t>β</a:t>
            </a:r>
            <a:endParaRPr sz="1650" baseline="-37878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lang="ru-RU" sz="1100" spc="-10" dirty="0" smtClean="0">
                <a:latin typeface="Tahoma"/>
                <a:cs typeface="Tahoma"/>
              </a:rPr>
              <a:t>Полиномиальный случай</a:t>
            </a:r>
            <a:r>
              <a:rPr sz="1100" spc="-7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7817" y="2081719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4058" y="2263913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92350" y="2244596"/>
            <a:ext cx="876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7220" algn="l"/>
              </a:tabLst>
            </a:pPr>
            <a:r>
              <a:rPr sz="800" i="1" spc="-15" dirty="0">
                <a:latin typeface="Arial"/>
                <a:cs typeface="Arial"/>
              </a:rPr>
              <a:t>c</a:t>
            </a:r>
            <a:r>
              <a:rPr sz="800" i="1" spc="-15" dirty="0">
                <a:latin typeface="Sitka Text"/>
                <a:cs typeface="Sitka Text"/>
              </a:rPr>
              <a:t>,</a:t>
            </a:r>
            <a:r>
              <a:rPr sz="800" spc="-15" dirty="0">
                <a:latin typeface="Lucida Sans"/>
                <a:cs typeface="Lucida Sans"/>
              </a:rPr>
              <a:t>0	</a:t>
            </a:r>
            <a:r>
              <a:rPr sz="800" i="1" spc="20" dirty="0">
                <a:latin typeface="Arial"/>
                <a:cs typeface="Arial"/>
              </a:rPr>
              <a:t>c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7666" y="2185617"/>
            <a:ext cx="1281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3875" algn="l"/>
                <a:tab pos="873760" algn="l"/>
                <a:tab pos="1080135" algn="l"/>
              </a:tabLst>
            </a:pP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Verdana"/>
                <a:cs typeface="Verdana"/>
              </a:rPr>
              <a:t>β	</a:t>
            </a:r>
            <a:r>
              <a:rPr sz="1100" spc="45" dirty="0">
                <a:latin typeface="Tahoma"/>
                <a:cs typeface="Tahoma"/>
              </a:rPr>
              <a:t>+	</a:t>
            </a:r>
            <a:r>
              <a:rPr sz="1100" i="1" spc="-70" dirty="0">
                <a:latin typeface="Verdana"/>
                <a:cs typeface="Verdana"/>
              </a:rPr>
              <a:t>β	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3323" y="2397582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17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86624" y="2280982"/>
            <a:ext cx="77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d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21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36864" y="2425482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60" baseline="-17361" dirty="0">
                <a:latin typeface="Arial"/>
                <a:cs typeface="Arial"/>
              </a:rPr>
              <a:t>c</a:t>
            </a: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0774" y="227210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87027" y="2454299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56536" y="2376016"/>
            <a:ext cx="999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8165" algn="l"/>
                <a:tab pos="908050" algn="l"/>
              </a:tabLst>
            </a:pPr>
            <a:r>
              <a:rPr sz="1100" i="1" spc="-75" dirty="0">
                <a:latin typeface="Arial"/>
                <a:cs typeface="Arial"/>
              </a:rPr>
              <a:t>ex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0" dirty="0">
                <a:latin typeface="Verdana"/>
                <a:cs typeface="Verdana"/>
              </a:rPr>
              <a:t>β</a:t>
            </a:r>
            <a:r>
              <a:rPr sz="1100" i="1" spc="55" dirty="0">
                <a:latin typeface="Verdana"/>
                <a:cs typeface="Verdana"/>
              </a:rPr>
              <a:t> </a:t>
            </a:r>
            <a:r>
              <a:rPr sz="900" i="1" spc="-7" baseline="4629" dirty="0">
                <a:latin typeface="Trebuchet MS"/>
                <a:cs typeface="Trebuchet MS"/>
              </a:rPr>
              <a:t>j</a:t>
            </a:r>
            <a:r>
              <a:rPr sz="900" i="1" baseline="4629" dirty="0">
                <a:latin typeface="Trebuchet MS"/>
                <a:cs typeface="Trebuchet MS"/>
              </a:rPr>
              <a:t>	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70" dirty="0">
                <a:latin typeface="Verdana"/>
                <a:cs typeface="Verdana"/>
              </a:rPr>
              <a:t>β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91219" y="2436608"/>
            <a:ext cx="944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1510" algn="l"/>
              </a:tabLst>
            </a:pP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i="1" spc="110" dirty="0">
                <a:latin typeface="Arial"/>
                <a:cs typeface="Arial"/>
              </a:rPr>
              <a:t> </a:t>
            </a:r>
            <a:r>
              <a:rPr sz="800" i="1" spc="-45" dirty="0">
                <a:latin typeface="Sitka Text"/>
                <a:cs typeface="Sitka Text"/>
              </a:rPr>
              <a:t>,</a:t>
            </a:r>
            <a:r>
              <a:rPr sz="800" spc="-45" dirty="0">
                <a:latin typeface="Lucida Sans"/>
                <a:cs typeface="Lucida Sans"/>
              </a:rPr>
              <a:t>0	</a:t>
            </a:r>
            <a:r>
              <a:rPr sz="800" i="1" spc="-25" dirty="0">
                <a:latin typeface="Arial"/>
                <a:cs typeface="Arial"/>
              </a:rPr>
              <a:t>c 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i</a:t>
            </a:r>
            <a:r>
              <a:rPr sz="800" i="1" spc="20" dirty="0">
                <a:latin typeface="Arial"/>
                <a:cs typeface="Arial"/>
              </a:rPr>
              <a:t> i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86620" y="2376016"/>
            <a:ext cx="320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i="1" spc="-7" baseline="4629" dirty="0">
                <a:latin typeface="Trebuchet MS"/>
                <a:cs typeface="Trebuchet MS"/>
              </a:rPr>
              <a:t>j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2345" y="2667011"/>
            <a:ext cx="23583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70" dirty="0" smtClean="0">
                <a:latin typeface="Tahoma"/>
                <a:cs typeface="Tahoma"/>
              </a:rPr>
              <a:t>где</a:t>
            </a:r>
            <a:r>
              <a:rPr sz="1100" spc="-70" dirty="0" smtClean="0">
                <a:latin typeface="Tahoma"/>
                <a:cs typeface="Tahoma"/>
              </a:rPr>
              <a:t> </a:t>
            </a:r>
            <a:r>
              <a:rPr sz="1100" spc="85" dirty="0">
                <a:solidFill>
                  <a:srgbClr val="990099"/>
                </a:solidFill>
                <a:latin typeface="Tahoma"/>
                <a:cs typeface="Tahoma"/>
              </a:rPr>
              <a:t>X </a:t>
            </a:r>
            <a:r>
              <a:rPr lang="ru-RU" sz="1100" spc="-70" dirty="0" smtClean="0">
                <a:latin typeface="Tahoma"/>
                <a:cs typeface="Tahoma"/>
              </a:rPr>
              <a:t>атрибуты, которые содержит </a:t>
            </a:r>
            <a:r>
              <a:rPr sz="1100" spc="-40" dirty="0" smtClean="0">
                <a:solidFill>
                  <a:srgbClr val="990099"/>
                </a:solidFill>
                <a:latin typeface="Tahoma"/>
                <a:cs typeface="Tahoma"/>
              </a:rPr>
              <a:t>d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43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/>
              <a:t>Логистическая регрессия</a:t>
            </a:r>
            <a:r>
              <a:rPr sz="1400" spc="55" dirty="0" smtClean="0"/>
              <a:t> </a:t>
            </a:r>
            <a:r>
              <a:rPr sz="1400" spc="10" dirty="0"/>
              <a:t>(3/7)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677188"/>
            <a:ext cx="3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0" dirty="0" smtClean="0">
                <a:latin typeface="Tahoma"/>
                <a:cs typeface="Tahoma"/>
              </a:rPr>
              <a:t>Бинарные и общие функции </a:t>
            </a:r>
            <a:r>
              <a:rPr sz="1000" i="1" spc="-10" dirty="0" smtClean="0">
                <a:solidFill>
                  <a:srgbClr val="FF0000"/>
                </a:solidFill>
                <a:latin typeface="Arial"/>
                <a:cs typeface="Arial"/>
              </a:rPr>
              <a:t>(*) </a:t>
            </a:r>
            <a:r>
              <a:rPr lang="ru-RU" sz="1100" spc="-45" dirty="0" smtClean="0">
                <a:latin typeface="Tahoma"/>
                <a:cs typeface="Tahoma"/>
              </a:rPr>
              <a:t>для логистической регрессии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4192" y="1233232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7626" y="1213915"/>
            <a:ext cx="185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032" y="1154949"/>
            <a:ext cx="1040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8820" algn="l"/>
              </a:tabLst>
            </a:pP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	</a:t>
            </a:r>
            <a:r>
              <a:rPr sz="1100" i="1" spc="-70" dirty="0">
                <a:latin typeface="Verdana"/>
                <a:cs typeface="Verdana"/>
              </a:rPr>
              <a:t>β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9855" y="86065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6096" y="104284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9543" y="1023529"/>
            <a:ext cx="2717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c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3032" y="966189"/>
            <a:ext cx="2798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5140" algn="l"/>
                <a:tab pos="1027430" algn="l"/>
                <a:tab pos="1922780" algn="l"/>
                <a:tab pos="2390775" algn="l"/>
                <a:tab pos="2597150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	</a:t>
            </a:r>
            <a:r>
              <a:rPr sz="1100" spc="-55" dirty="0">
                <a:latin typeface="Tahoma"/>
                <a:cs typeface="Tahoma"/>
              </a:rPr>
              <a:t>	</a:t>
            </a: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	</a:t>
            </a:r>
            <a:r>
              <a:rPr sz="1100" i="1" spc="-70" dirty="0">
                <a:latin typeface="Verdana"/>
                <a:cs typeface="Verdana"/>
              </a:rPr>
              <a:t>β	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6245" y="1176515"/>
            <a:ext cx="1162685" cy="0"/>
          </a:xfrm>
          <a:custGeom>
            <a:avLst/>
            <a:gdLst/>
            <a:ahLst/>
            <a:cxnLst/>
            <a:rect l="l" t="t" r="r" b="b"/>
            <a:pathLst>
              <a:path w="1162685">
                <a:moveTo>
                  <a:pt x="0" y="0"/>
                </a:moveTo>
                <a:lnTo>
                  <a:pt x="116225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9785" y="1204415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60" baseline="-17361" dirty="0">
                <a:latin typeface="Arial"/>
                <a:cs typeface="Arial"/>
              </a:rPr>
              <a:t>c</a:t>
            </a: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629" y="1059915"/>
            <a:ext cx="3216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68730" algn="l"/>
                <a:tab pos="1930400" algn="l"/>
                <a:tab pos="3056255" algn="l"/>
              </a:tabLst>
            </a:pPr>
            <a:r>
              <a:rPr sz="1100" i="1" spc="5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40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r>
              <a:rPr sz="1650" baseline="2525" dirty="0">
                <a:latin typeface="Arial"/>
                <a:cs typeface="Arial"/>
              </a:rPr>
              <a:t>	</a:t>
            </a:r>
            <a:r>
              <a:rPr sz="1100" i="1" spc="5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r>
              <a:rPr sz="1650" baseline="2525" dirty="0">
                <a:latin typeface="Arial"/>
                <a:cs typeface="Arial"/>
              </a:rPr>
              <a:t>	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2009" y="1233232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5455" y="1215541"/>
            <a:ext cx="306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 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i</a:t>
            </a:r>
            <a:r>
              <a:rPr sz="800" i="1" spc="20" dirty="0">
                <a:latin typeface="Arial"/>
                <a:cs typeface="Arial"/>
              </a:rPr>
              <a:t> i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9457" y="1154949"/>
            <a:ext cx="9220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059" algn="l"/>
              </a:tabLst>
            </a:pP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	</a:t>
            </a:r>
            <a:r>
              <a:rPr sz="1100" i="1" spc="-70" dirty="0">
                <a:latin typeface="Verdana"/>
                <a:cs typeface="Verdana"/>
              </a:rPr>
              <a:t>β </a:t>
            </a:r>
            <a:r>
              <a:rPr sz="900" i="1" spc="-7" baseline="4629" dirty="0">
                <a:latin typeface="Trebuchet MS"/>
                <a:cs typeface="Trebuchet MS"/>
              </a:rPr>
              <a:t>j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1445944"/>
            <a:ext cx="287234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45" dirty="0">
                <a:latin typeface="Tahoma"/>
                <a:cs typeface="Tahoma"/>
              </a:rPr>
              <a:t>м</a:t>
            </a:r>
            <a:r>
              <a:rPr lang="ru-RU" sz="1100" spc="-45" dirty="0" smtClean="0">
                <a:latin typeface="Tahoma"/>
                <a:cs typeface="Tahoma"/>
              </a:rPr>
              <a:t>огут быть упрощены следующим образом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047" y="172862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59941" y="1938959"/>
            <a:ext cx="728980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0" y="0"/>
                </a:moveTo>
                <a:lnTo>
                  <a:pt x="72890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3229" y="1917381"/>
            <a:ext cx="1358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-30" baseline="37878" dirty="0">
                <a:latin typeface="Arial"/>
                <a:cs typeface="Arial"/>
              </a:rPr>
              <a:t>P</a:t>
            </a:r>
            <a:r>
              <a:rPr sz="1650" spc="-30" baseline="37878" dirty="0">
                <a:latin typeface="Tahoma"/>
                <a:cs typeface="Tahoma"/>
              </a:rPr>
              <a:t>(</a:t>
            </a:r>
            <a:r>
              <a:rPr sz="1650" i="1" spc="-30" baseline="37878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650" spc="-30" baseline="37878" dirty="0">
                <a:latin typeface="Lucida Sans Unicode"/>
                <a:cs typeface="Lucida Sans Unicode"/>
              </a:rPr>
              <a:t>|</a:t>
            </a:r>
            <a:r>
              <a:rPr sz="1650" i="1" spc="-30" baseline="37878" dirty="0">
                <a:latin typeface="Arial"/>
                <a:cs typeface="Arial"/>
              </a:rPr>
              <a:t>d</a:t>
            </a:r>
            <a:r>
              <a:rPr sz="1650" i="1" spc="-315" baseline="37878" dirty="0">
                <a:latin typeface="Arial"/>
                <a:cs typeface="Arial"/>
              </a:rPr>
              <a:t> </a:t>
            </a:r>
            <a:r>
              <a:rPr sz="1650" baseline="37878" dirty="0">
                <a:latin typeface="Tahoma"/>
                <a:cs typeface="Tahoma"/>
              </a:rPr>
              <a:t>)</a:t>
            </a:r>
            <a:r>
              <a:rPr sz="1650" spc="-75" baseline="37878" dirty="0">
                <a:latin typeface="Tahoma"/>
                <a:cs typeface="Tahoma"/>
              </a:rPr>
              <a:t> </a:t>
            </a:r>
            <a:r>
              <a:rPr sz="1650" spc="67" baseline="37878" dirty="0">
                <a:latin typeface="Tahoma"/>
                <a:cs typeface="Tahoma"/>
              </a:rPr>
              <a:t>=</a:t>
            </a:r>
            <a:r>
              <a:rPr sz="1650" spc="89" baseline="37878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spc="-50" dirty="0">
                <a:latin typeface="Lucida Sans Unicode"/>
                <a:cs typeface="Lucida Sans Unicode"/>
              </a:rPr>
              <a:t>−</a:t>
            </a:r>
            <a:r>
              <a:rPr sz="1100" i="1" spc="-50" dirty="0">
                <a:latin typeface="Arial"/>
                <a:cs typeface="Arial"/>
              </a:rPr>
              <a:t>z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1268" y="1728621"/>
            <a:ext cx="458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z</a:t>
            </a:r>
            <a:r>
              <a:rPr sz="1200" i="1" spc="-75" baseline="-10416" dirty="0">
                <a:latin typeface="Arial"/>
                <a:cs typeface="Arial"/>
              </a:rPr>
              <a:t>c</a:t>
            </a:r>
            <a:r>
              <a:rPr sz="1200" i="1" spc="-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3956" y="1938959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291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87256" y="1822347"/>
            <a:ext cx="77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Arial"/>
                <a:cs typeface="Arial"/>
              </a:rPr>
              <a:t>d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21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7509" y="1966860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60" baseline="-17361" dirty="0">
                <a:latin typeface="Arial"/>
                <a:cs typeface="Arial"/>
              </a:rPr>
              <a:t>c</a:t>
            </a: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3716" y="197798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7181" y="1917381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latin typeface="Arial"/>
                <a:cs typeface="Arial"/>
              </a:rPr>
              <a:t>exp</a:t>
            </a:r>
            <a:r>
              <a:rPr sz="1100" spc="-55" dirty="0">
                <a:latin typeface="Tahoma"/>
                <a:cs typeface="Tahoma"/>
              </a:rPr>
              <a:t>(</a:t>
            </a:r>
            <a:r>
              <a:rPr sz="1100" i="1" spc="-55" dirty="0">
                <a:latin typeface="Arial"/>
                <a:cs typeface="Arial"/>
              </a:rPr>
              <a:t>z </a:t>
            </a:r>
            <a:r>
              <a:rPr sz="900" i="1" spc="-7" baseline="4629" dirty="0">
                <a:latin typeface="Trebuchet MS"/>
                <a:cs typeface="Trebuchet MS"/>
              </a:rPr>
              <a:t>j</a:t>
            </a:r>
            <a:r>
              <a:rPr sz="900" i="1" spc="60" baseline="4629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5369" y="2235349"/>
            <a:ext cx="4262806" cy="81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40" dirty="0" smtClean="0">
                <a:latin typeface="Tahoma"/>
                <a:cs typeface="Tahoma"/>
              </a:rPr>
              <a:t>Которые называются </a:t>
            </a:r>
            <a:r>
              <a:rPr lang="ru-RU" sz="1100" spc="-20" dirty="0" smtClean="0">
                <a:solidFill>
                  <a:srgbClr val="990099"/>
                </a:solidFill>
                <a:latin typeface="Tahoma"/>
                <a:cs typeface="Tahoma"/>
              </a:rPr>
              <a:t>логистической</a:t>
            </a:r>
            <a:r>
              <a:rPr sz="1100" spc="-20" dirty="0" smtClean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функцией и функцией 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spc="-40" dirty="0" err="1" smtClean="0">
                <a:solidFill>
                  <a:srgbClr val="990099"/>
                </a:solidFill>
                <a:latin typeface="Tahoma"/>
                <a:cs typeface="Tahoma"/>
              </a:rPr>
              <a:t>softmax</a:t>
            </a:r>
            <a:r>
              <a:rPr sz="1100" spc="-3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12900"/>
              </a:lnSpc>
              <a:spcBef>
                <a:spcPts val="855"/>
              </a:spcBef>
            </a:pPr>
            <a:r>
              <a:rPr sz="1000" i="1" spc="105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lang="ru-RU" sz="1000" i="1" spc="-20" dirty="0" smtClean="0">
                <a:solidFill>
                  <a:srgbClr val="FF0000"/>
                </a:solidFill>
                <a:latin typeface="Arial"/>
                <a:cs typeface="Arial"/>
              </a:rPr>
              <a:t>Это не самая общая форма для логистической регрессии, однако она является подходящим определением для целей данного курса.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43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/>
              <a:t>Логистическая </a:t>
            </a:r>
            <a:r>
              <a:rPr lang="ru-RU" sz="1400" spc="-20" dirty="0" smtClean="0"/>
              <a:t>регрессия </a:t>
            </a:r>
            <a:r>
              <a:rPr sz="1400" spc="10" dirty="0" smtClean="0"/>
              <a:t>(4/7</a:t>
            </a:r>
            <a:r>
              <a:rPr sz="1400" spc="10" dirty="0"/>
              <a:t>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61197"/>
            <a:ext cx="19577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spc="-30" dirty="0" smtClean="0">
                <a:solidFill>
                  <a:srgbClr val="007F00"/>
                </a:solidFill>
                <a:latin typeface="Tahoma"/>
                <a:cs typeface="Tahoma"/>
              </a:rPr>
              <a:t>Логистическая Функция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9621" y="922045"/>
            <a:ext cx="1828800" cy="112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249557"/>
            <a:ext cx="4091356" cy="914866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Функция </a:t>
            </a:r>
            <a:r>
              <a:rPr lang="fr-FR" sz="1200" spc="-45" dirty="0" smtClean="0">
                <a:solidFill>
                  <a:srgbClr val="007F00"/>
                </a:solidFill>
                <a:latin typeface="Tahoma"/>
                <a:cs typeface="Tahoma"/>
              </a:rPr>
              <a:t>Softmax</a:t>
            </a:r>
            <a:endParaRPr sz="12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59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10" dirty="0" smtClean="0">
                <a:latin typeface="Tahoma"/>
                <a:cs typeface="Tahoma"/>
              </a:rPr>
              <a:t>Полиномиальная генерализация логистической функции</a:t>
            </a:r>
            <a:endParaRPr sz="1100" dirty="0">
              <a:latin typeface="Tahoma"/>
              <a:cs typeface="Tahoma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55" dirty="0" smtClean="0">
                <a:latin typeface="Tahoma"/>
                <a:cs typeface="Tahoma"/>
              </a:rPr>
              <a:t>Принимает выход </a:t>
            </a:r>
            <a:r>
              <a:rPr lang="ru-RU" sz="1100" spc="-20" dirty="0" smtClean="0">
                <a:latin typeface="Tahoma"/>
                <a:cs typeface="Tahoma"/>
              </a:rPr>
              <a:t>различных линейных функций </a:t>
            </a:r>
            <a:r>
              <a:rPr lang="fr-FR" sz="1100" i="1" spc="20" dirty="0" smtClean="0">
                <a:latin typeface="Arial"/>
                <a:cs typeface="Arial"/>
              </a:rPr>
              <a:t>K</a:t>
            </a:r>
            <a:r>
              <a:rPr lang="ru-RU" sz="1100" i="1" spc="2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lang="ru-RU" sz="1100" spc="-45" dirty="0" smtClean="0">
                <a:latin typeface="Tahoma"/>
                <a:cs typeface="Tahoma"/>
              </a:rPr>
              <a:t>возвращает распределение вероятностей по этим выходам.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19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/>
              <a:t>Логистическая регрессия</a:t>
            </a:r>
            <a:r>
              <a:rPr sz="1400" spc="55" dirty="0" smtClean="0"/>
              <a:t> </a:t>
            </a:r>
            <a:r>
              <a:rPr sz="1400" spc="10" dirty="0"/>
              <a:t>(5/7)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95300" y="663575"/>
            <a:ext cx="4362450" cy="25045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7780" indent="-132080">
              <a:lnSpc>
                <a:spcPct val="102600"/>
              </a:lnSpc>
              <a:spcBef>
                <a:spcPts val="5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Учитывая эту формулировку модели, мы хотим обучить параметры </a:t>
            </a:r>
            <a:r>
              <a:rPr sz="1100" i="1" spc="-70" dirty="0" smtClean="0">
                <a:solidFill>
                  <a:srgbClr val="990099"/>
                </a:solidFill>
                <a:latin typeface="Verdana"/>
                <a:cs typeface="Verdana"/>
              </a:rPr>
              <a:t>β</a:t>
            </a:r>
            <a:r>
              <a:rPr lang="ru-RU" sz="1100" i="1" spc="-70" dirty="0" smtClean="0">
                <a:solidFill>
                  <a:srgbClr val="990099"/>
                </a:solidFill>
                <a:latin typeface="Verdana"/>
                <a:cs typeface="Verdana"/>
              </a:rPr>
              <a:t>,</a:t>
            </a:r>
            <a:r>
              <a:rPr sz="1100" i="1" spc="-70" dirty="0" smtClean="0">
                <a:solidFill>
                  <a:srgbClr val="990099"/>
                </a:solidFill>
                <a:latin typeface="Verdana"/>
                <a:cs typeface="Verdana"/>
              </a:rPr>
              <a:t> </a:t>
            </a:r>
            <a:r>
              <a:rPr sz="1100" i="1" spc="-70" dirty="0" smtClean="0">
                <a:latin typeface="Verdana"/>
                <a:cs typeface="Verdana"/>
              </a:rPr>
              <a:t> </a:t>
            </a:r>
            <a:r>
              <a:rPr lang="ru-RU" sz="1100" spc="-15" dirty="0" smtClean="0">
                <a:latin typeface="Tahoma"/>
                <a:cs typeface="Tahoma"/>
              </a:rPr>
              <a:t>которые максимизируют </a:t>
            </a:r>
            <a:r>
              <a:rPr lang="ru-RU" sz="1100" spc="-30" dirty="0" smtClean="0">
                <a:solidFill>
                  <a:srgbClr val="007F00"/>
                </a:solidFill>
                <a:latin typeface="Tahoma"/>
                <a:cs typeface="Tahoma"/>
              </a:rPr>
              <a:t>условное правдоподобие</a:t>
            </a:r>
            <a:r>
              <a:rPr lang="fr-FR" sz="1100" spc="-30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lang="ru-RU" sz="1100" spc="-15" dirty="0" smtClean="0">
                <a:latin typeface="Tahoma"/>
                <a:cs typeface="Tahoma"/>
              </a:rPr>
              <a:t>данных в соответствии с моделью. </a:t>
            </a:r>
          </a:p>
          <a:p>
            <a:pPr marL="144780" marR="17780" indent="-132080">
              <a:lnSpc>
                <a:spcPct val="102600"/>
              </a:lnSpc>
              <a:spcBef>
                <a:spcPts val="5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Благодаря функции </a:t>
            </a:r>
            <a:r>
              <a:rPr sz="1100" spc="-40" dirty="0" err="1" smtClean="0">
                <a:solidFill>
                  <a:srgbClr val="990099"/>
                </a:solidFill>
                <a:latin typeface="Tahoma"/>
                <a:cs typeface="Tahoma"/>
              </a:rPr>
              <a:t>softmax</a:t>
            </a:r>
            <a:r>
              <a:rPr sz="1100" spc="-40" dirty="0" smtClean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ru-RU" sz="1100" spc="-30" dirty="0" smtClean="0">
                <a:latin typeface="Tahoma"/>
                <a:cs typeface="Tahoma"/>
              </a:rPr>
              <a:t>мы не только строим классификатор, но и обучаем вероятностные распределения по классификациям.</a:t>
            </a:r>
            <a:endParaRPr sz="11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Существует много способов выбрать вес </a:t>
            </a:r>
            <a:r>
              <a:rPr sz="1100" i="1" spc="-50" dirty="0" smtClean="0">
                <a:solidFill>
                  <a:srgbClr val="990099"/>
                </a:solidFill>
                <a:latin typeface="Verdana"/>
                <a:cs typeface="Verdana"/>
              </a:rPr>
              <a:t>β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934085" marR="19685" indent="-762635">
              <a:lnSpc>
                <a:spcPct val="102600"/>
              </a:lnSpc>
              <a:spcBef>
                <a:spcPts val="200"/>
              </a:spcBef>
            </a:pPr>
            <a:r>
              <a:rPr lang="ru-RU" sz="1100" b="1" spc="-40" dirty="0" smtClean="0">
                <a:latin typeface="Arial"/>
                <a:cs typeface="Arial"/>
              </a:rPr>
              <a:t>Персептрон</a:t>
            </a:r>
            <a:r>
              <a:rPr sz="1100" b="1" spc="-40" dirty="0" smtClean="0">
                <a:latin typeface="Arial"/>
                <a:cs typeface="Arial"/>
              </a:rPr>
              <a:t> </a:t>
            </a:r>
            <a:r>
              <a:rPr lang="ru-RU" sz="1100" spc="-15" dirty="0" smtClean="0">
                <a:latin typeface="Tahoma"/>
                <a:cs typeface="Tahoma"/>
              </a:rPr>
              <a:t>Найти неправильно классифицированные примеры и переместить веса в направлении к их правильному классу</a:t>
            </a:r>
            <a:endParaRPr sz="1100" dirty="0">
              <a:latin typeface="Tahoma"/>
              <a:cs typeface="Tahoma"/>
            </a:endParaRPr>
          </a:p>
          <a:p>
            <a:pPr marL="934085" marR="185420" indent="-789305">
              <a:lnSpc>
                <a:spcPct val="102600"/>
              </a:lnSpc>
            </a:pPr>
            <a:r>
              <a:rPr lang="ru-RU" sz="1100" b="1" spc="-35" dirty="0" smtClean="0">
                <a:latin typeface="Arial"/>
                <a:cs typeface="Arial"/>
              </a:rPr>
              <a:t>На основе маржи</a:t>
            </a:r>
            <a:r>
              <a:rPr sz="1100" b="1" spc="-35" dirty="0" smtClean="0">
                <a:latin typeface="Arial"/>
                <a:cs typeface="Arial"/>
              </a:rPr>
              <a:t> </a:t>
            </a:r>
            <a:r>
              <a:rPr lang="ru-RU" sz="1100" spc="-25" dirty="0" smtClean="0">
                <a:latin typeface="Tahoma"/>
                <a:cs typeface="Tahoma"/>
              </a:rPr>
              <a:t>Такие методы, как </a:t>
            </a:r>
            <a:r>
              <a:rPr lang="ru-RU" sz="1100" spc="-30" dirty="0" smtClean="0">
                <a:solidFill>
                  <a:srgbClr val="990099"/>
                </a:solidFill>
                <a:latin typeface="Tahoma"/>
                <a:cs typeface="Tahoma"/>
              </a:rPr>
              <a:t>Методы Опорных Векторов </a:t>
            </a:r>
            <a:r>
              <a:rPr lang="ru-RU" sz="1100" spc="-45" dirty="0" smtClean="0">
                <a:latin typeface="Tahoma"/>
                <a:cs typeface="Tahoma"/>
              </a:rPr>
              <a:t>могут использоваться для изучения весов</a:t>
            </a:r>
            <a:endParaRPr sz="1100" dirty="0">
              <a:latin typeface="Tahoma"/>
              <a:cs typeface="Tahoma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lang="ru-RU" sz="1100" b="1" spc="-50" dirty="0" smtClean="0">
                <a:latin typeface="Arial"/>
                <a:cs typeface="Arial"/>
              </a:rPr>
              <a:t>Логистическая регрессия </a:t>
            </a:r>
            <a:r>
              <a:rPr lang="ru-RU" sz="1100" spc="-15" dirty="0" smtClean="0">
                <a:latin typeface="Tahoma"/>
                <a:cs typeface="Tahoma"/>
              </a:rPr>
              <a:t>Сразу увеличить условное логарифмическое правдоподобие через градиентный спуск (на следующем слайде).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61134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/>
              <a:t>Логистическая регрессия</a:t>
            </a:r>
            <a:r>
              <a:rPr sz="1400" spc="55" dirty="0" smtClean="0"/>
              <a:t> </a:t>
            </a:r>
            <a:r>
              <a:rPr sz="1400" spc="10" dirty="0"/>
              <a:t>(6/7)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2048294" y="1142376"/>
            <a:ext cx="527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" dirty="0">
                <a:latin typeface="Arial"/>
                <a:cs typeface="Arial"/>
              </a:rPr>
              <a:t>c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d</a:t>
            </a:r>
            <a:r>
              <a:rPr sz="800" i="1" spc="-180" dirty="0">
                <a:latin typeface="Arial"/>
                <a:cs typeface="Arial"/>
              </a:rPr>
              <a:t> </a:t>
            </a:r>
            <a:r>
              <a:rPr sz="800" spc="30" dirty="0">
                <a:latin typeface="Lucida Sans Unicode"/>
                <a:cs typeface="Lucida Sans Unicode"/>
              </a:rPr>
              <a:t>∈</a:t>
            </a:r>
            <a:r>
              <a:rPr sz="800" spc="30" dirty="0">
                <a:latin typeface="Lucida Sans"/>
                <a:cs typeface="Lucida Sans"/>
              </a:rPr>
              <a:t>(</a:t>
            </a:r>
            <a:r>
              <a:rPr sz="800" i="1" spc="30" dirty="0">
                <a:latin typeface="Arial"/>
                <a:cs typeface="Arial"/>
              </a:rPr>
              <a:t>C</a:t>
            </a:r>
            <a:r>
              <a:rPr sz="800" i="1" spc="30" dirty="0">
                <a:latin typeface="Sitka Text"/>
                <a:cs typeface="Sitka Text"/>
              </a:rPr>
              <a:t>,</a:t>
            </a:r>
            <a:r>
              <a:rPr sz="800" i="1" spc="30" dirty="0">
                <a:latin typeface="Arial"/>
                <a:cs typeface="Arial"/>
              </a:rPr>
              <a:t>D</a:t>
            </a:r>
            <a:r>
              <a:rPr sz="800" spc="30" dirty="0">
                <a:latin typeface="Lucida Sans"/>
                <a:cs typeface="Lucida Sans"/>
              </a:rPr>
              <a:t>)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46518"/>
            <a:ext cx="3914140" cy="6712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Условное логарифмическое правдоподобие полиномиальной логистической регрессии</a:t>
            </a:r>
            <a:r>
              <a:rPr sz="1100" spc="-5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tabLst>
                <a:tab pos="1875789" algn="l"/>
                <a:tab pos="2238375" algn="l"/>
              </a:tabLst>
            </a:pPr>
            <a:r>
              <a:rPr sz="1100" spc="-40" dirty="0">
                <a:latin typeface="Tahoma"/>
                <a:cs typeface="Tahoma"/>
              </a:rPr>
              <a:t>log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Arial"/>
                <a:cs typeface="Arial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Arial"/>
                <a:cs typeface="Arial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Arial"/>
                <a:cs typeface="Arial"/>
              </a:rPr>
              <a:t>d</a:t>
            </a:r>
            <a:r>
              <a:rPr sz="1100" i="1" spc="-1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β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log	</a:t>
            </a:r>
            <a:r>
              <a:rPr sz="1650" spc="982" baseline="53030" dirty="0">
                <a:latin typeface="Arial"/>
                <a:cs typeface="Arial"/>
              </a:rPr>
              <a:t>Y	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Arial"/>
                <a:cs typeface="Arial"/>
              </a:rPr>
              <a:t>d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β</a:t>
            </a:r>
            <a:r>
              <a:rPr sz="1100" spc="-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2624" y="120868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1634" y="1552827"/>
            <a:ext cx="527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" dirty="0">
                <a:latin typeface="Arial"/>
                <a:cs typeface="Arial"/>
              </a:rPr>
              <a:t>c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d</a:t>
            </a:r>
            <a:r>
              <a:rPr sz="800" i="1" spc="-180" dirty="0">
                <a:latin typeface="Arial"/>
                <a:cs typeface="Arial"/>
              </a:rPr>
              <a:t> </a:t>
            </a:r>
            <a:r>
              <a:rPr sz="800" spc="30" dirty="0">
                <a:latin typeface="Lucida Sans Unicode"/>
                <a:cs typeface="Lucida Sans Unicode"/>
              </a:rPr>
              <a:t>∈</a:t>
            </a:r>
            <a:r>
              <a:rPr sz="800" spc="30" dirty="0">
                <a:latin typeface="Lucida Sans"/>
                <a:cs typeface="Lucida Sans"/>
              </a:rPr>
              <a:t>(</a:t>
            </a:r>
            <a:r>
              <a:rPr sz="800" i="1" spc="30" dirty="0">
                <a:latin typeface="Arial"/>
                <a:cs typeface="Arial"/>
              </a:rPr>
              <a:t>C</a:t>
            </a:r>
            <a:r>
              <a:rPr sz="800" i="1" spc="30" dirty="0">
                <a:latin typeface="Sitka Text"/>
                <a:cs typeface="Sitka Text"/>
              </a:rPr>
              <a:t>,</a:t>
            </a:r>
            <a:r>
              <a:rPr sz="800" i="1" spc="30" dirty="0">
                <a:latin typeface="Arial"/>
                <a:cs typeface="Arial"/>
              </a:rPr>
              <a:t>D</a:t>
            </a:r>
            <a:r>
              <a:rPr sz="800" spc="30" dirty="0">
                <a:latin typeface="Lucida Sans"/>
                <a:cs typeface="Lucida Sans"/>
              </a:rPr>
              <a:t>)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5394" y="1340305"/>
            <a:ext cx="1547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3895" algn="l"/>
              </a:tabLst>
            </a:pPr>
            <a:r>
              <a:rPr sz="1100" spc="45" dirty="0">
                <a:latin typeface="Tahoma"/>
                <a:cs typeface="Tahoma"/>
              </a:rPr>
              <a:t>=	</a:t>
            </a:r>
            <a:r>
              <a:rPr sz="1100" spc="-40" dirty="0">
                <a:latin typeface="Tahoma"/>
                <a:cs typeface="Tahoma"/>
              </a:rPr>
              <a:t>log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Arial"/>
                <a:cs typeface="Arial"/>
              </a:rPr>
              <a:t>d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2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β</a:t>
            </a:r>
            <a:r>
              <a:rPr sz="1100" spc="-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508" y="1804541"/>
            <a:ext cx="1022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log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Arial"/>
                <a:cs typeface="Arial"/>
              </a:rPr>
              <a:t>d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β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624" y="167291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1634" y="2017076"/>
            <a:ext cx="527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" dirty="0">
                <a:latin typeface="Arial"/>
                <a:cs typeface="Arial"/>
              </a:rPr>
              <a:t>c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d</a:t>
            </a:r>
            <a:r>
              <a:rPr sz="800" i="1" spc="-180" dirty="0">
                <a:latin typeface="Arial"/>
                <a:cs typeface="Arial"/>
              </a:rPr>
              <a:t> </a:t>
            </a:r>
            <a:r>
              <a:rPr sz="800" spc="30" dirty="0">
                <a:latin typeface="Lucida Sans Unicode"/>
                <a:cs typeface="Lucida Sans Unicode"/>
              </a:rPr>
              <a:t>∈</a:t>
            </a:r>
            <a:r>
              <a:rPr sz="800" spc="30" dirty="0">
                <a:latin typeface="Lucida Sans"/>
                <a:cs typeface="Lucida Sans"/>
              </a:rPr>
              <a:t>(</a:t>
            </a:r>
            <a:r>
              <a:rPr sz="800" i="1" spc="30" dirty="0">
                <a:latin typeface="Arial"/>
                <a:cs typeface="Arial"/>
              </a:rPr>
              <a:t>C</a:t>
            </a:r>
            <a:r>
              <a:rPr sz="800" i="1" spc="30" dirty="0">
                <a:latin typeface="Sitka Text"/>
                <a:cs typeface="Sitka Text"/>
              </a:rPr>
              <a:t>,</a:t>
            </a:r>
            <a:r>
              <a:rPr sz="800" i="1" spc="30" dirty="0">
                <a:latin typeface="Arial"/>
                <a:cs typeface="Arial"/>
              </a:rPr>
              <a:t>D</a:t>
            </a:r>
            <a:r>
              <a:rPr sz="800" spc="30" dirty="0">
                <a:latin typeface="Lucida Sans"/>
                <a:cs typeface="Lucida Sans"/>
              </a:rPr>
              <a:t>)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4977" y="1605278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1217" y="1787473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8666" y="1709190"/>
            <a:ext cx="571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059" algn="l"/>
              </a:tabLst>
            </a:pPr>
            <a:r>
              <a:rPr sz="1100" i="1" spc="-75" dirty="0">
                <a:latin typeface="Arial"/>
                <a:cs typeface="Arial"/>
              </a:rPr>
              <a:t>ex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	</a:t>
            </a:r>
            <a:r>
              <a:rPr sz="1100" i="1" spc="-70" dirty="0">
                <a:latin typeface="Verdana"/>
                <a:cs typeface="Verdana"/>
              </a:rPr>
              <a:t>β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4664" y="1768156"/>
            <a:ext cx="2717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c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2680" y="1709190"/>
            <a:ext cx="213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01366" y="1921154"/>
            <a:ext cx="1162685" cy="0"/>
          </a:xfrm>
          <a:custGeom>
            <a:avLst/>
            <a:gdLst/>
            <a:ahLst/>
            <a:cxnLst/>
            <a:rect l="l" t="t" r="r" b="b"/>
            <a:pathLst>
              <a:path w="1162685">
                <a:moveTo>
                  <a:pt x="0" y="0"/>
                </a:moveTo>
                <a:lnTo>
                  <a:pt x="116225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6830" y="1804541"/>
            <a:ext cx="383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log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4906" y="1949042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60" baseline="-17361" dirty="0">
                <a:latin typeface="Arial"/>
                <a:cs typeface="Arial"/>
              </a:rPr>
              <a:t>c</a:t>
            </a: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0890" y="179566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7131" y="1977871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00577" y="1960180"/>
            <a:ext cx="306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 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i</a:t>
            </a:r>
            <a:r>
              <a:rPr sz="800" i="1" spc="20" dirty="0">
                <a:latin typeface="Arial"/>
                <a:cs typeface="Arial"/>
              </a:rPr>
              <a:t> i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4579" y="1899575"/>
            <a:ext cx="9220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059" algn="l"/>
              </a:tabLst>
            </a:pP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	</a:t>
            </a:r>
            <a:r>
              <a:rPr sz="1100" i="1" spc="-70" dirty="0">
                <a:latin typeface="Verdana"/>
                <a:cs typeface="Verdana"/>
              </a:rPr>
              <a:t>β </a:t>
            </a:r>
            <a:r>
              <a:rPr sz="900" i="1" spc="-7" baseline="4629" dirty="0">
                <a:latin typeface="Trebuchet MS"/>
                <a:cs typeface="Trebuchet MS"/>
              </a:rPr>
              <a:t>j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358" y="2408274"/>
            <a:ext cx="4167556" cy="93230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ru-RU" sz="1200" spc="-55" dirty="0" smtClean="0">
                <a:solidFill>
                  <a:srgbClr val="007F00"/>
                </a:solidFill>
                <a:latin typeface="Tahoma"/>
                <a:cs typeface="Tahoma"/>
              </a:rPr>
              <a:t>Изучение весов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30" dirty="0" smtClean="0">
                <a:latin typeface="Tahoma"/>
                <a:cs typeface="Tahoma"/>
              </a:rPr>
              <a:t>Производные по </a:t>
            </a:r>
            <a:r>
              <a:rPr sz="1100" i="1" spc="-70" dirty="0" smtClean="0">
                <a:solidFill>
                  <a:srgbClr val="990099"/>
                </a:solidFill>
                <a:latin typeface="Verdana"/>
                <a:cs typeface="Verdana"/>
              </a:rPr>
              <a:t>β </a:t>
            </a:r>
            <a:r>
              <a:rPr lang="ru-RU" sz="1100" spc="-35" dirty="0" smtClean="0">
                <a:latin typeface="Tahoma"/>
                <a:cs typeface="Tahoma"/>
              </a:rPr>
              <a:t>вогнуты</a:t>
            </a:r>
            <a:endParaRPr sz="1100" dirty="0">
              <a:latin typeface="Tahoma"/>
              <a:cs typeface="Tahoma"/>
            </a:endParaRPr>
          </a:p>
          <a:p>
            <a:pPr marL="152400" indent="-13970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153035" algn="l"/>
              </a:tabLst>
            </a:pPr>
            <a:r>
              <a:rPr lang="ru-RU" sz="1100" spc="-10" dirty="0">
                <a:latin typeface="Tahoma"/>
                <a:cs typeface="Tahoma"/>
              </a:rPr>
              <a:t> </a:t>
            </a:r>
            <a:r>
              <a:rPr lang="ru-RU" sz="1100" spc="-10" dirty="0" smtClean="0">
                <a:latin typeface="Tahoma"/>
                <a:cs typeface="Tahoma"/>
              </a:rPr>
              <a:t>Нет решения в закрытой форме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0" dirty="0" smtClean="0">
                <a:latin typeface="Tahoma"/>
                <a:cs typeface="Tahoma"/>
              </a:rPr>
              <a:t>(</a:t>
            </a:r>
            <a:r>
              <a:rPr lang="ru-RU" sz="1100" spc="-20" dirty="0" smtClean="0">
                <a:latin typeface="Tahoma"/>
                <a:cs typeface="Tahoma"/>
              </a:rPr>
              <a:t>Расчет оставлен для упражнения – или посмотрите в предыдущей лекции</a:t>
            </a:r>
            <a:r>
              <a:rPr sz="1100" spc="-35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666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/>
              <a:t>Логистическая регрессия</a:t>
            </a:r>
            <a:r>
              <a:rPr sz="1400" spc="55" dirty="0" smtClean="0"/>
              <a:t> </a:t>
            </a:r>
            <a:r>
              <a:rPr sz="1400" spc="10" dirty="0"/>
              <a:t>(7/7)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763305"/>
            <a:ext cx="4091356" cy="2294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spc="-55" dirty="0" smtClean="0">
                <a:solidFill>
                  <a:srgbClr val="007F00"/>
                </a:solidFill>
                <a:latin typeface="Tahoma"/>
                <a:cs typeface="Tahoma"/>
              </a:rPr>
              <a:t>Преимущества</a:t>
            </a:r>
            <a:endParaRPr sz="12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82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5" dirty="0" smtClean="0">
                <a:latin typeface="Tahoma"/>
                <a:cs typeface="Tahoma"/>
              </a:rPr>
              <a:t>Все еще достаточно простая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Результаты хорошо интерпретируются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10" dirty="0" smtClean="0">
                <a:latin typeface="Tahoma"/>
                <a:cs typeface="Tahoma"/>
              </a:rPr>
              <a:t>Не предполагайте статистическую независимость между атрибутами!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Lucida Sans Unicode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200" spc="-55" dirty="0" smtClean="0">
                <a:solidFill>
                  <a:srgbClr val="FF0000"/>
                </a:solidFill>
                <a:latin typeface="Tahoma"/>
                <a:cs typeface="Tahoma"/>
              </a:rPr>
              <a:t>Недостатки</a:t>
            </a:r>
            <a:endParaRPr sz="12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59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Труднее обучить, чем Наивный Байес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Проектирование атрибутов вручную может быть дорогим</a:t>
            </a:r>
            <a:endParaRPr sz="1100" dirty="0">
              <a:latin typeface="Tahoma"/>
              <a:cs typeface="Tahoma"/>
            </a:endParaRPr>
          </a:p>
          <a:p>
            <a:pPr marL="289560" marR="173355" indent="-132715">
              <a:lnSpc>
                <a:spcPct val="102600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15" dirty="0" smtClean="0">
                <a:latin typeface="Tahoma"/>
                <a:cs typeface="Tahoma"/>
              </a:rPr>
              <a:t>Не обязательно будет хорошо генерализировать из-за функций ручной работы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14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5" dirty="0" smtClean="0">
                <a:latin typeface="Tahoma"/>
                <a:cs typeface="Tahoma"/>
              </a:rPr>
              <a:t>Перерыв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96566"/>
            <a:ext cx="4091356" cy="5347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b="1" spc="-30" dirty="0" smtClean="0">
                <a:latin typeface="Arial"/>
                <a:cs typeface="Arial"/>
              </a:rPr>
              <a:t>Это было широкое введение в текстовую классификацию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b="1" dirty="0" smtClean="0">
                <a:latin typeface="Arial"/>
                <a:cs typeface="Arial"/>
              </a:rPr>
              <a:t>Далее мы рассмотрим подходы Глубокого Обучения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4343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5" dirty="0" smtClean="0">
                <a:latin typeface="Tahoma"/>
                <a:cs typeface="Tahoma"/>
              </a:rPr>
              <a:t>Краткое повторение</a:t>
            </a:r>
            <a:r>
              <a:rPr sz="1400" spc="-55" dirty="0" smtClean="0">
                <a:latin typeface="Tahoma"/>
                <a:cs typeface="Tahoma"/>
              </a:rPr>
              <a:t>: </a:t>
            </a:r>
            <a:r>
              <a:rPr lang="ru-RU" sz="1400" spc="-40" dirty="0" smtClean="0">
                <a:latin typeface="Tahoma"/>
                <a:cs typeface="Tahoma"/>
              </a:rPr>
              <a:t>Рекуррентные Нейронные Сети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443"/>
            <a:ext cx="36341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spc="-50" dirty="0" smtClean="0">
                <a:solidFill>
                  <a:srgbClr val="007F00"/>
                </a:solidFill>
                <a:latin typeface="Tahoma"/>
                <a:cs typeface="Tahoma"/>
              </a:rPr>
              <a:t>Языковая модель Рекуррентных Нейронных Сетей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4501" y="929398"/>
            <a:ext cx="2484119" cy="160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2769784"/>
            <a:ext cx="4480192" cy="60208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434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Независима от фактической рекуррентной функции</a:t>
            </a:r>
            <a:r>
              <a:rPr sz="1100" spc="-30" dirty="0" smtClean="0">
                <a:latin typeface="Tahoma"/>
                <a:cs typeface="Tahoma"/>
              </a:rPr>
              <a:t> </a:t>
            </a:r>
            <a:r>
              <a:rPr sz="1100" spc="35" dirty="0" smtClean="0">
                <a:latin typeface="Tahoma"/>
                <a:cs typeface="Tahoma"/>
              </a:rPr>
              <a:t>(</a:t>
            </a:r>
            <a:r>
              <a:rPr lang="ru-RU" sz="1100" spc="35" dirty="0" smtClean="0">
                <a:latin typeface="Tahoma"/>
                <a:cs typeface="Tahoma"/>
              </a:rPr>
              <a:t>СДКП</a:t>
            </a:r>
            <a:r>
              <a:rPr sz="1100" spc="35" dirty="0" smtClean="0">
                <a:latin typeface="Tahoma"/>
                <a:cs typeface="Tahoma"/>
              </a:rPr>
              <a:t>, </a:t>
            </a:r>
            <a:r>
              <a:rPr lang="ru-RU" sz="1100" spc="-5" dirty="0" smtClean="0">
                <a:latin typeface="Tahoma"/>
                <a:cs typeface="Tahoma"/>
              </a:rPr>
              <a:t>ГУ</a:t>
            </a:r>
            <a:r>
              <a:rPr sz="1100" spc="-5" dirty="0" smtClean="0">
                <a:latin typeface="Tahoma"/>
                <a:cs typeface="Tahoma"/>
              </a:rPr>
              <a:t>,</a:t>
            </a:r>
            <a:r>
              <a:rPr sz="1100" spc="235" dirty="0" smtClean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..)</a:t>
            </a:r>
            <a:endParaRPr sz="11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50" dirty="0" smtClean="0">
                <a:latin typeface="Tahoma"/>
                <a:cs typeface="Tahoma"/>
              </a:rPr>
              <a:t>Читает входные данные </a:t>
            </a:r>
            <a:r>
              <a:rPr sz="1100" i="1" spc="-15" dirty="0" smtClean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1200" i="1" spc="-22" baseline="-10416" dirty="0" smtClean="0">
                <a:solidFill>
                  <a:srgbClr val="990099"/>
                </a:solidFill>
                <a:latin typeface="Arial"/>
                <a:cs typeface="Arial"/>
              </a:rPr>
              <a:t>i </a:t>
            </a:r>
            <a:r>
              <a:rPr lang="ru-RU" sz="1100" spc="-15" dirty="0" smtClean="0">
                <a:latin typeface="Tahoma"/>
                <a:cs typeface="Tahoma"/>
              </a:rPr>
              <a:t>, чтобы аккумулировать положение</a:t>
            </a:r>
            <a:r>
              <a:rPr sz="1100" spc="-15" dirty="0" smtClean="0">
                <a:latin typeface="Tahoma"/>
                <a:cs typeface="Tahoma"/>
              </a:rPr>
              <a:t> </a:t>
            </a:r>
            <a:r>
              <a:rPr sz="1100" i="1" spc="-15" dirty="0" smtClean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200" i="1" spc="-22" baseline="-10416" dirty="0" smtClean="0">
                <a:solidFill>
                  <a:srgbClr val="990099"/>
                </a:solidFill>
                <a:latin typeface="Arial"/>
                <a:cs typeface="Arial"/>
              </a:rPr>
              <a:t>i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предсказать выходные данные </a:t>
            </a:r>
            <a:r>
              <a:rPr sz="1100" i="1" spc="-15" dirty="0" err="1" smtClean="0">
                <a:solidFill>
                  <a:srgbClr val="990099"/>
                </a:solidFill>
                <a:latin typeface="Arial"/>
                <a:cs typeface="Arial"/>
              </a:rPr>
              <a:t>y</a:t>
            </a:r>
            <a:r>
              <a:rPr sz="1200" i="1" spc="-22" baseline="-10416" dirty="0" err="1" smtClean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endParaRPr sz="1200" baseline="-10416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8733" y="1004074"/>
            <a:ext cx="3515360" cy="160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5300" y="59878"/>
            <a:ext cx="2971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0" dirty="0" smtClean="0">
                <a:latin typeface="Tahoma"/>
                <a:cs typeface="Tahoma"/>
              </a:rPr>
              <a:t>Информация, содержащаяся в РНС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038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5" dirty="0" smtClean="0"/>
              <a:t>Представление Текста с помощью РНС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1064501" y="581190"/>
            <a:ext cx="2484119" cy="160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2263775"/>
            <a:ext cx="4648200" cy="9539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i="1" spc="-15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200" i="1" spc="-22" baseline="-10416" dirty="0">
                <a:solidFill>
                  <a:srgbClr val="990099"/>
                </a:solidFill>
                <a:latin typeface="Arial"/>
                <a:cs typeface="Arial"/>
              </a:rPr>
              <a:t>i </a:t>
            </a:r>
            <a:r>
              <a:rPr lang="ru-RU" sz="1100" spc="-35" dirty="0" smtClean="0">
                <a:latin typeface="Tahoma"/>
                <a:cs typeface="Tahoma"/>
              </a:rPr>
              <a:t>является функцией </a:t>
            </a:r>
            <a:r>
              <a:rPr sz="1100" i="1" spc="5" dirty="0" smtClean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1200" spc="7" baseline="-13888" dirty="0" smtClean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1200" spc="7" baseline="-13888" dirty="0" smtClean="0">
                <a:solidFill>
                  <a:srgbClr val="990099"/>
                </a:solidFill>
                <a:latin typeface="Lucida Sans"/>
                <a:cs typeface="Lucida Sans"/>
              </a:rPr>
              <a:t>0:</a:t>
            </a:r>
            <a:r>
              <a:rPr sz="1200" i="1" spc="7" baseline="-13888" dirty="0" smtClean="0">
                <a:solidFill>
                  <a:srgbClr val="990099"/>
                </a:solidFill>
                <a:latin typeface="Arial"/>
                <a:cs typeface="Arial"/>
              </a:rPr>
              <a:t>i </a:t>
            </a:r>
            <a:r>
              <a:rPr sz="1200" spc="240" baseline="-13888" dirty="0">
                <a:solidFill>
                  <a:srgbClr val="990099"/>
                </a:solidFill>
                <a:latin typeface="Lucida Sans Unicode"/>
                <a:cs typeface="Lucida Sans Unicode"/>
              </a:rPr>
              <a:t>}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200" spc="7" baseline="-13888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1200" spc="7" baseline="-13888" dirty="0">
                <a:solidFill>
                  <a:srgbClr val="990099"/>
                </a:solidFill>
                <a:latin typeface="Lucida Sans"/>
                <a:cs typeface="Lucida Sans"/>
              </a:rPr>
              <a:t>0:</a:t>
            </a:r>
            <a:r>
              <a:rPr sz="1200" i="1" spc="7" baseline="-13888" dirty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r>
              <a:rPr sz="1200" i="1" spc="-202" baseline="-13888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200" spc="44" baseline="-13888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1200" spc="44" baseline="-13888" dirty="0">
                <a:solidFill>
                  <a:srgbClr val="990099"/>
                </a:solidFill>
                <a:latin typeface="Lucida Sans"/>
                <a:cs typeface="Lucida Sans"/>
              </a:rPr>
              <a:t>1</a:t>
            </a:r>
            <a:r>
              <a:rPr sz="1200" spc="44" baseline="-13888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1200" baseline="-13888" dirty="0">
              <a:latin typeface="Lucida Sans Unicode"/>
              <a:cs typeface="Lucida Sans Unicode"/>
            </a:endParaRPr>
          </a:p>
          <a:p>
            <a:pPr marL="144780" indent="-132080">
              <a:lnSpc>
                <a:spcPct val="100000"/>
              </a:lnSpc>
              <a:spcBef>
                <a:spcPts val="160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Это содержит информацию о всем тексте, прочитанном до пункта </a:t>
            </a:r>
            <a:r>
              <a:rPr sz="1100" i="1" spc="15" dirty="0" err="1" smtClean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44780" marR="140970" indent="-132080">
              <a:lnSpc>
                <a:spcPct val="102600"/>
              </a:lnSpc>
              <a:spcBef>
                <a:spcPts val="12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20" dirty="0">
                <a:latin typeface="Tahoma"/>
                <a:cs typeface="Tahoma"/>
              </a:rPr>
              <a:t>Первая половина этой лекции была посвящена изучению </a:t>
            </a:r>
            <a:r>
              <a:rPr lang="ru-RU" sz="1100" spc="-20" dirty="0" smtClean="0">
                <a:latin typeface="Tahoma"/>
                <a:cs typeface="Tahoma"/>
              </a:rPr>
              <a:t>представления </a:t>
            </a:r>
            <a:r>
              <a:rPr sz="1100" spc="85" dirty="0" smtClean="0">
                <a:solidFill>
                  <a:srgbClr val="990099"/>
                </a:solidFill>
                <a:latin typeface="Tahoma"/>
                <a:cs typeface="Tahoma"/>
              </a:rPr>
              <a:t>X </a:t>
            </a:r>
            <a:r>
              <a:rPr lang="ru-RU" sz="1100" spc="-45" dirty="0" smtClean="0">
                <a:latin typeface="Tahoma"/>
                <a:cs typeface="Tahoma"/>
              </a:rPr>
              <a:t>для данного текста</a:t>
            </a:r>
            <a:endParaRPr sz="11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160"/>
              </a:spcBef>
              <a:buClr>
                <a:srgbClr val="00000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h </a:t>
            </a:r>
            <a:r>
              <a:rPr lang="ru-RU" sz="1100" i="1" spc="-50" dirty="0" smtClean="0">
                <a:solidFill>
                  <a:srgbClr val="990099"/>
                </a:solidFill>
                <a:latin typeface="Arial"/>
                <a:cs typeface="Arial"/>
              </a:rPr>
              <a:t>– </a:t>
            </a:r>
            <a:r>
              <a:rPr lang="ru-RU" sz="1100" spc="-35" dirty="0" smtClean="0">
                <a:latin typeface="Tahoma"/>
                <a:cs typeface="Tahoma"/>
              </a:rPr>
              <a:t>конкретно это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28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5" dirty="0" smtClean="0"/>
              <a:t>Важное сообщение 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33760"/>
            <a:ext cx="3884929" cy="293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Good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Day,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4290">
              <a:lnSpc>
                <a:spcPct val="100000"/>
              </a:lnSpc>
            </a:pPr>
            <a:r>
              <a:rPr sz="1000" spc="30" dirty="0">
                <a:latin typeface="Tahoma"/>
                <a:cs typeface="Tahoma"/>
              </a:rPr>
              <a:t>My </a:t>
            </a:r>
            <a:r>
              <a:rPr sz="1000" spc="-60" dirty="0">
                <a:latin typeface="Tahoma"/>
                <a:cs typeface="Tahoma"/>
              </a:rPr>
              <a:t>name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10" dirty="0">
                <a:latin typeface="Tahoma"/>
                <a:cs typeface="Tahoma"/>
              </a:rPr>
              <a:t>Dr </a:t>
            </a:r>
            <a:r>
              <a:rPr sz="1000" spc="-5" dirty="0">
                <a:latin typeface="Tahoma"/>
                <a:cs typeface="Tahoma"/>
              </a:rPr>
              <a:t>William </a:t>
            </a:r>
            <a:r>
              <a:rPr sz="1000" spc="-20" dirty="0">
                <a:latin typeface="Tahoma"/>
                <a:cs typeface="Tahoma"/>
              </a:rPr>
              <a:t>Monroe,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staff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15" dirty="0">
                <a:latin typeface="Tahoma"/>
                <a:cs typeface="Tahoma"/>
              </a:rPr>
              <a:t>Private </a:t>
            </a:r>
            <a:r>
              <a:rPr sz="1000" spc="-25" dirty="0">
                <a:latin typeface="Tahoma"/>
                <a:cs typeface="Tahoma"/>
              </a:rPr>
              <a:t>Clients Section </a:t>
            </a:r>
            <a:r>
              <a:rPr sz="1000" spc="-30" dirty="0">
                <a:latin typeface="Tahoma"/>
                <a:cs typeface="Tahoma"/>
              </a:rPr>
              <a:t>of 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45" dirty="0">
                <a:latin typeface="Tahoma"/>
                <a:cs typeface="Tahoma"/>
              </a:rPr>
              <a:t>well-known </a:t>
            </a:r>
            <a:r>
              <a:rPr sz="1000" spc="-35" dirty="0">
                <a:latin typeface="Tahoma"/>
                <a:cs typeface="Tahoma"/>
              </a:rPr>
              <a:t>bank, </a:t>
            </a:r>
            <a:r>
              <a:rPr sz="1000" spc="-60" dirty="0">
                <a:latin typeface="Tahoma"/>
                <a:cs typeface="Tahoma"/>
              </a:rPr>
              <a:t>here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0" dirty="0">
                <a:latin typeface="Tahoma"/>
                <a:cs typeface="Tahoma"/>
              </a:rPr>
              <a:t>London, England. </a:t>
            </a:r>
            <a:r>
              <a:rPr sz="1000" spc="-35" dirty="0">
                <a:latin typeface="Tahoma"/>
                <a:cs typeface="Tahoma"/>
              </a:rPr>
              <a:t>One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our </a:t>
            </a:r>
            <a:r>
              <a:rPr sz="1000" spc="-35" dirty="0">
                <a:latin typeface="Tahoma"/>
                <a:cs typeface="Tahoma"/>
              </a:rPr>
              <a:t>accounts, </a:t>
            </a:r>
            <a:r>
              <a:rPr sz="1000" spc="-20" dirty="0">
                <a:latin typeface="Tahoma"/>
                <a:cs typeface="Tahoma"/>
              </a:rPr>
              <a:t>with  </a:t>
            </a:r>
            <a:r>
              <a:rPr sz="1000" spc="-30" dirty="0">
                <a:latin typeface="Tahoma"/>
                <a:cs typeface="Tahoma"/>
              </a:rPr>
              <a:t>holding </a:t>
            </a:r>
            <a:r>
              <a:rPr sz="1000" spc="-40" dirty="0">
                <a:latin typeface="Tahoma"/>
                <a:cs typeface="Tahoma"/>
              </a:rPr>
              <a:t>balance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Arial Black"/>
                <a:cs typeface="Arial Black"/>
              </a:rPr>
              <a:t>£</a:t>
            </a:r>
            <a:r>
              <a:rPr sz="1000" spc="-40" dirty="0">
                <a:latin typeface="Tahoma"/>
                <a:cs typeface="Tahoma"/>
              </a:rPr>
              <a:t>15,000,000 </a:t>
            </a:r>
            <a:r>
              <a:rPr sz="1000" spc="-55" dirty="0">
                <a:latin typeface="Tahoma"/>
                <a:cs typeface="Tahoma"/>
              </a:rPr>
              <a:t>has </a:t>
            </a:r>
            <a:r>
              <a:rPr sz="1000" spc="-60" dirty="0">
                <a:latin typeface="Tahoma"/>
                <a:cs typeface="Tahoma"/>
              </a:rPr>
              <a:t>been </a:t>
            </a:r>
            <a:r>
              <a:rPr sz="1000" spc="-40" dirty="0">
                <a:latin typeface="Tahoma"/>
                <a:cs typeface="Tahoma"/>
              </a:rPr>
              <a:t>dormant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last </a:t>
            </a:r>
            <a:r>
              <a:rPr sz="1000" spc="-40" dirty="0">
                <a:latin typeface="Tahoma"/>
                <a:cs typeface="Tahoma"/>
              </a:rPr>
              <a:t>operated  </a:t>
            </a:r>
            <a:r>
              <a:rPr sz="1000" spc="-45" dirty="0">
                <a:latin typeface="Tahoma"/>
                <a:cs typeface="Tahoma"/>
              </a:rPr>
              <a:t>three </a:t>
            </a:r>
            <a:r>
              <a:rPr sz="1000" spc="-65" dirty="0">
                <a:latin typeface="Tahoma"/>
                <a:cs typeface="Tahoma"/>
              </a:rPr>
              <a:t>years </a:t>
            </a:r>
            <a:r>
              <a:rPr sz="1000" spc="-45" dirty="0">
                <a:latin typeface="Tahoma"/>
                <a:cs typeface="Tahoma"/>
              </a:rPr>
              <a:t>ago. </a:t>
            </a:r>
            <a:r>
              <a:rPr sz="1000" spc="-25" dirty="0">
                <a:latin typeface="Tahoma"/>
                <a:cs typeface="Tahoma"/>
              </a:rPr>
              <a:t>From </a:t>
            </a:r>
            <a:r>
              <a:rPr sz="1000" spc="-45" dirty="0">
                <a:latin typeface="Tahoma"/>
                <a:cs typeface="Tahoma"/>
              </a:rPr>
              <a:t>my </a:t>
            </a:r>
            <a:r>
              <a:rPr sz="1000" spc="-30" dirty="0">
                <a:latin typeface="Tahoma"/>
                <a:cs typeface="Tahoma"/>
              </a:rPr>
              <a:t>investigations,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60" dirty="0">
                <a:latin typeface="Tahoma"/>
                <a:cs typeface="Tahoma"/>
              </a:rPr>
              <a:t>owner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said </a:t>
            </a:r>
            <a:r>
              <a:rPr sz="1000" spc="-30" dirty="0">
                <a:latin typeface="Tahoma"/>
                <a:cs typeface="Tahoma"/>
              </a:rPr>
              <a:t>account,  </a:t>
            </a:r>
            <a:r>
              <a:rPr sz="1000" spc="-20" dirty="0">
                <a:latin typeface="Tahoma"/>
                <a:cs typeface="Tahoma"/>
              </a:rPr>
              <a:t>John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Shumejda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died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4th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January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2002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plane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crash.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72390" algn="just">
              <a:lnSpc>
                <a:spcPct val="100000"/>
              </a:lnSpc>
            </a:pPr>
            <a:r>
              <a:rPr sz="1000" spc="-100" dirty="0">
                <a:latin typeface="Tahoma"/>
                <a:cs typeface="Tahoma"/>
              </a:rPr>
              <a:t>I </a:t>
            </a:r>
            <a:r>
              <a:rPr sz="1000" spc="-55" dirty="0">
                <a:latin typeface="Tahoma"/>
                <a:cs typeface="Tahoma"/>
              </a:rPr>
              <a:t>have </a:t>
            </a:r>
            <a:r>
              <a:rPr sz="1000" spc="-45" dirty="0">
                <a:latin typeface="Tahoma"/>
                <a:cs typeface="Tahoma"/>
              </a:rPr>
              <a:t>decided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25" dirty="0">
                <a:latin typeface="Tahoma"/>
                <a:cs typeface="Tahoma"/>
              </a:rPr>
              <a:t>find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reliable </a:t>
            </a:r>
            <a:r>
              <a:rPr sz="1000" spc="-45" dirty="0">
                <a:latin typeface="Tahoma"/>
                <a:cs typeface="Tahoma"/>
              </a:rPr>
              <a:t>foreign </a:t>
            </a:r>
            <a:r>
              <a:rPr sz="1000" spc="-40" dirty="0">
                <a:latin typeface="Tahoma"/>
                <a:cs typeface="Tahoma"/>
              </a:rPr>
              <a:t>partner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deal </a:t>
            </a:r>
            <a:r>
              <a:rPr sz="1000" spc="-20" dirty="0">
                <a:latin typeface="Tahoma"/>
                <a:cs typeface="Tahoma"/>
              </a:rPr>
              <a:t>with. </a:t>
            </a:r>
            <a:r>
              <a:rPr sz="1000" spc="-100" dirty="0">
                <a:latin typeface="Tahoma"/>
                <a:cs typeface="Tahoma"/>
              </a:rPr>
              <a:t>I </a:t>
            </a:r>
            <a:r>
              <a:rPr sz="1000" spc="-45" dirty="0">
                <a:latin typeface="Tahoma"/>
                <a:cs typeface="Tahoma"/>
              </a:rPr>
              <a:t>therefore  </a:t>
            </a:r>
            <a:r>
              <a:rPr sz="1000" spc="-50" dirty="0">
                <a:latin typeface="Tahoma"/>
                <a:cs typeface="Tahoma"/>
              </a:rPr>
              <a:t>propose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do </a:t>
            </a:r>
            <a:r>
              <a:rPr sz="1000" spc="-50" dirty="0">
                <a:latin typeface="Tahoma"/>
                <a:cs typeface="Tahoma"/>
              </a:rPr>
              <a:t>business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50" dirty="0">
                <a:latin typeface="Tahoma"/>
                <a:cs typeface="Tahoma"/>
              </a:rPr>
              <a:t>you, </a:t>
            </a:r>
            <a:r>
              <a:rPr sz="1000" spc="-35" dirty="0">
                <a:latin typeface="Tahoma"/>
                <a:cs typeface="Tahoma"/>
              </a:rPr>
              <a:t>standing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the next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20" dirty="0">
                <a:latin typeface="Tahoma"/>
                <a:cs typeface="Tahoma"/>
              </a:rPr>
              <a:t>kin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5" dirty="0">
                <a:latin typeface="Tahoma"/>
                <a:cs typeface="Tahoma"/>
              </a:rPr>
              <a:t>these  </a:t>
            </a:r>
            <a:r>
              <a:rPr sz="1000" spc="-45" dirty="0">
                <a:latin typeface="Tahoma"/>
                <a:cs typeface="Tahoma"/>
              </a:rPr>
              <a:t>funds </a:t>
            </a:r>
            <a:r>
              <a:rPr sz="1000" spc="-35" dirty="0">
                <a:latin typeface="Tahoma"/>
                <a:cs typeface="Tahoma"/>
              </a:rPr>
              <a:t>from the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deceased.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Tahoma"/>
                <a:cs typeface="Tahoma"/>
              </a:rPr>
              <a:t>This </a:t>
            </a:r>
            <a:r>
              <a:rPr sz="1000" spc="-25" dirty="0">
                <a:latin typeface="Tahoma"/>
                <a:cs typeface="Tahoma"/>
              </a:rPr>
              <a:t>transaction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10" dirty="0">
                <a:latin typeface="Tahoma"/>
                <a:cs typeface="Tahoma"/>
              </a:rPr>
              <a:t>totally </a:t>
            </a:r>
            <a:r>
              <a:rPr sz="1000" spc="-55" dirty="0">
                <a:latin typeface="Tahoma"/>
                <a:cs typeface="Tahoma"/>
              </a:rPr>
              <a:t>free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25" dirty="0">
                <a:latin typeface="Tahoma"/>
                <a:cs typeface="Tahoma"/>
              </a:rPr>
              <a:t>risk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troubles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fund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25" dirty="0">
                <a:latin typeface="Tahoma"/>
                <a:cs typeface="Tahoma"/>
              </a:rPr>
              <a:t>legitimate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55" dirty="0">
                <a:latin typeface="Tahoma"/>
                <a:cs typeface="Tahoma"/>
              </a:rPr>
              <a:t>does </a:t>
            </a:r>
            <a:r>
              <a:rPr sz="1000" spc="-25" dirty="0">
                <a:latin typeface="Tahoma"/>
                <a:cs typeface="Tahoma"/>
              </a:rPr>
              <a:t>not </a:t>
            </a:r>
            <a:r>
              <a:rPr sz="1000" spc="-35" dirty="0">
                <a:latin typeface="Tahoma"/>
                <a:cs typeface="Tahoma"/>
              </a:rPr>
              <a:t>originate from </a:t>
            </a:r>
            <a:r>
              <a:rPr sz="1000" spc="-40" dirty="0">
                <a:latin typeface="Tahoma"/>
                <a:cs typeface="Tahoma"/>
              </a:rPr>
              <a:t>drug, </a:t>
            </a:r>
            <a:r>
              <a:rPr sz="1000" spc="-55" dirty="0">
                <a:latin typeface="Tahoma"/>
                <a:cs typeface="Tahoma"/>
              </a:rPr>
              <a:t>money </a:t>
            </a:r>
            <a:r>
              <a:rPr sz="1000" spc="-35" dirty="0">
                <a:latin typeface="Tahoma"/>
                <a:cs typeface="Tahoma"/>
              </a:rPr>
              <a:t>laundry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terrorism.</a:t>
            </a:r>
            <a:endParaRPr sz="1000">
              <a:latin typeface="Tahoma"/>
              <a:cs typeface="Tahoma"/>
            </a:endParaRPr>
          </a:p>
          <a:p>
            <a:pPr marL="12700" marR="1092200">
              <a:lnSpc>
                <a:spcPts val="2390"/>
              </a:lnSpc>
              <a:spcBef>
                <a:spcPts val="275"/>
              </a:spcBef>
            </a:pPr>
            <a:r>
              <a:rPr sz="1000" spc="-10" dirty="0">
                <a:latin typeface="Tahoma"/>
                <a:cs typeface="Tahoma"/>
              </a:rPr>
              <a:t>On </a:t>
            </a:r>
            <a:r>
              <a:rPr sz="1000" spc="-45" dirty="0">
                <a:latin typeface="Tahoma"/>
                <a:cs typeface="Tahoma"/>
              </a:rPr>
              <a:t>your </a:t>
            </a:r>
            <a:r>
              <a:rPr sz="1000" spc="-30" dirty="0">
                <a:latin typeface="Tahoma"/>
                <a:cs typeface="Tahoma"/>
              </a:rPr>
              <a:t>interest, </a:t>
            </a:r>
            <a:r>
              <a:rPr sz="1000" spc="-20" dirty="0">
                <a:latin typeface="Tahoma"/>
                <a:cs typeface="Tahoma"/>
              </a:rPr>
              <a:t>let </a:t>
            </a:r>
            <a:r>
              <a:rPr sz="1000" spc="-70" dirty="0">
                <a:latin typeface="Tahoma"/>
                <a:cs typeface="Tahoma"/>
              </a:rPr>
              <a:t>me </a:t>
            </a:r>
            <a:r>
              <a:rPr sz="1000" spc="-60" dirty="0">
                <a:latin typeface="Tahoma"/>
                <a:cs typeface="Tahoma"/>
              </a:rPr>
              <a:t>hear </a:t>
            </a:r>
            <a:r>
              <a:rPr sz="1000" spc="-35" dirty="0">
                <a:latin typeface="Tahoma"/>
                <a:cs typeface="Tahoma"/>
              </a:rPr>
              <a:t>from </a:t>
            </a:r>
            <a:r>
              <a:rPr sz="1000" spc="-55" dirty="0">
                <a:latin typeface="Tahoma"/>
                <a:cs typeface="Tahoma"/>
              </a:rPr>
              <a:t>you </a:t>
            </a:r>
            <a:r>
              <a:rPr sz="1000" spc="25" dirty="0">
                <a:latin typeface="Tahoma"/>
                <a:cs typeface="Tahoma"/>
              </a:rPr>
              <a:t>URGENTLY.  </a:t>
            </a:r>
            <a:r>
              <a:rPr sz="1000" spc="-15" dirty="0">
                <a:latin typeface="Tahoma"/>
                <a:cs typeface="Tahoma"/>
              </a:rPr>
              <a:t>Best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Regards,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</a:pPr>
            <a:r>
              <a:rPr sz="1000" spc="10" dirty="0">
                <a:latin typeface="Tahoma"/>
                <a:cs typeface="Tahoma"/>
              </a:rPr>
              <a:t>Dr </a:t>
            </a:r>
            <a:r>
              <a:rPr sz="1000" spc="-5" dirty="0">
                <a:latin typeface="Tahoma"/>
                <a:cs typeface="Tahoma"/>
              </a:rPr>
              <a:t>William </a:t>
            </a:r>
            <a:r>
              <a:rPr sz="1000" spc="-20" dirty="0">
                <a:latin typeface="Tahoma"/>
                <a:cs typeface="Tahoma"/>
              </a:rPr>
              <a:t>Monroe </a:t>
            </a:r>
            <a:r>
              <a:rPr sz="1000" spc="-15" dirty="0">
                <a:latin typeface="Tahoma"/>
                <a:cs typeface="Tahoma"/>
              </a:rPr>
              <a:t>Financial </a:t>
            </a:r>
            <a:r>
              <a:rPr sz="1000" spc="-25" dirty="0">
                <a:latin typeface="Tahoma"/>
                <a:cs typeface="Tahoma"/>
              </a:rPr>
              <a:t>Analysis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Remittance</a:t>
            </a:r>
            <a:r>
              <a:rPr sz="1000" spc="2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Manager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28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0" dirty="0" smtClean="0"/>
              <a:t>Пересмотр Логистической Регрессии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220586" y="471923"/>
            <a:ext cx="4167556" cy="13993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66725">
              <a:lnSpc>
                <a:spcPct val="102600"/>
              </a:lnSpc>
              <a:spcBef>
                <a:spcPts val="55"/>
              </a:spcBef>
            </a:pPr>
            <a:r>
              <a:rPr lang="ru-RU" sz="1100" spc="-35" dirty="0" smtClean="0">
                <a:latin typeface="Tahoma"/>
                <a:cs typeface="Tahoma"/>
              </a:rPr>
              <a:t>Фактически</a:t>
            </a:r>
            <a:r>
              <a:rPr sz="1100" spc="-35" dirty="0" smtClean="0">
                <a:latin typeface="Tahoma"/>
                <a:cs typeface="Tahoma"/>
              </a:rPr>
              <a:t>, </a:t>
            </a:r>
            <a:r>
              <a:rPr sz="1100" i="1" spc="-10" dirty="0">
                <a:solidFill>
                  <a:srgbClr val="990099"/>
                </a:solidFill>
                <a:latin typeface="Arial"/>
                <a:cs typeface="Arial"/>
              </a:rPr>
              <a:t>X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1100" i="1" spc="-30" dirty="0" err="1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200" i="1" spc="-44" baseline="-10416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1200" i="1" spc="-44" baseline="-1041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ru-RU" sz="1100" spc="-70" dirty="0" smtClean="0">
                <a:latin typeface="Tahoma"/>
                <a:cs typeface="Tahoma"/>
              </a:rPr>
              <a:t>, где</a:t>
            </a:r>
            <a:r>
              <a:rPr sz="1100" spc="-70" dirty="0" smtClean="0"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n </a:t>
            </a:r>
            <a:r>
              <a:rPr lang="ru-RU" sz="1100" spc="-35" dirty="0" smtClean="0">
                <a:latin typeface="Tahoma"/>
                <a:cs typeface="Tahoma"/>
              </a:rPr>
              <a:t>– это длина заданного входного документа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  <a:spcBef>
                <a:spcPts val="5"/>
              </a:spcBef>
            </a:pPr>
            <a:r>
              <a:rPr lang="ru-RU" sz="1100" spc="-30" dirty="0" smtClean="0">
                <a:latin typeface="Tahoma"/>
                <a:cs typeface="Tahoma"/>
              </a:rPr>
              <a:t>Таким образом, чтобы классифицировать текст, мы может просто взять обученную языковую модель (изученную на прошлой неделе) и извлечь текстовые представления из конечного скрытого состояния </a:t>
            </a:r>
            <a:r>
              <a:rPr sz="1100" i="1" spc="-15" dirty="0" err="1" smtClean="0">
                <a:latin typeface="Arial"/>
                <a:cs typeface="Arial"/>
              </a:rPr>
              <a:t>c</a:t>
            </a:r>
            <a:r>
              <a:rPr sz="1200" i="1" spc="-22" baseline="-10416" dirty="0" err="1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Tahoma"/>
                <a:cs typeface="Tahoma"/>
              </a:rPr>
              <a:t>Classification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55" dirty="0">
                <a:latin typeface="Tahoma"/>
                <a:cs typeface="Tahoma"/>
              </a:rPr>
              <a:t>before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0" dirty="0">
                <a:latin typeface="Tahoma"/>
                <a:cs typeface="Tahoma"/>
              </a:rPr>
              <a:t>logistic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9517" y="1888438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758" y="2070632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204" y="2051315"/>
            <a:ext cx="314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c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145" dirty="0">
                <a:latin typeface="Arial"/>
                <a:cs typeface="Arial"/>
              </a:rPr>
              <a:t> </a:t>
            </a:r>
            <a:r>
              <a:rPr sz="800" i="1" spc="3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800" i="1" spc="3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206" y="1992336"/>
            <a:ext cx="930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059" algn="l"/>
                <a:tab pos="686435" algn="l"/>
              </a:tabLst>
            </a:pP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	</a:t>
            </a:r>
            <a:r>
              <a:rPr sz="1100" i="1" spc="-70" dirty="0">
                <a:latin typeface="Verdana"/>
                <a:cs typeface="Verdana"/>
              </a:rPr>
              <a:t>β	</a:t>
            </a: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100" i="1" spc="1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5906" y="2204313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0" y="0"/>
                </a:moveTo>
                <a:lnTo>
                  <a:pt x="12050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9447" y="2232201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60" baseline="-17361" dirty="0">
                <a:latin typeface="Arial"/>
                <a:cs typeface="Arial"/>
              </a:rPr>
              <a:t>c</a:t>
            </a:r>
            <a:r>
              <a:rPr sz="600" i="1" spc="-5" dirty="0">
                <a:latin typeface="Trebuchet MS"/>
                <a:cs typeface="Trebuchet MS"/>
              </a:rPr>
              <a:t>j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9207" y="2087701"/>
            <a:ext cx="1297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38555" algn="l"/>
              </a:tabLst>
            </a:pPr>
            <a:r>
              <a:rPr sz="1100" i="1" spc="5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c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r>
              <a:rPr sz="1650" baseline="2525" dirty="0">
                <a:latin typeface="Arial"/>
                <a:cs typeface="Arial"/>
              </a:rPr>
              <a:t>	</a:t>
            </a:r>
            <a:r>
              <a:rPr sz="1650" spc="705" baseline="2525" dirty="0"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1671" y="226101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5117" y="2243326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 </a:t>
            </a:r>
            <a:r>
              <a:rPr sz="800" i="1" spc="10" dirty="0">
                <a:latin typeface="Sitka Text"/>
                <a:cs typeface="Sitka Text"/>
              </a:rPr>
              <a:t>,</a:t>
            </a:r>
            <a:r>
              <a:rPr sz="800" i="1" spc="10" dirty="0">
                <a:latin typeface="Arial"/>
                <a:cs typeface="Arial"/>
              </a:rPr>
              <a:t>i</a:t>
            </a:r>
            <a:r>
              <a:rPr sz="800" i="1" spc="95" dirty="0">
                <a:latin typeface="Arial"/>
                <a:cs typeface="Arial"/>
              </a:rPr>
              <a:t> </a:t>
            </a:r>
            <a:r>
              <a:rPr sz="800" i="1" spc="3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800" i="1" spc="3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9119" y="2182735"/>
            <a:ext cx="96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059" algn="l"/>
              </a:tabLst>
            </a:pPr>
            <a:r>
              <a:rPr sz="1100" i="1" spc="-50" dirty="0">
                <a:latin typeface="Arial"/>
                <a:cs typeface="Arial"/>
              </a:rPr>
              <a:t>exp</a:t>
            </a:r>
            <a:r>
              <a:rPr sz="1100" spc="-50" dirty="0">
                <a:latin typeface="Tahoma"/>
                <a:cs typeface="Tahoma"/>
              </a:rPr>
              <a:t>(	</a:t>
            </a:r>
            <a:r>
              <a:rPr sz="1100" i="1" spc="-70" dirty="0">
                <a:latin typeface="Verdana"/>
                <a:cs typeface="Verdana"/>
              </a:rPr>
              <a:t>β </a:t>
            </a:r>
            <a:r>
              <a:rPr sz="900" i="1" spc="-7" baseline="4629" dirty="0">
                <a:latin typeface="Trebuchet MS"/>
                <a:cs typeface="Trebuchet MS"/>
              </a:rPr>
              <a:t>j </a:t>
            </a: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100" i="1" spc="1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86" y="2590926"/>
            <a:ext cx="4396156" cy="8579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30" dirty="0" smtClean="0">
                <a:latin typeface="Tahoma"/>
                <a:cs typeface="Tahoma"/>
              </a:rPr>
              <a:t>Можно использовать РНС </a:t>
            </a:r>
            <a:r>
              <a:rPr sz="1100" spc="45" dirty="0" smtClean="0">
                <a:latin typeface="Tahoma"/>
                <a:cs typeface="Tahoma"/>
              </a:rPr>
              <a:t>+ </a:t>
            </a:r>
            <a:r>
              <a:rPr lang="ru-RU" sz="1100" spc="-20" dirty="0" smtClean="0">
                <a:latin typeface="Tahoma"/>
                <a:cs typeface="Tahoma"/>
              </a:rPr>
              <a:t>Логистическая Регрессия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lang="ru-RU" sz="1100" i="1" spc="-10" dirty="0" smtClean="0">
                <a:latin typeface="Arial"/>
                <a:cs typeface="Arial"/>
              </a:rPr>
              <a:t>вне коробки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30" dirty="0" smtClean="0">
                <a:latin typeface="Tahoma"/>
                <a:cs typeface="Tahoma"/>
              </a:rPr>
              <a:t>Фактически может использовать любой другой классификатор на поверх </a:t>
            </a:r>
            <a:r>
              <a:rPr sz="1100" i="1" spc="-25" dirty="0" smtClean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100" spc="-25" dirty="0" smtClean="0">
                <a:latin typeface="Tahoma"/>
                <a:cs typeface="Tahoma"/>
              </a:rPr>
              <a:t>!</a:t>
            </a:r>
            <a:endParaRPr sz="1100" dirty="0">
              <a:latin typeface="Tahoma"/>
              <a:cs typeface="Tahoma"/>
            </a:endParaRPr>
          </a:p>
          <a:p>
            <a:pPr marL="150495" indent="-13779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151130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Как обеспечить, чтобы </a:t>
            </a:r>
            <a:r>
              <a:rPr sz="1100" i="1" spc="-50" dirty="0" smtClean="0">
                <a:solidFill>
                  <a:srgbClr val="990099"/>
                </a:solidFill>
                <a:latin typeface="Arial"/>
                <a:cs typeface="Arial"/>
              </a:rPr>
              <a:t>h </a:t>
            </a:r>
            <a:r>
              <a:rPr lang="ru-RU" sz="1100" spc="-65" dirty="0" smtClean="0">
                <a:latin typeface="Tahoma"/>
                <a:cs typeface="Tahoma"/>
              </a:rPr>
              <a:t>уделял внимание соответствующим аспектам данных</a:t>
            </a:r>
            <a:r>
              <a:rPr sz="1100" spc="-30" dirty="0" smtClean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962350" cy="8303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0" dirty="0" smtClean="0">
                <a:latin typeface="Tahoma"/>
                <a:cs typeface="Tahoma"/>
              </a:rPr>
              <a:t>Классификация Текста с помощью РНС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Переместить функцию классификации внутри сети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9394" y="1066952"/>
            <a:ext cx="313436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0" dirty="0"/>
              <a:t>Классификация Текста с помощью РНС</a:t>
            </a:r>
            <a:endParaRPr lang="ru-RU" sz="1400" dirty="0"/>
          </a:p>
        </p:txBody>
      </p:sp>
      <p:sp>
        <p:nvSpPr>
          <p:cNvPr id="3" name="object 3"/>
          <p:cNvSpPr/>
          <p:nvPr/>
        </p:nvSpPr>
        <p:spPr>
          <a:xfrm>
            <a:off x="1107655" y="734123"/>
            <a:ext cx="2392680" cy="72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592" y="1661637"/>
            <a:ext cx="42628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50" dirty="0">
                <a:latin typeface="Tahoma"/>
                <a:cs typeface="Tahoma"/>
              </a:rPr>
              <a:t>Нам не нужны выходные слои </a:t>
            </a:r>
            <a:r>
              <a:rPr sz="1100" i="1" spc="-50" dirty="0" smtClean="0">
                <a:solidFill>
                  <a:srgbClr val="990099"/>
                </a:solidFill>
                <a:latin typeface="Arial"/>
                <a:cs typeface="Arial"/>
              </a:rPr>
              <a:t>y </a:t>
            </a:r>
            <a:r>
              <a:rPr lang="ru-RU" sz="1100" spc="-65" dirty="0" smtClean="0">
                <a:latin typeface="Tahoma"/>
                <a:cs typeface="Tahoma"/>
              </a:rPr>
              <a:t>, так как нам интересна только </a:t>
            </a:r>
            <a:r>
              <a:rPr sz="1100" i="1" spc="-30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-30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30" dirty="0" err="1" smtClean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30" dirty="0" err="1" smtClean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30" dirty="0" err="1" smtClean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100" i="1" spc="-240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100" spc="-10" dirty="0">
                <a:latin typeface="Tahoma"/>
                <a:cs typeface="Tahoma"/>
              </a:rPr>
              <a:t>!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006" y="1966529"/>
            <a:ext cx="151453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45" dirty="0" smtClean="0">
                <a:latin typeface="Tahoma"/>
                <a:cs typeface="Tahoma"/>
              </a:rPr>
              <a:t>Принимаем</a:t>
            </a:r>
            <a:r>
              <a:rPr sz="1000" spc="-45" dirty="0" smtClean="0">
                <a:latin typeface="Tahoma"/>
                <a:cs typeface="Tahoma"/>
              </a:rPr>
              <a:t> </a:t>
            </a:r>
            <a:r>
              <a:rPr lang="ru-RU" sz="1000" spc="-30" dirty="0" smtClean="0">
                <a:latin typeface="Tahoma"/>
                <a:cs typeface="Tahoma"/>
              </a:rPr>
              <a:t>положение РНС как входные данные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2681" y="2065425"/>
            <a:ext cx="4483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990099"/>
                </a:solidFill>
                <a:latin typeface="Arial"/>
                <a:cs typeface="Arial"/>
              </a:rPr>
              <a:t>X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100" spc="2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100" i="1" spc="-30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200" i="1" spc="-44" baseline="-10416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063" y="2317610"/>
            <a:ext cx="91519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35" dirty="0" smtClean="0">
                <a:latin typeface="Tahoma"/>
                <a:cs typeface="Tahoma"/>
              </a:rPr>
              <a:t>Вычисляем весы классов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2228" y="21815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4460" y="251910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681" y="2313126"/>
            <a:ext cx="836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5145" algn="l"/>
                <a:tab pos="731520" algn="l"/>
              </a:tabLst>
            </a:pPr>
            <a:r>
              <a:rPr sz="1100" i="1" spc="25" dirty="0">
                <a:solidFill>
                  <a:srgbClr val="990099"/>
                </a:solidFill>
                <a:latin typeface="Arial"/>
                <a:cs typeface="Arial"/>
              </a:rPr>
              <a:t>f  </a:t>
            </a:r>
            <a:r>
              <a:rPr sz="1100" i="1" spc="-1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1100" i="1" spc="-70" dirty="0">
                <a:solidFill>
                  <a:srgbClr val="990099"/>
                </a:solidFill>
                <a:latin typeface="Verdana"/>
                <a:cs typeface="Verdana"/>
              </a:rPr>
              <a:t>β</a:t>
            </a:r>
            <a:r>
              <a:rPr sz="1100" i="1" dirty="0">
                <a:solidFill>
                  <a:srgbClr val="990099"/>
                </a:solidFill>
                <a:latin typeface="Verdana"/>
                <a:cs typeface="Verdana"/>
              </a:rPr>
              <a:t>	</a:t>
            </a:r>
            <a:r>
              <a:rPr sz="1100" i="1" spc="-1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5010" y="2372092"/>
            <a:ext cx="8204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1340" algn="l"/>
              </a:tabLst>
            </a:pPr>
            <a:r>
              <a:rPr sz="800" i="1" spc="-25" dirty="0">
                <a:solidFill>
                  <a:srgbClr val="990099"/>
                </a:solidFill>
                <a:latin typeface="Arial"/>
                <a:cs typeface="Arial"/>
              </a:rPr>
              <a:t>c	</a:t>
            </a:r>
            <a:r>
              <a:rPr sz="800" i="1" spc="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800" i="1" spc="20" dirty="0">
                <a:solidFill>
                  <a:srgbClr val="990099"/>
                </a:solidFill>
                <a:latin typeface="Sitka Text"/>
                <a:cs typeface="Sitka Text"/>
              </a:rPr>
              <a:t>,</a:t>
            </a:r>
            <a:r>
              <a:rPr sz="800" i="1" spc="20" dirty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r>
              <a:rPr sz="800" i="1" spc="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2678714"/>
            <a:ext cx="97916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10" dirty="0" smtClean="0">
                <a:latin typeface="Tahoma"/>
                <a:cs typeface="Tahoma"/>
              </a:rPr>
              <a:t>Применить нелинейность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2681" y="2666694"/>
            <a:ext cx="679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1200" i="1" spc="-60" baseline="-10416" dirty="0">
                <a:solidFill>
                  <a:srgbClr val="990099"/>
                </a:solidFill>
                <a:latin typeface="Arial"/>
                <a:cs typeface="Arial"/>
              </a:rPr>
              <a:t>c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100" spc="-1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990099"/>
                </a:solidFill>
                <a:latin typeface="Verdana"/>
                <a:cs typeface="Verdana"/>
              </a:rPr>
              <a:t>σ</a:t>
            </a:r>
            <a:r>
              <a:rPr sz="1100" spc="-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10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200" i="1" spc="-15" baseline="-10416" dirty="0">
                <a:solidFill>
                  <a:srgbClr val="990099"/>
                </a:solidFill>
                <a:latin typeface="Arial"/>
                <a:cs typeface="Arial"/>
              </a:rPr>
              <a:t>c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978586"/>
            <a:ext cx="12598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10" dirty="0" smtClean="0">
                <a:latin typeface="Tahoma"/>
                <a:cs typeface="Tahoma"/>
              </a:rPr>
              <a:t>Применить функцию</a:t>
            </a:r>
            <a:r>
              <a:rPr sz="1000" spc="-10" dirty="0" smtClean="0">
                <a:latin typeface="Tahoma"/>
                <a:cs typeface="Tahoma"/>
              </a:rPr>
              <a:t> </a:t>
            </a:r>
            <a:r>
              <a:rPr sz="1000" spc="-35" dirty="0" err="1" smtClean="0">
                <a:latin typeface="Tahoma"/>
                <a:cs typeface="Tahoma"/>
              </a:rPr>
              <a:t>softmax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082" y="2872840"/>
            <a:ext cx="5086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solidFill>
                  <a:srgbClr val="990099"/>
                </a:solidFill>
                <a:latin typeface="Arial"/>
                <a:cs typeface="Arial"/>
              </a:rPr>
              <a:t>exp</a:t>
            </a:r>
            <a:r>
              <a:rPr sz="1100" spc="-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1200" i="1" spc="-67" baseline="-10416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200" i="1" spc="-232" baseline="-1041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9380" y="3083179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557" y="0"/>
                </a:lnTo>
              </a:path>
            </a:pathLst>
          </a:custGeom>
          <a:ln w="5537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92681" y="2966566"/>
            <a:ext cx="77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-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d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100" spc="-2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650" spc="705" baseline="2525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2920" y="313989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4378" y="312056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7995" y="3061600"/>
            <a:ext cx="487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exp</a:t>
            </a:r>
            <a:r>
              <a:rPr sz="1100" spc="-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1100" i="1" spc="-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27946" y="2168131"/>
            <a:ext cx="1158240" cy="811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86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5" dirty="0" smtClean="0"/>
              <a:t>Функция потерь для классификатора РНС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244817" y="578634"/>
            <a:ext cx="4262806" cy="5378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ru-RU" sz="1100" spc="-35" dirty="0" smtClean="0">
                <a:latin typeface="Tahoma"/>
                <a:cs typeface="Tahoma"/>
              </a:rPr>
              <a:t>С этим классификатором вы уже познакомились в первой лекции</a:t>
            </a:r>
            <a:r>
              <a:rPr sz="1100" spc="-40" dirty="0" smtClean="0">
                <a:latin typeface="Tahoma"/>
                <a:cs typeface="Tahoma"/>
              </a:rPr>
              <a:t>.  </a:t>
            </a:r>
            <a:endParaRPr lang="ru-RU" sz="1100" spc="-40" dirty="0" smtClean="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ru-RU" sz="1100" spc="-5" dirty="0" smtClean="0">
                <a:latin typeface="Tahoma"/>
                <a:cs typeface="Tahoma"/>
              </a:rPr>
              <a:t>Это простой </a:t>
            </a:r>
            <a:r>
              <a:rPr lang="ru-RU" sz="1100" spc="-20" dirty="0" smtClean="0">
                <a:solidFill>
                  <a:srgbClr val="007F00"/>
                </a:solidFill>
                <a:latin typeface="Tahoma"/>
                <a:cs typeface="Tahoma"/>
              </a:rPr>
              <a:t>Многослойный Персептрон </a:t>
            </a:r>
            <a:r>
              <a:rPr sz="1100" spc="35" dirty="0" smtClean="0">
                <a:solidFill>
                  <a:srgbClr val="007F00"/>
                </a:solidFill>
                <a:latin typeface="Tahoma"/>
                <a:cs typeface="Tahoma"/>
              </a:rPr>
              <a:t>(</a:t>
            </a:r>
            <a:r>
              <a:rPr lang="ru-RU" sz="1100" spc="35" dirty="0" smtClean="0">
                <a:solidFill>
                  <a:srgbClr val="007F00"/>
                </a:solidFill>
                <a:latin typeface="Tahoma"/>
                <a:cs typeface="Tahoma"/>
              </a:rPr>
              <a:t>МСП</a:t>
            </a:r>
            <a:r>
              <a:rPr sz="1100" spc="35" dirty="0" smtClean="0">
                <a:solidFill>
                  <a:srgbClr val="007F00"/>
                </a:solidFill>
                <a:latin typeface="Tahoma"/>
                <a:cs typeface="Tahoma"/>
              </a:rPr>
              <a:t>)</a:t>
            </a:r>
            <a:r>
              <a:rPr sz="1100" spc="3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ru-RU" sz="1100" spc="-50" dirty="0" smtClean="0">
                <a:latin typeface="Tahoma"/>
                <a:cs typeface="Tahoma"/>
              </a:rPr>
              <a:t>Мы может обучить модель, используя потерю перекрестной энтропии</a:t>
            </a:r>
            <a:r>
              <a:rPr sz="1100" spc="-6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421" y="134210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404" y="1670379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9858" y="1438096"/>
            <a:ext cx="88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Arial"/>
                <a:cs typeface="Arial"/>
              </a:rPr>
              <a:t>c</a:t>
            </a:r>
            <a:r>
              <a:rPr sz="800" i="1" u="sng" spc="-11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5787" y="1379993"/>
            <a:ext cx="703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00" u="sng" spc="-5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5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Arial"/>
                <a:cs typeface="Arial"/>
              </a:rPr>
              <a:t>exp</a:t>
            </a:r>
            <a:r>
              <a:rPr sz="1100" u="sng" spc="-5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5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Arial"/>
                <a:cs typeface="Arial"/>
              </a:rPr>
              <a:t>m</a:t>
            </a:r>
            <a:r>
              <a:rPr sz="1100" i="1" spc="15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u="sng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Tahoma"/>
                <a:cs typeface="Tahoma"/>
              </a:rPr>
              <a:t>)</a:t>
            </a:r>
            <a:r>
              <a:rPr sz="1100" u="sng" spc="8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821" y="1473719"/>
            <a:ext cx="2244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020" algn="l"/>
                <a:tab pos="2084070" algn="l"/>
              </a:tabLst>
            </a:pPr>
            <a:r>
              <a:rPr sz="1100" i="1" spc="-25" dirty="0">
                <a:solidFill>
                  <a:srgbClr val="990099"/>
                </a:solidFill>
                <a:latin typeface="Arial"/>
                <a:cs typeface="Arial"/>
              </a:rPr>
              <a:t>L</a:t>
            </a:r>
            <a:r>
              <a:rPr sz="1200" i="1" spc="30" baseline="-10416" dirty="0">
                <a:solidFill>
                  <a:srgbClr val="990099"/>
                </a:solidFill>
                <a:latin typeface="Arial"/>
                <a:cs typeface="Arial"/>
              </a:rPr>
              <a:t>i </a:t>
            </a:r>
            <a:r>
              <a:rPr sz="1200" i="1" spc="-22" baseline="-1041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1100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y</a:t>
            </a:r>
            <a:r>
              <a:rPr sz="1200" i="1" spc="-37" baseline="-10416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200" i="1" spc="112" baseline="-1041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990099"/>
                </a:solidFill>
                <a:latin typeface="Tahoma"/>
                <a:cs typeface="Tahoma"/>
              </a:rPr>
              <a:t>log</a:t>
            </a:r>
            <a:r>
              <a:rPr sz="1100" spc="-1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100" i="1" spc="5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1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200" i="1" spc="30" baseline="-10416" dirty="0">
                <a:solidFill>
                  <a:srgbClr val="990099"/>
                </a:solidFill>
                <a:latin typeface="Arial"/>
                <a:cs typeface="Arial"/>
              </a:rPr>
              <a:t>i</a:t>
            </a:r>
            <a:r>
              <a:rPr sz="1200" i="1" spc="-142" baseline="-1041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1100" spc="-1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990099"/>
                </a:solidFill>
                <a:latin typeface="Tahoma"/>
                <a:cs typeface="Tahoma"/>
              </a:rPr>
              <a:t>log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1650" spc="705" baseline="2525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2041" y="1647049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5771" y="1627719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9389" y="1568753"/>
            <a:ext cx="490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exp</a:t>
            </a:r>
            <a:r>
              <a:rPr sz="1100" spc="-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0921" y="1236801"/>
            <a:ext cx="9537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0580" algn="l"/>
              </a:tabLst>
            </a:pPr>
            <a:r>
              <a:rPr sz="1100" spc="555" dirty="0">
                <a:solidFill>
                  <a:srgbClr val="990099"/>
                </a:solidFill>
                <a:latin typeface="Arial"/>
                <a:cs typeface="Arial"/>
              </a:rPr>
              <a:t>.	</a:t>
            </a:r>
            <a:r>
              <a:rPr sz="1100" spc="180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235" y="1660702"/>
            <a:ext cx="4315969" cy="180203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762760">
              <a:lnSpc>
                <a:spcPct val="100000"/>
              </a:lnSpc>
              <a:spcBef>
                <a:spcPts val="735"/>
              </a:spcBef>
            </a:pPr>
            <a:r>
              <a:rPr lang="ru-RU" sz="1100" spc="-70" dirty="0" smtClean="0">
                <a:latin typeface="Tahoma"/>
                <a:cs typeface="Tahoma"/>
              </a:rPr>
              <a:t>где</a:t>
            </a:r>
            <a:r>
              <a:rPr sz="1100" spc="-70" dirty="0" smtClean="0">
                <a:latin typeface="Tahoma"/>
                <a:cs typeface="Tahoma"/>
              </a:rPr>
              <a:t> </a:t>
            </a:r>
            <a:r>
              <a:rPr sz="1100" i="1" spc="-40" dirty="0">
                <a:solidFill>
                  <a:srgbClr val="990099"/>
                </a:solidFill>
                <a:latin typeface="Arial"/>
                <a:cs typeface="Arial"/>
              </a:rPr>
              <a:t>y</a:t>
            </a:r>
            <a:r>
              <a:rPr sz="1200" i="1" spc="-60" baseline="-10416" dirty="0">
                <a:solidFill>
                  <a:srgbClr val="990099"/>
                </a:solidFill>
                <a:latin typeface="Arial"/>
                <a:cs typeface="Arial"/>
              </a:rPr>
              <a:t>c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1100" spc="-55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i="1" spc="-70" dirty="0">
                <a:solidFill>
                  <a:srgbClr val="990099"/>
                </a:solidFill>
                <a:latin typeface="Arial"/>
                <a:cs typeface="Arial"/>
              </a:rPr>
              <a:t>c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1100" i="1" spc="15" dirty="0">
                <a:solidFill>
                  <a:srgbClr val="990099"/>
                </a:solidFill>
                <a:latin typeface="Arial"/>
                <a:cs typeface="Arial"/>
              </a:rPr>
              <a:t>i </a:t>
            </a:r>
            <a:r>
              <a:rPr sz="1100" i="1" spc="-100" dirty="0">
                <a:solidFill>
                  <a:srgbClr val="990099"/>
                </a:solidFill>
                <a:latin typeface="Verdana"/>
                <a:cs typeface="Verdana"/>
              </a:rPr>
              <a:t>, </a:t>
            </a:r>
            <a:r>
              <a:rPr sz="1100" spc="-5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1100" spc="-1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в ином случае</a:t>
            </a:r>
            <a:r>
              <a:rPr sz="1100" spc="-5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630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50" dirty="0" smtClean="0">
                <a:latin typeface="Tahoma"/>
                <a:cs typeface="Tahoma"/>
              </a:rPr>
              <a:t>Перекрестная энтропия предназначена для работы с ошибками в вероятностях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44780" marR="120014" indent="-132080">
              <a:lnSpc>
                <a:spcPct val="102699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Оптимизация означает минимизацию перекрестной энтропии между оцененными вероятностями класса </a:t>
            </a:r>
            <a:r>
              <a:rPr sz="1100" spc="-25" dirty="0" smtClean="0">
                <a:latin typeface="Tahoma"/>
                <a:cs typeface="Tahoma"/>
              </a:rPr>
              <a:t>(</a:t>
            </a:r>
            <a:r>
              <a:rPr sz="1100" i="1" spc="-25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-25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25" dirty="0" err="1" smtClean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5" dirty="0" err="1" smtClean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25" dirty="0" err="1" smtClean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100" i="1" spc="-25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lang="ru-RU" sz="1100" i="1" spc="-25" dirty="0" smtClean="0">
                <a:latin typeface="Arial"/>
                <a:cs typeface="Arial"/>
              </a:rPr>
              <a:t>истинным</a:t>
            </a:r>
            <a:r>
              <a:rPr sz="1100" i="1" spc="245" dirty="0" smtClean="0">
                <a:latin typeface="Arial"/>
                <a:cs typeface="Arial"/>
              </a:rPr>
              <a:t> </a:t>
            </a:r>
            <a:r>
              <a:rPr lang="ru-RU" sz="1100" spc="-25" dirty="0" smtClean="0">
                <a:latin typeface="Tahoma"/>
                <a:cs typeface="Tahoma"/>
              </a:rPr>
              <a:t>распределением</a:t>
            </a:r>
            <a:r>
              <a:rPr sz="1100" spc="-2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44780" marR="21590" indent="-132080">
              <a:lnSpc>
                <a:spcPct val="102600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Существует много альтернативных потерь </a:t>
            </a:r>
            <a:r>
              <a:rPr sz="1100" spc="-45" dirty="0" smtClean="0">
                <a:latin typeface="Tahoma"/>
                <a:cs typeface="Tahoma"/>
              </a:rPr>
              <a:t>(</a:t>
            </a:r>
            <a:r>
              <a:rPr lang="ru-RU" sz="1100" spc="-45" dirty="0" smtClean="0">
                <a:latin typeface="Tahoma"/>
                <a:cs typeface="Tahoma"/>
              </a:rPr>
              <a:t>кусочно-линейная функция потерь</a:t>
            </a:r>
            <a:r>
              <a:rPr sz="1100" spc="-45" dirty="0" smtClean="0">
                <a:latin typeface="Tahoma"/>
                <a:cs typeface="Tahoma"/>
              </a:rPr>
              <a:t>, </a:t>
            </a:r>
            <a:r>
              <a:rPr lang="ru-RU" sz="1100" spc="-65" dirty="0" smtClean="0">
                <a:latin typeface="Tahoma"/>
                <a:cs typeface="Tahoma"/>
              </a:rPr>
              <a:t>квадратичная ошибка</a:t>
            </a:r>
            <a:r>
              <a:rPr sz="1100" spc="-50" dirty="0" smtClean="0">
                <a:latin typeface="Tahoma"/>
                <a:cs typeface="Tahoma"/>
              </a:rPr>
              <a:t>,</a:t>
            </a:r>
            <a:r>
              <a:rPr lang="ru-RU" sz="1100" spc="-50" dirty="0" smtClean="0">
                <a:latin typeface="Tahoma"/>
                <a:cs typeface="Tahoma"/>
              </a:rPr>
              <a:t> потеря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spc="-10" dirty="0" smtClean="0">
                <a:latin typeface="Tahoma"/>
                <a:cs typeface="Tahoma"/>
              </a:rPr>
              <a:t>L1</a:t>
            </a:r>
            <a:r>
              <a:rPr sz="1100" spc="-40" dirty="0" smtClean="0">
                <a:latin typeface="Tahoma"/>
                <a:cs typeface="Tahoma"/>
              </a:rPr>
              <a:t>)</a:t>
            </a:r>
            <a:r>
              <a:rPr lang="ru-RU" sz="1100" spc="-40" dirty="0" smtClean="0">
                <a:latin typeface="Tahoma"/>
                <a:cs typeface="Tahoma"/>
              </a:rPr>
              <a:t>, которые не обсуждались сегодня</a:t>
            </a:r>
            <a:r>
              <a:rPr sz="1100" spc="-5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41045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5" dirty="0" smtClean="0"/>
              <a:t>Продолжение</a:t>
            </a:r>
            <a:r>
              <a:rPr sz="1400" spc="-45" dirty="0" smtClean="0"/>
              <a:t>: </a:t>
            </a:r>
            <a:r>
              <a:rPr lang="ru-RU" sz="1400" spc="-5" dirty="0" err="1" smtClean="0"/>
              <a:t>Мультиярлыковая</a:t>
            </a:r>
            <a:r>
              <a:rPr lang="ru-RU" sz="1400" spc="-5" dirty="0" smtClean="0"/>
              <a:t> Классификация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72715" y="386104"/>
            <a:ext cx="4510456" cy="14911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15" dirty="0" smtClean="0">
                <a:latin typeface="Tahoma"/>
                <a:cs typeface="Tahoma"/>
              </a:rPr>
              <a:t>Что если одна точка данных может иметь несколько верных меток?</a:t>
            </a:r>
            <a:endParaRPr sz="1100" dirty="0">
              <a:latin typeface="Tahoma"/>
              <a:cs typeface="Tahoma"/>
            </a:endParaRPr>
          </a:p>
          <a:p>
            <a:pPr marL="152400" indent="-13970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15303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Потеря перекрестной энтропии предполагает, что существует только одна правильная метка. 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ru-RU" sz="1200" spc="-30" dirty="0" smtClean="0">
                <a:solidFill>
                  <a:srgbClr val="007F00"/>
                </a:solidFill>
                <a:latin typeface="Tahoma"/>
                <a:cs typeface="Tahoma"/>
              </a:rPr>
              <a:t>Вариант</a:t>
            </a:r>
            <a:r>
              <a:rPr sz="1200" spc="-30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200" spc="-90" dirty="0">
                <a:solidFill>
                  <a:srgbClr val="007F00"/>
                </a:solidFill>
                <a:latin typeface="Tahoma"/>
                <a:cs typeface="Tahoma"/>
              </a:rPr>
              <a:t>1: </a:t>
            </a:r>
            <a:r>
              <a:rPr lang="ru-RU" sz="1200" spc="-35" dirty="0" smtClean="0">
                <a:solidFill>
                  <a:srgbClr val="007F00"/>
                </a:solidFill>
                <a:latin typeface="Tahoma"/>
                <a:cs typeface="Tahoma"/>
              </a:rPr>
              <a:t>Бинарный классификатор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195"/>
              </a:spcBef>
            </a:pPr>
            <a:r>
              <a:rPr lang="ru-RU" sz="1100" spc="-35" dirty="0" smtClean="0">
                <a:latin typeface="Tahoma"/>
                <a:cs typeface="Tahoma"/>
              </a:rPr>
              <a:t>Для каждого возможного класса меток </a:t>
            </a:r>
            <a:r>
              <a:rPr sz="1100" spc="10" dirty="0" smtClean="0">
                <a:latin typeface="Tahoma"/>
                <a:cs typeface="Tahoma"/>
              </a:rPr>
              <a:t>(</a:t>
            </a:r>
            <a:r>
              <a:rPr sz="1100" i="1" spc="10" dirty="0" smtClean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10" dirty="0">
                <a:latin typeface="Tahoma"/>
                <a:cs typeface="Tahoma"/>
              </a:rPr>
              <a:t>) </a:t>
            </a:r>
            <a:r>
              <a:rPr lang="ru-RU" sz="1100" spc="-55" dirty="0" smtClean="0">
                <a:latin typeface="Tahoma"/>
                <a:cs typeface="Tahoma"/>
              </a:rPr>
              <a:t>определить бинарный классификатор</a:t>
            </a:r>
            <a:r>
              <a:rPr sz="1100" spc="-35" dirty="0" smtClean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(true/false) </a:t>
            </a:r>
            <a:r>
              <a:rPr lang="ru-RU" sz="1100" spc="-55" dirty="0" smtClean="0">
                <a:latin typeface="Tahoma"/>
                <a:cs typeface="Tahoma"/>
              </a:rPr>
              <a:t>на весы атрибутов класса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i="1" spc="-4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1200" i="1" spc="-60" baseline="-10416" dirty="0">
                <a:solidFill>
                  <a:srgbClr val="990099"/>
                </a:solidFill>
                <a:latin typeface="Arial"/>
                <a:cs typeface="Arial"/>
              </a:rPr>
              <a:t>c </a:t>
            </a:r>
            <a:r>
              <a:rPr sz="1100" spc="-35" dirty="0">
                <a:latin typeface="Tahoma"/>
                <a:cs typeface="Tahoma"/>
              </a:rPr>
              <a:t>. </a:t>
            </a:r>
            <a:r>
              <a:rPr lang="ru-RU" sz="1100" spc="-50" dirty="0" smtClean="0">
                <a:latin typeface="Tahoma"/>
                <a:cs typeface="Tahoma"/>
              </a:rPr>
              <a:t>Предположим, что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y</a:t>
            </a:r>
            <a:r>
              <a:rPr sz="1200" i="1" spc="-30" baseline="-10416" dirty="0">
                <a:solidFill>
                  <a:srgbClr val="990099"/>
                </a:solidFill>
                <a:latin typeface="Arial"/>
                <a:cs typeface="Arial"/>
              </a:rPr>
              <a:t>ic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1100" spc="-55" dirty="0" smtClean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ru-RU" sz="1100" spc="-55" dirty="0" smtClean="0">
                <a:solidFill>
                  <a:srgbClr val="990099"/>
                </a:solidFill>
                <a:latin typeface="Tahoma"/>
                <a:cs typeface="Tahoma"/>
              </a:rPr>
              <a:t>, </a:t>
            </a:r>
            <a:r>
              <a:rPr lang="ru-RU" sz="1100" spc="-5" dirty="0" smtClean="0">
                <a:latin typeface="Tahoma"/>
                <a:cs typeface="Tahoma"/>
              </a:rPr>
              <a:t>если пример</a:t>
            </a:r>
            <a:r>
              <a:rPr sz="1100" spc="-55" dirty="0" smtClean="0">
                <a:latin typeface="Tahoma"/>
                <a:cs typeface="Tahoma"/>
              </a:rPr>
              <a:t> </a:t>
            </a:r>
            <a:r>
              <a:rPr sz="1100" i="1" spc="15" dirty="0" err="1">
                <a:latin typeface="Arial"/>
                <a:cs typeface="Arial"/>
              </a:rPr>
              <a:t>i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находится в классе</a:t>
            </a:r>
            <a:r>
              <a:rPr sz="1100" spc="-45" dirty="0" smtClean="0">
                <a:latin typeface="Tahoma"/>
                <a:cs typeface="Tahoma"/>
              </a:rPr>
              <a:t> </a:t>
            </a:r>
            <a:r>
              <a:rPr sz="1100" i="1" spc="-70" dirty="0">
                <a:latin typeface="Arial"/>
                <a:cs typeface="Arial"/>
              </a:rPr>
              <a:t>c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 </a:t>
            </a:r>
            <a:r>
              <a:rPr lang="ru-RU" sz="1100" spc="-50" dirty="0" smtClean="0">
                <a:latin typeface="Tahoma"/>
                <a:cs typeface="Tahoma"/>
              </a:rPr>
              <a:t>в ином случае</a:t>
            </a:r>
            <a:r>
              <a:rPr sz="1100" spc="-50" dirty="0" smtClean="0">
                <a:latin typeface="Tahoma"/>
                <a:cs typeface="Tahoma"/>
              </a:rPr>
              <a:t>. </a:t>
            </a:r>
            <a:r>
              <a:rPr lang="ru-RU" sz="1100" spc="-20" dirty="0" smtClean="0">
                <a:latin typeface="Tahoma"/>
                <a:cs typeface="Tahoma"/>
              </a:rPr>
              <a:t>Потеря для каждого примера</a:t>
            </a:r>
            <a:r>
              <a:rPr sz="1100" spc="-55" dirty="0" smtClean="0">
                <a:latin typeface="Tahoma"/>
                <a:cs typeface="Tahoma"/>
              </a:rPr>
              <a:t> </a:t>
            </a:r>
            <a:r>
              <a:rPr sz="1100" i="1" spc="15" dirty="0" err="1">
                <a:latin typeface="Arial"/>
                <a:cs typeface="Arial"/>
              </a:rPr>
              <a:t>i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lang="ru-RU" sz="1100" spc="-55" dirty="0" smtClean="0">
                <a:latin typeface="Tahoma"/>
                <a:cs typeface="Tahoma"/>
              </a:rPr>
              <a:t>будет</a:t>
            </a:r>
            <a:r>
              <a:rPr sz="1100" spc="-55" dirty="0" smtClean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042" y="213020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351" y="1992514"/>
            <a:ext cx="2603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6415" algn="l"/>
                <a:tab pos="1045210" algn="l"/>
                <a:tab pos="1741170" algn="l"/>
                <a:tab pos="2542540" algn="l"/>
              </a:tabLst>
            </a:pPr>
            <a:r>
              <a:rPr sz="800" i="1" spc="20" dirty="0">
                <a:solidFill>
                  <a:srgbClr val="990099"/>
                </a:solidFill>
                <a:latin typeface="Arial"/>
                <a:cs typeface="Arial"/>
              </a:rPr>
              <a:t>i	</a:t>
            </a:r>
            <a:r>
              <a:rPr sz="800" i="1" dirty="0">
                <a:solidFill>
                  <a:srgbClr val="990099"/>
                </a:solidFill>
                <a:latin typeface="Arial"/>
                <a:cs typeface="Arial"/>
              </a:rPr>
              <a:t>ic	</a:t>
            </a:r>
            <a:r>
              <a:rPr sz="800" i="1" spc="-25" dirty="0">
                <a:solidFill>
                  <a:srgbClr val="990099"/>
                </a:solidFill>
                <a:latin typeface="Arial"/>
                <a:cs typeface="Arial"/>
              </a:rPr>
              <a:t>c	</a:t>
            </a:r>
            <a:r>
              <a:rPr sz="800" i="1" dirty="0">
                <a:solidFill>
                  <a:srgbClr val="990099"/>
                </a:solidFill>
                <a:latin typeface="Arial"/>
                <a:cs typeface="Arial"/>
              </a:rPr>
              <a:t>ic	</a:t>
            </a:r>
            <a:r>
              <a:rPr sz="800" i="1" spc="-25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307" y="1933548"/>
            <a:ext cx="28016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537210" algn="l"/>
              </a:tabLst>
            </a:pPr>
            <a:r>
              <a:rPr sz="1100" i="1" spc="-25" dirty="0" smtClean="0">
                <a:solidFill>
                  <a:srgbClr val="990099"/>
                </a:solidFill>
                <a:latin typeface="Arial"/>
                <a:cs typeface="Arial"/>
              </a:rPr>
              <a:t>L </a:t>
            </a:r>
            <a:r>
              <a:rPr sz="1100" i="1" spc="45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spc="45" dirty="0" smtClean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lang="el-GR" sz="1100" spc="894" dirty="0" smtClean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r>
              <a:rPr sz="1100" i="1" spc="-50" dirty="0" smtClean="0">
                <a:solidFill>
                  <a:srgbClr val="990099"/>
                </a:solidFill>
                <a:latin typeface="Arial"/>
                <a:cs typeface="Arial"/>
              </a:rPr>
              <a:t>y </a:t>
            </a:r>
            <a:r>
              <a:rPr sz="1100" spc="-15" dirty="0" smtClean="0">
                <a:solidFill>
                  <a:srgbClr val="990099"/>
                </a:solidFill>
                <a:latin typeface="Tahoma"/>
                <a:cs typeface="Tahoma"/>
              </a:rPr>
              <a:t>log(</a:t>
            </a:r>
            <a:r>
              <a:rPr sz="1100" i="1" spc="-15" dirty="0" smtClean="0">
                <a:solidFill>
                  <a:srgbClr val="990099"/>
                </a:solidFill>
                <a:latin typeface="Verdana"/>
                <a:cs typeface="Verdana"/>
              </a:rPr>
              <a:t>σ</a:t>
            </a:r>
            <a:r>
              <a:rPr sz="1100" spc="-15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15" dirty="0" smtClean="0">
                <a:solidFill>
                  <a:srgbClr val="990099"/>
                </a:solidFill>
                <a:latin typeface="Arial"/>
                <a:cs typeface="Arial"/>
              </a:rPr>
              <a:t>f </a:t>
            </a:r>
            <a:r>
              <a:rPr sz="1100" dirty="0" smtClean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100" spc="45" dirty="0" smtClean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1100" spc="-30" dirty="0" smtClean="0">
                <a:solidFill>
                  <a:srgbClr val="990099"/>
                </a:solidFill>
                <a:latin typeface="Tahoma"/>
                <a:cs typeface="Tahoma"/>
              </a:rPr>
              <a:t>(1 </a:t>
            </a:r>
            <a:r>
              <a:rPr sz="1100" spc="-30" dirty="0" smtClean="0">
                <a:solidFill>
                  <a:srgbClr val="990099"/>
                </a:solidFill>
                <a:latin typeface="Lucida Sans Unicode"/>
                <a:cs typeface="Lucida Sans Unicode"/>
              </a:rPr>
              <a:t>− </a:t>
            </a:r>
            <a:r>
              <a:rPr sz="1100" i="1" spc="-50" dirty="0" smtClean="0">
                <a:solidFill>
                  <a:srgbClr val="990099"/>
                </a:solidFill>
                <a:latin typeface="Arial"/>
                <a:cs typeface="Arial"/>
              </a:rPr>
              <a:t>y </a:t>
            </a:r>
            <a:r>
              <a:rPr sz="1100" spc="-30" dirty="0" smtClean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100" i="1" spc="-30" dirty="0" smtClean="0">
                <a:solidFill>
                  <a:srgbClr val="990099"/>
                </a:solidFill>
                <a:latin typeface="Arial"/>
                <a:cs typeface="Arial"/>
              </a:rPr>
              <a:t>log </a:t>
            </a:r>
            <a:r>
              <a:rPr sz="1100" spc="-30" dirty="0" smtClean="0">
                <a:solidFill>
                  <a:srgbClr val="990099"/>
                </a:solidFill>
                <a:latin typeface="Tahoma"/>
                <a:cs typeface="Tahoma"/>
              </a:rPr>
              <a:t>(1 </a:t>
            </a:r>
            <a:r>
              <a:rPr sz="1100" spc="-30" dirty="0" smtClean="0">
                <a:solidFill>
                  <a:srgbClr val="990099"/>
                </a:solidFill>
                <a:latin typeface="Lucida Sans Unicode"/>
                <a:cs typeface="Lucida Sans Unicode"/>
              </a:rPr>
              <a:t>− </a:t>
            </a:r>
            <a:r>
              <a:rPr sz="1100" i="1" spc="-5" dirty="0" smtClean="0">
                <a:solidFill>
                  <a:srgbClr val="990099"/>
                </a:solidFill>
                <a:latin typeface="Verdana"/>
                <a:cs typeface="Verdana"/>
              </a:rPr>
              <a:t>σ</a:t>
            </a:r>
            <a:r>
              <a:rPr sz="1100" spc="-5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5" dirty="0" smtClean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100" i="1" spc="-85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876" y="2231044"/>
            <a:ext cx="48768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i="1" u="sng" spc="-2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Verdana"/>
                <a:cs typeface="Verdana"/>
              </a:rPr>
              <a:t>∂</a:t>
            </a:r>
            <a:r>
              <a:rPr sz="1100" i="1" u="sng" spc="-2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Arial"/>
                <a:cs typeface="Arial"/>
              </a:rPr>
              <a:t>L</a:t>
            </a:r>
            <a:r>
              <a:rPr sz="1200" i="1" u="sng" spc="-30" baseline="-10416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Arial"/>
                <a:cs typeface="Arial"/>
              </a:rPr>
              <a:t>i</a:t>
            </a:r>
            <a:r>
              <a:rPr sz="1200" i="1" spc="-30" baseline="-1041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650" spc="67" baseline="-37878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650" spc="-277" baseline="-37878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650" i="1" spc="-75" baseline="-37878" dirty="0">
                <a:solidFill>
                  <a:srgbClr val="990099"/>
                </a:solidFill>
                <a:latin typeface="Arial"/>
                <a:cs typeface="Arial"/>
              </a:rPr>
              <a:t>y</a:t>
            </a:r>
            <a:endParaRPr sz="1650" baseline="-37878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70"/>
              </a:spcBef>
            </a:pPr>
            <a:r>
              <a:rPr sz="1100" i="1" spc="-20" dirty="0">
                <a:solidFill>
                  <a:srgbClr val="990099"/>
                </a:solidFill>
                <a:latin typeface="Verdana"/>
                <a:cs typeface="Verdana"/>
              </a:rPr>
              <a:t>∂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200" i="1" spc="-30" baseline="-10416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4940" y="240624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990099"/>
                </a:solidFill>
                <a:latin typeface="Arial"/>
                <a:cs typeface="Arial"/>
              </a:rPr>
              <a:t>ic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772" y="240539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3875" y="2347276"/>
            <a:ext cx="4610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− </a:t>
            </a:r>
            <a:r>
              <a:rPr sz="1100" i="1" spc="-5" dirty="0">
                <a:solidFill>
                  <a:srgbClr val="990099"/>
                </a:solidFill>
                <a:latin typeface="Verdana"/>
                <a:cs typeface="Verdana"/>
              </a:rPr>
              <a:t>σ</a:t>
            </a:r>
            <a:r>
              <a:rPr sz="110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100" i="1" spc="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540" y="2881562"/>
            <a:ext cx="426280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i="1" spc="-50" dirty="0" smtClean="0">
                <a:solidFill>
                  <a:srgbClr val="FF0000"/>
                </a:solidFill>
                <a:latin typeface="Arial"/>
                <a:cs typeface="Arial"/>
              </a:rPr>
              <a:t>Как еще вы могли бы сформулировать </a:t>
            </a:r>
            <a:r>
              <a:rPr lang="ru-RU" sz="1000" i="1" spc="-50" dirty="0" err="1" smtClean="0">
                <a:solidFill>
                  <a:srgbClr val="FF0000"/>
                </a:solidFill>
                <a:latin typeface="Arial"/>
                <a:cs typeface="Arial"/>
              </a:rPr>
              <a:t>мультиярлыковой</a:t>
            </a:r>
            <a:r>
              <a:rPr lang="ru-RU" sz="1000" i="1" spc="-50" dirty="0" smtClean="0">
                <a:solidFill>
                  <a:srgbClr val="FF0000"/>
                </a:solidFill>
                <a:latin typeface="Arial"/>
                <a:cs typeface="Arial"/>
              </a:rPr>
              <a:t> классификатор</a:t>
            </a:r>
            <a:r>
              <a:rPr sz="1000" i="1" spc="-5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525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5" dirty="0" smtClean="0">
                <a:latin typeface="Tahoma"/>
                <a:cs typeface="Tahoma"/>
              </a:rPr>
              <a:t>Двойная цель РНС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796" y="419490"/>
            <a:ext cx="4167556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80" dirty="0" smtClean="0">
                <a:latin typeface="Tahoma"/>
                <a:cs typeface="Tahoma"/>
              </a:rPr>
              <a:t>На практике, возможно, имеет смысл совместить цель МО с обучением классификаторов и совместно оптимизировать две потери.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394" y="1001610"/>
            <a:ext cx="313436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936" y="2779610"/>
            <a:ext cx="3851275" cy="634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solidFill>
                  <a:srgbClr val="990099"/>
                </a:solidFill>
                <a:latin typeface="Arial"/>
                <a:cs typeface="Arial"/>
              </a:rPr>
              <a:t>J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990099"/>
                </a:solidFill>
                <a:latin typeface="Verdana"/>
                <a:cs typeface="Verdana"/>
              </a:rPr>
              <a:t>α</a:t>
            </a:r>
            <a:r>
              <a:rPr sz="1100" i="1" spc="-4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1200" spc="-67" baseline="-13888" dirty="0">
                <a:solidFill>
                  <a:srgbClr val="990099"/>
                </a:solidFill>
                <a:latin typeface="Lucida Sans"/>
                <a:cs typeface="Lucida Sans"/>
              </a:rPr>
              <a:t>class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1100" spc="-30" dirty="0">
                <a:solidFill>
                  <a:srgbClr val="990099"/>
                </a:solidFill>
                <a:latin typeface="Tahoma"/>
                <a:cs typeface="Tahoma"/>
              </a:rPr>
              <a:t>(1 </a:t>
            </a:r>
            <a:r>
              <a:rPr sz="1100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11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1100" i="1" spc="-30" dirty="0">
                <a:solidFill>
                  <a:srgbClr val="990099"/>
                </a:solidFill>
                <a:latin typeface="Verdana"/>
                <a:cs typeface="Verdana"/>
              </a:rPr>
              <a:t>α</a:t>
            </a:r>
            <a:r>
              <a:rPr sz="1100" spc="-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100" i="1" spc="-3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1200" spc="-44" baseline="-13888" dirty="0">
                <a:solidFill>
                  <a:srgbClr val="990099"/>
                </a:solidFill>
                <a:latin typeface="Lucida Sans"/>
                <a:cs typeface="Lucida Sans"/>
              </a:rPr>
              <a:t>lm</a:t>
            </a:r>
            <a:endParaRPr sz="1200" baseline="-13888" dirty="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lang="ru-RU" sz="1100" spc="-35" dirty="0" smtClean="0">
                <a:latin typeface="Tahoma"/>
                <a:cs typeface="Tahoma"/>
              </a:rPr>
              <a:t>Такая совместная потеря позволяет использовать текст за пределами помеченных данных.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0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5" dirty="0" smtClean="0"/>
              <a:t>Двунаправленные РНС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172618" y="523109"/>
            <a:ext cx="4262806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30" dirty="0" smtClean="0">
                <a:latin typeface="Tahoma"/>
                <a:cs typeface="Tahoma"/>
              </a:rPr>
              <a:t>Другим способом добавления сигнала является обработка входного текста как в прямой, так и в обратной последовательности.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161" y="1132001"/>
            <a:ext cx="258572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956" y="2680555"/>
            <a:ext cx="4088130" cy="7044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Правила обновления для этого непосредственно следуют регулярной ориентированной на будущее архитектуре РНС</a:t>
            </a:r>
            <a:r>
              <a:rPr sz="1100" spc="-35" dirty="0" smtClean="0">
                <a:latin typeface="Tahoma"/>
                <a:cs typeface="Tahoma"/>
              </a:rPr>
              <a:t>. </a:t>
            </a:r>
            <a:r>
              <a:rPr lang="ru-RU" sz="1100" spc="-80" dirty="0" smtClean="0">
                <a:latin typeface="Tahoma"/>
                <a:cs typeface="Tahoma"/>
              </a:rPr>
              <a:t>На практике, двунаправленные сети оказались более надежными, чем однонаправленные.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0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5" dirty="0"/>
              <a:t>Двунаправленные РНС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973061" y="576859"/>
            <a:ext cx="2661920" cy="186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644" y="2625688"/>
            <a:ext cx="3754754" cy="80195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65" dirty="0">
                <a:latin typeface="Tahoma"/>
                <a:cs typeface="Tahoma"/>
              </a:rPr>
              <a:t>Двунаправленная сеть может использоваться как классификатор, просто переопределяя </a:t>
            </a:r>
            <a:r>
              <a:rPr sz="1100" i="1" spc="-50" dirty="0" smtClean="0">
                <a:latin typeface="Arial"/>
                <a:cs typeface="Arial"/>
              </a:rPr>
              <a:t>d</a:t>
            </a:r>
            <a:r>
              <a:rPr sz="1100" i="1" spc="160" dirty="0" smtClean="0">
                <a:latin typeface="Arial"/>
                <a:cs typeface="Arial"/>
              </a:rPr>
              <a:t> </a:t>
            </a:r>
            <a:r>
              <a:rPr lang="ru-RU" sz="1100" spc="-15" dirty="0" smtClean="0">
                <a:latin typeface="Tahoma"/>
                <a:cs typeface="Tahoma"/>
              </a:rPr>
              <a:t>как конкатенацию обоих конечных скрытых положений</a:t>
            </a:r>
            <a:r>
              <a:rPr sz="1100" spc="-5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158750" algn="ctr">
              <a:lnSpc>
                <a:spcPct val="100000"/>
              </a:lnSpc>
              <a:spcBef>
                <a:spcPts val="750"/>
              </a:spcBef>
            </a:pPr>
            <a:r>
              <a:rPr sz="1100" i="1" spc="-50" dirty="0">
                <a:solidFill>
                  <a:srgbClr val="990099"/>
                </a:solidFill>
                <a:latin typeface="Arial"/>
                <a:cs typeface="Arial"/>
              </a:rPr>
              <a:t>d  </a:t>
            </a:r>
            <a:r>
              <a:rPr sz="1100" spc="4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100" spc="-15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75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200" i="1" spc="-112" baseline="-1736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1200" spc="-112" baseline="31250" dirty="0">
                <a:solidFill>
                  <a:srgbClr val="990099"/>
                </a:solidFill>
                <a:latin typeface="Lucida Sans Unicode"/>
                <a:cs typeface="Lucida Sans Unicode"/>
              </a:rPr>
              <a:t>→</a:t>
            </a:r>
            <a:r>
              <a:rPr sz="110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ǁ</a:t>
            </a:r>
            <a:r>
              <a:rPr sz="1100" i="1" spc="-75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200" spc="-112" baseline="-17361" dirty="0">
                <a:solidFill>
                  <a:srgbClr val="990099"/>
                </a:solidFill>
                <a:latin typeface="Lucida Sans"/>
                <a:cs typeface="Lucida Sans"/>
              </a:rPr>
              <a:t>0</a:t>
            </a:r>
            <a:r>
              <a:rPr sz="1200" spc="-112" baseline="31250" dirty="0">
                <a:solidFill>
                  <a:srgbClr val="990099"/>
                </a:solidFill>
                <a:latin typeface="Lucida Sans Unicode"/>
                <a:cs typeface="Lucida Sans Unicode"/>
              </a:rPr>
              <a:t>←</a:t>
            </a:r>
            <a:r>
              <a:rPr sz="1100" spc="-7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953510" cy="120738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" dirty="0" err="1" smtClean="0">
                <a:latin typeface="Tahoma"/>
                <a:cs typeface="Tahoma"/>
              </a:rPr>
              <a:t>Квиз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lang="ru-RU" sz="1200" spc="-50" dirty="0" smtClean="0">
                <a:solidFill>
                  <a:srgbClr val="007F00"/>
                </a:solidFill>
                <a:latin typeface="Tahoma"/>
                <a:cs typeface="Tahoma"/>
              </a:rPr>
              <a:t>Вопрос</a:t>
            </a:r>
            <a:endParaRPr sz="1200" dirty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140"/>
              </a:spcBef>
            </a:pPr>
            <a:r>
              <a:rPr lang="ru-RU" sz="1200" dirty="0"/>
              <a:t>Является ли простой классификатор РНС генеративной или дискриминационной моделью</a:t>
            </a:r>
            <a:r>
              <a:rPr sz="1100" spc="-40" dirty="0" smtClean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685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" dirty="0" err="1" smtClean="0">
                <a:latin typeface="Tahoma"/>
                <a:cs typeface="Tahoma"/>
              </a:rPr>
              <a:t>Квиз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426609"/>
            <a:ext cx="3701415" cy="8874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lang="ru-RU" sz="1200" spc="-50" dirty="0">
                <a:solidFill>
                  <a:srgbClr val="007F00"/>
                </a:solidFill>
                <a:latin typeface="Tahoma"/>
                <a:cs typeface="Tahoma"/>
              </a:rPr>
              <a:t>Вопрос</a:t>
            </a:r>
            <a:endParaRPr lang="ru-RU" sz="1200" dirty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140"/>
              </a:spcBef>
            </a:pPr>
            <a:r>
              <a:rPr lang="ru-RU" sz="1200" dirty="0"/>
              <a:t>Является ли простой классификатор РНС генеративной или дискриминационной моделью</a:t>
            </a:r>
            <a:r>
              <a:rPr lang="ru-RU" sz="1100" spc="-40" dirty="0">
                <a:latin typeface="Tahoma"/>
                <a:cs typeface="Tahoma"/>
              </a:rPr>
              <a:t>?</a:t>
            </a:r>
            <a:endParaRPr lang="ru-RU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ru-RU" sz="1200" spc="15" dirty="0" smtClean="0">
                <a:solidFill>
                  <a:srgbClr val="FF0000"/>
                </a:solidFill>
                <a:latin typeface="Tahoma"/>
                <a:cs typeface="Tahoma"/>
              </a:rPr>
              <a:t>РНС могут быть и тем и другим</a:t>
            </a:r>
            <a:r>
              <a:rPr sz="1200" spc="-50" dirty="0" smtClean="0">
                <a:solidFill>
                  <a:srgbClr val="FF0000"/>
                </a:solidFill>
                <a:latin typeface="Tahoma"/>
                <a:cs typeface="Tahoma"/>
              </a:rPr>
              <a:t>!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14031"/>
            <a:ext cx="3469640" cy="175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243956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25" dirty="0" smtClean="0"/>
              <a:t>Зачем Классифицировать</a:t>
            </a:r>
            <a:r>
              <a:rPr sz="1400" spc="-30" dirty="0" smtClean="0"/>
              <a:t>?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761893"/>
            <a:ext cx="2872156" cy="1981953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Задачи Классификации</a:t>
            </a:r>
            <a:endParaRPr sz="12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59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95" dirty="0" smtClean="0">
                <a:latin typeface="Tahoma"/>
                <a:cs typeface="Tahoma"/>
              </a:rPr>
              <a:t>Является ли это электронным спамом</a:t>
            </a:r>
            <a:r>
              <a:rPr sz="1100" spc="-50" dirty="0" smtClean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5" dirty="0" smtClean="0">
                <a:latin typeface="Tahoma"/>
                <a:cs typeface="Tahoma"/>
              </a:rPr>
              <a:t>Это позитивный или негативный отзыв</a:t>
            </a:r>
            <a:r>
              <a:rPr sz="1100" spc="-50" dirty="0" smtClean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15" dirty="0" smtClean="0">
                <a:latin typeface="Tahoma"/>
                <a:cs typeface="Tahoma"/>
              </a:rPr>
              <a:t>Какова тема данной статьи</a:t>
            </a:r>
            <a:r>
              <a:rPr sz="1100" spc="-25" dirty="0" smtClean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10" dirty="0" smtClean="0">
                <a:latin typeface="Tahoma"/>
                <a:cs typeface="Tahoma"/>
              </a:rPr>
              <a:t>Предсказание </a:t>
            </a:r>
            <a:r>
              <a:rPr lang="ru-RU" sz="1100" spc="-10" dirty="0" err="1" smtClean="0">
                <a:latin typeface="Tahoma"/>
                <a:cs typeface="Tahoma"/>
              </a:rPr>
              <a:t>хэштегов</a:t>
            </a:r>
            <a:r>
              <a:rPr lang="ru-RU" sz="1100" spc="-10" dirty="0" smtClean="0">
                <a:latin typeface="Tahoma"/>
                <a:cs typeface="Tahoma"/>
              </a:rPr>
              <a:t> для </a:t>
            </a:r>
            <a:r>
              <a:rPr lang="ru-RU" sz="1100" spc="-10" dirty="0" err="1" smtClean="0">
                <a:latin typeface="Tahoma"/>
                <a:cs typeface="Tahoma"/>
              </a:rPr>
              <a:t>твита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Определение возраста/пола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50" dirty="0" smtClean="0">
                <a:latin typeface="Tahoma"/>
                <a:cs typeface="Tahoma"/>
              </a:rPr>
              <a:t>Идентификация языка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Анализ тональности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...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28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5" dirty="0" smtClean="0"/>
              <a:t>Генеративная модель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407619" y="703973"/>
            <a:ext cx="3686175" cy="169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486938"/>
            <a:ext cx="3773170" cy="52501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40" dirty="0" smtClean="0">
                <a:latin typeface="Tahoma"/>
                <a:cs typeface="Tahoma"/>
              </a:rPr>
              <a:t>Кодировщик</a:t>
            </a:r>
            <a:r>
              <a:rPr sz="1100" spc="-40" dirty="0" smtClean="0">
                <a:latin typeface="Tahoma"/>
                <a:cs typeface="Tahoma"/>
              </a:rPr>
              <a:t>: </a:t>
            </a:r>
            <a:r>
              <a:rPr lang="ru-RU" sz="1100" spc="-30" dirty="0" smtClean="0">
                <a:latin typeface="Tahoma"/>
                <a:cs typeface="Tahoma"/>
              </a:rPr>
              <a:t>дискриминационный</a:t>
            </a:r>
            <a:r>
              <a:rPr sz="1100" spc="-30" dirty="0" smtClean="0">
                <a:latin typeface="Tahoma"/>
                <a:cs typeface="Tahoma"/>
              </a:rPr>
              <a:t> </a:t>
            </a:r>
            <a:r>
              <a:rPr sz="1100" spc="10" dirty="0" smtClean="0">
                <a:latin typeface="Tahoma"/>
                <a:cs typeface="Tahoma"/>
              </a:rPr>
              <a:t>(</a:t>
            </a:r>
            <a:r>
              <a:rPr lang="ru-RU" sz="1100" spc="10" dirty="0" smtClean="0">
                <a:latin typeface="Tahoma"/>
                <a:cs typeface="Tahoma"/>
              </a:rPr>
              <a:t>он не моделирует вероятность текста</a:t>
            </a:r>
            <a:r>
              <a:rPr sz="1100" spc="-20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ru-RU" sz="1100" spc="-30" dirty="0" smtClean="0">
                <a:latin typeface="Tahoma"/>
                <a:cs typeface="Tahoma"/>
              </a:rPr>
              <a:t>Совместная модель</a:t>
            </a:r>
            <a:r>
              <a:rPr sz="1100" spc="-30" dirty="0" smtClean="0">
                <a:latin typeface="Tahoma"/>
                <a:cs typeface="Tahoma"/>
              </a:rPr>
              <a:t>: </a:t>
            </a:r>
            <a:r>
              <a:rPr lang="ru-RU" sz="1100" spc="-50" dirty="0" smtClean="0">
                <a:latin typeface="Tahoma"/>
                <a:cs typeface="Tahoma"/>
              </a:rPr>
              <a:t>генеративная</a:t>
            </a:r>
            <a:r>
              <a:rPr sz="1100" spc="-50" dirty="0" smtClean="0">
                <a:latin typeface="Tahoma"/>
                <a:cs typeface="Tahoma"/>
              </a:rPr>
              <a:t> (</a:t>
            </a:r>
            <a:r>
              <a:rPr lang="ru-RU" sz="1100" spc="-50" dirty="0" smtClean="0">
                <a:latin typeface="Tahoma"/>
                <a:cs typeface="Tahoma"/>
              </a:rPr>
              <a:t>обучает и </a:t>
            </a:r>
            <a:r>
              <a:rPr sz="1100" i="1" spc="20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20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20" dirty="0" smtClean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20" dirty="0" smtClean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lang="ru-RU" sz="1100" spc="-50" dirty="0" smtClean="0">
                <a:latin typeface="Tahoma"/>
                <a:cs typeface="Tahoma"/>
              </a:rPr>
              <a:t>, 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dirty="0" smtClean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100" i="1" spc="-95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100" dirty="0">
                <a:latin typeface="Tahoma"/>
                <a:cs typeface="Tahoma"/>
              </a:rPr>
              <a:t>)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76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0" dirty="0" smtClean="0"/>
              <a:t>Непоследовательные Нейронные Сети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968375"/>
            <a:ext cx="4015156" cy="17557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8265">
              <a:lnSpc>
                <a:spcPct val="102600"/>
              </a:lnSpc>
              <a:spcBef>
                <a:spcPts val="55"/>
              </a:spcBef>
            </a:pPr>
            <a:r>
              <a:rPr lang="ru-RU" sz="1100" spc="-30" dirty="0" smtClean="0">
                <a:latin typeface="Tahoma"/>
                <a:cs typeface="Tahoma"/>
              </a:rPr>
              <a:t>Вне естественного языка много данных не являютс</a:t>
            </a:r>
            <a:r>
              <a:rPr lang="ru-RU" sz="1100" spc="-30" dirty="0" smtClean="0">
                <a:latin typeface="Tahoma"/>
                <a:cs typeface="Tahoma"/>
              </a:rPr>
              <a:t>я последовательными. Существуют различные архитектуры, предназначенные для работы с такими данными.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436880">
              <a:lnSpc>
                <a:spcPct val="102600"/>
              </a:lnSpc>
              <a:spcBef>
                <a:spcPts val="5"/>
              </a:spcBef>
            </a:pPr>
            <a:r>
              <a:rPr lang="ru-RU" sz="1100" spc="-30" dirty="0" smtClean="0">
                <a:solidFill>
                  <a:srgbClr val="007F00"/>
                </a:solidFill>
                <a:latin typeface="Tahoma"/>
                <a:cs typeface="Tahoma"/>
              </a:rPr>
              <a:t>Сверточные Нейронные Сети </a:t>
            </a:r>
            <a:r>
              <a:rPr lang="ru-RU" sz="1100" spc="-80" dirty="0" smtClean="0">
                <a:latin typeface="Tahoma"/>
                <a:cs typeface="Tahoma"/>
              </a:rPr>
              <a:t>были созданы для классификации изображений, но также они могут быть приспособлены для с языком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ru-RU" sz="1100" spc="-45" dirty="0" smtClean="0">
                <a:solidFill>
                  <a:srgbClr val="007F00"/>
                </a:solidFill>
                <a:latin typeface="Tahoma"/>
                <a:cs typeface="Tahoma"/>
              </a:rPr>
              <a:t>Рекурсивные Нейронные Сети </a:t>
            </a:r>
            <a:r>
              <a:rPr lang="ru-RU" sz="1100" spc="-70" dirty="0" smtClean="0">
                <a:latin typeface="Tahoma"/>
                <a:cs typeface="Tahoma"/>
              </a:rPr>
              <a:t>– это ориентированный на язык вариант, который нашел успех, особенно для задач классификации</a:t>
            </a:r>
            <a:r>
              <a:rPr sz="1100" spc="-4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666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0" dirty="0" smtClean="0"/>
              <a:t>Рекурсивные Нейронные Сети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84692"/>
            <a:ext cx="3176956" cy="845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Композиция следует синтаксической структуре</a:t>
            </a:r>
            <a:endParaRPr sz="12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82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5" dirty="0" smtClean="0">
                <a:latin typeface="Tahoma"/>
                <a:cs typeface="Tahoma"/>
              </a:rPr>
              <a:t>Накопление состояния следует синтаксису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0" dirty="0" smtClean="0">
                <a:latin typeface="Tahoma"/>
                <a:cs typeface="Tahoma"/>
              </a:rPr>
              <a:t>Может выбрать любую форму древовидной структуры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897" y="1685208"/>
            <a:ext cx="1908830" cy="1362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848" y="3136120"/>
            <a:ext cx="139065" cy="53975"/>
          </a:xfrm>
          <a:custGeom>
            <a:avLst/>
            <a:gdLst/>
            <a:ahLst/>
            <a:cxnLst/>
            <a:rect l="l" t="t" r="r" b="b"/>
            <a:pathLst>
              <a:path w="139065" h="53975">
                <a:moveTo>
                  <a:pt x="41974" y="6255"/>
                </a:moveTo>
                <a:lnTo>
                  <a:pt x="0" y="6255"/>
                </a:lnTo>
                <a:lnTo>
                  <a:pt x="0" y="0"/>
                </a:lnTo>
                <a:lnTo>
                  <a:pt x="41974" y="0"/>
                </a:lnTo>
                <a:lnTo>
                  <a:pt x="41974" y="6255"/>
                </a:lnTo>
                <a:close/>
              </a:path>
              <a:path w="139065" h="53975">
                <a:moveTo>
                  <a:pt x="24417" y="52972"/>
                </a:moveTo>
                <a:lnTo>
                  <a:pt x="17422" y="52972"/>
                </a:lnTo>
                <a:lnTo>
                  <a:pt x="17422" y="6255"/>
                </a:lnTo>
                <a:lnTo>
                  <a:pt x="24417" y="6255"/>
                </a:lnTo>
                <a:lnTo>
                  <a:pt x="24417" y="52972"/>
                </a:lnTo>
                <a:close/>
              </a:path>
              <a:path w="139065" h="53975">
                <a:moveTo>
                  <a:pt x="54856" y="7466"/>
                </a:moveTo>
                <a:lnTo>
                  <a:pt x="48398" y="7466"/>
                </a:lnTo>
                <a:lnTo>
                  <a:pt x="48398" y="0"/>
                </a:lnTo>
                <a:lnTo>
                  <a:pt x="54856" y="0"/>
                </a:lnTo>
                <a:lnTo>
                  <a:pt x="54856" y="7466"/>
                </a:lnTo>
                <a:close/>
              </a:path>
              <a:path w="139065" h="53975">
                <a:moveTo>
                  <a:pt x="54856" y="52972"/>
                </a:moveTo>
                <a:lnTo>
                  <a:pt x="48398" y="52972"/>
                </a:lnTo>
                <a:lnTo>
                  <a:pt x="48398" y="14630"/>
                </a:lnTo>
                <a:lnTo>
                  <a:pt x="54856" y="14630"/>
                </a:lnTo>
                <a:lnTo>
                  <a:pt x="54856" y="52972"/>
                </a:lnTo>
                <a:close/>
              </a:path>
              <a:path w="139065" h="53975">
                <a:moveTo>
                  <a:pt x="76831" y="20079"/>
                </a:moveTo>
                <a:lnTo>
                  <a:pt x="70630" y="20079"/>
                </a:lnTo>
                <a:lnTo>
                  <a:pt x="73455" y="15841"/>
                </a:lnTo>
                <a:lnTo>
                  <a:pt x="77525" y="13722"/>
                </a:lnTo>
                <a:lnTo>
                  <a:pt x="85159" y="13722"/>
                </a:lnTo>
                <a:lnTo>
                  <a:pt x="87278" y="14159"/>
                </a:lnTo>
                <a:lnTo>
                  <a:pt x="91146" y="15841"/>
                </a:lnTo>
                <a:lnTo>
                  <a:pt x="92592" y="16917"/>
                </a:lnTo>
                <a:lnTo>
                  <a:pt x="94368" y="19406"/>
                </a:lnTo>
                <a:lnTo>
                  <a:pt x="78668" y="19406"/>
                </a:lnTo>
                <a:lnTo>
                  <a:pt x="76831" y="20079"/>
                </a:lnTo>
                <a:close/>
              </a:path>
              <a:path w="139065" h="53975">
                <a:moveTo>
                  <a:pt x="71302" y="52972"/>
                </a:moveTo>
                <a:lnTo>
                  <a:pt x="64777" y="52972"/>
                </a:lnTo>
                <a:lnTo>
                  <a:pt x="64777" y="14630"/>
                </a:lnTo>
                <a:lnTo>
                  <a:pt x="70630" y="14630"/>
                </a:lnTo>
                <a:lnTo>
                  <a:pt x="70630" y="20079"/>
                </a:lnTo>
                <a:lnTo>
                  <a:pt x="76831" y="20079"/>
                </a:lnTo>
                <a:lnTo>
                  <a:pt x="76280" y="20280"/>
                </a:lnTo>
                <a:lnTo>
                  <a:pt x="72311" y="23778"/>
                </a:lnTo>
                <a:lnTo>
                  <a:pt x="71343" y="26973"/>
                </a:lnTo>
                <a:lnTo>
                  <a:pt x="71302" y="52972"/>
                </a:lnTo>
                <a:close/>
              </a:path>
              <a:path w="139065" h="53975">
                <a:moveTo>
                  <a:pt x="95956" y="52972"/>
                </a:moveTo>
                <a:lnTo>
                  <a:pt x="89431" y="52972"/>
                </a:lnTo>
                <a:lnTo>
                  <a:pt x="89359" y="26368"/>
                </a:lnTo>
                <a:lnTo>
                  <a:pt x="89195" y="24989"/>
                </a:lnTo>
                <a:lnTo>
                  <a:pt x="88186" y="22366"/>
                </a:lnTo>
                <a:lnTo>
                  <a:pt x="87312" y="21323"/>
                </a:lnTo>
                <a:lnTo>
                  <a:pt x="84722" y="19776"/>
                </a:lnTo>
                <a:lnTo>
                  <a:pt x="83175" y="19406"/>
                </a:lnTo>
                <a:lnTo>
                  <a:pt x="94368" y="19406"/>
                </a:lnTo>
                <a:lnTo>
                  <a:pt x="94509" y="19608"/>
                </a:lnTo>
                <a:lnTo>
                  <a:pt x="95182" y="21222"/>
                </a:lnTo>
                <a:lnTo>
                  <a:pt x="95821" y="24283"/>
                </a:lnTo>
                <a:lnTo>
                  <a:pt x="95867" y="24989"/>
                </a:lnTo>
                <a:lnTo>
                  <a:pt x="95956" y="52972"/>
                </a:lnTo>
                <a:close/>
              </a:path>
              <a:path w="139065" h="53975">
                <a:moveTo>
                  <a:pt x="111192" y="26435"/>
                </a:moveTo>
                <a:lnTo>
                  <a:pt x="104835" y="25561"/>
                </a:lnTo>
                <a:lnTo>
                  <a:pt x="105440" y="22803"/>
                </a:lnTo>
                <a:lnTo>
                  <a:pt x="106382" y="20617"/>
                </a:lnTo>
                <a:lnTo>
                  <a:pt x="109005" y="17287"/>
                </a:lnTo>
                <a:lnTo>
                  <a:pt x="110922" y="16009"/>
                </a:lnTo>
                <a:lnTo>
                  <a:pt x="115934" y="14193"/>
                </a:lnTo>
                <a:lnTo>
                  <a:pt x="118826" y="13722"/>
                </a:lnTo>
                <a:lnTo>
                  <a:pt x="125418" y="13722"/>
                </a:lnTo>
                <a:lnTo>
                  <a:pt x="135686" y="19137"/>
                </a:lnTo>
                <a:lnTo>
                  <a:pt x="118154" y="19137"/>
                </a:lnTo>
                <a:lnTo>
                  <a:pt x="115867" y="19675"/>
                </a:lnTo>
                <a:lnTo>
                  <a:pt x="114420" y="20751"/>
                </a:lnTo>
                <a:lnTo>
                  <a:pt x="112974" y="21794"/>
                </a:lnTo>
                <a:lnTo>
                  <a:pt x="111898" y="23711"/>
                </a:lnTo>
                <a:lnTo>
                  <a:pt x="111192" y="26435"/>
                </a:lnTo>
                <a:close/>
              </a:path>
              <a:path w="139065" h="53975">
                <a:moveTo>
                  <a:pt x="119364" y="53880"/>
                </a:moveTo>
                <a:lnTo>
                  <a:pt x="112604" y="53880"/>
                </a:lnTo>
                <a:lnTo>
                  <a:pt x="109375" y="52838"/>
                </a:lnTo>
                <a:lnTo>
                  <a:pt x="104868" y="48701"/>
                </a:lnTo>
                <a:lnTo>
                  <a:pt x="103725" y="46044"/>
                </a:lnTo>
                <a:lnTo>
                  <a:pt x="103839" y="40528"/>
                </a:lnTo>
                <a:lnTo>
                  <a:pt x="124073" y="30236"/>
                </a:lnTo>
                <a:lnTo>
                  <a:pt x="127941" y="29496"/>
                </a:lnTo>
                <a:lnTo>
                  <a:pt x="130430" y="28655"/>
                </a:lnTo>
                <a:lnTo>
                  <a:pt x="130463" y="24283"/>
                </a:lnTo>
                <a:lnTo>
                  <a:pt x="129858" y="22433"/>
                </a:lnTo>
                <a:lnTo>
                  <a:pt x="126966" y="19877"/>
                </a:lnTo>
                <a:lnTo>
                  <a:pt x="124477" y="19137"/>
                </a:lnTo>
                <a:lnTo>
                  <a:pt x="135686" y="19137"/>
                </a:lnTo>
                <a:lnTo>
                  <a:pt x="136988" y="33734"/>
                </a:lnTo>
                <a:lnTo>
                  <a:pt x="130430" y="33734"/>
                </a:lnTo>
                <a:lnTo>
                  <a:pt x="128076" y="34676"/>
                </a:lnTo>
                <a:lnTo>
                  <a:pt x="124544" y="35483"/>
                </a:lnTo>
                <a:lnTo>
                  <a:pt x="119802" y="36155"/>
                </a:lnTo>
                <a:lnTo>
                  <a:pt x="117145" y="36559"/>
                </a:lnTo>
                <a:lnTo>
                  <a:pt x="110700" y="44530"/>
                </a:lnTo>
                <a:lnTo>
                  <a:pt x="111326" y="45875"/>
                </a:lnTo>
                <a:lnTo>
                  <a:pt x="113949" y="48196"/>
                </a:lnTo>
                <a:lnTo>
                  <a:pt x="115867" y="48768"/>
                </a:lnTo>
                <a:lnTo>
                  <a:pt x="130346" y="48768"/>
                </a:lnTo>
                <a:lnTo>
                  <a:pt x="128580" y="50281"/>
                </a:lnTo>
                <a:lnTo>
                  <a:pt x="126259" y="51728"/>
                </a:lnTo>
                <a:lnTo>
                  <a:pt x="124006" y="52569"/>
                </a:lnTo>
                <a:lnTo>
                  <a:pt x="121752" y="53443"/>
                </a:lnTo>
                <a:lnTo>
                  <a:pt x="119364" y="53880"/>
                </a:lnTo>
                <a:close/>
              </a:path>
              <a:path w="139065" h="53975">
                <a:moveTo>
                  <a:pt x="130346" y="48768"/>
                </a:moveTo>
                <a:lnTo>
                  <a:pt x="120912" y="48768"/>
                </a:lnTo>
                <a:lnTo>
                  <a:pt x="123131" y="48230"/>
                </a:lnTo>
                <a:lnTo>
                  <a:pt x="127033" y="46010"/>
                </a:lnTo>
                <a:lnTo>
                  <a:pt x="128445" y="44530"/>
                </a:lnTo>
                <a:lnTo>
                  <a:pt x="130060" y="41167"/>
                </a:lnTo>
                <a:lnTo>
                  <a:pt x="130379" y="39283"/>
                </a:lnTo>
                <a:lnTo>
                  <a:pt x="130430" y="33734"/>
                </a:lnTo>
                <a:lnTo>
                  <a:pt x="136988" y="33734"/>
                </a:lnTo>
                <a:lnTo>
                  <a:pt x="137097" y="46044"/>
                </a:lnTo>
                <a:lnTo>
                  <a:pt x="137123" y="46784"/>
                </a:lnTo>
                <a:lnTo>
                  <a:pt x="137406" y="48263"/>
                </a:lnTo>
                <a:lnTo>
                  <a:pt x="130934" y="48263"/>
                </a:lnTo>
                <a:lnTo>
                  <a:pt x="130346" y="48768"/>
                </a:lnTo>
                <a:close/>
              </a:path>
              <a:path w="139065" h="53975">
                <a:moveTo>
                  <a:pt x="139040" y="52972"/>
                </a:moveTo>
                <a:lnTo>
                  <a:pt x="132246" y="52972"/>
                </a:lnTo>
                <a:lnTo>
                  <a:pt x="131655" y="51728"/>
                </a:lnTo>
                <a:lnTo>
                  <a:pt x="131570" y="51492"/>
                </a:lnTo>
                <a:lnTo>
                  <a:pt x="131161" y="49979"/>
                </a:lnTo>
                <a:lnTo>
                  <a:pt x="130934" y="48263"/>
                </a:lnTo>
                <a:lnTo>
                  <a:pt x="137406" y="48263"/>
                </a:lnTo>
                <a:lnTo>
                  <a:pt x="137695" y="49979"/>
                </a:lnTo>
                <a:lnTo>
                  <a:pt x="138233" y="51492"/>
                </a:lnTo>
                <a:lnTo>
                  <a:pt x="139040" y="52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005" y="3136120"/>
            <a:ext cx="140970" cy="53975"/>
          </a:xfrm>
          <a:custGeom>
            <a:avLst/>
            <a:gdLst/>
            <a:ahLst/>
            <a:cxnLst/>
            <a:rect l="l" t="t" r="r" b="b"/>
            <a:pathLst>
              <a:path w="140969" h="53975">
                <a:moveTo>
                  <a:pt x="6524" y="52972"/>
                </a:moveTo>
                <a:lnTo>
                  <a:pt x="0" y="52972"/>
                </a:lnTo>
                <a:lnTo>
                  <a:pt x="0" y="0"/>
                </a:lnTo>
                <a:lnTo>
                  <a:pt x="6524" y="0"/>
                </a:lnTo>
                <a:lnTo>
                  <a:pt x="6524" y="52972"/>
                </a:lnTo>
                <a:close/>
              </a:path>
              <a:path w="140969" h="53975">
                <a:moveTo>
                  <a:pt x="23106" y="7466"/>
                </a:moveTo>
                <a:lnTo>
                  <a:pt x="16648" y="7466"/>
                </a:lnTo>
                <a:lnTo>
                  <a:pt x="16648" y="0"/>
                </a:lnTo>
                <a:lnTo>
                  <a:pt x="23106" y="0"/>
                </a:lnTo>
                <a:lnTo>
                  <a:pt x="23106" y="7466"/>
                </a:lnTo>
                <a:close/>
              </a:path>
              <a:path w="140969" h="53975">
                <a:moveTo>
                  <a:pt x="23106" y="52972"/>
                </a:moveTo>
                <a:lnTo>
                  <a:pt x="16648" y="52972"/>
                </a:lnTo>
                <a:lnTo>
                  <a:pt x="16648" y="14630"/>
                </a:lnTo>
                <a:lnTo>
                  <a:pt x="23106" y="14630"/>
                </a:lnTo>
                <a:lnTo>
                  <a:pt x="23106" y="52972"/>
                </a:lnTo>
                <a:close/>
              </a:path>
              <a:path w="140969" h="53975">
                <a:moveTo>
                  <a:pt x="39552" y="52972"/>
                </a:moveTo>
                <a:lnTo>
                  <a:pt x="33095" y="52972"/>
                </a:lnTo>
                <a:lnTo>
                  <a:pt x="33095" y="0"/>
                </a:lnTo>
                <a:lnTo>
                  <a:pt x="39552" y="0"/>
                </a:lnTo>
                <a:lnTo>
                  <a:pt x="39552" y="30236"/>
                </a:lnTo>
                <a:lnTo>
                  <a:pt x="49626" y="30236"/>
                </a:lnTo>
                <a:lnTo>
                  <a:pt x="51724" y="33364"/>
                </a:lnTo>
                <a:lnTo>
                  <a:pt x="44194" y="33364"/>
                </a:lnTo>
                <a:lnTo>
                  <a:pt x="39552" y="37803"/>
                </a:lnTo>
                <a:lnTo>
                  <a:pt x="39552" y="52972"/>
                </a:lnTo>
                <a:close/>
              </a:path>
              <a:path w="140969" h="53975">
                <a:moveTo>
                  <a:pt x="49626" y="30236"/>
                </a:moveTo>
                <a:lnTo>
                  <a:pt x="39552" y="30236"/>
                </a:lnTo>
                <a:lnTo>
                  <a:pt x="54956" y="14630"/>
                </a:lnTo>
                <a:lnTo>
                  <a:pt x="63365" y="14630"/>
                </a:lnTo>
                <a:lnTo>
                  <a:pt x="48701" y="28857"/>
                </a:lnTo>
                <a:lnTo>
                  <a:pt x="49626" y="30236"/>
                </a:lnTo>
                <a:close/>
              </a:path>
              <a:path w="140969" h="53975">
                <a:moveTo>
                  <a:pt x="64878" y="52972"/>
                </a:moveTo>
                <a:lnTo>
                  <a:pt x="56840" y="52972"/>
                </a:lnTo>
                <a:lnTo>
                  <a:pt x="44194" y="33364"/>
                </a:lnTo>
                <a:lnTo>
                  <a:pt x="51724" y="33364"/>
                </a:lnTo>
                <a:lnTo>
                  <a:pt x="64878" y="52972"/>
                </a:lnTo>
                <a:close/>
              </a:path>
              <a:path w="140969" h="53975">
                <a:moveTo>
                  <a:pt x="90608" y="53880"/>
                </a:moveTo>
                <a:lnTo>
                  <a:pt x="80518" y="53880"/>
                </a:lnTo>
                <a:lnTo>
                  <a:pt x="76078" y="52131"/>
                </a:lnTo>
                <a:lnTo>
                  <a:pt x="69520" y="45203"/>
                </a:lnTo>
                <a:lnTo>
                  <a:pt x="67963" y="40629"/>
                </a:lnTo>
                <a:lnTo>
                  <a:pt x="67960" y="27411"/>
                </a:lnTo>
                <a:lnTo>
                  <a:pt x="69520" y="22668"/>
                </a:lnTo>
                <a:lnTo>
                  <a:pt x="76146" y="15505"/>
                </a:lnTo>
                <a:lnTo>
                  <a:pt x="80484" y="13722"/>
                </a:lnTo>
                <a:lnTo>
                  <a:pt x="90911" y="13722"/>
                </a:lnTo>
                <a:lnTo>
                  <a:pt x="95115" y="15471"/>
                </a:lnTo>
                <a:lnTo>
                  <a:pt x="98454" y="19070"/>
                </a:lnTo>
                <a:lnTo>
                  <a:pt x="82872" y="19070"/>
                </a:lnTo>
                <a:lnTo>
                  <a:pt x="80383" y="20079"/>
                </a:lnTo>
                <a:lnTo>
                  <a:pt x="78332" y="22063"/>
                </a:lnTo>
                <a:lnTo>
                  <a:pt x="76314" y="24081"/>
                </a:lnTo>
                <a:lnTo>
                  <a:pt x="75170" y="26772"/>
                </a:lnTo>
                <a:lnTo>
                  <a:pt x="74935" y="30135"/>
                </a:lnTo>
                <a:lnTo>
                  <a:pt x="103254" y="30135"/>
                </a:lnTo>
                <a:lnTo>
                  <a:pt x="103187" y="35483"/>
                </a:lnTo>
                <a:lnTo>
                  <a:pt x="74565" y="35483"/>
                </a:lnTo>
                <a:lnTo>
                  <a:pt x="74800" y="39687"/>
                </a:lnTo>
                <a:lnTo>
                  <a:pt x="76011" y="42916"/>
                </a:lnTo>
                <a:lnTo>
                  <a:pt x="80316" y="47389"/>
                </a:lnTo>
                <a:lnTo>
                  <a:pt x="82973" y="48499"/>
                </a:lnTo>
                <a:lnTo>
                  <a:pt x="99904" y="48499"/>
                </a:lnTo>
                <a:lnTo>
                  <a:pt x="97133" y="50618"/>
                </a:lnTo>
                <a:lnTo>
                  <a:pt x="94274" y="52770"/>
                </a:lnTo>
                <a:lnTo>
                  <a:pt x="90608" y="53880"/>
                </a:lnTo>
                <a:close/>
              </a:path>
              <a:path w="140969" h="53975">
                <a:moveTo>
                  <a:pt x="103254" y="30135"/>
                </a:moveTo>
                <a:lnTo>
                  <a:pt x="96359" y="30135"/>
                </a:lnTo>
                <a:lnTo>
                  <a:pt x="96155" y="27680"/>
                </a:lnTo>
                <a:lnTo>
                  <a:pt x="96043" y="26772"/>
                </a:lnTo>
                <a:lnTo>
                  <a:pt x="95249" y="24485"/>
                </a:lnTo>
                <a:lnTo>
                  <a:pt x="91819" y="20348"/>
                </a:lnTo>
                <a:lnTo>
                  <a:pt x="89162" y="19070"/>
                </a:lnTo>
                <a:lnTo>
                  <a:pt x="98454" y="19070"/>
                </a:lnTo>
                <a:lnTo>
                  <a:pt x="101606" y="22467"/>
                </a:lnTo>
                <a:lnTo>
                  <a:pt x="103254" y="27411"/>
                </a:lnTo>
                <a:lnTo>
                  <a:pt x="103254" y="30135"/>
                </a:lnTo>
                <a:close/>
              </a:path>
              <a:path w="140969" h="53975">
                <a:moveTo>
                  <a:pt x="99904" y="48499"/>
                </a:moveTo>
                <a:lnTo>
                  <a:pt x="88556" y="48499"/>
                </a:lnTo>
                <a:lnTo>
                  <a:pt x="90574" y="47893"/>
                </a:lnTo>
                <a:lnTo>
                  <a:pt x="92256" y="46615"/>
                </a:lnTo>
                <a:lnTo>
                  <a:pt x="93938" y="45371"/>
                </a:lnTo>
                <a:lnTo>
                  <a:pt x="95283" y="43353"/>
                </a:lnTo>
                <a:lnTo>
                  <a:pt x="96326" y="40629"/>
                </a:lnTo>
                <a:lnTo>
                  <a:pt x="103052" y="41469"/>
                </a:lnTo>
                <a:lnTo>
                  <a:pt x="101942" y="45405"/>
                </a:lnTo>
                <a:lnTo>
                  <a:pt x="99992" y="48432"/>
                </a:lnTo>
                <a:close/>
              </a:path>
              <a:path w="140969" h="53975">
                <a:moveTo>
                  <a:pt x="138121" y="48499"/>
                </a:moveTo>
                <a:lnTo>
                  <a:pt x="127941" y="48499"/>
                </a:lnTo>
                <a:lnTo>
                  <a:pt x="130161" y="47893"/>
                </a:lnTo>
                <a:lnTo>
                  <a:pt x="131607" y="46683"/>
                </a:lnTo>
                <a:lnTo>
                  <a:pt x="133053" y="45438"/>
                </a:lnTo>
                <a:lnTo>
                  <a:pt x="133793" y="44026"/>
                </a:lnTo>
                <a:lnTo>
                  <a:pt x="133793" y="40931"/>
                </a:lnTo>
                <a:lnTo>
                  <a:pt x="133121" y="39788"/>
                </a:lnTo>
                <a:lnTo>
                  <a:pt x="131842" y="38947"/>
                </a:lnTo>
                <a:lnTo>
                  <a:pt x="130968" y="38342"/>
                </a:lnTo>
                <a:lnTo>
                  <a:pt x="128748" y="37602"/>
                </a:lnTo>
                <a:lnTo>
                  <a:pt x="120407" y="35516"/>
                </a:lnTo>
                <a:lnTo>
                  <a:pt x="117111" y="34474"/>
                </a:lnTo>
                <a:lnTo>
                  <a:pt x="109773" y="22702"/>
                </a:lnTo>
                <a:lnTo>
                  <a:pt x="110048" y="21525"/>
                </a:lnTo>
                <a:lnTo>
                  <a:pt x="121786" y="13722"/>
                </a:lnTo>
                <a:lnTo>
                  <a:pt x="126797" y="13722"/>
                </a:lnTo>
                <a:lnTo>
                  <a:pt x="129454" y="14159"/>
                </a:lnTo>
                <a:lnTo>
                  <a:pt x="133995" y="15908"/>
                </a:lnTo>
                <a:lnTo>
                  <a:pt x="135677" y="17085"/>
                </a:lnTo>
                <a:lnTo>
                  <a:pt x="137153" y="19070"/>
                </a:lnTo>
                <a:lnTo>
                  <a:pt x="121248" y="19070"/>
                </a:lnTo>
                <a:lnTo>
                  <a:pt x="119129" y="19574"/>
                </a:lnTo>
                <a:lnTo>
                  <a:pt x="116607" y="21525"/>
                </a:lnTo>
                <a:lnTo>
                  <a:pt x="115967" y="22702"/>
                </a:lnTo>
                <a:lnTo>
                  <a:pt x="115967" y="24855"/>
                </a:lnTo>
                <a:lnTo>
                  <a:pt x="129589" y="30909"/>
                </a:lnTo>
                <a:lnTo>
                  <a:pt x="132818" y="31918"/>
                </a:lnTo>
                <a:lnTo>
                  <a:pt x="134634" y="32725"/>
                </a:lnTo>
                <a:lnTo>
                  <a:pt x="136450" y="33498"/>
                </a:lnTo>
                <a:lnTo>
                  <a:pt x="137863" y="34642"/>
                </a:lnTo>
                <a:lnTo>
                  <a:pt x="139948" y="37635"/>
                </a:lnTo>
                <a:lnTo>
                  <a:pt x="140453" y="39485"/>
                </a:lnTo>
                <a:lnTo>
                  <a:pt x="140400" y="44026"/>
                </a:lnTo>
                <a:lnTo>
                  <a:pt x="139814" y="45909"/>
                </a:lnTo>
                <a:lnTo>
                  <a:pt x="138121" y="48499"/>
                </a:lnTo>
                <a:close/>
              </a:path>
              <a:path w="140969" h="53975">
                <a:moveTo>
                  <a:pt x="132616" y="25393"/>
                </a:moveTo>
                <a:lnTo>
                  <a:pt x="132347" y="23408"/>
                </a:lnTo>
                <a:lnTo>
                  <a:pt x="131506" y="21828"/>
                </a:lnTo>
                <a:lnTo>
                  <a:pt x="130127" y="20751"/>
                </a:lnTo>
                <a:lnTo>
                  <a:pt x="128748" y="19641"/>
                </a:lnTo>
                <a:lnTo>
                  <a:pt x="126797" y="19070"/>
                </a:lnTo>
                <a:lnTo>
                  <a:pt x="137153" y="19070"/>
                </a:lnTo>
                <a:lnTo>
                  <a:pt x="137863" y="20045"/>
                </a:lnTo>
                <a:lnTo>
                  <a:pt x="138603" y="21996"/>
                </a:lnTo>
                <a:lnTo>
                  <a:pt x="138973" y="24485"/>
                </a:lnTo>
                <a:lnTo>
                  <a:pt x="132616" y="25393"/>
                </a:lnTo>
                <a:close/>
              </a:path>
              <a:path w="140969" h="53975">
                <a:moveTo>
                  <a:pt x="127975" y="53880"/>
                </a:moveTo>
                <a:lnTo>
                  <a:pt x="119970" y="53880"/>
                </a:lnTo>
                <a:lnTo>
                  <a:pt x="116203" y="52838"/>
                </a:lnTo>
                <a:lnTo>
                  <a:pt x="110956" y="48667"/>
                </a:lnTo>
                <a:lnTo>
                  <a:pt x="109308" y="45573"/>
                </a:lnTo>
                <a:lnTo>
                  <a:pt x="108568" y="41537"/>
                </a:lnTo>
                <a:lnTo>
                  <a:pt x="115026" y="40528"/>
                </a:lnTo>
                <a:lnTo>
                  <a:pt x="115362" y="43084"/>
                </a:lnTo>
                <a:lnTo>
                  <a:pt x="116371" y="45068"/>
                </a:lnTo>
                <a:lnTo>
                  <a:pt x="119667" y="47826"/>
                </a:lnTo>
                <a:lnTo>
                  <a:pt x="121988" y="48499"/>
                </a:lnTo>
                <a:lnTo>
                  <a:pt x="138121" y="48499"/>
                </a:lnTo>
                <a:lnTo>
                  <a:pt x="137291" y="49743"/>
                </a:lnTo>
                <a:lnTo>
                  <a:pt x="135475" y="51257"/>
                </a:lnTo>
                <a:lnTo>
                  <a:pt x="130665" y="53342"/>
                </a:lnTo>
                <a:lnTo>
                  <a:pt x="127975" y="5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3388" y="3136120"/>
            <a:ext cx="176810" cy="68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1298" y="1678252"/>
            <a:ext cx="1951355" cy="1688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b="1" spc="-50" dirty="0" smtClean="0">
                <a:latin typeface="Arial"/>
                <a:cs typeface="Arial"/>
              </a:rPr>
              <a:t>Функция Композиции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1100" i="1" spc="-50" dirty="0">
                <a:latin typeface="Arial"/>
                <a:cs typeface="Arial"/>
              </a:rPr>
              <a:t>y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70" dirty="0">
                <a:latin typeface="Arial"/>
                <a:cs typeface="Arial"/>
              </a:rPr>
              <a:t>g 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W</a:t>
            </a:r>
            <a:r>
              <a:rPr sz="1200" i="1" spc="30" baseline="-13888" dirty="0">
                <a:latin typeface="Arial"/>
                <a:cs typeface="Arial"/>
              </a:rPr>
              <a:t>l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i="1" spc="30" baseline="-13888" dirty="0">
                <a:latin typeface="Arial"/>
                <a:cs typeface="Arial"/>
              </a:rPr>
              <a:t>l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04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W</a:t>
            </a:r>
            <a:r>
              <a:rPr sz="1200" i="1" spc="7" baseline="-10416" dirty="0">
                <a:latin typeface="Arial"/>
                <a:cs typeface="Arial"/>
              </a:rPr>
              <a:t>r 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200" i="1" spc="-22" baseline="-10416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ru-RU" sz="1100" spc="65" dirty="0" smtClean="0">
                <a:latin typeface="Tahoma"/>
                <a:cs typeface="Tahoma"/>
              </a:rPr>
              <a:t>Простая функция, как представлена выше, часто является достаточной. Однако, также возможно заменить ее на рекуррентную ячейку. 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787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0" dirty="0"/>
              <a:t>Рекурсивные Нейронные Сети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66302" y="1673900"/>
            <a:ext cx="1752111" cy="137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92415"/>
            <a:ext cx="3870325" cy="12738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Хотя рекурсивные сети не имеют простого генеративного аналога, можно улучшить обучение классификатора, добавив дополнительную потерю </a:t>
            </a:r>
            <a:r>
              <a:rPr lang="ru-RU" sz="1100" spc="-20" dirty="0" err="1" smtClean="0">
                <a:latin typeface="Tahoma"/>
                <a:cs typeface="Tahoma"/>
              </a:rPr>
              <a:t>автокодировщика</a:t>
            </a:r>
            <a:r>
              <a:rPr lang="ru-RU" sz="1100" spc="-2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ru-RU" sz="1200" spc="-45" dirty="0" smtClean="0">
                <a:solidFill>
                  <a:srgbClr val="3333B2"/>
                </a:solidFill>
                <a:latin typeface="Tahoma"/>
                <a:cs typeface="Tahoma"/>
              </a:rPr>
              <a:t>Сигналы </a:t>
            </a:r>
            <a:r>
              <a:rPr lang="ru-RU" sz="1200" spc="-45" dirty="0" err="1" smtClean="0">
                <a:solidFill>
                  <a:srgbClr val="3333B2"/>
                </a:solidFill>
                <a:latin typeface="Tahoma"/>
                <a:cs typeface="Tahoma"/>
              </a:rPr>
              <a:t>Автокодировщика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076450">
              <a:lnSpc>
                <a:spcPct val="100000"/>
              </a:lnSpc>
              <a:spcBef>
                <a:spcPts val="1070"/>
              </a:spcBef>
            </a:pPr>
            <a:r>
              <a:rPr lang="ru-RU" sz="1100" b="1" spc="-45" dirty="0" smtClean="0">
                <a:latin typeface="Arial"/>
                <a:cs typeface="Arial"/>
              </a:rPr>
              <a:t>Ошибка Восстановления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920" y="2061615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rec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179" y="2003512"/>
            <a:ext cx="686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1935" algn="l"/>
              </a:tabLst>
            </a:pPr>
            <a:r>
              <a:rPr sz="1100" i="1" spc="-85" dirty="0">
                <a:latin typeface="Arial"/>
                <a:cs typeface="Arial"/>
              </a:rPr>
              <a:t>E	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i</a:t>
            </a:r>
            <a:r>
              <a:rPr sz="1100" i="1" spc="5" dirty="0">
                <a:latin typeface="Verdana"/>
                <a:cs typeface="Verdana"/>
              </a:rPr>
              <a:t>,</a:t>
            </a:r>
            <a:r>
              <a:rPr sz="1100" i="1" spc="-24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Verdana"/>
                <a:cs typeface="Verdana"/>
              </a:rPr>
              <a:t>θ</a:t>
            </a:r>
            <a:r>
              <a:rPr sz="1100" spc="-75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7630" y="1887281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5" dirty="0"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941" y="2062478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2098" y="2003512"/>
            <a:ext cx="441959" cy="198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535">
              <a:lnSpc>
                <a:spcPts val="685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x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685"/>
              </a:lnSpc>
            </a:pPr>
            <a:r>
              <a:rPr sz="1100" spc="295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0850" y="1983624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 Unicode"/>
                <a:cs typeface="Lucida Sans Unicode"/>
              </a:rPr>
              <a:t>j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8150" y="2075153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6347" y="2010434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95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3321" y="192157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latin typeface="Lucida Sans"/>
                <a:cs typeface="Lucida Sans"/>
              </a:rPr>
              <a:t>2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1298" y="2346590"/>
            <a:ext cx="1757045" cy="5300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5" dirty="0" smtClean="0">
                <a:latin typeface="Tahoma"/>
                <a:cs typeface="Tahoma"/>
              </a:rPr>
              <a:t>Это изучает функцию сжатия над входным пространством.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47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5" dirty="0" smtClean="0"/>
              <a:t>Сверточные Нейронные Сети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130707" y="417801"/>
            <a:ext cx="419427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5" dirty="0" smtClean="0">
                <a:latin typeface="Tahoma"/>
                <a:cs typeface="Tahoma"/>
              </a:rPr>
              <a:t>Для изображений Сверточные Нейронные Сети очень полезны</a:t>
            </a:r>
            <a:r>
              <a:rPr sz="1100" spc="-5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764" y="904608"/>
            <a:ext cx="3817620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186265"/>
            <a:ext cx="3761104" cy="109158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01370" marR="5080" indent="-789305">
              <a:lnSpc>
                <a:spcPct val="102600"/>
              </a:lnSpc>
              <a:spcBef>
                <a:spcPts val="55"/>
              </a:spcBef>
            </a:pPr>
            <a:r>
              <a:rPr lang="ru-RU" sz="1100" b="1" spc="-50" dirty="0" smtClean="0">
                <a:latin typeface="Arial"/>
                <a:cs typeface="Arial"/>
              </a:rPr>
              <a:t>Сверточные</a:t>
            </a: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повторения</a:t>
            </a:r>
            <a:r>
              <a:rPr sz="1100" spc="-35" dirty="0" smtClean="0">
                <a:latin typeface="Tahoma"/>
                <a:cs typeface="Tahoma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принимает матрицу входных данных и вычисляет (меньшую) матрицу выходных данных</a:t>
            </a:r>
            <a:endParaRPr sz="1100" dirty="0">
              <a:latin typeface="Tahoma"/>
              <a:cs typeface="Tahoma"/>
            </a:endParaRPr>
          </a:p>
          <a:p>
            <a:pPr marL="801370" marR="127635" indent="-789305">
              <a:lnSpc>
                <a:spcPct val="102699"/>
              </a:lnSpc>
              <a:spcBef>
                <a:spcPts val="300"/>
              </a:spcBef>
            </a:pPr>
            <a:r>
              <a:rPr lang="ru-RU" sz="1100" b="1" spc="-60" dirty="0" smtClean="0">
                <a:latin typeface="Arial"/>
                <a:cs typeface="Arial"/>
              </a:rPr>
              <a:t>Прореживание</a:t>
            </a:r>
            <a:r>
              <a:rPr sz="1100" b="1" spc="-6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принимает матрицу входных данных 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lang="ru-RU" sz="1100" b="1" spc="-65" dirty="0" smtClean="0">
                <a:solidFill>
                  <a:srgbClr val="007F00"/>
                </a:solidFill>
                <a:latin typeface="Arial"/>
                <a:cs typeface="Arial"/>
              </a:rPr>
              <a:t>объединяет</a:t>
            </a:r>
            <a:r>
              <a:rPr sz="1100" b="1" spc="-65" dirty="0" smtClean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Tahoma"/>
                <a:cs typeface="Tahoma"/>
              </a:rPr>
              <a:t>их в один элемент, напр., посредством приема максимума.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88" y="658241"/>
            <a:ext cx="71755" cy="81280"/>
          </a:xfrm>
          <a:custGeom>
            <a:avLst/>
            <a:gdLst/>
            <a:ahLst/>
            <a:cxnLst/>
            <a:rect l="l" t="t" r="r" b="b"/>
            <a:pathLst>
              <a:path w="71755" h="81279">
                <a:moveTo>
                  <a:pt x="71301" y="0"/>
                </a:moveTo>
                <a:lnTo>
                  <a:pt x="71301" y="81098"/>
                </a:lnTo>
                <a:lnTo>
                  <a:pt x="0" y="8109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790" y="658241"/>
            <a:ext cx="156845" cy="81280"/>
          </a:xfrm>
          <a:custGeom>
            <a:avLst/>
            <a:gdLst/>
            <a:ahLst/>
            <a:cxnLst/>
            <a:rect l="l" t="t" r="r" b="b"/>
            <a:pathLst>
              <a:path w="156844" h="81279">
                <a:moveTo>
                  <a:pt x="156754" y="0"/>
                </a:moveTo>
                <a:lnTo>
                  <a:pt x="156754" y="81098"/>
                </a:ln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5544" y="658241"/>
            <a:ext cx="156845" cy="81280"/>
          </a:xfrm>
          <a:custGeom>
            <a:avLst/>
            <a:gdLst/>
            <a:ahLst/>
            <a:cxnLst/>
            <a:rect l="l" t="t" r="r" b="b"/>
            <a:pathLst>
              <a:path w="156844" h="81279">
                <a:moveTo>
                  <a:pt x="156754" y="0"/>
                </a:moveTo>
                <a:lnTo>
                  <a:pt x="156754" y="81098"/>
                </a:ln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488" y="739340"/>
            <a:ext cx="71755" cy="156845"/>
          </a:xfrm>
          <a:custGeom>
            <a:avLst/>
            <a:gdLst/>
            <a:ahLst/>
            <a:cxnLst/>
            <a:rect l="l" t="t" r="r" b="b"/>
            <a:pathLst>
              <a:path w="71755" h="156844">
                <a:moveTo>
                  <a:pt x="0" y="0"/>
                </a:moveTo>
                <a:lnTo>
                  <a:pt x="71301" y="0"/>
                </a:lnTo>
                <a:lnTo>
                  <a:pt x="71301" y="156754"/>
                </a:lnTo>
                <a:lnTo>
                  <a:pt x="0" y="15675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90" y="73934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5544" y="73934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488" y="896094"/>
            <a:ext cx="71755" cy="156845"/>
          </a:xfrm>
          <a:custGeom>
            <a:avLst/>
            <a:gdLst/>
            <a:ahLst/>
            <a:cxnLst/>
            <a:rect l="l" t="t" r="r" b="b"/>
            <a:pathLst>
              <a:path w="71755" h="156844">
                <a:moveTo>
                  <a:pt x="0" y="0"/>
                </a:moveTo>
                <a:lnTo>
                  <a:pt x="71301" y="0"/>
                </a:lnTo>
                <a:lnTo>
                  <a:pt x="71301" y="156754"/>
                </a:lnTo>
                <a:lnTo>
                  <a:pt x="0" y="15675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8790" y="89609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5544" y="89609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7488" y="1052848"/>
            <a:ext cx="71755" cy="156845"/>
          </a:xfrm>
          <a:custGeom>
            <a:avLst/>
            <a:gdLst/>
            <a:ahLst/>
            <a:cxnLst/>
            <a:rect l="l" t="t" r="r" b="b"/>
            <a:pathLst>
              <a:path w="71755" h="156844">
                <a:moveTo>
                  <a:pt x="0" y="0"/>
                </a:moveTo>
                <a:lnTo>
                  <a:pt x="71301" y="0"/>
                </a:lnTo>
                <a:lnTo>
                  <a:pt x="71301" y="156754"/>
                </a:lnTo>
                <a:lnTo>
                  <a:pt x="0" y="15675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790" y="1052848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544" y="1052848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488" y="1209602"/>
            <a:ext cx="71755" cy="156845"/>
          </a:xfrm>
          <a:custGeom>
            <a:avLst/>
            <a:gdLst/>
            <a:ahLst/>
            <a:cxnLst/>
            <a:rect l="l" t="t" r="r" b="b"/>
            <a:pathLst>
              <a:path w="71755" h="156844">
                <a:moveTo>
                  <a:pt x="0" y="0"/>
                </a:moveTo>
                <a:lnTo>
                  <a:pt x="71301" y="0"/>
                </a:lnTo>
                <a:lnTo>
                  <a:pt x="71301" y="156754"/>
                </a:lnTo>
                <a:lnTo>
                  <a:pt x="0" y="15675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8790" y="1209602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5544" y="1209602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488" y="1366357"/>
            <a:ext cx="71755" cy="156845"/>
          </a:xfrm>
          <a:custGeom>
            <a:avLst/>
            <a:gdLst/>
            <a:ahLst/>
            <a:cxnLst/>
            <a:rect l="l" t="t" r="r" b="b"/>
            <a:pathLst>
              <a:path w="71755" h="156844">
                <a:moveTo>
                  <a:pt x="0" y="0"/>
                </a:moveTo>
                <a:lnTo>
                  <a:pt x="71301" y="0"/>
                </a:lnTo>
                <a:lnTo>
                  <a:pt x="71301" y="156754"/>
                </a:lnTo>
                <a:lnTo>
                  <a:pt x="0" y="15675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8790" y="136635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5544" y="136635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2298" y="658241"/>
            <a:ext cx="156845" cy="81280"/>
          </a:xfrm>
          <a:custGeom>
            <a:avLst/>
            <a:gdLst/>
            <a:ahLst/>
            <a:cxnLst/>
            <a:rect l="l" t="t" r="r" b="b"/>
            <a:pathLst>
              <a:path w="156844" h="81279">
                <a:moveTo>
                  <a:pt x="156754" y="0"/>
                </a:moveTo>
                <a:lnTo>
                  <a:pt x="156754" y="81098"/>
                </a:ln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9053" y="658241"/>
            <a:ext cx="156845" cy="81280"/>
          </a:xfrm>
          <a:custGeom>
            <a:avLst/>
            <a:gdLst/>
            <a:ahLst/>
            <a:cxnLst/>
            <a:rect l="l" t="t" r="r" b="b"/>
            <a:pathLst>
              <a:path w="156844" h="81279">
                <a:moveTo>
                  <a:pt x="156754" y="0"/>
                </a:moveTo>
                <a:lnTo>
                  <a:pt x="156754" y="81098"/>
                </a:ln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5807" y="658241"/>
            <a:ext cx="156845" cy="81280"/>
          </a:xfrm>
          <a:custGeom>
            <a:avLst/>
            <a:gdLst/>
            <a:ahLst/>
            <a:cxnLst/>
            <a:rect l="l" t="t" r="r" b="b"/>
            <a:pathLst>
              <a:path w="156844" h="81279">
                <a:moveTo>
                  <a:pt x="156754" y="0"/>
                </a:moveTo>
                <a:lnTo>
                  <a:pt x="156754" y="81098"/>
                </a:ln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42561" y="658241"/>
            <a:ext cx="156845" cy="81280"/>
          </a:xfrm>
          <a:custGeom>
            <a:avLst/>
            <a:gdLst/>
            <a:ahLst/>
            <a:cxnLst/>
            <a:rect l="l" t="t" r="r" b="b"/>
            <a:pathLst>
              <a:path w="156844" h="81279">
                <a:moveTo>
                  <a:pt x="156754" y="0"/>
                </a:moveTo>
                <a:lnTo>
                  <a:pt x="156754" y="81098"/>
                </a:ln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9316" y="658241"/>
            <a:ext cx="156845" cy="81280"/>
          </a:xfrm>
          <a:custGeom>
            <a:avLst/>
            <a:gdLst/>
            <a:ahLst/>
            <a:cxnLst/>
            <a:rect l="l" t="t" r="r" b="b"/>
            <a:pathLst>
              <a:path w="156844" h="81279">
                <a:moveTo>
                  <a:pt x="156754" y="0"/>
                </a:moveTo>
                <a:lnTo>
                  <a:pt x="156754" y="81098"/>
                </a:ln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6070" y="658241"/>
            <a:ext cx="111760" cy="81280"/>
          </a:xfrm>
          <a:custGeom>
            <a:avLst/>
            <a:gdLst/>
            <a:ahLst/>
            <a:cxnLst/>
            <a:rect l="l" t="t" r="r" b="b"/>
            <a:pathLst>
              <a:path w="111760" h="81279">
                <a:moveTo>
                  <a:pt x="111578" y="81098"/>
                </a:moveTo>
                <a:lnTo>
                  <a:pt x="0" y="81098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2298" y="73934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9053" y="73934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85807" y="73934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2561" y="73934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316" y="73934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56070" y="73934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57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6070" y="739340"/>
            <a:ext cx="111760" cy="156845"/>
          </a:xfrm>
          <a:custGeom>
            <a:avLst/>
            <a:gdLst/>
            <a:ahLst/>
            <a:cxnLst/>
            <a:rect l="l" t="t" r="r" b="b"/>
            <a:pathLst>
              <a:path w="111760" h="156844">
                <a:moveTo>
                  <a:pt x="111578" y="156754"/>
                </a:moveTo>
                <a:lnTo>
                  <a:pt x="0" y="156754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2298" y="89609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9053" y="89609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85807" y="89609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42561" y="89609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9316" y="89609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6070" y="896094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57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6070" y="896094"/>
            <a:ext cx="111760" cy="156845"/>
          </a:xfrm>
          <a:custGeom>
            <a:avLst/>
            <a:gdLst/>
            <a:ahLst/>
            <a:cxnLst/>
            <a:rect l="l" t="t" r="r" b="b"/>
            <a:pathLst>
              <a:path w="111760" h="156844">
                <a:moveTo>
                  <a:pt x="111578" y="156754"/>
                </a:moveTo>
                <a:lnTo>
                  <a:pt x="0" y="156754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2298" y="1052848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9053" y="1052848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85807" y="1052848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42561" y="1052848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99316" y="1052848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6070" y="105284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57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56070" y="1052848"/>
            <a:ext cx="111760" cy="156845"/>
          </a:xfrm>
          <a:custGeom>
            <a:avLst/>
            <a:gdLst/>
            <a:ahLst/>
            <a:cxnLst/>
            <a:rect l="l" t="t" r="r" b="b"/>
            <a:pathLst>
              <a:path w="111760" h="156844">
                <a:moveTo>
                  <a:pt x="111578" y="156754"/>
                </a:moveTo>
                <a:lnTo>
                  <a:pt x="0" y="156754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72298" y="1209602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9053" y="1209602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85807" y="1209602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42561" y="1209602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9316" y="1209602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56070" y="1209602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57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6070" y="1209602"/>
            <a:ext cx="111760" cy="156845"/>
          </a:xfrm>
          <a:custGeom>
            <a:avLst/>
            <a:gdLst/>
            <a:ahLst/>
            <a:cxnLst/>
            <a:rect l="l" t="t" r="r" b="b"/>
            <a:pathLst>
              <a:path w="111760" h="156844">
                <a:moveTo>
                  <a:pt x="111578" y="156754"/>
                </a:moveTo>
                <a:lnTo>
                  <a:pt x="0" y="156754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2298" y="136635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29053" y="136635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85807" y="136635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42561" y="136635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9316" y="136635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0"/>
                </a:moveTo>
                <a:lnTo>
                  <a:pt x="156754" y="0"/>
                </a:lnTo>
                <a:lnTo>
                  <a:pt x="156754" y="156754"/>
                </a:lnTo>
                <a:lnTo>
                  <a:pt x="0" y="15675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56070" y="136635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57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56070" y="1366357"/>
            <a:ext cx="111760" cy="156845"/>
          </a:xfrm>
          <a:custGeom>
            <a:avLst/>
            <a:gdLst/>
            <a:ahLst/>
            <a:cxnLst/>
            <a:rect l="l" t="t" r="r" b="b"/>
            <a:pathLst>
              <a:path w="111760" h="156844">
                <a:moveTo>
                  <a:pt x="111578" y="156754"/>
                </a:moveTo>
                <a:lnTo>
                  <a:pt x="0" y="156754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7488" y="1523111"/>
            <a:ext cx="71755" cy="49530"/>
          </a:xfrm>
          <a:custGeom>
            <a:avLst/>
            <a:gdLst/>
            <a:ahLst/>
            <a:cxnLst/>
            <a:rect l="l" t="t" r="r" b="b"/>
            <a:pathLst>
              <a:path w="71755" h="49530">
                <a:moveTo>
                  <a:pt x="0" y="0"/>
                </a:moveTo>
                <a:lnTo>
                  <a:pt x="71301" y="0"/>
                </a:lnTo>
                <a:lnTo>
                  <a:pt x="71301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8790" y="1523111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4" h="49530">
                <a:moveTo>
                  <a:pt x="0" y="0"/>
                </a:moveTo>
                <a:lnTo>
                  <a:pt x="156754" y="0"/>
                </a:lnTo>
                <a:lnTo>
                  <a:pt x="156754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8790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5544" y="1523111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4" h="49530">
                <a:moveTo>
                  <a:pt x="0" y="0"/>
                </a:moveTo>
                <a:lnTo>
                  <a:pt x="156754" y="0"/>
                </a:lnTo>
                <a:lnTo>
                  <a:pt x="156754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5544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72298" y="1523111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4" h="49530">
                <a:moveTo>
                  <a:pt x="0" y="0"/>
                </a:moveTo>
                <a:lnTo>
                  <a:pt x="156754" y="0"/>
                </a:lnTo>
                <a:lnTo>
                  <a:pt x="156754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2298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29053" y="1523111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4" h="49530">
                <a:moveTo>
                  <a:pt x="0" y="0"/>
                </a:moveTo>
                <a:lnTo>
                  <a:pt x="156754" y="0"/>
                </a:lnTo>
                <a:lnTo>
                  <a:pt x="156754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9053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85807" y="1523111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4" h="49530">
                <a:moveTo>
                  <a:pt x="0" y="0"/>
                </a:moveTo>
                <a:lnTo>
                  <a:pt x="156754" y="0"/>
                </a:lnTo>
                <a:lnTo>
                  <a:pt x="156754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85807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42561" y="1523111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4" h="49530">
                <a:moveTo>
                  <a:pt x="0" y="0"/>
                </a:moveTo>
                <a:lnTo>
                  <a:pt x="156754" y="0"/>
                </a:lnTo>
                <a:lnTo>
                  <a:pt x="156754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2561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9316" y="1523111"/>
            <a:ext cx="156845" cy="49530"/>
          </a:xfrm>
          <a:custGeom>
            <a:avLst/>
            <a:gdLst/>
            <a:ahLst/>
            <a:cxnLst/>
            <a:rect l="l" t="t" r="r" b="b"/>
            <a:pathLst>
              <a:path w="156844" h="49530">
                <a:moveTo>
                  <a:pt x="0" y="0"/>
                </a:moveTo>
                <a:lnTo>
                  <a:pt x="156754" y="0"/>
                </a:lnTo>
                <a:lnTo>
                  <a:pt x="156754" y="4953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99316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56070" y="152311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57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6070" y="15231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33258" y="675386"/>
            <a:ext cx="655319" cy="655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4698" y="736346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39" h="472440">
                <a:moveTo>
                  <a:pt x="471830" y="471830"/>
                </a:moveTo>
                <a:lnTo>
                  <a:pt x="0" y="471830"/>
                </a:lnTo>
                <a:lnTo>
                  <a:pt x="0" y="0"/>
                </a:lnTo>
                <a:lnTo>
                  <a:pt x="471830" y="0"/>
                </a:lnTo>
                <a:lnTo>
                  <a:pt x="471830" y="471830"/>
                </a:lnTo>
                <a:close/>
              </a:path>
            </a:pathLst>
          </a:custGeom>
          <a:ln w="22860">
            <a:solidFill>
              <a:srgbClr val="FF26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91057" y="-15907"/>
            <a:ext cx="4514800" cy="138948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5" dirty="0" smtClean="0">
                <a:latin typeface="Tahoma"/>
                <a:cs typeface="Tahoma"/>
              </a:rPr>
              <a:t>Сверточные Нейронные Сети</a:t>
            </a:r>
            <a:endParaRPr sz="1400" dirty="0" smtClean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994"/>
              </a:spcBef>
            </a:pPr>
            <a:r>
              <a:rPr lang="ru-RU" sz="1100" spc="-30" dirty="0" err="1" smtClean="0">
                <a:latin typeface="Tahoma"/>
                <a:cs typeface="Tahoma"/>
              </a:rPr>
              <a:t>Сверточное</a:t>
            </a:r>
            <a:r>
              <a:rPr lang="ru-RU" sz="1100" spc="-30" dirty="0" smtClean="0">
                <a:latin typeface="Tahoma"/>
                <a:cs typeface="Tahoma"/>
              </a:rPr>
              <a:t> окно действует как классификатор для </a:t>
            </a:r>
            <a:r>
              <a:rPr lang="ru-RU" sz="1100" spc="-30" dirty="0">
                <a:latin typeface="Tahoma"/>
                <a:cs typeface="Tahoma"/>
              </a:rPr>
              <a:t>л</a:t>
            </a:r>
            <a:r>
              <a:rPr lang="ru-RU" sz="1100" spc="-30" dirty="0" smtClean="0">
                <a:latin typeface="Tahoma"/>
                <a:cs typeface="Tahoma"/>
              </a:rPr>
              <a:t>окальных атрибутов</a:t>
            </a:r>
            <a:r>
              <a:rPr sz="1100" spc="-50" dirty="0" smtClean="0">
                <a:latin typeface="Tahoma"/>
                <a:cs typeface="Tahoma"/>
              </a:rPr>
              <a:t>.</a:t>
            </a:r>
            <a:endParaRPr sz="11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2390775">
              <a:lnSpc>
                <a:spcPct val="100000"/>
              </a:lnSpc>
              <a:spcBef>
                <a:spcPts val="715"/>
              </a:spcBef>
            </a:pPr>
            <a:r>
              <a:rPr sz="1700" spc="120" dirty="0">
                <a:latin typeface="Lucida Sans Unicode"/>
                <a:cs typeface="Lucida Sans Unicode"/>
              </a:rPr>
              <a:t>⇒</a:t>
            </a:r>
            <a:endParaRPr sz="1700" dirty="0">
              <a:latin typeface="Lucida Sans Unicode"/>
              <a:cs typeface="Lucida Sans Unicode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3073743" y="830961"/>
          <a:ext cx="626744" cy="62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8E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93083" y="1626613"/>
            <a:ext cx="43964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5" dirty="0" smtClean="0">
                <a:latin typeface="Tahoma"/>
                <a:cs typeface="Tahoma"/>
              </a:rPr>
              <a:t>Составные сверточные слои изучают атрибуты более высокого уровня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15960" y="3049054"/>
            <a:ext cx="94234" cy="18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14244" y="2311182"/>
            <a:ext cx="110236" cy="2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99256" y="2332518"/>
            <a:ext cx="110236" cy="202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43456" y="2303183"/>
            <a:ext cx="110236" cy="202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882622" y="3015272"/>
            <a:ext cx="752475" cy="252729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34620" marR="37465" indent="-635">
              <a:lnSpc>
                <a:spcPct val="157500"/>
              </a:lnSpc>
              <a:spcBef>
                <a:spcPts val="70"/>
              </a:spcBef>
            </a:pPr>
            <a:r>
              <a:rPr sz="400" b="1" spc="5" dirty="0">
                <a:latin typeface="Arial"/>
                <a:cs typeface="Arial"/>
              </a:rPr>
              <a:t>Fully </a:t>
            </a:r>
            <a:r>
              <a:rPr sz="400" b="1" spc="10" dirty="0">
                <a:latin typeface="Arial"/>
                <a:cs typeface="Arial"/>
              </a:rPr>
              <a:t>Connected  Layer </a:t>
            </a:r>
            <a:r>
              <a:rPr sz="400" b="1" spc="5" dirty="0">
                <a:latin typeface="Arial"/>
                <a:cs typeface="Arial"/>
              </a:rPr>
              <a:t>Convolutional  </a:t>
            </a:r>
            <a:r>
              <a:rPr sz="400" b="1" spc="10" dirty="0">
                <a:latin typeface="Arial"/>
                <a:cs typeface="Arial"/>
              </a:rPr>
              <a:t>Layer</a:t>
            </a:r>
            <a:endParaRPr sz="4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926628" y="3057944"/>
            <a:ext cx="71120" cy="74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26628" y="3057944"/>
            <a:ext cx="71120" cy="74930"/>
          </a:xfrm>
          <a:custGeom>
            <a:avLst/>
            <a:gdLst/>
            <a:ahLst/>
            <a:cxnLst/>
            <a:rect l="l" t="t" r="r" b="b"/>
            <a:pathLst>
              <a:path w="71119" h="74930">
                <a:moveTo>
                  <a:pt x="0" y="56007"/>
                </a:moveTo>
                <a:lnTo>
                  <a:pt x="0" y="18669"/>
                </a:lnTo>
                <a:lnTo>
                  <a:pt x="35560" y="18669"/>
                </a:lnTo>
                <a:lnTo>
                  <a:pt x="35560" y="0"/>
                </a:lnTo>
                <a:lnTo>
                  <a:pt x="71120" y="37338"/>
                </a:lnTo>
                <a:lnTo>
                  <a:pt x="35560" y="74676"/>
                </a:lnTo>
                <a:lnTo>
                  <a:pt x="35560" y="56007"/>
                </a:lnTo>
                <a:lnTo>
                  <a:pt x="0" y="56007"/>
                </a:lnTo>
                <a:close/>
              </a:path>
            </a:pathLst>
          </a:custGeom>
          <a:ln w="3175">
            <a:solidFill>
              <a:srgbClr val="2523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26628" y="3150400"/>
            <a:ext cx="71120" cy="74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26628" y="3150400"/>
            <a:ext cx="71120" cy="74930"/>
          </a:xfrm>
          <a:custGeom>
            <a:avLst/>
            <a:gdLst/>
            <a:ahLst/>
            <a:cxnLst/>
            <a:rect l="l" t="t" r="r" b="b"/>
            <a:pathLst>
              <a:path w="71119" h="74930">
                <a:moveTo>
                  <a:pt x="0" y="56007"/>
                </a:moveTo>
                <a:lnTo>
                  <a:pt x="0" y="18669"/>
                </a:lnTo>
                <a:lnTo>
                  <a:pt x="35560" y="18669"/>
                </a:lnTo>
                <a:lnTo>
                  <a:pt x="35560" y="0"/>
                </a:lnTo>
                <a:lnTo>
                  <a:pt x="71120" y="37338"/>
                </a:lnTo>
                <a:lnTo>
                  <a:pt x="35560" y="74676"/>
                </a:lnTo>
                <a:lnTo>
                  <a:pt x="35560" y="56007"/>
                </a:lnTo>
                <a:lnTo>
                  <a:pt x="0" y="56007"/>
                </a:lnTo>
                <a:close/>
              </a:path>
            </a:pathLst>
          </a:custGeom>
          <a:ln w="3175">
            <a:solidFill>
              <a:srgbClr val="C0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73375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83103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92832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02559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02559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287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287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22014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22014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31744" y="206582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73375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83103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92832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02559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02559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12287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12287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22014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22014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31744" y="21755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73375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83103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92832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02559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02559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12287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12287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22014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22014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31744" y="22852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73375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83103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92832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92832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02559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02559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12287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12287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22014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31744" y="239500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573375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83103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83103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92832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792832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02559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12287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12287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22014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31744" y="25047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73375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83103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83103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92832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792832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02559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02559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287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287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22014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31744" y="261446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573375" y="27241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683103" y="27241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92832" y="27241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902559" y="27241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12287" y="27241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22014" y="27241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31744" y="27241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544927" y="2034707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555595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555595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54655" y="2034707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65323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65323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764384" y="2034707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5052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75052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74111" y="2034707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84779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884779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83839" y="2034707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94507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94507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093566" y="2034707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104234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04234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03296" y="2034707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13964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3964" y="20453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544927" y="214443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555595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555595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654655" y="214443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665323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665323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64384" y="214443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75052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75052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74111" y="214443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84779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84779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983839" y="214443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994507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994507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93566" y="214443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104234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104234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203296" y="214443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213964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213964" y="2155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544927" y="2254162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555595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555595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654655" y="2254162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65323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665323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64384" y="2254162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75052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775052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874111" y="2254162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884779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884779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983839" y="2254162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994507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994507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093566" y="2254162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04234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04234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03296" y="2254162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13964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13964" y="226483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544927" y="2363890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555595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55595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54655" y="2363890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65323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665323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64384" y="2363890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75052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75052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874111" y="2363890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884779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884779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83839" y="2363890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94507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94507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093566" y="2363890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04234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104234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203296" y="2363890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213964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213964" y="237455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544927" y="247361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55595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555595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654655" y="247361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665323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65323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764384" y="247361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775052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775052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74111" y="247361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884779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884779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983839" y="247361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994507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994507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093566" y="247361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104234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04234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203296" y="247361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213964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213964" y="248428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544927" y="258334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55595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555595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654655" y="258334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665323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665323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764384" y="258334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775052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775052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874111" y="258334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884779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884779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983839" y="258334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994507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994507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093566" y="258334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104234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04234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203296" y="258334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213964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213964" y="25940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544927" y="269307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555595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555595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654655" y="269307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665323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665323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764384" y="269307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775052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775052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874111" y="269307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884779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884779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983839" y="269307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94507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994507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093566" y="269307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104234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104234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203296" y="269307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213964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213964" y="270374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584807" y="203292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96364" y="203292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632940" y="203292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669516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706092" y="203292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742668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779244" y="203292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84807" y="206950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596364" y="206950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632940" y="206950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669516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706092" y="206950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742668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779244" y="206950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584807" y="210607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596364" y="210607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632940" y="210607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669516" y="210607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706092" y="210607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742668" y="210607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779244" y="210607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584807" y="214265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596364" y="214265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632940" y="214265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669516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706092" y="214265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742668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779244" y="214265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584807" y="217923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596364" y="217923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632940" y="217923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669516" y="217923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06092" y="217923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42668" y="217923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79244" y="217923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584807" y="221580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596364" y="221580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632940" y="221580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669516" y="221580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706092" y="221580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742668" y="221580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779244" y="221580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584807" y="225238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596364" y="225238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632940" y="225238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669516" y="225238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706092" y="225238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742668" y="225238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779244" y="225238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840839" y="203292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852396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888972" y="203292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925548" y="203292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962124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998700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35276" y="2032927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840839" y="206950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852396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888972" y="206950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925548" y="206950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962124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998700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35276" y="2069503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840839" y="210607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852396" y="210607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888972" y="210607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925548" y="210607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962124" y="210607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998700" y="210607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035276" y="2106079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840839" y="214265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852396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888972" y="214265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925548" y="214265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962124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998700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035276" y="2142655"/>
            <a:ext cx="101473" cy="764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840839" y="217923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852396" y="217923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888972" y="217923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925548" y="217923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962124" y="217923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998700" y="217923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035276" y="2179231"/>
            <a:ext cx="101473" cy="76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840839" y="221580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852396" y="221580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888972" y="221580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925548" y="221580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962124" y="221580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998700" y="221580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035276" y="2215807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840839" y="225238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852396" y="225238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888972" y="225238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925548" y="225238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962124" y="225238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998700" y="225238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035276" y="2252383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096871" y="203292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108428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145004" y="2032927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181580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218156" y="203292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254732" y="203292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291308" y="203292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096871" y="206950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108428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145004" y="2069503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181580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218156" y="206950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254732" y="206950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291308" y="206950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096871" y="210607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108428" y="2106079"/>
            <a:ext cx="101472" cy="764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145004" y="2106079"/>
            <a:ext cx="101473" cy="76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181580" y="210607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218156" y="210607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254732" y="210607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291308" y="210607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096871" y="214265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108428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145004" y="2142655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181580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218156" y="214265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254732" y="214265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291308" y="214265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096871" y="217923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108428" y="217923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145004" y="2179231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181580" y="2179231"/>
            <a:ext cx="101472" cy="76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218156" y="2179231"/>
            <a:ext cx="101472" cy="76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254732" y="217923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291308" y="217923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096871" y="221580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108428" y="221580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145004" y="2215807"/>
            <a:ext cx="101473" cy="764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181580" y="2215807"/>
            <a:ext cx="101472" cy="764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218156" y="2215807"/>
            <a:ext cx="101472" cy="764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254732" y="221580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291308" y="221580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096871" y="225238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108428" y="2252383"/>
            <a:ext cx="101472" cy="764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145004" y="2252383"/>
            <a:ext cx="101473" cy="764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181580" y="2252383"/>
            <a:ext cx="101472" cy="764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218156" y="225238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254732" y="225238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291308" y="225238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584807" y="228895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596364" y="228895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632940" y="228895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669516" y="228895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706092" y="228895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742668" y="228895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779244" y="228895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584807" y="232553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596364" y="232553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632940" y="232553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669516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706092" y="232553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742668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779244" y="232553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584807" y="236211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596364" y="236211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632940" y="236211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669516" y="236211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706092" y="236211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742668" y="236211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779244" y="236211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584807" y="239868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596364" y="239868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632940" y="239868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669516" y="239868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706092" y="239868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742668" y="239868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779244" y="239868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584807" y="243526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96364" y="243526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632940" y="243526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69516" y="243526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706092" y="243526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42668" y="243526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79244" y="243526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584807" y="247183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596364" y="247183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32940" y="247183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669516" y="247183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706092" y="247183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742668" y="247183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779244" y="247183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584807" y="250841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596364" y="250841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632940" y="250841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669516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706092" y="250841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742668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779244" y="2508415"/>
            <a:ext cx="101473" cy="764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840839" y="228895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852396" y="228895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888972" y="228895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925548" y="228895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962124" y="228895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998700" y="228895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035276" y="2288959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840839" y="232553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852396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888972" y="232553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925548" y="232553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962124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998700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2035276" y="2325535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840839" y="236211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852396" y="236211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888972" y="236211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925548" y="236211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962124" y="2362111"/>
            <a:ext cx="101472" cy="764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998700" y="2362111"/>
            <a:ext cx="101472" cy="764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035276" y="2362111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840839" y="239868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852396" y="239868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888972" y="2398687"/>
            <a:ext cx="101473" cy="764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925548" y="2398687"/>
            <a:ext cx="101472" cy="764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962124" y="2398687"/>
            <a:ext cx="101472" cy="764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998700" y="239868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035276" y="2398687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840839" y="243526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852396" y="2435263"/>
            <a:ext cx="101472" cy="7645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888972" y="2435263"/>
            <a:ext cx="101473" cy="7645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925548" y="243526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962124" y="243526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998700" y="243526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035276" y="2435263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840839" y="247183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852396" y="2471839"/>
            <a:ext cx="101472" cy="7645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888972" y="247183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925548" y="247183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962124" y="247183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998700" y="247183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035276" y="2471839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840839" y="250841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852396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888972" y="250841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925548" y="250841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962124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998700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035276" y="2508415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096871" y="228895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108428" y="2288959"/>
            <a:ext cx="101472" cy="7645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145004" y="2288959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181580" y="228895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218156" y="228895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254732" y="228895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291308" y="228895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096871" y="232553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108428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145004" y="2325535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181580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218156" y="232553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254732" y="232553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291308" y="232553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096871" y="236211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108428" y="236211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145004" y="2362111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181580" y="236211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218156" y="236211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254732" y="236211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291308" y="236211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096871" y="2398687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108428" y="239868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145004" y="2398687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181580" y="239868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218156" y="2398687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254732" y="2398687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291308" y="2398687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096871" y="243526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108428" y="243526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145004" y="2435263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181580" y="243526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218156" y="243526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254732" y="243526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291308" y="243526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096871" y="2471839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108428" y="247183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145004" y="2471839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181580" y="247183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2218156" y="2471839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254732" y="2471839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291308" y="2471839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096871" y="2508415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108428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145004" y="2508415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181580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218156" y="2508415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254732" y="2508415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291308" y="2508415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584807" y="254499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596364" y="254499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632940" y="254499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669516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706092" y="254499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742668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779244" y="254499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584807" y="2581567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596364" y="258156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632940" y="258156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669516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706092" y="258156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742668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779244" y="258156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584807" y="261814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596364" y="261814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632940" y="261814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669516" y="261814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706092" y="261814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742668" y="261814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779244" y="261814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584807" y="2654719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596364" y="2654719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632940" y="2654719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669516" y="2654719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706092" y="2654719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742668" y="2654719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779244" y="2654719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584807" y="2691295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596364" y="2691295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632940" y="2691295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669516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706092" y="2691295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742668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779244" y="2691295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584807" y="2727871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596364" y="2727871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632940" y="2727871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669516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706092" y="2727871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742668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779244" y="2727871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584807" y="2764447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596364" y="276444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632940" y="276444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669516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706092" y="276444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742668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779244" y="276444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840839" y="254499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852396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888972" y="254499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925548" y="254499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962124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998700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035276" y="2544991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840839" y="2581567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852396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888972" y="258156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925548" y="258156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962124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998700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035276" y="2581567"/>
            <a:ext cx="101473" cy="7645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840839" y="261814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852396" y="261814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888972" y="261814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925548" y="261814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962124" y="2618143"/>
            <a:ext cx="101472" cy="7645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998700" y="2618143"/>
            <a:ext cx="101472" cy="7645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035276" y="2618143"/>
            <a:ext cx="101473" cy="7645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840839" y="2654719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852396" y="2654719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888972" y="2654719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925548" y="2654719"/>
            <a:ext cx="101472" cy="7645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962124" y="2654719"/>
            <a:ext cx="101472" cy="7645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998700" y="2654719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035276" y="2654719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840839" y="2691295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852396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888972" y="2691295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925548" y="2691295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962124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998700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035276" y="2691295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840839" y="2727871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852396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888972" y="2727871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925548" y="2727871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962124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998700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035276" y="2727871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840839" y="2764447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852396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888972" y="276444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925548" y="276444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962124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998700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035276" y="2764447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096871" y="2544991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108428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145004" y="2544991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181580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218156" y="2544991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254732" y="2544991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291308" y="2544991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096871" y="2581567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108428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145004" y="2581567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181580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218156" y="258156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254732" y="258156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291308" y="258156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096871" y="2618143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108428" y="261814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145004" y="2618143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181580" y="261814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218156" y="2618143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254732" y="2618143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291308" y="2618143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096871" y="2654719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108428" y="2654719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145004" y="2654719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181580" y="2654719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218156" y="2654719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254732" y="2654719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291308" y="2654719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096871" y="2691295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108428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145004" y="2691295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181580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218156" y="2691295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254732" y="2691295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291308" y="2691295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096871" y="2727871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108428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145004" y="2727871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181580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218156" y="2727871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254732" y="2727871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291308" y="2727871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096871" y="2764447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108428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145004" y="2764447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181580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218156" y="2764447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254732" y="2764447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291308" y="2764447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 txBox="1"/>
          <p:nvPr/>
        </p:nvSpPr>
        <p:spPr>
          <a:xfrm>
            <a:off x="701776" y="2142909"/>
            <a:ext cx="4737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spc="1190" dirty="0">
                <a:latin typeface="Arial"/>
                <a:cs typeface="Arial"/>
              </a:rPr>
              <a:t>8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749" name="object 749"/>
          <p:cNvGraphicFramePr>
            <a:graphicFrameLocks noGrp="1"/>
          </p:cNvGraphicFramePr>
          <p:nvPr/>
        </p:nvGraphicFramePr>
        <p:xfrm>
          <a:off x="678662" y="2024481"/>
          <a:ext cx="675005" cy="731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50" name="object 750"/>
          <p:cNvGraphicFramePr>
            <a:graphicFrameLocks noGrp="1"/>
          </p:cNvGraphicFramePr>
          <p:nvPr/>
        </p:nvGraphicFramePr>
        <p:xfrm>
          <a:off x="1652498" y="2065375"/>
          <a:ext cx="695959" cy="694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CDCDCD"/>
                      </a:solidFill>
                      <a:prstDash val="solid"/>
                    </a:lnT>
                    <a:lnB w="76200">
                      <a:solidFill>
                        <a:srgbClr val="1111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BDBDBD"/>
                      </a:solidFill>
                      <a:prstDash val="solid"/>
                    </a:lnT>
                    <a:lnB w="76200">
                      <a:solidFill>
                        <a:srgbClr val="AEAEA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BBBB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111111"/>
                      </a:solidFill>
                      <a:prstDash val="solid"/>
                    </a:lnT>
                    <a:lnB w="76200">
                      <a:solidFill>
                        <a:srgbClr val="9292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AEAEAE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BBBBBB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929292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10617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1061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106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10617">
                      <a:solidFill>
                        <a:srgbClr val="6C6C6C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10617">
                      <a:solidFill>
                        <a:srgbClr val="CCCCCC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10617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1" name="object 751"/>
          <p:cNvSpPr/>
          <p:nvPr/>
        </p:nvSpPr>
        <p:spPr>
          <a:xfrm>
            <a:off x="2527147" y="201425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537815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2537815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636875" y="201425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647543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647543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746604" y="201425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757272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757272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856331" y="201425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866999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866999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966059" y="201425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976727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2976727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075786" y="201425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086454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086454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185516" y="2014258"/>
            <a:ext cx="149352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196184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196184" y="20249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2527147" y="212398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2537815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2537815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636875" y="212398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647543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647543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746604" y="212398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757272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757272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856331" y="212398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866999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866999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966059" y="212398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976727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2976727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075786" y="2123985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086454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086454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3185516" y="2123985"/>
            <a:ext cx="149352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196184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196184" y="213465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527147" y="223371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537815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2537815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636875" y="223371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2647543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2647543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2746604" y="223371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757272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2757272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856331" y="223371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2866999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866999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2966059" y="223371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976727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2976727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075786" y="2233713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086454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086454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185516" y="2233713"/>
            <a:ext cx="149352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196184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196184" y="2244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527147" y="2343441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2537815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537815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2636875" y="2343441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2647543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2647543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2746604" y="2343441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2757272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757272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2856331" y="2343441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2866999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2866999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966059" y="2343441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976727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976727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075786" y="2343441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086454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086454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3185516" y="2343441"/>
            <a:ext cx="149352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196184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196184" y="235410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527147" y="245316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537815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537815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636875" y="245316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647543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647543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746604" y="245316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757272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757272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856331" y="245316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866999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866999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966059" y="245316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976727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976727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3075786" y="2453168"/>
            <a:ext cx="149351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3086454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3086454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185516" y="2453168"/>
            <a:ext cx="149352" cy="149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196184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196184" y="24638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527147" y="2562896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537815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37815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636875" y="2562896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647543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647543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746604" y="2562896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757272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757272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856331" y="2562896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866999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866999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2966059" y="2562896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976727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976727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3075786" y="2562896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086454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086454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185516" y="2562896"/>
            <a:ext cx="149352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196184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196184" y="257356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527147" y="2672624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2537815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2537815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2636875" y="2672624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2647543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647543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746604" y="2672624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2757272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757272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856331" y="2672624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866999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866999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966059" y="2672624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976727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976727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075786" y="2672624"/>
            <a:ext cx="149351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086454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086454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0"/>
                </a:moveTo>
                <a:lnTo>
                  <a:pt x="109729" y="0"/>
                </a:lnTo>
                <a:lnTo>
                  <a:pt x="10972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3185516" y="2672624"/>
            <a:ext cx="149352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196184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3196184" y="268329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109727" y="0"/>
                </a:lnTo>
                <a:lnTo>
                  <a:pt x="1097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563471" y="201248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575028" y="201248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611604" y="2012480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648180" y="201248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684756" y="201248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721332" y="201248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757908" y="201248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795373" y="20249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75" y="0"/>
                </a:lnTo>
                <a:lnTo>
                  <a:pt x="36575" y="36575"/>
                </a:lnTo>
                <a:lnTo>
                  <a:pt x="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795373" y="20249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75" y="0"/>
                </a:lnTo>
                <a:lnTo>
                  <a:pt x="36575" y="36576"/>
                </a:lnTo>
                <a:lnTo>
                  <a:pt x="0" y="365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563471" y="204905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575028" y="204905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611604" y="2049056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648180" y="204905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684756" y="204905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721332" y="204905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757908" y="204905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563471" y="208563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575028" y="208563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611604" y="2085632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648180" y="208563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684756" y="208563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721332" y="208563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757908" y="208563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563471" y="212220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575028" y="212220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611604" y="2122208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648180" y="212220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684756" y="212220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721332" y="212220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757908" y="212220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563471" y="215878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575028" y="215878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611604" y="2158784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648180" y="215878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684756" y="215878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721332" y="215878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757908" y="215878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563471" y="219536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1575028" y="219536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611604" y="2195360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1648180" y="219536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684756" y="219536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1721332" y="219536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757908" y="219536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1563471" y="223193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1575028" y="223193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1611604" y="2231936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1648180" y="223193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1684756" y="223193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721332" y="223193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1757908" y="223193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819503" y="201248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1831060" y="201248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867636" y="201248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1904212" y="201248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940788" y="201248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1977364" y="201248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013940" y="201248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051405" y="20249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75" y="0"/>
                </a:lnTo>
                <a:lnTo>
                  <a:pt x="36575" y="36575"/>
                </a:lnTo>
                <a:lnTo>
                  <a:pt x="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051405" y="20249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75" y="0"/>
                </a:lnTo>
                <a:lnTo>
                  <a:pt x="36575" y="36576"/>
                </a:lnTo>
                <a:lnTo>
                  <a:pt x="0" y="365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1819503" y="204905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831060" y="204905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1867636" y="204905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904212" y="204905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1940788" y="204905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1977364" y="204905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013940" y="204905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1819503" y="208563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1831060" y="208563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1867636" y="208563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1904212" y="208563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1940788" y="208563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1977364" y="208563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013940" y="208563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1819503" y="212220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1831060" y="212220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1867636" y="212220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1904212" y="212220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1940788" y="212220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1977364" y="212220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2013940" y="2122208"/>
            <a:ext cx="101473" cy="7645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819503" y="215878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1831060" y="215878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867636" y="215878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1904212" y="215878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940788" y="215878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1977364" y="215878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013940" y="2158784"/>
            <a:ext cx="101473" cy="7645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1819503" y="219536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831060" y="219536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1867636" y="219536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1904212" y="219536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940788" y="219536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977364" y="219536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013940" y="219536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819503" y="223193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1831060" y="223193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867636" y="223193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904212" y="223193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940788" y="223193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977364" y="223193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2013940" y="223193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2075535" y="201248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2087092" y="201248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2123668" y="201248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2160244" y="201248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196820" y="201248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233396" y="201248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2269972" y="201248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2307437" y="20249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75" y="0"/>
                </a:lnTo>
                <a:lnTo>
                  <a:pt x="36575" y="36575"/>
                </a:lnTo>
                <a:lnTo>
                  <a:pt x="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2307438" y="20249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75" y="0"/>
                </a:lnTo>
                <a:lnTo>
                  <a:pt x="36575" y="36576"/>
                </a:lnTo>
                <a:lnTo>
                  <a:pt x="0" y="365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2075535" y="204905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2087092" y="204905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2123668" y="204905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2160244" y="204905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2196820" y="204905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2233396" y="204905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269972" y="204905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2307437" y="206150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36575" y="0"/>
                </a:lnTo>
                <a:lnTo>
                  <a:pt x="36575" y="36576"/>
                </a:lnTo>
                <a:lnTo>
                  <a:pt x="0" y="365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075535" y="208563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2087092" y="2085632"/>
            <a:ext cx="101472" cy="7645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123668" y="2085632"/>
            <a:ext cx="101473" cy="7645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2160244" y="208563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196820" y="208563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2233396" y="208563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2269972" y="208563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2075535" y="212220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2087092" y="212220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2123668" y="212220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2160244" y="212220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2196820" y="212220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2233396" y="212220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269972" y="212220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075535" y="215878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087092" y="215878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123668" y="215878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160244" y="2158784"/>
            <a:ext cx="101472" cy="76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2196820" y="2158784"/>
            <a:ext cx="101472" cy="764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233396" y="215878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269972" y="215878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2075535" y="219536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087092" y="219536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123668" y="2195360"/>
            <a:ext cx="101473" cy="7645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2160244" y="2195360"/>
            <a:ext cx="101472" cy="764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196820" y="2195360"/>
            <a:ext cx="101472" cy="7645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233396" y="219536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269972" y="219536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075535" y="223193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087092" y="2231936"/>
            <a:ext cx="101472" cy="7645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123668" y="2231936"/>
            <a:ext cx="101473" cy="7645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2160244" y="2231936"/>
            <a:ext cx="101472" cy="764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196820" y="223193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233396" y="223193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269972" y="223193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1563471" y="226851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1575028" y="226851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1611604" y="2268512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1648180" y="226851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1684756" y="226851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1721332" y="226851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1757908" y="226851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1563471" y="230508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1575028" y="230508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1611604" y="2305088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1648180" y="230508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1684756" y="230508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1721332" y="230508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1757908" y="230508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1563471" y="234166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575028" y="234166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1611604" y="2341664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648180" y="234166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1684756" y="234166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721332" y="234166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1757908" y="234166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563471" y="237824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1575028" y="237824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1611604" y="2378240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1648180" y="237824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1684756" y="237824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1721332" y="237824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1757908" y="237824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1563471" y="241481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1575028" y="241481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1611604" y="2414816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1648180" y="241481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684756" y="241481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1721332" y="241481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1757908" y="241481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563471" y="245139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575028" y="245139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1611604" y="2451392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648180" y="245139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1684756" y="245139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1721332" y="245139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1757908" y="245139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1563471" y="248796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575028" y="248796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1611604" y="2487968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1648180" y="248796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1684756" y="248796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1721332" y="248796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1757908" y="2487968"/>
            <a:ext cx="101473" cy="764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1819503" y="226851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1831060" y="226851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1867636" y="226851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1904212" y="226851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1940788" y="226851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1977364" y="226851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013940" y="226851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1819503" y="230508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1831060" y="230508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1867636" y="230508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1904212" y="230508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1940788" y="230508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1977364" y="230508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013940" y="230508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1819503" y="234166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1831060" y="234166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1867636" y="234166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1904212" y="234166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1940788" y="2341664"/>
            <a:ext cx="101472" cy="764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1977364" y="2341664"/>
            <a:ext cx="101472" cy="7645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013940" y="234166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1819503" y="237824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1831060" y="237824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1867636" y="2378240"/>
            <a:ext cx="101473" cy="764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1904212" y="2378240"/>
            <a:ext cx="101472" cy="7645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1940788" y="2378240"/>
            <a:ext cx="101472" cy="764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1977364" y="237824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013940" y="237824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1819503" y="241481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1831060" y="2414816"/>
            <a:ext cx="101472" cy="7645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1867636" y="2414816"/>
            <a:ext cx="101473" cy="7645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1904212" y="241481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1940788" y="241481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1977364" y="241481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2013940" y="241481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1819503" y="245139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1831060" y="2451392"/>
            <a:ext cx="101472" cy="7645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1867636" y="245139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1904212" y="245139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1940788" y="245139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1977364" y="245139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013940" y="245139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1819503" y="248796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1831060" y="248796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1867636" y="248796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1904212" y="248796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1940788" y="248796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1977364" y="248796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2013940" y="248796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2075535" y="226851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2087092" y="2268512"/>
            <a:ext cx="101472" cy="7645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2123668" y="226851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2160244" y="226851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196820" y="226851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233396" y="226851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269972" y="226851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075535" y="230508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2087092" y="230508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2123668" y="230508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160244" y="230508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196820" y="230508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233396" y="230508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2269972" y="230508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2075535" y="234166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2087092" y="234166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2123668" y="234166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2160244" y="234166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2196820" y="234166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2233396" y="234166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2269972" y="234166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2075535" y="237824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2087092" y="237824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2123668" y="237824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2160244" y="237824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2196820" y="237824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2233396" y="237824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2269972" y="237824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2075535" y="241481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2087092" y="241481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2123668" y="241481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2160244" y="241481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2196820" y="241481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2233396" y="241481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2269972" y="241481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2075535" y="2451392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2087092" y="245139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2123668" y="245139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2160244" y="245139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2196820" y="2451392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2233396" y="2451392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2269972" y="2451392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2075535" y="2487968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2087092" y="248796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2123668" y="248796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2160244" y="248796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2196820" y="2487968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2233396" y="2487968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2269972" y="2487968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1563471" y="252454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1575028" y="252454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1611604" y="2524544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1648180" y="252454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1684756" y="252454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1721332" y="252454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1757908" y="252454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1563471" y="256112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1575028" y="256112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1611604" y="2561120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1648180" y="256112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1684756" y="256112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1721332" y="256112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1757908" y="256112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1563471" y="259769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1575028" y="259769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1611604" y="2597696"/>
            <a:ext cx="101473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1648180" y="259769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1684756" y="259769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1721332" y="259769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1757908" y="259769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1563471" y="2634272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1575028" y="2634272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1611604" y="2634272"/>
            <a:ext cx="101473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1648180" y="2634272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1684756" y="2634272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1721332" y="2634272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1757908" y="2634272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1563471" y="2670848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1575028" y="2670848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1611604" y="2670848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1648180" y="2670848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1684756" y="2670848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1721332" y="2670848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1757908" y="2670848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1563471" y="2707424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1575028" y="2707424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1611604" y="2707424"/>
            <a:ext cx="101473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1648180" y="2707424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1684756" y="2707424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1721332" y="2707424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1757908" y="2707424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1563471" y="2744000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1575028" y="2744000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1611604" y="2744000"/>
            <a:ext cx="101473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1648180" y="2744000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1684756" y="2744000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1721332" y="2744000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1757908" y="2744000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1819503" y="252454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1831060" y="252454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1867636" y="252454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1904212" y="252454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1940788" y="252454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1977364" y="252454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2013940" y="252454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1819503" y="256112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1831060" y="256112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1867636" y="256112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1904212" y="256112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1940788" y="256112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1977364" y="256112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2013940" y="2561120"/>
            <a:ext cx="101473" cy="7645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1819503" y="259769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1831060" y="259769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1867636" y="259769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1904212" y="259769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1940788" y="2597696"/>
            <a:ext cx="101472" cy="7645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1977364" y="2597696"/>
            <a:ext cx="101472" cy="764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2013940" y="2597696"/>
            <a:ext cx="101473" cy="764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1819503" y="2634272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1831060" y="2634272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1867636" y="2634272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1904212" y="2634272"/>
            <a:ext cx="101472" cy="7645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1940788" y="2634272"/>
            <a:ext cx="101472" cy="7645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1977364" y="2634272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2013940" y="2634272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1819503" y="2670848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1831060" y="2670848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1867636" y="2670848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1904212" y="2670848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1940788" y="2670848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1977364" y="2670848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2013940" y="2670848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1819503" y="2707424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1831060" y="2707424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1867636" y="2707424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1904212" y="2707424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1940788" y="2707424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1977364" y="2707424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2013940" y="2707424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1819503" y="2744000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1831060" y="2744000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1867636" y="2744000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1904212" y="2744000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1940788" y="2744000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1977364" y="2744000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2013940" y="2744000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2075535" y="2524544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2087092" y="252454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2123668" y="252454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2160244" y="252454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2196820" y="2524544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2233396" y="2524544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2269972" y="2524544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2075535" y="2561120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2087092" y="256112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2123668" y="256112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2160244" y="256112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2196820" y="2561120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2233396" y="2561120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2269972" y="2561120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2075535" y="2597696"/>
            <a:ext cx="76454" cy="76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2087092" y="259769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2123668" y="259769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2160244" y="259769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2196820" y="2597696"/>
            <a:ext cx="101472" cy="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2233396" y="2597696"/>
            <a:ext cx="101472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2269972" y="2597696"/>
            <a:ext cx="101473" cy="76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2075535" y="2634272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2087092" y="2634272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2123668" y="2634272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2160244" y="2634272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2196820" y="2634272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2233396" y="2634272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2269972" y="2634272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2075535" y="2670848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2087092" y="2670848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2123668" y="2670848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2160244" y="2670848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2196820" y="2670848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2233396" y="2670848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2269972" y="2670848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2075535" y="2707424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2087092" y="2707424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2123668" y="2707424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2160244" y="2707424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2196820" y="2707424"/>
            <a:ext cx="101472" cy="764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2233396" y="2707424"/>
            <a:ext cx="101472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2269972" y="2707424"/>
            <a:ext cx="101473" cy="76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2075535" y="2744000"/>
            <a:ext cx="76454" cy="76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2087092" y="2744000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2123668" y="2744000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2160244" y="2744000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2196820" y="2744000"/>
            <a:ext cx="101472" cy="7645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2233396" y="2744000"/>
            <a:ext cx="101472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2269972" y="2744000"/>
            <a:ext cx="101473" cy="7645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2433802" y="2327184"/>
            <a:ext cx="71120" cy="16357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2432913" y="2326295"/>
            <a:ext cx="72898" cy="16535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418814" y="2348520"/>
            <a:ext cx="71120" cy="16357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417925" y="2347631"/>
            <a:ext cx="72898" cy="16535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1463014" y="2319185"/>
            <a:ext cx="71120" cy="16357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1462125" y="2318296"/>
            <a:ext cx="72898" cy="16535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 txBox="1"/>
          <p:nvPr/>
        </p:nvSpPr>
        <p:spPr>
          <a:xfrm>
            <a:off x="814020" y="2846997"/>
            <a:ext cx="38798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b="1" spc="-10" dirty="0">
                <a:latin typeface="Arial"/>
                <a:cs typeface="Arial"/>
              </a:rPr>
              <a:t>Raw</a:t>
            </a:r>
            <a:r>
              <a:rPr sz="550" b="1" spc="-5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Image</a:t>
            </a:r>
            <a:endParaRPr sz="550">
              <a:latin typeface="Arial"/>
              <a:cs typeface="Arial"/>
            </a:endParaRPr>
          </a:p>
        </p:txBody>
      </p:sp>
      <p:sp>
        <p:nvSpPr>
          <p:cNvPr id="1353" name="object 1353"/>
          <p:cNvSpPr txBox="1"/>
          <p:nvPr/>
        </p:nvSpPr>
        <p:spPr>
          <a:xfrm>
            <a:off x="1553747" y="2846997"/>
            <a:ext cx="1767839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8540" algn="l"/>
              </a:tabLst>
            </a:pPr>
            <a:r>
              <a:rPr sz="550" b="1" spc="-5" dirty="0">
                <a:latin typeface="Arial"/>
                <a:cs typeface="Arial"/>
              </a:rPr>
              <a:t>First Order</a:t>
            </a:r>
            <a:r>
              <a:rPr sz="550" b="1" spc="1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Local</a:t>
            </a:r>
            <a:r>
              <a:rPr sz="550" b="1" spc="1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Features	Higher Order</a:t>
            </a:r>
            <a:r>
              <a:rPr sz="550" b="1" spc="-4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Features</a:t>
            </a:r>
            <a:endParaRPr sz="550">
              <a:latin typeface="Arial"/>
              <a:cs typeface="Arial"/>
            </a:endParaRPr>
          </a:p>
        </p:txBody>
      </p:sp>
      <p:sp>
        <p:nvSpPr>
          <p:cNvPr id="1354" name="object 1354"/>
          <p:cNvSpPr txBox="1"/>
          <p:nvPr/>
        </p:nvSpPr>
        <p:spPr>
          <a:xfrm>
            <a:off x="3557723" y="1925104"/>
            <a:ext cx="421005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8</a:t>
            </a:r>
          </a:p>
          <a:p>
            <a:pPr marL="40640">
              <a:lnSpc>
                <a:spcPct val="100000"/>
              </a:lnSpc>
              <a:spcBef>
                <a:spcPts val="535"/>
              </a:spcBef>
            </a:pPr>
            <a:r>
              <a:rPr sz="550" b="1" spc="-5" dirty="0">
                <a:latin typeface="Arial"/>
                <a:cs typeface="Arial"/>
              </a:rPr>
              <a:t>Prediction</a:t>
            </a:r>
            <a:endParaRPr sz="5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9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5" dirty="0"/>
              <a:t>Сверточные Нейронные Сети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31327"/>
            <a:ext cx="4167556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lang="ru-RU" sz="1200" spc="-70" dirty="0" smtClean="0">
                <a:solidFill>
                  <a:srgbClr val="007F00"/>
                </a:solidFill>
                <a:latin typeface="Tahoma"/>
                <a:cs typeface="Tahoma"/>
              </a:rPr>
              <a:t>Причины рассмотрения СНС для Текста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ts val="1315"/>
              </a:lnSpc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30" dirty="0" smtClean="0">
                <a:latin typeface="Tahoma"/>
                <a:cs typeface="Tahoma"/>
              </a:rPr>
              <a:t>Действительно быстрые 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lang="ru-RU" sz="1100" dirty="0" smtClean="0">
                <a:latin typeface="Tahoma"/>
                <a:cs typeface="Tahoma"/>
              </a:rPr>
              <a:t>ГУ</a:t>
            </a:r>
            <a:r>
              <a:rPr sz="1100" dirty="0" smtClean="0">
                <a:latin typeface="Tahoma"/>
                <a:cs typeface="Tahoma"/>
              </a:rPr>
              <a:t>! </a:t>
            </a:r>
            <a:r>
              <a:rPr lang="ru-RU" sz="1100" spc="-70" dirty="0" smtClean="0">
                <a:latin typeface="Tahoma"/>
                <a:cs typeface="Tahoma"/>
              </a:rPr>
              <a:t>Узнаете в четверг</a:t>
            </a:r>
            <a:r>
              <a:rPr sz="1100" spc="-35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sz="1100" spc="35" dirty="0">
                <a:latin typeface="Tahoma"/>
                <a:cs typeface="Tahoma"/>
              </a:rPr>
              <a:t>BOW </a:t>
            </a:r>
            <a:r>
              <a:rPr lang="ru-RU" sz="1100" spc="-35" dirty="0" smtClean="0">
                <a:latin typeface="Tahoma"/>
                <a:cs typeface="Tahoma"/>
              </a:rPr>
              <a:t>часто достаточный </a:t>
            </a:r>
            <a:r>
              <a:rPr sz="1100" spc="-70" dirty="0" smtClean="0">
                <a:latin typeface="Tahoma"/>
                <a:cs typeface="Tahoma"/>
              </a:rPr>
              <a:t>(</a:t>
            </a:r>
            <a:r>
              <a:rPr lang="ru-RU" sz="1100" spc="-70" dirty="0" smtClean="0">
                <a:latin typeface="Tahoma"/>
                <a:cs typeface="Tahoma"/>
              </a:rPr>
              <a:t>смотрите Наивный Байес</a:t>
            </a:r>
            <a:r>
              <a:rPr sz="1100" spc="-45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10" dirty="0" smtClean="0">
                <a:latin typeface="Tahoma"/>
                <a:cs typeface="Tahoma"/>
              </a:rPr>
              <a:t>Фактически могут принять некоторую структуру в расчет</a:t>
            </a:r>
            <a:endParaRPr sz="1100" dirty="0">
              <a:latin typeface="Tahoma"/>
              <a:cs typeface="Tahoma"/>
            </a:endParaRPr>
          </a:p>
          <a:p>
            <a:pPr marL="152400" indent="-13970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153035" algn="l"/>
              </a:tabLst>
            </a:pPr>
            <a:r>
              <a:rPr lang="ru-RU" sz="1100" dirty="0" smtClean="0">
                <a:latin typeface="Tahoma"/>
                <a:cs typeface="Tahoma"/>
              </a:rPr>
              <a:t>Непоследовательны в своей обработке входных данных</a:t>
            </a:r>
            <a:endParaRPr sz="1100" dirty="0">
              <a:latin typeface="Tahoma"/>
              <a:cs typeface="Tahoma"/>
            </a:endParaRPr>
          </a:p>
          <a:p>
            <a:pPr marL="152400" indent="-13970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15303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Легче различать, чем генерировать данные различного размера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873" y="1745450"/>
            <a:ext cx="3562350" cy="140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19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5" dirty="0"/>
              <a:t>Сверточные Нейронные Сети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75472" y="358775"/>
            <a:ext cx="4514800" cy="3131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 smtClean="0">
                <a:latin typeface="Tahoma"/>
                <a:cs typeface="Tahoma"/>
              </a:rPr>
              <a:t>Предположим, что ваши данные имеют форму </a:t>
            </a:r>
            <a:r>
              <a:rPr sz="1100" spc="50" dirty="0" smtClean="0">
                <a:solidFill>
                  <a:srgbClr val="990099"/>
                </a:solidFill>
                <a:latin typeface="Arial"/>
                <a:cs typeface="Arial"/>
              </a:rPr>
              <a:t>R</a:t>
            </a:r>
            <a:r>
              <a:rPr sz="1200" i="1" spc="75" baseline="27777" dirty="0" smtClean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1200" spc="75" baseline="27777" dirty="0" smtClean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1200" i="1" spc="75" baseline="27777" dirty="0" smtClean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1200" spc="75" baseline="27777" dirty="0" smtClean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1200" i="1" spc="75" baseline="27777" dirty="0" smtClean="0">
                <a:solidFill>
                  <a:srgbClr val="990099"/>
                </a:solidFill>
                <a:latin typeface="Arial"/>
                <a:cs typeface="Arial"/>
              </a:rPr>
              <a:t>K 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lang="ru-RU" sz="1100" spc="-70" dirty="0" smtClean="0">
                <a:latin typeface="Tahoma"/>
                <a:cs typeface="Tahoma"/>
              </a:rPr>
              <a:t>где</a:t>
            </a:r>
            <a:r>
              <a:rPr sz="1100" spc="-70" dirty="0" smtClean="0">
                <a:latin typeface="Tahoma"/>
                <a:cs typeface="Tahoma"/>
              </a:rPr>
              <a:t> </a:t>
            </a:r>
            <a:r>
              <a:rPr sz="1100" spc="105" dirty="0">
                <a:solidFill>
                  <a:srgbClr val="990099"/>
                </a:solidFill>
                <a:latin typeface="Tahoma"/>
                <a:cs typeface="Tahoma"/>
              </a:rPr>
              <a:t>M </a:t>
            </a:r>
            <a:r>
              <a:rPr lang="ru-RU" sz="1100" spc="-35" dirty="0" smtClean="0">
                <a:latin typeface="Tahoma"/>
                <a:cs typeface="Tahoma"/>
              </a:rPr>
              <a:t>– это количество входных </a:t>
            </a:r>
            <a:r>
              <a:rPr sz="1100" spc="-65" dirty="0" smtClean="0">
                <a:latin typeface="Tahoma"/>
                <a:cs typeface="Tahoma"/>
              </a:rPr>
              <a:t>, </a:t>
            </a:r>
            <a:r>
              <a:rPr sz="1100" spc="35" dirty="0">
                <a:solidFill>
                  <a:srgbClr val="990099"/>
                </a:solidFill>
                <a:latin typeface="Tahoma"/>
                <a:cs typeface="Tahoma"/>
              </a:rPr>
              <a:t>N </a:t>
            </a:r>
            <a:r>
              <a:rPr lang="ru-RU" sz="1100" spc="-40" dirty="0" smtClean="0">
                <a:latin typeface="Tahoma"/>
                <a:cs typeface="Tahoma"/>
              </a:rPr>
              <a:t>– размер входных вложений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990099"/>
                </a:solidFill>
                <a:latin typeface="Tahoma"/>
                <a:cs typeface="Tahoma"/>
              </a:rPr>
              <a:t>K </a:t>
            </a:r>
            <a:r>
              <a:rPr lang="ru-RU" sz="1100" spc="-40" dirty="0" smtClean="0">
                <a:latin typeface="Tahoma"/>
                <a:cs typeface="Tahoma"/>
              </a:rPr>
              <a:t>– количество таблиц атрибутов</a:t>
            </a:r>
            <a:r>
              <a:rPr sz="1100" spc="-60" dirty="0" smtClean="0">
                <a:latin typeface="Tahoma"/>
                <a:cs typeface="Tahoma"/>
              </a:rPr>
              <a:t> </a:t>
            </a:r>
            <a:r>
              <a:rPr sz="1100" spc="-10" dirty="0" smtClean="0">
                <a:latin typeface="Tahoma"/>
                <a:cs typeface="Tahoma"/>
              </a:rPr>
              <a:t>(</a:t>
            </a:r>
            <a:r>
              <a:rPr lang="ru-RU" sz="1100" spc="-10" dirty="0" smtClean="0">
                <a:latin typeface="Tahoma"/>
                <a:cs typeface="Tahoma"/>
              </a:rPr>
              <a:t>изначально</a:t>
            </a:r>
            <a:r>
              <a:rPr sz="1100" spc="-10" dirty="0" smtClean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1). </a:t>
            </a:r>
            <a:r>
              <a:rPr lang="ru-RU" sz="1100" spc="-10" dirty="0" smtClean="0">
                <a:latin typeface="Tahoma"/>
                <a:cs typeface="Tahoma"/>
              </a:rPr>
              <a:t>Пусть</a:t>
            </a:r>
            <a:r>
              <a:rPr sz="1100" spc="-10" dirty="0" smtClean="0">
                <a:latin typeface="Tahoma"/>
                <a:cs typeface="Tahoma"/>
              </a:rPr>
              <a:t> 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200" i="1" spc="-22" baseline="-10416" dirty="0">
                <a:latin typeface="Arial"/>
                <a:cs typeface="Arial"/>
              </a:rPr>
              <a:t>i </a:t>
            </a:r>
            <a:r>
              <a:rPr lang="ru-RU" sz="1100" spc="-55" dirty="0" smtClean="0">
                <a:latin typeface="Tahoma"/>
                <a:cs typeface="Tahoma"/>
              </a:rPr>
              <a:t>обозначает</a:t>
            </a:r>
            <a:r>
              <a:rPr sz="1100" spc="-55" dirty="0" smtClean="0">
                <a:latin typeface="Tahoma"/>
                <a:cs typeface="Tahoma"/>
              </a:rPr>
              <a:t> </a:t>
            </a:r>
            <a:r>
              <a:rPr lang="ru-RU" sz="1100" spc="-55" dirty="0" smtClean="0">
                <a:latin typeface="Tahoma"/>
                <a:cs typeface="Tahoma"/>
              </a:rPr>
              <a:t>слов в СНС</a:t>
            </a:r>
            <a:r>
              <a:rPr sz="1100" spc="1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ru-RU" sz="1200" spc="-45" dirty="0" smtClean="0">
                <a:solidFill>
                  <a:srgbClr val="007F00"/>
                </a:solidFill>
                <a:latin typeface="Tahoma"/>
                <a:cs typeface="Tahoma"/>
              </a:rPr>
              <a:t>Сверточный Слой</a:t>
            </a:r>
            <a:endParaRPr sz="1200" dirty="0">
              <a:latin typeface="Tahoma"/>
              <a:cs typeface="Tahoma"/>
            </a:endParaRPr>
          </a:p>
          <a:p>
            <a:pPr marL="12700" marR="199390">
              <a:lnSpc>
                <a:spcPct val="102699"/>
              </a:lnSpc>
              <a:spcBef>
                <a:spcPts val="190"/>
              </a:spcBef>
            </a:pPr>
            <a:r>
              <a:rPr lang="ru-RU" sz="1100" spc="-25" dirty="0" smtClean="0">
                <a:latin typeface="Tahoma"/>
                <a:cs typeface="Tahoma"/>
              </a:rPr>
              <a:t>Каждый фильтр </a:t>
            </a:r>
            <a:r>
              <a:rPr sz="1100" i="1" spc="30" dirty="0" err="1" smtClean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200" i="1" spc="44" baseline="-13888" dirty="0" err="1" smtClean="0">
                <a:solidFill>
                  <a:srgbClr val="990099"/>
                </a:solidFill>
                <a:latin typeface="Arial"/>
                <a:cs typeface="Arial"/>
              </a:rPr>
              <a:t>l</a:t>
            </a:r>
            <a:r>
              <a:rPr sz="1200" i="1" spc="44" baseline="-13888" dirty="0" err="1" smtClean="0">
                <a:solidFill>
                  <a:srgbClr val="990099"/>
                </a:solidFill>
                <a:latin typeface="Sitka Text"/>
                <a:cs typeface="Sitka Text"/>
              </a:rPr>
              <a:t>,</a:t>
            </a:r>
            <a:r>
              <a:rPr sz="1200" i="1" spc="44" baseline="-13888" dirty="0" err="1" smtClean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1200" i="1" spc="44" baseline="-13888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– точечный продукт, который применяется к входным данным</a:t>
            </a:r>
            <a:r>
              <a:rPr sz="1100" spc="-35" dirty="0" smtClean="0">
                <a:latin typeface="Tahoma"/>
                <a:cs typeface="Tahoma"/>
              </a:rPr>
              <a:t> 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1200" i="1" spc="-15" baseline="-13888" dirty="0">
                <a:solidFill>
                  <a:srgbClr val="990099"/>
                </a:solidFill>
                <a:latin typeface="Arial"/>
                <a:cs typeface="Arial"/>
              </a:rPr>
              <a:t>l </a:t>
            </a:r>
            <a:r>
              <a:rPr sz="1100" spc="-150" dirty="0">
                <a:solidFill>
                  <a:srgbClr val="990099"/>
                </a:solidFill>
                <a:latin typeface="Lucida Sans Unicode"/>
                <a:cs typeface="Lucida Sans Unicode"/>
              </a:rPr>
              <a:t>∈ </a:t>
            </a:r>
            <a:r>
              <a:rPr sz="1100" spc="25" dirty="0">
                <a:solidFill>
                  <a:srgbClr val="990099"/>
                </a:solidFill>
                <a:latin typeface="Arial"/>
                <a:cs typeface="Arial"/>
              </a:rPr>
              <a:t>R</a:t>
            </a:r>
            <a:r>
              <a:rPr sz="1200" i="1" spc="37" baseline="27777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900" i="1" spc="37" baseline="23148" dirty="0">
                <a:solidFill>
                  <a:srgbClr val="990099"/>
                </a:solidFill>
                <a:latin typeface="Arial"/>
                <a:cs typeface="Arial"/>
              </a:rPr>
              <a:t>l </a:t>
            </a:r>
            <a:r>
              <a:rPr sz="1200" spc="22" baseline="27777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1200" i="1" spc="22" baseline="27777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900" i="1" spc="22" baseline="23148" dirty="0">
                <a:solidFill>
                  <a:srgbClr val="990099"/>
                </a:solidFill>
                <a:latin typeface="Arial"/>
                <a:cs typeface="Arial"/>
              </a:rPr>
              <a:t>l </a:t>
            </a:r>
            <a:r>
              <a:rPr sz="1200" spc="44" baseline="27777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1200" i="1" spc="44" baseline="27777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sz="900" i="1" spc="44" baseline="23148" dirty="0">
                <a:solidFill>
                  <a:srgbClr val="990099"/>
                </a:solidFill>
                <a:latin typeface="Arial"/>
                <a:cs typeface="Arial"/>
              </a:rPr>
              <a:t>l </a:t>
            </a:r>
            <a:r>
              <a:rPr sz="1100" spc="-15" dirty="0">
                <a:latin typeface="Tahoma"/>
                <a:cs typeface="Tahoma"/>
              </a:rPr>
              <a:t>). </a:t>
            </a:r>
            <a:r>
              <a:rPr sz="1100" i="1" spc="-135" dirty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1100" i="1" spc="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ru-RU" sz="1100" spc="-55" dirty="0" smtClean="0">
                <a:latin typeface="Tahoma"/>
                <a:cs typeface="Tahoma"/>
              </a:rPr>
              <a:t>обозначает данный сегмент входной таблицы</a:t>
            </a:r>
            <a:r>
              <a:rPr sz="1100" spc="-50" dirty="0" smtClean="0">
                <a:latin typeface="Tahoma"/>
                <a:cs typeface="Tahoma"/>
              </a:rPr>
              <a:t>.</a:t>
            </a:r>
            <a:endParaRPr lang="ru-RU" sz="1100" spc="-50" dirty="0" smtClean="0">
              <a:latin typeface="Tahoma"/>
              <a:cs typeface="Tahoma"/>
            </a:endParaRPr>
          </a:p>
          <a:p>
            <a:pPr marL="12700" marR="199390">
              <a:lnSpc>
                <a:spcPct val="102699"/>
              </a:lnSpc>
              <a:spcBef>
                <a:spcPts val="190"/>
              </a:spcBef>
            </a:pPr>
            <a:r>
              <a:rPr lang="ru-RU" sz="1100" i="1" spc="-50" baseline="10101" dirty="0">
                <a:latin typeface="Tahoma"/>
                <a:cs typeface="Tahoma"/>
              </a:rPr>
              <a:t> </a:t>
            </a:r>
            <a:r>
              <a:rPr lang="ru-RU" sz="1100" i="1" spc="-50" baseline="10101" dirty="0" smtClean="0">
                <a:latin typeface="Tahoma"/>
                <a:cs typeface="Tahoma"/>
              </a:rPr>
              <a:t>                                                          </a:t>
            </a:r>
            <a:r>
              <a:rPr sz="1650" i="1" baseline="10101" dirty="0" err="1" smtClean="0">
                <a:latin typeface="Arial"/>
                <a:cs typeface="Arial"/>
              </a:rPr>
              <a:t>o</a:t>
            </a:r>
            <a:r>
              <a:rPr sz="800" i="1" dirty="0" err="1" smtClean="0">
                <a:latin typeface="Arial"/>
                <a:cs typeface="Arial"/>
              </a:rPr>
              <a:t>f</a:t>
            </a:r>
            <a:r>
              <a:rPr sz="900" i="1" baseline="-13888" dirty="0" err="1" smtClean="0">
                <a:latin typeface="Arial"/>
                <a:cs typeface="Arial"/>
              </a:rPr>
              <a:t>l</a:t>
            </a:r>
            <a:r>
              <a:rPr sz="900" i="1" baseline="-13888" dirty="0" err="1" smtClean="0">
                <a:latin typeface="Trebuchet MS"/>
                <a:cs typeface="Trebuchet MS"/>
              </a:rPr>
              <a:t>,</a:t>
            </a:r>
            <a:r>
              <a:rPr sz="900" i="1" baseline="-13888" dirty="0" err="1" smtClean="0">
                <a:latin typeface="Arial"/>
                <a:cs typeface="Arial"/>
              </a:rPr>
              <a:t>m</a:t>
            </a:r>
            <a:r>
              <a:rPr sz="800" i="1" dirty="0" err="1" smtClean="0">
                <a:latin typeface="Sitka Text"/>
                <a:cs typeface="Sitka Text"/>
              </a:rPr>
              <a:t>,</a:t>
            </a:r>
            <a:r>
              <a:rPr sz="800" i="1" dirty="0" err="1" smtClean="0">
                <a:latin typeface="Arial"/>
                <a:cs typeface="Arial"/>
              </a:rPr>
              <a:t>s</a:t>
            </a:r>
            <a:r>
              <a:rPr sz="800" i="1" dirty="0" smtClean="0">
                <a:latin typeface="Arial"/>
                <a:cs typeface="Arial"/>
              </a:rPr>
              <a:t>  </a:t>
            </a:r>
            <a:r>
              <a:rPr sz="1650" spc="67" baseline="10101" dirty="0">
                <a:latin typeface="Tahoma"/>
                <a:cs typeface="Tahoma"/>
              </a:rPr>
              <a:t>= </a:t>
            </a:r>
            <a:r>
              <a:rPr sz="1650" i="1" spc="30" baseline="10101" dirty="0">
                <a:latin typeface="Arial"/>
                <a:cs typeface="Arial"/>
              </a:rPr>
              <a:t>W</a:t>
            </a:r>
            <a:r>
              <a:rPr sz="800" i="1" spc="20" dirty="0">
                <a:latin typeface="Arial"/>
                <a:cs typeface="Arial"/>
              </a:rPr>
              <a:t>f</a:t>
            </a:r>
            <a:r>
              <a:rPr sz="900" i="1" spc="30" baseline="-13888" dirty="0">
                <a:latin typeface="Arial"/>
                <a:cs typeface="Arial"/>
              </a:rPr>
              <a:t>l</a:t>
            </a:r>
            <a:r>
              <a:rPr sz="900" i="1" spc="30" baseline="-13888" dirty="0">
                <a:latin typeface="Trebuchet MS"/>
                <a:cs typeface="Trebuchet MS"/>
              </a:rPr>
              <a:t>,</a:t>
            </a:r>
            <a:r>
              <a:rPr sz="900" i="1" spc="30" baseline="-13888" dirty="0">
                <a:latin typeface="Arial"/>
                <a:cs typeface="Arial"/>
              </a:rPr>
              <a:t>m  </a:t>
            </a:r>
            <a:r>
              <a:rPr sz="1650" spc="44" baseline="10101" dirty="0">
                <a:latin typeface="Lucida Sans Unicode"/>
                <a:cs typeface="Lucida Sans Unicode"/>
              </a:rPr>
              <a:t>Ⓢ</a:t>
            </a:r>
            <a:r>
              <a:rPr sz="1650" spc="-382" baseline="10101" dirty="0">
                <a:latin typeface="Lucida Sans Unicode"/>
                <a:cs typeface="Lucida Sans Unicode"/>
              </a:rPr>
              <a:t> </a:t>
            </a:r>
            <a:r>
              <a:rPr sz="1650" i="1" spc="-15" baseline="10101" dirty="0">
                <a:latin typeface="Arial"/>
                <a:cs typeface="Arial"/>
              </a:rPr>
              <a:t>x</a:t>
            </a:r>
            <a:r>
              <a:rPr sz="800" i="1" spc="-10" dirty="0">
                <a:latin typeface="Arial"/>
                <a:cs typeface="Arial"/>
              </a:rPr>
              <a:t>l</a:t>
            </a:r>
            <a:r>
              <a:rPr sz="800" i="1" spc="-10" dirty="0">
                <a:latin typeface="Sitka Text"/>
                <a:cs typeface="Sitka Text"/>
              </a:rPr>
              <a:t>,</a:t>
            </a:r>
            <a:r>
              <a:rPr sz="800" i="1" spc="-10" dirty="0"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  <a:p>
            <a:pPr marL="12700" marR="57150">
              <a:lnSpc>
                <a:spcPct val="102600"/>
              </a:lnSpc>
              <a:spcBef>
                <a:spcPts val="715"/>
              </a:spcBef>
            </a:pPr>
            <a:r>
              <a:rPr lang="ru-RU" sz="1100" spc="-10" dirty="0" smtClean="0">
                <a:latin typeface="Tahoma"/>
                <a:cs typeface="Tahoma"/>
              </a:rPr>
              <a:t>Ключевыми решениями являются количество фильтров </a:t>
            </a:r>
            <a:r>
              <a:rPr sz="1100" spc="10" dirty="0" smtClean="0">
                <a:latin typeface="Tahoma"/>
                <a:cs typeface="Tahoma"/>
              </a:rPr>
              <a:t>(</a:t>
            </a:r>
            <a:r>
              <a:rPr sz="1100" i="1" spc="10" dirty="0" smtClean="0">
                <a:solidFill>
                  <a:srgbClr val="990099"/>
                </a:solidFill>
                <a:latin typeface="Arial"/>
                <a:cs typeface="Arial"/>
              </a:rPr>
              <a:t>K </a:t>
            </a:r>
            <a:r>
              <a:rPr sz="1100" spc="-15" dirty="0">
                <a:latin typeface="Tahoma"/>
                <a:cs typeface="Tahoma"/>
              </a:rPr>
              <a:t>), </a:t>
            </a:r>
            <a:r>
              <a:rPr lang="ru-RU" sz="1100" spc="-45" dirty="0" smtClean="0">
                <a:latin typeface="Tahoma"/>
                <a:cs typeface="Tahoma"/>
              </a:rPr>
              <a:t>размер фильтра</a:t>
            </a:r>
            <a:r>
              <a:rPr sz="1100" spc="-20" dirty="0" smtClean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990099"/>
                </a:solidFill>
                <a:latin typeface="Arial"/>
                <a:cs typeface="Arial"/>
              </a:rPr>
              <a:t>W</a:t>
            </a:r>
            <a:r>
              <a:rPr sz="1200" i="1" spc="15" baseline="-13888" dirty="0">
                <a:solidFill>
                  <a:srgbClr val="990099"/>
                </a:solidFill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)  </a:t>
            </a:r>
            <a:r>
              <a:rPr lang="ru-RU" sz="1100" spc="-50" dirty="0" smtClean="0">
                <a:latin typeface="Tahoma"/>
                <a:cs typeface="Tahoma"/>
              </a:rPr>
              <a:t>и шаг, с которым фильтр перемещаетс</a:t>
            </a:r>
            <a:r>
              <a:rPr lang="ru-RU" sz="1100" spc="-50" dirty="0" smtClean="0">
                <a:latin typeface="Tahoma"/>
                <a:cs typeface="Tahoma"/>
              </a:rPr>
              <a:t>я по входным данным.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ru-RU" sz="1200" spc="-30" dirty="0" smtClean="0">
                <a:solidFill>
                  <a:srgbClr val="007F00"/>
                </a:solidFill>
                <a:latin typeface="Tahoma"/>
                <a:cs typeface="Tahoma"/>
              </a:rPr>
              <a:t>Слой </a:t>
            </a:r>
            <a:r>
              <a:rPr sz="1200" spc="-30" dirty="0" smtClean="0">
                <a:solidFill>
                  <a:srgbClr val="007F00"/>
                </a:solidFill>
                <a:latin typeface="Tahoma"/>
                <a:cs typeface="Tahoma"/>
              </a:rPr>
              <a:t>Max-</a:t>
            </a:r>
            <a:r>
              <a:rPr lang="ru-RU" sz="1200" spc="-30" dirty="0" smtClean="0">
                <a:solidFill>
                  <a:srgbClr val="007F00"/>
                </a:solidFill>
                <a:latin typeface="Tahoma"/>
                <a:cs typeface="Tahoma"/>
              </a:rPr>
              <a:t>объединения</a:t>
            </a:r>
            <a:r>
              <a:rPr lang="ru-RU" sz="1200" dirty="0" smtClean="0">
                <a:latin typeface="Times New Roman"/>
                <a:cs typeface="Times New Roman"/>
              </a:rPr>
              <a:t>   </a:t>
            </a:r>
            <a:r>
              <a:rPr sz="1100" i="1" spc="-45" dirty="0" err="1" smtClean="0">
                <a:latin typeface="Arial"/>
                <a:cs typeface="Arial"/>
              </a:rPr>
              <a:t>x</a:t>
            </a:r>
            <a:r>
              <a:rPr sz="1200" i="1" spc="-67" baseline="-24305" dirty="0" err="1" smtClean="0">
                <a:latin typeface="Arial"/>
                <a:cs typeface="Arial"/>
              </a:rPr>
              <a:t>i</a:t>
            </a:r>
            <a:r>
              <a:rPr sz="1200" spc="-67" baseline="27777" dirty="0" err="1" smtClean="0">
                <a:latin typeface="Lucida Sans Unicode"/>
                <a:cs typeface="Lucida Sans Unicode"/>
              </a:rPr>
              <a:t>j</a:t>
            </a:r>
            <a:r>
              <a:rPr sz="1200" i="1" spc="-67" baseline="-24305" dirty="0" err="1" smtClean="0">
                <a:latin typeface="Arial"/>
                <a:cs typeface="Arial"/>
              </a:rPr>
              <a:t>jk</a:t>
            </a:r>
            <a:r>
              <a:rPr sz="1200" i="1" spc="-67" baseline="-24305" dirty="0" smtClean="0">
                <a:latin typeface="Arial"/>
                <a:cs typeface="Arial"/>
              </a:rPr>
              <a:t> </a:t>
            </a:r>
            <a:r>
              <a:rPr sz="1100" spc="45" dirty="0" smtClean="0">
                <a:latin typeface="Tahoma"/>
                <a:cs typeface="Tahoma"/>
              </a:rPr>
              <a:t>= </a:t>
            </a:r>
            <a:r>
              <a:rPr sz="1100" spc="30" dirty="0" smtClean="0">
                <a:latin typeface="Tahoma"/>
                <a:cs typeface="Tahoma"/>
              </a:rPr>
              <a:t>max</a:t>
            </a:r>
            <a:r>
              <a:rPr sz="1100" spc="30" dirty="0" smtClean="0">
                <a:latin typeface="Lucida Sans Unicode"/>
                <a:cs typeface="Lucida Sans Unicode"/>
              </a:rPr>
              <a:t>{</a:t>
            </a:r>
            <a:r>
              <a:rPr sz="1100" i="1" spc="30" dirty="0" err="1" smtClean="0">
                <a:latin typeface="Arial"/>
                <a:cs typeface="Arial"/>
              </a:rPr>
              <a:t>x</a:t>
            </a:r>
            <a:r>
              <a:rPr sz="1200" i="1" spc="44" baseline="-13888" dirty="0" err="1" smtClean="0">
                <a:latin typeface="Arial"/>
                <a:cs typeface="Arial"/>
              </a:rPr>
              <a:t>i</a:t>
            </a:r>
            <a:r>
              <a:rPr sz="900" i="1" spc="44" baseline="4629" dirty="0" err="1" smtClean="0">
                <a:latin typeface="Trebuchet MS"/>
                <a:cs typeface="Trebuchet MS"/>
              </a:rPr>
              <a:t>j</a:t>
            </a:r>
            <a:r>
              <a:rPr sz="1200" i="1" spc="44" baseline="-13888" dirty="0" err="1" smtClean="0">
                <a:latin typeface="Arial"/>
                <a:cs typeface="Arial"/>
              </a:rPr>
              <a:t>j</a:t>
            </a:r>
            <a:r>
              <a:rPr sz="900" i="1" spc="44" baseline="4629" dirty="0" err="1" smtClean="0">
                <a:latin typeface="Trebuchet MS"/>
                <a:cs typeface="Trebuchet MS"/>
              </a:rPr>
              <a:t>j</a:t>
            </a:r>
            <a:r>
              <a:rPr sz="1200" i="1" spc="44" baseline="-13888" dirty="0" err="1" smtClean="0">
                <a:latin typeface="Arial"/>
                <a:cs typeface="Arial"/>
              </a:rPr>
              <a:t>k</a:t>
            </a:r>
            <a:r>
              <a:rPr sz="1200" i="1" spc="44" baseline="-13888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Tahoma"/>
                <a:cs typeface="Tahoma"/>
              </a:rPr>
              <a:t>: </a:t>
            </a:r>
            <a:r>
              <a:rPr sz="1100" i="1" spc="15" dirty="0" err="1" smtClean="0">
                <a:latin typeface="Arial"/>
                <a:cs typeface="Arial"/>
              </a:rPr>
              <a:t>i</a:t>
            </a:r>
            <a:r>
              <a:rPr sz="1100" i="1" spc="1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Lucida Sans Unicode"/>
                <a:cs typeface="Lucida Sans Unicode"/>
              </a:rPr>
              <a:t>≤ </a:t>
            </a:r>
            <a:r>
              <a:rPr sz="1100" i="1" spc="15" dirty="0" err="1" smtClean="0">
                <a:latin typeface="Arial"/>
                <a:cs typeface="Arial"/>
              </a:rPr>
              <a:t>i</a:t>
            </a:r>
            <a:r>
              <a:rPr sz="1100" i="1" spc="15" dirty="0" smtClean="0">
                <a:latin typeface="Arial"/>
                <a:cs typeface="Arial"/>
              </a:rPr>
              <a:t> </a:t>
            </a:r>
            <a:r>
              <a:rPr sz="1200" spc="-22" baseline="27777" dirty="0" smtClean="0">
                <a:latin typeface="Lucida Sans Unicode"/>
                <a:cs typeface="Lucida Sans Unicode"/>
              </a:rPr>
              <a:t>j </a:t>
            </a:r>
            <a:r>
              <a:rPr sz="1100" i="1" spc="-55" dirty="0" smtClean="0">
                <a:latin typeface="Verdana"/>
                <a:cs typeface="Verdana"/>
              </a:rPr>
              <a:t>&lt; </a:t>
            </a:r>
            <a:r>
              <a:rPr sz="1100" i="1" spc="15" dirty="0" err="1" smtClean="0">
                <a:latin typeface="Arial"/>
                <a:cs typeface="Arial"/>
              </a:rPr>
              <a:t>i</a:t>
            </a:r>
            <a:r>
              <a:rPr sz="1100" i="1" spc="15" dirty="0" smtClean="0">
                <a:latin typeface="Arial"/>
                <a:cs typeface="Arial"/>
              </a:rPr>
              <a:t> </a:t>
            </a:r>
            <a:r>
              <a:rPr sz="1100" spc="45" dirty="0" smtClean="0">
                <a:latin typeface="Tahoma"/>
                <a:cs typeface="Tahoma"/>
              </a:rPr>
              <a:t>+ </a:t>
            </a:r>
            <a:r>
              <a:rPr sz="1100" i="1" spc="-55" dirty="0" smtClean="0">
                <a:latin typeface="Arial"/>
                <a:cs typeface="Arial"/>
              </a:rPr>
              <a:t>p</a:t>
            </a:r>
            <a:r>
              <a:rPr sz="1100" i="1" spc="-55" dirty="0" smtClean="0">
                <a:latin typeface="Verdana"/>
                <a:cs typeface="Verdana"/>
              </a:rPr>
              <a:t>, </a:t>
            </a:r>
            <a:r>
              <a:rPr sz="1100" i="1" spc="45" dirty="0" smtClean="0">
                <a:latin typeface="Arial"/>
                <a:cs typeface="Arial"/>
              </a:rPr>
              <a:t>j </a:t>
            </a:r>
            <a:r>
              <a:rPr sz="1100" spc="-30" dirty="0" smtClean="0">
                <a:latin typeface="Lucida Sans Unicode"/>
                <a:cs typeface="Lucida Sans Unicode"/>
              </a:rPr>
              <a:t>≤ </a:t>
            </a:r>
            <a:r>
              <a:rPr sz="1100" i="1" spc="65" dirty="0" err="1" smtClean="0">
                <a:latin typeface="Arial"/>
                <a:cs typeface="Arial"/>
              </a:rPr>
              <a:t>j</a:t>
            </a:r>
            <a:r>
              <a:rPr sz="1200" spc="97" baseline="27777" dirty="0" err="1" smtClean="0">
                <a:latin typeface="Lucida Sans Unicode"/>
                <a:cs typeface="Lucida Sans Unicode"/>
              </a:rPr>
              <a:t>j</a:t>
            </a:r>
            <a:r>
              <a:rPr sz="1200" spc="97" baseline="27777" dirty="0" smtClean="0">
                <a:latin typeface="Lucida Sans Unicode"/>
                <a:cs typeface="Lucida Sans Unicode"/>
              </a:rPr>
              <a:t> </a:t>
            </a:r>
            <a:r>
              <a:rPr sz="1100" i="1" spc="-55" dirty="0" smtClean="0">
                <a:latin typeface="Verdana"/>
                <a:cs typeface="Verdana"/>
              </a:rPr>
              <a:t>&lt; </a:t>
            </a:r>
            <a:r>
              <a:rPr sz="1100" i="1" spc="45" dirty="0" smtClean="0">
                <a:latin typeface="Arial"/>
                <a:cs typeface="Arial"/>
              </a:rPr>
              <a:t>j </a:t>
            </a:r>
            <a:r>
              <a:rPr sz="1100" spc="45" dirty="0" smtClean="0">
                <a:latin typeface="Tahoma"/>
                <a:cs typeface="Tahoma"/>
              </a:rPr>
              <a:t>+</a:t>
            </a:r>
            <a:r>
              <a:rPr sz="1100" spc="-254" dirty="0" smtClean="0">
                <a:latin typeface="Tahoma"/>
                <a:cs typeface="Tahoma"/>
              </a:rPr>
              <a:t> </a:t>
            </a:r>
            <a:r>
              <a:rPr sz="1100" i="1" spc="85" dirty="0" smtClean="0">
                <a:latin typeface="Arial"/>
                <a:cs typeface="Arial"/>
              </a:rPr>
              <a:t>p</a:t>
            </a:r>
            <a:r>
              <a:rPr sz="1100" spc="85" dirty="0" smtClean="0">
                <a:latin typeface="Lucida Sans Unicode"/>
                <a:cs typeface="Lucida Sans Unicode"/>
              </a:rPr>
              <a:t>}</a:t>
            </a:r>
            <a:endParaRPr sz="1100" dirty="0" smtClean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715">
              <a:lnSpc>
                <a:spcPct val="112900"/>
              </a:lnSpc>
            </a:pPr>
            <a:r>
              <a:rPr lang="ru-RU" sz="1000" i="1" spc="-15" dirty="0" smtClean="0">
                <a:solidFill>
                  <a:srgbClr val="FF0000"/>
                </a:solidFill>
                <a:latin typeface="Arial"/>
                <a:cs typeface="Arial"/>
              </a:rPr>
              <a:t>Фактическая</a:t>
            </a:r>
            <a:r>
              <a:rPr lang="ru-RU" sz="1000" i="1" spc="-15" dirty="0" smtClean="0">
                <a:solidFill>
                  <a:srgbClr val="FF0000"/>
                </a:solidFill>
                <a:latin typeface="Arial"/>
                <a:cs typeface="Arial"/>
              </a:rPr>
              <a:t> математика будет выглядеть по-разному для эффективных целей. Градиенты будут рассмотрены в лекции в четверг или вы можете рассчитать их самостоятельно, что достаточно просто.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3252"/>
            <a:ext cx="11957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Заключение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25867"/>
            <a:ext cx="3876675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pc="-30" dirty="0" smtClean="0"/>
              <a:t>В четверг на лекции мы будем обсуждать ГП для Нейронных Сетей и подробнее рассмотрим сверточные сети.</a:t>
            </a:r>
            <a:endParaRPr spc="-5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47294" y="970024"/>
            <a:ext cx="3913504" cy="18637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2545">
              <a:lnSpc>
                <a:spcPct val="102600"/>
              </a:lnSpc>
              <a:spcBef>
                <a:spcPts val="55"/>
              </a:spcBef>
            </a:pPr>
            <a:r>
              <a:rPr lang="ru-RU" spc="-40" dirty="0" smtClean="0"/>
              <a:t>В дальнейшем мы будем опираться на основные классификаторы, рассмотренные сегодня, для более сложных архитектур и проблем.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ru-RU" sz="1200" spc="-65" dirty="0" smtClean="0">
                <a:solidFill>
                  <a:srgbClr val="007F00"/>
                </a:solidFill>
              </a:rPr>
              <a:t>Источники</a:t>
            </a:r>
            <a:r>
              <a:rPr sz="1200" spc="-65" dirty="0" smtClean="0">
                <a:solidFill>
                  <a:srgbClr val="007F00"/>
                </a:solidFill>
              </a:rPr>
              <a:t> </a:t>
            </a:r>
            <a:r>
              <a:rPr lang="ru-RU" sz="1200" spc="-70" dirty="0" smtClean="0">
                <a:solidFill>
                  <a:srgbClr val="007F00"/>
                </a:solidFill>
              </a:rPr>
              <a:t>и</a:t>
            </a:r>
            <a:r>
              <a:rPr sz="1200" spc="-70" dirty="0" smtClean="0">
                <a:solidFill>
                  <a:srgbClr val="007F00"/>
                </a:solidFill>
              </a:rPr>
              <a:t> </a:t>
            </a:r>
            <a:r>
              <a:rPr lang="ru-RU" sz="1200" spc="-45" dirty="0" smtClean="0">
                <a:solidFill>
                  <a:srgbClr val="007F00"/>
                </a:solidFill>
              </a:rPr>
              <a:t>Дополнительная литература</a:t>
            </a:r>
            <a:endParaRPr sz="1200" dirty="0"/>
          </a:p>
          <a:p>
            <a:pPr marL="12700" marR="137795">
              <a:lnSpc>
                <a:spcPts val="950"/>
              </a:lnSpc>
              <a:spcBef>
                <a:spcPts val="160"/>
              </a:spcBef>
            </a:pPr>
            <a:r>
              <a:rPr sz="800" spc="-45" dirty="0">
                <a:latin typeface="Lucida Sans"/>
                <a:cs typeface="Lucida Sans"/>
                <a:hlinkClick r:id="rId2"/>
              </a:rPr>
              <a:t>http://cs231n.github.io/convolutional-networks/ </a:t>
            </a:r>
            <a:r>
              <a:rPr sz="800" spc="-45" dirty="0">
                <a:latin typeface="Lucida Sans"/>
                <a:cs typeface="Lucida Sans"/>
              </a:rPr>
              <a:t> </a:t>
            </a:r>
            <a:r>
              <a:rPr sz="800" spc="-45" dirty="0">
                <a:latin typeface="Lucida Sans"/>
                <a:cs typeface="Lucida Sans"/>
                <a:hlinkClick r:id="rId3"/>
              </a:rPr>
              <a:t>http://www.wildml.com/2015/11/understanding-convolutional-neural-networks-for- </a:t>
            </a:r>
            <a:r>
              <a:rPr sz="800" spc="-45" dirty="0">
                <a:latin typeface="Lucida Sans"/>
                <a:cs typeface="Lucida Sans"/>
              </a:rPr>
              <a:t> </a:t>
            </a:r>
            <a:r>
              <a:rPr sz="800" spc="-35" dirty="0">
                <a:latin typeface="Lucida Sans"/>
                <a:cs typeface="Lucida Sans"/>
              </a:rPr>
              <a:t>nlp/</a:t>
            </a:r>
            <a:endParaRPr sz="800" dirty="0">
              <a:latin typeface="Lucida Sans"/>
              <a:cs typeface="Lucida Sans"/>
            </a:endParaRPr>
          </a:p>
          <a:p>
            <a:pPr marL="12700">
              <a:lnSpc>
                <a:spcPts val="910"/>
              </a:lnSpc>
            </a:pPr>
            <a:r>
              <a:rPr sz="800" spc="-45" dirty="0">
                <a:latin typeface="Lucida Sans"/>
                <a:cs typeface="Lucida Sans"/>
                <a:hlinkClick r:id="rId4"/>
              </a:rPr>
              <a:t>http://karpathy.github.io/2015/05/21/rnn-effectiveness/</a:t>
            </a:r>
            <a:endParaRPr sz="8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 marR="5080">
              <a:lnSpc>
                <a:spcPts val="950"/>
              </a:lnSpc>
            </a:pPr>
            <a:r>
              <a:rPr sz="800" spc="-15" dirty="0">
                <a:latin typeface="Lucida Sans"/>
                <a:cs typeface="Lucida Sans"/>
              </a:rPr>
              <a:t>Lai </a:t>
            </a:r>
            <a:r>
              <a:rPr sz="800" spc="-35" dirty="0">
                <a:latin typeface="Lucida Sans"/>
                <a:cs typeface="Lucida Sans"/>
              </a:rPr>
              <a:t>et </a:t>
            </a:r>
            <a:r>
              <a:rPr sz="800" spc="-30" dirty="0">
                <a:latin typeface="Lucida Sans"/>
                <a:cs typeface="Lucida Sans"/>
              </a:rPr>
              <a:t>al. </a:t>
            </a:r>
            <a:r>
              <a:rPr sz="800" spc="-35" dirty="0">
                <a:latin typeface="Lucida Sans"/>
                <a:cs typeface="Lucida Sans"/>
              </a:rPr>
              <a:t>(2015) </a:t>
            </a:r>
            <a:r>
              <a:rPr sz="800" spc="-20" dirty="0">
                <a:latin typeface="Lucida Sans"/>
                <a:cs typeface="Lucida Sans"/>
              </a:rPr>
              <a:t>”Recurrent </a:t>
            </a:r>
            <a:r>
              <a:rPr sz="800" spc="-50" dirty="0">
                <a:latin typeface="Lucida Sans"/>
                <a:cs typeface="Lucida Sans"/>
              </a:rPr>
              <a:t>Convolutional </a:t>
            </a:r>
            <a:r>
              <a:rPr sz="800" spc="-40" dirty="0">
                <a:latin typeface="Lucida Sans"/>
                <a:cs typeface="Lucida Sans"/>
              </a:rPr>
              <a:t>Neural </a:t>
            </a:r>
            <a:r>
              <a:rPr sz="800" spc="-55" dirty="0">
                <a:latin typeface="Lucida Sans"/>
                <a:cs typeface="Lucida Sans"/>
              </a:rPr>
              <a:t>Networks </a:t>
            </a:r>
            <a:r>
              <a:rPr sz="800" spc="-60" dirty="0">
                <a:latin typeface="Lucida Sans"/>
                <a:cs typeface="Lucida Sans"/>
              </a:rPr>
              <a:t>for </a:t>
            </a:r>
            <a:r>
              <a:rPr sz="800" spc="-45" dirty="0">
                <a:latin typeface="Lucida Sans"/>
                <a:cs typeface="Lucida Sans"/>
              </a:rPr>
              <a:t>Text </a:t>
            </a:r>
            <a:r>
              <a:rPr sz="800" spc="-35" dirty="0">
                <a:latin typeface="Lucida Sans"/>
                <a:cs typeface="Lucida Sans"/>
              </a:rPr>
              <a:t>Classification”  </a:t>
            </a:r>
            <a:r>
              <a:rPr sz="800" spc="-50" dirty="0">
                <a:latin typeface="Lucida Sans"/>
                <a:cs typeface="Lucida Sans"/>
              </a:rPr>
              <a:t>Hermann </a:t>
            </a:r>
            <a:r>
              <a:rPr sz="800" spc="-35" dirty="0">
                <a:latin typeface="Lucida Sans"/>
                <a:cs typeface="Lucida Sans"/>
              </a:rPr>
              <a:t>(2014) </a:t>
            </a:r>
            <a:r>
              <a:rPr sz="800" spc="-30" dirty="0">
                <a:latin typeface="Lucida Sans"/>
                <a:cs typeface="Lucida Sans"/>
              </a:rPr>
              <a:t>”Distributional </a:t>
            </a:r>
            <a:r>
              <a:rPr sz="800" spc="-50" dirty="0">
                <a:latin typeface="Lucida Sans"/>
                <a:cs typeface="Lucida Sans"/>
              </a:rPr>
              <a:t>Representations </a:t>
            </a:r>
            <a:r>
              <a:rPr sz="800" spc="-60" dirty="0">
                <a:latin typeface="Lucida Sans"/>
                <a:cs typeface="Lucida Sans"/>
              </a:rPr>
              <a:t>for </a:t>
            </a:r>
            <a:r>
              <a:rPr sz="800" spc="-50" dirty="0">
                <a:latin typeface="Lucida Sans"/>
                <a:cs typeface="Lucida Sans"/>
              </a:rPr>
              <a:t>Compositional </a:t>
            </a:r>
            <a:r>
              <a:rPr sz="800" spc="-25" dirty="0">
                <a:latin typeface="Lucida Sans"/>
                <a:cs typeface="Lucida Sans"/>
              </a:rPr>
              <a:t>Semantics”  </a:t>
            </a:r>
            <a:r>
              <a:rPr sz="800" spc="-45" dirty="0">
                <a:latin typeface="Lucida Sans"/>
                <a:cs typeface="Lucida Sans"/>
              </a:rPr>
              <a:t>Kalchbrenner </a:t>
            </a:r>
            <a:r>
              <a:rPr sz="800" spc="-35" dirty="0">
                <a:latin typeface="Lucida Sans"/>
                <a:cs typeface="Lucida Sans"/>
              </a:rPr>
              <a:t>et </a:t>
            </a:r>
            <a:r>
              <a:rPr sz="800" spc="-30" dirty="0">
                <a:latin typeface="Lucida Sans"/>
                <a:cs typeface="Lucida Sans"/>
              </a:rPr>
              <a:t>al. </a:t>
            </a:r>
            <a:r>
              <a:rPr sz="800" spc="-35" dirty="0">
                <a:latin typeface="Lucida Sans"/>
                <a:cs typeface="Lucida Sans"/>
              </a:rPr>
              <a:t>(2014) </a:t>
            </a:r>
            <a:r>
              <a:rPr sz="800" spc="65" dirty="0">
                <a:latin typeface="Lucida Sans"/>
                <a:cs typeface="Lucida Sans"/>
              </a:rPr>
              <a:t>”A </a:t>
            </a:r>
            <a:r>
              <a:rPr sz="800" spc="-45" dirty="0">
                <a:latin typeface="Lucida Sans"/>
                <a:cs typeface="Lucida Sans"/>
              </a:rPr>
              <a:t>Convolutional </a:t>
            </a:r>
            <a:r>
              <a:rPr sz="800" spc="-40" dirty="0">
                <a:latin typeface="Lucida Sans"/>
                <a:cs typeface="Lucida Sans"/>
              </a:rPr>
              <a:t>Neural </a:t>
            </a:r>
            <a:r>
              <a:rPr sz="800" spc="-50" dirty="0">
                <a:latin typeface="Lucida Sans"/>
                <a:cs typeface="Lucida Sans"/>
              </a:rPr>
              <a:t>Network </a:t>
            </a:r>
            <a:r>
              <a:rPr sz="800" spc="-60" dirty="0">
                <a:latin typeface="Lucida Sans"/>
                <a:cs typeface="Lucida Sans"/>
              </a:rPr>
              <a:t>for </a:t>
            </a:r>
            <a:r>
              <a:rPr sz="800" spc="-40" dirty="0">
                <a:latin typeface="Lucida Sans"/>
                <a:cs typeface="Lucida Sans"/>
              </a:rPr>
              <a:t>Modelling </a:t>
            </a:r>
            <a:r>
              <a:rPr sz="800" spc="-30" dirty="0">
                <a:latin typeface="Lucida Sans"/>
                <a:cs typeface="Lucida Sans"/>
              </a:rPr>
              <a:t>Sentences”  </a:t>
            </a:r>
            <a:r>
              <a:rPr sz="800" spc="-40" dirty="0">
                <a:latin typeface="Lucida Sans"/>
                <a:cs typeface="Lucida Sans"/>
              </a:rPr>
              <a:t>Socher </a:t>
            </a:r>
            <a:r>
              <a:rPr sz="800" spc="-35" dirty="0">
                <a:latin typeface="Lucida Sans"/>
                <a:cs typeface="Lucida Sans"/>
              </a:rPr>
              <a:t>et </a:t>
            </a:r>
            <a:r>
              <a:rPr sz="800" spc="-30" dirty="0">
                <a:latin typeface="Lucida Sans"/>
                <a:cs typeface="Lucida Sans"/>
              </a:rPr>
              <a:t>al. </a:t>
            </a:r>
            <a:r>
              <a:rPr sz="800" spc="-35" dirty="0">
                <a:latin typeface="Lucida Sans"/>
                <a:cs typeface="Lucida Sans"/>
              </a:rPr>
              <a:t>(2012) </a:t>
            </a:r>
            <a:r>
              <a:rPr sz="800" spc="-15" dirty="0">
                <a:latin typeface="Lucida Sans"/>
                <a:cs typeface="Lucida Sans"/>
              </a:rPr>
              <a:t>”Semantic </a:t>
            </a:r>
            <a:r>
              <a:rPr sz="800" spc="-45" dirty="0">
                <a:latin typeface="Lucida Sans"/>
                <a:cs typeface="Lucida Sans"/>
              </a:rPr>
              <a:t>compositionality </a:t>
            </a:r>
            <a:r>
              <a:rPr sz="800" spc="-55" dirty="0">
                <a:latin typeface="Lucida Sans"/>
                <a:cs typeface="Lucida Sans"/>
              </a:rPr>
              <a:t>through </a:t>
            </a:r>
            <a:r>
              <a:rPr sz="800" spc="-50" dirty="0">
                <a:latin typeface="Lucida Sans"/>
                <a:cs typeface="Lucida Sans"/>
              </a:rPr>
              <a:t>recursive </a:t>
            </a:r>
            <a:r>
              <a:rPr sz="800" spc="-40" dirty="0">
                <a:latin typeface="Lucida Sans"/>
                <a:cs typeface="Lucida Sans"/>
              </a:rPr>
              <a:t>matrix-vector  spaces”</a:t>
            </a:r>
            <a:endParaRPr sz="800" dirty="0">
              <a:latin typeface="Lucida Sans"/>
              <a:cs typeface="Lucida San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628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50" dirty="0" smtClean="0"/>
              <a:t>Типы задач Классификации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1126716"/>
            <a:ext cx="3962400" cy="8483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434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Бинарная классификация </a:t>
            </a:r>
            <a:r>
              <a:rPr sz="1100" spc="-30" dirty="0" smtClean="0">
                <a:latin typeface="Tahoma"/>
                <a:cs typeface="Tahoma"/>
              </a:rPr>
              <a:t>(</a:t>
            </a:r>
            <a:r>
              <a:rPr sz="1100" spc="-30" dirty="0" smtClean="0">
                <a:solidFill>
                  <a:srgbClr val="007F00"/>
                </a:solidFill>
                <a:latin typeface="Tahoma"/>
                <a:cs typeface="Tahoma"/>
              </a:rPr>
              <a:t>true</a:t>
            </a:r>
            <a:r>
              <a:rPr sz="1100" spc="-30" dirty="0">
                <a:solidFill>
                  <a:srgbClr val="007F00"/>
                </a:solidFill>
                <a:latin typeface="Tahoma"/>
                <a:cs typeface="Tahoma"/>
              </a:rPr>
              <a:t>,</a:t>
            </a:r>
            <a:r>
              <a:rPr sz="1100" spc="100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007F00"/>
                </a:solidFill>
                <a:latin typeface="Tahoma"/>
                <a:cs typeface="Tahoma"/>
              </a:rPr>
              <a:t>false</a:t>
            </a:r>
            <a:r>
              <a:rPr sz="1100" spc="-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15" dirty="0" err="1" smtClean="0">
                <a:latin typeface="Tahoma"/>
                <a:cs typeface="Tahoma"/>
              </a:rPr>
              <a:t>Мультиклассовая</a:t>
            </a:r>
            <a:r>
              <a:rPr lang="ru-RU" sz="1100" spc="-20" dirty="0" smtClean="0">
                <a:latin typeface="Tahoma"/>
                <a:cs typeface="Tahoma"/>
              </a:rPr>
              <a:t> классификация</a:t>
            </a:r>
            <a:r>
              <a:rPr lang="ru-RU" sz="1100" spc="-15" dirty="0" smtClean="0">
                <a:latin typeface="Tahoma"/>
                <a:cs typeface="Tahoma"/>
              </a:rPr>
              <a:t> </a:t>
            </a:r>
            <a:r>
              <a:rPr sz="1100" spc="-15" dirty="0" smtClean="0">
                <a:latin typeface="Tahoma"/>
                <a:cs typeface="Tahoma"/>
              </a:rPr>
              <a:t>(</a:t>
            </a:r>
            <a:r>
              <a:rPr lang="ru-RU" sz="1100" spc="-15" dirty="0" smtClean="0">
                <a:solidFill>
                  <a:srgbClr val="007F00"/>
                </a:solidFill>
                <a:latin typeface="Tahoma"/>
                <a:cs typeface="Tahoma"/>
              </a:rPr>
              <a:t>политика</a:t>
            </a:r>
            <a:r>
              <a:rPr sz="1100" spc="-15" dirty="0" smtClean="0">
                <a:solidFill>
                  <a:srgbClr val="007F00"/>
                </a:solidFill>
                <a:latin typeface="Tahoma"/>
                <a:cs typeface="Tahoma"/>
              </a:rPr>
              <a:t>, </a:t>
            </a:r>
            <a:r>
              <a:rPr lang="ru-RU" sz="1100" spc="-40" dirty="0" smtClean="0">
                <a:solidFill>
                  <a:srgbClr val="007F00"/>
                </a:solidFill>
                <a:latin typeface="Tahoma"/>
                <a:cs typeface="Tahoma"/>
              </a:rPr>
              <a:t>спорт</a:t>
            </a:r>
            <a:r>
              <a:rPr sz="1100" spc="-40" dirty="0" smtClean="0">
                <a:solidFill>
                  <a:srgbClr val="007F00"/>
                </a:solidFill>
                <a:latin typeface="Tahoma"/>
                <a:cs typeface="Tahoma"/>
              </a:rPr>
              <a:t>,</a:t>
            </a:r>
            <a:r>
              <a:rPr sz="1100" spc="130" dirty="0" smtClean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lang="ru-RU" sz="1100" spc="-45" dirty="0" smtClean="0">
                <a:solidFill>
                  <a:srgbClr val="007F00"/>
                </a:solidFill>
                <a:latin typeface="Tahoma"/>
                <a:cs typeface="Tahoma"/>
              </a:rPr>
              <a:t>сплетни</a:t>
            </a:r>
            <a:r>
              <a:rPr sz="1100" spc="-45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10" dirty="0" err="1" smtClean="0">
                <a:latin typeface="Tahoma"/>
                <a:cs typeface="Tahoma"/>
              </a:rPr>
              <a:t>Мультиярлыковая</a:t>
            </a:r>
            <a:r>
              <a:rPr lang="ru-RU" sz="1100" spc="-10" dirty="0" smtClean="0">
                <a:latin typeface="Tahoma"/>
                <a:cs typeface="Tahoma"/>
              </a:rPr>
              <a:t> </a:t>
            </a:r>
            <a:r>
              <a:rPr lang="ru-RU" sz="1100" spc="-20" dirty="0" smtClean="0">
                <a:latin typeface="Tahoma"/>
                <a:cs typeface="Tahoma"/>
              </a:rPr>
              <a:t>классификация</a:t>
            </a:r>
            <a:r>
              <a:rPr sz="1100" spc="-15" dirty="0" smtClean="0">
                <a:latin typeface="Tahoma"/>
                <a:cs typeface="Tahoma"/>
              </a:rPr>
              <a:t>(</a:t>
            </a:r>
            <a:r>
              <a:rPr sz="1100" spc="-15" dirty="0" smtClean="0">
                <a:solidFill>
                  <a:srgbClr val="007F00"/>
                </a:solidFill>
                <a:latin typeface="Tahoma"/>
                <a:cs typeface="Tahoma"/>
              </a:rPr>
              <a:t>#</a:t>
            </a:r>
            <a:r>
              <a:rPr sz="1100" spc="-15" dirty="0">
                <a:solidFill>
                  <a:srgbClr val="007F00"/>
                </a:solidFill>
                <a:latin typeface="Tahoma"/>
                <a:cs typeface="Tahoma"/>
              </a:rPr>
              <a:t>party </a:t>
            </a:r>
            <a:r>
              <a:rPr sz="1100" spc="20" dirty="0">
                <a:solidFill>
                  <a:srgbClr val="007F00"/>
                </a:solidFill>
                <a:latin typeface="Tahoma"/>
                <a:cs typeface="Tahoma"/>
              </a:rPr>
              <a:t>#FRIDAY</a:t>
            </a:r>
            <a:r>
              <a:rPr sz="1100" spc="145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Tahoma"/>
                <a:cs typeface="Tahoma"/>
              </a:rPr>
              <a:t>#fail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Кластеризация</a:t>
            </a:r>
            <a:r>
              <a:rPr sz="1100" spc="-35" dirty="0" smtClean="0">
                <a:latin typeface="Tahoma"/>
                <a:cs typeface="Tahoma"/>
              </a:rPr>
              <a:t> (</a:t>
            </a:r>
            <a:r>
              <a:rPr lang="ru-RU" sz="1100" spc="-35" dirty="0" smtClean="0">
                <a:solidFill>
                  <a:srgbClr val="007F00"/>
                </a:solidFill>
                <a:latin typeface="Tahoma"/>
                <a:cs typeface="Tahoma"/>
              </a:rPr>
              <a:t>когда метки неизвестны</a:t>
            </a:r>
            <a:r>
              <a:rPr sz="1100" spc="-50" dirty="0" smtClean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57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0" dirty="0" smtClean="0">
                <a:latin typeface="Tahoma"/>
                <a:cs typeface="Tahoma"/>
              </a:rPr>
              <a:t>Методы классификации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849" y="825443"/>
            <a:ext cx="107969" cy="10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3247" y="761922"/>
            <a:ext cx="6946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85" dirty="0">
                <a:solidFill>
                  <a:srgbClr val="FFFFFF"/>
                </a:solidFill>
                <a:latin typeface="Lucida Sans"/>
                <a:cs typeface="Lucida Sans"/>
              </a:rPr>
              <a:t>1 </a:t>
            </a:r>
            <a:r>
              <a:rPr lang="ru-RU" sz="1100" b="1" spc="-35" dirty="0" smtClean="0">
                <a:latin typeface="Arial"/>
                <a:cs typeface="Arial"/>
              </a:rPr>
              <a:t>Вручную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849" y="1551692"/>
            <a:ext cx="107969" cy="10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3246" y="1488172"/>
            <a:ext cx="197420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85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r>
              <a:rPr sz="800" spc="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ru-RU" sz="1100" b="1" spc="-55" dirty="0" smtClean="0">
                <a:latin typeface="Arial"/>
                <a:cs typeface="Arial"/>
              </a:rPr>
              <a:t>Основанный на правилах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849" y="2277954"/>
            <a:ext cx="107969" cy="10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247" y="2214434"/>
            <a:ext cx="136460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85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r>
              <a:rPr sz="800" spc="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ru-RU" sz="1100" b="1" spc="-25" dirty="0" smtClean="0">
                <a:latin typeface="Arial"/>
                <a:cs typeface="Arial"/>
              </a:rPr>
              <a:t>Статистический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7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0" dirty="0"/>
              <a:t>Методы классификации</a:t>
            </a:r>
            <a:endParaRPr lang="ru-RU" sz="1400" dirty="0"/>
          </a:p>
        </p:txBody>
      </p:sp>
      <p:sp>
        <p:nvSpPr>
          <p:cNvPr id="3" name="object 3"/>
          <p:cNvSpPr/>
          <p:nvPr/>
        </p:nvSpPr>
        <p:spPr>
          <a:xfrm>
            <a:off x="309453" y="650896"/>
            <a:ext cx="107969" cy="10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453" y="1377145"/>
            <a:ext cx="107969" cy="10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453" y="2103407"/>
            <a:ext cx="107969" cy="10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3850" y="587375"/>
            <a:ext cx="4126854" cy="2666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85" dirty="0">
                <a:solidFill>
                  <a:srgbClr val="FFFFFF"/>
                </a:solidFill>
                <a:latin typeface="Lucida Sans"/>
                <a:cs typeface="Lucida Sans"/>
              </a:rPr>
              <a:t>1 </a:t>
            </a:r>
            <a:r>
              <a:rPr lang="ru-RU" sz="1100" b="1" spc="-35" dirty="0" smtClean="0">
                <a:latin typeface="Arial"/>
                <a:cs typeface="Arial"/>
              </a:rPr>
              <a:t>Вручную</a:t>
            </a:r>
            <a:endParaRPr sz="1100" dirty="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35"/>
              </a:spcBef>
            </a:pPr>
            <a:r>
              <a:rPr lang="ru-RU" sz="1100" spc="-25" dirty="0" smtClean="0">
                <a:latin typeface="Tahoma"/>
                <a:cs typeface="Tahoma"/>
              </a:rPr>
              <a:t>Напр., </a:t>
            </a:r>
            <a:r>
              <a:rPr lang="en-US" sz="1100" spc="-25" dirty="0" smtClean="0">
                <a:latin typeface="Tahoma"/>
                <a:cs typeface="Tahoma"/>
              </a:rPr>
              <a:t>Yahoo</a:t>
            </a:r>
            <a:r>
              <a:rPr lang="ru-RU" sz="1100" spc="-25" dirty="0" smtClean="0">
                <a:latin typeface="Tahoma"/>
                <a:cs typeface="Tahoma"/>
              </a:rPr>
              <a:t> в старые времена</a:t>
            </a:r>
            <a:endParaRPr sz="1100" dirty="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5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35" dirty="0" smtClean="0">
                <a:latin typeface="Tahoma"/>
                <a:cs typeface="Tahoma"/>
              </a:rPr>
              <a:t>Очень точное и последовательное предположение экспертов</a:t>
            </a:r>
            <a:endParaRPr sz="1100" dirty="0">
              <a:latin typeface="Tahoma"/>
              <a:cs typeface="Tahoma"/>
            </a:endParaRPr>
          </a:p>
          <a:p>
            <a:pPr marL="293370" indent="-13970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294005" algn="l"/>
              </a:tabLst>
            </a:pPr>
            <a:r>
              <a:rPr lang="ru-RU" sz="1100" spc="-40" dirty="0" smtClean="0">
                <a:latin typeface="Tahoma"/>
                <a:cs typeface="Tahoma"/>
              </a:rPr>
              <a:t>Очень медленный, дорогой, не масштабируется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800" spc="-85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r>
              <a:rPr sz="8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ru-RU" sz="1100" b="1" spc="-55" dirty="0" smtClean="0">
                <a:latin typeface="Arial"/>
                <a:cs typeface="Arial"/>
              </a:rPr>
              <a:t>Основанный на правилах 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ru-RU" sz="1100" b="1" spc="-55" dirty="0" smtClean="0">
                <a:latin typeface="Arial"/>
                <a:cs typeface="Arial"/>
              </a:rPr>
              <a:t>    </a:t>
            </a:r>
            <a:r>
              <a:rPr lang="ru-RU" sz="1100" spc="-25" dirty="0" smtClean="0">
                <a:latin typeface="Tahoma"/>
                <a:cs typeface="Tahoma"/>
              </a:rPr>
              <a:t>Напр., Критерии расширенного поиска </a:t>
            </a:r>
            <a:r>
              <a:rPr sz="1100" spc="-20" dirty="0" smtClean="0">
                <a:latin typeface="Tahoma"/>
                <a:cs typeface="Tahoma"/>
              </a:rPr>
              <a:t>(”</a:t>
            </a:r>
            <a:r>
              <a:rPr lang="ru-RU" sz="1100" spc="-20" dirty="0" smtClean="0">
                <a:latin typeface="Tahoma"/>
                <a:cs typeface="Tahoma"/>
              </a:rPr>
              <a:t>сайт</a:t>
            </a:r>
            <a:r>
              <a:rPr sz="1100" spc="-20" dirty="0" smtClean="0">
                <a:latin typeface="Tahoma"/>
                <a:cs typeface="Tahoma"/>
              </a:rPr>
              <a:t>:ox.ac.uk</a:t>
            </a:r>
            <a:r>
              <a:rPr sz="1100" spc="-20" dirty="0">
                <a:latin typeface="Tahoma"/>
                <a:cs typeface="Tahoma"/>
              </a:rPr>
              <a:t>”)</a:t>
            </a:r>
            <a:endParaRPr sz="1100" dirty="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5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25" dirty="0" smtClean="0">
                <a:latin typeface="Tahoma"/>
                <a:cs typeface="Tahoma"/>
              </a:rPr>
              <a:t>Точность высокая, если правило подходящее</a:t>
            </a:r>
            <a:endParaRPr sz="1100" dirty="0">
              <a:latin typeface="Tahoma"/>
              <a:cs typeface="Tahoma"/>
            </a:endParaRPr>
          </a:p>
          <a:p>
            <a:pPr marL="293370" indent="-13970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294005" algn="l"/>
              </a:tabLst>
            </a:pPr>
            <a:r>
              <a:rPr lang="ru-RU" sz="1100" spc="-50" dirty="0" smtClean="0">
                <a:latin typeface="Tahoma"/>
                <a:cs typeface="Tahoma"/>
              </a:rPr>
              <a:t>Необходимо вручную создавать и поддерживать систему на основе правил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00" spc="-85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r>
              <a:rPr sz="8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ru-RU" sz="1100" b="1" spc="-25" dirty="0" smtClean="0">
                <a:latin typeface="Arial"/>
                <a:cs typeface="Arial"/>
              </a:rPr>
              <a:t>Статистический</a:t>
            </a:r>
            <a:endParaRPr sz="1100" dirty="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35"/>
              </a:spcBef>
            </a:pPr>
            <a:r>
              <a:rPr lang="ru-RU" sz="1100" spc="-5" dirty="0" smtClean="0">
                <a:latin typeface="Tahoma"/>
                <a:cs typeface="Tahoma"/>
              </a:rPr>
              <a:t>Эта лекция</a:t>
            </a:r>
            <a:endParaRPr sz="1100" dirty="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5"/>
              </a:spcBef>
            </a:pPr>
            <a:r>
              <a:rPr sz="1100" spc="190" dirty="0">
                <a:solidFill>
                  <a:srgbClr val="0000CC"/>
                </a:solidFill>
                <a:latin typeface="MS UI Gothic"/>
                <a:cs typeface="MS UI Gothic"/>
              </a:rPr>
              <a:t>C </a:t>
            </a:r>
            <a:r>
              <a:rPr lang="ru-RU" sz="1100" spc="-45" dirty="0" smtClean="0">
                <a:latin typeface="Tahoma"/>
                <a:cs typeface="Tahoma"/>
              </a:rPr>
              <a:t>Масштабируется хорошо, может быть очень точным, автоматический</a:t>
            </a:r>
            <a:endParaRPr sz="1100" dirty="0">
              <a:latin typeface="Tahoma"/>
              <a:cs typeface="Tahoma"/>
            </a:endParaRPr>
          </a:p>
          <a:p>
            <a:pPr marL="293370" indent="-13970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MS UI Gothic"/>
              <a:buChar char="✓"/>
              <a:tabLst>
                <a:tab pos="294005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Требует классифицированных тренировочных данных. Иногда очень много!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86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10" dirty="0" smtClean="0"/>
              <a:t>Статистическая Текстовая Классификация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961287"/>
            <a:ext cx="3897629" cy="175605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50" dirty="0" smtClean="0">
                <a:latin typeface="Tahoma"/>
                <a:cs typeface="Tahoma"/>
              </a:rPr>
              <a:t>Предположим, что некоторый текст представлен </a:t>
            </a:r>
            <a:r>
              <a:rPr sz="1100" i="1" spc="-50" dirty="0" smtClean="0">
                <a:latin typeface="Arial"/>
                <a:cs typeface="Arial"/>
              </a:rPr>
              <a:t>d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lang="ru-RU" sz="1100" spc="-70" dirty="0" smtClean="0">
                <a:latin typeface="Tahoma"/>
                <a:cs typeface="Tahoma"/>
              </a:rPr>
              <a:t>некоторым классом </a:t>
            </a:r>
            <a:r>
              <a:rPr sz="1100" i="1" spc="-5" dirty="0" smtClean="0">
                <a:latin typeface="Arial"/>
                <a:cs typeface="Arial"/>
              </a:rPr>
              <a:t>c</a:t>
            </a:r>
            <a:r>
              <a:rPr sz="1100" spc="-5" dirty="0">
                <a:latin typeface="Tahoma"/>
                <a:cs typeface="Tahoma"/>
              </a:rPr>
              <a:t>. </a:t>
            </a:r>
            <a:r>
              <a:rPr lang="ru-RU" sz="1100" spc="-45" dirty="0" smtClean="0">
                <a:latin typeface="Tahoma"/>
                <a:cs typeface="Tahoma"/>
              </a:rPr>
              <a:t>Мы хотим узнать вероятность того, что </a:t>
            </a:r>
            <a:r>
              <a:rPr sz="1100" i="1" spc="-50" dirty="0" smtClean="0">
                <a:latin typeface="Arial"/>
                <a:cs typeface="Arial"/>
              </a:rPr>
              <a:t>d </a:t>
            </a:r>
            <a:r>
              <a:rPr lang="ru-RU" sz="1100" spc="-45" dirty="0" smtClean="0">
                <a:latin typeface="Tahoma"/>
                <a:cs typeface="Tahoma"/>
              </a:rPr>
              <a:t>является классом</a:t>
            </a:r>
            <a:r>
              <a:rPr sz="1100" spc="5" dirty="0" smtClean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spc="-3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</a:pP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-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20" dirty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100" i="1" spc="-2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ru-RU" sz="1100" b="1" spc="-30" dirty="0" smtClean="0">
                <a:latin typeface="Arial"/>
                <a:cs typeface="Arial"/>
              </a:rPr>
              <a:t>Основные вопросы</a:t>
            </a:r>
            <a:r>
              <a:rPr sz="1100" b="1" spc="-60" dirty="0" smtClean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89560" indent="-132715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Как представить </a:t>
            </a:r>
            <a:r>
              <a:rPr sz="1100" i="1" spc="-50" dirty="0" smtClean="0">
                <a:latin typeface="Arial"/>
                <a:cs typeface="Arial"/>
              </a:rPr>
              <a:t>d</a:t>
            </a:r>
            <a:r>
              <a:rPr sz="1100" i="1" spc="-40" dirty="0" smtClean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45" dirty="0" smtClean="0">
                <a:latin typeface="Tahoma"/>
                <a:cs typeface="Tahoma"/>
              </a:rPr>
              <a:t>Как вычислить </a:t>
            </a:r>
            <a:r>
              <a:rPr sz="1100" i="1" spc="-20" dirty="0" smtClean="0">
                <a:latin typeface="Arial"/>
                <a:cs typeface="Arial"/>
              </a:rPr>
              <a:t>P</a:t>
            </a:r>
            <a:r>
              <a:rPr sz="1100" spc="-20" dirty="0" smtClean="0">
                <a:latin typeface="Tahoma"/>
                <a:cs typeface="Tahoma"/>
              </a:rPr>
              <a:t>(</a:t>
            </a:r>
            <a:r>
              <a:rPr sz="1100" i="1" spc="-20" dirty="0" err="1" smtClean="0">
                <a:latin typeface="Arial"/>
                <a:cs typeface="Arial"/>
              </a:rPr>
              <a:t>c</a:t>
            </a:r>
            <a:r>
              <a:rPr sz="1100" spc="-20" dirty="0" err="1" smtClean="0">
                <a:latin typeface="Lucida Sans Unicode"/>
                <a:cs typeface="Lucida Sans Unicode"/>
              </a:rPr>
              <a:t>|</a:t>
            </a:r>
            <a:r>
              <a:rPr sz="1100" i="1" spc="-20" dirty="0" err="1" smtClean="0">
                <a:latin typeface="Arial"/>
                <a:cs typeface="Arial"/>
              </a:rPr>
              <a:t>d</a:t>
            </a:r>
            <a:r>
              <a:rPr sz="1100" i="1" spc="-65" dirty="0" smtClean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98896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0" dirty="0" smtClean="0"/>
              <a:t>Текстовая Классификация в двух частях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347295" y="960524"/>
            <a:ext cx="3736974" cy="1733167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ru-RU" sz="1100" spc="-5" dirty="0" smtClean="0">
                <a:latin typeface="Tahoma"/>
                <a:cs typeface="Tahoma"/>
              </a:rPr>
              <a:t>Классификация текста – это двухэтапный процесс</a:t>
            </a:r>
            <a:r>
              <a:rPr sz="1100" spc="-6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ru-RU" sz="1100" b="1" spc="-45" dirty="0" smtClean="0">
                <a:solidFill>
                  <a:srgbClr val="007F00"/>
                </a:solidFill>
                <a:latin typeface="Arial"/>
                <a:cs typeface="Arial"/>
              </a:rPr>
              <a:t>Репрезентация</a:t>
            </a:r>
            <a:endParaRPr sz="1100" dirty="0">
              <a:latin typeface="Arial"/>
              <a:cs typeface="Arial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lang="ru-RU" sz="1100" b="1" spc="-70" dirty="0" smtClean="0">
                <a:latin typeface="Arial"/>
                <a:cs typeface="Arial"/>
              </a:rPr>
              <a:t>Обработать текст в некоторую (фиксированную) репрезентацию</a:t>
            </a:r>
            <a:r>
              <a:rPr sz="1100" b="1" spc="-40" dirty="0" smtClean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lang="ru-RU" sz="1100" spc="-45" dirty="0" smtClean="0">
                <a:latin typeface="Tahoma"/>
                <a:cs typeface="Tahoma"/>
              </a:rPr>
              <a:t>Как узнать </a:t>
            </a:r>
            <a:r>
              <a:rPr sz="1100" i="1" spc="-50" dirty="0" smtClean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ru-RU" sz="1100" b="1" spc="-55" dirty="0" smtClean="0">
                <a:solidFill>
                  <a:srgbClr val="007F00"/>
                </a:solidFill>
                <a:latin typeface="Arial"/>
                <a:cs typeface="Arial"/>
              </a:rPr>
              <a:t>Классификация</a:t>
            </a:r>
            <a:endParaRPr sz="1100" dirty="0">
              <a:latin typeface="Arial"/>
              <a:cs typeface="Arial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lang="ru-RU" sz="1100" b="1" spc="-70" dirty="0" smtClean="0">
                <a:latin typeface="Arial"/>
                <a:cs typeface="Arial"/>
              </a:rPr>
              <a:t>Классифицировать документ с учетом этого представления</a:t>
            </a:r>
            <a:r>
              <a:rPr sz="1100" b="1" spc="-40" dirty="0" smtClean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lang="ru-RU" sz="1100" spc="-45" dirty="0" smtClean="0">
                <a:latin typeface="Tahoma"/>
                <a:cs typeface="Tahoma"/>
              </a:rPr>
              <a:t>Как узнать </a:t>
            </a:r>
            <a:r>
              <a:rPr sz="1100" i="1" spc="-20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1100" spc="-20" dirty="0" smtClean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100" i="1" spc="-20" dirty="0" err="1" smtClean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1100" spc="-20" dirty="0" err="1" smtClean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1100" i="1" spc="-20" dirty="0" err="1" smtClean="0">
                <a:solidFill>
                  <a:srgbClr val="990099"/>
                </a:solidFill>
                <a:latin typeface="Arial"/>
                <a:cs typeface="Arial"/>
              </a:rPr>
              <a:t>d</a:t>
            </a:r>
            <a:r>
              <a:rPr sz="1100" i="1" spc="-50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2740</Words>
  <Application>Microsoft Office PowerPoint</Application>
  <PresentationFormat>Произвольный</PresentationFormat>
  <Paragraphs>482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62" baseType="lpstr">
      <vt:lpstr>MS UI Gothic</vt:lpstr>
      <vt:lpstr>Arial</vt:lpstr>
      <vt:lpstr>Arial Black</vt:lpstr>
      <vt:lpstr>Calibri</vt:lpstr>
      <vt:lpstr>Courier New</vt:lpstr>
      <vt:lpstr>Lucida Sans</vt:lpstr>
      <vt:lpstr>Lucida Sans Unicode</vt:lpstr>
      <vt:lpstr>Sitka Text</vt:lpstr>
      <vt:lpstr>Tahoma</vt:lpstr>
      <vt:lpstr>Times New Roman</vt:lpstr>
      <vt:lpstr>Trebuchet MS</vt:lpstr>
      <vt:lpstr>Tw Cen MT</vt:lpstr>
      <vt:lpstr>Verdana</vt:lpstr>
      <vt:lpstr>Office Theme</vt:lpstr>
      <vt:lpstr> Глубокое обучение для обработки естественного языка Текстовая классификация</vt:lpstr>
      <vt:lpstr>Обзор</vt:lpstr>
      <vt:lpstr>Важное сообщение </vt:lpstr>
      <vt:lpstr>Зачем Классифицировать?</vt:lpstr>
      <vt:lpstr>Типы задач Классификации</vt:lpstr>
      <vt:lpstr>Презентация PowerPoint</vt:lpstr>
      <vt:lpstr>Методы классификации</vt:lpstr>
      <vt:lpstr>Статистическая Текстовая Классификация</vt:lpstr>
      <vt:lpstr>Текстовая Классификация в двух частях</vt:lpstr>
      <vt:lpstr>Возможные Текстовые Представления</vt:lpstr>
      <vt:lpstr>Генеративные vs. Дискриминационные модели</vt:lpstr>
      <vt:lpstr>Наивный Байесовский Классификатор (1/4)</vt:lpstr>
      <vt:lpstr>Наивный Байесовский Классификатор (2/4)</vt:lpstr>
      <vt:lpstr>Наивный Байесовский Классификатор (3/4)</vt:lpstr>
      <vt:lpstr>Наивный Байесовский Классификатор (4/4)</vt:lpstr>
      <vt:lpstr>Презентация PowerPoint</vt:lpstr>
      <vt:lpstr>Квиз</vt:lpstr>
      <vt:lpstr>Представления атрибутов</vt:lpstr>
      <vt:lpstr>Логистическая регрессия (1/7)</vt:lpstr>
      <vt:lpstr>Логистическая регрессия (2/7)</vt:lpstr>
      <vt:lpstr>Логистическая регрессия (3/7)</vt:lpstr>
      <vt:lpstr>Логистическая регрессия (4/7)</vt:lpstr>
      <vt:lpstr>Логистическая регрессия (5/7)</vt:lpstr>
      <vt:lpstr>Логистическая регрессия (6/7)</vt:lpstr>
      <vt:lpstr>Логистическая регрессия (7/7)</vt:lpstr>
      <vt:lpstr>Презентация PowerPoint</vt:lpstr>
      <vt:lpstr>Презентация PowerPoint</vt:lpstr>
      <vt:lpstr>Презентация PowerPoint</vt:lpstr>
      <vt:lpstr>Представление Текста с помощью РНС</vt:lpstr>
      <vt:lpstr>Пересмотр Логистической Регрессии</vt:lpstr>
      <vt:lpstr>Презентация PowerPoint</vt:lpstr>
      <vt:lpstr>Классификация Текста с помощью РНС</vt:lpstr>
      <vt:lpstr>Функция потерь для классификатора РНС</vt:lpstr>
      <vt:lpstr>Продолжение: Мультиярлыковая Классификация</vt:lpstr>
      <vt:lpstr>Презентация PowerPoint</vt:lpstr>
      <vt:lpstr>Двунаправленные РНС</vt:lpstr>
      <vt:lpstr>Двунаправленные РНС</vt:lpstr>
      <vt:lpstr>Презентация PowerPoint</vt:lpstr>
      <vt:lpstr>Презентация PowerPoint</vt:lpstr>
      <vt:lpstr>Генеративная модель</vt:lpstr>
      <vt:lpstr>Непоследовательные Нейронные Сети</vt:lpstr>
      <vt:lpstr>Рекурсивные Нейронные Сети</vt:lpstr>
      <vt:lpstr>Рекурсивные Нейронные Сети</vt:lpstr>
      <vt:lpstr>Сверточные Нейронные Сети</vt:lpstr>
      <vt:lpstr>Презентация PowerPoint</vt:lpstr>
      <vt:lpstr>Сверточные Нейронные Сети</vt:lpstr>
      <vt:lpstr>Сверточные Нейронные Сети</vt:lpstr>
      <vt:lpstr>В четверг на лекции мы будем обсуждать ГП для Нейронных Сетей и подробнее рассмотрим сверточные сети.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Natural Language Processing Text Classification</dc:title>
  <dc:creator>Karl Moritz Hermann</dc:creator>
  <cp:lastModifiedBy>Svetlana Tsendyakova</cp:lastModifiedBy>
  <cp:revision>57</cp:revision>
  <dcterms:created xsi:type="dcterms:W3CDTF">2018-11-30T06:53:15Z</dcterms:created>
  <dcterms:modified xsi:type="dcterms:W3CDTF">2018-11-30T19:16:57Z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2017-02-08T00:00:00Z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2018-11-30T00:00:00Z</vt:filetime>
  </property>
</Properties>
</file>