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0972800" cy="6172200"/>
  <p:notesSz cx="10972800" cy="61722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6" y="6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754563" cy="309563"/>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6215063" y="0"/>
            <a:ext cx="4754562" cy="309563"/>
          </a:xfrm>
          <a:prstGeom prst="rect">
            <a:avLst/>
          </a:prstGeom>
        </p:spPr>
        <p:txBody>
          <a:bodyPr vert="horz" lIns="91440" tIns="45720" rIns="91440" bIns="45720" rtlCol="0"/>
          <a:lstStyle>
            <a:lvl1pPr algn="r">
              <a:defRPr sz="1200"/>
            </a:lvl1pPr>
          </a:lstStyle>
          <a:p>
            <a:fld id="{63571CF5-2CA1-4AEC-9E11-E235796DE8B1}" type="datetimeFigureOut">
              <a:rPr lang="ru-RU" smtClean="0"/>
              <a:t>01.12.2018</a:t>
            </a:fld>
            <a:endParaRPr lang="ru-RU"/>
          </a:p>
        </p:txBody>
      </p:sp>
      <p:sp>
        <p:nvSpPr>
          <p:cNvPr id="4" name="Образ слайда 3"/>
          <p:cNvSpPr>
            <a:spLocks noGrp="1" noRot="1" noChangeAspect="1"/>
          </p:cNvSpPr>
          <p:nvPr>
            <p:ph type="sldImg" idx="2"/>
          </p:nvPr>
        </p:nvSpPr>
        <p:spPr>
          <a:xfrm>
            <a:off x="3635375" y="771525"/>
            <a:ext cx="3702050" cy="20828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096963" y="2970213"/>
            <a:ext cx="8778875" cy="2430462"/>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5862638"/>
            <a:ext cx="4754563" cy="309562"/>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6215063" y="5862638"/>
            <a:ext cx="4754562" cy="309562"/>
          </a:xfrm>
          <a:prstGeom prst="rect">
            <a:avLst/>
          </a:prstGeom>
        </p:spPr>
        <p:txBody>
          <a:bodyPr vert="horz" lIns="91440" tIns="45720" rIns="91440" bIns="45720" rtlCol="0" anchor="b"/>
          <a:lstStyle>
            <a:lvl1pPr algn="r">
              <a:defRPr sz="1200"/>
            </a:lvl1pPr>
          </a:lstStyle>
          <a:p>
            <a:fld id="{FC100B3F-880F-4A5A-9E36-F67B2A23614F}" type="slidenum">
              <a:rPr lang="ru-RU" smtClean="0"/>
              <a:t>‹#›</a:t>
            </a:fld>
            <a:endParaRPr lang="ru-RU"/>
          </a:p>
        </p:txBody>
      </p:sp>
    </p:spTree>
    <p:extLst>
      <p:ext uri="{BB962C8B-B14F-4D97-AF65-F5344CB8AC3E}">
        <p14:creationId xmlns:p14="http://schemas.microsoft.com/office/powerpoint/2010/main" val="219846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C100B3F-880F-4A5A-9E36-F67B2A23614F}" type="slidenum">
              <a:rPr lang="ru-RU" smtClean="0"/>
              <a:t>11</a:t>
            </a:fld>
            <a:endParaRPr lang="ru-RU"/>
          </a:p>
        </p:txBody>
      </p:sp>
    </p:spTree>
    <p:extLst>
      <p:ext uri="{BB962C8B-B14F-4D97-AF65-F5344CB8AC3E}">
        <p14:creationId xmlns:p14="http://schemas.microsoft.com/office/powerpoint/2010/main" val="257111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7087" y="631393"/>
            <a:ext cx="9818624" cy="9315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45920" y="3456432"/>
            <a:ext cx="7680960" cy="15430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6" name="Holder 6"/>
          <p:cNvSpPr>
            <a:spLocks noGrp="1"/>
          </p:cNvSpPr>
          <p:nvPr>
            <p:ph type="sldNum" sz="quarter" idx="7"/>
          </p:nvPr>
        </p:nvSpPr>
        <p:spPr/>
        <p:txBody>
          <a:bodyPr lIns="0" tIns="0" rIns="0" bIns="0"/>
          <a:lstStyle>
            <a:lvl1pPr>
              <a:defRPr sz="800" b="0" i="0">
                <a:solidFill>
                  <a:srgbClr val="505050"/>
                </a:solidFill>
                <a:latin typeface="Trebuchet MS"/>
                <a:cs typeface="Trebuchet MS"/>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rgbClr val="58585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6" name="Holder 6"/>
          <p:cNvSpPr>
            <a:spLocks noGrp="1"/>
          </p:cNvSpPr>
          <p:nvPr>
            <p:ph type="sldNum" sz="quarter" idx="7"/>
          </p:nvPr>
        </p:nvSpPr>
        <p:spPr/>
        <p:txBody>
          <a:bodyPr lIns="0" tIns="0" rIns="0" bIns="0"/>
          <a:lstStyle>
            <a:lvl1pPr>
              <a:defRPr sz="800" b="0" i="0">
                <a:solidFill>
                  <a:srgbClr val="505050"/>
                </a:solidFill>
                <a:latin typeface="Trebuchet MS"/>
                <a:cs typeface="Trebuchet MS"/>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548640" y="1419606"/>
            <a:ext cx="4773168" cy="407365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609082" y="2107183"/>
            <a:ext cx="4649470" cy="3459479"/>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7" name="Holder 7"/>
          <p:cNvSpPr>
            <a:spLocks noGrp="1"/>
          </p:cNvSpPr>
          <p:nvPr>
            <p:ph type="sldNum" sz="quarter" idx="7"/>
          </p:nvPr>
        </p:nvSpPr>
        <p:spPr/>
        <p:txBody>
          <a:bodyPr lIns="0" tIns="0" rIns="0" bIns="0"/>
          <a:lstStyle>
            <a:lvl1pPr>
              <a:defRPr sz="800" b="0" i="0">
                <a:solidFill>
                  <a:srgbClr val="505050"/>
                </a:solidFill>
                <a:latin typeface="Trebuchet MS"/>
                <a:cs typeface="Trebuchet MS"/>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5" name="Holder 5"/>
          <p:cNvSpPr>
            <a:spLocks noGrp="1"/>
          </p:cNvSpPr>
          <p:nvPr>
            <p:ph type="sldNum" sz="quarter" idx="7"/>
          </p:nvPr>
        </p:nvSpPr>
        <p:spPr/>
        <p:txBody>
          <a:bodyPr lIns="0" tIns="0" rIns="0" bIns="0"/>
          <a:lstStyle>
            <a:lvl1pPr>
              <a:defRPr sz="800" b="0" i="0">
                <a:solidFill>
                  <a:srgbClr val="505050"/>
                </a:solidFill>
                <a:latin typeface="Trebuchet MS"/>
                <a:cs typeface="Trebuchet MS"/>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0972800" cy="61721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189465" y="2163036"/>
            <a:ext cx="40640" cy="38735"/>
          </a:xfrm>
          <a:custGeom>
            <a:avLst/>
            <a:gdLst/>
            <a:ahLst/>
            <a:cxnLst/>
            <a:rect l="l" t="t" r="r" b="b"/>
            <a:pathLst>
              <a:path w="40639" h="38735">
                <a:moveTo>
                  <a:pt x="20345" y="0"/>
                </a:moveTo>
                <a:lnTo>
                  <a:pt x="12677" y="1275"/>
                </a:lnTo>
                <a:lnTo>
                  <a:pt x="6182" y="4986"/>
                </a:lnTo>
                <a:lnTo>
                  <a:pt x="1682" y="10957"/>
                </a:lnTo>
                <a:lnTo>
                  <a:pt x="0" y="19016"/>
                </a:lnTo>
                <a:lnTo>
                  <a:pt x="1682" y="27146"/>
                </a:lnTo>
                <a:lnTo>
                  <a:pt x="6182" y="33276"/>
                </a:lnTo>
                <a:lnTo>
                  <a:pt x="12677" y="37146"/>
                </a:lnTo>
                <a:lnTo>
                  <a:pt x="20345" y="38494"/>
                </a:lnTo>
                <a:lnTo>
                  <a:pt x="27743" y="37146"/>
                </a:lnTo>
                <a:lnTo>
                  <a:pt x="33146" y="33856"/>
                </a:lnTo>
                <a:lnTo>
                  <a:pt x="12029" y="33856"/>
                </a:lnTo>
                <a:lnTo>
                  <a:pt x="6006" y="27827"/>
                </a:lnTo>
                <a:lnTo>
                  <a:pt x="6006" y="10203"/>
                </a:lnTo>
                <a:lnTo>
                  <a:pt x="12029" y="4174"/>
                </a:lnTo>
                <a:lnTo>
                  <a:pt x="32708" y="4174"/>
                </a:lnTo>
                <a:lnTo>
                  <a:pt x="27743" y="1275"/>
                </a:lnTo>
                <a:lnTo>
                  <a:pt x="20345" y="0"/>
                </a:lnTo>
                <a:close/>
              </a:path>
              <a:path w="40639" h="38735">
                <a:moveTo>
                  <a:pt x="32708" y="4174"/>
                </a:moveTo>
                <a:lnTo>
                  <a:pt x="27741" y="4174"/>
                </a:lnTo>
                <a:lnTo>
                  <a:pt x="34216" y="10203"/>
                </a:lnTo>
                <a:lnTo>
                  <a:pt x="34216" y="27827"/>
                </a:lnTo>
                <a:lnTo>
                  <a:pt x="27741" y="33856"/>
                </a:lnTo>
                <a:lnTo>
                  <a:pt x="33146" y="33856"/>
                </a:lnTo>
                <a:lnTo>
                  <a:pt x="34099" y="33276"/>
                </a:lnTo>
                <a:lnTo>
                  <a:pt x="38547" y="27146"/>
                </a:lnTo>
                <a:lnTo>
                  <a:pt x="40223" y="19016"/>
                </a:lnTo>
                <a:lnTo>
                  <a:pt x="38547" y="10957"/>
                </a:lnTo>
                <a:lnTo>
                  <a:pt x="34099" y="4986"/>
                </a:lnTo>
                <a:lnTo>
                  <a:pt x="32708" y="4174"/>
                </a:lnTo>
                <a:close/>
              </a:path>
              <a:path w="40639" h="38735">
                <a:moveTo>
                  <a:pt x="25884" y="8812"/>
                </a:moveTo>
                <a:lnTo>
                  <a:pt x="12029" y="8812"/>
                </a:lnTo>
                <a:lnTo>
                  <a:pt x="12029" y="29218"/>
                </a:lnTo>
                <a:lnTo>
                  <a:pt x="16647" y="29218"/>
                </a:lnTo>
                <a:lnTo>
                  <a:pt x="16647" y="20871"/>
                </a:lnTo>
                <a:lnTo>
                  <a:pt x="24311" y="20871"/>
                </a:lnTo>
                <a:lnTo>
                  <a:pt x="24043" y="20406"/>
                </a:lnTo>
                <a:lnTo>
                  <a:pt x="26820" y="19942"/>
                </a:lnTo>
                <a:lnTo>
                  <a:pt x="29129" y="19016"/>
                </a:lnTo>
                <a:lnTo>
                  <a:pt x="29129" y="17159"/>
                </a:lnTo>
                <a:lnTo>
                  <a:pt x="16647" y="17159"/>
                </a:lnTo>
                <a:lnTo>
                  <a:pt x="16647" y="12058"/>
                </a:lnTo>
                <a:lnTo>
                  <a:pt x="29129" y="12058"/>
                </a:lnTo>
                <a:lnTo>
                  <a:pt x="29129" y="10203"/>
                </a:lnTo>
                <a:lnTo>
                  <a:pt x="25884" y="8812"/>
                </a:lnTo>
                <a:close/>
              </a:path>
              <a:path w="40639" h="38735">
                <a:moveTo>
                  <a:pt x="24311" y="20871"/>
                </a:moveTo>
                <a:lnTo>
                  <a:pt x="18956" y="20871"/>
                </a:lnTo>
                <a:lnTo>
                  <a:pt x="24043" y="29218"/>
                </a:lnTo>
                <a:lnTo>
                  <a:pt x="29129" y="29218"/>
                </a:lnTo>
                <a:lnTo>
                  <a:pt x="24311" y="20871"/>
                </a:lnTo>
                <a:close/>
              </a:path>
              <a:path w="40639" h="38735">
                <a:moveTo>
                  <a:pt x="29129" y="12058"/>
                </a:moveTo>
                <a:lnTo>
                  <a:pt x="21734" y="12058"/>
                </a:lnTo>
                <a:lnTo>
                  <a:pt x="24043" y="12522"/>
                </a:lnTo>
                <a:lnTo>
                  <a:pt x="24043" y="16696"/>
                </a:lnTo>
                <a:lnTo>
                  <a:pt x="23122" y="17159"/>
                </a:lnTo>
                <a:lnTo>
                  <a:pt x="29129" y="17159"/>
                </a:lnTo>
                <a:lnTo>
                  <a:pt x="29129" y="12058"/>
                </a:lnTo>
                <a:close/>
              </a:path>
            </a:pathLst>
          </a:custGeom>
          <a:solidFill>
            <a:srgbClr val="000000"/>
          </a:solidFill>
        </p:spPr>
        <p:txBody>
          <a:bodyPr wrap="square" lIns="0" tIns="0" rIns="0" bIns="0" rtlCol="0"/>
          <a:lstStyle/>
          <a:p>
            <a:endParaRPr/>
          </a:p>
        </p:txBody>
      </p:sp>
      <p:sp>
        <p:nvSpPr>
          <p:cNvPr id="18" name="bk object 18"/>
          <p:cNvSpPr/>
          <p:nvPr/>
        </p:nvSpPr>
        <p:spPr>
          <a:xfrm>
            <a:off x="1012013" y="1975670"/>
            <a:ext cx="1165225" cy="219075"/>
          </a:xfrm>
          <a:custGeom>
            <a:avLst/>
            <a:gdLst/>
            <a:ahLst/>
            <a:cxnLst/>
            <a:rect l="l" t="t" r="r" b="b"/>
            <a:pathLst>
              <a:path w="1165225" h="219075">
                <a:moveTo>
                  <a:pt x="545959" y="0"/>
                </a:moveTo>
                <a:lnTo>
                  <a:pt x="484470" y="0"/>
                </a:lnTo>
                <a:lnTo>
                  <a:pt x="484470" y="218904"/>
                </a:lnTo>
                <a:lnTo>
                  <a:pt x="545959" y="218904"/>
                </a:lnTo>
                <a:lnTo>
                  <a:pt x="545959" y="0"/>
                </a:lnTo>
                <a:close/>
              </a:path>
              <a:path w="1165225" h="219075">
                <a:moveTo>
                  <a:pt x="110480" y="0"/>
                </a:moveTo>
                <a:lnTo>
                  <a:pt x="0" y="0"/>
                </a:lnTo>
                <a:lnTo>
                  <a:pt x="0" y="218904"/>
                </a:lnTo>
                <a:lnTo>
                  <a:pt x="61941" y="218904"/>
                </a:lnTo>
                <a:lnTo>
                  <a:pt x="61941" y="48695"/>
                </a:lnTo>
                <a:lnTo>
                  <a:pt x="210146" y="48695"/>
                </a:lnTo>
                <a:lnTo>
                  <a:pt x="209686" y="46177"/>
                </a:lnTo>
                <a:lnTo>
                  <a:pt x="184910" y="16581"/>
                </a:lnTo>
                <a:lnTo>
                  <a:pt x="150078" y="3160"/>
                </a:lnTo>
                <a:lnTo>
                  <a:pt x="110480" y="0"/>
                </a:lnTo>
                <a:close/>
              </a:path>
              <a:path w="1165225" h="219075">
                <a:moveTo>
                  <a:pt x="210146" y="48695"/>
                </a:moveTo>
                <a:lnTo>
                  <a:pt x="61941" y="48695"/>
                </a:lnTo>
                <a:lnTo>
                  <a:pt x="110480" y="49164"/>
                </a:lnTo>
                <a:lnTo>
                  <a:pt x="121422" y="49874"/>
                </a:lnTo>
                <a:lnTo>
                  <a:pt x="155723" y="82551"/>
                </a:lnTo>
                <a:lnTo>
                  <a:pt x="159019" y="119191"/>
                </a:lnTo>
                <a:lnTo>
                  <a:pt x="159019" y="218904"/>
                </a:lnTo>
                <a:lnTo>
                  <a:pt x="219120" y="218904"/>
                </a:lnTo>
                <a:lnTo>
                  <a:pt x="219120" y="97860"/>
                </a:lnTo>
                <a:lnTo>
                  <a:pt x="210146" y="48695"/>
                </a:lnTo>
                <a:close/>
              </a:path>
              <a:path w="1165225" h="219075">
                <a:moveTo>
                  <a:pt x="669858" y="0"/>
                </a:moveTo>
                <a:lnTo>
                  <a:pt x="583405" y="0"/>
                </a:lnTo>
                <a:lnTo>
                  <a:pt x="583405" y="218904"/>
                </a:lnTo>
                <a:lnTo>
                  <a:pt x="683729" y="218904"/>
                </a:lnTo>
                <a:lnTo>
                  <a:pt x="717429" y="217216"/>
                </a:lnTo>
                <a:lnTo>
                  <a:pt x="758481" y="203055"/>
                </a:lnTo>
                <a:lnTo>
                  <a:pt x="783598" y="172526"/>
                </a:lnTo>
                <a:lnTo>
                  <a:pt x="644894" y="172526"/>
                </a:lnTo>
                <a:lnTo>
                  <a:pt x="644894" y="47771"/>
                </a:lnTo>
                <a:lnTo>
                  <a:pt x="781292" y="47771"/>
                </a:lnTo>
                <a:lnTo>
                  <a:pt x="774800" y="36642"/>
                </a:lnTo>
                <a:lnTo>
                  <a:pt x="755801" y="18000"/>
                </a:lnTo>
                <a:lnTo>
                  <a:pt x="732381" y="6840"/>
                </a:lnTo>
                <a:lnTo>
                  <a:pt x="703935" y="1419"/>
                </a:lnTo>
                <a:lnTo>
                  <a:pt x="669858" y="0"/>
                </a:lnTo>
                <a:close/>
              </a:path>
              <a:path w="1165225" h="219075">
                <a:moveTo>
                  <a:pt x="781292" y="47771"/>
                </a:moveTo>
                <a:lnTo>
                  <a:pt x="671247" y="47771"/>
                </a:lnTo>
                <a:lnTo>
                  <a:pt x="697328" y="51155"/>
                </a:lnTo>
                <a:lnTo>
                  <a:pt x="717299" y="61972"/>
                </a:lnTo>
                <a:lnTo>
                  <a:pt x="730077" y="81224"/>
                </a:lnTo>
                <a:lnTo>
                  <a:pt x="734577" y="109912"/>
                </a:lnTo>
                <a:lnTo>
                  <a:pt x="730077" y="138676"/>
                </a:lnTo>
                <a:lnTo>
                  <a:pt x="717299" y="158090"/>
                </a:lnTo>
                <a:lnTo>
                  <a:pt x="697328" y="169069"/>
                </a:lnTo>
                <a:lnTo>
                  <a:pt x="671247" y="172526"/>
                </a:lnTo>
                <a:lnTo>
                  <a:pt x="783598" y="172526"/>
                </a:lnTo>
                <a:lnTo>
                  <a:pt x="788842" y="158495"/>
                </a:lnTo>
                <a:lnTo>
                  <a:pt x="793169" y="136537"/>
                </a:lnTo>
                <a:lnTo>
                  <a:pt x="794678" y="112229"/>
                </a:lnTo>
                <a:lnTo>
                  <a:pt x="793391" y="89723"/>
                </a:lnTo>
                <a:lnTo>
                  <a:pt x="789589" y="69217"/>
                </a:lnTo>
                <a:lnTo>
                  <a:pt x="783363" y="51321"/>
                </a:lnTo>
                <a:lnTo>
                  <a:pt x="781292" y="47771"/>
                </a:lnTo>
                <a:close/>
              </a:path>
              <a:path w="1165225" h="219075">
                <a:moveTo>
                  <a:pt x="294932" y="0"/>
                </a:moveTo>
                <a:lnTo>
                  <a:pt x="228372" y="0"/>
                </a:lnTo>
                <a:lnTo>
                  <a:pt x="298630" y="218904"/>
                </a:lnTo>
                <a:lnTo>
                  <a:pt x="387392" y="218904"/>
                </a:lnTo>
                <a:lnTo>
                  <a:pt x="402174" y="173452"/>
                </a:lnTo>
                <a:lnTo>
                  <a:pt x="344407" y="173452"/>
                </a:lnTo>
                <a:lnTo>
                  <a:pt x="294932" y="0"/>
                </a:lnTo>
                <a:close/>
              </a:path>
              <a:path w="1165225" h="219075">
                <a:moveTo>
                  <a:pt x="458586" y="0"/>
                </a:moveTo>
                <a:lnTo>
                  <a:pt x="395708" y="0"/>
                </a:lnTo>
                <a:lnTo>
                  <a:pt x="344407" y="173452"/>
                </a:lnTo>
                <a:lnTo>
                  <a:pt x="402174" y="173452"/>
                </a:lnTo>
                <a:lnTo>
                  <a:pt x="458586" y="0"/>
                </a:lnTo>
                <a:close/>
              </a:path>
              <a:path w="1165225" h="219075">
                <a:moveTo>
                  <a:pt x="885281" y="0"/>
                </a:moveTo>
                <a:lnTo>
                  <a:pt x="823339" y="0"/>
                </a:lnTo>
                <a:lnTo>
                  <a:pt x="823339" y="218904"/>
                </a:lnTo>
                <a:lnTo>
                  <a:pt x="885281" y="218904"/>
                </a:lnTo>
                <a:lnTo>
                  <a:pt x="885281" y="0"/>
                </a:lnTo>
                <a:close/>
              </a:path>
              <a:path w="1165225" h="219075">
                <a:moveTo>
                  <a:pt x="1078517" y="469"/>
                </a:moveTo>
                <a:lnTo>
                  <a:pt x="996230" y="469"/>
                </a:lnTo>
                <a:lnTo>
                  <a:pt x="910245" y="218904"/>
                </a:lnTo>
                <a:lnTo>
                  <a:pt x="970813" y="218904"/>
                </a:lnTo>
                <a:lnTo>
                  <a:pt x="984684" y="180410"/>
                </a:lnTo>
                <a:lnTo>
                  <a:pt x="1149734" y="180410"/>
                </a:lnTo>
                <a:lnTo>
                  <a:pt x="1134683" y="142380"/>
                </a:lnTo>
                <a:lnTo>
                  <a:pt x="997618" y="142380"/>
                </a:lnTo>
                <a:lnTo>
                  <a:pt x="1036000" y="40352"/>
                </a:lnTo>
                <a:lnTo>
                  <a:pt x="1094302" y="40352"/>
                </a:lnTo>
                <a:lnTo>
                  <a:pt x="1078517" y="469"/>
                </a:lnTo>
                <a:close/>
              </a:path>
              <a:path w="1165225" h="219075">
                <a:moveTo>
                  <a:pt x="1149734" y="180410"/>
                </a:moveTo>
                <a:lnTo>
                  <a:pt x="1086380" y="180410"/>
                </a:lnTo>
                <a:lnTo>
                  <a:pt x="1099330" y="218904"/>
                </a:lnTo>
                <a:lnTo>
                  <a:pt x="1164970" y="218904"/>
                </a:lnTo>
                <a:lnTo>
                  <a:pt x="1149734" y="180410"/>
                </a:lnTo>
                <a:close/>
              </a:path>
              <a:path w="1165225" h="219075">
                <a:moveTo>
                  <a:pt x="1094302" y="40352"/>
                </a:moveTo>
                <a:lnTo>
                  <a:pt x="1036000" y="40352"/>
                </a:lnTo>
                <a:lnTo>
                  <a:pt x="1073446" y="142380"/>
                </a:lnTo>
                <a:lnTo>
                  <a:pt x="1134683" y="142380"/>
                </a:lnTo>
                <a:lnTo>
                  <a:pt x="1094302" y="40352"/>
                </a:lnTo>
                <a:close/>
              </a:path>
            </a:pathLst>
          </a:custGeom>
          <a:solidFill>
            <a:srgbClr val="000000"/>
          </a:solidFill>
        </p:spPr>
        <p:txBody>
          <a:bodyPr wrap="square" lIns="0" tIns="0" rIns="0" bIns="0" rtlCol="0"/>
          <a:lstStyle/>
          <a:p>
            <a:endParaRPr/>
          </a:p>
        </p:txBody>
      </p:sp>
      <p:sp>
        <p:nvSpPr>
          <p:cNvPr id="19" name="bk object 19"/>
          <p:cNvSpPr/>
          <p:nvPr/>
        </p:nvSpPr>
        <p:spPr>
          <a:xfrm>
            <a:off x="427204" y="1913059"/>
            <a:ext cx="502284" cy="333375"/>
          </a:xfrm>
          <a:custGeom>
            <a:avLst/>
            <a:gdLst/>
            <a:ahLst/>
            <a:cxnLst/>
            <a:rect l="l" t="t" r="r" b="b"/>
            <a:pathLst>
              <a:path w="502284" h="333375">
                <a:moveTo>
                  <a:pt x="187228" y="294037"/>
                </a:moveTo>
                <a:lnTo>
                  <a:pt x="187228" y="332993"/>
                </a:lnTo>
                <a:lnTo>
                  <a:pt x="502054" y="332993"/>
                </a:lnTo>
                <a:lnTo>
                  <a:pt x="502054" y="294963"/>
                </a:lnTo>
                <a:lnTo>
                  <a:pt x="194155" y="294963"/>
                </a:lnTo>
                <a:lnTo>
                  <a:pt x="187228" y="294037"/>
                </a:lnTo>
                <a:close/>
              </a:path>
              <a:path w="502284" h="333375">
                <a:moveTo>
                  <a:pt x="502054" y="176702"/>
                </a:moveTo>
                <a:lnTo>
                  <a:pt x="407284" y="176702"/>
                </a:lnTo>
                <a:lnTo>
                  <a:pt x="419156" y="184288"/>
                </a:lnTo>
                <a:lnTo>
                  <a:pt x="436402" y="193918"/>
                </a:lnTo>
                <a:lnTo>
                  <a:pt x="453303" y="203635"/>
                </a:lnTo>
                <a:lnTo>
                  <a:pt x="423343" y="237974"/>
                </a:lnTo>
                <a:lnTo>
                  <a:pt x="371096" y="260903"/>
                </a:lnTo>
                <a:lnTo>
                  <a:pt x="313592" y="278935"/>
                </a:lnTo>
                <a:lnTo>
                  <a:pt x="257020" y="290734"/>
                </a:lnTo>
                <a:lnTo>
                  <a:pt x="207573" y="294963"/>
                </a:lnTo>
                <a:lnTo>
                  <a:pt x="502054" y="294963"/>
                </a:lnTo>
                <a:lnTo>
                  <a:pt x="502054" y="176702"/>
                </a:lnTo>
                <a:close/>
              </a:path>
              <a:path w="502284" h="333375">
                <a:moveTo>
                  <a:pt x="187228" y="44985"/>
                </a:moveTo>
                <a:lnTo>
                  <a:pt x="115652" y="62880"/>
                </a:lnTo>
                <a:lnTo>
                  <a:pt x="55995" y="94557"/>
                </a:lnTo>
                <a:lnTo>
                  <a:pt x="15147" y="124755"/>
                </a:lnTo>
                <a:lnTo>
                  <a:pt x="0" y="138212"/>
                </a:lnTo>
                <a:lnTo>
                  <a:pt x="9816" y="160733"/>
                </a:lnTo>
                <a:lnTo>
                  <a:pt x="41779" y="211254"/>
                </a:lnTo>
                <a:lnTo>
                  <a:pt x="99660" y="264210"/>
                </a:lnTo>
                <a:lnTo>
                  <a:pt x="187228" y="294037"/>
                </a:lnTo>
                <a:lnTo>
                  <a:pt x="187228" y="268064"/>
                </a:lnTo>
                <a:lnTo>
                  <a:pt x="123280" y="243289"/>
                </a:lnTo>
                <a:lnTo>
                  <a:pt x="81305" y="200994"/>
                </a:lnTo>
                <a:lnTo>
                  <a:pt x="58313" y="161046"/>
                </a:lnTo>
                <a:lnTo>
                  <a:pt x="51314" y="143315"/>
                </a:lnTo>
                <a:lnTo>
                  <a:pt x="59808" y="132697"/>
                </a:lnTo>
                <a:lnTo>
                  <a:pt x="85292" y="108816"/>
                </a:lnTo>
                <a:lnTo>
                  <a:pt x="127765" y="83633"/>
                </a:lnTo>
                <a:lnTo>
                  <a:pt x="187228" y="69106"/>
                </a:lnTo>
                <a:lnTo>
                  <a:pt x="187228" y="44985"/>
                </a:lnTo>
                <a:close/>
              </a:path>
              <a:path w="502284" h="333375">
                <a:moveTo>
                  <a:pt x="187228" y="240237"/>
                </a:moveTo>
                <a:lnTo>
                  <a:pt x="187228" y="268064"/>
                </a:lnTo>
                <a:lnTo>
                  <a:pt x="193703" y="268992"/>
                </a:lnTo>
                <a:lnTo>
                  <a:pt x="199710" y="269456"/>
                </a:lnTo>
                <a:lnTo>
                  <a:pt x="206637" y="269456"/>
                </a:lnTo>
                <a:lnTo>
                  <a:pt x="253690" y="264618"/>
                </a:lnTo>
                <a:lnTo>
                  <a:pt x="296237" y="251231"/>
                </a:lnTo>
                <a:lnTo>
                  <a:pt x="312986" y="242557"/>
                </a:lnTo>
                <a:lnTo>
                  <a:pt x="202019" y="242557"/>
                </a:lnTo>
                <a:lnTo>
                  <a:pt x="194623" y="241629"/>
                </a:lnTo>
                <a:lnTo>
                  <a:pt x="187228" y="240237"/>
                </a:lnTo>
                <a:close/>
              </a:path>
              <a:path w="502284" h="333375">
                <a:moveTo>
                  <a:pt x="502054" y="44062"/>
                </a:moveTo>
                <a:lnTo>
                  <a:pt x="196012" y="44062"/>
                </a:lnTo>
                <a:lnTo>
                  <a:pt x="273659" y="57208"/>
                </a:lnTo>
                <a:lnTo>
                  <a:pt x="333144" y="89746"/>
                </a:lnTo>
                <a:lnTo>
                  <a:pt x="371217" y="122979"/>
                </a:lnTo>
                <a:lnTo>
                  <a:pt x="384630" y="138212"/>
                </a:lnTo>
                <a:lnTo>
                  <a:pt x="369817" y="154573"/>
                </a:lnTo>
                <a:lnTo>
                  <a:pt x="330770" y="190384"/>
                </a:lnTo>
                <a:lnTo>
                  <a:pt x="275022" y="226253"/>
                </a:lnTo>
                <a:lnTo>
                  <a:pt x="210351" y="242557"/>
                </a:lnTo>
                <a:lnTo>
                  <a:pt x="312986" y="242557"/>
                </a:lnTo>
                <a:lnTo>
                  <a:pt x="335322" y="230989"/>
                </a:lnTo>
                <a:lnTo>
                  <a:pt x="371990" y="205581"/>
                </a:lnTo>
                <a:lnTo>
                  <a:pt x="407284" y="176702"/>
                </a:lnTo>
                <a:lnTo>
                  <a:pt x="502054" y="176702"/>
                </a:lnTo>
                <a:lnTo>
                  <a:pt x="502054" y="44062"/>
                </a:lnTo>
                <a:close/>
              </a:path>
              <a:path w="502284" h="333375">
                <a:moveTo>
                  <a:pt x="187228" y="99253"/>
                </a:moveTo>
                <a:lnTo>
                  <a:pt x="146243" y="109457"/>
                </a:lnTo>
                <a:lnTo>
                  <a:pt x="115573" y="125574"/>
                </a:lnTo>
                <a:lnTo>
                  <a:pt x="96345" y="140473"/>
                </a:lnTo>
                <a:lnTo>
                  <a:pt x="89685" y="147024"/>
                </a:lnTo>
                <a:lnTo>
                  <a:pt x="94199" y="159698"/>
                </a:lnTo>
                <a:lnTo>
                  <a:pt x="109852" y="188587"/>
                </a:lnTo>
                <a:lnTo>
                  <a:pt x="139807" y="219999"/>
                </a:lnTo>
                <a:lnTo>
                  <a:pt x="187228" y="240237"/>
                </a:lnTo>
                <a:lnTo>
                  <a:pt x="187228" y="216584"/>
                </a:lnTo>
                <a:lnTo>
                  <a:pt x="160134" y="200374"/>
                </a:lnTo>
                <a:lnTo>
                  <a:pt x="142444" y="178730"/>
                </a:lnTo>
                <a:lnTo>
                  <a:pt x="132786" y="159698"/>
                </a:lnTo>
                <a:lnTo>
                  <a:pt x="129905" y="151658"/>
                </a:lnTo>
                <a:lnTo>
                  <a:pt x="134376" y="147005"/>
                </a:lnTo>
                <a:lnTo>
                  <a:pt x="146605" y="137048"/>
                </a:lnTo>
                <a:lnTo>
                  <a:pt x="164814" y="127786"/>
                </a:lnTo>
                <a:lnTo>
                  <a:pt x="187228" y="125220"/>
                </a:lnTo>
                <a:lnTo>
                  <a:pt x="187228" y="99253"/>
                </a:lnTo>
                <a:close/>
              </a:path>
              <a:path w="502284" h="333375">
                <a:moveTo>
                  <a:pt x="187228" y="125220"/>
                </a:moveTo>
                <a:lnTo>
                  <a:pt x="187228" y="216584"/>
                </a:lnTo>
                <a:lnTo>
                  <a:pt x="194623" y="218904"/>
                </a:lnTo>
                <a:lnTo>
                  <a:pt x="202487" y="220759"/>
                </a:lnTo>
                <a:lnTo>
                  <a:pt x="211724" y="220759"/>
                </a:lnTo>
                <a:lnTo>
                  <a:pt x="256907" y="208076"/>
                </a:lnTo>
                <a:lnTo>
                  <a:pt x="295462" y="180174"/>
                </a:lnTo>
                <a:lnTo>
                  <a:pt x="300145" y="175309"/>
                </a:lnTo>
                <a:lnTo>
                  <a:pt x="245019" y="175309"/>
                </a:lnTo>
                <a:lnTo>
                  <a:pt x="232235" y="154516"/>
                </a:lnTo>
                <a:lnTo>
                  <a:pt x="220798" y="139834"/>
                </a:lnTo>
                <a:lnTo>
                  <a:pt x="206980" y="130311"/>
                </a:lnTo>
                <a:lnTo>
                  <a:pt x="187228" y="125220"/>
                </a:lnTo>
                <a:close/>
              </a:path>
              <a:path w="502284" h="333375">
                <a:moveTo>
                  <a:pt x="286401" y="98313"/>
                </a:moveTo>
                <a:lnTo>
                  <a:pt x="203876" y="98313"/>
                </a:lnTo>
                <a:lnTo>
                  <a:pt x="239178" y="104692"/>
                </a:lnTo>
                <a:lnTo>
                  <a:pt x="265472" y="118724"/>
                </a:lnTo>
                <a:lnTo>
                  <a:pt x="281887" y="132757"/>
                </a:lnTo>
                <a:lnTo>
                  <a:pt x="287551" y="139135"/>
                </a:lnTo>
                <a:lnTo>
                  <a:pt x="245019" y="175309"/>
                </a:lnTo>
                <a:lnTo>
                  <a:pt x="300145" y="175309"/>
                </a:lnTo>
                <a:lnTo>
                  <a:pt x="322315" y="152272"/>
                </a:lnTo>
                <a:lnTo>
                  <a:pt x="332393" y="139589"/>
                </a:lnTo>
                <a:lnTo>
                  <a:pt x="322655" y="128177"/>
                </a:lnTo>
                <a:lnTo>
                  <a:pt x="295060" y="103244"/>
                </a:lnTo>
                <a:lnTo>
                  <a:pt x="286401" y="98313"/>
                </a:lnTo>
                <a:close/>
              </a:path>
              <a:path w="502284" h="333375">
                <a:moveTo>
                  <a:pt x="196012" y="68636"/>
                </a:moveTo>
                <a:lnTo>
                  <a:pt x="193235" y="68636"/>
                </a:lnTo>
                <a:lnTo>
                  <a:pt x="190458" y="69106"/>
                </a:lnTo>
                <a:lnTo>
                  <a:pt x="187228" y="69106"/>
                </a:lnTo>
                <a:lnTo>
                  <a:pt x="187228" y="99253"/>
                </a:lnTo>
                <a:lnTo>
                  <a:pt x="198321" y="98313"/>
                </a:lnTo>
                <a:lnTo>
                  <a:pt x="286401" y="98313"/>
                </a:lnTo>
                <a:lnTo>
                  <a:pt x="252036" y="78745"/>
                </a:lnTo>
                <a:lnTo>
                  <a:pt x="196012" y="68636"/>
                </a:lnTo>
                <a:close/>
              </a:path>
              <a:path w="502284" h="333375">
                <a:moveTo>
                  <a:pt x="502054" y="0"/>
                </a:moveTo>
                <a:lnTo>
                  <a:pt x="187228" y="0"/>
                </a:lnTo>
                <a:lnTo>
                  <a:pt x="187228" y="44985"/>
                </a:lnTo>
                <a:lnTo>
                  <a:pt x="190458" y="44515"/>
                </a:lnTo>
                <a:lnTo>
                  <a:pt x="193235" y="44515"/>
                </a:lnTo>
                <a:lnTo>
                  <a:pt x="196012" y="44062"/>
                </a:lnTo>
                <a:lnTo>
                  <a:pt x="502054" y="44062"/>
                </a:lnTo>
                <a:lnTo>
                  <a:pt x="502054" y="0"/>
                </a:lnTo>
                <a:close/>
              </a:path>
            </a:pathLst>
          </a:custGeom>
          <a:solidFill>
            <a:srgbClr val="74B71B"/>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4" name="Holder 4"/>
          <p:cNvSpPr>
            <a:spLocks noGrp="1"/>
          </p:cNvSpPr>
          <p:nvPr>
            <p:ph type="sldNum" sz="quarter" idx="7"/>
          </p:nvPr>
        </p:nvSpPr>
        <p:spPr/>
        <p:txBody>
          <a:bodyPr lIns="0" tIns="0" rIns="0" bIns="0"/>
          <a:lstStyle>
            <a:lvl1pPr>
              <a:defRPr sz="800" b="0" i="0">
                <a:solidFill>
                  <a:srgbClr val="505050"/>
                </a:solidFill>
                <a:latin typeface="Trebuchet MS"/>
                <a:cs typeface="Trebuchet MS"/>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17" name="bk object 17"/>
          <p:cNvSpPr/>
          <p:nvPr/>
        </p:nvSpPr>
        <p:spPr>
          <a:xfrm>
            <a:off x="10154411" y="5865876"/>
            <a:ext cx="161544" cy="10820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77087" y="631393"/>
            <a:ext cx="6008370" cy="574675"/>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607311" y="1896081"/>
            <a:ext cx="6212205" cy="3026410"/>
          </a:xfrm>
          <a:prstGeom prst="rect">
            <a:avLst/>
          </a:prstGeom>
        </p:spPr>
        <p:txBody>
          <a:bodyPr wrap="square" lIns="0" tIns="0" rIns="0" bIns="0">
            <a:spAutoFit/>
          </a:bodyPr>
          <a:lstStyle>
            <a:lvl1pPr>
              <a:defRPr sz="1800" b="0" i="0">
                <a:solidFill>
                  <a:srgbClr val="585858"/>
                </a:solidFill>
                <a:latin typeface="Calibri"/>
                <a:cs typeface="Calibri"/>
              </a:defRPr>
            </a:lvl1pPr>
          </a:lstStyle>
          <a:p>
            <a:endParaRPr/>
          </a:p>
        </p:txBody>
      </p:sp>
      <p:sp>
        <p:nvSpPr>
          <p:cNvPr id="4" name="Holder 4"/>
          <p:cNvSpPr>
            <a:spLocks noGrp="1"/>
          </p:cNvSpPr>
          <p:nvPr>
            <p:ph type="ftr" sz="quarter" idx="5"/>
          </p:nvPr>
        </p:nvSpPr>
        <p:spPr>
          <a:xfrm>
            <a:off x="3730752" y="5740146"/>
            <a:ext cx="3511296" cy="30861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8640" y="5740146"/>
            <a:ext cx="2523744" cy="30861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6" name="Holder 6"/>
          <p:cNvSpPr>
            <a:spLocks noGrp="1"/>
          </p:cNvSpPr>
          <p:nvPr>
            <p:ph type="sldNum" sz="quarter" idx="7"/>
          </p:nvPr>
        </p:nvSpPr>
        <p:spPr>
          <a:xfrm>
            <a:off x="9951593" y="5858493"/>
            <a:ext cx="157479" cy="144145"/>
          </a:xfrm>
          <a:prstGeom prst="rect">
            <a:avLst/>
          </a:prstGeom>
        </p:spPr>
        <p:txBody>
          <a:bodyPr wrap="square" lIns="0" tIns="0" rIns="0" bIns="0">
            <a:spAutoFit/>
          </a:bodyPr>
          <a:lstStyle>
            <a:lvl1pPr>
              <a:defRPr sz="800" b="0" i="0">
                <a:solidFill>
                  <a:srgbClr val="505050"/>
                </a:solidFill>
                <a:latin typeface="Trebuchet MS"/>
                <a:cs typeface="Trebuchet MS"/>
              </a:defRPr>
            </a:lvl1pPr>
          </a:lstStyle>
          <a:p>
            <a:pPr marL="25400">
              <a:lnSpc>
                <a:spcPct val="100000"/>
              </a:lnSpc>
              <a:spcBef>
                <a:spcPts val="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3" Type="http://schemas.openxmlformats.org/officeDocument/2006/relationships/image" Target="../media/image3.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 Type="http://schemas.openxmlformats.org/officeDocument/2006/relationships/image" Target="../media/image1.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png"/><Relationship Id="rId51" Type="http://schemas.openxmlformats.org/officeDocument/2006/relationships/image" Target="../media/image5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nvidia.com/cudn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972800" cy="61721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89465" y="2163036"/>
            <a:ext cx="40640" cy="38735"/>
          </a:xfrm>
          <a:custGeom>
            <a:avLst/>
            <a:gdLst/>
            <a:ahLst/>
            <a:cxnLst/>
            <a:rect l="l" t="t" r="r" b="b"/>
            <a:pathLst>
              <a:path w="40639" h="38735">
                <a:moveTo>
                  <a:pt x="20345" y="0"/>
                </a:moveTo>
                <a:lnTo>
                  <a:pt x="12677" y="1275"/>
                </a:lnTo>
                <a:lnTo>
                  <a:pt x="6182" y="4986"/>
                </a:lnTo>
                <a:lnTo>
                  <a:pt x="1682" y="10957"/>
                </a:lnTo>
                <a:lnTo>
                  <a:pt x="0" y="19016"/>
                </a:lnTo>
                <a:lnTo>
                  <a:pt x="1682" y="27146"/>
                </a:lnTo>
                <a:lnTo>
                  <a:pt x="6182" y="33276"/>
                </a:lnTo>
                <a:lnTo>
                  <a:pt x="12677" y="37146"/>
                </a:lnTo>
                <a:lnTo>
                  <a:pt x="20345" y="38494"/>
                </a:lnTo>
                <a:lnTo>
                  <a:pt x="27743" y="37146"/>
                </a:lnTo>
                <a:lnTo>
                  <a:pt x="33146" y="33856"/>
                </a:lnTo>
                <a:lnTo>
                  <a:pt x="12029" y="33856"/>
                </a:lnTo>
                <a:lnTo>
                  <a:pt x="6006" y="27827"/>
                </a:lnTo>
                <a:lnTo>
                  <a:pt x="6006" y="10203"/>
                </a:lnTo>
                <a:lnTo>
                  <a:pt x="12029" y="4174"/>
                </a:lnTo>
                <a:lnTo>
                  <a:pt x="32708" y="4174"/>
                </a:lnTo>
                <a:lnTo>
                  <a:pt x="27743" y="1275"/>
                </a:lnTo>
                <a:lnTo>
                  <a:pt x="20345" y="0"/>
                </a:lnTo>
                <a:close/>
              </a:path>
              <a:path w="40639" h="38735">
                <a:moveTo>
                  <a:pt x="32708" y="4174"/>
                </a:moveTo>
                <a:lnTo>
                  <a:pt x="27741" y="4174"/>
                </a:lnTo>
                <a:lnTo>
                  <a:pt x="34216" y="10203"/>
                </a:lnTo>
                <a:lnTo>
                  <a:pt x="34216" y="27827"/>
                </a:lnTo>
                <a:lnTo>
                  <a:pt x="27741" y="33856"/>
                </a:lnTo>
                <a:lnTo>
                  <a:pt x="33146" y="33856"/>
                </a:lnTo>
                <a:lnTo>
                  <a:pt x="34099" y="33276"/>
                </a:lnTo>
                <a:lnTo>
                  <a:pt x="38547" y="27146"/>
                </a:lnTo>
                <a:lnTo>
                  <a:pt x="40223" y="19016"/>
                </a:lnTo>
                <a:lnTo>
                  <a:pt x="38547" y="10957"/>
                </a:lnTo>
                <a:lnTo>
                  <a:pt x="34099" y="4986"/>
                </a:lnTo>
                <a:lnTo>
                  <a:pt x="32708" y="4174"/>
                </a:lnTo>
                <a:close/>
              </a:path>
              <a:path w="40639" h="38735">
                <a:moveTo>
                  <a:pt x="25884" y="8812"/>
                </a:moveTo>
                <a:lnTo>
                  <a:pt x="12029" y="8812"/>
                </a:lnTo>
                <a:lnTo>
                  <a:pt x="12029" y="29218"/>
                </a:lnTo>
                <a:lnTo>
                  <a:pt x="16647" y="29218"/>
                </a:lnTo>
                <a:lnTo>
                  <a:pt x="16647" y="20871"/>
                </a:lnTo>
                <a:lnTo>
                  <a:pt x="24311" y="20871"/>
                </a:lnTo>
                <a:lnTo>
                  <a:pt x="24043" y="20406"/>
                </a:lnTo>
                <a:lnTo>
                  <a:pt x="26820" y="19942"/>
                </a:lnTo>
                <a:lnTo>
                  <a:pt x="29129" y="19016"/>
                </a:lnTo>
                <a:lnTo>
                  <a:pt x="29129" y="17159"/>
                </a:lnTo>
                <a:lnTo>
                  <a:pt x="16647" y="17159"/>
                </a:lnTo>
                <a:lnTo>
                  <a:pt x="16647" y="12058"/>
                </a:lnTo>
                <a:lnTo>
                  <a:pt x="29129" y="12058"/>
                </a:lnTo>
                <a:lnTo>
                  <a:pt x="29129" y="10203"/>
                </a:lnTo>
                <a:lnTo>
                  <a:pt x="25884" y="8812"/>
                </a:lnTo>
                <a:close/>
              </a:path>
              <a:path w="40639" h="38735">
                <a:moveTo>
                  <a:pt x="24311" y="20871"/>
                </a:moveTo>
                <a:lnTo>
                  <a:pt x="18956" y="20871"/>
                </a:lnTo>
                <a:lnTo>
                  <a:pt x="24043" y="29218"/>
                </a:lnTo>
                <a:lnTo>
                  <a:pt x="29129" y="29218"/>
                </a:lnTo>
                <a:lnTo>
                  <a:pt x="24311" y="20871"/>
                </a:lnTo>
                <a:close/>
              </a:path>
              <a:path w="40639" h="38735">
                <a:moveTo>
                  <a:pt x="29129" y="12058"/>
                </a:moveTo>
                <a:lnTo>
                  <a:pt x="21734" y="12058"/>
                </a:lnTo>
                <a:lnTo>
                  <a:pt x="24043" y="12522"/>
                </a:lnTo>
                <a:lnTo>
                  <a:pt x="24043" y="16696"/>
                </a:lnTo>
                <a:lnTo>
                  <a:pt x="23122" y="17159"/>
                </a:lnTo>
                <a:lnTo>
                  <a:pt x="29129" y="17159"/>
                </a:lnTo>
                <a:lnTo>
                  <a:pt x="29129" y="12058"/>
                </a:lnTo>
                <a:close/>
              </a:path>
            </a:pathLst>
          </a:custGeom>
          <a:solidFill>
            <a:srgbClr val="000000"/>
          </a:solidFill>
        </p:spPr>
        <p:txBody>
          <a:bodyPr wrap="square" lIns="0" tIns="0" rIns="0" bIns="0" rtlCol="0"/>
          <a:lstStyle/>
          <a:p>
            <a:endParaRPr/>
          </a:p>
        </p:txBody>
      </p:sp>
      <p:sp>
        <p:nvSpPr>
          <p:cNvPr id="4" name="object 4"/>
          <p:cNvSpPr/>
          <p:nvPr/>
        </p:nvSpPr>
        <p:spPr>
          <a:xfrm>
            <a:off x="1012013" y="1975670"/>
            <a:ext cx="1165225" cy="219075"/>
          </a:xfrm>
          <a:custGeom>
            <a:avLst/>
            <a:gdLst/>
            <a:ahLst/>
            <a:cxnLst/>
            <a:rect l="l" t="t" r="r" b="b"/>
            <a:pathLst>
              <a:path w="1165225" h="219075">
                <a:moveTo>
                  <a:pt x="545959" y="0"/>
                </a:moveTo>
                <a:lnTo>
                  <a:pt x="484470" y="0"/>
                </a:lnTo>
                <a:lnTo>
                  <a:pt x="484470" y="218904"/>
                </a:lnTo>
                <a:lnTo>
                  <a:pt x="545959" y="218904"/>
                </a:lnTo>
                <a:lnTo>
                  <a:pt x="545959" y="0"/>
                </a:lnTo>
                <a:close/>
              </a:path>
              <a:path w="1165225" h="219075">
                <a:moveTo>
                  <a:pt x="110480" y="0"/>
                </a:moveTo>
                <a:lnTo>
                  <a:pt x="0" y="0"/>
                </a:lnTo>
                <a:lnTo>
                  <a:pt x="0" y="218904"/>
                </a:lnTo>
                <a:lnTo>
                  <a:pt x="61941" y="218904"/>
                </a:lnTo>
                <a:lnTo>
                  <a:pt x="61941" y="48695"/>
                </a:lnTo>
                <a:lnTo>
                  <a:pt x="210146" y="48695"/>
                </a:lnTo>
                <a:lnTo>
                  <a:pt x="209686" y="46177"/>
                </a:lnTo>
                <a:lnTo>
                  <a:pt x="184910" y="16581"/>
                </a:lnTo>
                <a:lnTo>
                  <a:pt x="150078" y="3160"/>
                </a:lnTo>
                <a:lnTo>
                  <a:pt x="110480" y="0"/>
                </a:lnTo>
                <a:close/>
              </a:path>
              <a:path w="1165225" h="219075">
                <a:moveTo>
                  <a:pt x="210146" y="48695"/>
                </a:moveTo>
                <a:lnTo>
                  <a:pt x="61941" y="48695"/>
                </a:lnTo>
                <a:lnTo>
                  <a:pt x="110480" y="49164"/>
                </a:lnTo>
                <a:lnTo>
                  <a:pt x="121422" y="49874"/>
                </a:lnTo>
                <a:lnTo>
                  <a:pt x="155723" y="82551"/>
                </a:lnTo>
                <a:lnTo>
                  <a:pt x="159019" y="119191"/>
                </a:lnTo>
                <a:lnTo>
                  <a:pt x="159019" y="218904"/>
                </a:lnTo>
                <a:lnTo>
                  <a:pt x="219120" y="218904"/>
                </a:lnTo>
                <a:lnTo>
                  <a:pt x="219120" y="97860"/>
                </a:lnTo>
                <a:lnTo>
                  <a:pt x="210146" y="48695"/>
                </a:lnTo>
                <a:close/>
              </a:path>
              <a:path w="1165225" h="219075">
                <a:moveTo>
                  <a:pt x="669858" y="0"/>
                </a:moveTo>
                <a:lnTo>
                  <a:pt x="583405" y="0"/>
                </a:lnTo>
                <a:lnTo>
                  <a:pt x="583405" y="218904"/>
                </a:lnTo>
                <a:lnTo>
                  <a:pt x="683729" y="218904"/>
                </a:lnTo>
                <a:lnTo>
                  <a:pt x="717429" y="217216"/>
                </a:lnTo>
                <a:lnTo>
                  <a:pt x="758481" y="203055"/>
                </a:lnTo>
                <a:lnTo>
                  <a:pt x="783598" y="172526"/>
                </a:lnTo>
                <a:lnTo>
                  <a:pt x="644894" y="172526"/>
                </a:lnTo>
                <a:lnTo>
                  <a:pt x="644894" y="47771"/>
                </a:lnTo>
                <a:lnTo>
                  <a:pt x="781292" y="47771"/>
                </a:lnTo>
                <a:lnTo>
                  <a:pt x="774800" y="36642"/>
                </a:lnTo>
                <a:lnTo>
                  <a:pt x="755801" y="18000"/>
                </a:lnTo>
                <a:lnTo>
                  <a:pt x="732381" y="6840"/>
                </a:lnTo>
                <a:lnTo>
                  <a:pt x="703935" y="1419"/>
                </a:lnTo>
                <a:lnTo>
                  <a:pt x="669858" y="0"/>
                </a:lnTo>
                <a:close/>
              </a:path>
              <a:path w="1165225" h="219075">
                <a:moveTo>
                  <a:pt x="781292" y="47771"/>
                </a:moveTo>
                <a:lnTo>
                  <a:pt x="671247" y="47771"/>
                </a:lnTo>
                <a:lnTo>
                  <a:pt x="697328" y="51155"/>
                </a:lnTo>
                <a:lnTo>
                  <a:pt x="717299" y="61972"/>
                </a:lnTo>
                <a:lnTo>
                  <a:pt x="730077" y="81224"/>
                </a:lnTo>
                <a:lnTo>
                  <a:pt x="734577" y="109912"/>
                </a:lnTo>
                <a:lnTo>
                  <a:pt x="730077" y="138676"/>
                </a:lnTo>
                <a:lnTo>
                  <a:pt x="717299" y="158090"/>
                </a:lnTo>
                <a:lnTo>
                  <a:pt x="697328" y="169069"/>
                </a:lnTo>
                <a:lnTo>
                  <a:pt x="671247" y="172526"/>
                </a:lnTo>
                <a:lnTo>
                  <a:pt x="783598" y="172526"/>
                </a:lnTo>
                <a:lnTo>
                  <a:pt x="788842" y="158495"/>
                </a:lnTo>
                <a:lnTo>
                  <a:pt x="793169" y="136537"/>
                </a:lnTo>
                <a:lnTo>
                  <a:pt x="794678" y="112229"/>
                </a:lnTo>
                <a:lnTo>
                  <a:pt x="793391" y="89723"/>
                </a:lnTo>
                <a:lnTo>
                  <a:pt x="789589" y="69217"/>
                </a:lnTo>
                <a:lnTo>
                  <a:pt x="783363" y="51321"/>
                </a:lnTo>
                <a:lnTo>
                  <a:pt x="781292" y="47771"/>
                </a:lnTo>
                <a:close/>
              </a:path>
              <a:path w="1165225" h="219075">
                <a:moveTo>
                  <a:pt x="294932" y="0"/>
                </a:moveTo>
                <a:lnTo>
                  <a:pt x="228372" y="0"/>
                </a:lnTo>
                <a:lnTo>
                  <a:pt x="298630" y="218904"/>
                </a:lnTo>
                <a:lnTo>
                  <a:pt x="387392" y="218904"/>
                </a:lnTo>
                <a:lnTo>
                  <a:pt x="402174" y="173452"/>
                </a:lnTo>
                <a:lnTo>
                  <a:pt x="344407" y="173452"/>
                </a:lnTo>
                <a:lnTo>
                  <a:pt x="294932" y="0"/>
                </a:lnTo>
                <a:close/>
              </a:path>
              <a:path w="1165225" h="219075">
                <a:moveTo>
                  <a:pt x="458586" y="0"/>
                </a:moveTo>
                <a:lnTo>
                  <a:pt x="395708" y="0"/>
                </a:lnTo>
                <a:lnTo>
                  <a:pt x="344407" y="173452"/>
                </a:lnTo>
                <a:lnTo>
                  <a:pt x="402174" y="173452"/>
                </a:lnTo>
                <a:lnTo>
                  <a:pt x="458586" y="0"/>
                </a:lnTo>
                <a:close/>
              </a:path>
              <a:path w="1165225" h="219075">
                <a:moveTo>
                  <a:pt x="885281" y="0"/>
                </a:moveTo>
                <a:lnTo>
                  <a:pt x="823339" y="0"/>
                </a:lnTo>
                <a:lnTo>
                  <a:pt x="823339" y="218904"/>
                </a:lnTo>
                <a:lnTo>
                  <a:pt x="885281" y="218904"/>
                </a:lnTo>
                <a:lnTo>
                  <a:pt x="885281" y="0"/>
                </a:lnTo>
                <a:close/>
              </a:path>
              <a:path w="1165225" h="219075">
                <a:moveTo>
                  <a:pt x="1078517" y="469"/>
                </a:moveTo>
                <a:lnTo>
                  <a:pt x="996230" y="469"/>
                </a:lnTo>
                <a:lnTo>
                  <a:pt x="910245" y="218904"/>
                </a:lnTo>
                <a:lnTo>
                  <a:pt x="970813" y="218904"/>
                </a:lnTo>
                <a:lnTo>
                  <a:pt x="984684" y="180410"/>
                </a:lnTo>
                <a:lnTo>
                  <a:pt x="1149734" y="180410"/>
                </a:lnTo>
                <a:lnTo>
                  <a:pt x="1134683" y="142380"/>
                </a:lnTo>
                <a:lnTo>
                  <a:pt x="997618" y="142380"/>
                </a:lnTo>
                <a:lnTo>
                  <a:pt x="1036000" y="40352"/>
                </a:lnTo>
                <a:lnTo>
                  <a:pt x="1094302" y="40352"/>
                </a:lnTo>
                <a:lnTo>
                  <a:pt x="1078517" y="469"/>
                </a:lnTo>
                <a:close/>
              </a:path>
              <a:path w="1165225" h="219075">
                <a:moveTo>
                  <a:pt x="1149734" y="180410"/>
                </a:moveTo>
                <a:lnTo>
                  <a:pt x="1086380" y="180410"/>
                </a:lnTo>
                <a:lnTo>
                  <a:pt x="1099330" y="218904"/>
                </a:lnTo>
                <a:lnTo>
                  <a:pt x="1164970" y="218904"/>
                </a:lnTo>
                <a:lnTo>
                  <a:pt x="1149734" y="180410"/>
                </a:lnTo>
                <a:close/>
              </a:path>
              <a:path w="1165225" h="219075">
                <a:moveTo>
                  <a:pt x="1094302" y="40352"/>
                </a:moveTo>
                <a:lnTo>
                  <a:pt x="1036000" y="40352"/>
                </a:lnTo>
                <a:lnTo>
                  <a:pt x="1073446" y="142380"/>
                </a:lnTo>
                <a:lnTo>
                  <a:pt x="1134683" y="142380"/>
                </a:lnTo>
                <a:lnTo>
                  <a:pt x="1094302" y="40352"/>
                </a:lnTo>
                <a:close/>
              </a:path>
            </a:pathLst>
          </a:custGeom>
          <a:solidFill>
            <a:srgbClr val="000000"/>
          </a:solidFill>
        </p:spPr>
        <p:txBody>
          <a:bodyPr wrap="square" lIns="0" tIns="0" rIns="0" bIns="0" rtlCol="0"/>
          <a:lstStyle/>
          <a:p>
            <a:endParaRPr/>
          </a:p>
        </p:txBody>
      </p:sp>
      <p:sp>
        <p:nvSpPr>
          <p:cNvPr id="5" name="object 5"/>
          <p:cNvSpPr/>
          <p:nvPr/>
        </p:nvSpPr>
        <p:spPr>
          <a:xfrm>
            <a:off x="427204" y="1913059"/>
            <a:ext cx="502284" cy="333375"/>
          </a:xfrm>
          <a:custGeom>
            <a:avLst/>
            <a:gdLst/>
            <a:ahLst/>
            <a:cxnLst/>
            <a:rect l="l" t="t" r="r" b="b"/>
            <a:pathLst>
              <a:path w="502284" h="333375">
                <a:moveTo>
                  <a:pt x="187228" y="294037"/>
                </a:moveTo>
                <a:lnTo>
                  <a:pt x="187228" y="332993"/>
                </a:lnTo>
                <a:lnTo>
                  <a:pt x="502054" y="332993"/>
                </a:lnTo>
                <a:lnTo>
                  <a:pt x="502054" y="294963"/>
                </a:lnTo>
                <a:lnTo>
                  <a:pt x="194155" y="294963"/>
                </a:lnTo>
                <a:lnTo>
                  <a:pt x="187228" y="294037"/>
                </a:lnTo>
                <a:close/>
              </a:path>
              <a:path w="502284" h="333375">
                <a:moveTo>
                  <a:pt x="502054" y="176702"/>
                </a:moveTo>
                <a:lnTo>
                  <a:pt x="407284" y="176702"/>
                </a:lnTo>
                <a:lnTo>
                  <a:pt x="419156" y="184288"/>
                </a:lnTo>
                <a:lnTo>
                  <a:pt x="436402" y="193918"/>
                </a:lnTo>
                <a:lnTo>
                  <a:pt x="453303" y="203635"/>
                </a:lnTo>
                <a:lnTo>
                  <a:pt x="423343" y="237974"/>
                </a:lnTo>
                <a:lnTo>
                  <a:pt x="371096" y="260903"/>
                </a:lnTo>
                <a:lnTo>
                  <a:pt x="313592" y="278935"/>
                </a:lnTo>
                <a:lnTo>
                  <a:pt x="257020" y="290734"/>
                </a:lnTo>
                <a:lnTo>
                  <a:pt x="207573" y="294963"/>
                </a:lnTo>
                <a:lnTo>
                  <a:pt x="502054" y="294963"/>
                </a:lnTo>
                <a:lnTo>
                  <a:pt x="502054" y="176702"/>
                </a:lnTo>
                <a:close/>
              </a:path>
              <a:path w="502284" h="333375">
                <a:moveTo>
                  <a:pt x="187228" y="44985"/>
                </a:moveTo>
                <a:lnTo>
                  <a:pt x="115652" y="62880"/>
                </a:lnTo>
                <a:lnTo>
                  <a:pt x="55995" y="94557"/>
                </a:lnTo>
                <a:lnTo>
                  <a:pt x="15147" y="124755"/>
                </a:lnTo>
                <a:lnTo>
                  <a:pt x="0" y="138212"/>
                </a:lnTo>
                <a:lnTo>
                  <a:pt x="9816" y="160733"/>
                </a:lnTo>
                <a:lnTo>
                  <a:pt x="41779" y="211254"/>
                </a:lnTo>
                <a:lnTo>
                  <a:pt x="99660" y="264210"/>
                </a:lnTo>
                <a:lnTo>
                  <a:pt x="187228" y="294037"/>
                </a:lnTo>
                <a:lnTo>
                  <a:pt x="187228" y="268064"/>
                </a:lnTo>
                <a:lnTo>
                  <a:pt x="123280" y="243289"/>
                </a:lnTo>
                <a:lnTo>
                  <a:pt x="81305" y="200994"/>
                </a:lnTo>
                <a:lnTo>
                  <a:pt x="58313" y="161046"/>
                </a:lnTo>
                <a:lnTo>
                  <a:pt x="51314" y="143315"/>
                </a:lnTo>
                <a:lnTo>
                  <a:pt x="59808" y="132697"/>
                </a:lnTo>
                <a:lnTo>
                  <a:pt x="85292" y="108816"/>
                </a:lnTo>
                <a:lnTo>
                  <a:pt x="127765" y="83633"/>
                </a:lnTo>
                <a:lnTo>
                  <a:pt x="187228" y="69106"/>
                </a:lnTo>
                <a:lnTo>
                  <a:pt x="187228" y="44985"/>
                </a:lnTo>
                <a:close/>
              </a:path>
              <a:path w="502284" h="333375">
                <a:moveTo>
                  <a:pt x="187228" y="240237"/>
                </a:moveTo>
                <a:lnTo>
                  <a:pt x="187228" y="268064"/>
                </a:lnTo>
                <a:lnTo>
                  <a:pt x="193703" y="268992"/>
                </a:lnTo>
                <a:lnTo>
                  <a:pt x="199710" y="269456"/>
                </a:lnTo>
                <a:lnTo>
                  <a:pt x="206637" y="269456"/>
                </a:lnTo>
                <a:lnTo>
                  <a:pt x="253690" y="264618"/>
                </a:lnTo>
                <a:lnTo>
                  <a:pt x="296237" y="251231"/>
                </a:lnTo>
                <a:lnTo>
                  <a:pt x="312986" y="242557"/>
                </a:lnTo>
                <a:lnTo>
                  <a:pt x="202019" y="242557"/>
                </a:lnTo>
                <a:lnTo>
                  <a:pt x="194623" y="241629"/>
                </a:lnTo>
                <a:lnTo>
                  <a:pt x="187228" y="240237"/>
                </a:lnTo>
                <a:close/>
              </a:path>
              <a:path w="502284" h="333375">
                <a:moveTo>
                  <a:pt x="502054" y="44062"/>
                </a:moveTo>
                <a:lnTo>
                  <a:pt x="196012" y="44062"/>
                </a:lnTo>
                <a:lnTo>
                  <a:pt x="273659" y="57208"/>
                </a:lnTo>
                <a:lnTo>
                  <a:pt x="333144" y="89746"/>
                </a:lnTo>
                <a:lnTo>
                  <a:pt x="371217" y="122979"/>
                </a:lnTo>
                <a:lnTo>
                  <a:pt x="384630" y="138212"/>
                </a:lnTo>
                <a:lnTo>
                  <a:pt x="369817" y="154573"/>
                </a:lnTo>
                <a:lnTo>
                  <a:pt x="330770" y="190384"/>
                </a:lnTo>
                <a:lnTo>
                  <a:pt x="275022" y="226253"/>
                </a:lnTo>
                <a:lnTo>
                  <a:pt x="210351" y="242557"/>
                </a:lnTo>
                <a:lnTo>
                  <a:pt x="312986" y="242557"/>
                </a:lnTo>
                <a:lnTo>
                  <a:pt x="335322" y="230989"/>
                </a:lnTo>
                <a:lnTo>
                  <a:pt x="371990" y="205581"/>
                </a:lnTo>
                <a:lnTo>
                  <a:pt x="407284" y="176702"/>
                </a:lnTo>
                <a:lnTo>
                  <a:pt x="502054" y="176702"/>
                </a:lnTo>
                <a:lnTo>
                  <a:pt x="502054" y="44062"/>
                </a:lnTo>
                <a:close/>
              </a:path>
              <a:path w="502284" h="333375">
                <a:moveTo>
                  <a:pt x="187228" y="99253"/>
                </a:moveTo>
                <a:lnTo>
                  <a:pt x="146243" y="109457"/>
                </a:lnTo>
                <a:lnTo>
                  <a:pt x="115573" y="125574"/>
                </a:lnTo>
                <a:lnTo>
                  <a:pt x="96345" y="140473"/>
                </a:lnTo>
                <a:lnTo>
                  <a:pt x="89685" y="147024"/>
                </a:lnTo>
                <a:lnTo>
                  <a:pt x="94199" y="159698"/>
                </a:lnTo>
                <a:lnTo>
                  <a:pt x="109852" y="188587"/>
                </a:lnTo>
                <a:lnTo>
                  <a:pt x="139807" y="219999"/>
                </a:lnTo>
                <a:lnTo>
                  <a:pt x="187228" y="240237"/>
                </a:lnTo>
                <a:lnTo>
                  <a:pt x="187228" y="216584"/>
                </a:lnTo>
                <a:lnTo>
                  <a:pt x="160134" y="200374"/>
                </a:lnTo>
                <a:lnTo>
                  <a:pt x="142444" y="178730"/>
                </a:lnTo>
                <a:lnTo>
                  <a:pt x="132786" y="159698"/>
                </a:lnTo>
                <a:lnTo>
                  <a:pt x="129905" y="151658"/>
                </a:lnTo>
                <a:lnTo>
                  <a:pt x="134376" y="147005"/>
                </a:lnTo>
                <a:lnTo>
                  <a:pt x="146605" y="137048"/>
                </a:lnTo>
                <a:lnTo>
                  <a:pt x="164814" y="127786"/>
                </a:lnTo>
                <a:lnTo>
                  <a:pt x="187228" y="125220"/>
                </a:lnTo>
                <a:lnTo>
                  <a:pt x="187228" y="99253"/>
                </a:lnTo>
                <a:close/>
              </a:path>
              <a:path w="502284" h="333375">
                <a:moveTo>
                  <a:pt x="187228" y="125220"/>
                </a:moveTo>
                <a:lnTo>
                  <a:pt x="187228" y="216584"/>
                </a:lnTo>
                <a:lnTo>
                  <a:pt x="194623" y="218904"/>
                </a:lnTo>
                <a:lnTo>
                  <a:pt x="202487" y="220759"/>
                </a:lnTo>
                <a:lnTo>
                  <a:pt x="211724" y="220759"/>
                </a:lnTo>
                <a:lnTo>
                  <a:pt x="256907" y="208076"/>
                </a:lnTo>
                <a:lnTo>
                  <a:pt x="295462" y="180174"/>
                </a:lnTo>
                <a:lnTo>
                  <a:pt x="300145" y="175309"/>
                </a:lnTo>
                <a:lnTo>
                  <a:pt x="245019" y="175309"/>
                </a:lnTo>
                <a:lnTo>
                  <a:pt x="232235" y="154516"/>
                </a:lnTo>
                <a:lnTo>
                  <a:pt x="220798" y="139834"/>
                </a:lnTo>
                <a:lnTo>
                  <a:pt x="206980" y="130311"/>
                </a:lnTo>
                <a:lnTo>
                  <a:pt x="187228" y="125220"/>
                </a:lnTo>
                <a:close/>
              </a:path>
              <a:path w="502284" h="333375">
                <a:moveTo>
                  <a:pt x="286401" y="98313"/>
                </a:moveTo>
                <a:lnTo>
                  <a:pt x="203876" y="98313"/>
                </a:lnTo>
                <a:lnTo>
                  <a:pt x="239178" y="104692"/>
                </a:lnTo>
                <a:lnTo>
                  <a:pt x="265472" y="118724"/>
                </a:lnTo>
                <a:lnTo>
                  <a:pt x="281887" y="132757"/>
                </a:lnTo>
                <a:lnTo>
                  <a:pt x="287551" y="139135"/>
                </a:lnTo>
                <a:lnTo>
                  <a:pt x="245019" y="175309"/>
                </a:lnTo>
                <a:lnTo>
                  <a:pt x="300145" y="175309"/>
                </a:lnTo>
                <a:lnTo>
                  <a:pt x="322315" y="152272"/>
                </a:lnTo>
                <a:lnTo>
                  <a:pt x="332393" y="139589"/>
                </a:lnTo>
                <a:lnTo>
                  <a:pt x="322655" y="128177"/>
                </a:lnTo>
                <a:lnTo>
                  <a:pt x="295060" y="103244"/>
                </a:lnTo>
                <a:lnTo>
                  <a:pt x="286401" y="98313"/>
                </a:lnTo>
                <a:close/>
              </a:path>
              <a:path w="502284" h="333375">
                <a:moveTo>
                  <a:pt x="196012" y="68636"/>
                </a:moveTo>
                <a:lnTo>
                  <a:pt x="193235" y="68636"/>
                </a:lnTo>
                <a:lnTo>
                  <a:pt x="190458" y="69106"/>
                </a:lnTo>
                <a:lnTo>
                  <a:pt x="187228" y="69106"/>
                </a:lnTo>
                <a:lnTo>
                  <a:pt x="187228" y="99253"/>
                </a:lnTo>
                <a:lnTo>
                  <a:pt x="198321" y="98313"/>
                </a:lnTo>
                <a:lnTo>
                  <a:pt x="286401" y="98313"/>
                </a:lnTo>
                <a:lnTo>
                  <a:pt x="252036" y="78745"/>
                </a:lnTo>
                <a:lnTo>
                  <a:pt x="196012" y="68636"/>
                </a:lnTo>
                <a:close/>
              </a:path>
              <a:path w="502284" h="333375">
                <a:moveTo>
                  <a:pt x="502054" y="0"/>
                </a:moveTo>
                <a:lnTo>
                  <a:pt x="187228" y="0"/>
                </a:lnTo>
                <a:lnTo>
                  <a:pt x="187228" y="44985"/>
                </a:lnTo>
                <a:lnTo>
                  <a:pt x="190458" y="44515"/>
                </a:lnTo>
                <a:lnTo>
                  <a:pt x="193235" y="44515"/>
                </a:lnTo>
                <a:lnTo>
                  <a:pt x="196012" y="44062"/>
                </a:lnTo>
                <a:lnTo>
                  <a:pt x="502054" y="44062"/>
                </a:lnTo>
                <a:lnTo>
                  <a:pt x="502054" y="0"/>
                </a:lnTo>
                <a:close/>
              </a:path>
            </a:pathLst>
          </a:custGeom>
          <a:solidFill>
            <a:srgbClr val="74B71B"/>
          </a:solidFill>
        </p:spPr>
        <p:txBody>
          <a:bodyPr wrap="square" lIns="0" tIns="0" rIns="0" bIns="0" rtlCol="0"/>
          <a:lstStyle/>
          <a:p>
            <a:endParaRPr/>
          </a:p>
        </p:txBody>
      </p:sp>
      <p:sp>
        <p:nvSpPr>
          <p:cNvPr id="6" name="object 6"/>
          <p:cNvSpPr txBox="1">
            <a:spLocks noGrp="1"/>
          </p:cNvSpPr>
          <p:nvPr>
            <p:ph type="title"/>
          </p:nvPr>
        </p:nvSpPr>
        <p:spPr>
          <a:xfrm>
            <a:off x="560323" y="520167"/>
            <a:ext cx="6494780" cy="1062355"/>
          </a:xfrm>
          <a:prstGeom prst="rect">
            <a:avLst/>
          </a:prstGeom>
        </p:spPr>
        <p:txBody>
          <a:bodyPr vert="horz" wrap="square" lIns="0" tIns="154940" rIns="0" bIns="0" rtlCol="0">
            <a:spAutoFit/>
          </a:bodyPr>
          <a:lstStyle/>
          <a:p>
            <a:pPr marL="12700">
              <a:lnSpc>
                <a:spcPct val="100000"/>
              </a:lnSpc>
              <a:spcBef>
                <a:spcPts val="1220"/>
              </a:spcBef>
            </a:pPr>
            <a:r>
              <a:rPr spc="-5" dirty="0"/>
              <a:t>Hardware </a:t>
            </a:r>
            <a:r>
              <a:rPr lang="ru-RU" spc="-5" dirty="0" smtClean="0"/>
              <a:t>и</a:t>
            </a:r>
            <a:r>
              <a:rPr spc="-5" dirty="0" smtClean="0"/>
              <a:t> </a:t>
            </a:r>
            <a:r>
              <a:rPr dirty="0"/>
              <a:t>Software </a:t>
            </a:r>
            <a:r>
              <a:rPr lang="ru-RU" dirty="0" smtClean="0"/>
              <a:t>для ОЕЯ</a:t>
            </a:r>
            <a:endParaRPr spc="-5" dirty="0"/>
          </a:p>
          <a:p>
            <a:pPr marL="51435">
              <a:lnSpc>
                <a:spcPct val="100000"/>
              </a:lnSpc>
              <a:spcBef>
                <a:spcPts val="560"/>
              </a:spcBef>
            </a:pPr>
            <a:r>
              <a:rPr lang="ru-RU" sz="1800" spc="-5" dirty="0" smtClean="0">
                <a:solidFill>
                  <a:srgbClr val="76B800"/>
                </a:solidFill>
              </a:rPr>
              <a:t>Джереми </a:t>
            </a:r>
            <a:r>
              <a:rPr lang="ru-RU" sz="1800" spc="-5" dirty="0" err="1" smtClean="0">
                <a:solidFill>
                  <a:srgbClr val="76B800"/>
                </a:solidFill>
              </a:rPr>
              <a:t>Эппллярд</a:t>
            </a:r>
            <a:r>
              <a:rPr sz="1800" spc="-5" dirty="0" smtClean="0">
                <a:solidFill>
                  <a:srgbClr val="76B800"/>
                </a:solidFill>
              </a:rPr>
              <a:t>,</a:t>
            </a:r>
            <a:r>
              <a:rPr sz="1800" spc="10" dirty="0" smtClean="0">
                <a:solidFill>
                  <a:srgbClr val="76B800"/>
                </a:solidFill>
              </a:rPr>
              <a:t> </a:t>
            </a:r>
            <a:r>
              <a:rPr sz="1800" spc="-5" dirty="0">
                <a:solidFill>
                  <a:srgbClr val="76B800"/>
                </a:solidFill>
              </a:rPr>
              <a:t>NVIDIA</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76993" y="5871193"/>
            <a:ext cx="106680" cy="118745"/>
          </a:xfrm>
          <a:prstGeom prst="rect">
            <a:avLst/>
          </a:prstGeom>
        </p:spPr>
        <p:txBody>
          <a:bodyPr vert="horz" wrap="square" lIns="0" tIns="0" rIns="0" bIns="0" rtlCol="0">
            <a:spAutoFit/>
          </a:bodyPr>
          <a:lstStyle/>
          <a:p>
            <a:pPr>
              <a:lnSpc>
                <a:spcPts val="915"/>
              </a:lnSpc>
            </a:pPr>
            <a:r>
              <a:rPr sz="800" spc="-5" dirty="0">
                <a:solidFill>
                  <a:srgbClr val="505050"/>
                </a:solidFill>
                <a:latin typeface="Trebuchet MS"/>
                <a:cs typeface="Trebuchet MS"/>
              </a:rPr>
              <a:t>10</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52041" cy="1082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0"/>
            <a:ext cx="10972800" cy="6172200"/>
          </a:xfrm>
          <a:custGeom>
            <a:avLst/>
            <a:gdLst/>
            <a:ahLst/>
            <a:cxnLst/>
            <a:rect l="l" t="t" r="r" b="b"/>
            <a:pathLst>
              <a:path w="10972800" h="6172200">
                <a:moveTo>
                  <a:pt x="0" y="6172200"/>
                </a:moveTo>
                <a:lnTo>
                  <a:pt x="10972800" y="6172200"/>
                </a:lnTo>
                <a:lnTo>
                  <a:pt x="10972800" y="0"/>
                </a:lnTo>
                <a:lnTo>
                  <a:pt x="0" y="0"/>
                </a:lnTo>
                <a:lnTo>
                  <a:pt x="0" y="6172200"/>
                </a:lnTo>
                <a:close/>
              </a:path>
            </a:pathLst>
          </a:custGeom>
          <a:solidFill>
            <a:srgbClr val="76B800"/>
          </a:solidFill>
        </p:spPr>
        <p:txBody>
          <a:bodyPr wrap="square" lIns="0" tIns="0" rIns="0" bIns="0" rtlCol="0"/>
          <a:lstStyle/>
          <a:p>
            <a:endParaRPr/>
          </a:p>
        </p:txBody>
      </p:sp>
      <p:sp>
        <p:nvSpPr>
          <p:cNvPr id="6" name="object 6"/>
          <p:cNvSpPr txBox="1">
            <a:spLocks noGrp="1"/>
          </p:cNvSpPr>
          <p:nvPr>
            <p:ph type="title"/>
          </p:nvPr>
        </p:nvSpPr>
        <p:spPr>
          <a:xfrm>
            <a:off x="577086" y="2758820"/>
            <a:ext cx="8185913" cy="566822"/>
          </a:xfrm>
          <a:prstGeom prst="rect">
            <a:avLst/>
          </a:prstGeom>
        </p:spPr>
        <p:txBody>
          <a:bodyPr vert="horz" wrap="square" lIns="0" tIns="12700" rIns="0" bIns="0" rtlCol="0">
            <a:spAutoFit/>
          </a:bodyPr>
          <a:lstStyle/>
          <a:p>
            <a:pPr marL="12700">
              <a:lnSpc>
                <a:spcPct val="100000"/>
              </a:lnSpc>
              <a:spcBef>
                <a:spcPts val="100"/>
              </a:spcBef>
            </a:pPr>
            <a:r>
              <a:rPr lang="ru-RU" dirty="0" smtClean="0">
                <a:solidFill>
                  <a:srgbClr val="FFFFFF"/>
                </a:solidFill>
              </a:rPr>
              <a:t>Анализ Производительности СДКП  </a:t>
            </a:r>
            <a:endParaRPr spc="-5"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6790"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3" name="object 3"/>
          <p:cNvSpPr/>
          <p:nvPr/>
        </p:nvSpPr>
        <p:spPr>
          <a:xfrm>
            <a:off x="3567303" y="263271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4" name="object 4"/>
          <p:cNvSpPr/>
          <p:nvPr/>
        </p:nvSpPr>
        <p:spPr>
          <a:xfrm>
            <a:off x="3526790"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5" name="object 5"/>
          <p:cNvSpPr/>
          <p:nvPr/>
        </p:nvSpPr>
        <p:spPr>
          <a:xfrm>
            <a:off x="2687827"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6" name="object 6"/>
          <p:cNvSpPr/>
          <p:nvPr/>
        </p:nvSpPr>
        <p:spPr>
          <a:xfrm>
            <a:off x="2697098" y="263271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7" name="object 7"/>
          <p:cNvSpPr/>
          <p:nvPr/>
        </p:nvSpPr>
        <p:spPr>
          <a:xfrm>
            <a:off x="2687827"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8" name="object 8"/>
          <p:cNvSpPr/>
          <p:nvPr/>
        </p:nvSpPr>
        <p:spPr>
          <a:xfrm>
            <a:off x="3552697" y="3190239"/>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9" name="object 9"/>
          <p:cNvSpPr/>
          <p:nvPr/>
        </p:nvSpPr>
        <p:spPr>
          <a:xfrm>
            <a:off x="3593210" y="2994660"/>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10" name="object 10"/>
          <p:cNvSpPr/>
          <p:nvPr/>
        </p:nvSpPr>
        <p:spPr>
          <a:xfrm>
            <a:off x="3552697" y="29857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1" name="object 11"/>
          <p:cNvSpPr/>
          <p:nvPr/>
        </p:nvSpPr>
        <p:spPr>
          <a:xfrm>
            <a:off x="2715260" y="3190239"/>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2" name="object 12"/>
          <p:cNvSpPr/>
          <p:nvPr/>
        </p:nvSpPr>
        <p:spPr>
          <a:xfrm>
            <a:off x="2724530" y="2994660"/>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13" name="object 13"/>
          <p:cNvSpPr/>
          <p:nvPr/>
        </p:nvSpPr>
        <p:spPr>
          <a:xfrm>
            <a:off x="2715260" y="29857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4" name="object 14"/>
          <p:cNvSpPr/>
          <p:nvPr/>
        </p:nvSpPr>
        <p:spPr>
          <a:xfrm>
            <a:off x="3542029" y="35699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5" name="object 15"/>
          <p:cNvSpPr/>
          <p:nvPr/>
        </p:nvSpPr>
        <p:spPr>
          <a:xfrm>
            <a:off x="3582542" y="3374390"/>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6" name="object 16"/>
          <p:cNvSpPr/>
          <p:nvPr/>
        </p:nvSpPr>
        <p:spPr>
          <a:xfrm>
            <a:off x="3542029" y="336550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7" name="object 17"/>
          <p:cNvSpPr/>
          <p:nvPr/>
        </p:nvSpPr>
        <p:spPr>
          <a:xfrm>
            <a:off x="2703067" y="35699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12339" y="3374390"/>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19" name="object 19"/>
          <p:cNvSpPr/>
          <p:nvPr/>
        </p:nvSpPr>
        <p:spPr>
          <a:xfrm>
            <a:off x="2703067" y="336550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0" name="object 20"/>
          <p:cNvSpPr txBox="1"/>
          <p:nvPr/>
        </p:nvSpPr>
        <p:spPr>
          <a:xfrm>
            <a:off x="577087" y="1980241"/>
            <a:ext cx="2974340" cy="1617345"/>
          </a:xfrm>
          <a:prstGeom prst="rect">
            <a:avLst/>
          </a:prstGeom>
        </p:spPr>
        <p:txBody>
          <a:bodyPr vert="horz" wrap="square" lIns="0" tIns="132080" rIns="0" bIns="0" rtlCol="0">
            <a:spAutoFit/>
          </a:bodyPr>
          <a:lstStyle/>
          <a:p>
            <a:pPr marL="12700">
              <a:lnSpc>
                <a:spcPct val="100000"/>
              </a:lnSpc>
              <a:spcBef>
                <a:spcPts val="1040"/>
              </a:spcBef>
            </a:pPr>
            <a:r>
              <a:rPr lang="ru-RU" sz="2400" spc="-10" dirty="0" smtClean="0">
                <a:latin typeface="Trebuchet MS"/>
                <a:cs typeface="Trebuchet MS"/>
              </a:rPr>
              <a:t>Уравнения</a:t>
            </a:r>
            <a:r>
              <a:rPr sz="2400" spc="-10" dirty="0" smtClean="0">
                <a:latin typeface="Trebuchet MS"/>
                <a:cs typeface="Trebuchet MS"/>
              </a:rPr>
              <a:t>:</a:t>
            </a:r>
            <a:endParaRPr sz="2400" dirty="0">
              <a:latin typeface="Trebuchet MS"/>
              <a:cs typeface="Trebuchet MS"/>
            </a:endParaRPr>
          </a:p>
          <a:p>
            <a:pPr marL="1152525">
              <a:lnSpc>
                <a:spcPct val="100000"/>
              </a:lnSpc>
              <a:spcBef>
                <a:spcPts val="705"/>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3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1" name="object 21"/>
          <p:cNvSpPr txBox="1"/>
          <p:nvPr/>
        </p:nvSpPr>
        <p:spPr>
          <a:xfrm>
            <a:off x="3639439" y="2466232"/>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0"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2" name="object 22"/>
          <p:cNvSpPr/>
          <p:nvPr/>
        </p:nvSpPr>
        <p:spPr>
          <a:xfrm>
            <a:off x="3769614"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3" name="object 23"/>
          <p:cNvSpPr/>
          <p:nvPr/>
        </p:nvSpPr>
        <p:spPr>
          <a:xfrm>
            <a:off x="3814698"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4" name="object 24"/>
          <p:cNvSpPr/>
          <p:nvPr/>
        </p:nvSpPr>
        <p:spPr>
          <a:xfrm>
            <a:off x="3769614" y="372999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5" name="object 25"/>
          <p:cNvSpPr/>
          <p:nvPr/>
        </p:nvSpPr>
        <p:spPr>
          <a:xfrm>
            <a:off x="2838576" y="3957320"/>
            <a:ext cx="55880" cy="10160"/>
          </a:xfrm>
          <a:custGeom>
            <a:avLst/>
            <a:gdLst/>
            <a:ahLst/>
            <a:cxnLst/>
            <a:rect l="l" t="t" r="r" b="b"/>
            <a:pathLst>
              <a:path w="55880"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6" name="object 26"/>
          <p:cNvSpPr/>
          <p:nvPr/>
        </p:nvSpPr>
        <p:spPr>
          <a:xfrm>
            <a:off x="2848864"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7" name="object 27"/>
          <p:cNvSpPr/>
          <p:nvPr/>
        </p:nvSpPr>
        <p:spPr>
          <a:xfrm>
            <a:off x="2838576" y="3729990"/>
            <a:ext cx="55880" cy="10160"/>
          </a:xfrm>
          <a:custGeom>
            <a:avLst/>
            <a:gdLst/>
            <a:ahLst/>
            <a:cxnLst/>
            <a:rect l="l" t="t" r="r" b="b"/>
            <a:pathLst>
              <a:path w="55880"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8" name="object 28"/>
          <p:cNvSpPr txBox="1"/>
          <p:nvPr/>
        </p:nvSpPr>
        <p:spPr>
          <a:xfrm>
            <a:off x="577087" y="3570706"/>
            <a:ext cx="4520565" cy="1668780"/>
          </a:xfrm>
          <a:prstGeom prst="rect">
            <a:avLst/>
          </a:prstGeom>
        </p:spPr>
        <p:txBody>
          <a:bodyPr vert="horz" wrap="square" lIns="0" tIns="96520" rIns="0" bIns="0" rtlCol="0">
            <a:spAutoFit/>
          </a:bodyPr>
          <a:lstStyle/>
          <a:p>
            <a:pPr marL="268605" algn="ctr">
              <a:lnSpc>
                <a:spcPct val="100000"/>
              </a:lnSpc>
              <a:spcBef>
                <a:spcPts val="760"/>
              </a:spcBef>
              <a:tabLst>
                <a:tab pos="278955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260350" algn="ctr">
              <a:lnSpc>
                <a:spcPct val="100000"/>
              </a:lnSpc>
              <a:spcBef>
                <a:spcPts val="66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a:t>
            </a:r>
            <a:r>
              <a:rPr sz="2000" spc="-229" dirty="0">
                <a:latin typeface="Cambria Math"/>
                <a:cs typeface="Cambria Math"/>
              </a:rPr>
              <a:t> </a:t>
            </a:r>
            <a:r>
              <a:rPr sz="2000" spc="20" dirty="0">
                <a:latin typeface="Cambria Math"/>
                <a:cs typeface="Cambria Math"/>
              </a:rPr>
              <a:t>𝑐Ƹ</a:t>
            </a:r>
            <a:r>
              <a:rPr sz="1950" spc="30" baseline="-21367" dirty="0">
                <a:latin typeface="Cambria Math"/>
                <a:cs typeface="Cambria Math"/>
              </a:rPr>
              <a:t>𝑡</a:t>
            </a:r>
            <a:endParaRPr sz="1950" baseline="-21367" dirty="0">
              <a:latin typeface="Cambria Math"/>
              <a:cs typeface="Cambria Math"/>
            </a:endParaRPr>
          </a:p>
          <a:p>
            <a:pPr marL="268605" algn="ctr">
              <a:lnSpc>
                <a:spcPct val="100000"/>
              </a:lnSpc>
              <a:spcBef>
                <a:spcPts val="660"/>
              </a:spcBef>
            </a:pPr>
            <a:r>
              <a:rPr sz="2000" spc="5" dirty="0">
                <a:latin typeface="Cambria Math"/>
                <a:cs typeface="Cambria Math"/>
              </a:rPr>
              <a:t>ℎ</a:t>
            </a:r>
            <a:r>
              <a:rPr sz="1950" spc="7" baseline="-21367" dirty="0">
                <a:latin typeface="Cambria Math"/>
                <a:cs typeface="Cambria Math"/>
              </a:rPr>
              <a:t>𝑡 </a:t>
            </a:r>
            <a:r>
              <a:rPr sz="2000" dirty="0">
                <a:latin typeface="Cambria Math"/>
                <a:cs typeface="Cambria Math"/>
              </a:rPr>
              <a:t>= </a:t>
            </a:r>
            <a:r>
              <a:rPr sz="2000" spc="5" dirty="0">
                <a:latin typeface="Cambria Math"/>
                <a:cs typeface="Cambria Math"/>
              </a:rPr>
              <a:t>𝑜</a:t>
            </a:r>
            <a:r>
              <a:rPr sz="2175" spc="7" baseline="-15325" dirty="0">
                <a:latin typeface="Cambria Math"/>
                <a:cs typeface="Cambria Math"/>
              </a:rPr>
              <a:t>𝑡 </a:t>
            </a:r>
            <a:r>
              <a:rPr sz="2000" dirty="0">
                <a:latin typeface="Cambria Math"/>
                <a:cs typeface="Cambria Math"/>
              </a:rPr>
              <a:t>∘ </a:t>
            </a:r>
            <a:r>
              <a:rPr sz="2000" spc="-5" dirty="0">
                <a:latin typeface="Cambria Math"/>
                <a:cs typeface="Cambria Math"/>
              </a:rPr>
              <a:t>tanh(𝑊</a:t>
            </a:r>
            <a:r>
              <a:rPr sz="2175" spc="-7" baseline="-15325" dirty="0">
                <a:latin typeface="Cambria Math"/>
                <a:cs typeface="Cambria Math"/>
              </a:rPr>
              <a:t>ℎ</a:t>
            </a:r>
            <a:r>
              <a:rPr sz="2000" spc="-5" dirty="0">
                <a:latin typeface="Cambria Math"/>
                <a:cs typeface="Cambria Math"/>
              </a:rPr>
              <a:t>𝑐</a:t>
            </a:r>
            <a:r>
              <a:rPr sz="2175" spc="-7" baseline="-15325" dirty="0">
                <a:latin typeface="Cambria Math"/>
                <a:cs typeface="Cambria Math"/>
              </a:rPr>
              <a:t>𝑡 </a:t>
            </a:r>
            <a:r>
              <a:rPr sz="2000" dirty="0">
                <a:latin typeface="Cambria Math"/>
                <a:cs typeface="Cambria Math"/>
              </a:rPr>
              <a:t>+</a:t>
            </a:r>
            <a:r>
              <a:rPr sz="2000" spc="355" dirty="0">
                <a:latin typeface="Cambria Math"/>
                <a:cs typeface="Cambria Math"/>
              </a:rPr>
              <a:t> </a:t>
            </a:r>
            <a:r>
              <a:rPr sz="2000" spc="50" dirty="0">
                <a:latin typeface="Cambria Math"/>
                <a:cs typeface="Cambria Math"/>
              </a:rPr>
              <a:t>𝑏</a:t>
            </a:r>
            <a:r>
              <a:rPr sz="2175" spc="75" baseline="-15325" dirty="0">
                <a:latin typeface="Cambria Math"/>
                <a:cs typeface="Cambria Math"/>
              </a:rPr>
              <a:t>ℎ</a:t>
            </a:r>
            <a:r>
              <a:rPr sz="2000" spc="50" dirty="0">
                <a:latin typeface="Cambria Math"/>
                <a:cs typeface="Cambria Math"/>
              </a:rPr>
              <a:t>)</a:t>
            </a:r>
            <a:endParaRPr sz="2000" dirty="0">
              <a:latin typeface="Cambria Math"/>
              <a:cs typeface="Cambria Math"/>
            </a:endParaRPr>
          </a:p>
          <a:p>
            <a:pPr marL="12700">
              <a:lnSpc>
                <a:spcPct val="100000"/>
              </a:lnSpc>
              <a:spcBef>
                <a:spcPts val="1590"/>
              </a:spcBef>
            </a:pPr>
            <a:r>
              <a:rPr lang="ru-RU" sz="1800" spc="-5" dirty="0" smtClean="0">
                <a:latin typeface="Trebuchet MS"/>
                <a:cs typeface="Trebuchet MS"/>
              </a:rPr>
              <a:t>Для </a:t>
            </a:r>
            <a:r>
              <a:rPr lang="ru-RU" sz="1800" spc="-5" dirty="0" err="1" smtClean="0">
                <a:latin typeface="Trebuchet MS"/>
                <a:cs typeface="Trebuchet MS"/>
              </a:rPr>
              <a:t>бэтча</a:t>
            </a:r>
            <a:r>
              <a:rPr lang="ru-RU" sz="1800" spc="-5" dirty="0" smtClean="0">
                <a:latin typeface="Trebuchet MS"/>
                <a:cs typeface="Trebuchet MS"/>
              </a:rPr>
              <a:t> </a:t>
            </a:r>
            <a:r>
              <a:rPr sz="1800" spc="-5" dirty="0" smtClean="0">
                <a:latin typeface="Trebuchet MS"/>
                <a:cs typeface="Trebuchet MS"/>
              </a:rPr>
              <a:t>1</a:t>
            </a:r>
            <a:r>
              <a:rPr sz="1800" spc="-5" dirty="0">
                <a:latin typeface="Trebuchet MS"/>
                <a:cs typeface="Trebuchet MS"/>
              </a:rPr>
              <a:t>, </a:t>
            </a:r>
            <a:r>
              <a:rPr sz="1800" dirty="0">
                <a:latin typeface="Trebuchet MS"/>
                <a:cs typeface="Trebuchet MS"/>
              </a:rPr>
              <a:t>w</a:t>
            </a:r>
            <a:r>
              <a:rPr sz="1800" baseline="-20833" dirty="0">
                <a:latin typeface="Trebuchet MS"/>
                <a:cs typeface="Trebuchet MS"/>
              </a:rPr>
              <a:t>t</a:t>
            </a:r>
            <a:r>
              <a:rPr sz="1800" dirty="0">
                <a:latin typeface="Trebuchet MS"/>
                <a:cs typeface="Trebuchet MS"/>
              </a:rPr>
              <a:t>, </a:t>
            </a:r>
            <a:r>
              <a:rPr sz="1800" spc="-5" dirty="0" err="1">
                <a:latin typeface="Trebuchet MS"/>
                <a:cs typeface="Trebuchet MS"/>
              </a:rPr>
              <a:t>h</a:t>
            </a:r>
            <a:r>
              <a:rPr sz="1800" spc="-7" baseline="-20833" dirty="0" err="1">
                <a:latin typeface="Trebuchet MS"/>
                <a:cs typeface="Trebuchet MS"/>
              </a:rPr>
              <a:t>t</a:t>
            </a:r>
            <a:r>
              <a:rPr sz="1800" spc="-7" baseline="-20833" dirty="0">
                <a:latin typeface="Trebuchet MS"/>
                <a:cs typeface="Trebuchet MS"/>
              </a:rPr>
              <a:t> </a:t>
            </a:r>
            <a:r>
              <a:rPr lang="ru-RU" sz="1800" spc="-5" dirty="0" smtClean="0">
                <a:latin typeface="Trebuchet MS"/>
                <a:cs typeface="Trebuchet MS"/>
              </a:rPr>
              <a:t>– векторы размера</a:t>
            </a:r>
            <a:r>
              <a:rPr sz="1800" spc="-25" dirty="0" smtClean="0">
                <a:latin typeface="Trebuchet MS"/>
                <a:cs typeface="Trebuchet MS"/>
              </a:rPr>
              <a:t> </a:t>
            </a:r>
            <a:r>
              <a:rPr sz="1800" dirty="0">
                <a:latin typeface="Trebuchet MS"/>
                <a:cs typeface="Trebuchet MS"/>
              </a:rPr>
              <a:t>H</a:t>
            </a: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11</a:t>
            </a:fld>
            <a:endParaRPr dirty="0"/>
          </a:p>
        </p:txBody>
      </p:sp>
      <p:sp>
        <p:nvSpPr>
          <p:cNvPr id="29" name="object 29"/>
          <p:cNvSpPr txBox="1"/>
          <p:nvPr/>
        </p:nvSpPr>
        <p:spPr>
          <a:xfrm>
            <a:off x="5609082" y="2107183"/>
            <a:ext cx="4500245" cy="3459479"/>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Операции</a:t>
            </a:r>
            <a:r>
              <a:rPr sz="2000" dirty="0" smtClean="0">
                <a:latin typeface="Trebuchet MS"/>
                <a:cs typeface="Trebuchet MS"/>
              </a:rPr>
              <a:t>:</a:t>
            </a:r>
            <a:endParaRPr sz="2000" dirty="0">
              <a:latin typeface="Trebuchet MS"/>
              <a:cs typeface="Trebuchet MS"/>
            </a:endParaRPr>
          </a:p>
          <a:p>
            <a:pPr marL="584200">
              <a:lnSpc>
                <a:spcPts val="1825"/>
              </a:lnSpc>
              <a:spcBef>
                <a:spcPts val="1610"/>
              </a:spcBef>
            </a:pPr>
            <a:r>
              <a:rPr sz="1600" spc="-5" dirty="0">
                <a:latin typeface="Trebuchet MS"/>
                <a:cs typeface="Trebuchet MS"/>
              </a:rPr>
              <a:t>4x Matrix-vector </a:t>
            </a:r>
            <a:r>
              <a:rPr sz="1600" spc="-10" dirty="0" smtClean="0">
                <a:latin typeface="Trebuchet MS"/>
                <a:cs typeface="Trebuchet MS"/>
              </a:rPr>
              <a:t>multiplications </a:t>
            </a:r>
            <a:r>
              <a:rPr sz="1600" spc="-5" dirty="0">
                <a:latin typeface="Trebuchet MS"/>
                <a:cs typeface="Trebuchet MS"/>
              </a:rPr>
              <a:t>(input</a:t>
            </a:r>
            <a:r>
              <a:rPr sz="1600" spc="114" dirty="0">
                <a:latin typeface="Trebuchet MS"/>
                <a:cs typeface="Trebuchet MS"/>
              </a:rPr>
              <a:t> </a:t>
            </a:r>
            <a:r>
              <a:rPr sz="1600" spc="-10" dirty="0">
                <a:latin typeface="Trebuchet MS"/>
                <a:cs typeface="Trebuchet MS"/>
              </a:rPr>
              <a:t>2H,</a:t>
            </a:r>
            <a:endParaRPr sz="1600" dirty="0">
              <a:latin typeface="Trebuchet MS"/>
              <a:cs typeface="Trebuchet MS"/>
            </a:endParaRPr>
          </a:p>
          <a:p>
            <a:pPr marL="584200">
              <a:lnSpc>
                <a:spcPts val="1825"/>
              </a:lnSpc>
            </a:pPr>
            <a:r>
              <a:rPr sz="1600" spc="-5" dirty="0">
                <a:latin typeface="Trebuchet MS"/>
                <a:cs typeface="Trebuchet MS"/>
              </a:rPr>
              <a:t>output</a:t>
            </a:r>
            <a:r>
              <a:rPr sz="1600" spc="-70" dirty="0">
                <a:latin typeface="Trebuchet MS"/>
                <a:cs typeface="Trebuchet MS"/>
              </a:rPr>
              <a:t> </a:t>
            </a:r>
            <a:r>
              <a:rPr sz="1600" spc="-10" dirty="0">
                <a:latin typeface="Trebuchet MS"/>
                <a:cs typeface="Trebuchet MS"/>
              </a:rPr>
              <a:t>H)</a:t>
            </a:r>
            <a:endParaRPr sz="1600" dirty="0">
              <a:latin typeface="Trebuchet MS"/>
              <a:cs typeface="Trebuchet MS"/>
            </a:endParaRPr>
          </a:p>
          <a:p>
            <a:pPr>
              <a:lnSpc>
                <a:spcPct val="100000"/>
              </a:lnSpc>
              <a:spcBef>
                <a:spcPts val="40"/>
              </a:spcBef>
            </a:pPr>
            <a:endParaRPr sz="1550" dirty="0">
              <a:latin typeface="Times New Roman"/>
              <a:cs typeface="Times New Roman"/>
            </a:endParaRPr>
          </a:p>
          <a:p>
            <a:pPr marL="584200" marR="192405">
              <a:lnSpc>
                <a:spcPts val="1730"/>
              </a:lnSpc>
            </a:pPr>
            <a:r>
              <a:rPr sz="1600" spc="-5" dirty="0">
                <a:latin typeface="Trebuchet MS"/>
                <a:cs typeface="Trebuchet MS"/>
              </a:rPr>
              <a:t>1x Matrix-vector </a:t>
            </a:r>
            <a:r>
              <a:rPr sz="1600" spc="-10" dirty="0" smtClean="0">
                <a:latin typeface="Trebuchet MS"/>
                <a:cs typeface="Trebuchet MS"/>
              </a:rPr>
              <a:t>multiplication </a:t>
            </a:r>
            <a:r>
              <a:rPr sz="1600" spc="-5" dirty="0">
                <a:latin typeface="Trebuchet MS"/>
                <a:cs typeface="Trebuchet MS"/>
              </a:rPr>
              <a:t>(input </a:t>
            </a:r>
            <a:r>
              <a:rPr sz="1600" spc="-10" dirty="0">
                <a:latin typeface="Trebuchet MS"/>
                <a:cs typeface="Trebuchet MS"/>
              </a:rPr>
              <a:t>H,  </a:t>
            </a:r>
            <a:r>
              <a:rPr sz="1600" spc="-5" dirty="0">
                <a:latin typeface="Trebuchet MS"/>
                <a:cs typeface="Trebuchet MS"/>
              </a:rPr>
              <a:t>output</a:t>
            </a:r>
            <a:r>
              <a:rPr sz="1600" spc="20" dirty="0">
                <a:latin typeface="Trebuchet MS"/>
                <a:cs typeface="Trebuchet MS"/>
              </a:rPr>
              <a:t> </a:t>
            </a:r>
            <a:r>
              <a:rPr sz="1600" spc="-10" dirty="0">
                <a:latin typeface="Trebuchet MS"/>
                <a:cs typeface="Trebuchet MS"/>
              </a:rPr>
              <a:t>H)</a:t>
            </a:r>
            <a:endParaRPr sz="1600" dirty="0">
              <a:latin typeface="Trebuchet MS"/>
              <a:cs typeface="Trebuchet MS"/>
            </a:endParaRPr>
          </a:p>
          <a:p>
            <a:pPr marL="584200">
              <a:lnSpc>
                <a:spcPct val="100000"/>
              </a:lnSpc>
              <a:spcBef>
                <a:spcPts val="1585"/>
              </a:spcBef>
            </a:pPr>
            <a:r>
              <a:rPr sz="1600" spc="-5" dirty="0">
                <a:latin typeface="Trebuchet MS"/>
                <a:cs typeface="Trebuchet MS"/>
              </a:rPr>
              <a:t>2x Pointwise tanh </a:t>
            </a:r>
            <a:r>
              <a:rPr sz="1600" spc="-10" dirty="0">
                <a:latin typeface="Trebuchet MS"/>
                <a:cs typeface="Trebuchet MS"/>
              </a:rPr>
              <a:t>(size</a:t>
            </a:r>
            <a:r>
              <a:rPr sz="1600" spc="70" dirty="0">
                <a:latin typeface="Trebuchet MS"/>
                <a:cs typeface="Trebuchet MS"/>
              </a:rPr>
              <a:t> </a:t>
            </a:r>
            <a:r>
              <a:rPr sz="1600" spc="-10" dirty="0">
                <a:latin typeface="Trebuchet MS"/>
                <a:cs typeface="Trebuchet MS"/>
              </a:rPr>
              <a:t>H)</a:t>
            </a:r>
            <a:endParaRPr sz="1600" dirty="0">
              <a:latin typeface="Trebuchet MS"/>
              <a:cs typeface="Trebuchet MS"/>
            </a:endParaRPr>
          </a:p>
          <a:p>
            <a:pPr marL="584200" marR="1252855">
              <a:lnSpc>
                <a:spcPct val="183700"/>
              </a:lnSpc>
            </a:pPr>
            <a:r>
              <a:rPr sz="1600" spc="-5" dirty="0">
                <a:latin typeface="Trebuchet MS"/>
                <a:cs typeface="Trebuchet MS"/>
              </a:rPr>
              <a:t>3x Pointwise sigmoid (size </a:t>
            </a:r>
            <a:r>
              <a:rPr sz="1600" spc="-10" dirty="0">
                <a:latin typeface="Trebuchet MS"/>
                <a:cs typeface="Trebuchet MS"/>
              </a:rPr>
              <a:t>H)  </a:t>
            </a:r>
            <a:r>
              <a:rPr sz="1600" spc="-5" dirty="0">
                <a:latin typeface="Trebuchet MS"/>
                <a:cs typeface="Trebuchet MS"/>
              </a:rPr>
              <a:t>6x Pointwise </a:t>
            </a:r>
            <a:r>
              <a:rPr sz="1600" spc="-10" dirty="0">
                <a:latin typeface="Trebuchet MS"/>
                <a:cs typeface="Trebuchet MS"/>
              </a:rPr>
              <a:t>add </a:t>
            </a:r>
            <a:r>
              <a:rPr sz="1600" spc="-5" dirty="0">
                <a:latin typeface="Trebuchet MS"/>
                <a:cs typeface="Trebuchet MS"/>
              </a:rPr>
              <a:t>(size</a:t>
            </a:r>
            <a:r>
              <a:rPr sz="1600" spc="55" dirty="0">
                <a:latin typeface="Trebuchet MS"/>
                <a:cs typeface="Trebuchet MS"/>
              </a:rPr>
              <a:t> </a:t>
            </a:r>
            <a:r>
              <a:rPr sz="1600" spc="-10" dirty="0">
                <a:latin typeface="Trebuchet MS"/>
                <a:cs typeface="Trebuchet MS"/>
              </a:rPr>
              <a:t>H)</a:t>
            </a:r>
            <a:endParaRPr sz="1600" dirty="0">
              <a:latin typeface="Trebuchet MS"/>
              <a:cs typeface="Trebuchet MS"/>
            </a:endParaRPr>
          </a:p>
          <a:p>
            <a:pPr marL="584200">
              <a:lnSpc>
                <a:spcPct val="100000"/>
              </a:lnSpc>
              <a:spcBef>
                <a:spcPts val="1610"/>
              </a:spcBef>
            </a:pPr>
            <a:r>
              <a:rPr sz="1600" spc="-5" dirty="0">
                <a:latin typeface="Trebuchet MS"/>
                <a:cs typeface="Trebuchet MS"/>
              </a:rPr>
              <a:t>2x Pointwise </a:t>
            </a:r>
            <a:r>
              <a:rPr sz="1600" spc="-10" dirty="0">
                <a:latin typeface="Trebuchet MS"/>
                <a:cs typeface="Trebuchet MS"/>
              </a:rPr>
              <a:t>multiplication </a:t>
            </a:r>
            <a:r>
              <a:rPr sz="1600" spc="-5" dirty="0">
                <a:latin typeface="Trebuchet MS"/>
                <a:cs typeface="Trebuchet MS"/>
              </a:rPr>
              <a:t>(size</a:t>
            </a:r>
            <a:r>
              <a:rPr sz="1600" spc="125" dirty="0">
                <a:latin typeface="Trebuchet MS"/>
                <a:cs typeface="Trebuchet MS"/>
              </a:rPr>
              <a:t> </a:t>
            </a:r>
            <a:r>
              <a:rPr sz="1600" spc="-5" dirty="0">
                <a:latin typeface="Trebuchet MS"/>
                <a:cs typeface="Trebuchet MS"/>
              </a:rPr>
              <a:t>H)</a:t>
            </a:r>
            <a:endParaRPr sz="1600" dirty="0">
              <a:latin typeface="Trebuchet MS"/>
              <a:cs typeface="Trebuchet MS"/>
            </a:endParaRPr>
          </a:p>
        </p:txBody>
      </p:sp>
      <p:sp>
        <p:nvSpPr>
          <p:cNvPr id="30" name="object 30"/>
          <p:cNvSpPr txBox="1">
            <a:spLocks noGrp="1"/>
          </p:cNvSpPr>
          <p:nvPr>
            <p:ph type="title"/>
          </p:nvPr>
        </p:nvSpPr>
        <p:spPr>
          <a:xfrm>
            <a:off x="577086" y="624966"/>
            <a:ext cx="4306443" cy="1115690"/>
          </a:xfrm>
          <a:prstGeom prst="rect">
            <a:avLst/>
          </a:prstGeom>
        </p:spPr>
        <p:txBody>
          <a:bodyPr vert="horz" wrap="square" lIns="0" tIns="12700" rIns="0" bIns="0" rtlCol="0">
            <a:spAutoFit/>
          </a:bodyPr>
          <a:lstStyle/>
          <a:p>
            <a:pPr marL="12700">
              <a:lnSpc>
                <a:spcPts val="4300"/>
              </a:lnSpc>
              <a:spcBef>
                <a:spcPts val="100"/>
              </a:spcBef>
            </a:pPr>
            <a:r>
              <a:rPr lang="ru-RU" dirty="0"/>
              <a:t>СДКП</a:t>
            </a:r>
            <a:r>
              <a:rPr lang="ru-RU" dirty="0">
                <a:solidFill>
                  <a:srgbClr val="FFFFFF"/>
                </a:solidFill>
              </a:rPr>
              <a:t> </a:t>
            </a:r>
            <a:r>
              <a:rPr lang="ru-RU" sz="2400" spc="-10" dirty="0">
                <a:solidFill>
                  <a:srgbClr val="76B800"/>
                </a:solidFill>
              </a:rPr>
              <a:t/>
            </a:r>
            <a:br>
              <a:rPr lang="ru-RU" sz="2400" spc="-10" dirty="0">
                <a:solidFill>
                  <a:srgbClr val="76B800"/>
                </a:solidFill>
              </a:rPr>
            </a:br>
            <a:r>
              <a:rPr lang="ru-RU" sz="2400" spc="-10" dirty="0" smtClean="0">
                <a:solidFill>
                  <a:srgbClr val="76B800"/>
                </a:solidFill>
              </a:rPr>
              <a:t>Необходимые вычисления</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6790"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3" name="object 3"/>
          <p:cNvSpPr/>
          <p:nvPr/>
        </p:nvSpPr>
        <p:spPr>
          <a:xfrm>
            <a:off x="3567303" y="263271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4" name="object 4"/>
          <p:cNvSpPr/>
          <p:nvPr/>
        </p:nvSpPr>
        <p:spPr>
          <a:xfrm>
            <a:off x="3526790"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5" name="object 5"/>
          <p:cNvSpPr/>
          <p:nvPr/>
        </p:nvSpPr>
        <p:spPr>
          <a:xfrm>
            <a:off x="2687827"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6" name="object 6"/>
          <p:cNvSpPr/>
          <p:nvPr/>
        </p:nvSpPr>
        <p:spPr>
          <a:xfrm>
            <a:off x="2697098" y="263271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7" name="object 7"/>
          <p:cNvSpPr/>
          <p:nvPr/>
        </p:nvSpPr>
        <p:spPr>
          <a:xfrm>
            <a:off x="2687827"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8" name="object 8"/>
          <p:cNvSpPr/>
          <p:nvPr/>
        </p:nvSpPr>
        <p:spPr>
          <a:xfrm>
            <a:off x="3552697" y="3190239"/>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9" name="object 9"/>
          <p:cNvSpPr/>
          <p:nvPr/>
        </p:nvSpPr>
        <p:spPr>
          <a:xfrm>
            <a:off x="3593210" y="2994660"/>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10" name="object 10"/>
          <p:cNvSpPr/>
          <p:nvPr/>
        </p:nvSpPr>
        <p:spPr>
          <a:xfrm>
            <a:off x="3552697" y="29857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1" name="object 11"/>
          <p:cNvSpPr/>
          <p:nvPr/>
        </p:nvSpPr>
        <p:spPr>
          <a:xfrm>
            <a:off x="2715260" y="3190239"/>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2" name="object 12"/>
          <p:cNvSpPr/>
          <p:nvPr/>
        </p:nvSpPr>
        <p:spPr>
          <a:xfrm>
            <a:off x="2724530" y="2994660"/>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13" name="object 13"/>
          <p:cNvSpPr/>
          <p:nvPr/>
        </p:nvSpPr>
        <p:spPr>
          <a:xfrm>
            <a:off x="2715260" y="29857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4" name="object 14"/>
          <p:cNvSpPr/>
          <p:nvPr/>
        </p:nvSpPr>
        <p:spPr>
          <a:xfrm>
            <a:off x="3542029" y="35699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5" name="object 15"/>
          <p:cNvSpPr/>
          <p:nvPr/>
        </p:nvSpPr>
        <p:spPr>
          <a:xfrm>
            <a:off x="3582542" y="3374390"/>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6" name="object 16"/>
          <p:cNvSpPr/>
          <p:nvPr/>
        </p:nvSpPr>
        <p:spPr>
          <a:xfrm>
            <a:off x="3542029" y="336550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7" name="object 17"/>
          <p:cNvSpPr/>
          <p:nvPr/>
        </p:nvSpPr>
        <p:spPr>
          <a:xfrm>
            <a:off x="2703067" y="35699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12339" y="3374390"/>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19" name="object 19"/>
          <p:cNvSpPr/>
          <p:nvPr/>
        </p:nvSpPr>
        <p:spPr>
          <a:xfrm>
            <a:off x="2703067" y="336550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0" name="object 20"/>
          <p:cNvSpPr txBox="1"/>
          <p:nvPr/>
        </p:nvSpPr>
        <p:spPr>
          <a:xfrm>
            <a:off x="577087" y="1980241"/>
            <a:ext cx="2974340" cy="1617345"/>
          </a:xfrm>
          <a:prstGeom prst="rect">
            <a:avLst/>
          </a:prstGeom>
        </p:spPr>
        <p:txBody>
          <a:bodyPr vert="horz" wrap="square" lIns="0" tIns="132080" rIns="0" bIns="0" rtlCol="0">
            <a:spAutoFit/>
          </a:bodyPr>
          <a:lstStyle/>
          <a:p>
            <a:pPr marL="12700">
              <a:lnSpc>
                <a:spcPct val="100000"/>
              </a:lnSpc>
              <a:spcBef>
                <a:spcPts val="1040"/>
              </a:spcBef>
            </a:pPr>
            <a:r>
              <a:rPr lang="ru-RU" sz="2400" spc="-10" dirty="0" smtClean="0">
                <a:latin typeface="Trebuchet MS"/>
                <a:cs typeface="Trebuchet MS"/>
              </a:rPr>
              <a:t>Уравнения</a:t>
            </a:r>
            <a:r>
              <a:rPr sz="2400" spc="-10" dirty="0" smtClean="0">
                <a:latin typeface="Trebuchet MS"/>
                <a:cs typeface="Trebuchet MS"/>
              </a:rPr>
              <a:t>:</a:t>
            </a:r>
            <a:endParaRPr sz="2400" dirty="0">
              <a:latin typeface="Trebuchet MS"/>
              <a:cs typeface="Trebuchet MS"/>
            </a:endParaRPr>
          </a:p>
          <a:p>
            <a:pPr marL="1152525">
              <a:lnSpc>
                <a:spcPct val="100000"/>
              </a:lnSpc>
              <a:spcBef>
                <a:spcPts val="705"/>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3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1" name="object 21"/>
          <p:cNvSpPr txBox="1"/>
          <p:nvPr/>
        </p:nvSpPr>
        <p:spPr>
          <a:xfrm>
            <a:off x="3639439" y="2466232"/>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0"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2" name="object 22"/>
          <p:cNvSpPr/>
          <p:nvPr/>
        </p:nvSpPr>
        <p:spPr>
          <a:xfrm>
            <a:off x="3769614"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3" name="object 23"/>
          <p:cNvSpPr/>
          <p:nvPr/>
        </p:nvSpPr>
        <p:spPr>
          <a:xfrm>
            <a:off x="3814698"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4" name="object 24"/>
          <p:cNvSpPr/>
          <p:nvPr/>
        </p:nvSpPr>
        <p:spPr>
          <a:xfrm>
            <a:off x="3769614" y="372999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5" name="object 25"/>
          <p:cNvSpPr/>
          <p:nvPr/>
        </p:nvSpPr>
        <p:spPr>
          <a:xfrm>
            <a:off x="2838576" y="3957320"/>
            <a:ext cx="55880" cy="10160"/>
          </a:xfrm>
          <a:custGeom>
            <a:avLst/>
            <a:gdLst/>
            <a:ahLst/>
            <a:cxnLst/>
            <a:rect l="l" t="t" r="r" b="b"/>
            <a:pathLst>
              <a:path w="55880"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6" name="object 26"/>
          <p:cNvSpPr/>
          <p:nvPr/>
        </p:nvSpPr>
        <p:spPr>
          <a:xfrm>
            <a:off x="2848864"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7" name="object 27"/>
          <p:cNvSpPr/>
          <p:nvPr/>
        </p:nvSpPr>
        <p:spPr>
          <a:xfrm>
            <a:off x="2838576" y="3729990"/>
            <a:ext cx="55880" cy="10160"/>
          </a:xfrm>
          <a:custGeom>
            <a:avLst/>
            <a:gdLst/>
            <a:ahLst/>
            <a:cxnLst/>
            <a:rect l="l" t="t" r="r" b="b"/>
            <a:pathLst>
              <a:path w="55880"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8" name="object 28"/>
          <p:cNvSpPr txBox="1"/>
          <p:nvPr/>
        </p:nvSpPr>
        <p:spPr>
          <a:xfrm>
            <a:off x="577087" y="3570706"/>
            <a:ext cx="4520565" cy="1668780"/>
          </a:xfrm>
          <a:prstGeom prst="rect">
            <a:avLst/>
          </a:prstGeom>
        </p:spPr>
        <p:txBody>
          <a:bodyPr vert="horz" wrap="square" lIns="0" tIns="96520" rIns="0" bIns="0" rtlCol="0">
            <a:spAutoFit/>
          </a:bodyPr>
          <a:lstStyle/>
          <a:p>
            <a:pPr marL="809625">
              <a:lnSpc>
                <a:spcPct val="100000"/>
              </a:lnSpc>
              <a:spcBef>
                <a:spcPts val="760"/>
              </a:spcBef>
              <a:tabLst>
                <a:tab pos="333057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1235075" marR="966469" algn="ctr">
              <a:lnSpc>
                <a:spcPct val="127499"/>
              </a:lnSpc>
              <a:spcBef>
                <a:spcPts val="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  </a:t>
            </a:r>
            <a:r>
              <a:rPr sz="2000" spc="-240" dirty="0">
                <a:latin typeface="Cambria Math"/>
                <a:cs typeface="Cambria Math"/>
              </a:rPr>
              <a:t>𝑐Ƹ</a:t>
            </a:r>
            <a:r>
              <a:rPr sz="1950" spc="-359" baseline="-21367" dirty="0">
                <a:latin typeface="Cambria Math"/>
                <a:cs typeface="Cambria Math"/>
              </a:rPr>
              <a:t>𝑡 </a:t>
            </a:r>
            <a:r>
              <a:rPr sz="2000" spc="5" dirty="0">
                <a:solidFill>
                  <a:srgbClr val="FF0000"/>
                </a:solidFill>
                <a:latin typeface="Cambria Math"/>
                <a:cs typeface="Cambria Math"/>
              </a:rPr>
              <a:t>ℎ</a:t>
            </a:r>
            <a:r>
              <a:rPr sz="1950" spc="7" baseline="-21367" dirty="0">
                <a:solidFill>
                  <a:srgbClr val="FF0000"/>
                </a:solidFill>
                <a:latin typeface="Cambria Math"/>
                <a:cs typeface="Cambria Math"/>
              </a:rPr>
              <a:t>𝑡 </a:t>
            </a:r>
            <a:r>
              <a:rPr sz="2000" dirty="0">
                <a:solidFill>
                  <a:srgbClr val="FF0000"/>
                </a:solidFill>
                <a:latin typeface="Cambria Math"/>
                <a:cs typeface="Cambria Math"/>
              </a:rPr>
              <a:t>= </a:t>
            </a:r>
            <a:r>
              <a:rPr sz="2000" spc="5" dirty="0">
                <a:solidFill>
                  <a:srgbClr val="FF0000"/>
                </a:solidFill>
                <a:latin typeface="Cambria Math"/>
                <a:cs typeface="Cambria Math"/>
              </a:rPr>
              <a:t>𝑜</a:t>
            </a:r>
            <a:r>
              <a:rPr sz="2175" spc="7" baseline="-15325" dirty="0">
                <a:solidFill>
                  <a:srgbClr val="FF0000"/>
                </a:solidFill>
                <a:latin typeface="Cambria Math"/>
                <a:cs typeface="Cambria Math"/>
              </a:rPr>
              <a:t>𝑡 </a:t>
            </a:r>
            <a:r>
              <a:rPr sz="2000" dirty="0">
                <a:solidFill>
                  <a:srgbClr val="FF0000"/>
                </a:solidFill>
                <a:latin typeface="Cambria Math"/>
                <a:cs typeface="Cambria Math"/>
              </a:rPr>
              <a:t>∘  </a:t>
            </a:r>
            <a:r>
              <a:rPr sz="2000" spc="10" dirty="0">
                <a:solidFill>
                  <a:srgbClr val="FF0000"/>
                </a:solidFill>
                <a:latin typeface="Cambria Math"/>
                <a:cs typeface="Cambria Math"/>
              </a:rPr>
              <a:t>tanh(𝑐</a:t>
            </a:r>
            <a:r>
              <a:rPr sz="2175" spc="15" baseline="-15325" dirty="0">
                <a:solidFill>
                  <a:srgbClr val="FF0000"/>
                </a:solidFill>
                <a:latin typeface="Cambria Math"/>
                <a:cs typeface="Cambria Math"/>
              </a:rPr>
              <a:t>𝑡</a:t>
            </a:r>
            <a:r>
              <a:rPr sz="2000" spc="10" dirty="0">
                <a:solidFill>
                  <a:srgbClr val="FF0000"/>
                </a:solidFill>
                <a:latin typeface="Cambria Math"/>
                <a:cs typeface="Cambria Math"/>
              </a:rPr>
              <a:t>)</a:t>
            </a:r>
            <a:endParaRPr sz="2000" dirty="0">
              <a:latin typeface="Cambria Math"/>
              <a:cs typeface="Cambria Math"/>
            </a:endParaRPr>
          </a:p>
          <a:p>
            <a:pPr marL="12700">
              <a:lnSpc>
                <a:spcPct val="100000"/>
              </a:lnSpc>
              <a:spcBef>
                <a:spcPts val="1590"/>
              </a:spcBef>
            </a:pPr>
            <a:r>
              <a:rPr lang="ru-RU" spc="-5" dirty="0">
                <a:latin typeface="Trebuchet MS"/>
                <a:cs typeface="Trebuchet MS"/>
              </a:rPr>
              <a:t>Для </a:t>
            </a:r>
            <a:r>
              <a:rPr lang="ru-RU" spc="-5" dirty="0" err="1">
                <a:latin typeface="Trebuchet MS"/>
                <a:cs typeface="Trebuchet MS"/>
              </a:rPr>
              <a:t>бэтча</a:t>
            </a:r>
            <a:r>
              <a:rPr lang="ru-RU" spc="-5" dirty="0">
                <a:latin typeface="Trebuchet MS"/>
                <a:cs typeface="Trebuchet MS"/>
              </a:rPr>
              <a:t> 1, </a:t>
            </a:r>
            <a:r>
              <a:rPr lang="ru-RU" dirty="0" err="1">
                <a:latin typeface="Trebuchet MS"/>
                <a:cs typeface="Trebuchet MS"/>
              </a:rPr>
              <a:t>w</a:t>
            </a:r>
            <a:r>
              <a:rPr lang="ru-RU" baseline="-20833" dirty="0" err="1">
                <a:latin typeface="Trebuchet MS"/>
                <a:cs typeface="Trebuchet MS"/>
              </a:rPr>
              <a:t>t</a:t>
            </a:r>
            <a:r>
              <a:rPr lang="ru-RU" dirty="0">
                <a:latin typeface="Trebuchet MS"/>
                <a:cs typeface="Trebuchet MS"/>
              </a:rPr>
              <a:t>, </a:t>
            </a:r>
            <a:r>
              <a:rPr lang="ru-RU" spc="-5" dirty="0" err="1">
                <a:latin typeface="Trebuchet MS"/>
                <a:cs typeface="Trebuchet MS"/>
              </a:rPr>
              <a:t>h</a:t>
            </a:r>
            <a:r>
              <a:rPr lang="ru-RU" spc="-7" baseline="-20833" dirty="0" err="1">
                <a:latin typeface="Trebuchet MS"/>
                <a:cs typeface="Trebuchet MS"/>
              </a:rPr>
              <a:t>t</a:t>
            </a:r>
            <a:r>
              <a:rPr lang="ru-RU" spc="-7" baseline="-20833" dirty="0">
                <a:latin typeface="Trebuchet MS"/>
                <a:cs typeface="Trebuchet MS"/>
              </a:rPr>
              <a:t> </a:t>
            </a:r>
            <a:r>
              <a:rPr lang="ru-RU" spc="-5" dirty="0">
                <a:latin typeface="Trebuchet MS"/>
                <a:cs typeface="Trebuchet MS"/>
              </a:rPr>
              <a:t>– векторы размера</a:t>
            </a:r>
            <a:r>
              <a:rPr lang="ru-RU" spc="-25" dirty="0">
                <a:latin typeface="Trebuchet MS"/>
                <a:cs typeface="Trebuchet MS"/>
              </a:rPr>
              <a:t> </a:t>
            </a:r>
            <a:r>
              <a:rPr lang="ru-RU" dirty="0">
                <a:latin typeface="Trebuchet MS"/>
                <a:cs typeface="Trebuchet MS"/>
              </a:rPr>
              <a:t>H</a:t>
            </a: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12</a:t>
            </a:fld>
            <a:endParaRPr dirty="0"/>
          </a:p>
        </p:txBody>
      </p:sp>
      <p:sp>
        <p:nvSpPr>
          <p:cNvPr id="29" name="object 29"/>
          <p:cNvSpPr txBox="1"/>
          <p:nvPr/>
        </p:nvSpPr>
        <p:spPr>
          <a:xfrm>
            <a:off x="5609082" y="2107183"/>
            <a:ext cx="4502785" cy="3459479"/>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Операции</a:t>
            </a:r>
            <a:r>
              <a:rPr sz="2000" dirty="0" smtClean="0">
                <a:latin typeface="Trebuchet MS"/>
                <a:cs typeface="Trebuchet MS"/>
              </a:rPr>
              <a:t>:</a:t>
            </a:r>
            <a:endParaRPr sz="2000" dirty="0">
              <a:latin typeface="Trebuchet MS"/>
              <a:cs typeface="Trebuchet MS"/>
            </a:endParaRPr>
          </a:p>
          <a:p>
            <a:pPr marL="584200">
              <a:lnSpc>
                <a:spcPts val="1825"/>
              </a:lnSpc>
              <a:spcBef>
                <a:spcPts val="1610"/>
              </a:spcBef>
            </a:pPr>
            <a:r>
              <a:rPr sz="1600" spc="-5" dirty="0">
                <a:latin typeface="Trebuchet MS"/>
                <a:cs typeface="Trebuchet MS"/>
              </a:rPr>
              <a:t>4x Matrix-vector </a:t>
            </a:r>
            <a:r>
              <a:rPr sz="1600" spc="-10" dirty="0">
                <a:latin typeface="Trebuchet MS"/>
                <a:cs typeface="Trebuchet MS"/>
              </a:rPr>
              <a:t>multiplications </a:t>
            </a:r>
            <a:r>
              <a:rPr sz="1600" spc="-5" dirty="0">
                <a:latin typeface="Trebuchet MS"/>
                <a:cs typeface="Trebuchet MS"/>
              </a:rPr>
              <a:t>(input</a:t>
            </a:r>
            <a:r>
              <a:rPr sz="1600" spc="135" dirty="0">
                <a:latin typeface="Trebuchet MS"/>
                <a:cs typeface="Trebuchet MS"/>
              </a:rPr>
              <a:t> </a:t>
            </a:r>
            <a:r>
              <a:rPr sz="1600" spc="-10" dirty="0">
                <a:latin typeface="Trebuchet MS"/>
                <a:cs typeface="Trebuchet MS"/>
              </a:rPr>
              <a:t>2H,</a:t>
            </a:r>
            <a:endParaRPr sz="1600" dirty="0">
              <a:latin typeface="Trebuchet MS"/>
              <a:cs typeface="Trebuchet MS"/>
            </a:endParaRPr>
          </a:p>
          <a:p>
            <a:pPr marL="584200">
              <a:lnSpc>
                <a:spcPts val="1825"/>
              </a:lnSpc>
            </a:pPr>
            <a:r>
              <a:rPr sz="1600" spc="-5" dirty="0">
                <a:latin typeface="Trebuchet MS"/>
                <a:cs typeface="Trebuchet MS"/>
              </a:rPr>
              <a:t>output</a:t>
            </a:r>
            <a:r>
              <a:rPr sz="1600" spc="-70" dirty="0">
                <a:latin typeface="Trebuchet MS"/>
                <a:cs typeface="Trebuchet MS"/>
              </a:rPr>
              <a:t> </a:t>
            </a:r>
            <a:r>
              <a:rPr sz="1600" spc="-10" dirty="0">
                <a:latin typeface="Trebuchet MS"/>
                <a:cs typeface="Trebuchet MS"/>
              </a:rPr>
              <a:t>H)</a:t>
            </a:r>
            <a:endParaRPr sz="1600" dirty="0">
              <a:latin typeface="Trebuchet MS"/>
              <a:cs typeface="Trebuchet MS"/>
            </a:endParaRPr>
          </a:p>
          <a:p>
            <a:pPr>
              <a:lnSpc>
                <a:spcPct val="100000"/>
              </a:lnSpc>
              <a:spcBef>
                <a:spcPts val="40"/>
              </a:spcBef>
            </a:pPr>
            <a:endParaRPr sz="1550" dirty="0">
              <a:latin typeface="Times New Roman"/>
              <a:cs typeface="Times New Roman"/>
            </a:endParaRPr>
          </a:p>
          <a:p>
            <a:pPr marL="584200" marR="193675">
              <a:lnSpc>
                <a:spcPts val="1730"/>
              </a:lnSpc>
            </a:pPr>
            <a:r>
              <a:rPr sz="1600" strike="sngStrike" spc="-5" dirty="0">
                <a:solidFill>
                  <a:srgbClr val="FF0000"/>
                </a:solidFill>
                <a:latin typeface="Trebuchet MS"/>
                <a:cs typeface="Trebuchet MS"/>
              </a:rPr>
              <a:t>1x Matrix-vector </a:t>
            </a:r>
            <a:r>
              <a:rPr sz="1600" strike="sngStrike" spc="-10" dirty="0">
                <a:solidFill>
                  <a:srgbClr val="FF0000"/>
                </a:solidFill>
                <a:latin typeface="Trebuchet MS"/>
                <a:cs typeface="Trebuchet MS"/>
              </a:rPr>
              <a:t>multiplication </a:t>
            </a:r>
            <a:r>
              <a:rPr sz="1600" strike="sngStrike" spc="-5" dirty="0">
                <a:solidFill>
                  <a:srgbClr val="FF0000"/>
                </a:solidFill>
                <a:latin typeface="Trebuchet MS"/>
                <a:cs typeface="Trebuchet MS"/>
              </a:rPr>
              <a:t>(input </a:t>
            </a:r>
            <a:r>
              <a:rPr sz="1600" strike="sngStrike" spc="-10" dirty="0">
                <a:solidFill>
                  <a:srgbClr val="FF0000"/>
                </a:solidFill>
                <a:latin typeface="Trebuchet MS"/>
                <a:cs typeface="Trebuchet MS"/>
              </a:rPr>
              <a:t>H, </a:t>
            </a:r>
            <a:r>
              <a:rPr sz="1600" strike="noStrike" spc="-10" dirty="0">
                <a:solidFill>
                  <a:srgbClr val="FF0000"/>
                </a:solidFill>
                <a:latin typeface="Trebuchet MS"/>
                <a:cs typeface="Trebuchet MS"/>
              </a:rPr>
              <a:t> </a:t>
            </a:r>
            <a:r>
              <a:rPr sz="1600" strike="sngStrike" spc="-5" dirty="0">
                <a:solidFill>
                  <a:srgbClr val="FF0000"/>
                </a:solidFill>
                <a:latin typeface="Trebuchet MS"/>
                <a:cs typeface="Trebuchet MS"/>
              </a:rPr>
              <a:t>output</a:t>
            </a:r>
            <a:r>
              <a:rPr sz="1600" strike="sngStrike" spc="20" dirty="0">
                <a:solidFill>
                  <a:srgbClr val="FF0000"/>
                </a:solidFill>
                <a:latin typeface="Trebuchet MS"/>
                <a:cs typeface="Trebuchet MS"/>
              </a:rPr>
              <a:t> </a:t>
            </a:r>
            <a:r>
              <a:rPr sz="1600" strike="sngStrike" spc="-10" dirty="0">
                <a:solidFill>
                  <a:srgbClr val="FF0000"/>
                </a:solidFill>
                <a:latin typeface="Trebuchet MS"/>
                <a:cs typeface="Trebuchet MS"/>
              </a:rPr>
              <a:t>H)</a:t>
            </a:r>
            <a:endParaRPr sz="1600" dirty="0">
              <a:latin typeface="Trebuchet MS"/>
              <a:cs typeface="Trebuchet MS"/>
            </a:endParaRPr>
          </a:p>
          <a:p>
            <a:pPr marL="584200">
              <a:lnSpc>
                <a:spcPct val="100000"/>
              </a:lnSpc>
              <a:spcBef>
                <a:spcPts val="1585"/>
              </a:spcBef>
            </a:pPr>
            <a:r>
              <a:rPr sz="1600" spc="-5" dirty="0">
                <a:latin typeface="Trebuchet MS"/>
                <a:cs typeface="Trebuchet MS"/>
              </a:rPr>
              <a:t>2x Pointwise tanh (size</a:t>
            </a:r>
            <a:r>
              <a:rPr sz="1600" spc="75" dirty="0">
                <a:latin typeface="Trebuchet MS"/>
                <a:cs typeface="Trebuchet MS"/>
              </a:rPr>
              <a:t> </a:t>
            </a:r>
            <a:r>
              <a:rPr sz="1600" spc="-10" dirty="0">
                <a:latin typeface="Trebuchet MS"/>
                <a:cs typeface="Trebuchet MS"/>
              </a:rPr>
              <a:t>H)</a:t>
            </a:r>
            <a:endParaRPr sz="1600" dirty="0">
              <a:latin typeface="Trebuchet MS"/>
              <a:cs typeface="Trebuchet MS"/>
            </a:endParaRPr>
          </a:p>
          <a:p>
            <a:pPr marL="584200" marR="1255395">
              <a:lnSpc>
                <a:spcPct val="183700"/>
              </a:lnSpc>
            </a:pPr>
            <a:r>
              <a:rPr sz="1600" spc="-5" dirty="0">
                <a:latin typeface="Trebuchet MS"/>
                <a:cs typeface="Trebuchet MS"/>
              </a:rPr>
              <a:t>3x Pointwise sigmoid (size </a:t>
            </a:r>
            <a:r>
              <a:rPr sz="1600" spc="-10" dirty="0">
                <a:latin typeface="Trebuchet MS"/>
                <a:cs typeface="Trebuchet MS"/>
              </a:rPr>
              <a:t>H)  </a:t>
            </a:r>
            <a:r>
              <a:rPr sz="1600" spc="-5" dirty="0">
                <a:solidFill>
                  <a:srgbClr val="FF0000"/>
                </a:solidFill>
                <a:latin typeface="Trebuchet MS"/>
                <a:cs typeface="Trebuchet MS"/>
              </a:rPr>
              <a:t>5x </a:t>
            </a:r>
            <a:r>
              <a:rPr sz="1600" spc="-5" dirty="0">
                <a:latin typeface="Trebuchet MS"/>
                <a:cs typeface="Trebuchet MS"/>
              </a:rPr>
              <a:t>Pointwise </a:t>
            </a:r>
            <a:r>
              <a:rPr sz="1600" spc="-10" dirty="0">
                <a:latin typeface="Trebuchet MS"/>
                <a:cs typeface="Trebuchet MS"/>
              </a:rPr>
              <a:t>add </a:t>
            </a:r>
            <a:r>
              <a:rPr sz="1600" spc="-5" dirty="0">
                <a:latin typeface="Trebuchet MS"/>
                <a:cs typeface="Trebuchet MS"/>
              </a:rPr>
              <a:t>(size</a:t>
            </a:r>
            <a:r>
              <a:rPr sz="1600" spc="60" dirty="0">
                <a:latin typeface="Trebuchet MS"/>
                <a:cs typeface="Trebuchet MS"/>
              </a:rPr>
              <a:t> </a:t>
            </a:r>
            <a:r>
              <a:rPr sz="1600" spc="-10" dirty="0">
                <a:latin typeface="Trebuchet MS"/>
                <a:cs typeface="Trebuchet MS"/>
              </a:rPr>
              <a:t>H)</a:t>
            </a:r>
            <a:endParaRPr sz="1600" dirty="0">
              <a:latin typeface="Trebuchet MS"/>
              <a:cs typeface="Trebuchet MS"/>
            </a:endParaRPr>
          </a:p>
          <a:p>
            <a:pPr marL="584200">
              <a:lnSpc>
                <a:spcPct val="100000"/>
              </a:lnSpc>
              <a:spcBef>
                <a:spcPts val="1610"/>
              </a:spcBef>
            </a:pPr>
            <a:r>
              <a:rPr sz="1600" spc="-5" dirty="0">
                <a:latin typeface="Trebuchet MS"/>
                <a:cs typeface="Trebuchet MS"/>
              </a:rPr>
              <a:t>2x Pointwise </a:t>
            </a:r>
            <a:r>
              <a:rPr sz="1600" spc="-10" dirty="0">
                <a:latin typeface="Trebuchet MS"/>
                <a:cs typeface="Trebuchet MS"/>
              </a:rPr>
              <a:t>multiplication </a:t>
            </a:r>
            <a:r>
              <a:rPr sz="1600" spc="-5" dirty="0">
                <a:latin typeface="Trebuchet MS"/>
                <a:cs typeface="Trebuchet MS"/>
              </a:rPr>
              <a:t>(size</a:t>
            </a:r>
            <a:r>
              <a:rPr sz="1600" spc="130" dirty="0">
                <a:latin typeface="Trebuchet MS"/>
                <a:cs typeface="Trebuchet MS"/>
              </a:rPr>
              <a:t> </a:t>
            </a:r>
            <a:r>
              <a:rPr sz="1600" spc="-10" dirty="0">
                <a:latin typeface="Trebuchet MS"/>
                <a:cs typeface="Trebuchet MS"/>
              </a:rPr>
              <a:t>H)</a:t>
            </a:r>
            <a:endParaRPr sz="1600" dirty="0">
              <a:latin typeface="Trebuchet MS"/>
              <a:cs typeface="Trebuchet MS"/>
            </a:endParaRPr>
          </a:p>
        </p:txBody>
      </p:sp>
      <p:sp>
        <p:nvSpPr>
          <p:cNvPr id="30" name="object 30"/>
          <p:cNvSpPr txBox="1">
            <a:spLocks noGrp="1"/>
          </p:cNvSpPr>
          <p:nvPr>
            <p:ph type="title"/>
          </p:nvPr>
        </p:nvSpPr>
        <p:spPr>
          <a:xfrm>
            <a:off x="577086" y="624966"/>
            <a:ext cx="4520565" cy="1060290"/>
          </a:xfrm>
          <a:prstGeom prst="rect">
            <a:avLst/>
          </a:prstGeom>
        </p:spPr>
        <p:txBody>
          <a:bodyPr vert="horz" wrap="square" lIns="0" tIns="12700" rIns="0" bIns="0" rtlCol="0">
            <a:spAutoFit/>
          </a:bodyPr>
          <a:lstStyle/>
          <a:p>
            <a:pPr marL="12700">
              <a:lnSpc>
                <a:spcPts val="4300"/>
              </a:lnSpc>
              <a:spcBef>
                <a:spcPts val="100"/>
              </a:spcBef>
            </a:pPr>
            <a:r>
              <a:rPr lang="ru-RU" dirty="0"/>
              <a:t>СДКП</a:t>
            </a:r>
            <a:r>
              <a:rPr lang="ru-RU" dirty="0">
                <a:solidFill>
                  <a:srgbClr val="FFFFFF"/>
                </a:solidFill>
              </a:rPr>
              <a:t> </a:t>
            </a:r>
            <a:r>
              <a:rPr lang="ru-RU" spc="-10" dirty="0">
                <a:solidFill>
                  <a:srgbClr val="76B800"/>
                </a:solidFill>
              </a:rPr>
              <a:t/>
            </a:r>
            <a:br>
              <a:rPr lang="ru-RU" spc="-10" dirty="0">
                <a:solidFill>
                  <a:srgbClr val="76B800"/>
                </a:solidFill>
              </a:rPr>
            </a:br>
            <a:r>
              <a:rPr lang="ru-RU" sz="2400" spc="-10" dirty="0">
                <a:solidFill>
                  <a:srgbClr val="76B800"/>
                </a:solidFill>
              </a:rPr>
              <a:t>Необходимые вычисления</a:t>
            </a: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6790"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3" name="object 3"/>
          <p:cNvSpPr/>
          <p:nvPr/>
        </p:nvSpPr>
        <p:spPr>
          <a:xfrm>
            <a:off x="3567303" y="263271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4" name="object 4"/>
          <p:cNvSpPr/>
          <p:nvPr/>
        </p:nvSpPr>
        <p:spPr>
          <a:xfrm>
            <a:off x="3526790"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5" name="object 5"/>
          <p:cNvSpPr/>
          <p:nvPr/>
        </p:nvSpPr>
        <p:spPr>
          <a:xfrm>
            <a:off x="2687827"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6" name="object 6"/>
          <p:cNvSpPr/>
          <p:nvPr/>
        </p:nvSpPr>
        <p:spPr>
          <a:xfrm>
            <a:off x="2697098" y="263271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7" name="object 7"/>
          <p:cNvSpPr/>
          <p:nvPr/>
        </p:nvSpPr>
        <p:spPr>
          <a:xfrm>
            <a:off x="2687827"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8" name="object 8"/>
          <p:cNvSpPr/>
          <p:nvPr/>
        </p:nvSpPr>
        <p:spPr>
          <a:xfrm>
            <a:off x="3552697" y="3190239"/>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9" name="object 9"/>
          <p:cNvSpPr/>
          <p:nvPr/>
        </p:nvSpPr>
        <p:spPr>
          <a:xfrm>
            <a:off x="3593210" y="2994660"/>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10" name="object 10"/>
          <p:cNvSpPr/>
          <p:nvPr/>
        </p:nvSpPr>
        <p:spPr>
          <a:xfrm>
            <a:off x="3552697" y="29857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1" name="object 11"/>
          <p:cNvSpPr/>
          <p:nvPr/>
        </p:nvSpPr>
        <p:spPr>
          <a:xfrm>
            <a:off x="2715260" y="3190239"/>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2" name="object 12"/>
          <p:cNvSpPr/>
          <p:nvPr/>
        </p:nvSpPr>
        <p:spPr>
          <a:xfrm>
            <a:off x="2724530" y="2994660"/>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13" name="object 13"/>
          <p:cNvSpPr/>
          <p:nvPr/>
        </p:nvSpPr>
        <p:spPr>
          <a:xfrm>
            <a:off x="2715260" y="29857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4" name="object 14"/>
          <p:cNvSpPr/>
          <p:nvPr/>
        </p:nvSpPr>
        <p:spPr>
          <a:xfrm>
            <a:off x="3542029" y="35699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5" name="object 15"/>
          <p:cNvSpPr/>
          <p:nvPr/>
        </p:nvSpPr>
        <p:spPr>
          <a:xfrm>
            <a:off x="3582542" y="3374390"/>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6" name="object 16"/>
          <p:cNvSpPr/>
          <p:nvPr/>
        </p:nvSpPr>
        <p:spPr>
          <a:xfrm>
            <a:off x="3542029" y="336550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7" name="object 17"/>
          <p:cNvSpPr/>
          <p:nvPr/>
        </p:nvSpPr>
        <p:spPr>
          <a:xfrm>
            <a:off x="2703067" y="35699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12339" y="3374390"/>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19" name="object 19"/>
          <p:cNvSpPr/>
          <p:nvPr/>
        </p:nvSpPr>
        <p:spPr>
          <a:xfrm>
            <a:off x="2703067" y="336550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0" name="object 20"/>
          <p:cNvSpPr txBox="1"/>
          <p:nvPr/>
        </p:nvSpPr>
        <p:spPr>
          <a:xfrm>
            <a:off x="577087" y="1980241"/>
            <a:ext cx="2974340" cy="1617345"/>
          </a:xfrm>
          <a:prstGeom prst="rect">
            <a:avLst/>
          </a:prstGeom>
        </p:spPr>
        <p:txBody>
          <a:bodyPr vert="horz" wrap="square" lIns="0" tIns="132080" rIns="0" bIns="0" rtlCol="0">
            <a:spAutoFit/>
          </a:bodyPr>
          <a:lstStyle/>
          <a:p>
            <a:pPr marL="12700">
              <a:lnSpc>
                <a:spcPct val="100000"/>
              </a:lnSpc>
              <a:spcBef>
                <a:spcPts val="1040"/>
              </a:spcBef>
            </a:pPr>
            <a:r>
              <a:rPr lang="ru-RU" sz="2400" spc="-10" dirty="0" smtClean="0">
                <a:latin typeface="Trebuchet MS"/>
                <a:cs typeface="Trebuchet MS"/>
              </a:rPr>
              <a:t>Уравнения</a:t>
            </a:r>
            <a:r>
              <a:rPr sz="2400" spc="-10" dirty="0" smtClean="0">
                <a:latin typeface="Trebuchet MS"/>
                <a:cs typeface="Trebuchet MS"/>
              </a:rPr>
              <a:t>:</a:t>
            </a:r>
            <a:endParaRPr sz="2400" dirty="0">
              <a:latin typeface="Trebuchet MS"/>
              <a:cs typeface="Trebuchet MS"/>
            </a:endParaRPr>
          </a:p>
          <a:p>
            <a:pPr marL="1152525">
              <a:lnSpc>
                <a:spcPct val="100000"/>
              </a:lnSpc>
              <a:spcBef>
                <a:spcPts val="705"/>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3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1" name="object 21"/>
          <p:cNvSpPr txBox="1"/>
          <p:nvPr/>
        </p:nvSpPr>
        <p:spPr>
          <a:xfrm>
            <a:off x="3639439" y="2466232"/>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0"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2" name="object 22"/>
          <p:cNvSpPr/>
          <p:nvPr/>
        </p:nvSpPr>
        <p:spPr>
          <a:xfrm>
            <a:off x="3769614"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3" name="object 23"/>
          <p:cNvSpPr/>
          <p:nvPr/>
        </p:nvSpPr>
        <p:spPr>
          <a:xfrm>
            <a:off x="3814698"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4" name="object 24"/>
          <p:cNvSpPr/>
          <p:nvPr/>
        </p:nvSpPr>
        <p:spPr>
          <a:xfrm>
            <a:off x="3769614" y="372999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5" name="object 25"/>
          <p:cNvSpPr/>
          <p:nvPr/>
        </p:nvSpPr>
        <p:spPr>
          <a:xfrm>
            <a:off x="2838576" y="3957320"/>
            <a:ext cx="55880" cy="10160"/>
          </a:xfrm>
          <a:custGeom>
            <a:avLst/>
            <a:gdLst/>
            <a:ahLst/>
            <a:cxnLst/>
            <a:rect l="l" t="t" r="r" b="b"/>
            <a:pathLst>
              <a:path w="55880"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6" name="object 26"/>
          <p:cNvSpPr/>
          <p:nvPr/>
        </p:nvSpPr>
        <p:spPr>
          <a:xfrm>
            <a:off x="2848864"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7" name="object 27"/>
          <p:cNvSpPr/>
          <p:nvPr/>
        </p:nvSpPr>
        <p:spPr>
          <a:xfrm>
            <a:off x="2838576" y="3729990"/>
            <a:ext cx="55880" cy="10160"/>
          </a:xfrm>
          <a:custGeom>
            <a:avLst/>
            <a:gdLst/>
            <a:ahLst/>
            <a:cxnLst/>
            <a:rect l="l" t="t" r="r" b="b"/>
            <a:pathLst>
              <a:path w="55880"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8" name="object 28"/>
          <p:cNvSpPr txBox="1"/>
          <p:nvPr/>
        </p:nvSpPr>
        <p:spPr>
          <a:xfrm>
            <a:off x="577087" y="3570706"/>
            <a:ext cx="4453890" cy="1915795"/>
          </a:xfrm>
          <a:prstGeom prst="rect">
            <a:avLst/>
          </a:prstGeom>
        </p:spPr>
        <p:txBody>
          <a:bodyPr vert="horz" wrap="square" lIns="0" tIns="96520" rIns="0" bIns="0" rtlCol="0">
            <a:spAutoFit/>
          </a:bodyPr>
          <a:lstStyle/>
          <a:p>
            <a:pPr marL="809625">
              <a:lnSpc>
                <a:spcPct val="100000"/>
              </a:lnSpc>
              <a:spcBef>
                <a:spcPts val="760"/>
              </a:spcBef>
              <a:tabLst>
                <a:tab pos="333057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1235075" marR="900430" algn="ctr">
              <a:lnSpc>
                <a:spcPct val="127499"/>
              </a:lnSpc>
              <a:spcBef>
                <a:spcPts val="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  </a:t>
            </a:r>
            <a:r>
              <a:rPr sz="2000" spc="-240" dirty="0">
                <a:latin typeface="Cambria Math"/>
                <a:cs typeface="Cambria Math"/>
              </a:rPr>
              <a:t>𝑐Ƹ</a:t>
            </a:r>
            <a:r>
              <a:rPr sz="1950" spc="-359" baseline="-21367" dirty="0">
                <a:latin typeface="Cambria Math"/>
                <a:cs typeface="Cambria Math"/>
              </a:rPr>
              <a:t>𝑡 </a:t>
            </a:r>
            <a:r>
              <a:rPr sz="2000" spc="5" dirty="0">
                <a:latin typeface="Cambria Math"/>
                <a:cs typeface="Cambria Math"/>
              </a:rPr>
              <a:t>ℎ</a:t>
            </a:r>
            <a:r>
              <a:rPr sz="1950" spc="7" baseline="-21367" dirty="0">
                <a:latin typeface="Cambria Math"/>
                <a:cs typeface="Cambria Math"/>
              </a:rPr>
              <a:t>𝑡 </a:t>
            </a:r>
            <a:r>
              <a:rPr sz="2000" dirty="0">
                <a:latin typeface="Cambria Math"/>
                <a:cs typeface="Cambria Math"/>
              </a:rPr>
              <a:t>= </a:t>
            </a:r>
            <a:r>
              <a:rPr sz="2000" spc="5" dirty="0">
                <a:latin typeface="Cambria Math"/>
                <a:cs typeface="Cambria Math"/>
              </a:rPr>
              <a:t>𝑜</a:t>
            </a:r>
            <a:r>
              <a:rPr sz="2175" spc="7" baseline="-15325" dirty="0">
                <a:latin typeface="Cambria Math"/>
                <a:cs typeface="Cambria Math"/>
              </a:rPr>
              <a:t>𝑡 </a:t>
            </a:r>
            <a:r>
              <a:rPr sz="2000" dirty="0">
                <a:latin typeface="Cambria Math"/>
                <a:cs typeface="Cambria Math"/>
              </a:rPr>
              <a:t>∘  </a:t>
            </a:r>
            <a:r>
              <a:rPr sz="2000" spc="15" dirty="0">
                <a:latin typeface="Cambria Math"/>
                <a:cs typeface="Cambria Math"/>
              </a:rPr>
              <a:t>tanh(𝑐</a:t>
            </a:r>
            <a:r>
              <a:rPr sz="2175" spc="22" baseline="-15325" dirty="0">
                <a:latin typeface="Cambria Math"/>
                <a:cs typeface="Cambria Math"/>
              </a:rPr>
              <a:t>𝑡</a:t>
            </a:r>
            <a:r>
              <a:rPr sz="2000" spc="15" dirty="0">
                <a:latin typeface="Cambria Math"/>
                <a:cs typeface="Cambria Math"/>
              </a:rPr>
              <a:t>)</a:t>
            </a:r>
            <a:endParaRPr sz="2000" dirty="0">
              <a:latin typeface="Cambria Math"/>
              <a:cs typeface="Cambria Math"/>
            </a:endParaRPr>
          </a:p>
          <a:p>
            <a:pPr marL="12700">
              <a:lnSpc>
                <a:spcPts val="2055"/>
              </a:lnSpc>
              <a:spcBef>
                <a:spcPts val="1590"/>
              </a:spcBef>
            </a:pPr>
            <a:r>
              <a:rPr lang="ru-RU" spc="-5" dirty="0" smtClean="0">
                <a:latin typeface="Trebuchet MS"/>
                <a:cs typeface="Trebuchet MS"/>
              </a:rPr>
              <a:t>Для </a:t>
            </a:r>
            <a:r>
              <a:rPr lang="ru-RU" spc="-5" dirty="0" err="1" smtClean="0">
                <a:latin typeface="Trebuchet MS"/>
                <a:cs typeface="Trebuchet MS"/>
              </a:rPr>
              <a:t>бэтча</a:t>
            </a:r>
            <a:r>
              <a:rPr lang="ru-RU" spc="-5" dirty="0" smtClean="0">
                <a:latin typeface="Trebuchet MS"/>
                <a:cs typeface="Trebuchet MS"/>
              </a:rPr>
              <a:t> </a:t>
            </a:r>
            <a:r>
              <a:rPr sz="1800" dirty="0" smtClean="0">
                <a:solidFill>
                  <a:srgbClr val="FF0000"/>
                </a:solidFill>
                <a:latin typeface="Trebuchet MS"/>
                <a:cs typeface="Trebuchet MS"/>
              </a:rPr>
              <a:t>B</a:t>
            </a:r>
            <a:r>
              <a:rPr sz="1800" dirty="0">
                <a:latin typeface="Trebuchet MS"/>
                <a:cs typeface="Trebuchet MS"/>
              </a:rPr>
              <a:t>, w</a:t>
            </a:r>
            <a:r>
              <a:rPr sz="1800" baseline="-20833" dirty="0">
                <a:latin typeface="Trebuchet MS"/>
                <a:cs typeface="Trebuchet MS"/>
              </a:rPr>
              <a:t>t</a:t>
            </a:r>
            <a:r>
              <a:rPr sz="1800" dirty="0">
                <a:latin typeface="Trebuchet MS"/>
                <a:cs typeface="Trebuchet MS"/>
              </a:rPr>
              <a:t>, </a:t>
            </a:r>
            <a:r>
              <a:rPr sz="1800" spc="-5" dirty="0" err="1">
                <a:latin typeface="Trebuchet MS"/>
                <a:cs typeface="Trebuchet MS"/>
              </a:rPr>
              <a:t>h</a:t>
            </a:r>
            <a:r>
              <a:rPr sz="1800" spc="-7" baseline="-20833" dirty="0" err="1">
                <a:latin typeface="Trebuchet MS"/>
                <a:cs typeface="Trebuchet MS"/>
              </a:rPr>
              <a:t>t</a:t>
            </a:r>
            <a:r>
              <a:rPr sz="1800" spc="-7" baseline="-20833" dirty="0">
                <a:latin typeface="Trebuchet MS"/>
                <a:cs typeface="Trebuchet MS"/>
              </a:rPr>
              <a:t> </a:t>
            </a:r>
            <a:r>
              <a:rPr lang="ru-RU" sz="1800" spc="-5" dirty="0" smtClean="0">
                <a:latin typeface="Trebuchet MS"/>
                <a:cs typeface="Trebuchet MS"/>
              </a:rPr>
              <a:t>– матрицы размера</a:t>
            </a:r>
            <a:endParaRPr sz="1800" dirty="0">
              <a:latin typeface="Trebuchet MS"/>
              <a:cs typeface="Trebuchet MS"/>
            </a:endParaRPr>
          </a:p>
          <a:p>
            <a:pPr marL="12700">
              <a:lnSpc>
                <a:spcPts val="2055"/>
              </a:lnSpc>
            </a:pPr>
            <a:r>
              <a:rPr sz="1800" spc="-5" dirty="0">
                <a:solidFill>
                  <a:srgbClr val="FF0000"/>
                </a:solidFill>
                <a:latin typeface="Trebuchet MS"/>
                <a:cs typeface="Trebuchet MS"/>
              </a:rPr>
              <a:t>HxB</a:t>
            </a:r>
            <a:r>
              <a:rPr sz="1800" spc="-5" dirty="0">
                <a:latin typeface="Trebuchet MS"/>
                <a:cs typeface="Trebuchet MS"/>
              </a:rPr>
              <a:t>.</a:t>
            </a:r>
            <a:endParaRPr sz="1800" dirty="0">
              <a:latin typeface="Trebuchet MS"/>
              <a:cs typeface="Trebuchet MS"/>
            </a:endParaRP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13</a:t>
            </a:fld>
            <a:endParaRPr dirty="0"/>
          </a:p>
        </p:txBody>
      </p:sp>
      <p:sp>
        <p:nvSpPr>
          <p:cNvPr id="29" name="object 29"/>
          <p:cNvSpPr txBox="1"/>
          <p:nvPr/>
        </p:nvSpPr>
        <p:spPr>
          <a:xfrm>
            <a:off x="5609082" y="2107183"/>
            <a:ext cx="4735195" cy="3459479"/>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Операции</a:t>
            </a:r>
            <a:r>
              <a:rPr sz="2000" dirty="0" smtClean="0">
                <a:latin typeface="Trebuchet MS"/>
                <a:cs typeface="Trebuchet MS"/>
              </a:rPr>
              <a:t>:</a:t>
            </a:r>
            <a:endParaRPr sz="2000" dirty="0">
              <a:latin typeface="Trebuchet MS"/>
              <a:cs typeface="Trebuchet MS"/>
            </a:endParaRPr>
          </a:p>
          <a:p>
            <a:pPr marL="584200">
              <a:lnSpc>
                <a:spcPts val="1825"/>
              </a:lnSpc>
              <a:spcBef>
                <a:spcPts val="1610"/>
              </a:spcBef>
            </a:pPr>
            <a:r>
              <a:rPr sz="1600" spc="-5" dirty="0">
                <a:latin typeface="Trebuchet MS"/>
                <a:cs typeface="Trebuchet MS"/>
              </a:rPr>
              <a:t>4x Matrix-</a:t>
            </a:r>
            <a:r>
              <a:rPr sz="1600" spc="-5" dirty="0">
                <a:solidFill>
                  <a:srgbClr val="FF0000"/>
                </a:solidFill>
                <a:latin typeface="Trebuchet MS"/>
                <a:cs typeface="Trebuchet MS"/>
              </a:rPr>
              <a:t>matrix </a:t>
            </a:r>
            <a:r>
              <a:rPr sz="1600" spc="-10" dirty="0">
                <a:latin typeface="Trebuchet MS"/>
                <a:cs typeface="Trebuchet MS"/>
              </a:rPr>
              <a:t>multiplications </a:t>
            </a:r>
            <a:r>
              <a:rPr sz="1600" spc="-5" dirty="0">
                <a:latin typeface="Trebuchet MS"/>
                <a:cs typeface="Trebuchet MS"/>
              </a:rPr>
              <a:t>(input</a:t>
            </a:r>
            <a:r>
              <a:rPr sz="1600" spc="110" dirty="0">
                <a:latin typeface="Trebuchet MS"/>
                <a:cs typeface="Trebuchet MS"/>
              </a:rPr>
              <a:t> </a:t>
            </a:r>
            <a:r>
              <a:rPr sz="1600" spc="-5" dirty="0">
                <a:latin typeface="Trebuchet MS"/>
                <a:cs typeface="Trebuchet MS"/>
              </a:rPr>
              <a:t>2H</a:t>
            </a:r>
            <a:r>
              <a:rPr sz="1600" spc="-5" dirty="0">
                <a:solidFill>
                  <a:srgbClr val="FF0000"/>
                </a:solidFill>
                <a:latin typeface="Trebuchet MS"/>
                <a:cs typeface="Trebuchet MS"/>
              </a:rPr>
              <a:t>xB,</a:t>
            </a:r>
            <a:endParaRPr sz="1600" dirty="0">
              <a:latin typeface="Trebuchet MS"/>
              <a:cs typeface="Trebuchet MS"/>
            </a:endParaRPr>
          </a:p>
          <a:p>
            <a:pPr marL="584200">
              <a:lnSpc>
                <a:spcPts val="1825"/>
              </a:lnSpc>
            </a:pPr>
            <a:r>
              <a:rPr sz="1600" spc="-5" dirty="0">
                <a:latin typeface="Trebuchet MS"/>
                <a:cs typeface="Trebuchet MS"/>
              </a:rPr>
              <a:t>output</a:t>
            </a:r>
            <a:r>
              <a:rPr sz="1600" spc="25" dirty="0">
                <a:latin typeface="Trebuchet MS"/>
                <a:cs typeface="Trebuchet MS"/>
              </a:rPr>
              <a:t> </a:t>
            </a:r>
            <a:r>
              <a:rPr sz="1600" spc="-5" dirty="0">
                <a:solidFill>
                  <a:srgbClr val="FF0000"/>
                </a:solidFill>
                <a:latin typeface="Trebuchet MS"/>
                <a:cs typeface="Trebuchet MS"/>
              </a:rPr>
              <a:t>HxB</a:t>
            </a:r>
            <a:r>
              <a:rPr sz="1600" spc="-5" dirty="0">
                <a:latin typeface="Trebuchet MS"/>
                <a:cs typeface="Trebuchet MS"/>
              </a:rPr>
              <a:t>)</a:t>
            </a:r>
            <a:endParaRPr sz="1600" dirty="0">
              <a:latin typeface="Trebuchet MS"/>
              <a:cs typeface="Trebuchet MS"/>
            </a:endParaRPr>
          </a:p>
          <a:p>
            <a:pPr>
              <a:lnSpc>
                <a:spcPct val="100000"/>
              </a:lnSpc>
              <a:spcBef>
                <a:spcPts val="40"/>
              </a:spcBef>
            </a:pPr>
            <a:endParaRPr sz="1550" dirty="0">
              <a:latin typeface="Times New Roman"/>
              <a:cs typeface="Times New Roman"/>
            </a:endParaRPr>
          </a:p>
          <a:p>
            <a:pPr marL="584200" marR="426084">
              <a:lnSpc>
                <a:spcPts val="1730"/>
              </a:lnSpc>
            </a:pPr>
            <a:r>
              <a:rPr sz="1600" strike="sngStrike" spc="-5" dirty="0">
                <a:latin typeface="Trebuchet MS"/>
                <a:cs typeface="Trebuchet MS"/>
              </a:rPr>
              <a:t>1x Matrix-vector </a:t>
            </a:r>
            <a:r>
              <a:rPr sz="1600" strike="sngStrike" spc="-10" dirty="0">
                <a:latin typeface="Trebuchet MS"/>
                <a:cs typeface="Trebuchet MS"/>
              </a:rPr>
              <a:t>multiplication </a:t>
            </a:r>
            <a:r>
              <a:rPr sz="1600" strike="sngStrike" spc="-5" dirty="0">
                <a:latin typeface="Trebuchet MS"/>
                <a:cs typeface="Trebuchet MS"/>
              </a:rPr>
              <a:t>(input </a:t>
            </a:r>
            <a:r>
              <a:rPr sz="1600" strike="sngStrike" spc="-10" dirty="0">
                <a:latin typeface="Trebuchet MS"/>
                <a:cs typeface="Trebuchet MS"/>
              </a:rPr>
              <a:t>H, </a:t>
            </a:r>
            <a:r>
              <a:rPr sz="1600" strike="noStrike" spc="-10" dirty="0">
                <a:latin typeface="Trebuchet MS"/>
                <a:cs typeface="Trebuchet MS"/>
              </a:rPr>
              <a:t> </a:t>
            </a:r>
            <a:r>
              <a:rPr sz="1600" strike="sngStrike" spc="-5" dirty="0">
                <a:latin typeface="Trebuchet MS"/>
                <a:cs typeface="Trebuchet MS"/>
              </a:rPr>
              <a:t>output</a:t>
            </a:r>
            <a:r>
              <a:rPr sz="1600" strike="sngStrike" spc="20" dirty="0">
                <a:latin typeface="Trebuchet MS"/>
                <a:cs typeface="Trebuchet MS"/>
              </a:rPr>
              <a:t> </a:t>
            </a:r>
            <a:r>
              <a:rPr sz="1600" strike="sngStrike" spc="-10" dirty="0">
                <a:latin typeface="Trebuchet MS"/>
                <a:cs typeface="Trebuchet MS"/>
              </a:rPr>
              <a:t>H)</a:t>
            </a:r>
            <a:endParaRPr sz="1600" dirty="0">
              <a:latin typeface="Trebuchet MS"/>
              <a:cs typeface="Trebuchet MS"/>
            </a:endParaRPr>
          </a:p>
          <a:p>
            <a:pPr marL="584200">
              <a:lnSpc>
                <a:spcPct val="100000"/>
              </a:lnSpc>
              <a:spcBef>
                <a:spcPts val="1585"/>
              </a:spcBef>
            </a:pPr>
            <a:r>
              <a:rPr sz="1600" spc="-5" dirty="0">
                <a:latin typeface="Trebuchet MS"/>
                <a:cs typeface="Trebuchet MS"/>
              </a:rPr>
              <a:t>2x Pointwise tanh (size</a:t>
            </a:r>
            <a:r>
              <a:rPr sz="1600" spc="75" dirty="0">
                <a:latin typeface="Trebuchet MS"/>
                <a:cs typeface="Trebuchet MS"/>
              </a:rPr>
              <a:t> </a:t>
            </a:r>
            <a:r>
              <a:rPr sz="1600" spc="-5" dirty="0">
                <a:latin typeface="Trebuchet MS"/>
                <a:cs typeface="Trebuchet MS"/>
              </a:rPr>
              <a:t>H</a:t>
            </a:r>
            <a:r>
              <a:rPr sz="1600" spc="-5" dirty="0">
                <a:solidFill>
                  <a:srgbClr val="FF0000"/>
                </a:solidFill>
                <a:latin typeface="Trebuchet MS"/>
                <a:cs typeface="Trebuchet MS"/>
              </a:rPr>
              <a:t>xB</a:t>
            </a:r>
            <a:r>
              <a:rPr sz="1600" spc="-5" dirty="0">
                <a:latin typeface="Trebuchet MS"/>
                <a:cs typeface="Trebuchet MS"/>
              </a:rPr>
              <a:t>)</a:t>
            </a:r>
            <a:endParaRPr sz="1600" dirty="0">
              <a:latin typeface="Trebuchet MS"/>
              <a:cs typeface="Trebuchet MS"/>
            </a:endParaRPr>
          </a:p>
          <a:p>
            <a:pPr marL="584200" marR="1271270">
              <a:lnSpc>
                <a:spcPct val="183700"/>
              </a:lnSpc>
            </a:pPr>
            <a:r>
              <a:rPr sz="1600" spc="-5" dirty="0">
                <a:latin typeface="Trebuchet MS"/>
                <a:cs typeface="Trebuchet MS"/>
              </a:rPr>
              <a:t>3x Pointwise sigmoid (size H</a:t>
            </a:r>
            <a:r>
              <a:rPr sz="1600" spc="-5" dirty="0">
                <a:solidFill>
                  <a:srgbClr val="FF0000"/>
                </a:solidFill>
                <a:latin typeface="Trebuchet MS"/>
                <a:cs typeface="Trebuchet MS"/>
              </a:rPr>
              <a:t>xB</a:t>
            </a:r>
            <a:r>
              <a:rPr sz="1600" spc="-5" dirty="0">
                <a:latin typeface="Trebuchet MS"/>
                <a:cs typeface="Trebuchet MS"/>
              </a:rPr>
              <a:t>)  5x Pointwise </a:t>
            </a:r>
            <a:r>
              <a:rPr sz="1600" spc="-10" dirty="0">
                <a:latin typeface="Trebuchet MS"/>
                <a:cs typeface="Trebuchet MS"/>
              </a:rPr>
              <a:t>add </a:t>
            </a:r>
            <a:r>
              <a:rPr sz="1600" spc="-5" dirty="0">
                <a:latin typeface="Trebuchet MS"/>
                <a:cs typeface="Trebuchet MS"/>
              </a:rPr>
              <a:t>(size</a:t>
            </a:r>
            <a:r>
              <a:rPr sz="1600" spc="55" dirty="0">
                <a:latin typeface="Trebuchet MS"/>
                <a:cs typeface="Trebuchet MS"/>
              </a:rPr>
              <a:t> </a:t>
            </a:r>
            <a:r>
              <a:rPr sz="1600" spc="-5" dirty="0">
                <a:latin typeface="Trebuchet MS"/>
                <a:cs typeface="Trebuchet MS"/>
              </a:rPr>
              <a:t>H</a:t>
            </a:r>
            <a:r>
              <a:rPr sz="1600" spc="-5" dirty="0">
                <a:solidFill>
                  <a:srgbClr val="FF0000"/>
                </a:solidFill>
                <a:latin typeface="Trebuchet MS"/>
                <a:cs typeface="Trebuchet MS"/>
              </a:rPr>
              <a:t>xB</a:t>
            </a:r>
            <a:r>
              <a:rPr sz="1600" spc="-5" dirty="0">
                <a:latin typeface="Trebuchet MS"/>
                <a:cs typeface="Trebuchet MS"/>
              </a:rPr>
              <a:t>)</a:t>
            </a:r>
            <a:endParaRPr sz="1600" dirty="0">
              <a:latin typeface="Trebuchet MS"/>
              <a:cs typeface="Trebuchet MS"/>
            </a:endParaRPr>
          </a:p>
          <a:p>
            <a:pPr marL="584200">
              <a:lnSpc>
                <a:spcPct val="100000"/>
              </a:lnSpc>
              <a:spcBef>
                <a:spcPts val="1610"/>
              </a:spcBef>
            </a:pPr>
            <a:r>
              <a:rPr sz="1600" spc="-5" dirty="0">
                <a:latin typeface="Trebuchet MS"/>
                <a:cs typeface="Trebuchet MS"/>
              </a:rPr>
              <a:t>2x Pointwise </a:t>
            </a:r>
            <a:r>
              <a:rPr sz="1600" spc="-10" dirty="0">
                <a:latin typeface="Trebuchet MS"/>
                <a:cs typeface="Trebuchet MS"/>
              </a:rPr>
              <a:t>multiplication </a:t>
            </a:r>
            <a:r>
              <a:rPr sz="1600" spc="-5" dirty="0">
                <a:latin typeface="Trebuchet MS"/>
                <a:cs typeface="Trebuchet MS"/>
              </a:rPr>
              <a:t>(size</a:t>
            </a:r>
            <a:r>
              <a:rPr sz="1600" spc="130" dirty="0">
                <a:latin typeface="Trebuchet MS"/>
                <a:cs typeface="Trebuchet MS"/>
              </a:rPr>
              <a:t> </a:t>
            </a:r>
            <a:r>
              <a:rPr sz="1600" spc="-5" dirty="0">
                <a:latin typeface="Trebuchet MS"/>
                <a:cs typeface="Trebuchet MS"/>
              </a:rPr>
              <a:t>H</a:t>
            </a:r>
            <a:r>
              <a:rPr sz="1600" spc="-5" dirty="0">
                <a:solidFill>
                  <a:srgbClr val="FF0000"/>
                </a:solidFill>
                <a:latin typeface="Trebuchet MS"/>
                <a:cs typeface="Trebuchet MS"/>
              </a:rPr>
              <a:t>xB</a:t>
            </a:r>
            <a:r>
              <a:rPr sz="1600" spc="-5" dirty="0">
                <a:latin typeface="Trebuchet MS"/>
                <a:cs typeface="Trebuchet MS"/>
              </a:rPr>
              <a:t>)</a:t>
            </a:r>
            <a:endParaRPr sz="1600" dirty="0">
              <a:latin typeface="Trebuchet MS"/>
              <a:cs typeface="Trebuchet MS"/>
            </a:endParaRPr>
          </a:p>
        </p:txBody>
      </p:sp>
      <p:sp>
        <p:nvSpPr>
          <p:cNvPr id="32" name="object 30"/>
          <p:cNvSpPr txBox="1">
            <a:spLocks/>
          </p:cNvSpPr>
          <p:nvPr/>
        </p:nvSpPr>
        <p:spPr>
          <a:xfrm>
            <a:off x="577087" y="610710"/>
            <a:ext cx="4520565" cy="1060290"/>
          </a:xfrm>
          <a:prstGeom prst="rect">
            <a:avLst/>
          </a:prstGeom>
        </p:spPr>
        <p:txBody>
          <a:bodyPr vert="horz" wrap="square" lIns="0" tIns="12700" rIns="0" bIns="0" rtlCol="0">
            <a:spAutoFit/>
          </a:bodyPr>
          <a:lstStyle>
            <a:lvl1pPr>
              <a:defRPr sz="3600" b="0" i="0">
                <a:solidFill>
                  <a:schemeClr val="tx1"/>
                </a:solidFill>
                <a:latin typeface="Trebuchet MS"/>
                <a:ea typeface="+mj-ea"/>
                <a:cs typeface="Trebuchet MS"/>
              </a:defRPr>
            </a:lvl1pPr>
          </a:lstStyle>
          <a:p>
            <a:pPr marL="12700">
              <a:lnSpc>
                <a:spcPts val="4300"/>
              </a:lnSpc>
              <a:spcBef>
                <a:spcPts val="100"/>
              </a:spcBef>
            </a:pPr>
            <a:r>
              <a:rPr lang="ru-RU" kern="0" dirty="0" smtClean="0"/>
              <a:t>СДКП</a:t>
            </a:r>
            <a:r>
              <a:rPr lang="ru-RU" kern="0" dirty="0" smtClean="0">
                <a:solidFill>
                  <a:srgbClr val="FFFFFF"/>
                </a:solidFill>
              </a:rPr>
              <a:t> </a:t>
            </a:r>
            <a:r>
              <a:rPr lang="ru-RU" kern="0" spc="-10" dirty="0" smtClean="0">
                <a:solidFill>
                  <a:srgbClr val="76B800"/>
                </a:solidFill>
              </a:rPr>
              <a:t/>
            </a:r>
            <a:br>
              <a:rPr lang="ru-RU" kern="0" spc="-10" dirty="0" smtClean="0">
                <a:solidFill>
                  <a:srgbClr val="76B800"/>
                </a:solidFill>
              </a:rPr>
            </a:br>
            <a:r>
              <a:rPr lang="ru-RU" sz="2400" kern="0" spc="-10" dirty="0" smtClean="0">
                <a:solidFill>
                  <a:srgbClr val="76B800"/>
                </a:solidFill>
              </a:rPr>
              <a:t>Необходимые вычисления</a:t>
            </a:r>
            <a:endParaRPr lang="ru-RU" sz="160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8060" y="1939151"/>
            <a:ext cx="1756410" cy="2256790"/>
          </a:xfrm>
          <a:prstGeom prst="rect">
            <a:avLst/>
          </a:prstGeom>
        </p:spPr>
        <p:txBody>
          <a:bodyPr vert="horz" wrap="square" lIns="0" tIns="203835" rIns="0" bIns="0" rtlCol="0">
            <a:spAutoFit/>
          </a:bodyPr>
          <a:lstStyle/>
          <a:p>
            <a:pPr marL="12700">
              <a:lnSpc>
                <a:spcPct val="100000"/>
              </a:lnSpc>
              <a:spcBef>
                <a:spcPts val="1605"/>
              </a:spcBef>
            </a:pPr>
            <a:r>
              <a:rPr sz="2400" spc="-10" dirty="0">
                <a:latin typeface="Trebuchet MS"/>
                <a:cs typeface="Trebuchet MS"/>
              </a:rPr>
              <a:t>[A</a:t>
            </a:r>
            <a:r>
              <a:rPr sz="2400" spc="-15" baseline="-20833" dirty="0">
                <a:latin typeface="Trebuchet MS"/>
                <a:cs typeface="Trebuchet MS"/>
              </a:rPr>
              <a:t>1</a:t>
            </a:r>
            <a:r>
              <a:rPr sz="2400" spc="-10" dirty="0">
                <a:latin typeface="Trebuchet MS"/>
                <a:cs typeface="Trebuchet MS"/>
              </a:rPr>
              <a:t>][h] </a:t>
            </a:r>
            <a:r>
              <a:rPr sz="2400" dirty="0">
                <a:latin typeface="Trebuchet MS"/>
                <a:cs typeface="Trebuchet MS"/>
              </a:rPr>
              <a:t>=</a:t>
            </a:r>
            <a:r>
              <a:rPr sz="2400" spc="-10" dirty="0">
                <a:latin typeface="Trebuchet MS"/>
                <a:cs typeface="Trebuchet MS"/>
              </a:rPr>
              <a:t> </a:t>
            </a:r>
            <a:r>
              <a:rPr sz="2400" spc="-5" dirty="0">
                <a:latin typeface="Trebuchet MS"/>
                <a:cs typeface="Trebuchet MS"/>
              </a:rPr>
              <a:t>[x</a:t>
            </a:r>
            <a:r>
              <a:rPr sz="2400" spc="-7" baseline="-20833" dirty="0">
                <a:latin typeface="Trebuchet MS"/>
                <a:cs typeface="Trebuchet MS"/>
              </a:rPr>
              <a:t>1</a:t>
            </a:r>
            <a:r>
              <a:rPr sz="2400" spc="-5" dirty="0">
                <a:latin typeface="Trebuchet MS"/>
                <a:cs typeface="Trebuchet MS"/>
              </a:rPr>
              <a:t>]</a:t>
            </a:r>
            <a:endParaRPr sz="2400">
              <a:latin typeface="Trebuchet MS"/>
              <a:cs typeface="Trebuchet MS"/>
            </a:endParaRPr>
          </a:p>
          <a:p>
            <a:pPr marL="12700">
              <a:lnSpc>
                <a:spcPct val="100000"/>
              </a:lnSpc>
              <a:spcBef>
                <a:spcPts val="1515"/>
              </a:spcBef>
            </a:pPr>
            <a:r>
              <a:rPr sz="2400" spc="-10" dirty="0">
                <a:latin typeface="Trebuchet MS"/>
                <a:cs typeface="Trebuchet MS"/>
              </a:rPr>
              <a:t>[A</a:t>
            </a:r>
            <a:r>
              <a:rPr sz="2400" spc="-15" baseline="-20833" dirty="0">
                <a:latin typeface="Trebuchet MS"/>
                <a:cs typeface="Trebuchet MS"/>
              </a:rPr>
              <a:t>2</a:t>
            </a:r>
            <a:r>
              <a:rPr sz="2400" spc="-10" dirty="0">
                <a:latin typeface="Trebuchet MS"/>
                <a:cs typeface="Trebuchet MS"/>
              </a:rPr>
              <a:t>][h] </a:t>
            </a:r>
            <a:r>
              <a:rPr sz="2400" dirty="0">
                <a:latin typeface="Trebuchet MS"/>
                <a:cs typeface="Trebuchet MS"/>
              </a:rPr>
              <a:t>=</a:t>
            </a:r>
            <a:r>
              <a:rPr sz="2400" spc="-10" dirty="0">
                <a:latin typeface="Trebuchet MS"/>
                <a:cs typeface="Trebuchet MS"/>
              </a:rPr>
              <a:t> </a:t>
            </a:r>
            <a:r>
              <a:rPr sz="2400" spc="-5" dirty="0">
                <a:latin typeface="Trebuchet MS"/>
                <a:cs typeface="Trebuchet MS"/>
              </a:rPr>
              <a:t>[x</a:t>
            </a:r>
            <a:r>
              <a:rPr sz="2400" spc="-7" baseline="-20833" dirty="0">
                <a:latin typeface="Trebuchet MS"/>
                <a:cs typeface="Trebuchet MS"/>
              </a:rPr>
              <a:t>2</a:t>
            </a:r>
            <a:r>
              <a:rPr sz="2400" spc="-5" dirty="0">
                <a:latin typeface="Trebuchet MS"/>
                <a:cs typeface="Trebuchet MS"/>
              </a:rPr>
              <a:t>]</a:t>
            </a:r>
            <a:endParaRPr sz="2400">
              <a:latin typeface="Trebuchet MS"/>
              <a:cs typeface="Trebuchet MS"/>
            </a:endParaRPr>
          </a:p>
          <a:p>
            <a:pPr marL="12700">
              <a:lnSpc>
                <a:spcPct val="100000"/>
              </a:lnSpc>
              <a:spcBef>
                <a:spcPts val="1515"/>
              </a:spcBef>
            </a:pPr>
            <a:r>
              <a:rPr sz="2400" spc="-10" dirty="0">
                <a:latin typeface="Trebuchet MS"/>
                <a:cs typeface="Trebuchet MS"/>
              </a:rPr>
              <a:t>[A</a:t>
            </a:r>
            <a:r>
              <a:rPr sz="2400" spc="-15" baseline="-20833" dirty="0">
                <a:latin typeface="Trebuchet MS"/>
                <a:cs typeface="Trebuchet MS"/>
              </a:rPr>
              <a:t>3</a:t>
            </a:r>
            <a:r>
              <a:rPr sz="2400" spc="-10" dirty="0">
                <a:latin typeface="Trebuchet MS"/>
                <a:cs typeface="Trebuchet MS"/>
              </a:rPr>
              <a:t>][h] </a:t>
            </a:r>
            <a:r>
              <a:rPr sz="2400" dirty="0">
                <a:latin typeface="Trebuchet MS"/>
                <a:cs typeface="Trebuchet MS"/>
              </a:rPr>
              <a:t>=</a:t>
            </a:r>
            <a:r>
              <a:rPr sz="2400" spc="-10" dirty="0">
                <a:latin typeface="Trebuchet MS"/>
                <a:cs typeface="Trebuchet MS"/>
              </a:rPr>
              <a:t> </a:t>
            </a:r>
            <a:r>
              <a:rPr sz="2400" spc="-5" dirty="0">
                <a:latin typeface="Trebuchet MS"/>
                <a:cs typeface="Trebuchet MS"/>
              </a:rPr>
              <a:t>[x</a:t>
            </a:r>
            <a:r>
              <a:rPr sz="2400" spc="-7" baseline="-20833" dirty="0">
                <a:latin typeface="Trebuchet MS"/>
                <a:cs typeface="Trebuchet MS"/>
              </a:rPr>
              <a:t>3</a:t>
            </a:r>
            <a:r>
              <a:rPr sz="2400" spc="-5" dirty="0">
                <a:latin typeface="Trebuchet MS"/>
                <a:cs typeface="Trebuchet MS"/>
              </a:rPr>
              <a:t>]</a:t>
            </a:r>
            <a:endParaRPr sz="2400">
              <a:latin typeface="Trebuchet MS"/>
              <a:cs typeface="Trebuchet MS"/>
            </a:endParaRPr>
          </a:p>
          <a:p>
            <a:pPr marL="12700">
              <a:lnSpc>
                <a:spcPct val="100000"/>
              </a:lnSpc>
              <a:spcBef>
                <a:spcPts val="1510"/>
              </a:spcBef>
            </a:pPr>
            <a:r>
              <a:rPr sz="2400" spc="-5" dirty="0">
                <a:latin typeface="Trebuchet MS"/>
                <a:cs typeface="Trebuchet MS"/>
              </a:rPr>
              <a:t>[A</a:t>
            </a:r>
            <a:r>
              <a:rPr sz="2400" spc="-7" baseline="-20833" dirty="0">
                <a:latin typeface="Trebuchet MS"/>
                <a:cs typeface="Trebuchet MS"/>
              </a:rPr>
              <a:t>4</a:t>
            </a:r>
            <a:r>
              <a:rPr sz="2400" spc="-5" dirty="0">
                <a:latin typeface="Trebuchet MS"/>
                <a:cs typeface="Trebuchet MS"/>
              </a:rPr>
              <a:t>][h] </a:t>
            </a:r>
            <a:r>
              <a:rPr sz="2400" dirty="0">
                <a:latin typeface="Trebuchet MS"/>
                <a:cs typeface="Trebuchet MS"/>
              </a:rPr>
              <a:t>=</a:t>
            </a:r>
            <a:r>
              <a:rPr sz="2400" spc="-50" dirty="0">
                <a:latin typeface="Trebuchet MS"/>
                <a:cs typeface="Trebuchet MS"/>
              </a:rPr>
              <a:t> </a:t>
            </a:r>
            <a:r>
              <a:rPr sz="2400" spc="-5" dirty="0">
                <a:latin typeface="Trebuchet MS"/>
                <a:cs typeface="Trebuchet MS"/>
              </a:rPr>
              <a:t>[x</a:t>
            </a:r>
            <a:r>
              <a:rPr sz="2400" spc="-7" baseline="-20833" dirty="0">
                <a:latin typeface="Trebuchet MS"/>
                <a:cs typeface="Trebuchet MS"/>
              </a:rPr>
              <a:t>4</a:t>
            </a:r>
            <a:r>
              <a:rPr sz="2400" spc="-5" dirty="0">
                <a:latin typeface="Trebuchet MS"/>
                <a:cs typeface="Trebuchet MS"/>
              </a:rPr>
              <a:t>]</a:t>
            </a:r>
            <a:endParaRPr sz="2400">
              <a:latin typeface="Trebuchet MS"/>
              <a:cs typeface="Trebuchet MS"/>
            </a:endParaRPr>
          </a:p>
        </p:txBody>
      </p:sp>
      <p:sp>
        <p:nvSpPr>
          <p:cNvPr id="3" name="object 3"/>
          <p:cNvSpPr txBox="1">
            <a:spLocks noGrp="1"/>
          </p:cNvSpPr>
          <p:nvPr>
            <p:ph type="title"/>
          </p:nvPr>
        </p:nvSpPr>
        <p:spPr>
          <a:xfrm>
            <a:off x="577086" y="624966"/>
            <a:ext cx="6079745" cy="936154"/>
          </a:xfrm>
          <a:prstGeom prst="rect">
            <a:avLst/>
          </a:prstGeom>
        </p:spPr>
        <p:txBody>
          <a:bodyPr vert="horz" wrap="square" lIns="0" tIns="12700" rIns="0" bIns="0" rtlCol="0">
            <a:spAutoFit/>
          </a:bodyPr>
          <a:lstStyle/>
          <a:p>
            <a:pPr marL="12700">
              <a:lnSpc>
                <a:spcPts val="4300"/>
              </a:lnSpc>
              <a:spcBef>
                <a:spcPts val="100"/>
              </a:spcBef>
            </a:pPr>
            <a:r>
              <a:rPr lang="ru-RU" spc="-5" dirty="0" smtClean="0"/>
              <a:t>Увеличение Параллелизма</a:t>
            </a:r>
            <a:endParaRPr spc="-5" dirty="0"/>
          </a:p>
          <a:p>
            <a:pPr marL="12700">
              <a:lnSpc>
                <a:spcPts val="2860"/>
              </a:lnSpc>
            </a:pPr>
            <a:r>
              <a:rPr lang="ru-RU" sz="2400" dirty="0" smtClean="0">
                <a:solidFill>
                  <a:srgbClr val="76B800"/>
                </a:solidFill>
              </a:rPr>
              <a:t>Отступление</a:t>
            </a:r>
            <a:endParaRPr sz="2400" dirty="0"/>
          </a:p>
        </p:txBody>
      </p:sp>
      <p:sp>
        <p:nvSpPr>
          <p:cNvPr id="4" name="object 4"/>
          <p:cNvSpPr txBox="1"/>
          <p:nvPr/>
        </p:nvSpPr>
        <p:spPr>
          <a:xfrm>
            <a:off x="659688" y="5010099"/>
            <a:ext cx="8849995" cy="751488"/>
          </a:xfrm>
          <a:prstGeom prst="rect">
            <a:avLst/>
          </a:prstGeom>
        </p:spPr>
        <p:txBody>
          <a:bodyPr vert="horz" wrap="square" lIns="0" tIns="12700" rIns="0" bIns="0" rtlCol="0">
            <a:spAutoFit/>
          </a:bodyPr>
          <a:lstStyle/>
          <a:p>
            <a:pPr marL="12700">
              <a:lnSpc>
                <a:spcPct val="100000"/>
              </a:lnSpc>
              <a:spcBef>
                <a:spcPts val="100"/>
              </a:spcBef>
            </a:pPr>
            <a:r>
              <a:rPr lang="ru-RU" sz="2400" dirty="0" smtClean="0">
                <a:latin typeface="Trebuchet MS"/>
                <a:cs typeface="Trebuchet MS"/>
              </a:rPr>
              <a:t>Поскольку матричные умножения имеют общие водные данные, мы можем их комбинировать</a:t>
            </a:r>
            <a:endParaRPr sz="2400" dirty="0">
              <a:latin typeface="Trebuchet MS"/>
              <a:cs typeface="Trebuchet MS"/>
            </a:endParaRPr>
          </a:p>
        </p:txBody>
      </p:sp>
      <p:sp>
        <p:nvSpPr>
          <p:cNvPr id="5" name="object 5"/>
          <p:cNvSpPr txBox="1"/>
          <p:nvPr/>
        </p:nvSpPr>
        <p:spPr>
          <a:xfrm>
            <a:off x="7076693" y="2939288"/>
            <a:ext cx="1645920" cy="391160"/>
          </a:xfrm>
          <a:prstGeom prst="rect">
            <a:avLst/>
          </a:prstGeom>
        </p:spPr>
        <p:txBody>
          <a:bodyPr vert="horz" wrap="square" lIns="0" tIns="12700" rIns="0" bIns="0" rtlCol="0">
            <a:spAutoFit/>
          </a:bodyPr>
          <a:lstStyle/>
          <a:p>
            <a:pPr marL="12700">
              <a:lnSpc>
                <a:spcPct val="100000"/>
              </a:lnSpc>
              <a:spcBef>
                <a:spcPts val="100"/>
              </a:spcBef>
              <a:tabLst>
                <a:tab pos="560070" algn="l"/>
                <a:tab pos="1479550" algn="l"/>
              </a:tabLst>
            </a:pPr>
            <a:r>
              <a:rPr sz="2400" dirty="0">
                <a:latin typeface="Trebuchet MS"/>
                <a:cs typeface="Trebuchet MS"/>
              </a:rPr>
              <a:t>A	</a:t>
            </a:r>
            <a:r>
              <a:rPr sz="2400" spc="-15" dirty="0">
                <a:latin typeface="Trebuchet MS"/>
                <a:cs typeface="Trebuchet MS"/>
              </a:rPr>
              <a:t>[</a:t>
            </a:r>
            <a:r>
              <a:rPr sz="2400" spc="-5" dirty="0">
                <a:latin typeface="Trebuchet MS"/>
                <a:cs typeface="Trebuchet MS"/>
              </a:rPr>
              <a:t>h</a:t>
            </a:r>
            <a:r>
              <a:rPr sz="2400" dirty="0">
                <a:latin typeface="Trebuchet MS"/>
                <a:cs typeface="Trebuchet MS"/>
              </a:rPr>
              <a:t>]</a:t>
            </a:r>
            <a:r>
              <a:rPr sz="2400" spc="20" dirty="0">
                <a:latin typeface="Trebuchet MS"/>
                <a:cs typeface="Trebuchet MS"/>
              </a:rPr>
              <a:t> </a:t>
            </a:r>
            <a:r>
              <a:rPr sz="2400" dirty="0">
                <a:latin typeface="Trebuchet MS"/>
                <a:cs typeface="Trebuchet MS"/>
              </a:rPr>
              <a:t>=	x</a:t>
            </a:r>
            <a:endParaRPr sz="2400">
              <a:latin typeface="Trebuchet MS"/>
              <a:cs typeface="Trebuchet MS"/>
            </a:endParaRPr>
          </a:p>
        </p:txBody>
      </p:sp>
      <p:sp>
        <p:nvSpPr>
          <p:cNvPr id="6" name="object 6"/>
          <p:cNvSpPr/>
          <p:nvPr/>
        </p:nvSpPr>
        <p:spPr>
          <a:xfrm>
            <a:off x="6973061" y="2186177"/>
            <a:ext cx="0" cy="2070735"/>
          </a:xfrm>
          <a:custGeom>
            <a:avLst/>
            <a:gdLst/>
            <a:ahLst/>
            <a:cxnLst/>
            <a:rect l="l" t="t" r="r" b="b"/>
            <a:pathLst>
              <a:path h="2070735">
                <a:moveTo>
                  <a:pt x="0" y="0"/>
                </a:moveTo>
                <a:lnTo>
                  <a:pt x="0" y="2070227"/>
                </a:lnTo>
              </a:path>
            </a:pathLst>
          </a:custGeom>
          <a:ln w="32004">
            <a:solidFill>
              <a:srgbClr val="505050"/>
            </a:solidFill>
          </a:ln>
        </p:spPr>
        <p:txBody>
          <a:bodyPr wrap="square" lIns="0" tIns="0" rIns="0" bIns="0" rtlCol="0"/>
          <a:lstStyle/>
          <a:p>
            <a:endParaRPr/>
          </a:p>
        </p:txBody>
      </p:sp>
      <p:sp>
        <p:nvSpPr>
          <p:cNvPr id="7" name="object 7"/>
          <p:cNvSpPr/>
          <p:nvPr/>
        </p:nvSpPr>
        <p:spPr>
          <a:xfrm>
            <a:off x="7422642" y="2186177"/>
            <a:ext cx="0" cy="2070735"/>
          </a:xfrm>
          <a:custGeom>
            <a:avLst/>
            <a:gdLst/>
            <a:ahLst/>
            <a:cxnLst/>
            <a:rect l="l" t="t" r="r" b="b"/>
            <a:pathLst>
              <a:path h="2070735">
                <a:moveTo>
                  <a:pt x="0" y="0"/>
                </a:moveTo>
                <a:lnTo>
                  <a:pt x="0" y="2070227"/>
                </a:lnTo>
              </a:path>
            </a:pathLst>
          </a:custGeom>
          <a:ln w="32004">
            <a:solidFill>
              <a:srgbClr val="505050"/>
            </a:solidFill>
          </a:ln>
        </p:spPr>
        <p:txBody>
          <a:bodyPr wrap="square" lIns="0" tIns="0" rIns="0" bIns="0" rtlCol="0"/>
          <a:lstStyle/>
          <a:p>
            <a:endParaRPr/>
          </a:p>
        </p:txBody>
      </p:sp>
      <p:sp>
        <p:nvSpPr>
          <p:cNvPr id="8" name="object 8"/>
          <p:cNvSpPr/>
          <p:nvPr/>
        </p:nvSpPr>
        <p:spPr>
          <a:xfrm>
            <a:off x="6973061" y="2186177"/>
            <a:ext cx="135255" cy="0"/>
          </a:xfrm>
          <a:custGeom>
            <a:avLst/>
            <a:gdLst/>
            <a:ahLst/>
            <a:cxnLst/>
            <a:rect l="l" t="t" r="r" b="b"/>
            <a:pathLst>
              <a:path w="135254">
                <a:moveTo>
                  <a:pt x="135001" y="0"/>
                </a:moveTo>
                <a:lnTo>
                  <a:pt x="0" y="0"/>
                </a:lnTo>
              </a:path>
            </a:pathLst>
          </a:custGeom>
          <a:ln w="32004">
            <a:solidFill>
              <a:srgbClr val="505050"/>
            </a:solidFill>
          </a:ln>
        </p:spPr>
        <p:txBody>
          <a:bodyPr wrap="square" lIns="0" tIns="0" rIns="0" bIns="0" rtlCol="0"/>
          <a:lstStyle/>
          <a:p>
            <a:endParaRPr/>
          </a:p>
        </p:txBody>
      </p:sp>
      <p:sp>
        <p:nvSpPr>
          <p:cNvPr id="9" name="object 9"/>
          <p:cNvSpPr/>
          <p:nvPr/>
        </p:nvSpPr>
        <p:spPr>
          <a:xfrm>
            <a:off x="7287006" y="2186177"/>
            <a:ext cx="135255" cy="0"/>
          </a:xfrm>
          <a:custGeom>
            <a:avLst/>
            <a:gdLst/>
            <a:ahLst/>
            <a:cxnLst/>
            <a:rect l="l" t="t" r="r" b="b"/>
            <a:pathLst>
              <a:path w="135254">
                <a:moveTo>
                  <a:pt x="135000" y="0"/>
                </a:moveTo>
                <a:lnTo>
                  <a:pt x="0" y="0"/>
                </a:lnTo>
              </a:path>
            </a:pathLst>
          </a:custGeom>
          <a:ln w="32004">
            <a:solidFill>
              <a:srgbClr val="505050"/>
            </a:solidFill>
          </a:ln>
        </p:spPr>
        <p:txBody>
          <a:bodyPr wrap="square" lIns="0" tIns="0" rIns="0" bIns="0" rtlCol="0"/>
          <a:lstStyle/>
          <a:p>
            <a:endParaRPr/>
          </a:p>
        </p:txBody>
      </p:sp>
      <p:sp>
        <p:nvSpPr>
          <p:cNvPr id="10" name="object 10"/>
          <p:cNvSpPr/>
          <p:nvPr/>
        </p:nvSpPr>
        <p:spPr>
          <a:xfrm>
            <a:off x="6973061" y="4257294"/>
            <a:ext cx="135255" cy="0"/>
          </a:xfrm>
          <a:custGeom>
            <a:avLst/>
            <a:gdLst/>
            <a:ahLst/>
            <a:cxnLst/>
            <a:rect l="l" t="t" r="r" b="b"/>
            <a:pathLst>
              <a:path w="135254">
                <a:moveTo>
                  <a:pt x="135001" y="0"/>
                </a:moveTo>
                <a:lnTo>
                  <a:pt x="0" y="0"/>
                </a:lnTo>
              </a:path>
            </a:pathLst>
          </a:custGeom>
          <a:ln w="32004">
            <a:solidFill>
              <a:srgbClr val="505050"/>
            </a:solidFill>
          </a:ln>
        </p:spPr>
        <p:txBody>
          <a:bodyPr wrap="square" lIns="0" tIns="0" rIns="0" bIns="0" rtlCol="0"/>
          <a:lstStyle/>
          <a:p>
            <a:endParaRPr/>
          </a:p>
        </p:txBody>
      </p:sp>
      <p:sp>
        <p:nvSpPr>
          <p:cNvPr id="11" name="object 11"/>
          <p:cNvSpPr/>
          <p:nvPr/>
        </p:nvSpPr>
        <p:spPr>
          <a:xfrm>
            <a:off x="7287006" y="4257294"/>
            <a:ext cx="135255" cy="0"/>
          </a:xfrm>
          <a:custGeom>
            <a:avLst/>
            <a:gdLst/>
            <a:ahLst/>
            <a:cxnLst/>
            <a:rect l="l" t="t" r="r" b="b"/>
            <a:pathLst>
              <a:path w="135254">
                <a:moveTo>
                  <a:pt x="135000" y="0"/>
                </a:moveTo>
                <a:lnTo>
                  <a:pt x="0" y="0"/>
                </a:lnTo>
              </a:path>
            </a:pathLst>
          </a:custGeom>
          <a:ln w="32004">
            <a:solidFill>
              <a:srgbClr val="505050"/>
            </a:solidFill>
          </a:ln>
        </p:spPr>
        <p:txBody>
          <a:bodyPr wrap="square" lIns="0" tIns="0" rIns="0" bIns="0" rtlCol="0"/>
          <a:lstStyle/>
          <a:p>
            <a:endParaRPr/>
          </a:p>
        </p:txBody>
      </p:sp>
      <p:sp>
        <p:nvSpPr>
          <p:cNvPr id="12" name="object 12"/>
          <p:cNvSpPr/>
          <p:nvPr/>
        </p:nvSpPr>
        <p:spPr>
          <a:xfrm>
            <a:off x="4226052" y="2770632"/>
            <a:ext cx="2430780" cy="765175"/>
          </a:xfrm>
          <a:custGeom>
            <a:avLst/>
            <a:gdLst/>
            <a:ahLst/>
            <a:cxnLst/>
            <a:rect l="l" t="t" r="r" b="b"/>
            <a:pathLst>
              <a:path w="2430779" h="765175">
                <a:moveTo>
                  <a:pt x="2048256" y="0"/>
                </a:moveTo>
                <a:lnTo>
                  <a:pt x="2048256" y="191261"/>
                </a:lnTo>
                <a:lnTo>
                  <a:pt x="0" y="191261"/>
                </a:lnTo>
                <a:lnTo>
                  <a:pt x="0" y="573785"/>
                </a:lnTo>
                <a:lnTo>
                  <a:pt x="2048256" y="573785"/>
                </a:lnTo>
                <a:lnTo>
                  <a:pt x="2048256" y="765047"/>
                </a:lnTo>
                <a:lnTo>
                  <a:pt x="2430779" y="382523"/>
                </a:lnTo>
                <a:lnTo>
                  <a:pt x="2048256" y="0"/>
                </a:lnTo>
                <a:close/>
              </a:path>
            </a:pathLst>
          </a:custGeom>
          <a:solidFill>
            <a:srgbClr val="76B800"/>
          </a:solidFill>
        </p:spPr>
        <p:txBody>
          <a:bodyPr wrap="square" lIns="0" tIns="0" rIns="0" bIns="0" rtlCol="0"/>
          <a:lstStyle/>
          <a:p>
            <a:endParaRPr/>
          </a:p>
        </p:txBody>
      </p:sp>
      <p:sp>
        <p:nvSpPr>
          <p:cNvPr id="13" name="object 13"/>
          <p:cNvSpPr/>
          <p:nvPr/>
        </p:nvSpPr>
        <p:spPr>
          <a:xfrm>
            <a:off x="8413242" y="2160270"/>
            <a:ext cx="0" cy="2070735"/>
          </a:xfrm>
          <a:custGeom>
            <a:avLst/>
            <a:gdLst/>
            <a:ahLst/>
            <a:cxnLst/>
            <a:rect l="l" t="t" r="r" b="b"/>
            <a:pathLst>
              <a:path h="2070735">
                <a:moveTo>
                  <a:pt x="0" y="0"/>
                </a:moveTo>
                <a:lnTo>
                  <a:pt x="0" y="2070227"/>
                </a:lnTo>
              </a:path>
            </a:pathLst>
          </a:custGeom>
          <a:ln w="32004">
            <a:solidFill>
              <a:srgbClr val="505050"/>
            </a:solidFill>
          </a:ln>
        </p:spPr>
        <p:txBody>
          <a:bodyPr wrap="square" lIns="0" tIns="0" rIns="0" bIns="0" rtlCol="0"/>
          <a:lstStyle/>
          <a:p>
            <a:endParaRPr/>
          </a:p>
        </p:txBody>
      </p:sp>
      <p:sp>
        <p:nvSpPr>
          <p:cNvPr id="14" name="object 14"/>
          <p:cNvSpPr/>
          <p:nvPr/>
        </p:nvSpPr>
        <p:spPr>
          <a:xfrm>
            <a:off x="8862821" y="2160270"/>
            <a:ext cx="0" cy="2070735"/>
          </a:xfrm>
          <a:custGeom>
            <a:avLst/>
            <a:gdLst/>
            <a:ahLst/>
            <a:cxnLst/>
            <a:rect l="l" t="t" r="r" b="b"/>
            <a:pathLst>
              <a:path h="2070735">
                <a:moveTo>
                  <a:pt x="0" y="0"/>
                </a:moveTo>
                <a:lnTo>
                  <a:pt x="0" y="2070227"/>
                </a:lnTo>
              </a:path>
            </a:pathLst>
          </a:custGeom>
          <a:ln w="32004">
            <a:solidFill>
              <a:srgbClr val="505050"/>
            </a:solidFill>
          </a:ln>
        </p:spPr>
        <p:txBody>
          <a:bodyPr wrap="square" lIns="0" tIns="0" rIns="0" bIns="0" rtlCol="0"/>
          <a:lstStyle/>
          <a:p>
            <a:endParaRPr/>
          </a:p>
        </p:txBody>
      </p:sp>
      <p:sp>
        <p:nvSpPr>
          <p:cNvPr id="15" name="object 15"/>
          <p:cNvSpPr/>
          <p:nvPr/>
        </p:nvSpPr>
        <p:spPr>
          <a:xfrm>
            <a:off x="8413242" y="2160270"/>
            <a:ext cx="135255" cy="0"/>
          </a:xfrm>
          <a:custGeom>
            <a:avLst/>
            <a:gdLst/>
            <a:ahLst/>
            <a:cxnLst/>
            <a:rect l="l" t="t" r="r" b="b"/>
            <a:pathLst>
              <a:path w="135254">
                <a:moveTo>
                  <a:pt x="135000" y="0"/>
                </a:moveTo>
                <a:lnTo>
                  <a:pt x="0" y="0"/>
                </a:lnTo>
              </a:path>
            </a:pathLst>
          </a:custGeom>
          <a:ln w="32004">
            <a:solidFill>
              <a:srgbClr val="505050"/>
            </a:solidFill>
          </a:ln>
        </p:spPr>
        <p:txBody>
          <a:bodyPr wrap="square" lIns="0" tIns="0" rIns="0" bIns="0" rtlCol="0"/>
          <a:lstStyle/>
          <a:p>
            <a:endParaRPr/>
          </a:p>
        </p:txBody>
      </p:sp>
      <p:sp>
        <p:nvSpPr>
          <p:cNvPr id="16" name="object 16"/>
          <p:cNvSpPr/>
          <p:nvPr/>
        </p:nvSpPr>
        <p:spPr>
          <a:xfrm>
            <a:off x="8727185" y="2160270"/>
            <a:ext cx="135255" cy="0"/>
          </a:xfrm>
          <a:custGeom>
            <a:avLst/>
            <a:gdLst/>
            <a:ahLst/>
            <a:cxnLst/>
            <a:rect l="l" t="t" r="r" b="b"/>
            <a:pathLst>
              <a:path w="135254">
                <a:moveTo>
                  <a:pt x="135000" y="0"/>
                </a:moveTo>
                <a:lnTo>
                  <a:pt x="0" y="0"/>
                </a:lnTo>
              </a:path>
            </a:pathLst>
          </a:custGeom>
          <a:ln w="32004">
            <a:solidFill>
              <a:srgbClr val="505050"/>
            </a:solidFill>
          </a:ln>
        </p:spPr>
        <p:txBody>
          <a:bodyPr wrap="square" lIns="0" tIns="0" rIns="0" bIns="0" rtlCol="0"/>
          <a:lstStyle/>
          <a:p>
            <a:endParaRPr/>
          </a:p>
        </p:txBody>
      </p:sp>
      <p:sp>
        <p:nvSpPr>
          <p:cNvPr id="17" name="object 17"/>
          <p:cNvSpPr/>
          <p:nvPr/>
        </p:nvSpPr>
        <p:spPr>
          <a:xfrm>
            <a:off x="8413242" y="4231385"/>
            <a:ext cx="135255" cy="0"/>
          </a:xfrm>
          <a:custGeom>
            <a:avLst/>
            <a:gdLst/>
            <a:ahLst/>
            <a:cxnLst/>
            <a:rect l="l" t="t" r="r" b="b"/>
            <a:pathLst>
              <a:path w="135254">
                <a:moveTo>
                  <a:pt x="135000" y="0"/>
                </a:moveTo>
                <a:lnTo>
                  <a:pt x="0" y="0"/>
                </a:lnTo>
              </a:path>
            </a:pathLst>
          </a:custGeom>
          <a:ln w="32004">
            <a:solidFill>
              <a:srgbClr val="505050"/>
            </a:solidFill>
          </a:ln>
        </p:spPr>
        <p:txBody>
          <a:bodyPr wrap="square" lIns="0" tIns="0" rIns="0" bIns="0" rtlCol="0"/>
          <a:lstStyle/>
          <a:p>
            <a:endParaRPr/>
          </a:p>
        </p:txBody>
      </p:sp>
      <p:sp>
        <p:nvSpPr>
          <p:cNvPr id="18" name="object 18"/>
          <p:cNvSpPr/>
          <p:nvPr/>
        </p:nvSpPr>
        <p:spPr>
          <a:xfrm>
            <a:off x="8727185" y="4231385"/>
            <a:ext cx="135255" cy="0"/>
          </a:xfrm>
          <a:custGeom>
            <a:avLst/>
            <a:gdLst/>
            <a:ahLst/>
            <a:cxnLst/>
            <a:rect l="l" t="t" r="r" b="b"/>
            <a:pathLst>
              <a:path w="135254">
                <a:moveTo>
                  <a:pt x="135000" y="0"/>
                </a:moveTo>
                <a:lnTo>
                  <a:pt x="0" y="0"/>
                </a:lnTo>
              </a:path>
            </a:pathLst>
          </a:custGeom>
          <a:ln w="32004">
            <a:solidFill>
              <a:srgbClr val="505050"/>
            </a:solidFill>
          </a:ln>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6790"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3" name="object 3"/>
          <p:cNvSpPr/>
          <p:nvPr/>
        </p:nvSpPr>
        <p:spPr>
          <a:xfrm>
            <a:off x="3567303" y="263271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4" name="object 4"/>
          <p:cNvSpPr/>
          <p:nvPr/>
        </p:nvSpPr>
        <p:spPr>
          <a:xfrm>
            <a:off x="3526790"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5" name="object 5"/>
          <p:cNvSpPr/>
          <p:nvPr/>
        </p:nvSpPr>
        <p:spPr>
          <a:xfrm>
            <a:off x="2687827"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6" name="object 6"/>
          <p:cNvSpPr/>
          <p:nvPr/>
        </p:nvSpPr>
        <p:spPr>
          <a:xfrm>
            <a:off x="2697098" y="263271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7" name="object 7"/>
          <p:cNvSpPr/>
          <p:nvPr/>
        </p:nvSpPr>
        <p:spPr>
          <a:xfrm>
            <a:off x="2687827"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8" name="object 8"/>
          <p:cNvSpPr/>
          <p:nvPr/>
        </p:nvSpPr>
        <p:spPr>
          <a:xfrm>
            <a:off x="3552697" y="3190239"/>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9" name="object 9"/>
          <p:cNvSpPr/>
          <p:nvPr/>
        </p:nvSpPr>
        <p:spPr>
          <a:xfrm>
            <a:off x="3593210" y="2994660"/>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10" name="object 10"/>
          <p:cNvSpPr/>
          <p:nvPr/>
        </p:nvSpPr>
        <p:spPr>
          <a:xfrm>
            <a:off x="3552697" y="29857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1" name="object 11"/>
          <p:cNvSpPr/>
          <p:nvPr/>
        </p:nvSpPr>
        <p:spPr>
          <a:xfrm>
            <a:off x="2715260" y="3190239"/>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2" name="object 12"/>
          <p:cNvSpPr/>
          <p:nvPr/>
        </p:nvSpPr>
        <p:spPr>
          <a:xfrm>
            <a:off x="2724530" y="2994660"/>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13" name="object 13"/>
          <p:cNvSpPr/>
          <p:nvPr/>
        </p:nvSpPr>
        <p:spPr>
          <a:xfrm>
            <a:off x="2715260" y="29857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4" name="object 14"/>
          <p:cNvSpPr/>
          <p:nvPr/>
        </p:nvSpPr>
        <p:spPr>
          <a:xfrm>
            <a:off x="3542029" y="35699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5" name="object 15"/>
          <p:cNvSpPr/>
          <p:nvPr/>
        </p:nvSpPr>
        <p:spPr>
          <a:xfrm>
            <a:off x="3582542" y="3374390"/>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6" name="object 16"/>
          <p:cNvSpPr/>
          <p:nvPr/>
        </p:nvSpPr>
        <p:spPr>
          <a:xfrm>
            <a:off x="3542029" y="336550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7" name="object 17"/>
          <p:cNvSpPr/>
          <p:nvPr/>
        </p:nvSpPr>
        <p:spPr>
          <a:xfrm>
            <a:off x="2703067" y="35699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12339" y="3374390"/>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19" name="object 19"/>
          <p:cNvSpPr/>
          <p:nvPr/>
        </p:nvSpPr>
        <p:spPr>
          <a:xfrm>
            <a:off x="2703067" y="336550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0" name="object 20"/>
          <p:cNvSpPr txBox="1"/>
          <p:nvPr/>
        </p:nvSpPr>
        <p:spPr>
          <a:xfrm>
            <a:off x="577087" y="1980241"/>
            <a:ext cx="2974340" cy="1617345"/>
          </a:xfrm>
          <a:prstGeom prst="rect">
            <a:avLst/>
          </a:prstGeom>
        </p:spPr>
        <p:txBody>
          <a:bodyPr vert="horz" wrap="square" lIns="0" tIns="132080" rIns="0" bIns="0" rtlCol="0">
            <a:spAutoFit/>
          </a:bodyPr>
          <a:lstStyle/>
          <a:p>
            <a:pPr marL="12700">
              <a:lnSpc>
                <a:spcPct val="100000"/>
              </a:lnSpc>
              <a:spcBef>
                <a:spcPts val="1040"/>
              </a:spcBef>
            </a:pPr>
            <a:r>
              <a:rPr lang="ru-RU" sz="2400" spc="-10" dirty="0" smtClean="0">
                <a:latin typeface="Trebuchet MS"/>
                <a:cs typeface="Trebuchet MS"/>
              </a:rPr>
              <a:t>Уравнения</a:t>
            </a:r>
            <a:r>
              <a:rPr sz="2400" spc="-10" dirty="0" smtClean="0">
                <a:latin typeface="Trebuchet MS"/>
                <a:cs typeface="Trebuchet MS"/>
              </a:rPr>
              <a:t>:</a:t>
            </a:r>
            <a:endParaRPr sz="2400" dirty="0">
              <a:latin typeface="Trebuchet MS"/>
              <a:cs typeface="Trebuchet MS"/>
            </a:endParaRPr>
          </a:p>
          <a:p>
            <a:pPr marL="1152525">
              <a:lnSpc>
                <a:spcPct val="100000"/>
              </a:lnSpc>
              <a:spcBef>
                <a:spcPts val="705"/>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3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1" name="object 21"/>
          <p:cNvSpPr txBox="1"/>
          <p:nvPr/>
        </p:nvSpPr>
        <p:spPr>
          <a:xfrm>
            <a:off x="3639439" y="2466232"/>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0"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2" name="object 22"/>
          <p:cNvSpPr/>
          <p:nvPr/>
        </p:nvSpPr>
        <p:spPr>
          <a:xfrm>
            <a:off x="3769614"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3" name="object 23"/>
          <p:cNvSpPr/>
          <p:nvPr/>
        </p:nvSpPr>
        <p:spPr>
          <a:xfrm>
            <a:off x="3814698"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4" name="object 24"/>
          <p:cNvSpPr/>
          <p:nvPr/>
        </p:nvSpPr>
        <p:spPr>
          <a:xfrm>
            <a:off x="3769614" y="372999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5" name="object 25"/>
          <p:cNvSpPr/>
          <p:nvPr/>
        </p:nvSpPr>
        <p:spPr>
          <a:xfrm>
            <a:off x="2838576" y="3957320"/>
            <a:ext cx="55880" cy="10160"/>
          </a:xfrm>
          <a:custGeom>
            <a:avLst/>
            <a:gdLst/>
            <a:ahLst/>
            <a:cxnLst/>
            <a:rect l="l" t="t" r="r" b="b"/>
            <a:pathLst>
              <a:path w="55880"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6" name="object 26"/>
          <p:cNvSpPr/>
          <p:nvPr/>
        </p:nvSpPr>
        <p:spPr>
          <a:xfrm>
            <a:off x="2848864"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7" name="object 27"/>
          <p:cNvSpPr/>
          <p:nvPr/>
        </p:nvSpPr>
        <p:spPr>
          <a:xfrm>
            <a:off x="2838576" y="3729990"/>
            <a:ext cx="55880" cy="10160"/>
          </a:xfrm>
          <a:custGeom>
            <a:avLst/>
            <a:gdLst/>
            <a:ahLst/>
            <a:cxnLst/>
            <a:rect l="l" t="t" r="r" b="b"/>
            <a:pathLst>
              <a:path w="55880"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8" name="object 28"/>
          <p:cNvSpPr txBox="1"/>
          <p:nvPr/>
        </p:nvSpPr>
        <p:spPr>
          <a:xfrm>
            <a:off x="577087" y="3570706"/>
            <a:ext cx="4453890" cy="1915795"/>
          </a:xfrm>
          <a:prstGeom prst="rect">
            <a:avLst/>
          </a:prstGeom>
        </p:spPr>
        <p:txBody>
          <a:bodyPr vert="horz" wrap="square" lIns="0" tIns="96520" rIns="0" bIns="0" rtlCol="0">
            <a:spAutoFit/>
          </a:bodyPr>
          <a:lstStyle/>
          <a:p>
            <a:pPr marL="809625">
              <a:lnSpc>
                <a:spcPct val="100000"/>
              </a:lnSpc>
              <a:spcBef>
                <a:spcPts val="760"/>
              </a:spcBef>
              <a:tabLst>
                <a:tab pos="333057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1235075" marR="900430" algn="ctr">
              <a:lnSpc>
                <a:spcPct val="127499"/>
              </a:lnSpc>
              <a:spcBef>
                <a:spcPts val="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  </a:t>
            </a:r>
            <a:r>
              <a:rPr sz="2000" spc="-240" dirty="0">
                <a:latin typeface="Cambria Math"/>
                <a:cs typeface="Cambria Math"/>
              </a:rPr>
              <a:t>𝑐Ƹ</a:t>
            </a:r>
            <a:r>
              <a:rPr sz="1950" spc="-359" baseline="-21367" dirty="0">
                <a:latin typeface="Cambria Math"/>
                <a:cs typeface="Cambria Math"/>
              </a:rPr>
              <a:t>𝑡 </a:t>
            </a:r>
            <a:r>
              <a:rPr sz="2000" spc="5" dirty="0">
                <a:latin typeface="Cambria Math"/>
                <a:cs typeface="Cambria Math"/>
              </a:rPr>
              <a:t>ℎ</a:t>
            </a:r>
            <a:r>
              <a:rPr sz="1950" spc="7" baseline="-21367" dirty="0">
                <a:latin typeface="Cambria Math"/>
                <a:cs typeface="Cambria Math"/>
              </a:rPr>
              <a:t>𝑡 </a:t>
            </a:r>
            <a:r>
              <a:rPr sz="2000" dirty="0">
                <a:latin typeface="Cambria Math"/>
                <a:cs typeface="Cambria Math"/>
              </a:rPr>
              <a:t>= </a:t>
            </a:r>
            <a:r>
              <a:rPr sz="2000" spc="5" dirty="0">
                <a:latin typeface="Cambria Math"/>
                <a:cs typeface="Cambria Math"/>
              </a:rPr>
              <a:t>𝑜</a:t>
            </a:r>
            <a:r>
              <a:rPr sz="2175" spc="7" baseline="-15325" dirty="0">
                <a:latin typeface="Cambria Math"/>
                <a:cs typeface="Cambria Math"/>
              </a:rPr>
              <a:t>𝑡 </a:t>
            </a:r>
            <a:r>
              <a:rPr sz="2000" dirty="0">
                <a:latin typeface="Cambria Math"/>
                <a:cs typeface="Cambria Math"/>
              </a:rPr>
              <a:t>∘  </a:t>
            </a:r>
            <a:r>
              <a:rPr sz="2000" spc="15" dirty="0">
                <a:latin typeface="Cambria Math"/>
                <a:cs typeface="Cambria Math"/>
              </a:rPr>
              <a:t>tanh(𝑐</a:t>
            </a:r>
            <a:r>
              <a:rPr sz="2175" spc="22" baseline="-15325" dirty="0">
                <a:latin typeface="Cambria Math"/>
                <a:cs typeface="Cambria Math"/>
              </a:rPr>
              <a:t>𝑡</a:t>
            </a:r>
            <a:r>
              <a:rPr sz="2000" spc="15" dirty="0">
                <a:latin typeface="Cambria Math"/>
                <a:cs typeface="Cambria Math"/>
              </a:rPr>
              <a:t>)</a:t>
            </a:r>
            <a:endParaRPr sz="2000" dirty="0">
              <a:latin typeface="Cambria Math"/>
              <a:cs typeface="Cambria Math"/>
            </a:endParaRPr>
          </a:p>
          <a:p>
            <a:pPr marL="12700">
              <a:lnSpc>
                <a:spcPts val="2055"/>
              </a:lnSpc>
              <a:spcBef>
                <a:spcPts val="1590"/>
              </a:spcBef>
            </a:pPr>
            <a:r>
              <a:rPr lang="ru-RU" sz="1800" spc="-5" dirty="0" smtClean="0">
                <a:latin typeface="Trebuchet MS"/>
                <a:cs typeface="Trebuchet MS"/>
              </a:rPr>
              <a:t>Для </a:t>
            </a:r>
            <a:r>
              <a:rPr lang="ru-RU" sz="1800" spc="-5" dirty="0" err="1" smtClean="0">
                <a:latin typeface="Trebuchet MS"/>
                <a:cs typeface="Trebuchet MS"/>
              </a:rPr>
              <a:t>бэтча</a:t>
            </a:r>
            <a:r>
              <a:rPr lang="ru-RU" sz="1800" spc="-5" dirty="0" smtClean="0">
                <a:latin typeface="Trebuchet MS"/>
                <a:cs typeface="Trebuchet MS"/>
              </a:rPr>
              <a:t> </a:t>
            </a:r>
            <a:r>
              <a:rPr sz="1800" dirty="0" smtClean="0">
                <a:latin typeface="Trebuchet MS"/>
                <a:cs typeface="Trebuchet MS"/>
              </a:rPr>
              <a:t>B</a:t>
            </a:r>
            <a:r>
              <a:rPr sz="1800" dirty="0">
                <a:latin typeface="Trebuchet MS"/>
                <a:cs typeface="Trebuchet MS"/>
              </a:rPr>
              <a:t>, w</a:t>
            </a:r>
            <a:r>
              <a:rPr sz="1800" baseline="-20833" dirty="0">
                <a:latin typeface="Trebuchet MS"/>
                <a:cs typeface="Trebuchet MS"/>
              </a:rPr>
              <a:t>t</a:t>
            </a:r>
            <a:r>
              <a:rPr sz="1800" dirty="0">
                <a:latin typeface="Trebuchet MS"/>
                <a:cs typeface="Trebuchet MS"/>
              </a:rPr>
              <a:t>, </a:t>
            </a:r>
            <a:r>
              <a:rPr sz="1800" spc="-5" dirty="0" err="1">
                <a:latin typeface="Trebuchet MS"/>
                <a:cs typeface="Trebuchet MS"/>
              </a:rPr>
              <a:t>h</a:t>
            </a:r>
            <a:r>
              <a:rPr sz="1800" spc="-7" baseline="-20833" dirty="0" err="1">
                <a:latin typeface="Trebuchet MS"/>
                <a:cs typeface="Trebuchet MS"/>
              </a:rPr>
              <a:t>t</a:t>
            </a:r>
            <a:r>
              <a:rPr sz="1800" spc="-7" baseline="-20833" dirty="0">
                <a:latin typeface="Trebuchet MS"/>
                <a:cs typeface="Trebuchet MS"/>
              </a:rPr>
              <a:t> </a:t>
            </a:r>
            <a:r>
              <a:rPr lang="ru-RU" sz="1800" spc="-5" dirty="0" smtClean="0">
                <a:latin typeface="Trebuchet MS"/>
                <a:cs typeface="Trebuchet MS"/>
              </a:rPr>
              <a:t>– матрицы размера</a:t>
            </a:r>
            <a:endParaRPr sz="1800" dirty="0">
              <a:latin typeface="Trebuchet MS"/>
              <a:cs typeface="Trebuchet MS"/>
            </a:endParaRPr>
          </a:p>
          <a:p>
            <a:pPr marL="12700">
              <a:lnSpc>
                <a:spcPts val="2055"/>
              </a:lnSpc>
            </a:pPr>
            <a:r>
              <a:rPr sz="1800" spc="-5" dirty="0">
                <a:latin typeface="Trebuchet MS"/>
                <a:cs typeface="Trebuchet MS"/>
              </a:rPr>
              <a:t>HxB.</a:t>
            </a:r>
            <a:endParaRPr sz="1800" dirty="0">
              <a:latin typeface="Trebuchet MS"/>
              <a:cs typeface="Trebuchet MS"/>
            </a:endParaRP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15</a:t>
            </a:fld>
            <a:endParaRPr dirty="0"/>
          </a:p>
        </p:txBody>
      </p:sp>
      <p:sp>
        <p:nvSpPr>
          <p:cNvPr id="29" name="object 29"/>
          <p:cNvSpPr txBox="1">
            <a:spLocks noGrp="1"/>
          </p:cNvSpPr>
          <p:nvPr>
            <p:ph sz="half" idx="3"/>
          </p:nvPr>
        </p:nvSpPr>
        <p:spPr>
          <a:prstGeom prst="rect">
            <a:avLst/>
          </a:prstGeom>
        </p:spPr>
        <p:txBody>
          <a:bodyPr vert="horz" wrap="square" lIns="0" tIns="13335" rIns="0" bIns="0" rtlCol="0">
            <a:spAutoFit/>
          </a:bodyPr>
          <a:lstStyle/>
          <a:p>
            <a:pPr marL="12700">
              <a:lnSpc>
                <a:spcPct val="100000"/>
              </a:lnSpc>
              <a:spcBef>
                <a:spcPts val="105"/>
              </a:spcBef>
            </a:pPr>
            <a:r>
              <a:rPr lang="ru-RU" dirty="0"/>
              <a:t>Операции </a:t>
            </a:r>
            <a:r>
              <a:rPr dirty="0" smtClean="0"/>
              <a:t>:</a:t>
            </a:r>
            <a:endParaRPr dirty="0"/>
          </a:p>
          <a:p>
            <a:pPr marL="584200">
              <a:lnSpc>
                <a:spcPts val="1825"/>
              </a:lnSpc>
              <a:spcBef>
                <a:spcPts val="1610"/>
              </a:spcBef>
            </a:pPr>
            <a:r>
              <a:rPr sz="1600" spc="-5" dirty="0">
                <a:solidFill>
                  <a:srgbClr val="FF0000"/>
                </a:solidFill>
              </a:rPr>
              <a:t>1x </a:t>
            </a:r>
            <a:r>
              <a:rPr sz="1600" spc="-5" dirty="0"/>
              <a:t>Matrix-matrix </a:t>
            </a:r>
            <a:r>
              <a:rPr sz="1600" spc="-10" dirty="0"/>
              <a:t>multiplication </a:t>
            </a:r>
            <a:r>
              <a:rPr sz="1600" spc="-5" dirty="0"/>
              <a:t>(input</a:t>
            </a:r>
            <a:r>
              <a:rPr sz="1600" spc="100" dirty="0"/>
              <a:t> </a:t>
            </a:r>
            <a:r>
              <a:rPr sz="1600" spc="-10" dirty="0"/>
              <a:t>2HxB,</a:t>
            </a:r>
            <a:endParaRPr sz="1600" dirty="0"/>
          </a:p>
          <a:p>
            <a:pPr marL="584200">
              <a:lnSpc>
                <a:spcPts val="1825"/>
              </a:lnSpc>
            </a:pPr>
            <a:r>
              <a:rPr sz="1600" spc="-5" dirty="0"/>
              <a:t>output</a:t>
            </a:r>
            <a:r>
              <a:rPr sz="1600" spc="25" dirty="0"/>
              <a:t> </a:t>
            </a:r>
            <a:r>
              <a:rPr sz="1600" spc="-5" dirty="0">
                <a:solidFill>
                  <a:srgbClr val="FF0000"/>
                </a:solidFill>
              </a:rPr>
              <a:t>4H</a:t>
            </a:r>
            <a:r>
              <a:rPr sz="1600" spc="-5" dirty="0"/>
              <a:t>xB)</a:t>
            </a:r>
            <a:endParaRPr sz="1600" dirty="0"/>
          </a:p>
          <a:p>
            <a:pPr>
              <a:lnSpc>
                <a:spcPct val="100000"/>
              </a:lnSpc>
              <a:spcBef>
                <a:spcPts val="40"/>
              </a:spcBef>
            </a:pPr>
            <a:endParaRPr sz="1550" dirty="0">
              <a:latin typeface="Times New Roman"/>
              <a:cs typeface="Times New Roman"/>
            </a:endParaRPr>
          </a:p>
          <a:p>
            <a:pPr marL="584200" marR="339725">
              <a:lnSpc>
                <a:spcPts val="1730"/>
              </a:lnSpc>
            </a:pPr>
            <a:r>
              <a:rPr sz="1600" strike="sngStrike" spc="-5" dirty="0"/>
              <a:t>1x Matrix-vector </a:t>
            </a:r>
            <a:r>
              <a:rPr sz="1600" strike="sngStrike" spc="-10" dirty="0"/>
              <a:t>multiplication </a:t>
            </a:r>
            <a:r>
              <a:rPr sz="1600" strike="sngStrike" spc="-5" dirty="0"/>
              <a:t>(input </a:t>
            </a:r>
            <a:r>
              <a:rPr sz="1600" strike="sngStrike" spc="-10" dirty="0"/>
              <a:t>H, </a:t>
            </a:r>
            <a:r>
              <a:rPr sz="1600" strike="noStrike" spc="-10" dirty="0"/>
              <a:t> </a:t>
            </a:r>
            <a:r>
              <a:rPr sz="1600" strike="sngStrike" spc="-5" dirty="0"/>
              <a:t>output</a:t>
            </a:r>
            <a:r>
              <a:rPr sz="1600" strike="sngStrike" spc="20" dirty="0"/>
              <a:t> </a:t>
            </a:r>
            <a:r>
              <a:rPr sz="1600" strike="sngStrike" spc="-10" dirty="0"/>
              <a:t>H)</a:t>
            </a:r>
            <a:endParaRPr sz="1600" dirty="0"/>
          </a:p>
          <a:p>
            <a:pPr marL="584200">
              <a:lnSpc>
                <a:spcPct val="100000"/>
              </a:lnSpc>
              <a:spcBef>
                <a:spcPts val="1585"/>
              </a:spcBef>
            </a:pPr>
            <a:r>
              <a:rPr sz="1600" spc="-5" dirty="0"/>
              <a:t>2x Pointwise tanh (size</a:t>
            </a:r>
            <a:r>
              <a:rPr sz="1600" spc="75" dirty="0"/>
              <a:t> </a:t>
            </a:r>
            <a:r>
              <a:rPr sz="1600" spc="-5" dirty="0"/>
              <a:t>HxB)</a:t>
            </a:r>
            <a:endParaRPr sz="1600" dirty="0"/>
          </a:p>
          <a:p>
            <a:pPr marL="584200" marR="1185545">
              <a:lnSpc>
                <a:spcPct val="183700"/>
              </a:lnSpc>
            </a:pPr>
            <a:r>
              <a:rPr sz="1600" spc="-5" dirty="0"/>
              <a:t>3x Pointwise sigmoid (size HxB)  5x Pointwise </a:t>
            </a:r>
            <a:r>
              <a:rPr sz="1600" spc="-10" dirty="0"/>
              <a:t>add </a:t>
            </a:r>
            <a:r>
              <a:rPr sz="1600" spc="-5" dirty="0"/>
              <a:t>(size</a:t>
            </a:r>
            <a:r>
              <a:rPr sz="1600" spc="55" dirty="0"/>
              <a:t> </a:t>
            </a:r>
            <a:r>
              <a:rPr sz="1600" spc="-5" dirty="0"/>
              <a:t>HxB)</a:t>
            </a:r>
            <a:endParaRPr sz="1600" dirty="0"/>
          </a:p>
          <a:p>
            <a:pPr marL="584200">
              <a:lnSpc>
                <a:spcPct val="100000"/>
              </a:lnSpc>
              <a:spcBef>
                <a:spcPts val="1610"/>
              </a:spcBef>
            </a:pPr>
            <a:r>
              <a:rPr sz="1600" spc="-5" dirty="0"/>
              <a:t>2x Pointwise </a:t>
            </a:r>
            <a:r>
              <a:rPr sz="1600" spc="-10" dirty="0"/>
              <a:t>multiplication </a:t>
            </a:r>
            <a:r>
              <a:rPr sz="1600" spc="-5" dirty="0"/>
              <a:t>(size</a:t>
            </a:r>
            <a:r>
              <a:rPr sz="1600" spc="130" dirty="0"/>
              <a:t> </a:t>
            </a:r>
            <a:r>
              <a:rPr sz="1600" spc="-10" dirty="0"/>
              <a:t>HxB)</a:t>
            </a:r>
            <a:endParaRPr sz="1600" dirty="0"/>
          </a:p>
        </p:txBody>
      </p:sp>
      <p:sp>
        <p:nvSpPr>
          <p:cNvPr id="33" name="object 30"/>
          <p:cNvSpPr txBox="1">
            <a:spLocks noGrp="1"/>
          </p:cNvSpPr>
          <p:nvPr>
            <p:ph type="title"/>
          </p:nvPr>
        </p:nvSpPr>
        <p:spPr>
          <a:xfrm>
            <a:off x="577086" y="624966"/>
            <a:ext cx="4520565" cy="1060290"/>
          </a:xfrm>
          <a:prstGeom prst="rect">
            <a:avLst/>
          </a:prstGeom>
        </p:spPr>
        <p:txBody>
          <a:bodyPr vert="horz" wrap="square" lIns="0" tIns="12700" rIns="0" bIns="0" rtlCol="0">
            <a:spAutoFit/>
          </a:bodyPr>
          <a:lstStyle/>
          <a:p>
            <a:pPr marL="12700">
              <a:lnSpc>
                <a:spcPts val="4300"/>
              </a:lnSpc>
              <a:spcBef>
                <a:spcPts val="100"/>
              </a:spcBef>
            </a:pPr>
            <a:r>
              <a:rPr lang="ru-RU" dirty="0"/>
              <a:t>СДКП</a:t>
            </a:r>
            <a:r>
              <a:rPr lang="ru-RU" dirty="0">
                <a:solidFill>
                  <a:srgbClr val="FFFFFF"/>
                </a:solidFill>
              </a:rPr>
              <a:t> </a:t>
            </a:r>
            <a:r>
              <a:rPr lang="ru-RU" spc="-10" dirty="0">
                <a:solidFill>
                  <a:srgbClr val="76B800"/>
                </a:solidFill>
              </a:rPr>
              <a:t/>
            </a:r>
            <a:br>
              <a:rPr lang="ru-RU" spc="-10" dirty="0">
                <a:solidFill>
                  <a:srgbClr val="76B800"/>
                </a:solidFill>
              </a:rPr>
            </a:br>
            <a:r>
              <a:rPr lang="ru-RU" sz="2400" spc="-10" dirty="0">
                <a:solidFill>
                  <a:srgbClr val="76B800"/>
                </a:solidFill>
              </a:rPr>
              <a:t>Необходимые вычисления</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6790"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3" name="object 3"/>
          <p:cNvSpPr/>
          <p:nvPr/>
        </p:nvSpPr>
        <p:spPr>
          <a:xfrm>
            <a:off x="3567303" y="263271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4" name="object 4"/>
          <p:cNvSpPr/>
          <p:nvPr/>
        </p:nvSpPr>
        <p:spPr>
          <a:xfrm>
            <a:off x="3526790"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5" name="object 5"/>
          <p:cNvSpPr/>
          <p:nvPr/>
        </p:nvSpPr>
        <p:spPr>
          <a:xfrm>
            <a:off x="2687827" y="2828289"/>
            <a:ext cx="50165" cy="7620"/>
          </a:xfrm>
          <a:custGeom>
            <a:avLst/>
            <a:gdLst/>
            <a:ahLst/>
            <a:cxnLst/>
            <a:rect l="l" t="t" r="r" b="b"/>
            <a:pathLst>
              <a:path w="50164" h="7619">
                <a:moveTo>
                  <a:pt x="0" y="7620"/>
                </a:moveTo>
                <a:lnTo>
                  <a:pt x="49784" y="7620"/>
                </a:lnTo>
                <a:lnTo>
                  <a:pt x="49784" y="0"/>
                </a:lnTo>
                <a:lnTo>
                  <a:pt x="0" y="0"/>
                </a:lnTo>
                <a:lnTo>
                  <a:pt x="0" y="7620"/>
                </a:lnTo>
                <a:close/>
              </a:path>
            </a:pathLst>
          </a:custGeom>
          <a:solidFill>
            <a:srgbClr val="000000"/>
          </a:solidFill>
        </p:spPr>
        <p:txBody>
          <a:bodyPr wrap="square" lIns="0" tIns="0" rIns="0" bIns="0" rtlCol="0"/>
          <a:lstStyle/>
          <a:p>
            <a:endParaRPr/>
          </a:p>
        </p:txBody>
      </p:sp>
      <p:sp>
        <p:nvSpPr>
          <p:cNvPr id="6" name="object 6"/>
          <p:cNvSpPr/>
          <p:nvPr/>
        </p:nvSpPr>
        <p:spPr>
          <a:xfrm>
            <a:off x="2697098" y="263271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7" name="object 7"/>
          <p:cNvSpPr/>
          <p:nvPr/>
        </p:nvSpPr>
        <p:spPr>
          <a:xfrm>
            <a:off x="2687827" y="262382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8" name="object 8"/>
          <p:cNvSpPr/>
          <p:nvPr/>
        </p:nvSpPr>
        <p:spPr>
          <a:xfrm>
            <a:off x="3552697" y="3190239"/>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9" name="object 9"/>
          <p:cNvSpPr/>
          <p:nvPr/>
        </p:nvSpPr>
        <p:spPr>
          <a:xfrm>
            <a:off x="3593210" y="2994660"/>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10" name="object 10"/>
          <p:cNvSpPr/>
          <p:nvPr/>
        </p:nvSpPr>
        <p:spPr>
          <a:xfrm>
            <a:off x="3552697" y="29857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1" name="object 11"/>
          <p:cNvSpPr/>
          <p:nvPr/>
        </p:nvSpPr>
        <p:spPr>
          <a:xfrm>
            <a:off x="2715260" y="3190239"/>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2" name="object 12"/>
          <p:cNvSpPr/>
          <p:nvPr/>
        </p:nvSpPr>
        <p:spPr>
          <a:xfrm>
            <a:off x="2724530" y="2994660"/>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13" name="object 13"/>
          <p:cNvSpPr/>
          <p:nvPr/>
        </p:nvSpPr>
        <p:spPr>
          <a:xfrm>
            <a:off x="2715260" y="29857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4" name="object 14"/>
          <p:cNvSpPr/>
          <p:nvPr/>
        </p:nvSpPr>
        <p:spPr>
          <a:xfrm>
            <a:off x="3542029" y="356997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5" name="object 15"/>
          <p:cNvSpPr/>
          <p:nvPr/>
        </p:nvSpPr>
        <p:spPr>
          <a:xfrm>
            <a:off x="3582542" y="3374390"/>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6" name="object 16"/>
          <p:cNvSpPr/>
          <p:nvPr/>
        </p:nvSpPr>
        <p:spPr>
          <a:xfrm>
            <a:off x="3542029" y="336550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7" name="object 17"/>
          <p:cNvSpPr/>
          <p:nvPr/>
        </p:nvSpPr>
        <p:spPr>
          <a:xfrm>
            <a:off x="2703067" y="356997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12339" y="3374390"/>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19" name="object 19"/>
          <p:cNvSpPr/>
          <p:nvPr/>
        </p:nvSpPr>
        <p:spPr>
          <a:xfrm>
            <a:off x="2703067" y="336550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0" name="object 20"/>
          <p:cNvSpPr txBox="1"/>
          <p:nvPr/>
        </p:nvSpPr>
        <p:spPr>
          <a:xfrm>
            <a:off x="577087" y="1980241"/>
            <a:ext cx="2974340" cy="1617345"/>
          </a:xfrm>
          <a:prstGeom prst="rect">
            <a:avLst/>
          </a:prstGeom>
        </p:spPr>
        <p:txBody>
          <a:bodyPr vert="horz" wrap="square" lIns="0" tIns="132080" rIns="0" bIns="0" rtlCol="0">
            <a:spAutoFit/>
          </a:bodyPr>
          <a:lstStyle/>
          <a:p>
            <a:pPr marL="12700">
              <a:lnSpc>
                <a:spcPct val="100000"/>
              </a:lnSpc>
              <a:spcBef>
                <a:spcPts val="1040"/>
              </a:spcBef>
            </a:pPr>
            <a:r>
              <a:rPr lang="ru-RU" sz="2400" spc="-10" dirty="0" smtClean="0">
                <a:latin typeface="Trebuchet MS"/>
                <a:cs typeface="Trebuchet MS"/>
              </a:rPr>
              <a:t>Уравнения</a:t>
            </a:r>
            <a:r>
              <a:rPr sz="2400" spc="-10" dirty="0" smtClean="0">
                <a:latin typeface="Trebuchet MS"/>
                <a:cs typeface="Trebuchet MS"/>
              </a:rPr>
              <a:t>:</a:t>
            </a:r>
            <a:endParaRPr sz="2400" dirty="0">
              <a:latin typeface="Trebuchet MS"/>
              <a:cs typeface="Trebuchet MS"/>
            </a:endParaRPr>
          </a:p>
          <a:p>
            <a:pPr marL="1152525">
              <a:lnSpc>
                <a:spcPct val="100000"/>
              </a:lnSpc>
              <a:spcBef>
                <a:spcPts val="705"/>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3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1" name="object 21"/>
          <p:cNvSpPr txBox="1"/>
          <p:nvPr/>
        </p:nvSpPr>
        <p:spPr>
          <a:xfrm>
            <a:off x="3639439" y="2466232"/>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0"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2" name="object 22"/>
          <p:cNvSpPr/>
          <p:nvPr/>
        </p:nvSpPr>
        <p:spPr>
          <a:xfrm>
            <a:off x="3769614"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3" name="object 23"/>
          <p:cNvSpPr/>
          <p:nvPr/>
        </p:nvSpPr>
        <p:spPr>
          <a:xfrm>
            <a:off x="3814698"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4" name="object 24"/>
          <p:cNvSpPr/>
          <p:nvPr/>
        </p:nvSpPr>
        <p:spPr>
          <a:xfrm>
            <a:off x="3769614" y="372999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5" name="object 25"/>
          <p:cNvSpPr/>
          <p:nvPr/>
        </p:nvSpPr>
        <p:spPr>
          <a:xfrm>
            <a:off x="2838576" y="3957320"/>
            <a:ext cx="55880" cy="10160"/>
          </a:xfrm>
          <a:custGeom>
            <a:avLst/>
            <a:gdLst/>
            <a:ahLst/>
            <a:cxnLst/>
            <a:rect l="l" t="t" r="r" b="b"/>
            <a:pathLst>
              <a:path w="55880"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6" name="object 26"/>
          <p:cNvSpPr/>
          <p:nvPr/>
        </p:nvSpPr>
        <p:spPr>
          <a:xfrm>
            <a:off x="2848864" y="3740150"/>
            <a:ext cx="0" cy="217170"/>
          </a:xfrm>
          <a:custGeom>
            <a:avLst/>
            <a:gdLst/>
            <a:ahLst/>
            <a:cxnLst/>
            <a:rect l="l" t="t" r="r" b="b"/>
            <a:pathLst>
              <a:path h="217170">
                <a:moveTo>
                  <a:pt x="0" y="0"/>
                </a:moveTo>
                <a:lnTo>
                  <a:pt x="0" y="217169"/>
                </a:lnTo>
              </a:path>
            </a:pathLst>
          </a:custGeom>
          <a:ln w="20574">
            <a:solidFill>
              <a:srgbClr val="000000"/>
            </a:solidFill>
          </a:ln>
        </p:spPr>
        <p:txBody>
          <a:bodyPr wrap="square" lIns="0" tIns="0" rIns="0" bIns="0" rtlCol="0"/>
          <a:lstStyle/>
          <a:p>
            <a:endParaRPr/>
          </a:p>
        </p:txBody>
      </p:sp>
      <p:sp>
        <p:nvSpPr>
          <p:cNvPr id="27" name="object 27"/>
          <p:cNvSpPr/>
          <p:nvPr/>
        </p:nvSpPr>
        <p:spPr>
          <a:xfrm>
            <a:off x="2838576" y="3729990"/>
            <a:ext cx="55880" cy="10160"/>
          </a:xfrm>
          <a:custGeom>
            <a:avLst/>
            <a:gdLst/>
            <a:ahLst/>
            <a:cxnLst/>
            <a:rect l="l" t="t" r="r" b="b"/>
            <a:pathLst>
              <a:path w="55880"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28" name="object 28"/>
          <p:cNvSpPr txBox="1"/>
          <p:nvPr/>
        </p:nvSpPr>
        <p:spPr>
          <a:xfrm>
            <a:off x="577087" y="3570706"/>
            <a:ext cx="4453890" cy="1915795"/>
          </a:xfrm>
          <a:prstGeom prst="rect">
            <a:avLst/>
          </a:prstGeom>
        </p:spPr>
        <p:txBody>
          <a:bodyPr vert="horz" wrap="square" lIns="0" tIns="96520" rIns="0" bIns="0" rtlCol="0">
            <a:spAutoFit/>
          </a:bodyPr>
          <a:lstStyle/>
          <a:p>
            <a:pPr marL="809625">
              <a:lnSpc>
                <a:spcPct val="100000"/>
              </a:lnSpc>
              <a:spcBef>
                <a:spcPts val="760"/>
              </a:spcBef>
              <a:tabLst>
                <a:tab pos="333057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1235075" marR="900430" algn="ctr">
              <a:lnSpc>
                <a:spcPct val="127499"/>
              </a:lnSpc>
              <a:spcBef>
                <a:spcPts val="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  </a:t>
            </a:r>
            <a:r>
              <a:rPr sz="2000" spc="-240" dirty="0">
                <a:latin typeface="Cambria Math"/>
                <a:cs typeface="Cambria Math"/>
              </a:rPr>
              <a:t>𝑐Ƹ</a:t>
            </a:r>
            <a:r>
              <a:rPr sz="1950" spc="-359" baseline="-21367" dirty="0">
                <a:latin typeface="Cambria Math"/>
                <a:cs typeface="Cambria Math"/>
              </a:rPr>
              <a:t>𝑡 </a:t>
            </a:r>
            <a:r>
              <a:rPr sz="2000" spc="5" dirty="0">
                <a:latin typeface="Cambria Math"/>
                <a:cs typeface="Cambria Math"/>
              </a:rPr>
              <a:t>ℎ</a:t>
            </a:r>
            <a:r>
              <a:rPr sz="1950" spc="7" baseline="-21367" dirty="0">
                <a:latin typeface="Cambria Math"/>
                <a:cs typeface="Cambria Math"/>
              </a:rPr>
              <a:t>𝑡 </a:t>
            </a:r>
            <a:r>
              <a:rPr sz="2000" dirty="0">
                <a:latin typeface="Cambria Math"/>
                <a:cs typeface="Cambria Math"/>
              </a:rPr>
              <a:t>= </a:t>
            </a:r>
            <a:r>
              <a:rPr sz="2000" spc="5" dirty="0">
                <a:latin typeface="Cambria Math"/>
                <a:cs typeface="Cambria Math"/>
              </a:rPr>
              <a:t>𝑜</a:t>
            </a:r>
            <a:r>
              <a:rPr sz="2175" spc="7" baseline="-15325" dirty="0">
                <a:latin typeface="Cambria Math"/>
                <a:cs typeface="Cambria Math"/>
              </a:rPr>
              <a:t>𝑡 </a:t>
            </a:r>
            <a:r>
              <a:rPr sz="2000" dirty="0">
                <a:latin typeface="Cambria Math"/>
                <a:cs typeface="Cambria Math"/>
              </a:rPr>
              <a:t>∘  </a:t>
            </a:r>
            <a:r>
              <a:rPr sz="2000" spc="15" dirty="0">
                <a:latin typeface="Cambria Math"/>
                <a:cs typeface="Cambria Math"/>
              </a:rPr>
              <a:t>tanh(𝑐</a:t>
            </a:r>
            <a:r>
              <a:rPr sz="2175" spc="22" baseline="-15325" dirty="0">
                <a:latin typeface="Cambria Math"/>
                <a:cs typeface="Cambria Math"/>
              </a:rPr>
              <a:t>𝑡</a:t>
            </a:r>
            <a:r>
              <a:rPr sz="2000" spc="15" dirty="0">
                <a:latin typeface="Cambria Math"/>
                <a:cs typeface="Cambria Math"/>
              </a:rPr>
              <a:t>)</a:t>
            </a:r>
            <a:endParaRPr sz="2000" dirty="0">
              <a:latin typeface="Cambria Math"/>
              <a:cs typeface="Cambria Math"/>
            </a:endParaRPr>
          </a:p>
          <a:p>
            <a:pPr marL="12700">
              <a:lnSpc>
                <a:spcPts val="2055"/>
              </a:lnSpc>
              <a:spcBef>
                <a:spcPts val="1590"/>
              </a:spcBef>
            </a:pPr>
            <a:r>
              <a:rPr lang="ru-RU" sz="1800" spc="-5" dirty="0" smtClean="0">
                <a:latin typeface="Trebuchet MS"/>
                <a:cs typeface="Trebuchet MS"/>
              </a:rPr>
              <a:t>Для </a:t>
            </a:r>
            <a:r>
              <a:rPr lang="ru-RU" sz="1800" spc="-5" dirty="0" err="1" smtClean="0">
                <a:latin typeface="Trebuchet MS"/>
                <a:cs typeface="Trebuchet MS"/>
              </a:rPr>
              <a:t>бэтча</a:t>
            </a:r>
            <a:r>
              <a:rPr lang="ru-RU" sz="1800" spc="-5" dirty="0" smtClean="0">
                <a:latin typeface="Trebuchet MS"/>
                <a:cs typeface="Trebuchet MS"/>
              </a:rPr>
              <a:t> </a:t>
            </a:r>
            <a:r>
              <a:rPr sz="1800" dirty="0" smtClean="0">
                <a:latin typeface="Trebuchet MS"/>
                <a:cs typeface="Trebuchet MS"/>
              </a:rPr>
              <a:t>B</a:t>
            </a:r>
            <a:r>
              <a:rPr sz="1800" dirty="0">
                <a:latin typeface="Trebuchet MS"/>
                <a:cs typeface="Trebuchet MS"/>
              </a:rPr>
              <a:t>, w</a:t>
            </a:r>
            <a:r>
              <a:rPr sz="1800" baseline="-20833" dirty="0">
                <a:latin typeface="Trebuchet MS"/>
                <a:cs typeface="Trebuchet MS"/>
              </a:rPr>
              <a:t>t</a:t>
            </a:r>
            <a:r>
              <a:rPr sz="1800" dirty="0">
                <a:latin typeface="Trebuchet MS"/>
                <a:cs typeface="Trebuchet MS"/>
              </a:rPr>
              <a:t>, </a:t>
            </a:r>
            <a:r>
              <a:rPr sz="1800" spc="-5" dirty="0" err="1">
                <a:latin typeface="Trebuchet MS"/>
                <a:cs typeface="Trebuchet MS"/>
              </a:rPr>
              <a:t>h</a:t>
            </a:r>
            <a:r>
              <a:rPr sz="1800" spc="-7" baseline="-20833" dirty="0" err="1">
                <a:latin typeface="Trebuchet MS"/>
                <a:cs typeface="Trebuchet MS"/>
              </a:rPr>
              <a:t>t</a:t>
            </a:r>
            <a:r>
              <a:rPr sz="1800" spc="-7" baseline="-20833" dirty="0">
                <a:latin typeface="Trebuchet MS"/>
                <a:cs typeface="Trebuchet MS"/>
              </a:rPr>
              <a:t> </a:t>
            </a:r>
            <a:r>
              <a:rPr lang="ru-RU" sz="1800" spc="-5" dirty="0" smtClean="0">
                <a:latin typeface="Trebuchet MS"/>
                <a:cs typeface="Trebuchet MS"/>
              </a:rPr>
              <a:t>– матрицы размера</a:t>
            </a:r>
            <a:endParaRPr sz="1800" dirty="0">
              <a:latin typeface="Trebuchet MS"/>
              <a:cs typeface="Trebuchet MS"/>
            </a:endParaRPr>
          </a:p>
          <a:p>
            <a:pPr marL="12700">
              <a:lnSpc>
                <a:spcPts val="2055"/>
              </a:lnSpc>
            </a:pPr>
            <a:r>
              <a:rPr sz="1800" spc="-5" dirty="0">
                <a:latin typeface="Trebuchet MS"/>
                <a:cs typeface="Trebuchet MS"/>
              </a:rPr>
              <a:t>HxB.</a:t>
            </a:r>
            <a:endParaRPr sz="1800" dirty="0">
              <a:latin typeface="Trebuchet MS"/>
              <a:cs typeface="Trebuchet MS"/>
            </a:endParaRP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16</a:t>
            </a:fld>
            <a:endParaRPr dirty="0"/>
          </a:p>
        </p:txBody>
      </p:sp>
      <p:sp>
        <p:nvSpPr>
          <p:cNvPr id="29" name="object 29"/>
          <p:cNvSpPr txBox="1"/>
          <p:nvPr/>
        </p:nvSpPr>
        <p:spPr>
          <a:xfrm>
            <a:off x="5609082" y="2107183"/>
            <a:ext cx="4212590" cy="2792095"/>
          </a:xfrm>
          <a:prstGeom prst="rect">
            <a:avLst/>
          </a:prstGeom>
        </p:spPr>
        <p:txBody>
          <a:bodyPr vert="horz" wrap="square" lIns="0" tIns="13335" rIns="0" bIns="0" rtlCol="0">
            <a:spAutoFit/>
          </a:bodyPr>
          <a:lstStyle/>
          <a:p>
            <a:pPr marL="12700">
              <a:lnSpc>
                <a:spcPct val="100000"/>
              </a:lnSpc>
              <a:spcBef>
                <a:spcPts val="105"/>
              </a:spcBef>
            </a:pPr>
            <a:r>
              <a:rPr lang="ru-RU" sz="2000" dirty="0" smtClean="0"/>
              <a:t>Операции</a:t>
            </a:r>
            <a:r>
              <a:rPr sz="2000" dirty="0" smtClean="0">
                <a:latin typeface="Trebuchet MS"/>
                <a:cs typeface="Trebuchet MS"/>
              </a:rPr>
              <a:t>:</a:t>
            </a:r>
            <a:endParaRPr sz="2000" dirty="0">
              <a:latin typeface="Trebuchet MS"/>
              <a:cs typeface="Trebuchet MS"/>
            </a:endParaRPr>
          </a:p>
          <a:p>
            <a:pPr marL="584200">
              <a:lnSpc>
                <a:spcPts val="1825"/>
              </a:lnSpc>
              <a:spcBef>
                <a:spcPts val="1610"/>
              </a:spcBef>
            </a:pPr>
            <a:r>
              <a:rPr sz="1600" b="1" spc="-5" dirty="0">
                <a:latin typeface="Trebuchet MS"/>
                <a:cs typeface="Trebuchet MS"/>
              </a:rPr>
              <a:t>1x Matrix-matrix multiplication</a:t>
            </a:r>
            <a:r>
              <a:rPr sz="1600" b="1" spc="60" dirty="0">
                <a:latin typeface="Trebuchet MS"/>
                <a:cs typeface="Trebuchet MS"/>
              </a:rPr>
              <a:t> </a:t>
            </a:r>
            <a:r>
              <a:rPr sz="1600" b="1" spc="-5" dirty="0">
                <a:latin typeface="Trebuchet MS"/>
                <a:cs typeface="Trebuchet MS"/>
              </a:rPr>
              <a:t>(input</a:t>
            </a:r>
            <a:endParaRPr sz="1600" dirty="0">
              <a:latin typeface="Trebuchet MS"/>
              <a:cs typeface="Trebuchet MS"/>
            </a:endParaRPr>
          </a:p>
          <a:p>
            <a:pPr marL="584200">
              <a:lnSpc>
                <a:spcPts val="1825"/>
              </a:lnSpc>
            </a:pPr>
            <a:r>
              <a:rPr sz="1600" b="1" spc="-5" dirty="0">
                <a:latin typeface="Trebuchet MS"/>
                <a:cs typeface="Trebuchet MS"/>
              </a:rPr>
              <a:t>2HxB, output</a:t>
            </a:r>
            <a:r>
              <a:rPr sz="1600" b="1" spc="50" dirty="0">
                <a:latin typeface="Trebuchet MS"/>
                <a:cs typeface="Trebuchet MS"/>
              </a:rPr>
              <a:t> </a:t>
            </a:r>
            <a:r>
              <a:rPr sz="1600" b="1" spc="-5" dirty="0">
                <a:latin typeface="Trebuchet MS"/>
                <a:cs typeface="Trebuchet MS"/>
              </a:rPr>
              <a:t>4HxB)</a:t>
            </a:r>
            <a:endParaRPr sz="1600" dirty="0">
              <a:latin typeface="Trebuchet MS"/>
              <a:cs typeface="Trebuchet MS"/>
            </a:endParaRPr>
          </a:p>
          <a:p>
            <a:pPr marL="584200">
              <a:lnSpc>
                <a:spcPct val="100000"/>
              </a:lnSpc>
              <a:spcBef>
                <a:spcPts val="1605"/>
              </a:spcBef>
            </a:pPr>
            <a:r>
              <a:rPr sz="1600" spc="-5" dirty="0">
                <a:solidFill>
                  <a:srgbClr val="BEBEBE"/>
                </a:solidFill>
                <a:latin typeface="Trebuchet MS"/>
                <a:cs typeface="Trebuchet MS"/>
              </a:rPr>
              <a:t>2x Pointwise tanh (size</a:t>
            </a:r>
            <a:r>
              <a:rPr sz="1600" spc="75" dirty="0">
                <a:solidFill>
                  <a:srgbClr val="BEBEBE"/>
                </a:solidFill>
                <a:latin typeface="Trebuchet MS"/>
                <a:cs typeface="Trebuchet MS"/>
              </a:rPr>
              <a:t> </a:t>
            </a:r>
            <a:r>
              <a:rPr sz="1600" spc="-5" dirty="0">
                <a:solidFill>
                  <a:srgbClr val="BEBEBE"/>
                </a:solidFill>
                <a:latin typeface="Trebuchet MS"/>
                <a:cs typeface="Trebuchet MS"/>
              </a:rPr>
              <a:t>HxB)</a:t>
            </a:r>
            <a:endParaRPr sz="1600" dirty="0">
              <a:latin typeface="Trebuchet MS"/>
              <a:cs typeface="Trebuchet MS"/>
            </a:endParaRPr>
          </a:p>
          <a:p>
            <a:pPr marL="584200" marR="749935">
              <a:lnSpc>
                <a:spcPts val="3529"/>
              </a:lnSpc>
              <a:spcBef>
                <a:spcPts val="385"/>
              </a:spcBef>
            </a:pPr>
            <a:r>
              <a:rPr sz="1600" spc="-5" dirty="0">
                <a:solidFill>
                  <a:srgbClr val="BEBEBE"/>
                </a:solidFill>
                <a:latin typeface="Trebuchet MS"/>
                <a:cs typeface="Trebuchet MS"/>
              </a:rPr>
              <a:t>3x Pointwise sigmoid (size HxB)  5x Pointwise </a:t>
            </a:r>
            <a:r>
              <a:rPr sz="1600" spc="-10" dirty="0">
                <a:solidFill>
                  <a:srgbClr val="BEBEBE"/>
                </a:solidFill>
                <a:latin typeface="Trebuchet MS"/>
                <a:cs typeface="Trebuchet MS"/>
              </a:rPr>
              <a:t>add </a:t>
            </a:r>
            <a:r>
              <a:rPr sz="1600" spc="-5" dirty="0">
                <a:solidFill>
                  <a:srgbClr val="BEBEBE"/>
                </a:solidFill>
                <a:latin typeface="Trebuchet MS"/>
                <a:cs typeface="Trebuchet MS"/>
              </a:rPr>
              <a:t>(size</a:t>
            </a:r>
            <a:r>
              <a:rPr sz="1600" spc="55" dirty="0">
                <a:solidFill>
                  <a:srgbClr val="BEBEBE"/>
                </a:solidFill>
                <a:latin typeface="Trebuchet MS"/>
                <a:cs typeface="Trebuchet MS"/>
              </a:rPr>
              <a:t> </a:t>
            </a:r>
            <a:r>
              <a:rPr sz="1600" spc="-5" dirty="0">
                <a:solidFill>
                  <a:srgbClr val="BEBEBE"/>
                </a:solidFill>
                <a:latin typeface="Trebuchet MS"/>
                <a:cs typeface="Trebuchet MS"/>
              </a:rPr>
              <a:t>HxB)</a:t>
            </a:r>
            <a:endParaRPr sz="1600" dirty="0">
              <a:latin typeface="Trebuchet MS"/>
              <a:cs typeface="Trebuchet MS"/>
            </a:endParaRPr>
          </a:p>
          <a:p>
            <a:pPr marL="584200">
              <a:lnSpc>
                <a:spcPct val="100000"/>
              </a:lnSpc>
              <a:spcBef>
                <a:spcPts val="1225"/>
              </a:spcBef>
            </a:pPr>
            <a:r>
              <a:rPr sz="1600" spc="-5" dirty="0">
                <a:solidFill>
                  <a:srgbClr val="BEBEBE"/>
                </a:solidFill>
                <a:latin typeface="Trebuchet MS"/>
                <a:cs typeface="Trebuchet MS"/>
              </a:rPr>
              <a:t>2x Pointwise </a:t>
            </a:r>
            <a:r>
              <a:rPr sz="1600" spc="-10" dirty="0">
                <a:solidFill>
                  <a:srgbClr val="BEBEBE"/>
                </a:solidFill>
                <a:latin typeface="Trebuchet MS"/>
                <a:cs typeface="Trebuchet MS"/>
              </a:rPr>
              <a:t>multiplication </a:t>
            </a:r>
            <a:r>
              <a:rPr sz="1600" spc="-5" dirty="0">
                <a:solidFill>
                  <a:srgbClr val="BEBEBE"/>
                </a:solidFill>
                <a:latin typeface="Trebuchet MS"/>
                <a:cs typeface="Trebuchet MS"/>
              </a:rPr>
              <a:t>(size</a:t>
            </a:r>
            <a:r>
              <a:rPr sz="1600" spc="130" dirty="0">
                <a:solidFill>
                  <a:srgbClr val="BEBEBE"/>
                </a:solidFill>
                <a:latin typeface="Trebuchet MS"/>
                <a:cs typeface="Trebuchet MS"/>
              </a:rPr>
              <a:t> </a:t>
            </a:r>
            <a:r>
              <a:rPr sz="1600" spc="-10" dirty="0">
                <a:solidFill>
                  <a:srgbClr val="BEBEBE"/>
                </a:solidFill>
                <a:latin typeface="Trebuchet MS"/>
                <a:cs typeface="Trebuchet MS"/>
              </a:rPr>
              <a:t>HxB)</a:t>
            </a:r>
            <a:endParaRPr sz="1600" dirty="0">
              <a:latin typeface="Trebuchet MS"/>
              <a:cs typeface="Trebuchet MS"/>
            </a:endParaRPr>
          </a:p>
        </p:txBody>
      </p:sp>
      <p:sp>
        <p:nvSpPr>
          <p:cNvPr id="33" name="object 30"/>
          <p:cNvSpPr txBox="1">
            <a:spLocks noGrp="1"/>
          </p:cNvSpPr>
          <p:nvPr>
            <p:ph type="title"/>
          </p:nvPr>
        </p:nvSpPr>
        <p:spPr>
          <a:xfrm>
            <a:off x="577086" y="624966"/>
            <a:ext cx="4520565" cy="1060290"/>
          </a:xfrm>
          <a:prstGeom prst="rect">
            <a:avLst/>
          </a:prstGeom>
        </p:spPr>
        <p:txBody>
          <a:bodyPr vert="horz" wrap="square" lIns="0" tIns="12700" rIns="0" bIns="0" rtlCol="0">
            <a:spAutoFit/>
          </a:bodyPr>
          <a:lstStyle/>
          <a:p>
            <a:pPr marL="12700">
              <a:lnSpc>
                <a:spcPts val="4300"/>
              </a:lnSpc>
              <a:spcBef>
                <a:spcPts val="100"/>
              </a:spcBef>
            </a:pPr>
            <a:r>
              <a:rPr lang="ru-RU" dirty="0"/>
              <a:t>СДКП</a:t>
            </a:r>
            <a:r>
              <a:rPr lang="ru-RU" dirty="0">
                <a:solidFill>
                  <a:srgbClr val="FFFFFF"/>
                </a:solidFill>
              </a:rPr>
              <a:t> </a:t>
            </a:r>
            <a:r>
              <a:rPr lang="ru-RU" spc="-10" dirty="0">
                <a:solidFill>
                  <a:srgbClr val="76B800"/>
                </a:solidFill>
              </a:rPr>
              <a:t/>
            </a:r>
            <a:br>
              <a:rPr lang="ru-RU" spc="-10" dirty="0">
                <a:solidFill>
                  <a:srgbClr val="76B800"/>
                </a:solidFill>
              </a:rPr>
            </a:br>
            <a:r>
              <a:rPr lang="ru-RU" sz="2400" spc="-10" dirty="0">
                <a:solidFill>
                  <a:srgbClr val="76B800"/>
                </a:solidFill>
              </a:rPr>
              <a:t>Необходимые вычисления</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7" y="631393"/>
            <a:ext cx="8582152" cy="566822"/>
          </a:xfrm>
          <a:prstGeom prst="rect">
            <a:avLst/>
          </a:prstGeom>
        </p:spPr>
        <p:txBody>
          <a:bodyPr vert="horz" wrap="square" lIns="0" tIns="12700" rIns="0" bIns="0" rtlCol="0">
            <a:spAutoFit/>
          </a:bodyPr>
          <a:lstStyle/>
          <a:p>
            <a:pPr marL="12700">
              <a:lnSpc>
                <a:spcPct val="100000"/>
              </a:lnSpc>
              <a:spcBef>
                <a:spcPts val="100"/>
              </a:spcBef>
            </a:pPr>
            <a:r>
              <a:rPr lang="ru-RU" spc="-5" dirty="0" smtClean="0"/>
              <a:t>Умножение Матрица на Матрицу</a:t>
            </a:r>
            <a:endParaRPr spc="-5" dirty="0"/>
          </a:p>
        </p:txBody>
      </p:sp>
      <p:sp>
        <p:nvSpPr>
          <p:cNvPr id="3" name="object 3"/>
          <p:cNvSpPr txBox="1"/>
          <p:nvPr/>
        </p:nvSpPr>
        <p:spPr>
          <a:xfrm>
            <a:off x="577087" y="1171194"/>
            <a:ext cx="8861425" cy="2385268"/>
          </a:xfrm>
          <a:prstGeom prst="rect">
            <a:avLst/>
          </a:prstGeom>
        </p:spPr>
        <p:txBody>
          <a:bodyPr vert="horz" wrap="square" lIns="0" tIns="12700" rIns="0" bIns="0" rtlCol="0">
            <a:spAutoFit/>
          </a:bodyPr>
          <a:lstStyle/>
          <a:p>
            <a:pPr marL="12700">
              <a:lnSpc>
                <a:spcPct val="100000"/>
              </a:lnSpc>
              <a:spcBef>
                <a:spcPts val="100"/>
              </a:spcBef>
            </a:pPr>
            <a:r>
              <a:rPr lang="ru-RU" sz="2400" spc="-5" dirty="0" smtClean="0">
                <a:solidFill>
                  <a:srgbClr val="76B800"/>
                </a:solidFill>
                <a:latin typeface="Trebuchet MS"/>
                <a:cs typeface="Trebuchet MS"/>
              </a:rPr>
              <a:t>Известное как </a:t>
            </a:r>
            <a:r>
              <a:rPr sz="2400" spc="-5" dirty="0" smtClean="0">
                <a:solidFill>
                  <a:srgbClr val="76B800"/>
                </a:solidFill>
                <a:latin typeface="Trebuchet MS"/>
                <a:cs typeface="Trebuchet MS"/>
              </a:rPr>
              <a:t>GEMM</a:t>
            </a:r>
            <a:endParaRPr sz="2400" dirty="0">
              <a:latin typeface="Trebuchet MS"/>
              <a:cs typeface="Trebuchet MS"/>
            </a:endParaRPr>
          </a:p>
          <a:p>
            <a:pPr marL="26034">
              <a:lnSpc>
                <a:spcPts val="2055"/>
              </a:lnSpc>
              <a:spcBef>
                <a:spcPts val="1825"/>
              </a:spcBef>
            </a:pPr>
            <a:r>
              <a:rPr lang="ru-RU" sz="1800" dirty="0" smtClean="0">
                <a:latin typeface="Trebuchet MS"/>
                <a:cs typeface="Trebuchet MS"/>
              </a:rPr>
              <a:t>Умножение матрицы на матрицу </a:t>
            </a:r>
            <a:r>
              <a:rPr sz="1800" spc="-5" dirty="0" smtClean="0">
                <a:latin typeface="Trebuchet MS"/>
                <a:cs typeface="Trebuchet MS"/>
              </a:rPr>
              <a:t>(</a:t>
            </a:r>
            <a:r>
              <a:rPr lang="ru-RU" sz="1800" spc="-5" dirty="0" smtClean="0">
                <a:latin typeface="Trebuchet MS"/>
                <a:cs typeface="Trebuchet MS"/>
              </a:rPr>
              <a:t>или</a:t>
            </a:r>
            <a:r>
              <a:rPr sz="1800" spc="-5" dirty="0" smtClean="0">
                <a:latin typeface="Trebuchet MS"/>
                <a:cs typeface="Trebuchet MS"/>
              </a:rPr>
              <a:t> </a:t>
            </a:r>
            <a:r>
              <a:rPr sz="1800" spc="-10" dirty="0">
                <a:latin typeface="Trebuchet MS"/>
                <a:cs typeface="Trebuchet MS"/>
              </a:rPr>
              <a:t>GEMM) </a:t>
            </a:r>
            <a:r>
              <a:rPr sz="1800" spc="-5" dirty="0">
                <a:latin typeface="Trebuchet MS"/>
                <a:cs typeface="Trebuchet MS"/>
              </a:rPr>
              <a:t>C=AB </a:t>
            </a:r>
            <a:r>
              <a:rPr lang="ru-RU" sz="1800" spc="-5" dirty="0" smtClean="0">
                <a:latin typeface="Trebuchet MS"/>
                <a:cs typeface="Trebuchet MS"/>
              </a:rPr>
              <a:t>может быть параметризован тремя матрицами</a:t>
            </a:r>
            <a:endParaRPr sz="1800" dirty="0">
              <a:latin typeface="Trebuchet MS"/>
              <a:cs typeface="Trebuchet MS"/>
            </a:endParaRPr>
          </a:p>
          <a:p>
            <a:pPr marL="26034">
              <a:lnSpc>
                <a:spcPts val="2055"/>
              </a:lnSpc>
            </a:pPr>
            <a:r>
              <a:rPr lang="ru-RU" sz="1800" spc="-5" dirty="0" smtClean="0">
                <a:latin typeface="Trebuchet MS"/>
                <a:cs typeface="Trebuchet MS"/>
              </a:rPr>
              <a:t>размеры</a:t>
            </a:r>
            <a:r>
              <a:rPr sz="1800" spc="-5" dirty="0" smtClean="0">
                <a:latin typeface="Trebuchet MS"/>
                <a:cs typeface="Trebuchet MS"/>
              </a:rPr>
              <a:t>: </a:t>
            </a:r>
            <a:r>
              <a:rPr sz="1800" spc="-5" dirty="0">
                <a:latin typeface="Trebuchet MS"/>
                <a:cs typeface="Trebuchet MS"/>
              </a:rPr>
              <a:t>M, </a:t>
            </a:r>
            <a:r>
              <a:rPr sz="1800" dirty="0">
                <a:latin typeface="Trebuchet MS"/>
                <a:cs typeface="Trebuchet MS"/>
              </a:rPr>
              <a:t>N </a:t>
            </a:r>
            <a:r>
              <a:rPr lang="ru-RU" sz="1800" spc="-5" dirty="0" smtClean="0">
                <a:latin typeface="Trebuchet MS"/>
                <a:cs typeface="Trebuchet MS"/>
              </a:rPr>
              <a:t>и</a:t>
            </a:r>
            <a:r>
              <a:rPr sz="1800" spc="-45" dirty="0" smtClean="0">
                <a:latin typeface="Trebuchet MS"/>
                <a:cs typeface="Trebuchet MS"/>
              </a:rPr>
              <a:t> </a:t>
            </a:r>
            <a:r>
              <a:rPr sz="1800" dirty="0">
                <a:latin typeface="Trebuchet MS"/>
                <a:cs typeface="Trebuchet MS"/>
              </a:rPr>
              <a:t>K.</a:t>
            </a:r>
          </a:p>
          <a:p>
            <a:pPr marL="26034">
              <a:lnSpc>
                <a:spcPct val="100000"/>
              </a:lnSpc>
              <a:spcBef>
                <a:spcPts val="1585"/>
              </a:spcBef>
            </a:pPr>
            <a:r>
              <a:rPr lang="ru-RU" sz="1800" spc="-5" dirty="0" smtClean="0">
                <a:latin typeface="Trebuchet MS"/>
                <a:cs typeface="Trebuchet MS"/>
              </a:rPr>
              <a:t>Операции с плавающей точкой </a:t>
            </a:r>
            <a:r>
              <a:rPr sz="1800" dirty="0" smtClean="0">
                <a:latin typeface="Trebuchet MS"/>
                <a:cs typeface="Trebuchet MS"/>
              </a:rPr>
              <a:t>= </a:t>
            </a:r>
            <a:r>
              <a:rPr sz="1800" spc="-5" dirty="0">
                <a:latin typeface="Trebuchet MS"/>
                <a:cs typeface="Trebuchet MS"/>
              </a:rPr>
              <a:t>MN(2K-1) </a:t>
            </a:r>
            <a:r>
              <a:rPr sz="1800" dirty="0">
                <a:latin typeface="Trebuchet MS"/>
                <a:cs typeface="Trebuchet MS"/>
              </a:rPr>
              <a:t>≈</a:t>
            </a:r>
            <a:r>
              <a:rPr sz="1800" spc="-15" dirty="0">
                <a:latin typeface="Trebuchet MS"/>
                <a:cs typeface="Trebuchet MS"/>
              </a:rPr>
              <a:t> </a:t>
            </a:r>
            <a:r>
              <a:rPr sz="1800" spc="-5" dirty="0">
                <a:latin typeface="Trebuchet MS"/>
                <a:cs typeface="Trebuchet MS"/>
              </a:rPr>
              <a:t>2MNK</a:t>
            </a:r>
            <a:endParaRPr sz="1800" dirty="0">
              <a:latin typeface="Trebuchet MS"/>
              <a:cs typeface="Trebuchet MS"/>
            </a:endParaRPr>
          </a:p>
          <a:p>
            <a:pPr marL="26034">
              <a:lnSpc>
                <a:spcPct val="100000"/>
              </a:lnSpc>
              <a:spcBef>
                <a:spcPts val="1585"/>
              </a:spcBef>
            </a:pPr>
            <a:r>
              <a:rPr lang="ru-RU" sz="1800" spc="-5" dirty="0" smtClean="0">
                <a:latin typeface="Trebuchet MS"/>
                <a:cs typeface="Trebuchet MS"/>
              </a:rPr>
              <a:t>Байты через память </a:t>
            </a:r>
            <a:r>
              <a:rPr sz="1800" dirty="0" smtClean="0">
                <a:latin typeface="Trebuchet MS"/>
                <a:cs typeface="Trebuchet MS"/>
              </a:rPr>
              <a:t>= </a:t>
            </a:r>
            <a:r>
              <a:rPr sz="1800" spc="-5" dirty="0">
                <a:latin typeface="Trebuchet MS"/>
                <a:cs typeface="Trebuchet MS"/>
              </a:rPr>
              <a:t>sizeof(dataType) </a:t>
            </a:r>
            <a:r>
              <a:rPr sz="1800" dirty="0">
                <a:latin typeface="Trebuchet MS"/>
                <a:cs typeface="Trebuchet MS"/>
              </a:rPr>
              <a:t>* </a:t>
            </a:r>
            <a:r>
              <a:rPr sz="1800" spc="-5" dirty="0">
                <a:latin typeface="Trebuchet MS"/>
                <a:cs typeface="Trebuchet MS"/>
              </a:rPr>
              <a:t>(MK </a:t>
            </a:r>
            <a:r>
              <a:rPr sz="1800" dirty="0">
                <a:latin typeface="Trebuchet MS"/>
                <a:cs typeface="Trebuchet MS"/>
              </a:rPr>
              <a:t>+ KN +</a:t>
            </a:r>
            <a:r>
              <a:rPr sz="1800" spc="5" dirty="0">
                <a:latin typeface="Trebuchet MS"/>
                <a:cs typeface="Trebuchet MS"/>
              </a:rPr>
              <a:t> </a:t>
            </a:r>
            <a:r>
              <a:rPr sz="1800" spc="-5" dirty="0">
                <a:latin typeface="Trebuchet MS"/>
                <a:cs typeface="Trebuchet MS"/>
              </a:rPr>
              <a:t>MN)</a:t>
            </a:r>
            <a:endParaRPr sz="1800" dirty="0">
              <a:latin typeface="Trebuchet MS"/>
              <a:cs typeface="Trebuchet MS"/>
            </a:endParaRPr>
          </a:p>
        </p:txBody>
      </p:sp>
      <p:sp>
        <p:nvSpPr>
          <p:cNvPr id="4" name="object 4"/>
          <p:cNvSpPr txBox="1"/>
          <p:nvPr/>
        </p:nvSpPr>
        <p:spPr>
          <a:xfrm>
            <a:off x="5335523" y="4126991"/>
            <a:ext cx="1384300" cy="1876425"/>
          </a:xfrm>
          <a:prstGeom prst="rect">
            <a:avLst/>
          </a:prstGeom>
          <a:solidFill>
            <a:srgbClr val="76B800"/>
          </a:solidFill>
        </p:spPr>
        <p:txBody>
          <a:bodyPr vert="horz" wrap="square" lIns="0" tIns="0" rIns="0" bIns="0" rtlCol="0">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1905" algn="ctr">
              <a:lnSpc>
                <a:spcPct val="100000"/>
              </a:lnSpc>
              <a:spcBef>
                <a:spcPts val="1440"/>
              </a:spcBef>
            </a:pPr>
            <a:r>
              <a:rPr sz="1800" dirty="0">
                <a:solidFill>
                  <a:srgbClr val="FFFFFF"/>
                </a:solidFill>
                <a:latin typeface="Trebuchet MS"/>
                <a:cs typeface="Trebuchet MS"/>
              </a:rPr>
              <a:t>A</a:t>
            </a:r>
            <a:endParaRPr sz="1800">
              <a:latin typeface="Trebuchet MS"/>
              <a:cs typeface="Trebuchet MS"/>
            </a:endParaRPr>
          </a:p>
        </p:txBody>
      </p:sp>
      <p:sp>
        <p:nvSpPr>
          <p:cNvPr id="5" name="object 5"/>
          <p:cNvSpPr txBox="1"/>
          <p:nvPr/>
        </p:nvSpPr>
        <p:spPr>
          <a:xfrm>
            <a:off x="7490459" y="4126991"/>
            <a:ext cx="1668780" cy="1256030"/>
          </a:xfrm>
          <a:prstGeom prst="rect">
            <a:avLst/>
          </a:prstGeom>
          <a:solidFill>
            <a:srgbClr val="76B800"/>
          </a:solidFill>
        </p:spPr>
        <p:txBody>
          <a:bodyPr vert="horz" wrap="square" lIns="0" tIns="0" rIns="0" bIns="0" rtlCol="0">
            <a:spAutoFit/>
          </a:bodyPr>
          <a:lstStyle/>
          <a:p>
            <a:pPr>
              <a:lnSpc>
                <a:spcPct val="100000"/>
              </a:lnSpc>
            </a:pPr>
            <a:endParaRPr sz="2100">
              <a:latin typeface="Times New Roman"/>
              <a:cs typeface="Times New Roman"/>
            </a:endParaRPr>
          </a:p>
          <a:p>
            <a:pPr marL="1905" algn="ctr">
              <a:lnSpc>
                <a:spcPct val="100000"/>
              </a:lnSpc>
              <a:spcBef>
                <a:spcPts val="1410"/>
              </a:spcBef>
            </a:pPr>
            <a:r>
              <a:rPr sz="1800" dirty="0">
                <a:solidFill>
                  <a:srgbClr val="FFFFFF"/>
                </a:solidFill>
                <a:latin typeface="Trebuchet MS"/>
                <a:cs typeface="Trebuchet MS"/>
              </a:rPr>
              <a:t>B</a:t>
            </a:r>
            <a:endParaRPr sz="1800">
              <a:latin typeface="Trebuchet MS"/>
              <a:cs typeface="Trebuchet MS"/>
            </a:endParaRPr>
          </a:p>
        </p:txBody>
      </p:sp>
      <p:sp>
        <p:nvSpPr>
          <p:cNvPr id="6" name="object 6"/>
          <p:cNvSpPr/>
          <p:nvPr/>
        </p:nvSpPr>
        <p:spPr>
          <a:xfrm>
            <a:off x="4951221" y="4127753"/>
            <a:ext cx="164465" cy="1877060"/>
          </a:xfrm>
          <a:custGeom>
            <a:avLst/>
            <a:gdLst/>
            <a:ahLst/>
            <a:cxnLst/>
            <a:rect l="l" t="t" r="r" b="b"/>
            <a:pathLst>
              <a:path w="164464" h="1877060">
                <a:moveTo>
                  <a:pt x="63666" y="1725849"/>
                </a:moveTo>
                <a:lnTo>
                  <a:pt x="13335" y="1726272"/>
                </a:lnTo>
                <a:lnTo>
                  <a:pt x="90042" y="1876501"/>
                </a:lnTo>
                <a:lnTo>
                  <a:pt x="151483" y="1750999"/>
                </a:lnTo>
                <a:lnTo>
                  <a:pt x="63880" y="1750999"/>
                </a:lnTo>
                <a:lnTo>
                  <a:pt x="63666" y="1725849"/>
                </a:lnTo>
                <a:close/>
              </a:path>
              <a:path w="164464" h="1877060">
                <a:moveTo>
                  <a:pt x="113958" y="1725425"/>
                </a:moveTo>
                <a:lnTo>
                  <a:pt x="63666" y="1725849"/>
                </a:lnTo>
                <a:lnTo>
                  <a:pt x="63880" y="1750999"/>
                </a:lnTo>
                <a:lnTo>
                  <a:pt x="114173" y="1750568"/>
                </a:lnTo>
                <a:lnTo>
                  <a:pt x="113958" y="1725425"/>
                </a:lnTo>
                <a:close/>
              </a:path>
              <a:path w="164464" h="1877060">
                <a:moveTo>
                  <a:pt x="164211" y="1725002"/>
                </a:moveTo>
                <a:lnTo>
                  <a:pt x="113958" y="1725425"/>
                </a:lnTo>
                <a:lnTo>
                  <a:pt x="114173" y="1750568"/>
                </a:lnTo>
                <a:lnTo>
                  <a:pt x="63880" y="1750999"/>
                </a:lnTo>
                <a:lnTo>
                  <a:pt x="151483" y="1750999"/>
                </a:lnTo>
                <a:lnTo>
                  <a:pt x="164211" y="1725002"/>
                </a:lnTo>
                <a:close/>
              </a:path>
              <a:path w="164464" h="1877060">
                <a:moveTo>
                  <a:pt x="100544" y="150664"/>
                </a:moveTo>
                <a:lnTo>
                  <a:pt x="50251" y="151088"/>
                </a:lnTo>
                <a:lnTo>
                  <a:pt x="63666" y="1725849"/>
                </a:lnTo>
                <a:lnTo>
                  <a:pt x="113958" y="1725425"/>
                </a:lnTo>
                <a:lnTo>
                  <a:pt x="100544" y="150664"/>
                </a:lnTo>
                <a:close/>
              </a:path>
              <a:path w="164464" h="1877060">
                <a:moveTo>
                  <a:pt x="74167" y="0"/>
                </a:moveTo>
                <a:lnTo>
                  <a:pt x="0" y="151511"/>
                </a:lnTo>
                <a:lnTo>
                  <a:pt x="50251" y="151088"/>
                </a:lnTo>
                <a:lnTo>
                  <a:pt x="50037" y="125984"/>
                </a:lnTo>
                <a:lnTo>
                  <a:pt x="100329" y="125476"/>
                </a:lnTo>
                <a:lnTo>
                  <a:pt x="138231" y="125476"/>
                </a:lnTo>
                <a:lnTo>
                  <a:pt x="74167" y="0"/>
                </a:lnTo>
                <a:close/>
              </a:path>
              <a:path w="164464" h="1877060">
                <a:moveTo>
                  <a:pt x="100329" y="125476"/>
                </a:moveTo>
                <a:lnTo>
                  <a:pt x="50037" y="125984"/>
                </a:lnTo>
                <a:lnTo>
                  <a:pt x="50251" y="151088"/>
                </a:lnTo>
                <a:lnTo>
                  <a:pt x="100544" y="150664"/>
                </a:lnTo>
                <a:lnTo>
                  <a:pt x="100329" y="125476"/>
                </a:lnTo>
                <a:close/>
              </a:path>
              <a:path w="164464" h="1877060">
                <a:moveTo>
                  <a:pt x="138231" y="125476"/>
                </a:moveTo>
                <a:lnTo>
                  <a:pt x="100329" y="125476"/>
                </a:lnTo>
                <a:lnTo>
                  <a:pt x="100544" y="150664"/>
                </a:lnTo>
                <a:lnTo>
                  <a:pt x="150875" y="150241"/>
                </a:lnTo>
                <a:lnTo>
                  <a:pt x="138231" y="125476"/>
                </a:lnTo>
                <a:close/>
              </a:path>
            </a:pathLst>
          </a:custGeom>
          <a:solidFill>
            <a:srgbClr val="505050"/>
          </a:solidFill>
        </p:spPr>
        <p:txBody>
          <a:bodyPr wrap="square" lIns="0" tIns="0" rIns="0" bIns="0" rtlCol="0"/>
          <a:lstStyle/>
          <a:p>
            <a:endParaRPr/>
          </a:p>
        </p:txBody>
      </p:sp>
      <p:sp>
        <p:nvSpPr>
          <p:cNvPr id="7" name="object 7"/>
          <p:cNvSpPr/>
          <p:nvPr/>
        </p:nvSpPr>
        <p:spPr>
          <a:xfrm>
            <a:off x="5336285" y="3800855"/>
            <a:ext cx="1383665" cy="151130"/>
          </a:xfrm>
          <a:custGeom>
            <a:avLst/>
            <a:gdLst/>
            <a:ahLst/>
            <a:cxnLst/>
            <a:rect l="l" t="t" r="r" b="b"/>
            <a:pathLst>
              <a:path w="1383665" h="151129">
                <a:moveTo>
                  <a:pt x="150875" y="0"/>
                </a:moveTo>
                <a:lnTo>
                  <a:pt x="0" y="75438"/>
                </a:lnTo>
                <a:lnTo>
                  <a:pt x="150875" y="150876"/>
                </a:lnTo>
                <a:lnTo>
                  <a:pt x="150875" y="100584"/>
                </a:lnTo>
                <a:lnTo>
                  <a:pt x="125729" y="100584"/>
                </a:lnTo>
                <a:lnTo>
                  <a:pt x="125729" y="50292"/>
                </a:lnTo>
                <a:lnTo>
                  <a:pt x="150875" y="50292"/>
                </a:lnTo>
                <a:lnTo>
                  <a:pt x="150875" y="0"/>
                </a:lnTo>
                <a:close/>
              </a:path>
              <a:path w="1383665" h="151129">
                <a:moveTo>
                  <a:pt x="1232662" y="0"/>
                </a:moveTo>
                <a:lnTo>
                  <a:pt x="1232662" y="150876"/>
                </a:lnTo>
                <a:lnTo>
                  <a:pt x="1333246" y="100584"/>
                </a:lnTo>
                <a:lnTo>
                  <a:pt x="1257808" y="100584"/>
                </a:lnTo>
                <a:lnTo>
                  <a:pt x="1257808" y="50292"/>
                </a:lnTo>
                <a:lnTo>
                  <a:pt x="1333246" y="50292"/>
                </a:lnTo>
                <a:lnTo>
                  <a:pt x="1232662" y="0"/>
                </a:lnTo>
                <a:close/>
              </a:path>
              <a:path w="1383665" h="151129">
                <a:moveTo>
                  <a:pt x="150875" y="50292"/>
                </a:moveTo>
                <a:lnTo>
                  <a:pt x="125729" y="50292"/>
                </a:lnTo>
                <a:lnTo>
                  <a:pt x="125729" y="100584"/>
                </a:lnTo>
                <a:lnTo>
                  <a:pt x="150875" y="100584"/>
                </a:lnTo>
                <a:lnTo>
                  <a:pt x="150875" y="50292"/>
                </a:lnTo>
                <a:close/>
              </a:path>
              <a:path w="1383665" h="151129">
                <a:moveTo>
                  <a:pt x="1232662" y="50292"/>
                </a:moveTo>
                <a:lnTo>
                  <a:pt x="150875" y="50292"/>
                </a:lnTo>
                <a:lnTo>
                  <a:pt x="150875" y="100584"/>
                </a:lnTo>
                <a:lnTo>
                  <a:pt x="1232662" y="100584"/>
                </a:lnTo>
                <a:lnTo>
                  <a:pt x="1232662" y="50292"/>
                </a:lnTo>
                <a:close/>
              </a:path>
              <a:path w="1383665" h="151129">
                <a:moveTo>
                  <a:pt x="1333246" y="50292"/>
                </a:moveTo>
                <a:lnTo>
                  <a:pt x="1257808" y="50292"/>
                </a:lnTo>
                <a:lnTo>
                  <a:pt x="1257808" y="100584"/>
                </a:lnTo>
                <a:lnTo>
                  <a:pt x="1333246" y="100584"/>
                </a:lnTo>
                <a:lnTo>
                  <a:pt x="1383538" y="75438"/>
                </a:lnTo>
                <a:lnTo>
                  <a:pt x="1333246" y="50292"/>
                </a:lnTo>
                <a:close/>
              </a:path>
            </a:pathLst>
          </a:custGeom>
          <a:solidFill>
            <a:srgbClr val="505050"/>
          </a:solidFill>
        </p:spPr>
        <p:txBody>
          <a:bodyPr wrap="square" lIns="0" tIns="0" rIns="0" bIns="0" rtlCol="0"/>
          <a:lstStyle/>
          <a:p>
            <a:endParaRPr/>
          </a:p>
        </p:txBody>
      </p:sp>
      <p:sp>
        <p:nvSpPr>
          <p:cNvPr id="8" name="object 8"/>
          <p:cNvSpPr/>
          <p:nvPr/>
        </p:nvSpPr>
        <p:spPr>
          <a:xfrm>
            <a:off x="7491221" y="3785234"/>
            <a:ext cx="1670050" cy="161290"/>
          </a:xfrm>
          <a:custGeom>
            <a:avLst/>
            <a:gdLst/>
            <a:ahLst/>
            <a:cxnLst/>
            <a:rect l="l" t="t" r="r" b="b"/>
            <a:pathLst>
              <a:path w="1670050" h="161289">
                <a:moveTo>
                  <a:pt x="150241" y="10287"/>
                </a:moveTo>
                <a:lnTo>
                  <a:pt x="0" y="86867"/>
                </a:lnTo>
                <a:lnTo>
                  <a:pt x="151383" y="161162"/>
                </a:lnTo>
                <a:lnTo>
                  <a:pt x="151004" y="111125"/>
                </a:lnTo>
                <a:lnTo>
                  <a:pt x="125856" y="111125"/>
                </a:lnTo>
                <a:lnTo>
                  <a:pt x="125475" y="60832"/>
                </a:lnTo>
                <a:lnTo>
                  <a:pt x="150622" y="60641"/>
                </a:lnTo>
                <a:lnTo>
                  <a:pt x="150241" y="10287"/>
                </a:lnTo>
                <a:close/>
              </a:path>
              <a:path w="1670050" h="161289">
                <a:moveTo>
                  <a:pt x="1620328" y="50037"/>
                </a:moveTo>
                <a:lnTo>
                  <a:pt x="1543811" y="50037"/>
                </a:lnTo>
                <a:lnTo>
                  <a:pt x="1544193" y="100329"/>
                </a:lnTo>
                <a:lnTo>
                  <a:pt x="1519046" y="100521"/>
                </a:lnTo>
                <a:lnTo>
                  <a:pt x="1519427" y="150875"/>
                </a:lnTo>
                <a:lnTo>
                  <a:pt x="1669796" y="74294"/>
                </a:lnTo>
                <a:lnTo>
                  <a:pt x="1620328" y="50037"/>
                </a:lnTo>
                <a:close/>
              </a:path>
              <a:path w="1670050" h="161289">
                <a:moveTo>
                  <a:pt x="150622" y="60641"/>
                </a:moveTo>
                <a:lnTo>
                  <a:pt x="125475" y="60832"/>
                </a:lnTo>
                <a:lnTo>
                  <a:pt x="125856" y="111125"/>
                </a:lnTo>
                <a:lnTo>
                  <a:pt x="151003" y="110933"/>
                </a:lnTo>
                <a:lnTo>
                  <a:pt x="150622" y="60641"/>
                </a:lnTo>
                <a:close/>
              </a:path>
              <a:path w="1670050" h="161289">
                <a:moveTo>
                  <a:pt x="151003" y="110933"/>
                </a:moveTo>
                <a:lnTo>
                  <a:pt x="125856" y="111125"/>
                </a:lnTo>
                <a:lnTo>
                  <a:pt x="151004" y="111125"/>
                </a:lnTo>
                <a:lnTo>
                  <a:pt x="151003" y="110933"/>
                </a:lnTo>
                <a:close/>
              </a:path>
              <a:path w="1670050" h="161289">
                <a:moveTo>
                  <a:pt x="1518665" y="50229"/>
                </a:moveTo>
                <a:lnTo>
                  <a:pt x="150622" y="60641"/>
                </a:lnTo>
                <a:lnTo>
                  <a:pt x="151003" y="110933"/>
                </a:lnTo>
                <a:lnTo>
                  <a:pt x="1519046" y="100521"/>
                </a:lnTo>
                <a:lnTo>
                  <a:pt x="1518665" y="50229"/>
                </a:lnTo>
                <a:close/>
              </a:path>
              <a:path w="1670050" h="161289">
                <a:moveTo>
                  <a:pt x="1543811" y="50037"/>
                </a:moveTo>
                <a:lnTo>
                  <a:pt x="1518665" y="50229"/>
                </a:lnTo>
                <a:lnTo>
                  <a:pt x="1519046" y="100521"/>
                </a:lnTo>
                <a:lnTo>
                  <a:pt x="1544193" y="100329"/>
                </a:lnTo>
                <a:lnTo>
                  <a:pt x="1543811" y="50037"/>
                </a:lnTo>
                <a:close/>
              </a:path>
              <a:path w="1670050" h="161289">
                <a:moveTo>
                  <a:pt x="1518284" y="0"/>
                </a:moveTo>
                <a:lnTo>
                  <a:pt x="1518665" y="50229"/>
                </a:lnTo>
                <a:lnTo>
                  <a:pt x="1620328" y="50037"/>
                </a:lnTo>
                <a:lnTo>
                  <a:pt x="1518284" y="0"/>
                </a:lnTo>
                <a:close/>
              </a:path>
            </a:pathLst>
          </a:custGeom>
          <a:solidFill>
            <a:srgbClr val="505050"/>
          </a:solidFill>
        </p:spPr>
        <p:txBody>
          <a:bodyPr wrap="square" lIns="0" tIns="0" rIns="0" bIns="0" rtlCol="0"/>
          <a:lstStyle/>
          <a:p>
            <a:endParaRPr/>
          </a:p>
        </p:txBody>
      </p:sp>
      <p:sp>
        <p:nvSpPr>
          <p:cNvPr id="9" name="object 9"/>
          <p:cNvSpPr/>
          <p:nvPr/>
        </p:nvSpPr>
        <p:spPr>
          <a:xfrm>
            <a:off x="7209408" y="4127753"/>
            <a:ext cx="156845" cy="1256665"/>
          </a:xfrm>
          <a:custGeom>
            <a:avLst/>
            <a:gdLst/>
            <a:ahLst/>
            <a:cxnLst/>
            <a:rect l="l" t="t" r="r" b="b"/>
            <a:pathLst>
              <a:path w="156845" h="1256664">
                <a:moveTo>
                  <a:pt x="0" y="1104963"/>
                </a:moveTo>
                <a:lnTo>
                  <a:pt x="74549" y="1256309"/>
                </a:lnTo>
                <a:lnTo>
                  <a:pt x="138276" y="1130731"/>
                </a:lnTo>
                <a:lnTo>
                  <a:pt x="100457" y="1130731"/>
                </a:lnTo>
                <a:lnTo>
                  <a:pt x="50165" y="1130427"/>
                </a:lnTo>
                <a:lnTo>
                  <a:pt x="50323" y="1105276"/>
                </a:lnTo>
                <a:lnTo>
                  <a:pt x="0" y="1104963"/>
                </a:lnTo>
                <a:close/>
              </a:path>
              <a:path w="156845" h="1256664">
                <a:moveTo>
                  <a:pt x="50323" y="1105276"/>
                </a:moveTo>
                <a:lnTo>
                  <a:pt x="50165" y="1130427"/>
                </a:lnTo>
                <a:lnTo>
                  <a:pt x="100457" y="1130731"/>
                </a:lnTo>
                <a:lnTo>
                  <a:pt x="100615" y="1105590"/>
                </a:lnTo>
                <a:lnTo>
                  <a:pt x="50323" y="1105276"/>
                </a:lnTo>
                <a:close/>
              </a:path>
              <a:path w="156845" h="1256664">
                <a:moveTo>
                  <a:pt x="100615" y="1105590"/>
                </a:moveTo>
                <a:lnTo>
                  <a:pt x="100457" y="1130731"/>
                </a:lnTo>
                <a:lnTo>
                  <a:pt x="138276" y="1130731"/>
                </a:lnTo>
                <a:lnTo>
                  <a:pt x="150875" y="1105903"/>
                </a:lnTo>
                <a:lnTo>
                  <a:pt x="100615" y="1105590"/>
                </a:lnTo>
                <a:close/>
              </a:path>
              <a:path w="156845" h="1256664">
                <a:moveTo>
                  <a:pt x="56356" y="150707"/>
                </a:moveTo>
                <a:lnTo>
                  <a:pt x="50323" y="1105276"/>
                </a:lnTo>
                <a:lnTo>
                  <a:pt x="100615" y="1105590"/>
                </a:lnTo>
                <a:lnTo>
                  <a:pt x="106647" y="151045"/>
                </a:lnTo>
                <a:lnTo>
                  <a:pt x="56356" y="150707"/>
                </a:lnTo>
                <a:close/>
              </a:path>
              <a:path w="156845" h="1256664">
                <a:moveTo>
                  <a:pt x="144170" y="125603"/>
                </a:moveTo>
                <a:lnTo>
                  <a:pt x="56515" y="125603"/>
                </a:lnTo>
                <a:lnTo>
                  <a:pt x="106807" y="125857"/>
                </a:lnTo>
                <a:lnTo>
                  <a:pt x="106647" y="151045"/>
                </a:lnTo>
                <a:lnTo>
                  <a:pt x="156845" y="151384"/>
                </a:lnTo>
                <a:lnTo>
                  <a:pt x="144170" y="125603"/>
                </a:lnTo>
                <a:close/>
              </a:path>
              <a:path w="156845" h="1256664">
                <a:moveTo>
                  <a:pt x="56515" y="125603"/>
                </a:moveTo>
                <a:lnTo>
                  <a:pt x="56356" y="150707"/>
                </a:lnTo>
                <a:lnTo>
                  <a:pt x="106647" y="151045"/>
                </a:lnTo>
                <a:lnTo>
                  <a:pt x="106807" y="125857"/>
                </a:lnTo>
                <a:lnTo>
                  <a:pt x="56515" y="125603"/>
                </a:lnTo>
                <a:close/>
              </a:path>
              <a:path w="156845" h="1256664">
                <a:moveTo>
                  <a:pt x="82423" y="0"/>
                </a:moveTo>
                <a:lnTo>
                  <a:pt x="5969" y="150368"/>
                </a:lnTo>
                <a:lnTo>
                  <a:pt x="56356" y="150707"/>
                </a:lnTo>
                <a:lnTo>
                  <a:pt x="56515" y="125603"/>
                </a:lnTo>
                <a:lnTo>
                  <a:pt x="144170" y="125603"/>
                </a:lnTo>
                <a:lnTo>
                  <a:pt x="82423" y="0"/>
                </a:lnTo>
                <a:close/>
              </a:path>
            </a:pathLst>
          </a:custGeom>
          <a:solidFill>
            <a:srgbClr val="505050"/>
          </a:solidFill>
        </p:spPr>
        <p:txBody>
          <a:bodyPr wrap="square" lIns="0" tIns="0" rIns="0" bIns="0" rtlCol="0"/>
          <a:lstStyle/>
          <a:p>
            <a:endParaRPr/>
          </a:p>
        </p:txBody>
      </p:sp>
      <p:sp>
        <p:nvSpPr>
          <p:cNvPr id="10" name="object 10"/>
          <p:cNvSpPr txBox="1"/>
          <p:nvPr/>
        </p:nvSpPr>
        <p:spPr>
          <a:xfrm>
            <a:off x="4086605" y="4634890"/>
            <a:ext cx="31940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Trebuchet MS"/>
                <a:cs typeface="Trebuchet MS"/>
              </a:rPr>
              <a:t>=</a:t>
            </a:r>
            <a:endParaRPr sz="4400">
              <a:latin typeface="Trebuchet MS"/>
              <a:cs typeface="Trebuchet MS"/>
            </a:endParaRPr>
          </a:p>
        </p:txBody>
      </p:sp>
      <p:sp>
        <p:nvSpPr>
          <p:cNvPr id="11" name="object 11"/>
          <p:cNvSpPr txBox="1"/>
          <p:nvPr/>
        </p:nvSpPr>
        <p:spPr>
          <a:xfrm>
            <a:off x="2171700" y="4126991"/>
            <a:ext cx="1670685" cy="1876425"/>
          </a:xfrm>
          <a:prstGeom prst="rect">
            <a:avLst/>
          </a:prstGeom>
          <a:solidFill>
            <a:srgbClr val="76B800"/>
          </a:solidFill>
        </p:spPr>
        <p:txBody>
          <a:bodyPr vert="horz" wrap="square" lIns="0" tIns="0" rIns="0" bIns="0" rtlCol="0">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gn="ctr">
              <a:lnSpc>
                <a:spcPct val="100000"/>
              </a:lnSpc>
              <a:spcBef>
                <a:spcPts val="1440"/>
              </a:spcBef>
            </a:pPr>
            <a:r>
              <a:rPr sz="1800" dirty="0">
                <a:solidFill>
                  <a:srgbClr val="FFFFFF"/>
                </a:solidFill>
                <a:latin typeface="Trebuchet MS"/>
                <a:cs typeface="Trebuchet MS"/>
              </a:rPr>
              <a:t>C</a:t>
            </a:r>
            <a:endParaRPr sz="1800">
              <a:latin typeface="Trebuchet MS"/>
              <a:cs typeface="Trebuchet MS"/>
            </a:endParaRPr>
          </a:p>
        </p:txBody>
      </p:sp>
      <p:sp>
        <p:nvSpPr>
          <p:cNvPr id="12" name="object 12"/>
          <p:cNvSpPr/>
          <p:nvPr/>
        </p:nvSpPr>
        <p:spPr>
          <a:xfrm>
            <a:off x="2172461" y="3797427"/>
            <a:ext cx="1670050" cy="161290"/>
          </a:xfrm>
          <a:custGeom>
            <a:avLst/>
            <a:gdLst/>
            <a:ahLst/>
            <a:cxnLst/>
            <a:rect l="l" t="t" r="r" b="b"/>
            <a:pathLst>
              <a:path w="1670050" h="161289">
                <a:moveTo>
                  <a:pt x="150240" y="10287"/>
                </a:moveTo>
                <a:lnTo>
                  <a:pt x="0" y="86868"/>
                </a:lnTo>
                <a:lnTo>
                  <a:pt x="151383" y="161162"/>
                </a:lnTo>
                <a:lnTo>
                  <a:pt x="151004" y="111125"/>
                </a:lnTo>
                <a:lnTo>
                  <a:pt x="125856" y="111125"/>
                </a:lnTo>
                <a:lnTo>
                  <a:pt x="125475" y="60833"/>
                </a:lnTo>
                <a:lnTo>
                  <a:pt x="150622" y="60641"/>
                </a:lnTo>
                <a:lnTo>
                  <a:pt x="150240" y="10287"/>
                </a:lnTo>
                <a:close/>
              </a:path>
              <a:path w="1670050" h="161289">
                <a:moveTo>
                  <a:pt x="1620328" y="50037"/>
                </a:moveTo>
                <a:lnTo>
                  <a:pt x="1543812" y="50037"/>
                </a:lnTo>
                <a:lnTo>
                  <a:pt x="1544192" y="100330"/>
                </a:lnTo>
                <a:lnTo>
                  <a:pt x="1519046" y="100521"/>
                </a:lnTo>
                <a:lnTo>
                  <a:pt x="1519427" y="150875"/>
                </a:lnTo>
                <a:lnTo>
                  <a:pt x="1669796" y="74295"/>
                </a:lnTo>
                <a:lnTo>
                  <a:pt x="1620328" y="50037"/>
                </a:lnTo>
                <a:close/>
              </a:path>
              <a:path w="1670050" h="161289">
                <a:moveTo>
                  <a:pt x="150622" y="60641"/>
                </a:moveTo>
                <a:lnTo>
                  <a:pt x="125475" y="60833"/>
                </a:lnTo>
                <a:lnTo>
                  <a:pt x="125856" y="111125"/>
                </a:lnTo>
                <a:lnTo>
                  <a:pt x="151003" y="110933"/>
                </a:lnTo>
                <a:lnTo>
                  <a:pt x="150622" y="60641"/>
                </a:lnTo>
                <a:close/>
              </a:path>
              <a:path w="1670050" h="161289">
                <a:moveTo>
                  <a:pt x="151003" y="110933"/>
                </a:moveTo>
                <a:lnTo>
                  <a:pt x="125856" y="111125"/>
                </a:lnTo>
                <a:lnTo>
                  <a:pt x="151004" y="111125"/>
                </a:lnTo>
                <a:lnTo>
                  <a:pt x="151003" y="110933"/>
                </a:lnTo>
                <a:close/>
              </a:path>
              <a:path w="1670050" h="161289">
                <a:moveTo>
                  <a:pt x="1518665" y="50229"/>
                </a:moveTo>
                <a:lnTo>
                  <a:pt x="150622" y="60641"/>
                </a:lnTo>
                <a:lnTo>
                  <a:pt x="151003" y="110933"/>
                </a:lnTo>
                <a:lnTo>
                  <a:pt x="1519046" y="100521"/>
                </a:lnTo>
                <a:lnTo>
                  <a:pt x="1518665" y="50229"/>
                </a:lnTo>
                <a:close/>
              </a:path>
              <a:path w="1670050" h="161289">
                <a:moveTo>
                  <a:pt x="1543812" y="50037"/>
                </a:moveTo>
                <a:lnTo>
                  <a:pt x="1518665" y="50229"/>
                </a:lnTo>
                <a:lnTo>
                  <a:pt x="1519046" y="100521"/>
                </a:lnTo>
                <a:lnTo>
                  <a:pt x="1544192" y="100330"/>
                </a:lnTo>
                <a:lnTo>
                  <a:pt x="1543812" y="50037"/>
                </a:lnTo>
                <a:close/>
              </a:path>
              <a:path w="1670050" h="161289">
                <a:moveTo>
                  <a:pt x="1518285" y="0"/>
                </a:moveTo>
                <a:lnTo>
                  <a:pt x="1518665" y="50229"/>
                </a:lnTo>
                <a:lnTo>
                  <a:pt x="1620328" y="50037"/>
                </a:lnTo>
                <a:lnTo>
                  <a:pt x="1518285" y="0"/>
                </a:lnTo>
                <a:close/>
              </a:path>
            </a:pathLst>
          </a:custGeom>
          <a:solidFill>
            <a:srgbClr val="505050"/>
          </a:solidFill>
        </p:spPr>
        <p:txBody>
          <a:bodyPr wrap="square" lIns="0" tIns="0" rIns="0" bIns="0" rtlCol="0"/>
          <a:lstStyle/>
          <a:p>
            <a:endParaRPr/>
          </a:p>
        </p:txBody>
      </p:sp>
      <p:sp>
        <p:nvSpPr>
          <p:cNvPr id="13" name="object 13"/>
          <p:cNvSpPr/>
          <p:nvPr/>
        </p:nvSpPr>
        <p:spPr>
          <a:xfrm>
            <a:off x="1836166" y="4127753"/>
            <a:ext cx="164465" cy="1877060"/>
          </a:xfrm>
          <a:custGeom>
            <a:avLst/>
            <a:gdLst/>
            <a:ahLst/>
            <a:cxnLst/>
            <a:rect l="l" t="t" r="r" b="b"/>
            <a:pathLst>
              <a:path w="164464" h="1877060">
                <a:moveTo>
                  <a:pt x="63666" y="1725849"/>
                </a:moveTo>
                <a:lnTo>
                  <a:pt x="13334" y="1726272"/>
                </a:lnTo>
                <a:lnTo>
                  <a:pt x="90042" y="1876501"/>
                </a:lnTo>
                <a:lnTo>
                  <a:pt x="151483" y="1750999"/>
                </a:lnTo>
                <a:lnTo>
                  <a:pt x="63881" y="1750999"/>
                </a:lnTo>
                <a:lnTo>
                  <a:pt x="63666" y="1725849"/>
                </a:lnTo>
                <a:close/>
              </a:path>
              <a:path w="164464" h="1877060">
                <a:moveTo>
                  <a:pt x="113958" y="1725425"/>
                </a:moveTo>
                <a:lnTo>
                  <a:pt x="63666" y="1725849"/>
                </a:lnTo>
                <a:lnTo>
                  <a:pt x="63881" y="1750999"/>
                </a:lnTo>
                <a:lnTo>
                  <a:pt x="114172" y="1750568"/>
                </a:lnTo>
                <a:lnTo>
                  <a:pt x="113958" y="1725425"/>
                </a:lnTo>
                <a:close/>
              </a:path>
              <a:path w="164464" h="1877060">
                <a:moveTo>
                  <a:pt x="164210" y="1725002"/>
                </a:moveTo>
                <a:lnTo>
                  <a:pt x="113958" y="1725425"/>
                </a:lnTo>
                <a:lnTo>
                  <a:pt x="114172" y="1750568"/>
                </a:lnTo>
                <a:lnTo>
                  <a:pt x="63881" y="1750999"/>
                </a:lnTo>
                <a:lnTo>
                  <a:pt x="151483" y="1750999"/>
                </a:lnTo>
                <a:lnTo>
                  <a:pt x="164210" y="1725002"/>
                </a:lnTo>
                <a:close/>
              </a:path>
              <a:path w="164464" h="1877060">
                <a:moveTo>
                  <a:pt x="100544" y="150664"/>
                </a:moveTo>
                <a:lnTo>
                  <a:pt x="50251" y="151088"/>
                </a:lnTo>
                <a:lnTo>
                  <a:pt x="63666" y="1725849"/>
                </a:lnTo>
                <a:lnTo>
                  <a:pt x="113958" y="1725425"/>
                </a:lnTo>
                <a:lnTo>
                  <a:pt x="100544" y="150664"/>
                </a:lnTo>
                <a:close/>
              </a:path>
              <a:path w="164464" h="1877060">
                <a:moveTo>
                  <a:pt x="74167" y="0"/>
                </a:moveTo>
                <a:lnTo>
                  <a:pt x="0" y="151511"/>
                </a:lnTo>
                <a:lnTo>
                  <a:pt x="50251" y="151088"/>
                </a:lnTo>
                <a:lnTo>
                  <a:pt x="50037" y="125984"/>
                </a:lnTo>
                <a:lnTo>
                  <a:pt x="100329" y="125476"/>
                </a:lnTo>
                <a:lnTo>
                  <a:pt x="138231" y="125476"/>
                </a:lnTo>
                <a:lnTo>
                  <a:pt x="74167" y="0"/>
                </a:lnTo>
                <a:close/>
              </a:path>
              <a:path w="164464" h="1877060">
                <a:moveTo>
                  <a:pt x="100329" y="125476"/>
                </a:moveTo>
                <a:lnTo>
                  <a:pt x="50037" y="125984"/>
                </a:lnTo>
                <a:lnTo>
                  <a:pt x="50251" y="151088"/>
                </a:lnTo>
                <a:lnTo>
                  <a:pt x="100544" y="150664"/>
                </a:lnTo>
                <a:lnTo>
                  <a:pt x="100329" y="125476"/>
                </a:lnTo>
                <a:close/>
              </a:path>
              <a:path w="164464" h="1877060">
                <a:moveTo>
                  <a:pt x="138231" y="125476"/>
                </a:moveTo>
                <a:lnTo>
                  <a:pt x="100329" y="125476"/>
                </a:lnTo>
                <a:lnTo>
                  <a:pt x="100544" y="150664"/>
                </a:lnTo>
                <a:lnTo>
                  <a:pt x="150875" y="150241"/>
                </a:lnTo>
                <a:lnTo>
                  <a:pt x="138231" y="125476"/>
                </a:lnTo>
                <a:close/>
              </a:path>
            </a:pathLst>
          </a:custGeom>
          <a:solidFill>
            <a:srgbClr val="505050"/>
          </a:solidFill>
        </p:spPr>
        <p:txBody>
          <a:bodyPr wrap="square" lIns="0" tIns="0" rIns="0" bIns="0" rtlCol="0"/>
          <a:lstStyle/>
          <a:p>
            <a:endParaRPr/>
          </a:p>
        </p:txBody>
      </p:sp>
      <p:sp>
        <p:nvSpPr>
          <p:cNvPr id="14" name="object 14"/>
          <p:cNvSpPr txBox="1"/>
          <p:nvPr/>
        </p:nvSpPr>
        <p:spPr>
          <a:xfrm>
            <a:off x="7026402" y="4586478"/>
            <a:ext cx="157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K</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17</a:t>
            </a:fld>
            <a:endParaRPr dirty="0"/>
          </a:p>
        </p:txBody>
      </p:sp>
      <p:sp>
        <p:nvSpPr>
          <p:cNvPr id="15" name="object 15"/>
          <p:cNvSpPr txBox="1"/>
          <p:nvPr/>
        </p:nvSpPr>
        <p:spPr>
          <a:xfrm>
            <a:off x="8239506" y="3481781"/>
            <a:ext cx="1720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N</a:t>
            </a:r>
            <a:endParaRPr sz="1800">
              <a:latin typeface="Trebuchet MS"/>
              <a:cs typeface="Trebuchet MS"/>
            </a:endParaRPr>
          </a:p>
        </p:txBody>
      </p:sp>
      <p:sp>
        <p:nvSpPr>
          <p:cNvPr id="16" name="object 16"/>
          <p:cNvSpPr txBox="1"/>
          <p:nvPr/>
        </p:nvSpPr>
        <p:spPr>
          <a:xfrm>
            <a:off x="4756530" y="4896713"/>
            <a:ext cx="1879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M</a:t>
            </a:r>
            <a:endParaRPr sz="1800">
              <a:latin typeface="Trebuchet MS"/>
              <a:cs typeface="Trebuchet MS"/>
            </a:endParaRPr>
          </a:p>
        </p:txBody>
      </p:sp>
      <p:sp>
        <p:nvSpPr>
          <p:cNvPr id="17" name="object 17"/>
          <p:cNvSpPr txBox="1"/>
          <p:nvPr/>
        </p:nvSpPr>
        <p:spPr>
          <a:xfrm>
            <a:off x="1559178" y="4863795"/>
            <a:ext cx="1879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M</a:t>
            </a:r>
            <a:endParaRPr sz="1800">
              <a:latin typeface="Trebuchet MS"/>
              <a:cs typeface="Trebuchet MS"/>
            </a:endParaRPr>
          </a:p>
        </p:txBody>
      </p:sp>
      <p:sp>
        <p:nvSpPr>
          <p:cNvPr id="18" name="object 18"/>
          <p:cNvSpPr txBox="1"/>
          <p:nvPr/>
        </p:nvSpPr>
        <p:spPr>
          <a:xfrm>
            <a:off x="2920745" y="3511753"/>
            <a:ext cx="3169285" cy="300355"/>
          </a:xfrm>
          <a:prstGeom prst="rect">
            <a:avLst/>
          </a:prstGeom>
        </p:spPr>
        <p:txBody>
          <a:bodyPr vert="horz" wrap="square" lIns="0" tIns="12700" rIns="0" bIns="0" rtlCol="0">
            <a:spAutoFit/>
          </a:bodyPr>
          <a:lstStyle/>
          <a:p>
            <a:pPr marL="12700">
              <a:lnSpc>
                <a:spcPct val="100000"/>
              </a:lnSpc>
              <a:spcBef>
                <a:spcPts val="100"/>
              </a:spcBef>
              <a:tabLst>
                <a:tab pos="3024505" algn="l"/>
              </a:tabLst>
            </a:pPr>
            <a:r>
              <a:rPr sz="1800" dirty="0">
                <a:latin typeface="Trebuchet MS"/>
                <a:cs typeface="Trebuchet MS"/>
              </a:rPr>
              <a:t>N	</a:t>
            </a:r>
            <a:r>
              <a:rPr sz="2700" baseline="1543" dirty="0">
                <a:latin typeface="Trebuchet MS"/>
                <a:cs typeface="Trebuchet MS"/>
              </a:rPr>
              <a:t>K</a:t>
            </a:r>
            <a:endParaRPr sz="2700" baseline="1543">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5095" y="2095500"/>
            <a:ext cx="10529520" cy="2906565"/>
          </a:xfrm>
          <a:prstGeom prst="rect">
            <a:avLst/>
          </a:prstGeom>
        </p:spPr>
        <p:txBody>
          <a:bodyPr vert="horz" wrap="square" lIns="0" tIns="13335" rIns="0" bIns="0" rtlCol="0">
            <a:spAutoFit/>
          </a:bodyPr>
          <a:lstStyle/>
          <a:p>
            <a:pPr marL="12700">
              <a:lnSpc>
                <a:spcPct val="100000"/>
              </a:lnSpc>
              <a:spcBef>
                <a:spcPts val="105"/>
              </a:spcBef>
            </a:pPr>
            <a:r>
              <a:rPr lang="ru-RU" sz="2000" spc="-5" dirty="0" smtClean="0">
                <a:latin typeface="Trebuchet MS"/>
                <a:cs typeface="Trebuchet MS"/>
              </a:rPr>
              <a:t>Сначала входные данные имеют форму </a:t>
            </a:r>
            <a:r>
              <a:rPr sz="2000" dirty="0" smtClean="0">
                <a:latin typeface="Trebuchet MS"/>
                <a:cs typeface="Trebuchet MS"/>
              </a:rPr>
              <a:t>2HxB</a:t>
            </a:r>
            <a:r>
              <a:rPr sz="2000" dirty="0">
                <a:latin typeface="Trebuchet MS"/>
                <a:cs typeface="Trebuchet MS"/>
              </a:rPr>
              <a:t>, </a:t>
            </a:r>
            <a:r>
              <a:rPr lang="ru-RU" sz="2000" spc="-5" dirty="0" smtClean="0">
                <a:latin typeface="Trebuchet MS"/>
                <a:cs typeface="Trebuchet MS"/>
              </a:rPr>
              <a:t>а форма выхода -</a:t>
            </a:r>
            <a:r>
              <a:rPr sz="2000" spc="-160" dirty="0" smtClean="0">
                <a:latin typeface="Trebuchet MS"/>
                <a:cs typeface="Trebuchet MS"/>
              </a:rPr>
              <a:t> </a:t>
            </a:r>
            <a:r>
              <a:rPr sz="2000" dirty="0">
                <a:latin typeface="Trebuchet MS"/>
                <a:cs typeface="Trebuchet MS"/>
              </a:rPr>
              <a:t>4HxB.</a:t>
            </a:r>
          </a:p>
          <a:p>
            <a:pPr marL="12700">
              <a:lnSpc>
                <a:spcPct val="100000"/>
              </a:lnSpc>
              <a:spcBef>
                <a:spcPts val="1560"/>
              </a:spcBef>
            </a:pPr>
            <a:r>
              <a:rPr lang="ru-RU" sz="2000" spc="-5" dirty="0" smtClean="0">
                <a:latin typeface="Trebuchet MS"/>
                <a:cs typeface="Trebuchet MS"/>
              </a:rPr>
              <a:t>Если</a:t>
            </a:r>
            <a:r>
              <a:rPr sz="2000" spc="-5" dirty="0" smtClean="0">
                <a:latin typeface="Trebuchet MS"/>
                <a:cs typeface="Trebuchet MS"/>
              </a:rPr>
              <a:t> </a:t>
            </a:r>
            <a:r>
              <a:rPr sz="2000" dirty="0">
                <a:latin typeface="Trebuchet MS"/>
                <a:cs typeface="Trebuchet MS"/>
              </a:rPr>
              <a:t>A </a:t>
            </a:r>
            <a:r>
              <a:rPr lang="ru-RU" sz="2000" spc="-5" dirty="0" smtClean="0">
                <a:latin typeface="Trebuchet MS"/>
                <a:cs typeface="Trebuchet MS"/>
              </a:rPr>
              <a:t>является нашей матрицей параметров</a:t>
            </a:r>
            <a:r>
              <a:rPr sz="2000" dirty="0" smtClean="0">
                <a:latin typeface="Trebuchet MS"/>
                <a:cs typeface="Trebuchet MS"/>
              </a:rPr>
              <a:t>, </a:t>
            </a:r>
            <a:r>
              <a:rPr lang="ru-RU" sz="2000" spc="-5" dirty="0" smtClean="0">
                <a:latin typeface="Trebuchet MS"/>
                <a:cs typeface="Trebuchet MS"/>
              </a:rPr>
              <a:t>это дает </a:t>
            </a:r>
            <a:r>
              <a:rPr sz="2000" spc="-5" dirty="0" smtClean="0">
                <a:latin typeface="Trebuchet MS"/>
                <a:cs typeface="Trebuchet MS"/>
              </a:rPr>
              <a:t>M=4H</a:t>
            </a:r>
            <a:r>
              <a:rPr sz="2000" spc="-5" dirty="0">
                <a:latin typeface="Trebuchet MS"/>
                <a:cs typeface="Trebuchet MS"/>
              </a:rPr>
              <a:t>, </a:t>
            </a:r>
            <a:r>
              <a:rPr sz="2000" dirty="0">
                <a:latin typeface="Trebuchet MS"/>
                <a:cs typeface="Trebuchet MS"/>
              </a:rPr>
              <a:t>N=B,</a:t>
            </a:r>
            <a:r>
              <a:rPr sz="2000" spc="-145" dirty="0">
                <a:latin typeface="Trebuchet MS"/>
                <a:cs typeface="Trebuchet MS"/>
              </a:rPr>
              <a:t> </a:t>
            </a:r>
            <a:r>
              <a:rPr sz="2000" dirty="0">
                <a:latin typeface="Trebuchet MS"/>
                <a:cs typeface="Trebuchet MS"/>
              </a:rPr>
              <a:t>K=2H</a:t>
            </a:r>
          </a:p>
          <a:p>
            <a:pPr marL="12700">
              <a:lnSpc>
                <a:spcPct val="100000"/>
              </a:lnSpc>
              <a:spcBef>
                <a:spcPts val="1560"/>
              </a:spcBef>
            </a:pPr>
            <a:r>
              <a:rPr sz="2000" dirty="0">
                <a:solidFill>
                  <a:srgbClr val="B3B3B3"/>
                </a:solidFill>
                <a:latin typeface="Symbol"/>
                <a:cs typeface="Symbol"/>
              </a:rPr>
              <a:t></a:t>
            </a:r>
            <a:r>
              <a:rPr sz="2000" dirty="0">
                <a:solidFill>
                  <a:srgbClr val="B3B3B3"/>
                </a:solidFill>
                <a:latin typeface="Times New Roman"/>
                <a:cs typeface="Times New Roman"/>
              </a:rPr>
              <a:t> </a:t>
            </a:r>
            <a:r>
              <a:rPr lang="ru-RU" sz="2000" dirty="0" smtClean="0">
                <a:latin typeface="Trebuchet MS"/>
                <a:cs typeface="Trebuchet MS"/>
              </a:rPr>
              <a:t>Операции с плавающей точкой </a:t>
            </a:r>
            <a:r>
              <a:rPr sz="2000" dirty="0" smtClean="0">
                <a:latin typeface="Trebuchet MS"/>
                <a:cs typeface="Trebuchet MS"/>
              </a:rPr>
              <a:t>≈ </a:t>
            </a:r>
            <a:r>
              <a:rPr sz="2000" dirty="0">
                <a:latin typeface="Trebuchet MS"/>
                <a:cs typeface="Trebuchet MS"/>
              </a:rPr>
              <a:t>2*4H*B*2H =</a:t>
            </a:r>
            <a:r>
              <a:rPr sz="2000" spc="-360" dirty="0">
                <a:latin typeface="Trebuchet MS"/>
                <a:cs typeface="Trebuchet MS"/>
              </a:rPr>
              <a:t> </a:t>
            </a:r>
            <a:r>
              <a:rPr sz="2000" spc="-5" dirty="0">
                <a:latin typeface="Trebuchet MS"/>
                <a:cs typeface="Trebuchet MS"/>
              </a:rPr>
              <a:t>16HHB</a:t>
            </a:r>
            <a:endParaRPr sz="2000" dirty="0">
              <a:latin typeface="Trebuchet MS"/>
              <a:cs typeface="Trebuchet MS"/>
            </a:endParaRPr>
          </a:p>
          <a:p>
            <a:pPr marL="12700">
              <a:lnSpc>
                <a:spcPct val="100000"/>
              </a:lnSpc>
              <a:spcBef>
                <a:spcPts val="1560"/>
              </a:spcBef>
            </a:pPr>
            <a:r>
              <a:rPr sz="2000" dirty="0">
                <a:solidFill>
                  <a:srgbClr val="B3B3B3"/>
                </a:solidFill>
                <a:latin typeface="Symbol"/>
                <a:cs typeface="Symbol"/>
              </a:rPr>
              <a:t></a:t>
            </a:r>
            <a:r>
              <a:rPr sz="2000" dirty="0">
                <a:solidFill>
                  <a:srgbClr val="B3B3B3"/>
                </a:solidFill>
                <a:latin typeface="Times New Roman"/>
                <a:cs typeface="Times New Roman"/>
              </a:rPr>
              <a:t> </a:t>
            </a:r>
            <a:r>
              <a:rPr lang="ru-RU" sz="2000" dirty="0" smtClean="0">
                <a:latin typeface="Trebuchet MS"/>
                <a:cs typeface="Trebuchet MS"/>
              </a:rPr>
              <a:t>Байты через память </a:t>
            </a:r>
            <a:r>
              <a:rPr sz="2000" spc="-5" dirty="0" smtClean="0">
                <a:latin typeface="Trebuchet MS"/>
                <a:cs typeface="Trebuchet MS"/>
              </a:rPr>
              <a:t>(fp32</a:t>
            </a:r>
            <a:r>
              <a:rPr sz="2000" spc="-5" dirty="0">
                <a:latin typeface="Trebuchet MS"/>
                <a:cs typeface="Trebuchet MS"/>
              </a:rPr>
              <a:t>) </a:t>
            </a:r>
            <a:r>
              <a:rPr sz="2000" dirty="0">
                <a:latin typeface="Trebuchet MS"/>
                <a:cs typeface="Trebuchet MS"/>
              </a:rPr>
              <a:t>= 4(8HH + </a:t>
            </a:r>
            <a:r>
              <a:rPr sz="2000" spc="-5" dirty="0">
                <a:latin typeface="Trebuchet MS"/>
                <a:cs typeface="Trebuchet MS"/>
              </a:rPr>
              <a:t>2HB </a:t>
            </a:r>
            <a:r>
              <a:rPr sz="2000" dirty="0">
                <a:latin typeface="Trebuchet MS"/>
                <a:cs typeface="Trebuchet MS"/>
              </a:rPr>
              <a:t>+</a:t>
            </a:r>
            <a:r>
              <a:rPr sz="2000" spc="-400" dirty="0">
                <a:latin typeface="Trebuchet MS"/>
                <a:cs typeface="Trebuchet MS"/>
              </a:rPr>
              <a:t> </a:t>
            </a:r>
            <a:r>
              <a:rPr sz="2000" spc="-5" dirty="0">
                <a:latin typeface="Trebuchet MS"/>
                <a:cs typeface="Trebuchet MS"/>
              </a:rPr>
              <a:t>4HB)</a:t>
            </a:r>
            <a:endParaRPr sz="2000" dirty="0">
              <a:latin typeface="Trebuchet MS"/>
              <a:cs typeface="Trebuchet MS"/>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marL="12700">
              <a:lnSpc>
                <a:spcPct val="100000"/>
              </a:lnSpc>
              <a:spcBef>
                <a:spcPts val="5"/>
              </a:spcBef>
            </a:pPr>
            <a:r>
              <a:rPr lang="ru-RU" sz="2000" dirty="0" smtClean="0">
                <a:latin typeface="Trebuchet MS"/>
                <a:cs typeface="Trebuchet MS"/>
              </a:rPr>
              <a:t>Это дает отношение </a:t>
            </a:r>
            <a:r>
              <a:rPr lang="en-US" sz="2000" dirty="0" smtClean="0">
                <a:latin typeface="Trebuchet MS"/>
                <a:cs typeface="Trebuchet MS"/>
              </a:rPr>
              <a:t>flops:</a:t>
            </a:r>
            <a:r>
              <a:rPr sz="2000" dirty="0" smtClean="0">
                <a:latin typeface="Trebuchet MS"/>
                <a:cs typeface="Trebuchet MS"/>
              </a:rPr>
              <a:t> </a:t>
            </a:r>
            <a:r>
              <a:rPr lang="ru-RU" sz="2000" dirty="0" smtClean="0">
                <a:latin typeface="Trebuchet MS"/>
                <a:cs typeface="Trebuchet MS"/>
              </a:rPr>
              <a:t>соотношение байтов</a:t>
            </a:r>
            <a:r>
              <a:rPr sz="2000" dirty="0" smtClean="0">
                <a:latin typeface="Trebuchet MS"/>
                <a:cs typeface="Trebuchet MS"/>
              </a:rPr>
              <a:t> </a:t>
            </a:r>
            <a:r>
              <a:rPr sz="2000" dirty="0">
                <a:latin typeface="Trebuchet MS"/>
                <a:cs typeface="Trebuchet MS"/>
              </a:rPr>
              <a:t>16HHB:4(8HH + </a:t>
            </a:r>
            <a:r>
              <a:rPr sz="2000" spc="-5" dirty="0">
                <a:latin typeface="Trebuchet MS"/>
                <a:cs typeface="Trebuchet MS"/>
              </a:rPr>
              <a:t>2HB </a:t>
            </a:r>
            <a:r>
              <a:rPr sz="2000" dirty="0">
                <a:latin typeface="Trebuchet MS"/>
                <a:cs typeface="Trebuchet MS"/>
              </a:rPr>
              <a:t>+ 4HB) =</a:t>
            </a:r>
            <a:r>
              <a:rPr sz="2000" spc="-130" dirty="0">
                <a:latin typeface="Trebuchet MS"/>
                <a:cs typeface="Trebuchet MS"/>
              </a:rPr>
              <a:t> </a:t>
            </a:r>
            <a:r>
              <a:rPr sz="2000" dirty="0">
                <a:latin typeface="Trebuchet MS"/>
                <a:cs typeface="Trebuchet MS"/>
              </a:rPr>
              <a:t>2HB:3B+4H</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18</a:t>
            </a:fld>
            <a:endParaRPr dirty="0"/>
          </a:p>
        </p:txBody>
      </p:sp>
      <p:sp>
        <p:nvSpPr>
          <p:cNvPr id="3" name="object 3"/>
          <p:cNvSpPr txBox="1">
            <a:spLocks noGrp="1"/>
          </p:cNvSpPr>
          <p:nvPr>
            <p:ph type="title"/>
          </p:nvPr>
        </p:nvSpPr>
        <p:spPr>
          <a:xfrm>
            <a:off x="577086" y="631393"/>
            <a:ext cx="3918713" cy="923330"/>
          </a:xfrm>
          <a:prstGeom prst="rect">
            <a:avLst/>
          </a:prstGeom>
        </p:spPr>
        <p:txBody>
          <a:bodyPr vert="horz" wrap="square" lIns="0" tIns="12700" rIns="0" bIns="0" rtlCol="0">
            <a:spAutoFit/>
          </a:bodyPr>
          <a:lstStyle/>
          <a:p>
            <a:pPr marL="12700">
              <a:lnSpc>
                <a:spcPts val="4285"/>
              </a:lnSpc>
              <a:spcBef>
                <a:spcPts val="100"/>
              </a:spcBef>
            </a:pPr>
            <a:r>
              <a:rPr lang="ru-RU" spc="-5" dirty="0" smtClean="0"/>
              <a:t>Матрицы </a:t>
            </a:r>
            <a:r>
              <a:rPr lang="ru-RU" dirty="0"/>
              <a:t>СДКП</a:t>
            </a:r>
            <a:endParaRPr spc="-5" dirty="0"/>
          </a:p>
          <a:p>
            <a:pPr marL="12700">
              <a:lnSpc>
                <a:spcPts val="2845"/>
              </a:lnSpc>
            </a:pPr>
            <a:r>
              <a:rPr sz="2400" dirty="0">
                <a:solidFill>
                  <a:srgbClr val="76B800"/>
                </a:solidFill>
              </a:rPr>
              <a:t>FLOP</a:t>
            </a:r>
            <a:r>
              <a:rPr sz="2400" dirty="0" smtClean="0">
                <a:solidFill>
                  <a:srgbClr val="76B800"/>
                </a:solidFill>
              </a:rPr>
              <a:t>:</a:t>
            </a:r>
            <a:r>
              <a:rPr lang="ru-RU" sz="2400" dirty="0" smtClean="0">
                <a:solidFill>
                  <a:srgbClr val="76B800"/>
                </a:solidFill>
              </a:rPr>
              <a:t> соотношение Байтов</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103246"/>
            <a:ext cx="9513392" cy="2526333"/>
          </a:xfrm>
          <a:prstGeom prst="rect">
            <a:avLst/>
          </a:prstGeom>
        </p:spPr>
        <p:txBody>
          <a:bodyPr vert="horz" wrap="square" lIns="0" tIns="12700" rIns="0" bIns="0" rtlCol="0">
            <a:spAutoFit/>
          </a:bodyPr>
          <a:lstStyle/>
          <a:p>
            <a:pPr marL="12700">
              <a:lnSpc>
                <a:spcPct val="100000"/>
              </a:lnSpc>
              <a:spcBef>
                <a:spcPts val="100"/>
              </a:spcBef>
            </a:pPr>
            <a:r>
              <a:rPr lang="ru-RU" sz="1800" dirty="0" smtClean="0">
                <a:latin typeface="Trebuchet MS"/>
                <a:cs typeface="Trebuchet MS"/>
              </a:rPr>
              <a:t>Размер </a:t>
            </a:r>
            <a:r>
              <a:rPr lang="ru-RU" sz="1800" dirty="0" err="1" smtClean="0">
                <a:latin typeface="Trebuchet MS"/>
                <a:cs typeface="Trebuchet MS"/>
              </a:rPr>
              <a:t>бэтча</a:t>
            </a:r>
            <a:r>
              <a:rPr lang="ru-RU" sz="1800" dirty="0" smtClean="0">
                <a:latin typeface="Trebuchet MS"/>
                <a:cs typeface="Trebuchet MS"/>
              </a:rPr>
              <a:t> </a:t>
            </a:r>
            <a:r>
              <a:rPr sz="1800" spc="-5" dirty="0" smtClean="0">
                <a:latin typeface="Trebuchet MS"/>
                <a:cs typeface="Trebuchet MS"/>
              </a:rPr>
              <a:t>(B</a:t>
            </a:r>
            <a:r>
              <a:rPr sz="1800" spc="-5" dirty="0">
                <a:latin typeface="Trebuchet MS"/>
                <a:cs typeface="Trebuchet MS"/>
              </a:rPr>
              <a:t>) </a:t>
            </a:r>
            <a:r>
              <a:rPr lang="ru-RU" sz="1800" spc="-5" dirty="0" smtClean="0">
                <a:latin typeface="Trebuchet MS"/>
                <a:cs typeface="Trebuchet MS"/>
              </a:rPr>
              <a:t>может варьироваться для данной модели, давая модель с аналогичной производительностью.</a:t>
            </a:r>
            <a:endParaRPr sz="1800" dirty="0">
              <a:latin typeface="Trebuchet MS"/>
              <a:cs typeface="Trebuchet MS"/>
            </a:endParaRPr>
          </a:p>
          <a:p>
            <a:pPr marL="12700">
              <a:lnSpc>
                <a:spcPct val="100000"/>
              </a:lnSpc>
              <a:spcBef>
                <a:spcPts val="1585"/>
              </a:spcBef>
            </a:pPr>
            <a:r>
              <a:rPr lang="ru-RU" sz="1800" spc="-5" dirty="0" smtClean="0">
                <a:latin typeface="Trebuchet MS"/>
                <a:cs typeface="Trebuchet MS"/>
              </a:rPr>
              <a:t>Во время обучения объем памяти требовал весы примерно линейно с размером </a:t>
            </a:r>
            <a:r>
              <a:rPr lang="ru-RU" sz="1800" spc="-5" dirty="0" err="1" smtClean="0">
                <a:latin typeface="Trebuchet MS"/>
                <a:cs typeface="Trebuchet MS"/>
              </a:rPr>
              <a:t>бэтча</a:t>
            </a:r>
            <a:r>
              <a:rPr sz="1800" dirty="0" smtClean="0">
                <a:latin typeface="Trebuchet MS"/>
                <a:cs typeface="Trebuchet MS"/>
              </a:rPr>
              <a:t>.</a:t>
            </a:r>
          </a:p>
          <a:p>
            <a:pPr marL="12700">
              <a:lnSpc>
                <a:spcPct val="100000"/>
              </a:lnSpc>
              <a:spcBef>
                <a:spcPts val="1580"/>
              </a:spcBef>
            </a:pPr>
            <a:r>
              <a:rPr lang="ru-RU" sz="1800" spc="-5" dirty="0" smtClean="0">
                <a:latin typeface="Trebuchet MS"/>
                <a:cs typeface="Trebuchet MS"/>
              </a:rPr>
              <a:t>Конвергенция может быть плохой, если размер </a:t>
            </a:r>
            <a:r>
              <a:rPr lang="ru-RU" sz="1800" spc="-5" dirty="0" err="1" smtClean="0">
                <a:latin typeface="Trebuchet MS"/>
                <a:cs typeface="Trebuchet MS"/>
              </a:rPr>
              <a:t>бэтча</a:t>
            </a:r>
            <a:r>
              <a:rPr lang="ru-RU" sz="1800" spc="-5" dirty="0" smtClean="0">
                <a:latin typeface="Trebuchet MS"/>
                <a:cs typeface="Trebuchet MS"/>
              </a:rPr>
              <a:t> слишком большой или слишком маленький.</a:t>
            </a:r>
            <a:endParaRPr sz="1800" dirty="0">
              <a:latin typeface="Trebuchet MS"/>
              <a:cs typeface="Trebuchet MS"/>
            </a:endParaRPr>
          </a:p>
          <a:p>
            <a:pPr marL="12700" marR="5080">
              <a:lnSpc>
                <a:spcPts val="1939"/>
              </a:lnSpc>
              <a:spcBef>
                <a:spcPts val="1835"/>
              </a:spcBef>
            </a:pPr>
            <a:r>
              <a:rPr lang="ru-RU" sz="1800" spc="-5" dirty="0" smtClean="0">
                <a:latin typeface="Trebuchet MS"/>
                <a:cs typeface="Trebuchet MS"/>
              </a:rPr>
              <a:t>При развертывании может оказаться, что только несколько объектов доступны для обработк</a:t>
            </a:r>
            <a:r>
              <a:rPr lang="ru-RU" spc="-5" dirty="0" smtClean="0">
                <a:latin typeface="Trebuchet MS"/>
                <a:cs typeface="Trebuchet MS"/>
              </a:rPr>
              <a:t>и сразу, и они потенциально ограничивает </a:t>
            </a:r>
            <a:r>
              <a:rPr lang="ru-RU" spc="-5" dirty="0" err="1" smtClean="0">
                <a:latin typeface="Trebuchet MS"/>
                <a:cs typeface="Trebuchet MS"/>
              </a:rPr>
              <a:t>бэтчинг</a:t>
            </a:r>
            <a:r>
              <a:rPr lang="ru-RU" spc="-5" dirty="0" smtClean="0">
                <a:latin typeface="Trebuchet MS"/>
                <a:cs typeface="Trebuchet MS"/>
              </a:rPr>
              <a:t>.</a:t>
            </a:r>
            <a:endParaRPr sz="18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19</a:t>
            </a:fld>
            <a:endParaRPr dirty="0"/>
          </a:p>
        </p:txBody>
      </p:sp>
      <p:sp>
        <p:nvSpPr>
          <p:cNvPr id="3" name="object 3"/>
          <p:cNvSpPr txBox="1">
            <a:spLocks noGrp="1"/>
          </p:cNvSpPr>
          <p:nvPr>
            <p:ph type="title"/>
          </p:nvPr>
        </p:nvSpPr>
        <p:spPr>
          <a:xfrm>
            <a:off x="577086" y="631393"/>
            <a:ext cx="5518913" cy="923330"/>
          </a:xfrm>
          <a:prstGeom prst="rect">
            <a:avLst/>
          </a:prstGeom>
        </p:spPr>
        <p:txBody>
          <a:bodyPr vert="horz" wrap="square" lIns="0" tIns="12700" rIns="0" bIns="0" rtlCol="0">
            <a:spAutoFit/>
          </a:bodyPr>
          <a:lstStyle/>
          <a:p>
            <a:pPr marL="12700">
              <a:lnSpc>
                <a:spcPts val="4285"/>
              </a:lnSpc>
              <a:spcBef>
                <a:spcPts val="100"/>
              </a:spcBef>
            </a:pPr>
            <a:r>
              <a:rPr lang="ru-RU" spc="-5" dirty="0" smtClean="0"/>
              <a:t>Память</a:t>
            </a:r>
            <a:r>
              <a:rPr spc="-5" dirty="0" smtClean="0"/>
              <a:t> </a:t>
            </a:r>
            <a:r>
              <a:rPr spc="-5" dirty="0"/>
              <a:t>vs </a:t>
            </a:r>
            <a:r>
              <a:rPr lang="ru-RU" spc="-5" dirty="0" smtClean="0"/>
              <a:t>предел </a:t>
            </a:r>
            <a:r>
              <a:rPr dirty="0" smtClean="0"/>
              <a:t>FLOP</a:t>
            </a:r>
            <a:endParaRPr spc="-5" dirty="0"/>
          </a:p>
          <a:p>
            <a:pPr marL="12700">
              <a:lnSpc>
                <a:spcPts val="2845"/>
              </a:lnSpc>
            </a:pPr>
            <a:r>
              <a:rPr lang="ru-RU" sz="2400" spc="-5" dirty="0" smtClean="0">
                <a:solidFill>
                  <a:srgbClr val="76B800"/>
                </a:solidFill>
              </a:rPr>
              <a:t>Ожидаемый размер </a:t>
            </a:r>
            <a:r>
              <a:rPr lang="ru-RU" sz="2400" spc="-5" dirty="0" err="1" smtClean="0">
                <a:solidFill>
                  <a:srgbClr val="76B800"/>
                </a:solidFill>
              </a:rPr>
              <a:t>бэтча</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17632" y="5852261"/>
            <a:ext cx="7937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05050"/>
                </a:solidFill>
                <a:latin typeface="Trebuchet MS"/>
                <a:cs typeface="Trebuchet MS"/>
              </a:rPr>
              <a:t>2</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5680" y="2098675"/>
            <a:ext cx="9177020" cy="3316934"/>
          </a:xfrm>
          <a:prstGeom prst="rect">
            <a:avLst/>
          </a:prstGeom>
        </p:spPr>
        <p:txBody>
          <a:bodyPr vert="horz" wrap="square" lIns="0" tIns="13335" rIns="0" bIns="0" rtlCol="0">
            <a:spAutoFit/>
          </a:bodyPr>
          <a:lstStyle/>
          <a:p>
            <a:pPr marL="12700">
              <a:lnSpc>
                <a:spcPct val="100000"/>
              </a:lnSpc>
              <a:spcBef>
                <a:spcPts val="105"/>
              </a:spcBef>
            </a:pPr>
            <a:r>
              <a:rPr lang="ru-RU" sz="2000" spc="-5" dirty="0" smtClean="0">
                <a:latin typeface="Trebuchet MS"/>
                <a:cs typeface="Trebuchet MS"/>
              </a:rPr>
              <a:t>Уменьшение времени до решения очень полезно</a:t>
            </a:r>
            <a:r>
              <a:rPr sz="2000" spc="-5" dirty="0" smtClean="0">
                <a:latin typeface="Trebuchet MS"/>
                <a:cs typeface="Trebuchet MS"/>
              </a:rPr>
              <a:t>:</a:t>
            </a:r>
            <a:endParaRPr sz="2000" dirty="0">
              <a:latin typeface="Trebuchet MS"/>
              <a:cs typeface="Trebuchet MS"/>
            </a:endParaRPr>
          </a:p>
          <a:p>
            <a:pPr marL="355600" indent="-342900">
              <a:lnSpc>
                <a:spcPct val="100000"/>
              </a:lnSpc>
              <a:spcBef>
                <a:spcPts val="1560"/>
              </a:spcBef>
              <a:buClr>
                <a:srgbClr val="B3B3B3"/>
              </a:buClr>
              <a:buFont typeface="Arial"/>
              <a:buChar char="•"/>
              <a:tabLst>
                <a:tab pos="354965" algn="l"/>
                <a:tab pos="355600" algn="l"/>
              </a:tabLst>
            </a:pPr>
            <a:r>
              <a:rPr lang="ru-RU" sz="2000" dirty="0" smtClean="0">
                <a:latin typeface="Trebuchet MS"/>
                <a:cs typeface="Trebuchet MS"/>
              </a:rPr>
              <a:t>Для обучения это позволяет экспериментировать с большим количеством архитектур моделей</a:t>
            </a:r>
            <a:endParaRPr sz="2000" dirty="0">
              <a:latin typeface="Trebuchet MS"/>
              <a:cs typeface="Trebuchet MS"/>
            </a:endParaRPr>
          </a:p>
          <a:p>
            <a:pPr marL="355600" indent="-342900">
              <a:lnSpc>
                <a:spcPct val="100000"/>
              </a:lnSpc>
              <a:spcBef>
                <a:spcPts val="1560"/>
              </a:spcBef>
              <a:buClr>
                <a:srgbClr val="B3B3B3"/>
              </a:buClr>
              <a:buFont typeface="Arial"/>
              <a:buChar char="•"/>
              <a:tabLst>
                <a:tab pos="354965" algn="l"/>
                <a:tab pos="355600" algn="l"/>
              </a:tabLst>
            </a:pPr>
            <a:r>
              <a:rPr lang="ru-RU" sz="2000" spc="-5" dirty="0" smtClean="0">
                <a:latin typeface="Trebuchet MS"/>
                <a:cs typeface="Trebuchet MS"/>
              </a:rPr>
              <a:t>В производственных средах крайне важно обеспечить быстрый результат для конечного пользователя</a:t>
            </a:r>
            <a:endParaRPr sz="2000" dirty="0">
              <a:latin typeface="Trebuchet MS"/>
              <a:cs typeface="Trebuchet MS"/>
            </a:endParaRPr>
          </a:p>
          <a:p>
            <a:pPr>
              <a:lnSpc>
                <a:spcPct val="100000"/>
              </a:lnSpc>
            </a:pPr>
            <a:endParaRPr sz="2300" dirty="0">
              <a:latin typeface="Times New Roman"/>
              <a:cs typeface="Times New Roman"/>
            </a:endParaRPr>
          </a:p>
          <a:p>
            <a:pPr>
              <a:lnSpc>
                <a:spcPct val="100000"/>
              </a:lnSpc>
            </a:pPr>
            <a:endParaRPr sz="2500" dirty="0">
              <a:latin typeface="Times New Roman"/>
              <a:cs typeface="Times New Roman"/>
            </a:endParaRPr>
          </a:p>
          <a:p>
            <a:pPr marL="12700">
              <a:lnSpc>
                <a:spcPct val="100000"/>
              </a:lnSpc>
            </a:pPr>
            <a:r>
              <a:rPr lang="ru-RU" sz="2000" dirty="0" smtClean="0">
                <a:latin typeface="Trebuchet MS"/>
                <a:cs typeface="Trebuchet MS"/>
              </a:rPr>
              <a:t>Не все можно сделать автоматически: некоторые вещи зависят напрямую от пользователя</a:t>
            </a:r>
            <a:endParaRPr sz="2000" dirty="0">
              <a:latin typeface="Trebuchet MS"/>
              <a:cs typeface="Trebuchet MS"/>
            </a:endParaRPr>
          </a:p>
        </p:txBody>
      </p:sp>
      <p:sp>
        <p:nvSpPr>
          <p:cNvPr id="6" name="object 6"/>
          <p:cNvSpPr txBox="1">
            <a:spLocks noGrp="1"/>
          </p:cNvSpPr>
          <p:nvPr>
            <p:ph type="title"/>
          </p:nvPr>
        </p:nvSpPr>
        <p:spPr>
          <a:xfrm>
            <a:off x="577087" y="631393"/>
            <a:ext cx="4528313" cy="923330"/>
          </a:xfrm>
          <a:prstGeom prst="rect">
            <a:avLst/>
          </a:prstGeom>
        </p:spPr>
        <p:txBody>
          <a:bodyPr vert="horz" wrap="square" lIns="0" tIns="12700" rIns="0" bIns="0" rtlCol="0">
            <a:spAutoFit/>
          </a:bodyPr>
          <a:lstStyle/>
          <a:p>
            <a:pPr marL="12700">
              <a:lnSpc>
                <a:spcPts val="4285"/>
              </a:lnSpc>
              <a:spcBef>
                <a:spcPts val="100"/>
              </a:spcBef>
            </a:pPr>
            <a:r>
              <a:rPr lang="ru-RU" dirty="0" smtClean="0"/>
              <a:t>Производительность</a:t>
            </a:r>
            <a:endParaRPr dirty="0"/>
          </a:p>
          <a:p>
            <a:pPr marL="12700">
              <a:lnSpc>
                <a:spcPts val="2845"/>
              </a:lnSpc>
            </a:pPr>
            <a:r>
              <a:rPr lang="ru-RU" sz="2400" spc="-10" dirty="0" smtClean="0">
                <a:solidFill>
                  <a:srgbClr val="76B800"/>
                </a:solidFill>
              </a:rPr>
              <a:t>Мотивация</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24966"/>
            <a:ext cx="6738113" cy="936154"/>
          </a:xfrm>
          <a:prstGeom prst="rect">
            <a:avLst/>
          </a:prstGeom>
        </p:spPr>
        <p:txBody>
          <a:bodyPr vert="horz" wrap="square" lIns="0" tIns="12700" rIns="0" bIns="0" rtlCol="0">
            <a:spAutoFit/>
          </a:bodyPr>
          <a:lstStyle/>
          <a:p>
            <a:pPr marL="12700">
              <a:lnSpc>
                <a:spcPts val="4300"/>
              </a:lnSpc>
              <a:spcBef>
                <a:spcPts val="100"/>
              </a:spcBef>
            </a:pPr>
            <a:r>
              <a:rPr spc="-5" dirty="0"/>
              <a:t>Roofline </a:t>
            </a:r>
            <a:r>
              <a:rPr lang="ru-RU" spc="-5" dirty="0" smtClean="0"/>
              <a:t>модель</a:t>
            </a:r>
            <a:r>
              <a:rPr spc="-5" dirty="0" smtClean="0"/>
              <a:t> </a:t>
            </a:r>
            <a:r>
              <a:rPr lang="ru-RU" dirty="0" smtClean="0"/>
              <a:t>для</a:t>
            </a:r>
            <a:r>
              <a:rPr spc="-80" dirty="0" smtClean="0"/>
              <a:t> </a:t>
            </a:r>
            <a:r>
              <a:rPr lang="ru-RU" dirty="0"/>
              <a:t>СДКП</a:t>
            </a:r>
            <a:endParaRPr spc="-5" dirty="0"/>
          </a:p>
          <a:p>
            <a:pPr marL="12700">
              <a:lnSpc>
                <a:spcPts val="2860"/>
              </a:lnSpc>
            </a:pPr>
            <a:r>
              <a:rPr lang="ru-RU" sz="2400" spc="-5" dirty="0" smtClean="0">
                <a:solidFill>
                  <a:srgbClr val="76B800"/>
                </a:solidFill>
              </a:rPr>
              <a:t>Выбор эффективного размера </a:t>
            </a:r>
            <a:r>
              <a:rPr lang="ru-RU" sz="2400" spc="-5" dirty="0" err="1" smtClean="0">
                <a:solidFill>
                  <a:srgbClr val="76B800"/>
                </a:solidFill>
              </a:rPr>
              <a:t>минибэтча</a:t>
            </a:r>
            <a:endParaRPr sz="2400" dirty="0"/>
          </a:p>
        </p:txBody>
      </p:sp>
      <p:graphicFrame>
        <p:nvGraphicFramePr>
          <p:cNvPr id="3" name="object 3"/>
          <p:cNvGraphicFramePr>
            <a:graphicFrameLocks noGrp="1"/>
          </p:cNvGraphicFramePr>
          <p:nvPr/>
        </p:nvGraphicFramePr>
        <p:xfrm>
          <a:off x="2318004" y="2487167"/>
          <a:ext cx="6667495" cy="2318001"/>
        </p:xfrm>
        <a:graphic>
          <a:graphicData uri="http://schemas.openxmlformats.org/drawingml/2006/table">
            <a:tbl>
              <a:tblPr firstRow="1" bandRow="1">
                <a:tableStyleId>{2D5ABB26-0587-4C30-8999-92F81FD0307C}</a:tableStyleId>
              </a:tblPr>
              <a:tblGrid>
                <a:gridCol w="556260">
                  <a:extLst>
                    <a:ext uri="{9D8B030D-6E8A-4147-A177-3AD203B41FA5}">
                      <a16:colId xmlns:a16="http://schemas.microsoft.com/office/drawing/2014/main" val="20000"/>
                    </a:ext>
                  </a:extLst>
                </a:gridCol>
                <a:gridCol w="554990">
                  <a:extLst>
                    <a:ext uri="{9D8B030D-6E8A-4147-A177-3AD203B41FA5}">
                      <a16:colId xmlns:a16="http://schemas.microsoft.com/office/drawing/2014/main" val="20001"/>
                    </a:ext>
                  </a:extLst>
                </a:gridCol>
                <a:gridCol w="556260">
                  <a:extLst>
                    <a:ext uri="{9D8B030D-6E8A-4147-A177-3AD203B41FA5}">
                      <a16:colId xmlns:a16="http://schemas.microsoft.com/office/drawing/2014/main" val="20002"/>
                    </a:ext>
                  </a:extLst>
                </a:gridCol>
                <a:gridCol w="554989">
                  <a:extLst>
                    <a:ext uri="{9D8B030D-6E8A-4147-A177-3AD203B41FA5}">
                      <a16:colId xmlns:a16="http://schemas.microsoft.com/office/drawing/2014/main" val="20003"/>
                    </a:ext>
                  </a:extLst>
                </a:gridCol>
                <a:gridCol w="556260">
                  <a:extLst>
                    <a:ext uri="{9D8B030D-6E8A-4147-A177-3AD203B41FA5}">
                      <a16:colId xmlns:a16="http://schemas.microsoft.com/office/drawing/2014/main" val="20004"/>
                    </a:ext>
                  </a:extLst>
                </a:gridCol>
                <a:gridCol w="554989">
                  <a:extLst>
                    <a:ext uri="{9D8B030D-6E8A-4147-A177-3AD203B41FA5}">
                      <a16:colId xmlns:a16="http://schemas.microsoft.com/office/drawing/2014/main" val="20005"/>
                    </a:ext>
                  </a:extLst>
                </a:gridCol>
                <a:gridCol w="556260">
                  <a:extLst>
                    <a:ext uri="{9D8B030D-6E8A-4147-A177-3AD203B41FA5}">
                      <a16:colId xmlns:a16="http://schemas.microsoft.com/office/drawing/2014/main" val="20006"/>
                    </a:ext>
                  </a:extLst>
                </a:gridCol>
                <a:gridCol w="554989">
                  <a:extLst>
                    <a:ext uri="{9D8B030D-6E8A-4147-A177-3AD203B41FA5}">
                      <a16:colId xmlns:a16="http://schemas.microsoft.com/office/drawing/2014/main" val="20007"/>
                    </a:ext>
                  </a:extLst>
                </a:gridCol>
                <a:gridCol w="556260">
                  <a:extLst>
                    <a:ext uri="{9D8B030D-6E8A-4147-A177-3AD203B41FA5}">
                      <a16:colId xmlns:a16="http://schemas.microsoft.com/office/drawing/2014/main" val="20008"/>
                    </a:ext>
                  </a:extLst>
                </a:gridCol>
                <a:gridCol w="554989">
                  <a:extLst>
                    <a:ext uri="{9D8B030D-6E8A-4147-A177-3AD203B41FA5}">
                      <a16:colId xmlns:a16="http://schemas.microsoft.com/office/drawing/2014/main" val="20009"/>
                    </a:ext>
                  </a:extLst>
                </a:gridCol>
                <a:gridCol w="556260">
                  <a:extLst>
                    <a:ext uri="{9D8B030D-6E8A-4147-A177-3AD203B41FA5}">
                      <a16:colId xmlns:a16="http://schemas.microsoft.com/office/drawing/2014/main" val="20010"/>
                    </a:ext>
                  </a:extLst>
                </a:gridCol>
                <a:gridCol w="554989">
                  <a:extLst>
                    <a:ext uri="{9D8B030D-6E8A-4147-A177-3AD203B41FA5}">
                      <a16:colId xmlns:a16="http://schemas.microsoft.com/office/drawing/2014/main" val="20011"/>
                    </a:ext>
                  </a:extLst>
                </a:gridCol>
              </a:tblGrid>
              <a:tr h="387096">
                <a:tc>
                  <a:txBody>
                    <a:bodyPr/>
                    <a:lstStyle/>
                    <a:p>
                      <a:pPr>
                        <a:lnSpc>
                          <a:spcPct val="100000"/>
                        </a:lnSpc>
                      </a:pPr>
                      <a:endParaRPr sz="2000">
                        <a:latin typeface="Times New Roman"/>
                        <a:cs typeface="Times New Roman"/>
                      </a:endParaRPr>
                    </a:p>
                  </a:txBody>
                  <a:tcPr marL="0" marR="0" marT="0" marB="0">
                    <a:lnL w="9525">
                      <a:solidFill>
                        <a:srgbClr val="BEBEBE"/>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0"/>
                  </a:ext>
                </a:extLst>
              </a:tr>
              <a:tr h="385571">
                <a:tc>
                  <a:txBody>
                    <a:bodyPr/>
                    <a:lstStyle/>
                    <a:p>
                      <a:pPr>
                        <a:lnSpc>
                          <a:spcPct val="100000"/>
                        </a:lnSpc>
                      </a:pPr>
                      <a:endParaRPr sz="2000">
                        <a:latin typeface="Times New Roman"/>
                        <a:cs typeface="Times New Roman"/>
                      </a:endParaRPr>
                    </a:p>
                  </a:txBody>
                  <a:tcPr marL="0" marR="0" marT="0" marB="0">
                    <a:lnL w="9525">
                      <a:solidFill>
                        <a:srgbClr val="BEBEBE"/>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1"/>
                  </a:ext>
                </a:extLst>
              </a:tr>
              <a:tr h="387096">
                <a:tc>
                  <a:txBody>
                    <a:bodyPr/>
                    <a:lstStyle/>
                    <a:p>
                      <a:pPr>
                        <a:lnSpc>
                          <a:spcPct val="100000"/>
                        </a:lnSpc>
                      </a:pPr>
                      <a:endParaRPr sz="2000">
                        <a:latin typeface="Times New Roman"/>
                        <a:cs typeface="Times New Roman"/>
                      </a:endParaRPr>
                    </a:p>
                  </a:txBody>
                  <a:tcPr marL="0" marR="0" marT="0" marB="0">
                    <a:lnL w="9525">
                      <a:solidFill>
                        <a:srgbClr val="BEBEBE"/>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2"/>
                  </a:ext>
                </a:extLst>
              </a:tr>
              <a:tr h="385571">
                <a:tc>
                  <a:txBody>
                    <a:bodyPr/>
                    <a:lstStyle/>
                    <a:p>
                      <a:pPr>
                        <a:lnSpc>
                          <a:spcPct val="100000"/>
                        </a:lnSpc>
                      </a:pPr>
                      <a:endParaRPr sz="2000">
                        <a:latin typeface="Times New Roman"/>
                        <a:cs typeface="Times New Roman"/>
                      </a:endParaRPr>
                    </a:p>
                  </a:txBody>
                  <a:tcPr marL="0" marR="0" marT="0" marB="0">
                    <a:lnL w="9525">
                      <a:solidFill>
                        <a:srgbClr val="BEBEBE"/>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3"/>
                  </a:ext>
                </a:extLst>
              </a:tr>
              <a:tr h="385572">
                <a:tc>
                  <a:txBody>
                    <a:bodyPr/>
                    <a:lstStyle/>
                    <a:p>
                      <a:pPr>
                        <a:lnSpc>
                          <a:spcPct val="100000"/>
                        </a:lnSpc>
                      </a:pPr>
                      <a:endParaRPr sz="2000">
                        <a:latin typeface="Times New Roman"/>
                        <a:cs typeface="Times New Roman"/>
                      </a:endParaRPr>
                    </a:p>
                  </a:txBody>
                  <a:tcPr marL="0" marR="0" marT="0" marB="0">
                    <a:lnL w="9525">
                      <a:solidFill>
                        <a:srgbClr val="BEBEBE"/>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4"/>
                  </a:ext>
                </a:extLst>
              </a:tr>
              <a:tr h="387095">
                <a:tc>
                  <a:txBody>
                    <a:bodyPr/>
                    <a:lstStyle/>
                    <a:p>
                      <a:pPr>
                        <a:lnSpc>
                          <a:spcPct val="100000"/>
                        </a:lnSpc>
                      </a:pPr>
                      <a:endParaRPr sz="2000">
                        <a:latin typeface="Times New Roman"/>
                        <a:cs typeface="Times New Roman"/>
                      </a:endParaRPr>
                    </a:p>
                  </a:txBody>
                  <a:tcPr marL="0" marR="0" marT="0" marB="0">
                    <a:lnL w="9525">
                      <a:solidFill>
                        <a:srgbClr val="BEBEBE"/>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D9D9D9"/>
                      </a:solidFill>
                      <a:prstDash val="solid"/>
                    </a:lnL>
                    <a:lnR w="9525">
                      <a:solidFill>
                        <a:srgbClr val="D9D9D9"/>
                      </a:solidFill>
                      <a:prstDash val="solid"/>
                    </a:lnR>
                    <a:lnT w="9525">
                      <a:solidFill>
                        <a:srgbClr val="D9D9D9"/>
                      </a:solidFill>
                      <a:prstDash val="solid"/>
                    </a:lnT>
                    <a:lnB w="9525">
                      <a:solidFill>
                        <a:srgbClr val="BEBEBE"/>
                      </a:solidFill>
                      <a:prstDash val="solid"/>
                    </a:lnB>
                  </a:tcPr>
                </a:tc>
                <a:extLst>
                  <a:ext uri="{0D108BD9-81ED-4DB2-BD59-A6C34878D82A}">
                    <a16:rowId xmlns:a16="http://schemas.microsoft.com/office/drawing/2014/main" val="10005"/>
                  </a:ext>
                </a:extLst>
              </a:tr>
            </a:tbl>
          </a:graphicData>
        </a:graphic>
      </p:graphicFrame>
      <p:sp>
        <p:nvSpPr>
          <p:cNvPr id="4" name="object 4"/>
          <p:cNvSpPr/>
          <p:nvPr/>
        </p:nvSpPr>
        <p:spPr>
          <a:xfrm>
            <a:off x="2323338" y="2794254"/>
            <a:ext cx="6666230" cy="1816735"/>
          </a:xfrm>
          <a:custGeom>
            <a:avLst/>
            <a:gdLst/>
            <a:ahLst/>
            <a:cxnLst/>
            <a:rect l="l" t="t" r="r" b="b"/>
            <a:pathLst>
              <a:path w="6666230" h="1816735">
                <a:moveTo>
                  <a:pt x="0" y="1816608"/>
                </a:moveTo>
                <a:lnTo>
                  <a:pt x="554736" y="1429512"/>
                </a:lnTo>
                <a:lnTo>
                  <a:pt x="1110996" y="1043940"/>
                </a:lnTo>
                <a:lnTo>
                  <a:pt x="1665732" y="658368"/>
                </a:lnTo>
                <a:lnTo>
                  <a:pt x="2221991" y="274320"/>
                </a:lnTo>
                <a:lnTo>
                  <a:pt x="2776728" y="0"/>
                </a:lnTo>
                <a:lnTo>
                  <a:pt x="3332988" y="0"/>
                </a:lnTo>
                <a:lnTo>
                  <a:pt x="3887724" y="0"/>
                </a:lnTo>
                <a:lnTo>
                  <a:pt x="4443984" y="0"/>
                </a:lnTo>
                <a:lnTo>
                  <a:pt x="4998720" y="0"/>
                </a:lnTo>
                <a:lnTo>
                  <a:pt x="5554980" y="0"/>
                </a:lnTo>
                <a:lnTo>
                  <a:pt x="6109716" y="0"/>
                </a:lnTo>
                <a:lnTo>
                  <a:pt x="6665976" y="0"/>
                </a:lnTo>
              </a:path>
            </a:pathLst>
          </a:custGeom>
          <a:ln w="19811">
            <a:solidFill>
              <a:srgbClr val="538235"/>
            </a:solidFill>
            <a:prstDash val="dash"/>
          </a:ln>
        </p:spPr>
        <p:txBody>
          <a:bodyPr wrap="square" lIns="0" tIns="0" rIns="0" bIns="0" rtlCol="0"/>
          <a:lstStyle/>
          <a:p>
            <a:endParaRPr/>
          </a:p>
        </p:txBody>
      </p:sp>
      <p:sp>
        <p:nvSpPr>
          <p:cNvPr id="5" name="object 5"/>
          <p:cNvSpPr txBox="1"/>
          <p:nvPr/>
        </p:nvSpPr>
        <p:spPr>
          <a:xfrm>
            <a:off x="2259329"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1</a:t>
            </a:r>
            <a:endParaRPr sz="1600">
              <a:latin typeface="Calibri"/>
              <a:cs typeface="Calibri"/>
            </a:endParaRPr>
          </a:p>
        </p:txBody>
      </p:sp>
      <p:sp>
        <p:nvSpPr>
          <p:cNvPr id="6" name="object 6"/>
          <p:cNvSpPr txBox="1"/>
          <p:nvPr/>
        </p:nvSpPr>
        <p:spPr>
          <a:xfrm>
            <a:off x="2814954"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2</a:t>
            </a:r>
            <a:endParaRPr sz="1600">
              <a:latin typeface="Calibri"/>
              <a:cs typeface="Calibri"/>
            </a:endParaRPr>
          </a:p>
        </p:txBody>
      </p:sp>
      <p:sp>
        <p:nvSpPr>
          <p:cNvPr id="7" name="object 7"/>
          <p:cNvSpPr txBox="1"/>
          <p:nvPr/>
        </p:nvSpPr>
        <p:spPr>
          <a:xfrm>
            <a:off x="3370326"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4</a:t>
            </a:r>
            <a:endParaRPr sz="1600">
              <a:latin typeface="Calibri"/>
              <a:cs typeface="Calibri"/>
            </a:endParaRPr>
          </a:p>
        </p:txBody>
      </p:sp>
      <p:sp>
        <p:nvSpPr>
          <p:cNvPr id="8" name="object 8"/>
          <p:cNvSpPr txBox="1"/>
          <p:nvPr/>
        </p:nvSpPr>
        <p:spPr>
          <a:xfrm>
            <a:off x="3925951"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8</a:t>
            </a:r>
            <a:endParaRPr sz="1600">
              <a:latin typeface="Calibri"/>
              <a:cs typeface="Calibri"/>
            </a:endParaRPr>
          </a:p>
        </p:txBody>
      </p:sp>
      <p:sp>
        <p:nvSpPr>
          <p:cNvPr id="9" name="object 9"/>
          <p:cNvSpPr txBox="1"/>
          <p:nvPr/>
        </p:nvSpPr>
        <p:spPr>
          <a:xfrm>
            <a:off x="4430014" y="4918049"/>
            <a:ext cx="4779010" cy="269240"/>
          </a:xfrm>
          <a:prstGeom prst="rect">
            <a:avLst/>
          </a:prstGeom>
        </p:spPr>
        <p:txBody>
          <a:bodyPr vert="horz" wrap="square" lIns="0" tIns="12065" rIns="0" bIns="0" rtlCol="0">
            <a:spAutoFit/>
          </a:bodyPr>
          <a:lstStyle/>
          <a:p>
            <a:pPr marL="12700">
              <a:lnSpc>
                <a:spcPct val="100000"/>
              </a:lnSpc>
              <a:spcBef>
                <a:spcPts val="95"/>
              </a:spcBef>
              <a:tabLst>
                <a:tab pos="567690" algn="l"/>
                <a:tab pos="1123315" algn="l"/>
                <a:tab pos="1627505" algn="l"/>
                <a:tab pos="2183130" algn="l"/>
                <a:tab pos="2738755" algn="l"/>
                <a:tab pos="3242945" algn="l"/>
                <a:tab pos="3797935" algn="l"/>
                <a:tab pos="4353560" algn="l"/>
              </a:tabLst>
            </a:pPr>
            <a:r>
              <a:rPr sz="1600" dirty="0">
                <a:solidFill>
                  <a:srgbClr val="585858"/>
                </a:solidFill>
                <a:latin typeface="Calibri"/>
                <a:cs typeface="Calibri"/>
              </a:rPr>
              <a:t>1</a:t>
            </a:r>
            <a:r>
              <a:rPr sz="1600" spc="-5" dirty="0">
                <a:solidFill>
                  <a:srgbClr val="585858"/>
                </a:solidFill>
                <a:latin typeface="Calibri"/>
                <a:cs typeface="Calibri"/>
              </a:rPr>
              <a:t>6</a:t>
            </a:r>
            <a:r>
              <a:rPr sz="1600" dirty="0">
                <a:solidFill>
                  <a:srgbClr val="585858"/>
                </a:solidFill>
                <a:latin typeface="Calibri"/>
                <a:cs typeface="Calibri"/>
              </a:rPr>
              <a:t>	3</a:t>
            </a:r>
            <a:r>
              <a:rPr sz="1600" spc="-5" dirty="0">
                <a:solidFill>
                  <a:srgbClr val="585858"/>
                </a:solidFill>
                <a:latin typeface="Calibri"/>
                <a:cs typeface="Calibri"/>
              </a:rPr>
              <a:t>2</a:t>
            </a:r>
            <a:r>
              <a:rPr sz="1600" dirty="0">
                <a:solidFill>
                  <a:srgbClr val="585858"/>
                </a:solidFill>
                <a:latin typeface="Calibri"/>
                <a:cs typeface="Calibri"/>
              </a:rPr>
              <a:t>	6</a:t>
            </a:r>
            <a:r>
              <a:rPr sz="1600" spc="-5" dirty="0">
                <a:solidFill>
                  <a:srgbClr val="585858"/>
                </a:solidFill>
                <a:latin typeface="Calibri"/>
                <a:cs typeface="Calibri"/>
              </a:rPr>
              <a:t>4</a:t>
            </a:r>
            <a:r>
              <a:rPr sz="1600" dirty="0">
                <a:solidFill>
                  <a:srgbClr val="585858"/>
                </a:solidFill>
                <a:latin typeface="Calibri"/>
                <a:cs typeface="Calibri"/>
              </a:rPr>
              <a:t>	1</a:t>
            </a:r>
            <a:r>
              <a:rPr sz="1600" spc="-10" dirty="0">
                <a:solidFill>
                  <a:srgbClr val="585858"/>
                </a:solidFill>
                <a:latin typeface="Calibri"/>
                <a:cs typeface="Calibri"/>
              </a:rPr>
              <a:t>2</a:t>
            </a:r>
            <a:r>
              <a:rPr sz="1600" spc="-5" dirty="0">
                <a:solidFill>
                  <a:srgbClr val="585858"/>
                </a:solidFill>
                <a:latin typeface="Calibri"/>
                <a:cs typeface="Calibri"/>
              </a:rPr>
              <a:t>8</a:t>
            </a:r>
            <a:r>
              <a:rPr sz="1600" dirty="0">
                <a:solidFill>
                  <a:srgbClr val="585858"/>
                </a:solidFill>
                <a:latin typeface="Calibri"/>
                <a:cs typeface="Calibri"/>
              </a:rPr>
              <a:t>	2</a:t>
            </a:r>
            <a:r>
              <a:rPr sz="1600" spc="-10" dirty="0">
                <a:solidFill>
                  <a:srgbClr val="585858"/>
                </a:solidFill>
                <a:latin typeface="Calibri"/>
                <a:cs typeface="Calibri"/>
              </a:rPr>
              <a:t>5</a:t>
            </a:r>
            <a:r>
              <a:rPr sz="1600" spc="-5" dirty="0">
                <a:solidFill>
                  <a:srgbClr val="585858"/>
                </a:solidFill>
                <a:latin typeface="Calibri"/>
                <a:cs typeface="Calibri"/>
              </a:rPr>
              <a:t>6</a:t>
            </a:r>
            <a:r>
              <a:rPr sz="1600" dirty="0">
                <a:solidFill>
                  <a:srgbClr val="585858"/>
                </a:solidFill>
                <a:latin typeface="Calibri"/>
                <a:cs typeface="Calibri"/>
              </a:rPr>
              <a:t>	5</a:t>
            </a:r>
            <a:r>
              <a:rPr sz="1600" spc="-10" dirty="0">
                <a:solidFill>
                  <a:srgbClr val="585858"/>
                </a:solidFill>
                <a:latin typeface="Calibri"/>
                <a:cs typeface="Calibri"/>
              </a:rPr>
              <a:t>1</a:t>
            </a:r>
            <a:r>
              <a:rPr sz="1600" spc="-5" dirty="0">
                <a:solidFill>
                  <a:srgbClr val="585858"/>
                </a:solidFill>
                <a:latin typeface="Calibri"/>
                <a:cs typeface="Calibri"/>
              </a:rPr>
              <a:t>2</a:t>
            </a:r>
            <a:r>
              <a:rPr sz="1600" dirty="0">
                <a:solidFill>
                  <a:srgbClr val="585858"/>
                </a:solidFill>
                <a:latin typeface="Calibri"/>
                <a:cs typeface="Calibri"/>
              </a:rPr>
              <a:t>	1</a:t>
            </a:r>
            <a:r>
              <a:rPr sz="1600" spc="-10" dirty="0">
                <a:solidFill>
                  <a:srgbClr val="585858"/>
                </a:solidFill>
                <a:latin typeface="Calibri"/>
                <a:cs typeface="Calibri"/>
              </a:rPr>
              <a:t>0</a:t>
            </a:r>
            <a:r>
              <a:rPr sz="1600" dirty="0">
                <a:solidFill>
                  <a:srgbClr val="585858"/>
                </a:solidFill>
                <a:latin typeface="Calibri"/>
                <a:cs typeface="Calibri"/>
              </a:rPr>
              <a:t>2</a:t>
            </a:r>
            <a:r>
              <a:rPr sz="1600" spc="-5" dirty="0">
                <a:solidFill>
                  <a:srgbClr val="585858"/>
                </a:solidFill>
                <a:latin typeface="Calibri"/>
                <a:cs typeface="Calibri"/>
              </a:rPr>
              <a:t>4</a:t>
            </a:r>
            <a:r>
              <a:rPr sz="1600" dirty="0">
                <a:solidFill>
                  <a:srgbClr val="585858"/>
                </a:solidFill>
                <a:latin typeface="Calibri"/>
                <a:cs typeface="Calibri"/>
              </a:rPr>
              <a:t>	2</a:t>
            </a:r>
            <a:r>
              <a:rPr sz="1600" spc="-10" dirty="0">
                <a:solidFill>
                  <a:srgbClr val="585858"/>
                </a:solidFill>
                <a:latin typeface="Calibri"/>
                <a:cs typeface="Calibri"/>
              </a:rPr>
              <a:t>0</a:t>
            </a:r>
            <a:r>
              <a:rPr sz="1600" dirty="0">
                <a:solidFill>
                  <a:srgbClr val="585858"/>
                </a:solidFill>
                <a:latin typeface="Calibri"/>
                <a:cs typeface="Calibri"/>
              </a:rPr>
              <a:t>4</a:t>
            </a:r>
            <a:r>
              <a:rPr sz="1600" spc="-5" dirty="0">
                <a:solidFill>
                  <a:srgbClr val="585858"/>
                </a:solidFill>
                <a:latin typeface="Calibri"/>
                <a:cs typeface="Calibri"/>
              </a:rPr>
              <a:t>8</a:t>
            </a:r>
            <a:r>
              <a:rPr sz="1600" dirty="0">
                <a:solidFill>
                  <a:srgbClr val="585858"/>
                </a:solidFill>
                <a:latin typeface="Calibri"/>
                <a:cs typeface="Calibri"/>
              </a:rPr>
              <a:t>	4</a:t>
            </a:r>
            <a:r>
              <a:rPr sz="1600" spc="-10" dirty="0">
                <a:solidFill>
                  <a:srgbClr val="585858"/>
                </a:solidFill>
                <a:latin typeface="Calibri"/>
                <a:cs typeface="Calibri"/>
              </a:rPr>
              <a:t>0</a:t>
            </a:r>
            <a:r>
              <a:rPr sz="1600" dirty="0">
                <a:solidFill>
                  <a:srgbClr val="585858"/>
                </a:solidFill>
                <a:latin typeface="Calibri"/>
                <a:cs typeface="Calibri"/>
              </a:rPr>
              <a:t>9</a:t>
            </a:r>
            <a:r>
              <a:rPr sz="1600" spc="-5" dirty="0">
                <a:solidFill>
                  <a:srgbClr val="585858"/>
                </a:solidFill>
                <a:latin typeface="Calibri"/>
                <a:cs typeface="Calibri"/>
              </a:rPr>
              <a:t>6</a:t>
            </a:r>
            <a:endParaRPr sz="1600">
              <a:latin typeface="Calibri"/>
              <a:cs typeface="Calibri"/>
            </a:endParaRPr>
          </a:p>
        </p:txBody>
      </p:sp>
      <p:sp>
        <p:nvSpPr>
          <p:cNvPr id="10" name="object 10"/>
          <p:cNvSpPr txBox="1"/>
          <p:nvPr/>
        </p:nvSpPr>
        <p:spPr>
          <a:xfrm>
            <a:off x="1362583" y="3297154"/>
            <a:ext cx="228600" cy="708660"/>
          </a:xfrm>
          <a:prstGeom prst="rect">
            <a:avLst/>
          </a:prstGeom>
        </p:spPr>
        <p:txBody>
          <a:bodyPr vert="vert270" wrap="square" lIns="0" tIns="0" rIns="0" bIns="0" rtlCol="0">
            <a:spAutoFit/>
          </a:bodyPr>
          <a:lstStyle/>
          <a:p>
            <a:pPr marL="12700">
              <a:lnSpc>
                <a:spcPts val="1614"/>
              </a:lnSpc>
            </a:pPr>
            <a:r>
              <a:rPr sz="1600" spc="-30" dirty="0">
                <a:solidFill>
                  <a:srgbClr val="585858"/>
                </a:solidFill>
                <a:latin typeface="Calibri"/>
                <a:cs typeface="Calibri"/>
              </a:rPr>
              <a:t>GFLOP/s</a:t>
            </a:r>
            <a:endParaRPr sz="1600">
              <a:latin typeface="Calibri"/>
              <a:cs typeface="Calibri"/>
            </a:endParaRPr>
          </a:p>
        </p:txBody>
      </p:sp>
      <p:sp>
        <p:nvSpPr>
          <p:cNvPr id="11" name="object 11"/>
          <p:cNvSpPr txBox="1">
            <a:spLocks noGrp="1"/>
          </p:cNvSpPr>
          <p:nvPr>
            <p:ph type="body" idx="1"/>
          </p:nvPr>
        </p:nvSpPr>
        <p:spPr>
          <a:xfrm>
            <a:off x="1607311" y="1896081"/>
            <a:ext cx="6212205" cy="3302186"/>
          </a:xfrm>
          <a:prstGeom prst="rect">
            <a:avLst/>
          </a:prstGeom>
        </p:spPr>
        <p:txBody>
          <a:bodyPr vert="horz" wrap="square" lIns="0" tIns="100330" rIns="0" bIns="0" rtlCol="0">
            <a:spAutoFit/>
          </a:bodyPr>
          <a:lstStyle/>
          <a:p>
            <a:pPr marL="1095375">
              <a:lnSpc>
                <a:spcPct val="100000"/>
              </a:lnSpc>
              <a:spcBef>
                <a:spcPts val="790"/>
              </a:spcBef>
            </a:pPr>
            <a:r>
              <a:rPr spc="-15" dirty="0"/>
              <a:t>Roofline </a:t>
            </a:r>
            <a:r>
              <a:rPr lang="ru-RU" dirty="0" smtClean="0"/>
              <a:t>модель</a:t>
            </a:r>
            <a:r>
              <a:rPr dirty="0" smtClean="0"/>
              <a:t> </a:t>
            </a:r>
            <a:r>
              <a:rPr lang="ru-RU" spc="-15" dirty="0" smtClean="0"/>
              <a:t>для </a:t>
            </a:r>
            <a:r>
              <a:rPr spc="-15" dirty="0" smtClean="0"/>
              <a:t> </a:t>
            </a:r>
            <a:r>
              <a:rPr lang="ru-RU" spc="-10" dirty="0" smtClean="0"/>
              <a:t>СДКП</a:t>
            </a:r>
            <a:r>
              <a:rPr spc="-10" dirty="0" smtClean="0"/>
              <a:t> </a:t>
            </a:r>
            <a:r>
              <a:rPr spc="-5" dirty="0"/>
              <a:t>GEMM. H=2048, </a:t>
            </a:r>
            <a:r>
              <a:rPr dirty="0"/>
              <a:t>NVIDIA</a:t>
            </a:r>
            <a:r>
              <a:rPr spc="5" dirty="0"/>
              <a:t> </a:t>
            </a:r>
            <a:r>
              <a:rPr dirty="0"/>
              <a:t>P100</a:t>
            </a:r>
          </a:p>
          <a:p>
            <a:pPr marR="5664835" algn="ctr">
              <a:lnSpc>
                <a:spcPct val="100000"/>
              </a:lnSpc>
              <a:spcBef>
                <a:spcPts val="605"/>
              </a:spcBef>
            </a:pPr>
            <a:r>
              <a:rPr sz="1600" dirty="0"/>
              <a:t>1</a:t>
            </a:r>
            <a:r>
              <a:rPr sz="1600" spc="-10" dirty="0"/>
              <a:t>6</a:t>
            </a:r>
            <a:r>
              <a:rPr sz="1600" dirty="0"/>
              <a:t>3</a:t>
            </a:r>
            <a:r>
              <a:rPr sz="1600" spc="-10" dirty="0"/>
              <a:t>8</a:t>
            </a:r>
            <a:r>
              <a:rPr sz="1600" spc="-5" dirty="0"/>
              <a:t>4</a:t>
            </a:r>
            <a:endParaRPr sz="1600" dirty="0"/>
          </a:p>
          <a:p>
            <a:pPr marR="5560695" algn="ctr">
              <a:lnSpc>
                <a:spcPct val="100000"/>
              </a:lnSpc>
              <a:spcBef>
                <a:spcPts val="1125"/>
              </a:spcBef>
            </a:pPr>
            <a:r>
              <a:rPr sz="1600" spc="-5" dirty="0"/>
              <a:t>8192</a:t>
            </a:r>
            <a:endParaRPr sz="1600" dirty="0"/>
          </a:p>
          <a:p>
            <a:pPr marR="5560695" algn="ctr">
              <a:lnSpc>
                <a:spcPct val="100000"/>
              </a:lnSpc>
              <a:spcBef>
                <a:spcPts val="1120"/>
              </a:spcBef>
            </a:pPr>
            <a:r>
              <a:rPr sz="1600" spc="-5" dirty="0"/>
              <a:t>4096</a:t>
            </a:r>
            <a:endParaRPr sz="1600" dirty="0"/>
          </a:p>
          <a:p>
            <a:pPr marR="5560695" algn="ctr">
              <a:lnSpc>
                <a:spcPct val="100000"/>
              </a:lnSpc>
              <a:spcBef>
                <a:spcPts val="1120"/>
              </a:spcBef>
            </a:pPr>
            <a:r>
              <a:rPr sz="1600" spc="-5" dirty="0"/>
              <a:t>2048</a:t>
            </a:r>
            <a:endParaRPr sz="1600" dirty="0"/>
          </a:p>
          <a:p>
            <a:pPr marR="5560695" algn="ctr">
              <a:lnSpc>
                <a:spcPct val="100000"/>
              </a:lnSpc>
              <a:spcBef>
                <a:spcPts val="1125"/>
              </a:spcBef>
            </a:pPr>
            <a:r>
              <a:rPr sz="1600" spc="-5" dirty="0"/>
              <a:t>1024</a:t>
            </a:r>
            <a:endParaRPr sz="1600" dirty="0"/>
          </a:p>
          <a:p>
            <a:pPr marR="5458460" algn="ctr">
              <a:lnSpc>
                <a:spcPct val="100000"/>
              </a:lnSpc>
              <a:spcBef>
                <a:spcPts val="1120"/>
              </a:spcBef>
            </a:pPr>
            <a:r>
              <a:rPr sz="1600" spc="-5" dirty="0"/>
              <a:t>512</a:t>
            </a:r>
            <a:endParaRPr sz="1600" dirty="0"/>
          </a:p>
          <a:p>
            <a:pPr marR="5458460" algn="ctr">
              <a:lnSpc>
                <a:spcPct val="100000"/>
              </a:lnSpc>
              <a:spcBef>
                <a:spcPts val="1125"/>
              </a:spcBef>
            </a:pPr>
            <a:r>
              <a:rPr sz="1600" spc="-5" dirty="0"/>
              <a:t>256</a:t>
            </a:r>
            <a:endParaRPr sz="1600" dirty="0"/>
          </a:p>
        </p:txBody>
      </p:sp>
      <p:sp>
        <p:nvSpPr>
          <p:cNvPr id="12" name="object 12"/>
          <p:cNvSpPr/>
          <p:nvPr/>
        </p:nvSpPr>
        <p:spPr>
          <a:xfrm>
            <a:off x="4815078" y="5791961"/>
            <a:ext cx="320040" cy="0"/>
          </a:xfrm>
          <a:custGeom>
            <a:avLst/>
            <a:gdLst/>
            <a:ahLst/>
            <a:cxnLst/>
            <a:rect l="l" t="t" r="r" b="b"/>
            <a:pathLst>
              <a:path w="320039">
                <a:moveTo>
                  <a:pt x="0" y="0"/>
                </a:moveTo>
                <a:lnTo>
                  <a:pt x="320039" y="0"/>
                </a:lnTo>
              </a:path>
            </a:pathLst>
          </a:custGeom>
          <a:ln w="19812">
            <a:solidFill>
              <a:srgbClr val="538235"/>
            </a:solidFill>
            <a:prstDash val="dash"/>
          </a:ln>
        </p:spPr>
        <p:txBody>
          <a:bodyPr wrap="square" lIns="0" tIns="0" rIns="0" bIns="0" rtlCol="0"/>
          <a:lstStyle/>
          <a:p>
            <a:endParaRPr/>
          </a:p>
        </p:txBody>
      </p:sp>
      <p:sp>
        <p:nvSpPr>
          <p:cNvPr id="13" name="object 13"/>
          <p:cNvSpPr txBox="1"/>
          <p:nvPr/>
        </p:nvSpPr>
        <p:spPr>
          <a:xfrm>
            <a:off x="4802378" y="5204256"/>
            <a:ext cx="1674622" cy="696986"/>
          </a:xfrm>
          <a:prstGeom prst="rect">
            <a:avLst/>
          </a:prstGeom>
        </p:spPr>
        <p:txBody>
          <a:bodyPr vert="horz" wrap="square" lIns="0" tIns="12065" rIns="0" bIns="0" rtlCol="0">
            <a:spAutoFit/>
          </a:bodyPr>
          <a:lstStyle/>
          <a:p>
            <a:pPr marL="435609">
              <a:lnSpc>
                <a:spcPct val="100000"/>
              </a:lnSpc>
              <a:spcBef>
                <a:spcPts val="95"/>
              </a:spcBef>
            </a:pPr>
            <a:r>
              <a:rPr lang="ru-RU" sz="1600" spc="-10" dirty="0" err="1" smtClean="0">
                <a:solidFill>
                  <a:srgbClr val="585858"/>
                </a:solidFill>
                <a:latin typeface="Calibri"/>
                <a:cs typeface="Calibri"/>
              </a:rPr>
              <a:t>Минибэтч</a:t>
            </a:r>
            <a:endParaRPr sz="1600" dirty="0">
              <a:latin typeface="Calibri"/>
              <a:cs typeface="Calibri"/>
            </a:endParaRPr>
          </a:p>
          <a:p>
            <a:pPr>
              <a:lnSpc>
                <a:spcPct val="100000"/>
              </a:lnSpc>
              <a:spcBef>
                <a:spcPts val="45"/>
              </a:spcBef>
            </a:pPr>
            <a:endParaRPr sz="1250" dirty="0">
              <a:latin typeface="Times New Roman"/>
              <a:cs typeface="Times New Roman"/>
            </a:endParaRPr>
          </a:p>
          <a:p>
            <a:pPr marL="12700">
              <a:lnSpc>
                <a:spcPct val="100000"/>
              </a:lnSpc>
              <a:spcBef>
                <a:spcPts val="5"/>
              </a:spcBef>
              <a:tabLst>
                <a:tab pos="368935" algn="l"/>
              </a:tabLst>
            </a:pPr>
            <a:r>
              <a:rPr sz="1600" spc="-5" dirty="0">
                <a:solidFill>
                  <a:srgbClr val="585858"/>
                </a:solidFill>
                <a:latin typeface="Calibri"/>
                <a:cs typeface="Calibri"/>
              </a:rPr>
              <a:t> 	</a:t>
            </a:r>
            <a:r>
              <a:rPr lang="ru-RU" sz="1600" spc="-5" dirty="0" smtClean="0">
                <a:solidFill>
                  <a:srgbClr val="585858"/>
                </a:solidFill>
                <a:latin typeface="Calibri"/>
                <a:cs typeface="Calibri"/>
              </a:rPr>
              <a:t>Теория</a:t>
            </a:r>
            <a:endParaRPr sz="1600" dirty="0">
              <a:latin typeface="Calibri"/>
              <a:cs typeface="Calibri"/>
            </a:endParaRPr>
          </a:p>
        </p:txBody>
      </p:sp>
      <p:sp>
        <p:nvSpPr>
          <p:cNvPr id="14" name="object 1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7" y="624966"/>
            <a:ext cx="6189472" cy="1115690"/>
          </a:xfrm>
          <a:prstGeom prst="rect">
            <a:avLst/>
          </a:prstGeom>
        </p:spPr>
        <p:txBody>
          <a:bodyPr vert="horz" wrap="square" lIns="0" tIns="12700" rIns="0" bIns="0" rtlCol="0">
            <a:spAutoFit/>
          </a:bodyPr>
          <a:lstStyle/>
          <a:p>
            <a:pPr marL="12700">
              <a:lnSpc>
                <a:spcPts val="4300"/>
              </a:lnSpc>
              <a:spcBef>
                <a:spcPts val="100"/>
              </a:spcBef>
            </a:pPr>
            <a:r>
              <a:rPr spc="-5" dirty="0"/>
              <a:t>Roofline </a:t>
            </a:r>
            <a:r>
              <a:rPr lang="ru-RU" spc="-5" dirty="0"/>
              <a:t>модель </a:t>
            </a:r>
            <a:r>
              <a:rPr lang="ru-RU" dirty="0"/>
              <a:t>для</a:t>
            </a:r>
            <a:r>
              <a:rPr lang="ru-RU" spc="-80" dirty="0"/>
              <a:t> </a:t>
            </a:r>
            <a:r>
              <a:rPr lang="ru-RU" dirty="0"/>
              <a:t>СДКП </a:t>
            </a:r>
            <a:r>
              <a:rPr lang="ru-RU" sz="2400" spc="-5" dirty="0">
                <a:solidFill>
                  <a:srgbClr val="76B800"/>
                </a:solidFill>
              </a:rPr>
              <a:t>Выбор эффективного размера </a:t>
            </a:r>
            <a:r>
              <a:rPr lang="ru-RU" sz="2400" spc="-5" dirty="0" err="1">
                <a:solidFill>
                  <a:srgbClr val="76B800"/>
                </a:solidFill>
              </a:rPr>
              <a:t>минибэтча</a:t>
            </a:r>
            <a:endParaRPr sz="2400" dirty="0"/>
          </a:p>
        </p:txBody>
      </p:sp>
      <p:sp>
        <p:nvSpPr>
          <p:cNvPr id="3" name="object 3"/>
          <p:cNvSpPr/>
          <p:nvPr/>
        </p:nvSpPr>
        <p:spPr>
          <a:xfrm>
            <a:off x="2322576" y="4422647"/>
            <a:ext cx="6666230" cy="0"/>
          </a:xfrm>
          <a:custGeom>
            <a:avLst/>
            <a:gdLst/>
            <a:ahLst/>
            <a:cxnLst/>
            <a:rect l="l" t="t" r="r" b="b"/>
            <a:pathLst>
              <a:path w="6666230">
                <a:moveTo>
                  <a:pt x="0" y="0"/>
                </a:moveTo>
                <a:lnTo>
                  <a:pt x="6665976" y="0"/>
                </a:lnTo>
              </a:path>
            </a:pathLst>
          </a:custGeom>
          <a:ln w="9144">
            <a:solidFill>
              <a:srgbClr val="D9D9D9"/>
            </a:solidFill>
          </a:ln>
        </p:spPr>
        <p:txBody>
          <a:bodyPr wrap="square" lIns="0" tIns="0" rIns="0" bIns="0" rtlCol="0"/>
          <a:lstStyle/>
          <a:p>
            <a:endParaRPr/>
          </a:p>
        </p:txBody>
      </p:sp>
      <p:sp>
        <p:nvSpPr>
          <p:cNvPr id="4" name="object 4"/>
          <p:cNvSpPr/>
          <p:nvPr/>
        </p:nvSpPr>
        <p:spPr>
          <a:xfrm>
            <a:off x="2322576" y="4037076"/>
            <a:ext cx="6666230" cy="0"/>
          </a:xfrm>
          <a:custGeom>
            <a:avLst/>
            <a:gdLst/>
            <a:ahLst/>
            <a:cxnLst/>
            <a:rect l="l" t="t" r="r" b="b"/>
            <a:pathLst>
              <a:path w="6666230">
                <a:moveTo>
                  <a:pt x="0" y="0"/>
                </a:moveTo>
                <a:lnTo>
                  <a:pt x="6665976" y="0"/>
                </a:lnTo>
              </a:path>
            </a:pathLst>
          </a:custGeom>
          <a:ln w="9144">
            <a:solidFill>
              <a:srgbClr val="D9D9D9"/>
            </a:solidFill>
          </a:ln>
        </p:spPr>
        <p:txBody>
          <a:bodyPr wrap="square" lIns="0" tIns="0" rIns="0" bIns="0" rtlCol="0"/>
          <a:lstStyle/>
          <a:p>
            <a:endParaRPr/>
          </a:p>
        </p:txBody>
      </p:sp>
      <p:sp>
        <p:nvSpPr>
          <p:cNvPr id="5" name="object 5"/>
          <p:cNvSpPr/>
          <p:nvPr/>
        </p:nvSpPr>
        <p:spPr>
          <a:xfrm>
            <a:off x="2322576" y="3651503"/>
            <a:ext cx="6666230" cy="0"/>
          </a:xfrm>
          <a:custGeom>
            <a:avLst/>
            <a:gdLst/>
            <a:ahLst/>
            <a:cxnLst/>
            <a:rect l="l" t="t" r="r" b="b"/>
            <a:pathLst>
              <a:path w="6666230">
                <a:moveTo>
                  <a:pt x="0" y="0"/>
                </a:moveTo>
                <a:lnTo>
                  <a:pt x="6665976" y="0"/>
                </a:lnTo>
              </a:path>
            </a:pathLst>
          </a:custGeom>
          <a:ln w="9144">
            <a:solidFill>
              <a:srgbClr val="D9D9D9"/>
            </a:solidFill>
          </a:ln>
        </p:spPr>
        <p:txBody>
          <a:bodyPr wrap="square" lIns="0" tIns="0" rIns="0" bIns="0" rtlCol="0"/>
          <a:lstStyle/>
          <a:p>
            <a:endParaRPr/>
          </a:p>
        </p:txBody>
      </p:sp>
      <p:sp>
        <p:nvSpPr>
          <p:cNvPr id="6" name="object 6"/>
          <p:cNvSpPr/>
          <p:nvPr/>
        </p:nvSpPr>
        <p:spPr>
          <a:xfrm>
            <a:off x="2322576" y="3264408"/>
            <a:ext cx="6666230" cy="0"/>
          </a:xfrm>
          <a:custGeom>
            <a:avLst/>
            <a:gdLst/>
            <a:ahLst/>
            <a:cxnLst/>
            <a:rect l="l" t="t" r="r" b="b"/>
            <a:pathLst>
              <a:path w="6666230">
                <a:moveTo>
                  <a:pt x="0" y="0"/>
                </a:moveTo>
                <a:lnTo>
                  <a:pt x="6665976" y="0"/>
                </a:lnTo>
              </a:path>
            </a:pathLst>
          </a:custGeom>
          <a:ln w="9144">
            <a:solidFill>
              <a:srgbClr val="D9D9D9"/>
            </a:solidFill>
          </a:ln>
        </p:spPr>
        <p:txBody>
          <a:bodyPr wrap="square" lIns="0" tIns="0" rIns="0" bIns="0" rtlCol="0"/>
          <a:lstStyle/>
          <a:p>
            <a:endParaRPr/>
          </a:p>
        </p:txBody>
      </p:sp>
      <p:sp>
        <p:nvSpPr>
          <p:cNvPr id="7" name="object 7"/>
          <p:cNvSpPr/>
          <p:nvPr/>
        </p:nvSpPr>
        <p:spPr>
          <a:xfrm>
            <a:off x="2322576" y="2878835"/>
            <a:ext cx="6666230" cy="0"/>
          </a:xfrm>
          <a:custGeom>
            <a:avLst/>
            <a:gdLst/>
            <a:ahLst/>
            <a:cxnLst/>
            <a:rect l="l" t="t" r="r" b="b"/>
            <a:pathLst>
              <a:path w="6666230">
                <a:moveTo>
                  <a:pt x="0" y="0"/>
                </a:moveTo>
                <a:lnTo>
                  <a:pt x="6665976" y="0"/>
                </a:lnTo>
              </a:path>
            </a:pathLst>
          </a:custGeom>
          <a:ln w="9144">
            <a:solidFill>
              <a:srgbClr val="D9D9D9"/>
            </a:solidFill>
          </a:ln>
        </p:spPr>
        <p:txBody>
          <a:bodyPr wrap="square" lIns="0" tIns="0" rIns="0" bIns="0" rtlCol="0"/>
          <a:lstStyle/>
          <a:p>
            <a:endParaRPr/>
          </a:p>
        </p:txBody>
      </p:sp>
      <p:sp>
        <p:nvSpPr>
          <p:cNvPr id="8" name="object 8"/>
          <p:cNvSpPr/>
          <p:nvPr/>
        </p:nvSpPr>
        <p:spPr>
          <a:xfrm>
            <a:off x="2322576" y="2491739"/>
            <a:ext cx="6666230" cy="0"/>
          </a:xfrm>
          <a:custGeom>
            <a:avLst/>
            <a:gdLst/>
            <a:ahLst/>
            <a:cxnLst/>
            <a:rect l="l" t="t" r="r" b="b"/>
            <a:pathLst>
              <a:path w="6666230">
                <a:moveTo>
                  <a:pt x="0" y="0"/>
                </a:moveTo>
                <a:lnTo>
                  <a:pt x="6665976" y="0"/>
                </a:lnTo>
              </a:path>
            </a:pathLst>
          </a:custGeom>
          <a:ln w="9144">
            <a:solidFill>
              <a:srgbClr val="D9D9D9"/>
            </a:solidFill>
          </a:ln>
        </p:spPr>
        <p:txBody>
          <a:bodyPr wrap="square" lIns="0" tIns="0" rIns="0" bIns="0" rtlCol="0"/>
          <a:lstStyle/>
          <a:p>
            <a:endParaRPr/>
          </a:p>
        </p:txBody>
      </p:sp>
      <p:sp>
        <p:nvSpPr>
          <p:cNvPr id="9" name="object 9"/>
          <p:cNvSpPr/>
          <p:nvPr/>
        </p:nvSpPr>
        <p:spPr>
          <a:xfrm>
            <a:off x="2878835"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0" name="object 10"/>
          <p:cNvSpPr/>
          <p:nvPr/>
        </p:nvSpPr>
        <p:spPr>
          <a:xfrm>
            <a:off x="3433571"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1" name="object 11"/>
          <p:cNvSpPr/>
          <p:nvPr/>
        </p:nvSpPr>
        <p:spPr>
          <a:xfrm>
            <a:off x="3989832"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2" name="object 12"/>
          <p:cNvSpPr/>
          <p:nvPr/>
        </p:nvSpPr>
        <p:spPr>
          <a:xfrm>
            <a:off x="4544567"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3" name="object 13"/>
          <p:cNvSpPr/>
          <p:nvPr/>
        </p:nvSpPr>
        <p:spPr>
          <a:xfrm>
            <a:off x="5100828"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4" name="object 14"/>
          <p:cNvSpPr/>
          <p:nvPr/>
        </p:nvSpPr>
        <p:spPr>
          <a:xfrm>
            <a:off x="5655564"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5" name="object 15"/>
          <p:cNvSpPr/>
          <p:nvPr/>
        </p:nvSpPr>
        <p:spPr>
          <a:xfrm>
            <a:off x="6211823"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6" name="object 16"/>
          <p:cNvSpPr/>
          <p:nvPr/>
        </p:nvSpPr>
        <p:spPr>
          <a:xfrm>
            <a:off x="6766559"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7" name="object 17"/>
          <p:cNvSpPr/>
          <p:nvPr/>
        </p:nvSpPr>
        <p:spPr>
          <a:xfrm>
            <a:off x="7322819"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8" name="object 18"/>
          <p:cNvSpPr/>
          <p:nvPr/>
        </p:nvSpPr>
        <p:spPr>
          <a:xfrm>
            <a:off x="7877556"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19" name="object 19"/>
          <p:cNvSpPr/>
          <p:nvPr/>
        </p:nvSpPr>
        <p:spPr>
          <a:xfrm>
            <a:off x="8433816"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20" name="object 20"/>
          <p:cNvSpPr/>
          <p:nvPr/>
        </p:nvSpPr>
        <p:spPr>
          <a:xfrm>
            <a:off x="8988552" y="2491739"/>
            <a:ext cx="0" cy="2318385"/>
          </a:xfrm>
          <a:custGeom>
            <a:avLst/>
            <a:gdLst/>
            <a:ahLst/>
            <a:cxnLst/>
            <a:rect l="l" t="t" r="r" b="b"/>
            <a:pathLst>
              <a:path h="2318385">
                <a:moveTo>
                  <a:pt x="0" y="0"/>
                </a:moveTo>
                <a:lnTo>
                  <a:pt x="0" y="2318004"/>
                </a:lnTo>
              </a:path>
            </a:pathLst>
          </a:custGeom>
          <a:ln w="9144">
            <a:solidFill>
              <a:srgbClr val="D9D9D9"/>
            </a:solidFill>
          </a:ln>
        </p:spPr>
        <p:txBody>
          <a:bodyPr wrap="square" lIns="0" tIns="0" rIns="0" bIns="0" rtlCol="0"/>
          <a:lstStyle/>
          <a:p>
            <a:endParaRPr/>
          </a:p>
        </p:txBody>
      </p:sp>
      <p:sp>
        <p:nvSpPr>
          <p:cNvPr id="21" name="object 21"/>
          <p:cNvSpPr/>
          <p:nvPr/>
        </p:nvSpPr>
        <p:spPr>
          <a:xfrm>
            <a:off x="2322576" y="2491739"/>
            <a:ext cx="0" cy="2318385"/>
          </a:xfrm>
          <a:custGeom>
            <a:avLst/>
            <a:gdLst/>
            <a:ahLst/>
            <a:cxnLst/>
            <a:rect l="l" t="t" r="r" b="b"/>
            <a:pathLst>
              <a:path h="2318385">
                <a:moveTo>
                  <a:pt x="0" y="2318004"/>
                </a:moveTo>
                <a:lnTo>
                  <a:pt x="0" y="0"/>
                </a:lnTo>
              </a:path>
            </a:pathLst>
          </a:custGeom>
          <a:ln w="9144">
            <a:solidFill>
              <a:srgbClr val="BEBEBE"/>
            </a:solidFill>
          </a:ln>
        </p:spPr>
        <p:txBody>
          <a:bodyPr wrap="square" lIns="0" tIns="0" rIns="0" bIns="0" rtlCol="0"/>
          <a:lstStyle/>
          <a:p>
            <a:endParaRPr/>
          </a:p>
        </p:txBody>
      </p:sp>
      <p:sp>
        <p:nvSpPr>
          <p:cNvPr id="22" name="object 22"/>
          <p:cNvSpPr/>
          <p:nvPr/>
        </p:nvSpPr>
        <p:spPr>
          <a:xfrm>
            <a:off x="2322576" y="4809744"/>
            <a:ext cx="6666230" cy="0"/>
          </a:xfrm>
          <a:custGeom>
            <a:avLst/>
            <a:gdLst/>
            <a:ahLst/>
            <a:cxnLst/>
            <a:rect l="l" t="t" r="r" b="b"/>
            <a:pathLst>
              <a:path w="6666230">
                <a:moveTo>
                  <a:pt x="0" y="0"/>
                </a:moveTo>
                <a:lnTo>
                  <a:pt x="6665976" y="0"/>
                </a:lnTo>
              </a:path>
            </a:pathLst>
          </a:custGeom>
          <a:ln w="9144">
            <a:solidFill>
              <a:srgbClr val="BEBEBE"/>
            </a:solidFill>
          </a:ln>
        </p:spPr>
        <p:txBody>
          <a:bodyPr wrap="square" lIns="0" tIns="0" rIns="0" bIns="0" rtlCol="0"/>
          <a:lstStyle/>
          <a:p>
            <a:endParaRPr/>
          </a:p>
        </p:txBody>
      </p:sp>
      <p:sp>
        <p:nvSpPr>
          <p:cNvPr id="23" name="object 23"/>
          <p:cNvSpPr/>
          <p:nvPr/>
        </p:nvSpPr>
        <p:spPr>
          <a:xfrm>
            <a:off x="2323338" y="2794254"/>
            <a:ext cx="6666230" cy="1816735"/>
          </a:xfrm>
          <a:custGeom>
            <a:avLst/>
            <a:gdLst/>
            <a:ahLst/>
            <a:cxnLst/>
            <a:rect l="l" t="t" r="r" b="b"/>
            <a:pathLst>
              <a:path w="6666230" h="1816735">
                <a:moveTo>
                  <a:pt x="0" y="1816608"/>
                </a:moveTo>
                <a:lnTo>
                  <a:pt x="554736" y="1429512"/>
                </a:lnTo>
                <a:lnTo>
                  <a:pt x="1110996" y="1043940"/>
                </a:lnTo>
                <a:lnTo>
                  <a:pt x="1665732" y="658368"/>
                </a:lnTo>
                <a:lnTo>
                  <a:pt x="2221991" y="274320"/>
                </a:lnTo>
                <a:lnTo>
                  <a:pt x="2776728" y="0"/>
                </a:lnTo>
                <a:lnTo>
                  <a:pt x="3332988" y="0"/>
                </a:lnTo>
                <a:lnTo>
                  <a:pt x="3887724" y="0"/>
                </a:lnTo>
                <a:lnTo>
                  <a:pt x="4443984" y="0"/>
                </a:lnTo>
                <a:lnTo>
                  <a:pt x="4998720" y="0"/>
                </a:lnTo>
                <a:lnTo>
                  <a:pt x="5554980" y="0"/>
                </a:lnTo>
                <a:lnTo>
                  <a:pt x="6109716" y="0"/>
                </a:lnTo>
                <a:lnTo>
                  <a:pt x="6665976" y="0"/>
                </a:lnTo>
              </a:path>
            </a:pathLst>
          </a:custGeom>
          <a:ln w="19811">
            <a:solidFill>
              <a:srgbClr val="538235"/>
            </a:solidFill>
            <a:prstDash val="dash"/>
          </a:ln>
        </p:spPr>
        <p:txBody>
          <a:bodyPr wrap="square" lIns="0" tIns="0" rIns="0" bIns="0" rtlCol="0"/>
          <a:lstStyle/>
          <a:p>
            <a:endParaRPr/>
          </a:p>
        </p:txBody>
      </p:sp>
      <p:sp>
        <p:nvSpPr>
          <p:cNvPr id="24" name="object 24"/>
          <p:cNvSpPr/>
          <p:nvPr/>
        </p:nvSpPr>
        <p:spPr>
          <a:xfrm>
            <a:off x="2323338" y="2838450"/>
            <a:ext cx="6666230" cy="1922145"/>
          </a:xfrm>
          <a:custGeom>
            <a:avLst/>
            <a:gdLst/>
            <a:ahLst/>
            <a:cxnLst/>
            <a:rect l="l" t="t" r="r" b="b"/>
            <a:pathLst>
              <a:path w="6666230" h="1922145">
                <a:moveTo>
                  <a:pt x="0" y="1921764"/>
                </a:moveTo>
                <a:lnTo>
                  <a:pt x="554736" y="1572768"/>
                </a:lnTo>
                <a:lnTo>
                  <a:pt x="1110996" y="1193292"/>
                </a:lnTo>
                <a:lnTo>
                  <a:pt x="1665732" y="865632"/>
                </a:lnTo>
                <a:lnTo>
                  <a:pt x="2221991" y="765048"/>
                </a:lnTo>
                <a:lnTo>
                  <a:pt x="2776728" y="387095"/>
                </a:lnTo>
                <a:lnTo>
                  <a:pt x="3332988" y="105156"/>
                </a:lnTo>
                <a:lnTo>
                  <a:pt x="3887724" y="57912"/>
                </a:lnTo>
                <a:lnTo>
                  <a:pt x="4443984" y="42672"/>
                </a:lnTo>
                <a:lnTo>
                  <a:pt x="4998720" y="28955"/>
                </a:lnTo>
                <a:lnTo>
                  <a:pt x="5554980" y="12191"/>
                </a:lnTo>
                <a:lnTo>
                  <a:pt x="6109716" y="16763"/>
                </a:lnTo>
                <a:lnTo>
                  <a:pt x="6665976" y="0"/>
                </a:lnTo>
              </a:path>
            </a:pathLst>
          </a:custGeom>
          <a:ln w="19812">
            <a:solidFill>
              <a:srgbClr val="538235"/>
            </a:solidFill>
          </a:ln>
        </p:spPr>
        <p:txBody>
          <a:bodyPr wrap="square" lIns="0" tIns="0" rIns="0" bIns="0" rtlCol="0"/>
          <a:lstStyle/>
          <a:p>
            <a:endParaRPr/>
          </a:p>
        </p:txBody>
      </p:sp>
      <p:sp>
        <p:nvSpPr>
          <p:cNvPr id="25" name="object 25"/>
          <p:cNvSpPr txBox="1"/>
          <p:nvPr/>
        </p:nvSpPr>
        <p:spPr>
          <a:xfrm>
            <a:off x="2259329"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1</a:t>
            </a:r>
            <a:endParaRPr sz="1600">
              <a:latin typeface="Calibri"/>
              <a:cs typeface="Calibri"/>
            </a:endParaRPr>
          </a:p>
        </p:txBody>
      </p:sp>
      <p:sp>
        <p:nvSpPr>
          <p:cNvPr id="26" name="object 26"/>
          <p:cNvSpPr txBox="1"/>
          <p:nvPr/>
        </p:nvSpPr>
        <p:spPr>
          <a:xfrm>
            <a:off x="2814954"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2</a:t>
            </a:r>
            <a:endParaRPr sz="1600">
              <a:latin typeface="Calibri"/>
              <a:cs typeface="Calibri"/>
            </a:endParaRPr>
          </a:p>
        </p:txBody>
      </p:sp>
      <p:sp>
        <p:nvSpPr>
          <p:cNvPr id="27" name="object 27"/>
          <p:cNvSpPr txBox="1"/>
          <p:nvPr/>
        </p:nvSpPr>
        <p:spPr>
          <a:xfrm>
            <a:off x="3370326"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4</a:t>
            </a:r>
            <a:endParaRPr sz="1600">
              <a:latin typeface="Calibri"/>
              <a:cs typeface="Calibri"/>
            </a:endParaRPr>
          </a:p>
        </p:txBody>
      </p:sp>
      <p:sp>
        <p:nvSpPr>
          <p:cNvPr id="28" name="object 28"/>
          <p:cNvSpPr txBox="1"/>
          <p:nvPr/>
        </p:nvSpPr>
        <p:spPr>
          <a:xfrm>
            <a:off x="3925951" y="4918049"/>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8</a:t>
            </a:r>
            <a:endParaRPr sz="1600">
              <a:latin typeface="Calibri"/>
              <a:cs typeface="Calibri"/>
            </a:endParaRPr>
          </a:p>
        </p:txBody>
      </p:sp>
      <p:sp>
        <p:nvSpPr>
          <p:cNvPr id="29" name="object 29"/>
          <p:cNvSpPr txBox="1"/>
          <p:nvPr/>
        </p:nvSpPr>
        <p:spPr>
          <a:xfrm>
            <a:off x="4430014" y="4918049"/>
            <a:ext cx="4779010" cy="269240"/>
          </a:xfrm>
          <a:prstGeom prst="rect">
            <a:avLst/>
          </a:prstGeom>
        </p:spPr>
        <p:txBody>
          <a:bodyPr vert="horz" wrap="square" lIns="0" tIns="12065" rIns="0" bIns="0" rtlCol="0">
            <a:spAutoFit/>
          </a:bodyPr>
          <a:lstStyle/>
          <a:p>
            <a:pPr marL="12700">
              <a:lnSpc>
                <a:spcPct val="100000"/>
              </a:lnSpc>
              <a:spcBef>
                <a:spcPts val="95"/>
              </a:spcBef>
              <a:tabLst>
                <a:tab pos="567690" algn="l"/>
                <a:tab pos="1123315" algn="l"/>
                <a:tab pos="1627505" algn="l"/>
                <a:tab pos="2183130" algn="l"/>
                <a:tab pos="2738755" algn="l"/>
                <a:tab pos="3242945" algn="l"/>
                <a:tab pos="3797935" algn="l"/>
                <a:tab pos="4353560" algn="l"/>
              </a:tabLst>
            </a:pPr>
            <a:r>
              <a:rPr sz="1600" dirty="0">
                <a:solidFill>
                  <a:srgbClr val="585858"/>
                </a:solidFill>
                <a:latin typeface="Calibri"/>
                <a:cs typeface="Calibri"/>
              </a:rPr>
              <a:t>1</a:t>
            </a:r>
            <a:r>
              <a:rPr sz="1600" spc="-5" dirty="0">
                <a:solidFill>
                  <a:srgbClr val="585858"/>
                </a:solidFill>
                <a:latin typeface="Calibri"/>
                <a:cs typeface="Calibri"/>
              </a:rPr>
              <a:t>6</a:t>
            </a:r>
            <a:r>
              <a:rPr sz="1600" dirty="0">
                <a:solidFill>
                  <a:srgbClr val="585858"/>
                </a:solidFill>
                <a:latin typeface="Calibri"/>
                <a:cs typeface="Calibri"/>
              </a:rPr>
              <a:t>	3</a:t>
            </a:r>
            <a:r>
              <a:rPr sz="1600" spc="-5" dirty="0">
                <a:solidFill>
                  <a:srgbClr val="585858"/>
                </a:solidFill>
                <a:latin typeface="Calibri"/>
                <a:cs typeface="Calibri"/>
              </a:rPr>
              <a:t>2</a:t>
            </a:r>
            <a:r>
              <a:rPr sz="1600" dirty="0">
                <a:solidFill>
                  <a:srgbClr val="585858"/>
                </a:solidFill>
                <a:latin typeface="Calibri"/>
                <a:cs typeface="Calibri"/>
              </a:rPr>
              <a:t>	6</a:t>
            </a:r>
            <a:r>
              <a:rPr sz="1600" spc="-5" dirty="0">
                <a:solidFill>
                  <a:srgbClr val="585858"/>
                </a:solidFill>
                <a:latin typeface="Calibri"/>
                <a:cs typeface="Calibri"/>
              </a:rPr>
              <a:t>4</a:t>
            </a:r>
            <a:r>
              <a:rPr sz="1600" dirty="0">
                <a:solidFill>
                  <a:srgbClr val="585858"/>
                </a:solidFill>
                <a:latin typeface="Calibri"/>
                <a:cs typeface="Calibri"/>
              </a:rPr>
              <a:t>	1</a:t>
            </a:r>
            <a:r>
              <a:rPr sz="1600" spc="-10" dirty="0">
                <a:solidFill>
                  <a:srgbClr val="585858"/>
                </a:solidFill>
                <a:latin typeface="Calibri"/>
                <a:cs typeface="Calibri"/>
              </a:rPr>
              <a:t>2</a:t>
            </a:r>
            <a:r>
              <a:rPr sz="1600" spc="-5" dirty="0">
                <a:solidFill>
                  <a:srgbClr val="585858"/>
                </a:solidFill>
                <a:latin typeface="Calibri"/>
                <a:cs typeface="Calibri"/>
              </a:rPr>
              <a:t>8</a:t>
            </a:r>
            <a:r>
              <a:rPr sz="1600" dirty="0">
                <a:solidFill>
                  <a:srgbClr val="585858"/>
                </a:solidFill>
                <a:latin typeface="Calibri"/>
                <a:cs typeface="Calibri"/>
              </a:rPr>
              <a:t>	2</a:t>
            </a:r>
            <a:r>
              <a:rPr sz="1600" spc="-10" dirty="0">
                <a:solidFill>
                  <a:srgbClr val="585858"/>
                </a:solidFill>
                <a:latin typeface="Calibri"/>
                <a:cs typeface="Calibri"/>
              </a:rPr>
              <a:t>5</a:t>
            </a:r>
            <a:r>
              <a:rPr sz="1600" spc="-5" dirty="0">
                <a:solidFill>
                  <a:srgbClr val="585858"/>
                </a:solidFill>
                <a:latin typeface="Calibri"/>
                <a:cs typeface="Calibri"/>
              </a:rPr>
              <a:t>6</a:t>
            </a:r>
            <a:r>
              <a:rPr sz="1600" dirty="0">
                <a:solidFill>
                  <a:srgbClr val="585858"/>
                </a:solidFill>
                <a:latin typeface="Calibri"/>
                <a:cs typeface="Calibri"/>
              </a:rPr>
              <a:t>	5</a:t>
            </a:r>
            <a:r>
              <a:rPr sz="1600" spc="-10" dirty="0">
                <a:solidFill>
                  <a:srgbClr val="585858"/>
                </a:solidFill>
                <a:latin typeface="Calibri"/>
                <a:cs typeface="Calibri"/>
              </a:rPr>
              <a:t>1</a:t>
            </a:r>
            <a:r>
              <a:rPr sz="1600" spc="-5" dirty="0">
                <a:solidFill>
                  <a:srgbClr val="585858"/>
                </a:solidFill>
                <a:latin typeface="Calibri"/>
                <a:cs typeface="Calibri"/>
              </a:rPr>
              <a:t>2</a:t>
            </a:r>
            <a:r>
              <a:rPr sz="1600" dirty="0">
                <a:solidFill>
                  <a:srgbClr val="585858"/>
                </a:solidFill>
                <a:latin typeface="Calibri"/>
                <a:cs typeface="Calibri"/>
              </a:rPr>
              <a:t>	1</a:t>
            </a:r>
            <a:r>
              <a:rPr sz="1600" spc="-10" dirty="0">
                <a:solidFill>
                  <a:srgbClr val="585858"/>
                </a:solidFill>
                <a:latin typeface="Calibri"/>
                <a:cs typeface="Calibri"/>
              </a:rPr>
              <a:t>0</a:t>
            </a:r>
            <a:r>
              <a:rPr sz="1600" dirty="0">
                <a:solidFill>
                  <a:srgbClr val="585858"/>
                </a:solidFill>
                <a:latin typeface="Calibri"/>
                <a:cs typeface="Calibri"/>
              </a:rPr>
              <a:t>2</a:t>
            </a:r>
            <a:r>
              <a:rPr sz="1600" spc="-5" dirty="0">
                <a:solidFill>
                  <a:srgbClr val="585858"/>
                </a:solidFill>
                <a:latin typeface="Calibri"/>
                <a:cs typeface="Calibri"/>
              </a:rPr>
              <a:t>4</a:t>
            </a:r>
            <a:r>
              <a:rPr sz="1600" dirty="0">
                <a:solidFill>
                  <a:srgbClr val="585858"/>
                </a:solidFill>
                <a:latin typeface="Calibri"/>
                <a:cs typeface="Calibri"/>
              </a:rPr>
              <a:t>	2</a:t>
            </a:r>
            <a:r>
              <a:rPr sz="1600" spc="-10" dirty="0">
                <a:solidFill>
                  <a:srgbClr val="585858"/>
                </a:solidFill>
                <a:latin typeface="Calibri"/>
                <a:cs typeface="Calibri"/>
              </a:rPr>
              <a:t>0</a:t>
            </a:r>
            <a:r>
              <a:rPr sz="1600" dirty="0">
                <a:solidFill>
                  <a:srgbClr val="585858"/>
                </a:solidFill>
                <a:latin typeface="Calibri"/>
                <a:cs typeface="Calibri"/>
              </a:rPr>
              <a:t>4</a:t>
            </a:r>
            <a:r>
              <a:rPr sz="1600" spc="-5" dirty="0">
                <a:solidFill>
                  <a:srgbClr val="585858"/>
                </a:solidFill>
                <a:latin typeface="Calibri"/>
                <a:cs typeface="Calibri"/>
              </a:rPr>
              <a:t>8</a:t>
            </a:r>
            <a:r>
              <a:rPr sz="1600" dirty="0">
                <a:solidFill>
                  <a:srgbClr val="585858"/>
                </a:solidFill>
                <a:latin typeface="Calibri"/>
                <a:cs typeface="Calibri"/>
              </a:rPr>
              <a:t>	4</a:t>
            </a:r>
            <a:r>
              <a:rPr sz="1600" spc="-10" dirty="0">
                <a:solidFill>
                  <a:srgbClr val="585858"/>
                </a:solidFill>
                <a:latin typeface="Calibri"/>
                <a:cs typeface="Calibri"/>
              </a:rPr>
              <a:t>0</a:t>
            </a:r>
            <a:r>
              <a:rPr sz="1600" dirty="0">
                <a:solidFill>
                  <a:srgbClr val="585858"/>
                </a:solidFill>
                <a:latin typeface="Calibri"/>
                <a:cs typeface="Calibri"/>
              </a:rPr>
              <a:t>9</a:t>
            </a:r>
            <a:r>
              <a:rPr sz="1600" spc="-5" dirty="0">
                <a:solidFill>
                  <a:srgbClr val="585858"/>
                </a:solidFill>
                <a:latin typeface="Calibri"/>
                <a:cs typeface="Calibri"/>
              </a:rPr>
              <a:t>6</a:t>
            </a:r>
            <a:endParaRPr sz="1600">
              <a:latin typeface="Calibri"/>
              <a:cs typeface="Calibri"/>
            </a:endParaRPr>
          </a:p>
        </p:txBody>
      </p:sp>
      <p:sp>
        <p:nvSpPr>
          <p:cNvPr id="30" name="object 30"/>
          <p:cNvSpPr txBox="1"/>
          <p:nvPr/>
        </p:nvSpPr>
        <p:spPr>
          <a:xfrm>
            <a:off x="1362583" y="3297154"/>
            <a:ext cx="228600" cy="708660"/>
          </a:xfrm>
          <a:prstGeom prst="rect">
            <a:avLst/>
          </a:prstGeom>
        </p:spPr>
        <p:txBody>
          <a:bodyPr vert="vert270" wrap="square" lIns="0" tIns="0" rIns="0" bIns="0" rtlCol="0">
            <a:spAutoFit/>
          </a:bodyPr>
          <a:lstStyle/>
          <a:p>
            <a:pPr marL="12700">
              <a:lnSpc>
                <a:spcPts val="1614"/>
              </a:lnSpc>
            </a:pPr>
            <a:r>
              <a:rPr sz="1600" spc="-30" dirty="0">
                <a:solidFill>
                  <a:srgbClr val="585858"/>
                </a:solidFill>
                <a:latin typeface="Calibri"/>
                <a:cs typeface="Calibri"/>
              </a:rPr>
              <a:t>GFLOP/s</a:t>
            </a:r>
            <a:endParaRPr sz="1600">
              <a:latin typeface="Calibri"/>
              <a:cs typeface="Calibri"/>
            </a:endParaRPr>
          </a:p>
        </p:txBody>
      </p:sp>
      <p:sp>
        <p:nvSpPr>
          <p:cNvPr id="31" name="object 31"/>
          <p:cNvSpPr txBox="1"/>
          <p:nvPr/>
        </p:nvSpPr>
        <p:spPr>
          <a:xfrm>
            <a:off x="5225541" y="5204257"/>
            <a:ext cx="1185673" cy="258404"/>
          </a:xfrm>
          <a:prstGeom prst="rect">
            <a:avLst/>
          </a:prstGeom>
        </p:spPr>
        <p:txBody>
          <a:bodyPr vert="horz" wrap="square" lIns="0" tIns="12065" rIns="0" bIns="0" rtlCol="0">
            <a:spAutoFit/>
          </a:bodyPr>
          <a:lstStyle/>
          <a:p>
            <a:pPr marL="12700">
              <a:lnSpc>
                <a:spcPct val="100000"/>
              </a:lnSpc>
              <a:spcBef>
                <a:spcPts val="95"/>
              </a:spcBef>
            </a:pPr>
            <a:r>
              <a:rPr lang="ru-RU" sz="1600" spc="-10" dirty="0" err="1" smtClean="0">
                <a:solidFill>
                  <a:srgbClr val="585858"/>
                </a:solidFill>
                <a:latin typeface="Calibri"/>
                <a:cs typeface="Calibri"/>
              </a:rPr>
              <a:t>Минибэтч</a:t>
            </a:r>
            <a:endParaRPr sz="1600" dirty="0">
              <a:latin typeface="Calibri"/>
              <a:cs typeface="Calibri"/>
            </a:endParaRPr>
          </a:p>
        </p:txBody>
      </p:sp>
      <p:sp>
        <p:nvSpPr>
          <p:cNvPr id="32" name="object 32"/>
          <p:cNvSpPr txBox="1">
            <a:spLocks noGrp="1"/>
          </p:cNvSpPr>
          <p:nvPr>
            <p:ph type="body" idx="1"/>
          </p:nvPr>
        </p:nvSpPr>
        <p:spPr>
          <a:xfrm>
            <a:off x="1607311" y="1896081"/>
            <a:ext cx="6212205" cy="3302186"/>
          </a:xfrm>
          <a:prstGeom prst="rect">
            <a:avLst/>
          </a:prstGeom>
        </p:spPr>
        <p:txBody>
          <a:bodyPr vert="horz" wrap="square" lIns="0" tIns="100330" rIns="0" bIns="0" rtlCol="0">
            <a:spAutoFit/>
          </a:bodyPr>
          <a:lstStyle/>
          <a:p>
            <a:pPr marL="1095375">
              <a:lnSpc>
                <a:spcPct val="100000"/>
              </a:lnSpc>
              <a:spcBef>
                <a:spcPts val="790"/>
              </a:spcBef>
            </a:pPr>
            <a:r>
              <a:rPr spc="-15" dirty="0"/>
              <a:t>Roofline </a:t>
            </a:r>
            <a:r>
              <a:rPr lang="ru-RU" dirty="0"/>
              <a:t>модель </a:t>
            </a:r>
            <a:r>
              <a:rPr lang="ru-RU" spc="-15" dirty="0"/>
              <a:t>для  </a:t>
            </a:r>
            <a:r>
              <a:rPr lang="ru-RU" spc="-10" dirty="0"/>
              <a:t>СДКП </a:t>
            </a:r>
            <a:r>
              <a:rPr spc="-5" dirty="0" smtClean="0"/>
              <a:t>GEMM</a:t>
            </a:r>
            <a:r>
              <a:rPr spc="-5" dirty="0"/>
              <a:t>. H=2048, </a:t>
            </a:r>
            <a:r>
              <a:rPr dirty="0"/>
              <a:t>NVIDIA</a:t>
            </a:r>
            <a:r>
              <a:rPr spc="5" dirty="0"/>
              <a:t> </a:t>
            </a:r>
            <a:r>
              <a:rPr dirty="0"/>
              <a:t>P100</a:t>
            </a:r>
          </a:p>
          <a:p>
            <a:pPr marR="5664835" algn="ctr">
              <a:lnSpc>
                <a:spcPct val="100000"/>
              </a:lnSpc>
              <a:spcBef>
                <a:spcPts val="605"/>
              </a:spcBef>
            </a:pPr>
            <a:r>
              <a:rPr sz="1600" dirty="0"/>
              <a:t>1</a:t>
            </a:r>
            <a:r>
              <a:rPr sz="1600" spc="-10" dirty="0"/>
              <a:t>6</a:t>
            </a:r>
            <a:r>
              <a:rPr sz="1600" dirty="0"/>
              <a:t>3</a:t>
            </a:r>
            <a:r>
              <a:rPr sz="1600" spc="-10" dirty="0"/>
              <a:t>8</a:t>
            </a:r>
            <a:r>
              <a:rPr sz="1600" spc="-5" dirty="0"/>
              <a:t>4</a:t>
            </a:r>
            <a:endParaRPr sz="1600" dirty="0"/>
          </a:p>
          <a:p>
            <a:pPr marR="5560695" algn="ctr">
              <a:lnSpc>
                <a:spcPct val="100000"/>
              </a:lnSpc>
              <a:spcBef>
                <a:spcPts val="1125"/>
              </a:spcBef>
            </a:pPr>
            <a:r>
              <a:rPr sz="1600" spc="-5" dirty="0"/>
              <a:t>8192</a:t>
            </a:r>
            <a:endParaRPr sz="1600" dirty="0"/>
          </a:p>
          <a:p>
            <a:pPr marR="5560695" algn="ctr">
              <a:lnSpc>
                <a:spcPct val="100000"/>
              </a:lnSpc>
              <a:spcBef>
                <a:spcPts val="1120"/>
              </a:spcBef>
            </a:pPr>
            <a:r>
              <a:rPr sz="1600" spc="-5" dirty="0"/>
              <a:t>4096</a:t>
            </a:r>
            <a:endParaRPr sz="1600" dirty="0"/>
          </a:p>
          <a:p>
            <a:pPr marR="5560695" algn="ctr">
              <a:lnSpc>
                <a:spcPct val="100000"/>
              </a:lnSpc>
              <a:spcBef>
                <a:spcPts val="1120"/>
              </a:spcBef>
            </a:pPr>
            <a:r>
              <a:rPr sz="1600" spc="-5" dirty="0"/>
              <a:t>2048</a:t>
            </a:r>
            <a:endParaRPr sz="1600" dirty="0"/>
          </a:p>
          <a:p>
            <a:pPr marR="5560695" algn="ctr">
              <a:lnSpc>
                <a:spcPct val="100000"/>
              </a:lnSpc>
              <a:spcBef>
                <a:spcPts val="1125"/>
              </a:spcBef>
            </a:pPr>
            <a:r>
              <a:rPr sz="1600" spc="-5" dirty="0"/>
              <a:t>1024</a:t>
            </a:r>
            <a:endParaRPr sz="1600" dirty="0"/>
          </a:p>
          <a:p>
            <a:pPr marR="5458460" algn="ctr">
              <a:lnSpc>
                <a:spcPct val="100000"/>
              </a:lnSpc>
              <a:spcBef>
                <a:spcPts val="1120"/>
              </a:spcBef>
            </a:pPr>
            <a:r>
              <a:rPr sz="1600" spc="-5" dirty="0"/>
              <a:t>512</a:t>
            </a:r>
            <a:endParaRPr sz="1600" dirty="0"/>
          </a:p>
          <a:p>
            <a:pPr marR="5458460" algn="ctr">
              <a:lnSpc>
                <a:spcPct val="100000"/>
              </a:lnSpc>
              <a:spcBef>
                <a:spcPts val="1125"/>
              </a:spcBef>
            </a:pPr>
            <a:r>
              <a:rPr sz="1600" spc="-5" dirty="0"/>
              <a:t>256</a:t>
            </a:r>
            <a:endParaRPr sz="1600" dirty="0"/>
          </a:p>
        </p:txBody>
      </p:sp>
      <p:sp>
        <p:nvSpPr>
          <p:cNvPr id="33" name="object 33"/>
          <p:cNvSpPr/>
          <p:nvPr/>
        </p:nvSpPr>
        <p:spPr>
          <a:xfrm>
            <a:off x="4165853" y="5791961"/>
            <a:ext cx="320040" cy="0"/>
          </a:xfrm>
          <a:custGeom>
            <a:avLst/>
            <a:gdLst/>
            <a:ahLst/>
            <a:cxnLst/>
            <a:rect l="l" t="t" r="r" b="b"/>
            <a:pathLst>
              <a:path w="320039">
                <a:moveTo>
                  <a:pt x="0" y="0"/>
                </a:moveTo>
                <a:lnTo>
                  <a:pt x="320040" y="0"/>
                </a:lnTo>
              </a:path>
            </a:pathLst>
          </a:custGeom>
          <a:ln w="19812">
            <a:solidFill>
              <a:srgbClr val="538235"/>
            </a:solidFill>
            <a:prstDash val="dash"/>
          </a:ln>
        </p:spPr>
        <p:txBody>
          <a:bodyPr wrap="square" lIns="0" tIns="0" rIns="0" bIns="0" rtlCol="0"/>
          <a:lstStyle/>
          <a:p>
            <a:endParaRPr/>
          </a:p>
        </p:txBody>
      </p:sp>
      <p:sp>
        <p:nvSpPr>
          <p:cNvPr id="34" name="object 34"/>
          <p:cNvSpPr txBox="1"/>
          <p:nvPr/>
        </p:nvSpPr>
        <p:spPr>
          <a:xfrm>
            <a:off x="4153153" y="5636767"/>
            <a:ext cx="1072388" cy="258404"/>
          </a:xfrm>
          <a:prstGeom prst="rect">
            <a:avLst/>
          </a:prstGeom>
        </p:spPr>
        <p:txBody>
          <a:bodyPr vert="horz" wrap="square" lIns="0" tIns="12065" rIns="0" bIns="0" rtlCol="0">
            <a:spAutoFit/>
          </a:bodyPr>
          <a:lstStyle/>
          <a:p>
            <a:pPr marL="12700">
              <a:lnSpc>
                <a:spcPct val="100000"/>
              </a:lnSpc>
              <a:spcBef>
                <a:spcPts val="95"/>
              </a:spcBef>
              <a:tabLst>
                <a:tab pos="368300" algn="l"/>
              </a:tabLst>
            </a:pPr>
            <a:r>
              <a:rPr sz="1600" spc="-5" dirty="0">
                <a:solidFill>
                  <a:srgbClr val="585858"/>
                </a:solidFill>
                <a:latin typeface="Calibri"/>
                <a:cs typeface="Calibri"/>
              </a:rPr>
              <a:t> 	</a:t>
            </a:r>
            <a:r>
              <a:rPr lang="ru-RU" sz="1600" spc="-10" dirty="0" smtClean="0">
                <a:solidFill>
                  <a:srgbClr val="585858"/>
                </a:solidFill>
                <a:latin typeface="Calibri"/>
                <a:cs typeface="Calibri"/>
              </a:rPr>
              <a:t>Теория</a:t>
            </a:r>
            <a:endParaRPr sz="1600" dirty="0">
              <a:latin typeface="Calibri"/>
              <a:cs typeface="Calibri"/>
            </a:endParaRPr>
          </a:p>
        </p:txBody>
      </p:sp>
      <p:sp>
        <p:nvSpPr>
          <p:cNvPr id="35" name="object 35"/>
          <p:cNvSpPr/>
          <p:nvPr/>
        </p:nvSpPr>
        <p:spPr>
          <a:xfrm>
            <a:off x="5284470" y="5791961"/>
            <a:ext cx="320040" cy="0"/>
          </a:xfrm>
          <a:custGeom>
            <a:avLst/>
            <a:gdLst/>
            <a:ahLst/>
            <a:cxnLst/>
            <a:rect l="l" t="t" r="r" b="b"/>
            <a:pathLst>
              <a:path w="320039">
                <a:moveTo>
                  <a:pt x="0" y="0"/>
                </a:moveTo>
                <a:lnTo>
                  <a:pt x="320039" y="0"/>
                </a:lnTo>
              </a:path>
            </a:pathLst>
          </a:custGeom>
          <a:ln w="19812">
            <a:solidFill>
              <a:srgbClr val="538235"/>
            </a:solidFill>
          </a:ln>
        </p:spPr>
        <p:txBody>
          <a:bodyPr wrap="square" lIns="0" tIns="0" rIns="0" bIns="0" rtlCol="0"/>
          <a:lstStyle/>
          <a:p>
            <a:endParaRPr/>
          </a:p>
        </p:txBody>
      </p:sp>
      <p:sp>
        <p:nvSpPr>
          <p:cNvPr id="36" name="object 36"/>
          <p:cNvSpPr txBox="1"/>
          <p:nvPr/>
        </p:nvSpPr>
        <p:spPr>
          <a:xfrm>
            <a:off x="5628259" y="5636767"/>
            <a:ext cx="1138300" cy="258404"/>
          </a:xfrm>
          <a:prstGeom prst="rect">
            <a:avLst/>
          </a:prstGeom>
        </p:spPr>
        <p:txBody>
          <a:bodyPr vert="horz" wrap="square" lIns="0" tIns="12065" rIns="0" bIns="0" rtlCol="0">
            <a:spAutoFit/>
          </a:bodyPr>
          <a:lstStyle/>
          <a:p>
            <a:pPr marL="12700">
              <a:lnSpc>
                <a:spcPct val="100000"/>
              </a:lnSpc>
              <a:spcBef>
                <a:spcPts val="95"/>
              </a:spcBef>
            </a:pPr>
            <a:r>
              <a:rPr lang="ru-RU" sz="1600" spc="-5" dirty="0" smtClean="0">
                <a:solidFill>
                  <a:srgbClr val="585858"/>
                </a:solidFill>
                <a:latin typeface="Calibri"/>
                <a:cs typeface="Calibri"/>
              </a:rPr>
              <a:t>Результаты</a:t>
            </a:r>
            <a:endParaRPr sz="1600" dirty="0">
              <a:latin typeface="Calibri"/>
              <a:cs typeface="Calibri"/>
            </a:endParaRPr>
          </a:p>
        </p:txBody>
      </p:sp>
      <p:sp>
        <p:nvSpPr>
          <p:cNvPr id="37" name="object 37"/>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76993" y="5871193"/>
            <a:ext cx="106680" cy="118745"/>
          </a:xfrm>
          <a:prstGeom prst="rect">
            <a:avLst/>
          </a:prstGeom>
        </p:spPr>
        <p:txBody>
          <a:bodyPr vert="horz" wrap="square" lIns="0" tIns="0" rIns="0" bIns="0" rtlCol="0">
            <a:spAutoFit/>
          </a:bodyPr>
          <a:lstStyle/>
          <a:p>
            <a:pPr>
              <a:lnSpc>
                <a:spcPts val="915"/>
              </a:lnSpc>
            </a:pPr>
            <a:r>
              <a:rPr sz="800" spc="-5" dirty="0">
                <a:solidFill>
                  <a:srgbClr val="505050"/>
                </a:solidFill>
                <a:latin typeface="Trebuchet MS"/>
                <a:cs typeface="Trebuchet MS"/>
              </a:rPr>
              <a:t>22</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52041" cy="1082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0"/>
            <a:ext cx="10972800" cy="6172200"/>
          </a:xfrm>
          <a:custGeom>
            <a:avLst/>
            <a:gdLst/>
            <a:ahLst/>
            <a:cxnLst/>
            <a:rect l="l" t="t" r="r" b="b"/>
            <a:pathLst>
              <a:path w="10972800" h="6172200">
                <a:moveTo>
                  <a:pt x="0" y="6172200"/>
                </a:moveTo>
                <a:lnTo>
                  <a:pt x="10972800" y="6172200"/>
                </a:lnTo>
                <a:lnTo>
                  <a:pt x="10972800" y="0"/>
                </a:lnTo>
                <a:lnTo>
                  <a:pt x="0" y="0"/>
                </a:lnTo>
                <a:lnTo>
                  <a:pt x="0" y="6172200"/>
                </a:lnTo>
                <a:close/>
              </a:path>
            </a:pathLst>
          </a:custGeom>
          <a:solidFill>
            <a:srgbClr val="76B800"/>
          </a:solidFill>
        </p:spPr>
        <p:txBody>
          <a:bodyPr wrap="square" lIns="0" tIns="0" rIns="0" bIns="0" rtlCol="0"/>
          <a:lstStyle/>
          <a:p>
            <a:endParaRPr/>
          </a:p>
        </p:txBody>
      </p:sp>
      <p:sp>
        <p:nvSpPr>
          <p:cNvPr id="6" name="object 6"/>
          <p:cNvSpPr txBox="1">
            <a:spLocks noGrp="1"/>
          </p:cNvSpPr>
          <p:nvPr>
            <p:ph type="title"/>
          </p:nvPr>
        </p:nvSpPr>
        <p:spPr>
          <a:xfrm>
            <a:off x="577086" y="2758820"/>
            <a:ext cx="8033513" cy="566822"/>
          </a:xfrm>
          <a:prstGeom prst="rect">
            <a:avLst/>
          </a:prstGeom>
        </p:spPr>
        <p:txBody>
          <a:bodyPr vert="horz" wrap="square" lIns="0" tIns="12700" rIns="0" bIns="0" rtlCol="0">
            <a:spAutoFit/>
          </a:bodyPr>
          <a:lstStyle/>
          <a:p>
            <a:pPr marL="12700">
              <a:lnSpc>
                <a:spcPct val="100000"/>
              </a:lnSpc>
              <a:spcBef>
                <a:spcPts val="100"/>
              </a:spcBef>
            </a:pPr>
            <a:r>
              <a:rPr lang="ru-RU" spc="-5" dirty="0" smtClean="0">
                <a:solidFill>
                  <a:srgbClr val="FFFFFF"/>
                </a:solidFill>
              </a:rPr>
              <a:t>Оптимизация Сетевого Уровня СДКП</a:t>
            </a:r>
            <a:endParaRPr spc="-5"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7" y="631393"/>
            <a:ext cx="7500113" cy="566822"/>
          </a:xfrm>
          <a:prstGeom prst="rect">
            <a:avLst/>
          </a:prstGeom>
        </p:spPr>
        <p:txBody>
          <a:bodyPr vert="horz" wrap="square" lIns="0" tIns="12700" rIns="0" bIns="0" rtlCol="0">
            <a:spAutoFit/>
          </a:bodyPr>
          <a:lstStyle/>
          <a:p>
            <a:pPr marL="12700">
              <a:lnSpc>
                <a:spcPct val="100000"/>
              </a:lnSpc>
              <a:spcBef>
                <a:spcPts val="100"/>
              </a:spcBef>
            </a:pPr>
            <a:r>
              <a:rPr lang="ru-RU" spc="-5" dirty="0" smtClean="0"/>
              <a:t>Оптимизация Сетевого Уровня</a:t>
            </a:r>
            <a:endParaRPr dirty="0"/>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23</a:t>
            </a:fld>
            <a:endParaRPr dirty="0"/>
          </a:p>
        </p:txBody>
      </p:sp>
      <p:sp>
        <p:nvSpPr>
          <p:cNvPr id="3" name="object 3"/>
          <p:cNvSpPr txBox="1"/>
          <p:nvPr/>
        </p:nvSpPr>
        <p:spPr>
          <a:xfrm>
            <a:off x="595680" y="2098675"/>
            <a:ext cx="9130665" cy="3615733"/>
          </a:xfrm>
          <a:prstGeom prst="rect">
            <a:avLst/>
          </a:prstGeom>
        </p:spPr>
        <p:txBody>
          <a:bodyPr vert="horz" wrap="square" lIns="0" tIns="47625" rIns="0" bIns="0" rtlCol="0">
            <a:spAutoFit/>
          </a:bodyPr>
          <a:lstStyle/>
          <a:p>
            <a:pPr marL="12700" marR="5080">
              <a:lnSpc>
                <a:spcPts val="2160"/>
              </a:lnSpc>
              <a:spcBef>
                <a:spcPts val="375"/>
              </a:spcBef>
            </a:pPr>
            <a:r>
              <a:rPr lang="ru-RU" sz="2000" dirty="0" smtClean="0">
                <a:latin typeface="Trebuchet MS"/>
                <a:cs typeface="Trebuchet MS"/>
              </a:rPr>
              <a:t>Постановка проблемы</a:t>
            </a:r>
            <a:r>
              <a:rPr sz="2000" spc="-5" dirty="0" smtClean="0">
                <a:latin typeface="Trebuchet MS"/>
                <a:cs typeface="Trebuchet MS"/>
              </a:rPr>
              <a:t>: </a:t>
            </a:r>
            <a:r>
              <a:rPr lang="ru-RU" sz="2000" dirty="0" smtClean="0">
                <a:latin typeface="Trebuchet MS"/>
                <a:cs typeface="Trebuchet MS"/>
              </a:rPr>
              <a:t>с учетом фиксированных </a:t>
            </a:r>
            <a:r>
              <a:rPr sz="2000" dirty="0" smtClean="0">
                <a:latin typeface="Trebuchet MS"/>
                <a:cs typeface="Trebuchet MS"/>
              </a:rPr>
              <a:t>H </a:t>
            </a:r>
            <a:r>
              <a:rPr lang="ru-RU" sz="2000" spc="-5" dirty="0" smtClean="0">
                <a:latin typeface="Trebuchet MS"/>
                <a:cs typeface="Trebuchet MS"/>
              </a:rPr>
              <a:t>и</a:t>
            </a:r>
            <a:r>
              <a:rPr sz="2000" spc="-5" dirty="0" smtClean="0">
                <a:latin typeface="Trebuchet MS"/>
                <a:cs typeface="Trebuchet MS"/>
              </a:rPr>
              <a:t> </a:t>
            </a:r>
            <a:r>
              <a:rPr sz="2000" dirty="0">
                <a:latin typeface="Trebuchet MS"/>
                <a:cs typeface="Trebuchet MS"/>
              </a:rPr>
              <a:t>B, </a:t>
            </a:r>
            <a:r>
              <a:rPr lang="ru-RU" sz="2000" spc="-5" dirty="0" smtClean="0">
                <a:latin typeface="Trebuchet MS"/>
                <a:cs typeface="Trebuchet MS"/>
              </a:rPr>
              <a:t>как я могу заставить работать мою сеть быстрее?</a:t>
            </a:r>
            <a:endParaRPr sz="2000" dirty="0">
              <a:latin typeface="Trebuchet MS"/>
              <a:cs typeface="Trebuchet MS"/>
            </a:endParaRPr>
          </a:p>
          <a:p>
            <a:pPr marL="12700">
              <a:lnSpc>
                <a:spcPct val="100000"/>
              </a:lnSpc>
              <a:spcBef>
                <a:spcPts val="1525"/>
              </a:spcBef>
            </a:pPr>
            <a:r>
              <a:rPr lang="ru-RU" sz="2000" dirty="0" smtClean="0">
                <a:latin typeface="Trebuchet MS"/>
                <a:cs typeface="Trebuchet MS"/>
              </a:rPr>
              <a:t>Я расскажу о трех способах оптимизации, которые могут быть применены</a:t>
            </a:r>
            <a:r>
              <a:rPr sz="2000" spc="-5" dirty="0" smtClean="0">
                <a:latin typeface="Trebuchet MS"/>
                <a:cs typeface="Trebuchet MS"/>
              </a:rPr>
              <a:t>:</a:t>
            </a:r>
            <a:endParaRPr sz="2000" dirty="0">
              <a:latin typeface="Trebuchet MS"/>
              <a:cs typeface="Trebuchet MS"/>
            </a:endParaRPr>
          </a:p>
          <a:p>
            <a:pPr marL="469900" indent="-457200">
              <a:lnSpc>
                <a:spcPct val="100000"/>
              </a:lnSpc>
              <a:spcBef>
                <a:spcPts val="1565"/>
              </a:spcBef>
              <a:buClr>
                <a:srgbClr val="B3B3B3"/>
              </a:buClr>
              <a:buAutoNum type="arabicPeriod"/>
              <a:tabLst>
                <a:tab pos="469265" algn="l"/>
                <a:tab pos="469900" algn="l"/>
              </a:tabLst>
            </a:pPr>
            <a:r>
              <a:rPr lang="ru-RU" sz="2000" spc="-5" dirty="0" smtClean="0">
                <a:latin typeface="Trebuchet MS"/>
                <a:cs typeface="Trebuchet MS"/>
              </a:rPr>
              <a:t>Уменьшение трафика памяти</a:t>
            </a:r>
            <a:endParaRPr sz="2000" dirty="0">
              <a:latin typeface="Trebuchet MS"/>
              <a:cs typeface="Trebuchet MS"/>
            </a:endParaRPr>
          </a:p>
          <a:p>
            <a:pPr marL="469900" indent="-457200">
              <a:lnSpc>
                <a:spcPct val="100000"/>
              </a:lnSpc>
              <a:spcBef>
                <a:spcPts val="1560"/>
              </a:spcBef>
              <a:buClr>
                <a:srgbClr val="B3B3B3"/>
              </a:buClr>
              <a:buAutoNum type="arabicPeriod"/>
              <a:tabLst>
                <a:tab pos="469265" algn="l"/>
                <a:tab pos="469900" algn="l"/>
              </a:tabLst>
            </a:pPr>
            <a:r>
              <a:rPr lang="ru-RU" sz="2000" spc="-5" dirty="0" smtClean="0">
                <a:latin typeface="Trebuchet MS"/>
                <a:cs typeface="Trebuchet MS"/>
              </a:rPr>
              <a:t>Сокращение накладных расходов</a:t>
            </a:r>
            <a:endParaRPr sz="2000" dirty="0">
              <a:latin typeface="Trebuchet MS"/>
              <a:cs typeface="Trebuchet MS"/>
            </a:endParaRPr>
          </a:p>
          <a:p>
            <a:pPr marL="469900" indent="-457200">
              <a:lnSpc>
                <a:spcPct val="100000"/>
              </a:lnSpc>
              <a:spcBef>
                <a:spcPts val="1560"/>
              </a:spcBef>
              <a:buClr>
                <a:srgbClr val="B3B3B3"/>
              </a:buClr>
              <a:buAutoNum type="arabicPeriod"/>
              <a:tabLst>
                <a:tab pos="469265" algn="l"/>
                <a:tab pos="469900" algn="l"/>
              </a:tabLst>
            </a:pPr>
            <a:r>
              <a:rPr lang="ru-RU" sz="2000" spc="-5" dirty="0" smtClean="0">
                <a:latin typeface="Trebuchet MS"/>
                <a:cs typeface="Trebuchet MS"/>
              </a:rPr>
              <a:t>Увеличение параллелизма</a:t>
            </a:r>
            <a:endParaRPr sz="2000" dirty="0">
              <a:latin typeface="Trebuchet MS"/>
              <a:cs typeface="Trebuchet MS"/>
            </a:endParaRPr>
          </a:p>
          <a:p>
            <a:pPr marL="12700">
              <a:lnSpc>
                <a:spcPct val="100000"/>
              </a:lnSpc>
              <a:spcBef>
                <a:spcPts val="1560"/>
              </a:spcBef>
            </a:pPr>
            <a:r>
              <a:rPr lang="ru-RU" sz="2000" dirty="0" smtClean="0">
                <a:latin typeface="Trebuchet MS"/>
                <a:cs typeface="Trebuchet MS"/>
              </a:rPr>
              <a:t>См.</a:t>
            </a:r>
            <a:r>
              <a:rPr sz="2000" dirty="0" smtClean="0">
                <a:latin typeface="Trebuchet MS"/>
                <a:cs typeface="Trebuchet MS"/>
              </a:rPr>
              <a:t> </a:t>
            </a:r>
            <a:r>
              <a:rPr sz="1950" spc="22" baseline="25641" dirty="0">
                <a:latin typeface="Trebuchet MS"/>
                <a:cs typeface="Trebuchet MS"/>
              </a:rPr>
              <a:t>1 </a:t>
            </a:r>
            <a:r>
              <a:rPr lang="ru-RU" sz="2000" dirty="0" smtClean="0">
                <a:latin typeface="Trebuchet MS"/>
                <a:cs typeface="Trebuchet MS"/>
              </a:rPr>
              <a:t>для других возможных способов оптимизации</a:t>
            </a:r>
            <a:endParaRPr sz="2000" dirty="0">
              <a:latin typeface="Trebuchet MS"/>
              <a:cs typeface="Trebuchet MS"/>
            </a:endParaRPr>
          </a:p>
          <a:p>
            <a:pPr marL="12700">
              <a:lnSpc>
                <a:spcPct val="100000"/>
              </a:lnSpc>
              <a:spcBef>
                <a:spcPts val="1614"/>
              </a:spcBef>
            </a:pPr>
            <a:r>
              <a:rPr sz="1575" spc="-7" baseline="26455" dirty="0">
                <a:latin typeface="Trebuchet MS"/>
                <a:cs typeface="Trebuchet MS"/>
              </a:rPr>
              <a:t>1</a:t>
            </a:r>
            <a:r>
              <a:rPr sz="1600" spc="-5" dirty="0">
                <a:latin typeface="Trebuchet MS"/>
                <a:cs typeface="Trebuchet MS"/>
              </a:rPr>
              <a:t>Optimizing Performance </a:t>
            </a:r>
            <a:r>
              <a:rPr sz="1600" spc="-10" dirty="0">
                <a:latin typeface="Trebuchet MS"/>
                <a:cs typeface="Trebuchet MS"/>
              </a:rPr>
              <a:t>of </a:t>
            </a:r>
            <a:r>
              <a:rPr sz="1600" spc="-5" dirty="0">
                <a:latin typeface="Trebuchet MS"/>
                <a:cs typeface="Trebuchet MS"/>
              </a:rPr>
              <a:t>Recurrent Neural Networks </a:t>
            </a:r>
            <a:r>
              <a:rPr sz="1600" spc="-10" dirty="0">
                <a:latin typeface="Trebuchet MS"/>
                <a:cs typeface="Trebuchet MS"/>
              </a:rPr>
              <a:t>on </a:t>
            </a:r>
            <a:r>
              <a:rPr sz="1600" spc="-5" dirty="0">
                <a:latin typeface="Trebuchet MS"/>
                <a:cs typeface="Trebuchet MS"/>
              </a:rPr>
              <a:t>GPUs. Appleyard et al., arXiv</a:t>
            </a:r>
            <a:r>
              <a:rPr sz="1600" spc="305" dirty="0">
                <a:latin typeface="Trebuchet MS"/>
                <a:cs typeface="Trebuchet MS"/>
              </a:rPr>
              <a:t> </a:t>
            </a:r>
            <a:r>
              <a:rPr sz="1600" spc="-5" dirty="0">
                <a:latin typeface="Trebuchet MS"/>
                <a:cs typeface="Trebuchet MS"/>
              </a:rPr>
              <a:t>2016.</a:t>
            </a:r>
            <a:endParaRPr sz="1600" dirty="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9511665" cy="1843453"/>
          </a:xfrm>
          <a:prstGeom prst="rect">
            <a:avLst/>
          </a:prstGeom>
        </p:spPr>
        <p:txBody>
          <a:bodyPr vert="horz" wrap="square" lIns="0" tIns="47625" rIns="0" bIns="0" rtlCol="0">
            <a:spAutoFit/>
          </a:bodyPr>
          <a:lstStyle/>
          <a:p>
            <a:pPr marL="12700" marR="5080">
              <a:lnSpc>
                <a:spcPts val="2160"/>
              </a:lnSpc>
              <a:spcBef>
                <a:spcPts val="375"/>
              </a:spcBef>
            </a:pPr>
            <a:r>
              <a:rPr lang="ru-RU" sz="2000" dirty="0" smtClean="0">
                <a:latin typeface="Trebuchet MS"/>
                <a:cs typeface="Trebuchet MS"/>
              </a:rPr>
              <a:t>Для небольшого (неизменного) </a:t>
            </a:r>
            <a:r>
              <a:rPr lang="ru-RU" sz="2000" dirty="0" err="1" smtClean="0">
                <a:latin typeface="Trebuchet MS"/>
                <a:cs typeface="Trebuchet MS"/>
              </a:rPr>
              <a:t>минибэтча</a:t>
            </a:r>
            <a:r>
              <a:rPr lang="ru-RU" sz="2000" dirty="0">
                <a:latin typeface="Trebuchet MS"/>
                <a:cs typeface="Trebuchet MS"/>
              </a:rPr>
              <a:t> </a:t>
            </a:r>
            <a:r>
              <a:rPr lang="ru-RU" sz="2000" dirty="0" smtClean="0">
                <a:latin typeface="Trebuchet MS"/>
                <a:cs typeface="Trebuchet MS"/>
              </a:rPr>
              <a:t>пропускная способность ограничена. Большая часть пропускной способности загружает матрицу А, которая постоянна в течение долгого времени.</a:t>
            </a:r>
          </a:p>
          <a:p>
            <a:pPr marL="12700" marR="5080">
              <a:lnSpc>
                <a:spcPts val="2160"/>
              </a:lnSpc>
              <a:spcBef>
                <a:spcPts val="375"/>
              </a:spcBef>
            </a:pPr>
            <a:endParaRPr lang="ru-RU" sz="2000" spc="-5" dirty="0">
              <a:latin typeface="Trebuchet MS"/>
              <a:cs typeface="Trebuchet MS"/>
            </a:endParaRPr>
          </a:p>
          <a:p>
            <a:pPr marL="12700" marR="5080">
              <a:lnSpc>
                <a:spcPts val="2160"/>
              </a:lnSpc>
              <a:spcBef>
                <a:spcPts val="375"/>
              </a:spcBef>
            </a:pPr>
            <a:r>
              <a:rPr lang="ru-RU" sz="2000" spc="-5" dirty="0" smtClean="0">
                <a:latin typeface="Trebuchet MS"/>
                <a:cs typeface="Trebuchet MS"/>
              </a:rPr>
              <a:t>Если мы можем уменьшить количество раз, которое мы загружаем матрицу А, то можно ждать более быструю работу.</a:t>
            </a:r>
            <a:endParaRPr sz="20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24</a:t>
            </a:fld>
            <a:endParaRPr dirty="0"/>
          </a:p>
        </p:txBody>
      </p:sp>
      <p:sp>
        <p:nvSpPr>
          <p:cNvPr id="3" name="object 3"/>
          <p:cNvSpPr txBox="1">
            <a:spLocks noGrp="1"/>
          </p:cNvSpPr>
          <p:nvPr>
            <p:ph type="title"/>
          </p:nvPr>
        </p:nvSpPr>
        <p:spPr>
          <a:xfrm>
            <a:off x="577086" y="631393"/>
            <a:ext cx="7271514" cy="936154"/>
          </a:xfrm>
          <a:prstGeom prst="rect">
            <a:avLst/>
          </a:prstGeom>
        </p:spPr>
        <p:txBody>
          <a:bodyPr vert="horz" wrap="square" lIns="0" tIns="12700" rIns="0" bIns="0" rtlCol="0">
            <a:spAutoFit/>
          </a:bodyPr>
          <a:lstStyle/>
          <a:p>
            <a:pPr marL="469900" indent="-457200">
              <a:lnSpc>
                <a:spcPct val="100000"/>
              </a:lnSpc>
              <a:spcBef>
                <a:spcPts val="1565"/>
              </a:spcBef>
              <a:buClr>
                <a:srgbClr val="B3B3B3"/>
              </a:buClr>
              <a:buAutoNum type="arabicPeriod"/>
              <a:tabLst>
                <a:tab pos="469265" algn="l"/>
                <a:tab pos="469900" algn="l"/>
              </a:tabLst>
            </a:pPr>
            <a:r>
              <a:rPr lang="ru-RU" spc="-5" dirty="0"/>
              <a:t>Уменьшение трафика памяти</a:t>
            </a:r>
            <a:r>
              <a:rPr lang="ru-RU" dirty="0"/>
              <a:t/>
            </a:r>
            <a:br>
              <a:rPr lang="ru-RU" dirty="0"/>
            </a:br>
            <a:r>
              <a:rPr lang="ru-RU" sz="2400" spc="-5" dirty="0" smtClean="0">
                <a:solidFill>
                  <a:srgbClr val="76B800"/>
                </a:solidFill>
              </a:rPr>
              <a:t>Оптимизация</a:t>
            </a:r>
            <a:r>
              <a:rPr sz="2400" spc="5" dirty="0" smtClean="0">
                <a:solidFill>
                  <a:srgbClr val="76B800"/>
                </a:solidFill>
              </a:rPr>
              <a:t> </a:t>
            </a:r>
            <a:r>
              <a:rPr sz="2400" spc="-5" dirty="0">
                <a:solidFill>
                  <a:srgbClr val="76B800"/>
                </a:solidFill>
              </a:rPr>
              <a:t>#1</a:t>
            </a:r>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293" y="5852261"/>
            <a:ext cx="13208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505050"/>
                </a:solidFill>
                <a:latin typeface="Trebuchet MS"/>
                <a:cs typeface="Trebuchet MS"/>
              </a:rPr>
              <a:t>25</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5680" y="2098675"/>
            <a:ext cx="7320915" cy="1283335"/>
          </a:xfrm>
          <a:prstGeom prst="rect">
            <a:avLst/>
          </a:prstGeom>
        </p:spPr>
        <p:txBody>
          <a:bodyPr vert="horz" wrap="square" lIns="0" tIns="13335" rIns="0" bIns="0" rtlCol="0">
            <a:spAutoFit/>
          </a:bodyPr>
          <a:lstStyle/>
          <a:p>
            <a:pPr marL="355600" indent="-342900">
              <a:lnSpc>
                <a:spcPct val="100000"/>
              </a:lnSpc>
              <a:spcBef>
                <a:spcPts val="105"/>
              </a:spcBef>
              <a:buClr>
                <a:srgbClr val="B3B3B3"/>
              </a:buClr>
              <a:buFont typeface="Arial"/>
              <a:buChar char="•"/>
              <a:tabLst>
                <a:tab pos="354965" algn="l"/>
                <a:tab pos="355600" algn="l"/>
              </a:tabLst>
            </a:pPr>
            <a:r>
              <a:rPr lang="ru-RU" sz="2000" dirty="0" smtClean="0">
                <a:latin typeface="Trebuchet MS"/>
                <a:cs typeface="Trebuchet MS"/>
              </a:rPr>
              <a:t>Повторите одну и ту же операцию с комбинацией</a:t>
            </a:r>
            <a:r>
              <a:rPr sz="2000" dirty="0" smtClean="0">
                <a:latin typeface="Trebuchet MS"/>
                <a:cs typeface="Trebuchet MS"/>
              </a:rPr>
              <a:t>:</a:t>
            </a:r>
            <a:endParaRPr sz="2000" dirty="0">
              <a:latin typeface="Trebuchet MS"/>
              <a:cs typeface="Trebuchet MS"/>
            </a:endParaRPr>
          </a:p>
          <a:p>
            <a:pPr marL="926465" lvl="1" indent="-342265">
              <a:lnSpc>
                <a:spcPct val="100000"/>
              </a:lnSpc>
              <a:spcBef>
                <a:spcPts val="1590"/>
              </a:spcBef>
              <a:buClr>
                <a:srgbClr val="B3B3B3"/>
              </a:buClr>
              <a:buFont typeface="Arial"/>
              <a:buChar char="•"/>
              <a:tabLst>
                <a:tab pos="926465" algn="l"/>
                <a:tab pos="927100" algn="l"/>
              </a:tabLst>
            </a:pPr>
            <a:r>
              <a:rPr lang="ru-RU" spc="-5" dirty="0" smtClean="0">
                <a:latin typeface="Trebuchet MS"/>
                <a:cs typeface="Trebuchet MS"/>
              </a:rPr>
              <a:t>Исходное состояние</a:t>
            </a:r>
            <a:endParaRPr sz="1800" dirty="0">
              <a:latin typeface="Trebuchet MS"/>
              <a:cs typeface="Trebuchet MS"/>
            </a:endParaRPr>
          </a:p>
          <a:p>
            <a:pPr marL="926465" lvl="1" indent="-342265">
              <a:lnSpc>
                <a:spcPct val="100000"/>
              </a:lnSpc>
              <a:spcBef>
                <a:spcPts val="1585"/>
              </a:spcBef>
              <a:buClr>
                <a:srgbClr val="B3B3B3"/>
              </a:buClr>
              <a:buFont typeface="Arial"/>
              <a:buChar char="•"/>
              <a:tabLst>
                <a:tab pos="926465" algn="l"/>
                <a:tab pos="927100" algn="l"/>
              </a:tabLst>
            </a:pPr>
            <a:r>
              <a:rPr lang="ru-RU" sz="1800" spc="-5" dirty="0" smtClean="0">
                <a:latin typeface="Trebuchet MS"/>
                <a:cs typeface="Trebuchet MS"/>
              </a:rPr>
              <a:t>Новый</a:t>
            </a:r>
            <a:r>
              <a:rPr sz="1800" spc="-15" dirty="0" smtClean="0">
                <a:latin typeface="Trebuchet MS"/>
                <a:cs typeface="Trebuchet MS"/>
              </a:rPr>
              <a:t> </a:t>
            </a:r>
            <a:r>
              <a:rPr sz="1800" spc="-5" dirty="0" smtClean="0">
                <a:latin typeface="Trebuchet MS"/>
                <a:cs typeface="Trebuchet MS"/>
              </a:rPr>
              <a:t>input</a:t>
            </a:r>
            <a:endParaRPr sz="1800" dirty="0">
              <a:latin typeface="Trebuchet MS"/>
              <a:cs typeface="Trebuchet MS"/>
            </a:endParaRPr>
          </a:p>
        </p:txBody>
      </p:sp>
      <p:sp>
        <p:nvSpPr>
          <p:cNvPr id="6" name="object 6"/>
          <p:cNvSpPr txBox="1">
            <a:spLocks noGrp="1"/>
          </p:cNvSpPr>
          <p:nvPr>
            <p:ph type="title"/>
          </p:nvPr>
        </p:nvSpPr>
        <p:spPr>
          <a:xfrm>
            <a:off x="577086" y="631393"/>
            <a:ext cx="7957313" cy="923330"/>
          </a:xfrm>
          <a:prstGeom prst="rect">
            <a:avLst/>
          </a:prstGeom>
        </p:spPr>
        <p:txBody>
          <a:bodyPr vert="horz" wrap="square" lIns="0" tIns="12700" rIns="0" bIns="0" rtlCol="0">
            <a:spAutoFit/>
          </a:bodyPr>
          <a:lstStyle/>
          <a:p>
            <a:pPr marL="12700">
              <a:lnSpc>
                <a:spcPts val="4285"/>
              </a:lnSpc>
              <a:spcBef>
                <a:spcPts val="100"/>
              </a:spcBef>
            </a:pPr>
            <a:r>
              <a:rPr lang="ru-RU" spc="-5" dirty="0" smtClean="0"/>
              <a:t>Развертывание с течением Времени</a:t>
            </a:r>
            <a:endParaRPr dirty="0"/>
          </a:p>
          <a:p>
            <a:pPr marL="12700">
              <a:lnSpc>
                <a:spcPts val="2845"/>
              </a:lnSpc>
            </a:pPr>
            <a:r>
              <a:rPr lang="ru-RU" sz="2400" spc="-5" dirty="0" smtClean="0">
                <a:solidFill>
                  <a:srgbClr val="76B800"/>
                </a:solidFill>
              </a:rPr>
              <a:t>До</a:t>
            </a:r>
            <a:endParaRPr sz="2400" dirty="0"/>
          </a:p>
        </p:txBody>
      </p:sp>
      <p:sp>
        <p:nvSpPr>
          <p:cNvPr id="7" name="object 7"/>
          <p:cNvSpPr/>
          <p:nvPr/>
        </p:nvSpPr>
        <p:spPr>
          <a:xfrm>
            <a:off x="4370832" y="4506467"/>
            <a:ext cx="963294" cy="963294"/>
          </a:xfrm>
          <a:custGeom>
            <a:avLst/>
            <a:gdLst/>
            <a:ahLst/>
            <a:cxnLst/>
            <a:rect l="l" t="t" r="r" b="b"/>
            <a:pathLst>
              <a:path w="963295" h="963295">
                <a:moveTo>
                  <a:pt x="0" y="963167"/>
                </a:moveTo>
                <a:lnTo>
                  <a:pt x="963167" y="963167"/>
                </a:lnTo>
                <a:lnTo>
                  <a:pt x="963167" y="0"/>
                </a:lnTo>
                <a:lnTo>
                  <a:pt x="0" y="0"/>
                </a:lnTo>
                <a:lnTo>
                  <a:pt x="0" y="963167"/>
                </a:lnTo>
                <a:close/>
              </a:path>
            </a:pathLst>
          </a:custGeom>
          <a:solidFill>
            <a:srgbClr val="76B800"/>
          </a:solidFill>
        </p:spPr>
        <p:txBody>
          <a:bodyPr wrap="square" lIns="0" tIns="0" rIns="0" bIns="0" rtlCol="0"/>
          <a:lstStyle/>
          <a:p>
            <a:endParaRPr/>
          </a:p>
        </p:txBody>
      </p:sp>
      <p:sp>
        <p:nvSpPr>
          <p:cNvPr id="8" name="object 8"/>
          <p:cNvSpPr txBox="1"/>
          <p:nvPr/>
        </p:nvSpPr>
        <p:spPr>
          <a:xfrm>
            <a:off x="4370832" y="4726635"/>
            <a:ext cx="963294" cy="504625"/>
          </a:xfrm>
          <a:prstGeom prst="rect">
            <a:avLst/>
          </a:prstGeom>
        </p:spPr>
        <p:txBody>
          <a:bodyPr vert="horz" wrap="square" lIns="0" tIns="12065" rIns="0" bIns="0" rtlCol="0">
            <a:spAutoFit/>
          </a:bodyPr>
          <a:lstStyle/>
          <a:p>
            <a:pPr marL="251460">
              <a:lnSpc>
                <a:spcPct val="100000"/>
              </a:lnSpc>
              <a:spcBef>
                <a:spcPts val="95"/>
              </a:spcBef>
            </a:pPr>
            <a:r>
              <a:rPr lang="ru-RU" sz="1600" spc="-10" dirty="0" smtClean="0">
                <a:solidFill>
                  <a:srgbClr val="FFFFFF"/>
                </a:solidFill>
                <a:latin typeface="Trebuchet MS"/>
                <a:cs typeface="Trebuchet MS"/>
              </a:rPr>
              <a:t>Ячейка СДКП</a:t>
            </a:r>
            <a:endParaRPr sz="1600" dirty="0">
              <a:latin typeface="Trebuchet MS"/>
              <a:cs typeface="Trebuchet MS"/>
            </a:endParaRPr>
          </a:p>
        </p:txBody>
      </p:sp>
      <p:sp>
        <p:nvSpPr>
          <p:cNvPr id="9" name="object 9"/>
          <p:cNvSpPr/>
          <p:nvPr/>
        </p:nvSpPr>
        <p:spPr>
          <a:xfrm>
            <a:off x="4717784" y="5469496"/>
            <a:ext cx="260350" cy="548005"/>
          </a:xfrm>
          <a:custGeom>
            <a:avLst/>
            <a:gdLst/>
            <a:ahLst/>
            <a:cxnLst/>
            <a:rect l="l" t="t" r="r" b="b"/>
            <a:pathLst>
              <a:path w="260350" h="548004">
                <a:moveTo>
                  <a:pt x="130059" y="114949"/>
                </a:moveTo>
                <a:lnTo>
                  <a:pt x="101103" y="164588"/>
                </a:lnTo>
                <a:lnTo>
                  <a:pt x="101103" y="547547"/>
                </a:lnTo>
                <a:lnTo>
                  <a:pt x="159015" y="547547"/>
                </a:lnTo>
                <a:lnTo>
                  <a:pt x="159015" y="164588"/>
                </a:lnTo>
                <a:lnTo>
                  <a:pt x="130059" y="114949"/>
                </a:lnTo>
                <a:close/>
              </a:path>
              <a:path w="260350" h="548004">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548004">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548004">
                <a:moveTo>
                  <a:pt x="159015" y="57467"/>
                </a:moveTo>
                <a:lnTo>
                  <a:pt x="101103" y="57467"/>
                </a:lnTo>
                <a:lnTo>
                  <a:pt x="101103" y="164588"/>
                </a:lnTo>
                <a:lnTo>
                  <a:pt x="130059" y="114949"/>
                </a:lnTo>
                <a:lnTo>
                  <a:pt x="105040" y="72059"/>
                </a:lnTo>
                <a:lnTo>
                  <a:pt x="159015" y="72059"/>
                </a:lnTo>
                <a:lnTo>
                  <a:pt x="159015" y="57467"/>
                </a:lnTo>
                <a:close/>
              </a:path>
              <a:path w="260350" h="548004">
                <a:moveTo>
                  <a:pt x="159015" y="72059"/>
                </a:moveTo>
                <a:lnTo>
                  <a:pt x="155078" y="72059"/>
                </a:lnTo>
                <a:lnTo>
                  <a:pt x="130059" y="114949"/>
                </a:lnTo>
                <a:lnTo>
                  <a:pt x="159015" y="164588"/>
                </a:lnTo>
                <a:lnTo>
                  <a:pt x="159015" y="72059"/>
                </a:lnTo>
                <a:close/>
              </a:path>
              <a:path w="260350" h="548004">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4717784" y="4009516"/>
            <a:ext cx="260350" cy="498475"/>
          </a:xfrm>
          <a:custGeom>
            <a:avLst/>
            <a:gdLst/>
            <a:ahLst/>
            <a:cxnLst/>
            <a:rect l="l" t="t" r="r" b="b"/>
            <a:pathLst>
              <a:path w="260350" h="498475">
                <a:moveTo>
                  <a:pt x="130059" y="114898"/>
                </a:moveTo>
                <a:lnTo>
                  <a:pt x="101103" y="164537"/>
                </a:lnTo>
                <a:lnTo>
                  <a:pt x="101103" y="498220"/>
                </a:lnTo>
                <a:lnTo>
                  <a:pt x="159015" y="498220"/>
                </a:lnTo>
                <a:lnTo>
                  <a:pt x="159015" y="164537"/>
                </a:lnTo>
                <a:lnTo>
                  <a:pt x="130059" y="114898"/>
                </a:lnTo>
                <a:close/>
              </a:path>
              <a:path w="260350" h="498475">
                <a:moveTo>
                  <a:pt x="130059" y="0"/>
                </a:moveTo>
                <a:lnTo>
                  <a:pt x="3694" y="216661"/>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3"/>
                </a:lnTo>
                <a:lnTo>
                  <a:pt x="163539" y="57403"/>
                </a:lnTo>
                <a:lnTo>
                  <a:pt x="130059" y="0"/>
                </a:lnTo>
                <a:close/>
              </a:path>
              <a:path w="260350" h="498475">
                <a:moveTo>
                  <a:pt x="163539" y="57403"/>
                </a:moveTo>
                <a:lnTo>
                  <a:pt x="159015" y="57403"/>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1"/>
                </a:lnTo>
                <a:lnTo>
                  <a:pt x="163539" y="57403"/>
                </a:lnTo>
                <a:close/>
              </a:path>
              <a:path w="260350" h="498475">
                <a:moveTo>
                  <a:pt x="159015" y="57403"/>
                </a:moveTo>
                <a:lnTo>
                  <a:pt x="101103" y="57403"/>
                </a:lnTo>
                <a:lnTo>
                  <a:pt x="101103" y="164537"/>
                </a:lnTo>
                <a:lnTo>
                  <a:pt x="130059" y="114898"/>
                </a:lnTo>
                <a:lnTo>
                  <a:pt x="105040" y="72008"/>
                </a:lnTo>
                <a:lnTo>
                  <a:pt x="159015" y="72008"/>
                </a:lnTo>
                <a:lnTo>
                  <a:pt x="159015" y="57403"/>
                </a:lnTo>
                <a:close/>
              </a:path>
              <a:path w="260350" h="498475">
                <a:moveTo>
                  <a:pt x="159015" y="72008"/>
                </a:moveTo>
                <a:lnTo>
                  <a:pt x="155078" y="72008"/>
                </a:lnTo>
                <a:lnTo>
                  <a:pt x="130059" y="114898"/>
                </a:lnTo>
                <a:lnTo>
                  <a:pt x="159015" y="164537"/>
                </a:lnTo>
                <a:lnTo>
                  <a:pt x="159015" y="72008"/>
                </a:lnTo>
                <a:close/>
              </a:path>
              <a:path w="260350" h="498475">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1" name="object 11"/>
          <p:cNvSpPr/>
          <p:nvPr/>
        </p:nvSpPr>
        <p:spPr>
          <a:xfrm>
            <a:off x="5322823" y="3491610"/>
            <a:ext cx="581025" cy="1496695"/>
          </a:xfrm>
          <a:custGeom>
            <a:avLst/>
            <a:gdLst/>
            <a:ahLst/>
            <a:cxnLst/>
            <a:rect l="l" t="t" r="r" b="b"/>
            <a:pathLst>
              <a:path w="581025" h="1496695">
                <a:moveTo>
                  <a:pt x="0" y="0"/>
                </a:moveTo>
                <a:lnTo>
                  <a:pt x="40785" y="909"/>
                </a:lnTo>
                <a:lnTo>
                  <a:pt x="80848" y="5508"/>
                </a:lnTo>
                <a:lnTo>
                  <a:pt x="120089" y="13673"/>
                </a:lnTo>
                <a:lnTo>
                  <a:pt x="158410" y="25280"/>
                </a:lnTo>
                <a:lnTo>
                  <a:pt x="195712" y="40204"/>
                </a:lnTo>
                <a:lnTo>
                  <a:pt x="231898" y="58322"/>
                </a:lnTo>
                <a:lnTo>
                  <a:pt x="266870" y="79509"/>
                </a:lnTo>
                <a:lnTo>
                  <a:pt x="300528" y="103641"/>
                </a:lnTo>
                <a:lnTo>
                  <a:pt x="332775" y="130594"/>
                </a:lnTo>
                <a:lnTo>
                  <a:pt x="363513" y="160243"/>
                </a:lnTo>
                <a:lnTo>
                  <a:pt x="392643" y="192465"/>
                </a:lnTo>
                <a:lnTo>
                  <a:pt x="420067" y="227135"/>
                </a:lnTo>
                <a:lnTo>
                  <a:pt x="445686" y="264129"/>
                </a:lnTo>
                <a:lnTo>
                  <a:pt x="469403" y="303323"/>
                </a:lnTo>
                <a:lnTo>
                  <a:pt x="491119" y="344592"/>
                </a:lnTo>
                <a:lnTo>
                  <a:pt x="510736" y="387813"/>
                </a:lnTo>
                <a:lnTo>
                  <a:pt x="528155" y="432861"/>
                </a:lnTo>
                <a:lnTo>
                  <a:pt x="543279" y="479613"/>
                </a:lnTo>
                <a:lnTo>
                  <a:pt x="556009" y="527943"/>
                </a:lnTo>
                <a:lnTo>
                  <a:pt x="566247" y="577727"/>
                </a:lnTo>
                <a:lnTo>
                  <a:pt x="573894" y="628842"/>
                </a:lnTo>
                <a:lnTo>
                  <a:pt x="578853" y="681164"/>
                </a:lnTo>
                <a:lnTo>
                  <a:pt x="581025" y="734568"/>
                </a:lnTo>
                <a:lnTo>
                  <a:pt x="580331" y="788024"/>
                </a:lnTo>
                <a:lnTo>
                  <a:pt x="576822" y="840535"/>
                </a:lnTo>
                <a:lnTo>
                  <a:pt x="570594" y="891970"/>
                </a:lnTo>
                <a:lnTo>
                  <a:pt x="561740" y="942201"/>
                </a:lnTo>
                <a:lnTo>
                  <a:pt x="550356" y="991100"/>
                </a:lnTo>
                <a:lnTo>
                  <a:pt x="536536" y="1038536"/>
                </a:lnTo>
                <a:lnTo>
                  <a:pt x="520375" y="1084381"/>
                </a:lnTo>
                <a:lnTo>
                  <a:pt x="501968" y="1128507"/>
                </a:lnTo>
                <a:lnTo>
                  <a:pt x="481410" y="1170784"/>
                </a:lnTo>
                <a:lnTo>
                  <a:pt x="458796" y="1211083"/>
                </a:lnTo>
                <a:lnTo>
                  <a:pt x="434221" y="1249275"/>
                </a:lnTo>
                <a:lnTo>
                  <a:pt x="407778" y="1285231"/>
                </a:lnTo>
                <a:lnTo>
                  <a:pt x="379564" y="1318823"/>
                </a:lnTo>
                <a:lnTo>
                  <a:pt x="349672" y="1349921"/>
                </a:lnTo>
                <a:lnTo>
                  <a:pt x="318199" y="1378397"/>
                </a:lnTo>
                <a:lnTo>
                  <a:pt x="285238" y="1404121"/>
                </a:lnTo>
                <a:lnTo>
                  <a:pt x="250884" y="1426964"/>
                </a:lnTo>
                <a:lnTo>
                  <a:pt x="215233" y="1446798"/>
                </a:lnTo>
                <a:lnTo>
                  <a:pt x="178378" y="1463494"/>
                </a:lnTo>
                <a:lnTo>
                  <a:pt x="140416" y="1476922"/>
                </a:lnTo>
                <a:lnTo>
                  <a:pt x="101440" y="1486954"/>
                </a:lnTo>
                <a:lnTo>
                  <a:pt x="61546" y="1493461"/>
                </a:lnTo>
                <a:lnTo>
                  <a:pt x="20827" y="1496314"/>
                </a:lnTo>
                <a:lnTo>
                  <a:pt x="17145" y="1496390"/>
                </a:lnTo>
                <a:lnTo>
                  <a:pt x="15239" y="1496415"/>
                </a:lnTo>
              </a:path>
            </a:pathLst>
          </a:custGeom>
          <a:ln w="57912">
            <a:solidFill>
              <a:srgbClr val="505050"/>
            </a:solidFill>
          </a:ln>
        </p:spPr>
        <p:txBody>
          <a:bodyPr wrap="square" lIns="0" tIns="0" rIns="0" bIns="0" rtlCol="0"/>
          <a:lstStyle/>
          <a:p>
            <a:endParaRPr/>
          </a:p>
        </p:txBody>
      </p:sp>
      <p:sp>
        <p:nvSpPr>
          <p:cNvPr id="12" name="object 12"/>
          <p:cNvSpPr/>
          <p:nvPr/>
        </p:nvSpPr>
        <p:spPr>
          <a:xfrm>
            <a:off x="3776726" y="3491357"/>
            <a:ext cx="586740" cy="1496695"/>
          </a:xfrm>
          <a:custGeom>
            <a:avLst/>
            <a:gdLst/>
            <a:ahLst/>
            <a:cxnLst/>
            <a:rect l="l" t="t" r="r" b="b"/>
            <a:pathLst>
              <a:path w="586739" h="1496695">
                <a:moveTo>
                  <a:pt x="586739" y="1496390"/>
                </a:moveTo>
                <a:lnTo>
                  <a:pt x="545954" y="1496034"/>
                </a:lnTo>
                <a:lnTo>
                  <a:pt x="505862" y="1491979"/>
                </a:lnTo>
                <a:lnTo>
                  <a:pt x="466562" y="1484346"/>
                </a:lnTo>
                <a:lnTo>
                  <a:pt x="428154" y="1473259"/>
                </a:lnTo>
                <a:lnTo>
                  <a:pt x="390737" y="1458841"/>
                </a:lnTo>
                <a:lnTo>
                  <a:pt x="354410" y="1441214"/>
                </a:lnTo>
                <a:lnTo>
                  <a:pt x="319273" y="1420502"/>
                </a:lnTo>
                <a:lnTo>
                  <a:pt x="285425" y="1396827"/>
                </a:lnTo>
                <a:lnTo>
                  <a:pt x="252966" y="1370312"/>
                </a:lnTo>
                <a:lnTo>
                  <a:pt x="221995" y="1341080"/>
                </a:lnTo>
                <a:lnTo>
                  <a:pt x="192611" y="1309254"/>
                </a:lnTo>
                <a:lnTo>
                  <a:pt x="164914" y="1274957"/>
                </a:lnTo>
                <a:lnTo>
                  <a:pt x="139003" y="1238312"/>
                </a:lnTo>
                <a:lnTo>
                  <a:pt x="114978" y="1199442"/>
                </a:lnTo>
                <a:lnTo>
                  <a:pt x="92938" y="1158469"/>
                </a:lnTo>
                <a:lnTo>
                  <a:pt x="72982" y="1115517"/>
                </a:lnTo>
                <a:lnTo>
                  <a:pt x="55209" y="1070708"/>
                </a:lnTo>
                <a:lnTo>
                  <a:pt x="39720" y="1024165"/>
                </a:lnTo>
                <a:lnTo>
                  <a:pt x="26613" y="976011"/>
                </a:lnTo>
                <a:lnTo>
                  <a:pt x="15989" y="926370"/>
                </a:lnTo>
                <a:lnTo>
                  <a:pt x="7945" y="875363"/>
                </a:lnTo>
                <a:lnTo>
                  <a:pt x="2582" y="823114"/>
                </a:lnTo>
                <a:lnTo>
                  <a:pt x="0" y="769747"/>
                </a:lnTo>
                <a:lnTo>
                  <a:pt x="266" y="716271"/>
                </a:lnTo>
                <a:lnTo>
                  <a:pt x="3356" y="663705"/>
                </a:lnTo>
                <a:lnTo>
                  <a:pt x="9175" y="612179"/>
                </a:lnTo>
                <a:lnTo>
                  <a:pt x="17630" y="561822"/>
                </a:lnTo>
                <a:lnTo>
                  <a:pt x="28626" y="512766"/>
                </a:lnTo>
                <a:lnTo>
                  <a:pt x="42070" y="465139"/>
                </a:lnTo>
                <a:lnTo>
                  <a:pt x="57868" y="419072"/>
                </a:lnTo>
                <a:lnTo>
                  <a:pt x="75926" y="374696"/>
                </a:lnTo>
                <a:lnTo>
                  <a:pt x="96151" y="332140"/>
                </a:lnTo>
                <a:lnTo>
                  <a:pt x="118448" y="291535"/>
                </a:lnTo>
                <a:lnTo>
                  <a:pt x="142724" y="253010"/>
                </a:lnTo>
                <a:lnTo>
                  <a:pt x="168885" y="216696"/>
                </a:lnTo>
                <a:lnTo>
                  <a:pt x="196837" y="182723"/>
                </a:lnTo>
                <a:lnTo>
                  <a:pt x="226486" y="151222"/>
                </a:lnTo>
                <a:lnTo>
                  <a:pt x="257739" y="122321"/>
                </a:lnTo>
                <a:lnTo>
                  <a:pt x="290501" y="96152"/>
                </a:lnTo>
                <a:lnTo>
                  <a:pt x="324679" y="72845"/>
                </a:lnTo>
                <a:lnTo>
                  <a:pt x="360179" y="52529"/>
                </a:lnTo>
                <a:lnTo>
                  <a:pt x="396908" y="35335"/>
                </a:lnTo>
                <a:lnTo>
                  <a:pt x="434771" y="21393"/>
                </a:lnTo>
                <a:lnTo>
                  <a:pt x="473674" y="10833"/>
                </a:lnTo>
                <a:lnTo>
                  <a:pt x="513524" y="3786"/>
                </a:lnTo>
                <a:lnTo>
                  <a:pt x="554227" y="381"/>
                </a:lnTo>
                <a:lnTo>
                  <a:pt x="570484" y="0"/>
                </a:lnTo>
                <a:lnTo>
                  <a:pt x="578612" y="254"/>
                </a:lnTo>
              </a:path>
            </a:pathLst>
          </a:custGeom>
          <a:ln w="57912">
            <a:solidFill>
              <a:srgbClr val="505050"/>
            </a:solidFill>
          </a:ln>
        </p:spPr>
        <p:txBody>
          <a:bodyPr wrap="square" lIns="0" tIns="0" rIns="0" bIns="0" rtlCol="0"/>
          <a:lstStyle/>
          <a:p>
            <a:endParaRPr/>
          </a:p>
        </p:txBody>
      </p:sp>
      <p:sp>
        <p:nvSpPr>
          <p:cNvPr id="13" name="object 13"/>
          <p:cNvSpPr/>
          <p:nvPr/>
        </p:nvSpPr>
        <p:spPr>
          <a:xfrm>
            <a:off x="4346447" y="3491484"/>
            <a:ext cx="624840" cy="0"/>
          </a:xfrm>
          <a:custGeom>
            <a:avLst/>
            <a:gdLst/>
            <a:ahLst/>
            <a:cxnLst/>
            <a:rect l="l" t="t" r="r" b="b"/>
            <a:pathLst>
              <a:path w="624839">
                <a:moveTo>
                  <a:pt x="624331" y="0"/>
                </a:moveTo>
                <a:lnTo>
                  <a:pt x="0" y="0"/>
                </a:lnTo>
              </a:path>
            </a:pathLst>
          </a:custGeom>
          <a:ln w="57912">
            <a:solidFill>
              <a:srgbClr val="505050"/>
            </a:solidFill>
          </a:ln>
        </p:spPr>
        <p:txBody>
          <a:bodyPr wrap="square" lIns="0" tIns="0" rIns="0" bIns="0" rtlCol="0"/>
          <a:lstStyle/>
          <a:p>
            <a:endParaRPr/>
          </a:p>
        </p:txBody>
      </p:sp>
      <p:sp>
        <p:nvSpPr>
          <p:cNvPr id="14" name="object 14"/>
          <p:cNvSpPr/>
          <p:nvPr/>
        </p:nvSpPr>
        <p:spPr>
          <a:xfrm>
            <a:off x="4634357" y="3361568"/>
            <a:ext cx="699770" cy="260350"/>
          </a:xfrm>
          <a:custGeom>
            <a:avLst/>
            <a:gdLst/>
            <a:ahLst/>
            <a:cxnLst/>
            <a:rect l="l" t="t" r="r" b="b"/>
            <a:pathLst>
              <a:path w="699770" h="260350">
                <a:moveTo>
                  <a:pt x="227568" y="0"/>
                </a:moveTo>
                <a:lnTo>
                  <a:pt x="216662" y="3677"/>
                </a:lnTo>
                <a:lnTo>
                  <a:pt x="0" y="129915"/>
                </a:lnTo>
                <a:lnTo>
                  <a:pt x="216534" y="256407"/>
                </a:lnTo>
                <a:lnTo>
                  <a:pt x="227423" y="260101"/>
                </a:lnTo>
                <a:lnTo>
                  <a:pt x="238490" y="259391"/>
                </a:lnTo>
                <a:lnTo>
                  <a:pt x="248485" y="254585"/>
                </a:lnTo>
                <a:lnTo>
                  <a:pt x="256158" y="245993"/>
                </a:lnTo>
                <a:lnTo>
                  <a:pt x="259853" y="235104"/>
                </a:lnTo>
                <a:lnTo>
                  <a:pt x="259143" y="224037"/>
                </a:lnTo>
                <a:lnTo>
                  <a:pt x="254337" y="214042"/>
                </a:lnTo>
                <a:lnTo>
                  <a:pt x="245744" y="206369"/>
                </a:lnTo>
                <a:lnTo>
                  <a:pt x="164530" y="158934"/>
                </a:lnTo>
                <a:lnTo>
                  <a:pt x="57403" y="158871"/>
                </a:lnTo>
                <a:lnTo>
                  <a:pt x="57530" y="100959"/>
                </a:lnTo>
                <a:lnTo>
                  <a:pt x="164721" y="100959"/>
                </a:lnTo>
                <a:lnTo>
                  <a:pt x="245871" y="53715"/>
                </a:lnTo>
                <a:lnTo>
                  <a:pt x="254410" y="46095"/>
                </a:lnTo>
                <a:lnTo>
                  <a:pt x="259222" y="36093"/>
                </a:lnTo>
                <a:lnTo>
                  <a:pt x="259963" y="24997"/>
                </a:lnTo>
                <a:lnTo>
                  <a:pt x="256285" y="14091"/>
                </a:lnTo>
                <a:lnTo>
                  <a:pt x="248665" y="5552"/>
                </a:lnTo>
                <a:lnTo>
                  <a:pt x="238664" y="740"/>
                </a:lnTo>
                <a:lnTo>
                  <a:pt x="227568" y="0"/>
                </a:lnTo>
                <a:close/>
              </a:path>
              <a:path w="699770" h="260350">
                <a:moveTo>
                  <a:pt x="164612" y="101022"/>
                </a:moveTo>
                <a:lnTo>
                  <a:pt x="114914" y="129955"/>
                </a:lnTo>
                <a:lnTo>
                  <a:pt x="164530" y="158934"/>
                </a:lnTo>
                <a:lnTo>
                  <a:pt x="699388" y="159252"/>
                </a:lnTo>
                <a:lnTo>
                  <a:pt x="699388" y="101340"/>
                </a:lnTo>
                <a:lnTo>
                  <a:pt x="164612" y="101022"/>
                </a:lnTo>
                <a:close/>
              </a:path>
              <a:path w="699770" h="260350">
                <a:moveTo>
                  <a:pt x="57530" y="100959"/>
                </a:moveTo>
                <a:lnTo>
                  <a:pt x="57403" y="158871"/>
                </a:lnTo>
                <a:lnTo>
                  <a:pt x="164530" y="158934"/>
                </a:lnTo>
                <a:lnTo>
                  <a:pt x="157681" y="154934"/>
                </a:lnTo>
                <a:lnTo>
                  <a:pt x="72008" y="154934"/>
                </a:lnTo>
                <a:lnTo>
                  <a:pt x="72008" y="104896"/>
                </a:lnTo>
                <a:lnTo>
                  <a:pt x="157958" y="104896"/>
                </a:lnTo>
                <a:lnTo>
                  <a:pt x="164612" y="101022"/>
                </a:lnTo>
                <a:lnTo>
                  <a:pt x="57530" y="100959"/>
                </a:lnTo>
                <a:close/>
              </a:path>
              <a:path w="699770" h="260350">
                <a:moveTo>
                  <a:pt x="72008" y="104896"/>
                </a:moveTo>
                <a:lnTo>
                  <a:pt x="72008" y="154934"/>
                </a:lnTo>
                <a:lnTo>
                  <a:pt x="114914" y="129955"/>
                </a:lnTo>
                <a:lnTo>
                  <a:pt x="72008" y="104896"/>
                </a:lnTo>
                <a:close/>
              </a:path>
              <a:path w="699770" h="260350">
                <a:moveTo>
                  <a:pt x="114914" y="129955"/>
                </a:moveTo>
                <a:lnTo>
                  <a:pt x="72008" y="154934"/>
                </a:lnTo>
                <a:lnTo>
                  <a:pt x="157681" y="154934"/>
                </a:lnTo>
                <a:lnTo>
                  <a:pt x="114914" y="129955"/>
                </a:lnTo>
                <a:close/>
              </a:path>
              <a:path w="699770" h="260350">
                <a:moveTo>
                  <a:pt x="157958" y="104896"/>
                </a:moveTo>
                <a:lnTo>
                  <a:pt x="72008" y="104896"/>
                </a:lnTo>
                <a:lnTo>
                  <a:pt x="114914" y="129955"/>
                </a:lnTo>
                <a:lnTo>
                  <a:pt x="157958" y="104896"/>
                </a:lnTo>
                <a:close/>
              </a:path>
              <a:path w="699770" h="260350">
                <a:moveTo>
                  <a:pt x="164721" y="100959"/>
                </a:moveTo>
                <a:lnTo>
                  <a:pt x="57530" y="100959"/>
                </a:lnTo>
                <a:lnTo>
                  <a:pt x="164612" y="101022"/>
                </a:lnTo>
                <a:close/>
              </a:path>
            </a:pathLst>
          </a:custGeom>
          <a:solidFill>
            <a:srgbClr val="505050"/>
          </a:solidFill>
        </p:spPr>
        <p:txBody>
          <a:bodyPr wrap="square" lIns="0" tIns="0" rIns="0" bIns="0" rtlCol="0"/>
          <a:lstStyle/>
          <a:p>
            <a:endParaRPr/>
          </a:p>
        </p:txBody>
      </p:sp>
      <p:sp>
        <p:nvSpPr>
          <p:cNvPr id="15" name="object 15"/>
          <p:cNvSpPr txBox="1"/>
          <p:nvPr/>
        </p:nvSpPr>
        <p:spPr>
          <a:xfrm>
            <a:off x="4961382" y="5721502"/>
            <a:ext cx="26098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Math"/>
                <a:cs typeface="Cambria Math"/>
              </a:rPr>
              <a:t>𝑤</a:t>
            </a:r>
            <a:r>
              <a:rPr sz="1950" spc="254" baseline="-14957" dirty="0">
                <a:latin typeface="Cambria Math"/>
                <a:cs typeface="Cambria Math"/>
              </a:rPr>
              <a:t>𝑡</a:t>
            </a:r>
            <a:endParaRPr sz="1950" baseline="-14957">
              <a:latin typeface="Cambria Math"/>
              <a:cs typeface="Cambria Math"/>
            </a:endParaRPr>
          </a:p>
        </p:txBody>
      </p:sp>
      <p:sp>
        <p:nvSpPr>
          <p:cNvPr id="16" name="object 16"/>
          <p:cNvSpPr txBox="1"/>
          <p:nvPr/>
        </p:nvSpPr>
        <p:spPr>
          <a:xfrm>
            <a:off x="5913246" y="4582414"/>
            <a:ext cx="2260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254" baseline="-14957" dirty="0">
                <a:latin typeface="Cambria Math"/>
                <a:cs typeface="Cambria Math"/>
              </a:rPr>
              <a:t>𝑡</a:t>
            </a:r>
            <a:endParaRPr sz="1950" baseline="-14957">
              <a:latin typeface="Cambria Math"/>
              <a:cs typeface="Cambria Math"/>
            </a:endParaRPr>
          </a:p>
        </p:txBody>
      </p:sp>
      <p:sp>
        <p:nvSpPr>
          <p:cNvPr id="17" name="object 17"/>
          <p:cNvSpPr txBox="1"/>
          <p:nvPr/>
        </p:nvSpPr>
        <p:spPr>
          <a:xfrm>
            <a:off x="4973828" y="4003624"/>
            <a:ext cx="2260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262" baseline="-14957" dirty="0">
                <a:latin typeface="Cambria Math"/>
                <a:cs typeface="Cambria Math"/>
              </a:rPr>
              <a:t>𝑡</a:t>
            </a:r>
            <a:endParaRPr sz="1950" baseline="-14957">
              <a:latin typeface="Cambria Math"/>
              <a:cs typeface="Cambria Math"/>
            </a:endParaRPr>
          </a:p>
        </p:txBody>
      </p:sp>
      <p:sp>
        <p:nvSpPr>
          <p:cNvPr id="18" name="object 18"/>
          <p:cNvSpPr txBox="1"/>
          <p:nvPr/>
        </p:nvSpPr>
        <p:spPr>
          <a:xfrm>
            <a:off x="3326129" y="4629658"/>
            <a:ext cx="448945" cy="299720"/>
          </a:xfrm>
          <a:prstGeom prst="rect">
            <a:avLst/>
          </a:prstGeom>
        </p:spPr>
        <p:txBody>
          <a:bodyPr vert="horz" wrap="square" lIns="0" tIns="12700" rIns="0" bIns="0" rtlCol="0">
            <a:spAutoFit/>
          </a:bodyPr>
          <a:lstStyle/>
          <a:p>
            <a:pPr marL="12700">
              <a:lnSpc>
                <a:spcPct val="100000"/>
              </a:lnSpc>
              <a:spcBef>
                <a:spcPts val="100"/>
              </a:spcBef>
            </a:pPr>
            <a:r>
              <a:rPr sz="2700" spc="-7" baseline="10802" dirty="0">
                <a:latin typeface="Cambria Math"/>
                <a:cs typeface="Cambria Math"/>
              </a:rPr>
              <a:t>ℎ</a:t>
            </a:r>
            <a:r>
              <a:rPr sz="1300" spc="200" dirty="0">
                <a:latin typeface="Cambria Math"/>
                <a:cs typeface="Cambria Math"/>
              </a:rPr>
              <a:t>𝑡</a:t>
            </a:r>
            <a:r>
              <a:rPr sz="1300" spc="-20" dirty="0">
                <a:latin typeface="Cambria Math"/>
                <a:cs typeface="Cambria Math"/>
              </a:rPr>
              <a:t>−</a:t>
            </a:r>
            <a:r>
              <a:rPr sz="1300" spc="40" dirty="0">
                <a:latin typeface="Cambria Math"/>
                <a:cs typeface="Cambria Math"/>
              </a:rPr>
              <a:t>1</a:t>
            </a:r>
            <a:endParaRPr sz="1300">
              <a:latin typeface="Cambria Math"/>
              <a:cs typeface="Cambria Math"/>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293" y="5852261"/>
            <a:ext cx="13208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505050"/>
                </a:solidFill>
                <a:latin typeface="Trebuchet MS"/>
                <a:cs typeface="Trebuchet MS"/>
              </a:rPr>
              <a:t>26</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5680" y="2098675"/>
            <a:ext cx="7320915" cy="1283335"/>
          </a:xfrm>
          <a:prstGeom prst="rect">
            <a:avLst/>
          </a:prstGeom>
        </p:spPr>
        <p:txBody>
          <a:bodyPr vert="horz" wrap="square" lIns="0" tIns="13335" rIns="0" bIns="0" rtlCol="0">
            <a:spAutoFit/>
          </a:bodyPr>
          <a:lstStyle/>
          <a:p>
            <a:pPr marL="355600" indent="-342900">
              <a:lnSpc>
                <a:spcPct val="100000"/>
              </a:lnSpc>
              <a:spcBef>
                <a:spcPts val="105"/>
              </a:spcBef>
              <a:buClr>
                <a:srgbClr val="B3B3B3"/>
              </a:buClr>
              <a:buFont typeface="Arial"/>
              <a:buChar char="•"/>
              <a:tabLst>
                <a:tab pos="354965" algn="l"/>
                <a:tab pos="355600" algn="l"/>
              </a:tabLst>
            </a:pPr>
            <a:r>
              <a:rPr lang="ru-RU" sz="2000" dirty="0" smtClean="0">
                <a:latin typeface="Trebuchet MS"/>
                <a:cs typeface="Trebuchet MS"/>
              </a:rPr>
              <a:t>Повторите одну и ту же операцию с комбинацией:</a:t>
            </a:r>
          </a:p>
          <a:p>
            <a:pPr marL="926465" lvl="1" indent="-342265">
              <a:lnSpc>
                <a:spcPct val="100000"/>
              </a:lnSpc>
              <a:spcBef>
                <a:spcPts val="1590"/>
              </a:spcBef>
              <a:buClr>
                <a:srgbClr val="B3B3B3"/>
              </a:buClr>
              <a:buFont typeface="Arial"/>
              <a:buChar char="•"/>
              <a:tabLst>
                <a:tab pos="926465" algn="l"/>
                <a:tab pos="927100" algn="l"/>
              </a:tabLst>
            </a:pPr>
            <a:r>
              <a:rPr lang="ru-RU" spc="-5" dirty="0" smtClean="0">
                <a:latin typeface="Trebuchet MS"/>
                <a:cs typeface="Trebuchet MS"/>
              </a:rPr>
              <a:t>Исходное состояние</a:t>
            </a:r>
            <a:endParaRPr lang="ru-RU" dirty="0">
              <a:latin typeface="Trebuchet MS"/>
              <a:cs typeface="Trebuchet MS"/>
            </a:endParaRPr>
          </a:p>
          <a:p>
            <a:pPr marL="926465" lvl="1" indent="-342265">
              <a:lnSpc>
                <a:spcPct val="100000"/>
              </a:lnSpc>
              <a:spcBef>
                <a:spcPts val="1585"/>
              </a:spcBef>
              <a:buClr>
                <a:srgbClr val="B3B3B3"/>
              </a:buClr>
              <a:buFont typeface="Arial"/>
              <a:buChar char="•"/>
              <a:tabLst>
                <a:tab pos="926465" algn="l"/>
                <a:tab pos="927100" algn="l"/>
              </a:tabLst>
            </a:pPr>
            <a:r>
              <a:rPr lang="ru-RU" spc="-5" dirty="0">
                <a:latin typeface="Trebuchet MS"/>
                <a:cs typeface="Trebuchet MS"/>
              </a:rPr>
              <a:t>Новый</a:t>
            </a:r>
            <a:r>
              <a:rPr lang="ru-RU" spc="-15" dirty="0">
                <a:latin typeface="Trebuchet MS"/>
                <a:cs typeface="Trebuchet MS"/>
              </a:rPr>
              <a:t> </a:t>
            </a:r>
            <a:r>
              <a:rPr lang="ru-RU" spc="-5" dirty="0" err="1">
                <a:latin typeface="Trebuchet MS"/>
                <a:cs typeface="Trebuchet MS"/>
              </a:rPr>
              <a:t>input</a:t>
            </a:r>
            <a:endParaRPr lang="ru-RU" dirty="0">
              <a:latin typeface="Trebuchet MS"/>
              <a:cs typeface="Trebuchet MS"/>
            </a:endParaRPr>
          </a:p>
        </p:txBody>
      </p:sp>
      <p:sp>
        <p:nvSpPr>
          <p:cNvPr id="6" name="object 6"/>
          <p:cNvSpPr txBox="1">
            <a:spLocks noGrp="1"/>
          </p:cNvSpPr>
          <p:nvPr>
            <p:ph type="title"/>
          </p:nvPr>
        </p:nvSpPr>
        <p:spPr>
          <a:xfrm>
            <a:off x="577087" y="631393"/>
            <a:ext cx="7883387" cy="1115690"/>
          </a:xfrm>
          <a:prstGeom prst="rect">
            <a:avLst/>
          </a:prstGeom>
        </p:spPr>
        <p:txBody>
          <a:bodyPr vert="horz" wrap="square" lIns="0" tIns="12700" rIns="0" bIns="0" rtlCol="0">
            <a:spAutoFit/>
          </a:bodyPr>
          <a:lstStyle/>
          <a:p>
            <a:pPr marL="12700">
              <a:lnSpc>
                <a:spcPts val="4285"/>
              </a:lnSpc>
              <a:spcBef>
                <a:spcPts val="100"/>
              </a:spcBef>
            </a:pPr>
            <a:r>
              <a:rPr lang="ru-RU" spc="-5" dirty="0"/>
              <a:t>Развертывание с течением Времени</a:t>
            </a:r>
            <a:r>
              <a:rPr lang="ru-RU" dirty="0"/>
              <a:t/>
            </a:r>
            <a:br>
              <a:rPr lang="ru-RU" dirty="0"/>
            </a:br>
            <a:r>
              <a:rPr lang="ru-RU" sz="2400" spc="-5" dirty="0" smtClean="0">
                <a:solidFill>
                  <a:srgbClr val="76B800"/>
                </a:solidFill>
              </a:rPr>
              <a:t>После</a:t>
            </a:r>
            <a:endParaRPr sz="2400" dirty="0"/>
          </a:p>
        </p:txBody>
      </p:sp>
      <p:sp>
        <p:nvSpPr>
          <p:cNvPr id="7" name="object 7"/>
          <p:cNvSpPr/>
          <p:nvPr/>
        </p:nvSpPr>
        <p:spPr>
          <a:xfrm>
            <a:off x="911352" y="3922648"/>
            <a:ext cx="7010019" cy="162601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938516" y="4340352"/>
            <a:ext cx="771525" cy="769620"/>
          </a:xfrm>
          <a:custGeom>
            <a:avLst/>
            <a:gdLst/>
            <a:ahLst/>
            <a:cxnLst/>
            <a:rect l="l" t="t" r="r" b="b"/>
            <a:pathLst>
              <a:path w="771525" h="769620">
                <a:moveTo>
                  <a:pt x="0" y="769620"/>
                </a:moveTo>
                <a:lnTo>
                  <a:pt x="771144" y="769620"/>
                </a:lnTo>
                <a:lnTo>
                  <a:pt x="771144" y="0"/>
                </a:lnTo>
                <a:lnTo>
                  <a:pt x="0" y="0"/>
                </a:lnTo>
                <a:lnTo>
                  <a:pt x="0" y="769620"/>
                </a:lnTo>
                <a:close/>
              </a:path>
            </a:pathLst>
          </a:custGeom>
          <a:solidFill>
            <a:srgbClr val="76B800"/>
          </a:solidFill>
        </p:spPr>
        <p:txBody>
          <a:bodyPr wrap="square" lIns="0" tIns="0" rIns="0" bIns="0" rtlCol="0"/>
          <a:lstStyle/>
          <a:p>
            <a:endParaRPr/>
          </a:p>
        </p:txBody>
      </p:sp>
      <p:sp>
        <p:nvSpPr>
          <p:cNvPr id="9" name="object 9"/>
          <p:cNvSpPr/>
          <p:nvPr/>
        </p:nvSpPr>
        <p:spPr>
          <a:xfrm>
            <a:off x="8709659" y="4577576"/>
            <a:ext cx="399415" cy="260350"/>
          </a:xfrm>
          <a:custGeom>
            <a:avLst/>
            <a:gdLst/>
            <a:ahLst/>
            <a:cxnLst/>
            <a:rect l="l" t="t" r="r" b="b"/>
            <a:pathLst>
              <a:path w="399415" h="260350">
                <a:moveTo>
                  <a:pt x="284008" y="130059"/>
                </a:moveTo>
                <a:lnTo>
                  <a:pt x="153162" y="206386"/>
                </a:lnTo>
                <a:lnTo>
                  <a:pt x="144551" y="214006"/>
                </a:lnTo>
                <a:lnTo>
                  <a:pt x="139715" y="224008"/>
                </a:lnTo>
                <a:lnTo>
                  <a:pt x="138999" y="235104"/>
                </a:lnTo>
                <a:lnTo>
                  <a:pt x="142748" y="246010"/>
                </a:lnTo>
                <a:lnTo>
                  <a:pt x="150368" y="254603"/>
                </a:lnTo>
                <a:lnTo>
                  <a:pt x="160369" y="259409"/>
                </a:lnTo>
                <a:lnTo>
                  <a:pt x="171465" y="260119"/>
                </a:lnTo>
                <a:lnTo>
                  <a:pt x="182372" y="256424"/>
                </a:lnTo>
                <a:lnTo>
                  <a:pt x="349288" y="159015"/>
                </a:lnTo>
                <a:lnTo>
                  <a:pt x="341503" y="159015"/>
                </a:lnTo>
                <a:lnTo>
                  <a:pt x="341503" y="155078"/>
                </a:lnTo>
                <a:lnTo>
                  <a:pt x="326898"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3" y="101103"/>
                </a:lnTo>
                <a:lnTo>
                  <a:pt x="341503" y="159015"/>
                </a:lnTo>
                <a:lnTo>
                  <a:pt x="349288" y="159015"/>
                </a:lnTo>
                <a:lnTo>
                  <a:pt x="398907" y="130059"/>
                </a:lnTo>
                <a:lnTo>
                  <a:pt x="349288" y="101103"/>
                </a:lnTo>
                <a:close/>
              </a:path>
              <a:path w="399415" h="260350">
                <a:moveTo>
                  <a:pt x="326898" y="105040"/>
                </a:moveTo>
                <a:lnTo>
                  <a:pt x="284008" y="130059"/>
                </a:lnTo>
                <a:lnTo>
                  <a:pt x="326898" y="155078"/>
                </a:lnTo>
                <a:lnTo>
                  <a:pt x="326898" y="105040"/>
                </a:lnTo>
                <a:close/>
              </a:path>
              <a:path w="399415" h="260350">
                <a:moveTo>
                  <a:pt x="341503" y="105040"/>
                </a:moveTo>
                <a:lnTo>
                  <a:pt x="326898" y="105040"/>
                </a:lnTo>
                <a:lnTo>
                  <a:pt x="326898" y="155078"/>
                </a:lnTo>
                <a:lnTo>
                  <a:pt x="341503" y="155078"/>
                </a:lnTo>
                <a:lnTo>
                  <a:pt x="341503" y="105040"/>
                </a:lnTo>
                <a:close/>
              </a:path>
              <a:path w="399415" h="260350">
                <a:moveTo>
                  <a:pt x="171465" y="0"/>
                </a:moveTo>
                <a:lnTo>
                  <a:pt x="160369" y="710"/>
                </a:lnTo>
                <a:lnTo>
                  <a:pt x="150368" y="5516"/>
                </a:lnTo>
                <a:lnTo>
                  <a:pt x="142748" y="14108"/>
                </a:lnTo>
                <a:lnTo>
                  <a:pt x="138999" y="24997"/>
                </a:lnTo>
                <a:lnTo>
                  <a:pt x="139715" y="36064"/>
                </a:lnTo>
                <a:lnTo>
                  <a:pt x="144551" y="46059"/>
                </a:lnTo>
                <a:lnTo>
                  <a:pt x="153162" y="53732"/>
                </a:lnTo>
                <a:lnTo>
                  <a:pt x="284008" y="130059"/>
                </a:lnTo>
                <a:lnTo>
                  <a:pt x="326898" y="105040"/>
                </a:lnTo>
                <a:lnTo>
                  <a:pt x="341503" y="105040"/>
                </a:lnTo>
                <a:lnTo>
                  <a:pt x="341503" y="101103"/>
                </a:lnTo>
                <a:lnTo>
                  <a:pt x="349288" y="101103"/>
                </a:lnTo>
                <a:lnTo>
                  <a:pt x="182372" y="3694"/>
                </a:lnTo>
                <a:lnTo>
                  <a:pt x="171465" y="0"/>
                </a:lnTo>
                <a:close/>
              </a:path>
            </a:pathLst>
          </a:custGeom>
          <a:solidFill>
            <a:srgbClr val="505050"/>
          </a:solidFill>
        </p:spPr>
        <p:txBody>
          <a:bodyPr wrap="square" lIns="0" tIns="0" rIns="0" bIns="0" rtlCol="0"/>
          <a:lstStyle/>
          <a:p>
            <a:endParaRPr/>
          </a:p>
        </p:txBody>
      </p:sp>
      <p:sp>
        <p:nvSpPr>
          <p:cNvPr id="10" name="object 10"/>
          <p:cNvSpPr/>
          <p:nvPr/>
        </p:nvSpPr>
        <p:spPr>
          <a:xfrm>
            <a:off x="8200124" y="3940936"/>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1" name="object 11"/>
          <p:cNvSpPr/>
          <p:nvPr/>
        </p:nvSpPr>
        <p:spPr>
          <a:xfrm>
            <a:off x="8206220" y="5109832"/>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2" name="object 12"/>
          <p:cNvSpPr txBox="1"/>
          <p:nvPr/>
        </p:nvSpPr>
        <p:spPr>
          <a:xfrm>
            <a:off x="9431273" y="4521834"/>
            <a:ext cx="276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3" name="object 13"/>
          <p:cNvSpPr txBox="1"/>
          <p:nvPr/>
        </p:nvSpPr>
        <p:spPr>
          <a:xfrm>
            <a:off x="1188516" y="5665723"/>
            <a:ext cx="28448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Math"/>
                <a:cs typeface="Cambria Math"/>
              </a:rPr>
              <a:t>𝑤</a:t>
            </a:r>
            <a:r>
              <a:rPr sz="1950" spc="60" baseline="-14957" dirty="0">
                <a:latin typeface="Cambria Math"/>
                <a:cs typeface="Cambria Math"/>
              </a:rPr>
              <a:t>0</a:t>
            </a:r>
            <a:endParaRPr sz="1950" baseline="-14957">
              <a:latin typeface="Cambria Math"/>
              <a:cs typeface="Cambria Math"/>
            </a:endParaRPr>
          </a:p>
        </p:txBody>
      </p:sp>
      <p:sp>
        <p:nvSpPr>
          <p:cNvPr id="14" name="object 14"/>
          <p:cNvSpPr txBox="1"/>
          <p:nvPr/>
        </p:nvSpPr>
        <p:spPr>
          <a:xfrm>
            <a:off x="2319908" y="5665723"/>
            <a:ext cx="279400" cy="299720"/>
          </a:xfrm>
          <a:prstGeom prst="rect">
            <a:avLst/>
          </a:prstGeom>
        </p:spPr>
        <p:txBody>
          <a:bodyPr vert="horz" wrap="square" lIns="0" tIns="12700" rIns="0" bIns="0" rtlCol="0">
            <a:spAutoFit/>
          </a:bodyPr>
          <a:lstStyle/>
          <a:p>
            <a:pPr marL="12700">
              <a:lnSpc>
                <a:spcPct val="100000"/>
              </a:lnSpc>
              <a:spcBef>
                <a:spcPts val="100"/>
              </a:spcBef>
            </a:pPr>
            <a:r>
              <a:rPr sz="1800" spc="-95" dirty="0">
                <a:latin typeface="Cambria Math"/>
                <a:cs typeface="Cambria Math"/>
              </a:rPr>
              <a:t>𝑤</a:t>
            </a:r>
            <a:r>
              <a:rPr sz="1950" spc="60" baseline="-14957" dirty="0">
                <a:latin typeface="Cambria Math"/>
                <a:cs typeface="Cambria Math"/>
              </a:rPr>
              <a:t>1</a:t>
            </a:r>
            <a:endParaRPr sz="1950" baseline="-14957">
              <a:latin typeface="Cambria Math"/>
              <a:cs typeface="Cambria Math"/>
            </a:endParaRPr>
          </a:p>
        </p:txBody>
      </p:sp>
      <p:sp>
        <p:nvSpPr>
          <p:cNvPr id="15" name="object 15"/>
          <p:cNvSpPr txBox="1"/>
          <p:nvPr/>
        </p:nvSpPr>
        <p:spPr>
          <a:xfrm>
            <a:off x="3528186" y="5665723"/>
            <a:ext cx="28448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Math"/>
                <a:cs typeface="Cambria Math"/>
              </a:rPr>
              <a:t>𝑤</a:t>
            </a:r>
            <a:r>
              <a:rPr sz="1950" spc="60" baseline="-14957" dirty="0">
                <a:latin typeface="Cambria Math"/>
                <a:cs typeface="Cambria Math"/>
              </a:rPr>
              <a:t>2</a:t>
            </a:r>
            <a:endParaRPr sz="1950" baseline="-14957">
              <a:latin typeface="Cambria Math"/>
              <a:cs typeface="Cambria Math"/>
            </a:endParaRPr>
          </a:p>
        </p:txBody>
      </p:sp>
      <p:sp>
        <p:nvSpPr>
          <p:cNvPr id="16" name="object 16"/>
          <p:cNvSpPr txBox="1"/>
          <p:nvPr/>
        </p:nvSpPr>
        <p:spPr>
          <a:xfrm>
            <a:off x="4656835" y="5665723"/>
            <a:ext cx="28448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Math"/>
                <a:cs typeface="Cambria Math"/>
              </a:rPr>
              <a:t>𝑤</a:t>
            </a:r>
            <a:r>
              <a:rPr sz="1950" spc="60" baseline="-14957" dirty="0">
                <a:latin typeface="Cambria Math"/>
                <a:cs typeface="Cambria Math"/>
              </a:rPr>
              <a:t>3</a:t>
            </a:r>
            <a:endParaRPr sz="1950" baseline="-14957">
              <a:latin typeface="Cambria Math"/>
              <a:cs typeface="Cambria Math"/>
            </a:endParaRPr>
          </a:p>
        </p:txBody>
      </p:sp>
      <p:sp>
        <p:nvSpPr>
          <p:cNvPr id="17" name="object 17"/>
          <p:cNvSpPr txBox="1"/>
          <p:nvPr/>
        </p:nvSpPr>
        <p:spPr>
          <a:xfrm>
            <a:off x="5863209" y="5660847"/>
            <a:ext cx="27686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Cambria Math"/>
                <a:cs typeface="Cambria Math"/>
              </a:rPr>
              <a:t>𝑤</a:t>
            </a:r>
            <a:r>
              <a:rPr sz="1950" spc="60" baseline="-14957" dirty="0">
                <a:latin typeface="Cambria Math"/>
                <a:cs typeface="Cambria Math"/>
              </a:rPr>
              <a:t>4</a:t>
            </a:r>
            <a:endParaRPr sz="1950" baseline="-14957">
              <a:latin typeface="Cambria Math"/>
              <a:cs typeface="Cambria Math"/>
            </a:endParaRPr>
          </a:p>
        </p:txBody>
      </p:sp>
      <p:sp>
        <p:nvSpPr>
          <p:cNvPr id="18" name="object 18"/>
          <p:cNvSpPr txBox="1"/>
          <p:nvPr/>
        </p:nvSpPr>
        <p:spPr>
          <a:xfrm>
            <a:off x="6987031" y="5660847"/>
            <a:ext cx="28448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Math"/>
                <a:cs typeface="Cambria Math"/>
              </a:rPr>
              <a:t>𝑤</a:t>
            </a:r>
            <a:r>
              <a:rPr sz="1950" spc="60" baseline="-14957" dirty="0">
                <a:latin typeface="Cambria Math"/>
                <a:cs typeface="Cambria Math"/>
              </a:rPr>
              <a:t>5</a:t>
            </a:r>
            <a:endParaRPr sz="1950" baseline="-14957">
              <a:latin typeface="Cambria Math"/>
              <a:cs typeface="Cambria Math"/>
            </a:endParaRPr>
          </a:p>
        </p:txBody>
      </p:sp>
      <p:sp>
        <p:nvSpPr>
          <p:cNvPr id="19" name="object 19"/>
          <p:cNvSpPr txBox="1"/>
          <p:nvPr/>
        </p:nvSpPr>
        <p:spPr>
          <a:xfrm>
            <a:off x="8178545" y="5665419"/>
            <a:ext cx="28448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Math"/>
                <a:cs typeface="Cambria Math"/>
              </a:rPr>
              <a:t>𝑤</a:t>
            </a:r>
            <a:r>
              <a:rPr sz="1950" spc="60" baseline="-14957" dirty="0">
                <a:latin typeface="Cambria Math"/>
                <a:cs typeface="Cambria Math"/>
              </a:rPr>
              <a:t>6</a:t>
            </a:r>
            <a:endParaRPr sz="1950" baseline="-14957">
              <a:latin typeface="Cambria Math"/>
              <a:cs typeface="Cambria Math"/>
            </a:endParaRPr>
          </a:p>
        </p:txBody>
      </p:sp>
      <p:sp>
        <p:nvSpPr>
          <p:cNvPr id="20" name="object 20"/>
          <p:cNvSpPr txBox="1"/>
          <p:nvPr/>
        </p:nvSpPr>
        <p:spPr>
          <a:xfrm>
            <a:off x="1752092" y="4209415"/>
            <a:ext cx="24955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0</a:t>
            </a:r>
            <a:endParaRPr sz="1950" baseline="-14957">
              <a:latin typeface="Cambria Math"/>
              <a:cs typeface="Cambria Math"/>
            </a:endParaRPr>
          </a:p>
        </p:txBody>
      </p:sp>
      <p:sp>
        <p:nvSpPr>
          <p:cNvPr id="21" name="object 21"/>
          <p:cNvSpPr txBox="1"/>
          <p:nvPr/>
        </p:nvSpPr>
        <p:spPr>
          <a:xfrm>
            <a:off x="2925826" y="4209415"/>
            <a:ext cx="24447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Math"/>
                <a:cs typeface="Cambria Math"/>
              </a:rPr>
              <a:t>ℎ</a:t>
            </a:r>
            <a:r>
              <a:rPr sz="1950" spc="60" baseline="-14957" dirty="0">
                <a:latin typeface="Cambria Math"/>
                <a:cs typeface="Cambria Math"/>
              </a:rPr>
              <a:t>1</a:t>
            </a:r>
            <a:endParaRPr sz="1950" baseline="-14957">
              <a:latin typeface="Cambria Math"/>
              <a:cs typeface="Cambria Math"/>
            </a:endParaRPr>
          </a:p>
        </p:txBody>
      </p:sp>
      <p:sp>
        <p:nvSpPr>
          <p:cNvPr id="22" name="object 22"/>
          <p:cNvSpPr txBox="1"/>
          <p:nvPr/>
        </p:nvSpPr>
        <p:spPr>
          <a:xfrm>
            <a:off x="4114546" y="4209415"/>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2</a:t>
            </a:r>
            <a:endParaRPr sz="1950" baseline="-14957">
              <a:latin typeface="Cambria Math"/>
              <a:cs typeface="Cambria Math"/>
            </a:endParaRPr>
          </a:p>
        </p:txBody>
      </p:sp>
      <p:sp>
        <p:nvSpPr>
          <p:cNvPr id="23" name="object 23"/>
          <p:cNvSpPr txBox="1"/>
          <p:nvPr/>
        </p:nvSpPr>
        <p:spPr>
          <a:xfrm>
            <a:off x="5284978" y="4209415"/>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3</a:t>
            </a:r>
            <a:endParaRPr sz="1950" baseline="-14957">
              <a:latin typeface="Cambria Math"/>
              <a:cs typeface="Cambria Math"/>
            </a:endParaRPr>
          </a:p>
        </p:txBody>
      </p:sp>
      <p:sp>
        <p:nvSpPr>
          <p:cNvPr id="24" name="object 24"/>
          <p:cNvSpPr txBox="1"/>
          <p:nvPr/>
        </p:nvSpPr>
        <p:spPr>
          <a:xfrm>
            <a:off x="6466459" y="4209415"/>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4</a:t>
            </a:r>
            <a:endParaRPr sz="1950" baseline="-14957">
              <a:latin typeface="Cambria Math"/>
              <a:cs typeface="Cambria Math"/>
            </a:endParaRPr>
          </a:p>
        </p:txBody>
      </p:sp>
      <p:sp>
        <p:nvSpPr>
          <p:cNvPr id="25" name="object 25"/>
          <p:cNvSpPr txBox="1"/>
          <p:nvPr/>
        </p:nvSpPr>
        <p:spPr>
          <a:xfrm>
            <a:off x="7636891" y="4209415"/>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5</a:t>
            </a:r>
            <a:endParaRPr sz="1950" baseline="-14957">
              <a:latin typeface="Cambria Math"/>
              <a:cs typeface="Cambria Math"/>
            </a:endParaRPr>
          </a:p>
        </p:txBody>
      </p:sp>
      <p:sp>
        <p:nvSpPr>
          <p:cNvPr id="26" name="object 26"/>
          <p:cNvSpPr txBox="1"/>
          <p:nvPr/>
        </p:nvSpPr>
        <p:spPr>
          <a:xfrm>
            <a:off x="8830436" y="4215129"/>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6</a:t>
            </a:r>
            <a:endParaRPr sz="1950" baseline="-14957">
              <a:latin typeface="Cambria Math"/>
              <a:cs typeface="Cambria Math"/>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293" y="5852261"/>
            <a:ext cx="13208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505050"/>
                </a:solidFill>
                <a:latin typeface="Trebuchet MS"/>
                <a:cs typeface="Trebuchet MS"/>
              </a:rPr>
              <a:t>27</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541129" y="240157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6" name="object 6"/>
          <p:cNvSpPr/>
          <p:nvPr/>
        </p:nvSpPr>
        <p:spPr>
          <a:xfrm>
            <a:off x="9586214" y="2184400"/>
            <a:ext cx="0" cy="217170"/>
          </a:xfrm>
          <a:custGeom>
            <a:avLst/>
            <a:gdLst/>
            <a:ahLst/>
            <a:cxnLst/>
            <a:rect l="l" t="t" r="r" b="b"/>
            <a:pathLst>
              <a:path h="217169">
                <a:moveTo>
                  <a:pt x="0" y="0"/>
                </a:moveTo>
                <a:lnTo>
                  <a:pt x="0" y="217169"/>
                </a:lnTo>
              </a:path>
            </a:pathLst>
          </a:custGeom>
          <a:ln w="20574">
            <a:solidFill>
              <a:srgbClr val="000000"/>
            </a:solidFill>
          </a:ln>
        </p:spPr>
        <p:txBody>
          <a:bodyPr wrap="square" lIns="0" tIns="0" rIns="0" bIns="0" rtlCol="0"/>
          <a:lstStyle/>
          <a:p>
            <a:endParaRPr/>
          </a:p>
        </p:txBody>
      </p:sp>
      <p:sp>
        <p:nvSpPr>
          <p:cNvPr id="7" name="object 7"/>
          <p:cNvSpPr/>
          <p:nvPr/>
        </p:nvSpPr>
        <p:spPr>
          <a:xfrm>
            <a:off x="9541129" y="2174239"/>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8" name="object 8"/>
          <p:cNvSpPr/>
          <p:nvPr/>
        </p:nvSpPr>
        <p:spPr>
          <a:xfrm>
            <a:off x="8611616" y="2401570"/>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9" name="object 9"/>
          <p:cNvSpPr/>
          <p:nvPr/>
        </p:nvSpPr>
        <p:spPr>
          <a:xfrm>
            <a:off x="8621903" y="2184400"/>
            <a:ext cx="0" cy="217170"/>
          </a:xfrm>
          <a:custGeom>
            <a:avLst/>
            <a:gdLst/>
            <a:ahLst/>
            <a:cxnLst/>
            <a:rect l="l" t="t" r="r" b="b"/>
            <a:pathLst>
              <a:path h="217169">
                <a:moveTo>
                  <a:pt x="0" y="0"/>
                </a:moveTo>
                <a:lnTo>
                  <a:pt x="0" y="217169"/>
                </a:lnTo>
              </a:path>
            </a:pathLst>
          </a:custGeom>
          <a:ln w="20574">
            <a:solidFill>
              <a:srgbClr val="000000"/>
            </a:solidFill>
          </a:ln>
        </p:spPr>
        <p:txBody>
          <a:bodyPr wrap="square" lIns="0" tIns="0" rIns="0" bIns="0" rtlCol="0"/>
          <a:lstStyle/>
          <a:p>
            <a:endParaRPr/>
          </a:p>
        </p:txBody>
      </p:sp>
      <p:sp>
        <p:nvSpPr>
          <p:cNvPr id="10" name="object 10"/>
          <p:cNvSpPr/>
          <p:nvPr/>
        </p:nvSpPr>
        <p:spPr>
          <a:xfrm>
            <a:off x="8611616" y="2174239"/>
            <a:ext cx="55880" cy="10160"/>
          </a:xfrm>
          <a:custGeom>
            <a:avLst/>
            <a:gdLst/>
            <a:ahLst/>
            <a:cxnLst/>
            <a:rect l="l" t="t" r="r" b="b"/>
            <a:pathLst>
              <a:path w="55879" h="10160">
                <a:moveTo>
                  <a:pt x="0" y="10160"/>
                </a:moveTo>
                <a:lnTo>
                  <a:pt x="55372" y="10160"/>
                </a:lnTo>
                <a:lnTo>
                  <a:pt x="55372" y="0"/>
                </a:lnTo>
                <a:lnTo>
                  <a:pt x="0" y="0"/>
                </a:lnTo>
                <a:lnTo>
                  <a:pt x="0" y="10160"/>
                </a:lnTo>
                <a:close/>
              </a:path>
            </a:pathLst>
          </a:custGeom>
          <a:solidFill>
            <a:srgbClr val="000000"/>
          </a:solidFill>
        </p:spPr>
        <p:txBody>
          <a:bodyPr wrap="square" lIns="0" tIns="0" rIns="0" bIns="0" rtlCol="0"/>
          <a:lstStyle/>
          <a:p>
            <a:endParaRPr/>
          </a:p>
        </p:txBody>
      </p:sp>
      <p:sp>
        <p:nvSpPr>
          <p:cNvPr id="11" name="object 11"/>
          <p:cNvSpPr txBox="1"/>
          <p:nvPr/>
        </p:nvSpPr>
        <p:spPr>
          <a:xfrm>
            <a:off x="595680" y="2098675"/>
            <a:ext cx="8943340" cy="1629292"/>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Уравнения СДКП имеют много матричных уравнений вида</a:t>
            </a:r>
            <a:r>
              <a:rPr sz="2000" dirty="0" smtClean="0">
                <a:latin typeface="Trebuchet MS"/>
                <a:cs typeface="Trebuchet MS"/>
              </a:rPr>
              <a:t>: </a:t>
            </a:r>
            <a:r>
              <a:rPr sz="2000" spc="-210" dirty="0">
                <a:latin typeface="Cambria Math"/>
                <a:cs typeface="Cambria Math"/>
              </a:rPr>
              <a:t>𝑊</a:t>
            </a:r>
            <a:r>
              <a:rPr sz="2175" spc="-315"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220" dirty="0">
                <a:latin typeface="Cambria Math"/>
                <a:cs typeface="Cambria Math"/>
              </a:rPr>
              <a:t> </a:t>
            </a:r>
            <a:r>
              <a:rPr sz="2000" spc="30" dirty="0">
                <a:latin typeface="Cambria Math"/>
                <a:cs typeface="Cambria Math"/>
              </a:rPr>
              <a:t>ℎ</a:t>
            </a:r>
            <a:r>
              <a:rPr sz="2175" spc="44" baseline="-15325" dirty="0">
                <a:latin typeface="Cambria Math"/>
                <a:cs typeface="Cambria Math"/>
              </a:rPr>
              <a:t>𝑡−1</a:t>
            </a:r>
            <a:endParaRPr sz="2175" baseline="-15325" dirty="0">
              <a:latin typeface="Cambria Math"/>
              <a:cs typeface="Cambria Math"/>
            </a:endParaRPr>
          </a:p>
          <a:p>
            <a:pPr marL="12700">
              <a:lnSpc>
                <a:spcPts val="2280"/>
              </a:lnSpc>
              <a:spcBef>
                <a:spcPts val="1560"/>
              </a:spcBef>
            </a:pPr>
            <a:r>
              <a:rPr lang="ru-RU" sz="2000" spc="-5" dirty="0" smtClean="0">
                <a:latin typeface="Trebuchet MS"/>
                <a:cs typeface="Trebuchet MS"/>
              </a:rPr>
              <a:t>Так,</a:t>
            </a:r>
            <a:r>
              <a:rPr sz="2000" spc="-5" dirty="0" smtClean="0">
                <a:latin typeface="Trebuchet MS"/>
                <a:cs typeface="Trebuchet MS"/>
              </a:rPr>
              <a:t> </a:t>
            </a:r>
            <a:r>
              <a:rPr sz="2000" spc="5" dirty="0" err="1">
                <a:latin typeface="Trebuchet MS"/>
                <a:cs typeface="Trebuchet MS"/>
              </a:rPr>
              <a:t>w</a:t>
            </a:r>
            <a:r>
              <a:rPr sz="1950" spc="7" baseline="-21367" dirty="0" err="1">
                <a:latin typeface="Trebuchet MS"/>
                <a:cs typeface="Trebuchet MS"/>
              </a:rPr>
              <a:t>t</a:t>
            </a:r>
            <a:r>
              <a:rPr sz="1950" spc="7" baseline="-21367" dirty="0">
                <a:latin typeface="Trebuchet MS"/>
                <a:cs typeface="Trebuchet MS"/>
              </a:rPr>
              <a:t> </a:t>
            </a:r>
            <a:r>
              <a:rPr lang="ru-RU" sz="2000" spc="-5" dirty="0" smtClean="0">
                <a:latin typeface="Trebuchet MS"/>
                <a:cs typeface="Trebuchet MS"/>
              </a:rPr>
              <a:t>– это </a:t>
            </a:r>
            <a:r>
              <a:rPr sz="2000" spc="-5" dirty="0" smtClean="0">
                <a:latin typeface="Trebuchet MS"/>
                <a:cs typeface="Trebuchet MS"/>
              </a:rPr>
              <a:t>input </a:t>
            </a:r>
            <a:r>
              <a:rPr lang="ru-RU" sz="2000" dirty="0" smtClean="0">
                <a:latin typeface="Trebuchet MS"/>
                <a:cs typeface="Trebuchet MS"/>
              </a:rPr>
              <a:t>из предыдущего слоя</a:t>
            </a:r>
            <a:r>
              <a:rPr sz="2000" dirty="0" smtClean="0">
                <a:latin typeface="Trebuchet MS"/>
                <a:cs typeface="Trebuchet MS"/>
              </a:rPr>
              <a:t>, </a:t>
            </a:r>
            <a:r>
              <a:rPr sz="2000" spc="10" dirty="0">
                <a:latin typeface="Trebuchet MS"/>
                <a:cs typeface="Trebuchet MS"/>
              </a:rPr>
              <a:t>h</a:t>
            </a:r>
            <a:r>
              <a:rPr sz="1950" spc="15" baseline="-21367" dirty="0">
                <a:latin typeface="Trebuchet MS"/>
                <a:cs typeface="Trebuchet MS"/>
              </a:rPr>
              <a:t>t-1 </a:t>
            </a:r>
            <a:r>
              <a:rPr lang="ru-RU" sz="2000" spc="-5" dirty="0" smtClean="0">
                <a:latin typeface="Trebuchet MS"/>
                <a:cs typeface="Trebuchet MS"/>
              </a:rPr>
              <a:t>-</a:t>
            </a:r>
            <a:r>
              <a:rPr sz="2000" spc="-5" dirty="0" smtClean="0">
                <a:latin typeface="Trebuchet MS"/>
                <a:cs typeface="Trebuchet MS"/>
              </a:rPr>
              <a:t> </a:t>
            </a:r>
            <a:r>
              <a:rPr sz="2000" spc="-5" dirty="0">
                <a:latin typeface="Trebuchet MS"/>
                <a:cs typeface="Trebuchet MS"/>
              </a:rPr>
              <a:t>input </a:t>
            </a:r>
            <a:r>
              <a:rPr lang="ru-RU" sz="2000" dirty="0" smtClean="0">
                <a:latin typeface="Trebuchet MS"/>
                <a:cs typeface="Trebuchet MS"/>
              </a:rPr>
              <a:t>с предыдущего рекуррентного шага</a:t>
            </a:r>
            <a:endParaRPr sz="2000" dirty="0">
              <a:latin typeface="Trebuchet MS"/>
              <a:cs typeface="Trebuchet MS"/>
            </a:endParaRPr>
          </a:p>
          <a:p>
            <a:pPr marL="12700">
              <a:lnSpc>
                <a:spcPct val="100000"/>
              </a:lnSpc>
              <a:spcBef>
                <a:spcPts val="1560"/>
              </a:spcBef>
            </a:pPr>
            <a:r>
              <a:rPr lang="ru-RU" sz="2000" dirty="0" smtClean="0">
                <a:latin typeface="Trebuchet MS"/>
                <a:cs typeface="Trebuchet MS"/>
              </a:rPr>
              <a:t>Мы можем выделить эти две части умножения матрицы</a:t>
            </a:r>
            <a:r>
              <a:rPr sz="2000" spc="-5" dirty="0" smtClean="0">
                <a:latin typeface="Trebuchet MS"/>
                <a:cs typeface="Trebuchet MS"/>
              </a:rPr>
              <a:t>:</a:t>
            </a:r>
            <a:endParaRPr sz="2000" dirty="0">
              <a:latin typeface="Trebuchet MS"/>
              <a:cs typeface="Trebuchet MS"/>
            </a:endParaRPr>
          </a:p>
        </p:txBody>
      </p:sp>
      <p:sp>
        <p:nvSpPr>
          <p:cNvPr id="12" name="object 12"/>
          <p:cNvSpPr/>
          <p:nvPr/>
        </p:nvSpPr>
        <p:spPr>
          <a:xfrm>
            <a:off x="4813680" y="418465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13" name="object 13"/>
          <p:cNvSpPr/>
          <p:nvPr/>
        </p:nvSpPr>
        <p:spPr>
          <a:xfrm>
            <a:off x="4858765" y="3967479"/>
            <a:ext cx="0" cy="217170"/>
          </a:xfrm>
          <a:custGeom>
            <a:avLst/>
            <a:gdLst/>
            <a:ahLst/>
            <a:cxnLst/>
            <a:rect l="l" t="t" r="r" b="b"/>
            <a:pathLst>
              <a:path h="217170">
                <a:moveTo>
                  <a:pt x="0" y="0"/>
                </a:moveTo>
                <a:lnTo>
                  <a:pt x="0" y="217170"/>
                </a:lnTo>
              </a:path>
            </a:pathLst>
          </a:custGeom>
          <a:ln w="20574">
            <a:solidFill>
              <a:srgbClr val="000000"/>
            </a:solidFill>
          </a:ln>
        </p:spPr>
        <p:txBody>
          <a:bodyPr wrap="square" lIns="0" tIns="0" rIns="0" bIns="0" rtlCol="0"/>
          <a:lstStyle/>
          <a:p>
            <a:endParaRPr/>
          </a:p>
        </p:txBody>
      </p:sp>
      <p:sp>
        <p:nvSpPr>
          <p:cNvPr id="14" name="object 14"/>
          <p:cNvSpPr/>
          <p:nvPr/>
        </p:nvSpPr>
        <p:spPr>
          <a:xfrm>
            <a:off x="4813680"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15" name="object 15"/>
          <p:cNvSpPr/>
          <p:nvPr/>
        </p:nvSpPr>
        <p:spPr>
          <a:xfrm>
            <a:off x="3884167" y="418465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16" name="object 16"/>
          <p:cNvSpPr/>
          <p:nvPr/>
        </p:nvSpPr>
        <p:spPr>
          <a:xfrm>
            <a:off x="3894454" y="3967479"/>
            <a:ext cx="0" cy="217170"/>
          </a:xfrm>
          <a:custGeom>
            <a:avLst/>
            <a:gdLst/>
            <a:ahLst/>
            <a:cxnLst/>
            <a:rect l="l" t="t" r="r" b="b"/>
            <a:pathLst>
              <a:path h="217170">
                <a:moveTo>
                  <a:pt x="0" y="0"/>
                </a:moveTo>
                <a:lnTo>
                  <a:pt x="0" y="217170"/>
                </a:lnTo>
              </a:path>
            </a:pathLst>
          </a:custGeom>
          <a:ln w="20574">
            <a:solidFill>
              <a:srgbClr val="000000"/>
            </a:solidFill>
          </a:ln>
        </p:spPr>
        <p:txBody>
          <a:bodyPr wrap="square" lIns="0" tIns="0" rIns="0" bIns="0" rtlCol="0"/>
          <a:lstStyle/>
          <a:p>
            <a:endParaRPr/>
          </a:p>
        </p:txBody>
      </p:sp>
      <p:sp>
        <p:nvSpPr>
          <p:cNvPr id="17" name="object 17"/>
          <p:cNvSpPr/>
          <p:nvPr/>
        </p:nvSpPr>
        <p:spPr>
          <a:xfrm>
            <a:off x="3884167"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18" name="object 18"/>
          <p:cNvSpPr/>
          <p:nvPr/>
        </p:nvSpPr>
        <p:spPr>
          <a:xfrm>
            <a:off x="5978016" y="418465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19" name="object 19"/>
          <p:cNvSpPr/>
          <p:nvPr/>
        </p:nvSpPr>
        <p:spPr>
          <a:xfrm>
            <a:off x="6023102" y="3967479"/>
            <a:ext cx="0" cy="217170"/>
          </a:xfrm>
          <a:custGeom>
            <a:avLst/>
            <a:gdLst/>
            <a:ahLst/>
            <a:cxnLst/>
            <a:rect l="l" t="t" r="r" b="b"/>
            <a:pathLst>
              <a:path h="217170">
                <a:moveTo>
                  <a:pt x="0" y="0"/>
                </a:moveTo>
                <a:lnTo>
                  <a:pt x="0" y="217170"/>
                </a:lnTo>
              </a:path>
            </a:pathLst>
          </a:custGeom>
          <a:ln w="20574">
            <a:solidFill>
              <a:srgbClr val="000000"/>
            </a:solidFill>
          </a:ln>
        </p:spPr>
        <p:txBody>
          <a:bodyPr wrap="square" lIns="0" tIns="0" rIns="0" bIns="0" rtlCol="0"/>
          <a:lstStyle/>
          <a:p>
            <a:endParaRPr/>
          </a:p>
        </p:txBody>
      </p:sp>
      <p:sp>
        <p:nvSpPr>
          <p:cNvPr id="20" name="object 20"/>
          <p:cNvSpPr/>
          <p:nvPr/>
        </p:nvSpPr>
        <p:spPr>
          <a:xfrm>
            <a:off x="5978016"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1" name="object 21"/>
          <p:cNvSpPr/>
          <p:nvPr/>
        </p:nvSpPr>
        <p:spPr>
          <a:xfrm>
            <a:off x="5636767" y="418465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2" name="object 22"/>
          <p:cNvSpPr/>
          <p:nvPr/>
        </p:nvSpPr>
        <p:spPr>
          <a:xfrm>
            <a:off x="5647054" y="3967479"/>
            <a:ext cx="0" cy="217170"/>
          </a:xfrm>
          <a:custGeom>
            <a:avLst/>
            <a:gdLst/>
            <a:ahLst/>
            <a:cxnLst/>
            <a:rect l="l" t="t" r="r" b="b"/>
            <a:pathLst>
              <a:path h="217170">
                <a:moveTo>
                  <a:pt x="0" y="0"/>
                </a:moveTo>
                <a:lnTo>
                  <a:pt x="0" y="217170"/>
                </a:lnTo>
              </a:path>
            </a:pathLst>
          </a:custGeom>
          <a:ln w="20574">
            <a:solidFill>
              <a:srgbClr val="000000"/>
            </a:solidFill>
          </a:ln>
        </p:spPr>
        <p:txBody>
          <a:bodyPr wrap="square" lIns="0" tIns="0" rIns="0" bIns="0" rtlCol="0"/>
          <a:lstStyle/>
          <a:p>
            <a:endParaRPr/>
          </a:p>
        </p:txBody>
      </p:sp>
      <p:sp>
        <p:nvSpPr>
          <p:cNvPr id="23" name="object 23"/>
          <p:cNvSpPr/>
          <p:nvPr/>
        </p:nvSpPr>
        <p:spPr>
          <a:xfrm>
            <a:off x="5636767"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4" name="object 24"/>
          <p:cNvSpPr txBox="1"/>
          <p:nvPr/>
        </p:nvSpPr>
        <p:spPr>
          <a:xfrm>
            <a:off x="4954904" y="3882009"/>
            <a:ext cx="101600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 </a:t>
            </a:r>
            <a:r>
              <a:rPr sz="2000" spc="-55" dirty="0">
                <a:latin typeface="Cambria Math"/>
                <a:cs typeface="Cambria Math"/>
              </a:rPr>
              <a:t>𝑊</a:t>
            </a:r>
            <a:r>
              <a:rPr sz="2175" spc="-82" baseline="-15325" dirty="0">
                <a:latin typeface="Cambria Math"/>
                <a:cs typeface="Cambria Math"/>
              </a:rPr>
              <a:t>𝑙∗</a:t>
            </a:r>
            <a:r>
              <a:rPr sz="2175" spc="-37" baseline="-15325" dirty="0">
                <a:latin typeface="Cambria Math"/>
                <a:cs typeface="Cambria Math"/>
              </a:rPr>
              <a:t> </a:t>
            </a:r>
            <a:r>
              <a:rPr sz="2000" spc="-5" dirty="0">
                <a:latin typeface="Cambria Math"/>
                <a:cs typeface="Cambria Math"/>
              </a:rPr>
              <a:t>𝑤</a:t>
            </a:r>
            <a:r>
              <a:rPr sz="2175" spc="-7" baseline="-15325" dirty="0">
                <a:latin typeface="Cambria Math"/>
                <a:cs typeface="Cambria Math"/>
              </a:rPr>
              <a:t>𝑡</a:t>
            </a:r>
            <a:endParaRPr sz="2175" baseline="-15325">
              <a:latin typeface="Cambria Math"/>
              <a:cs typeface="Cambria Math"/>
            </a:endParaRPr>
          </a:p>
        </p:txBody>
      </p:sp>
      <p:sp>
        <p:nvSpPr>
          <p:cNvPr id="25" name="object 25"/>
          <p:cNvSpPr/>
          <p:nvPr/>
        </p:nvSpPr>
        <p:spPr>
          <a:xfrm>
            <a:off x="7329805" y="418465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6" name="object 26"/>
          <p:cNvSpPr/>
          <p:nvPr/>
        </p:nvSpPr>
        <p:spPr>
          <a:xfrm>
            <a:off x="7374890" y="3967479"/>
            <a:ext cx="0" cy="217170"/>
          </a:xfrm>
          <a:custGeom>
            <a:avLst/>
            <a:gdLst/>
            <a:ahLst/>
            <a:cxnLst/>
            <a:rect l="l" t="t" r="r" b="b"/>
            <a:pathLst>
              <a:path h="217170">
                <a:moveTo>
                  <a:pt x="0" y="0"/>
                </a:moveTo>
                <a:lnTo>
                  <a:pt x="0" y="217170"/>
                </a:lnTo>
              </a:path>
            </a:pathLst>
          </a:custGeom>
          <a:ln w="20574">
            <a:solidFill>
              <a:srgbClr val="000000"/>
            </a:solidFill>
          </a:ln>
        </p:spPr>
        <p:txBody>
          <a:bodyPr wrap="square" lIns="0" tIns="0" rIns="0" bIns="0" rtlCol="0"/>
          <a:lstStyle/>
          <a:p>
            <a:endParaRPr/>
          </a:p>
        </p:txBody>
      </p:sp>
      <p:sp>
        <p:nvSpPr>
          <p:cNvPr id="27" name="object 27"/>
          <p:cNvSpPr/>
          <p:nvPr/>
        </p:nvSpPr>
        <p:spPr>
          <a:xfrm>
            <a:off x="7329805"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8" name="object 28"/>
          <p:cNvSpPr/>
          <p:nvPr/>
        </p:nvSpPr>
        <p:spPr>
          <a:xfrm>
            <a:off x="6782816" y="418465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29" name="object 29"/>
          <p:cNvSpPr/>
          <p:nvPr/>
        </p:nvSpPr>
        <p:spPr>
          <a:xfrm>
            <a:off x="6793103" y="3967479"/>
            <a:ext cx="0" cy="217170"/>
          </a:xfrm>
          <a:custGeom>
            <a:avLst/>
            <a:gdLst/>
            <a:ahLst/>
            <a:cxnLst/>
            <a:rect l="l" t="t" r="r" b="b"/>
            <a:pathLst>
              <a:path h="217170">
                <a:moveTo>
                  <a:pt x="0" y="0"/>
                </a:moveTo>
                <a:lnTo>
                  <a:pt x="0" y="217170"/>
                </a:lnTo>
              </a:path>
            </a:pathLst>
          </a:custGeom>
          <a:ln w="20574">
            <a:solidFill>
              <a:srgbClr val="000000"/>
            </a:solidFill>
          </a:ln>
        </p:spPr>
        <p:txBody>
          <a:bodyPr wrap="square" lIns="0" tIns="0" rIns="0" bIns="0" rtlCol="0"/>
          <a:lstStyle/>
          <a:p>
            <a:endParaRPr/>
          </a:p>
        </p:txBody>
      </p:sp>
      <p:sp>
        <p:nvSpPr>
          <p:cNvPr id="30" name="object 30"/>
          <p:cNvSpPr/>
          <p:nvPr/>
        </p:nvSpPr>
        <p:spPr>
          <a:xfrm>
            <a:off x="6782816" y="3957320"/>
            <a:ext cx="55880" cy="10160"/>
          </a:xfrm>
          <a:custGeom>
            <a:avLst/>
            <a:gdLst/>
            <a:ahLst/>
            <a:cxnLst/>
            <a:rect l="l" t="t" r="r" b="b"/>
            <a:pathLst>
              <a:path w="55879" h="10160">
                <a:moveTo>
                  <a:pt x="0" y="10159"/>
                </a:moveTo>
                <a:lnTo>
                  <a:pt x="55372" y="10159"/>
                </a:lnTo>
                <a:lnTo>
                  <a:pt x="55372" y="0"/>
                </a:lnTo>
                <a:lnTo>
                  <a:pt x="0" y="0"/>
                </a:lnTo>
                <a:lnTo>
                  <a:pt x="0" y="10159"/>
                </a:lnTo>
                <a:close/>
              </a:path>
            </a:pathLst>
          </a:custGeom>
          <a:solidFill>
            <a:srgbClr val="000000"/>
          </a:solidFill>
        </p:spPr>
        <p:txBody>
          <a:bodyPr wrap="square" lIns="0" tIns="0" rIns="0" bIns="0" rtlCol="0"/>
          <a:lstStyle/>
          <a:p>
            <a:endParaRPr/>
          </a:p>
        </p:txBody>
      </p:sp>
      <p:sp>
        <p:nvSpPr>
          <p:cNvPr id="31" name="object 31"/>
          <p:cNvSpPr txBox="1"/>
          <p:nvPr/>
        </p:nvSpPr>
        <p:spPr>
          <a:xfrm>
            <a:off x="3555619" y="3933825"/>
            <a:ext cx="3771900" cy="330835"/>
          </a:xfrm>
          <a:prstGeom prst="rect">
            <a:avLst/>
          </a:prstGeom>
        </p:spPr>
        <p:txBody>
          <a:bodyPr vert="horz" wrap="square" lIns="0" tIns="12700" rIns="0" bIns="0" rtlCol="0">
            <a:spAutoFit/>
          </a:bodyPr>
          <a:lstStyle/>
          <a:p>
            <a:pPr marL="12700">
              <a:lnSpc>
                <a:spcPct val="100000"/>
              </a:lnSpc>
              <a:spcBef>
                <a:spcPts val="100"/>
              </a:spcBef>
              <a:tabLst>
                <a:tab pos="2560955" algn="l"/>
              </a:tabLst>
            </a:pPr>
            <a:r>
              <a:rPr sz="3000" spc="-315" baseline="11111" dirty="0">
                <a:latin typeface="Cambria Math"/>
                <a:cs typeface="Cambria Math"/>
              </a:rPr>
              <a:t>𝑊</a:t>
            </a:r>
            <a:r>
              <a:rPr sz="1450" spc="-210" dirty="0">
                <a:latin typeface="Cambria Math"/>
                <a:cs typeface="Cambria Math"/>
              </a:rPr>
              <a:t>∗      </a:t>
            </a:r>
            <a:r>
              <a:rPr sz="1450" spc="-195" dirty="0">
                <a:latin typeface="Cambria Math"/>
                <a:cs typeface="Cambria Math"/>
              </a:rPr>
              <a:t> </a:t>
            </a:r>
            <a:r>
              <a:rPr sz="3000" spc="52" baseline="11111" dirty="0">
                <a:latin typeface="Cambria Math"/>
                <a:cs typeface="Cambria Math"/>
              </a:rPr>
              <a:t>𝑤</a:t>
            </a:r>
            <a:r>
              <a:rPr sz="1450" spc="35" dirty="0">
                <a:latin typeface="Cambria Math"/>
                <a:cs typeface="Cambria Math"/>
              </a:rPr>
              <a:t>𝑡</a:t>
            </a:r>
            <a:r>
              <a:rPr sz="3000" spc="52" baseline="11111" dirty="0">
                <a:latin typeface="Cambria Math"/>
                <a:cs typeface="Cambria Math"/>
              </a:rPr>
              <a:t>;</a:t>
            </a:r>
            <a:r>
              <a:rPr sz="3000" spc="-187" baseline="11111" dirty="0">
                <a:latin typeface="Cambria Math"/>
                <a:cs typeface="Cambria Math"/>
              </a:rPr>
              <a:t> </a:t>
            </a:r>
            <a:r>
              <a:rPr sz="3000" spc="44" baseline="11111" dirty="0">
                <a:latin typeface="Cambria Math"/>
                <a:cs typeface="Cambria Math"/>
              </a:rPr>
              <a:t>ℎ</a:t>
            </a:r>
            <a:r>
              <a:rPr sz="1450" spc="30" dirty="0">
                <a:latin typeface="Cambria Math"/>
                <a:cs typeface="Cambria Math"/>
              </a:rPr>
              <a:t>𝑡−1	</a:t>
            </a:r>
            <a:r>
              <a:rPr sz="3000" baseline="11111" dirty="0">
                <a:latin typeface="Cambria Math"/>
                <a:cs typeface="Cambria Math"/>
              </a:rPr>
              <a:t>+ </a:t>
            </a:r>
            <a:r>
              <a:rPr sz="3000" spc="-150" baseline="11111" dirty="0">
                <a:latin typeface="Cambria Math"/>
                <a:cs typeface="Cambria Math"/>
              </a:rPr>
              <a:t>𝑊</a:t>
            </a:r>
            <a:r>
              <a:rPr sz="1450" spc="-100" dirty="0">
                <a:latin typeface="Cambria Math"/>
                <a:cs typeface="Cambria Math"/>
              </a:rPr>
              <a:t>𝑟∗</a:t>
            </a:r>
            <a:r>
              <a:rPr sz="1450" spc="-50" dirty="0">
                <a:latin typeface="Cambria Math"/>
                <a:cs typeface="Cambria Math"/>
              </a:rPr>
              <a:t> </a:t>
            </a:r>
            <a:r>
              <a:rPr sz="3000" spc="44" baseline="11111" dirty="0">
                <a:latin typeface="Cambria Math"/>
                <a:cs typeface="Cambria Math"/>
              </a:rPr>
              <a:t>ℎ</a:t>
            </a:r>
            <a:r>
              <a:rPr sz="1450" spc="30" dirty="0">
                <a:latin typeface="Cambria Math"/>
                <a:cs typeface="Cambria Math"/>
              </a:rPr>
              <a:t>𝑡−1</a:t>
            </a:r>
            <a:endParaRPr sz="1450">
              <a:latin typeface="Cambria Math"/>
              <a:cs typeface="Cambria Math"/>
            </a:endParaRPr>
          </a:p>
        </p:txBody>
      </p:sp>
      <p:sp>
        <p:nvSpPr>
          <p:cNvPr id="32" name="object 32"/>
          <p:cNvSpPr txBox="1"/>
          <p:nvPr/>
        </p:nvSpPr>
        <p:spPr>
          <a:xfrm>
            <a:off x="595680" y="4385309"/>
            <a:ext cx="9479915" cy="1394613"/>
          </a:xfrm>
          <a:prstGeom prst="rect">
            <a:avLst/>
          </a:prstGeom>
        </p:spPr>
        <p:txBody>
          <a:bodyPr vert="horz" wrap="square" lIns="0" tIns="47625" rIns="0" bIns="0" rtlCol="0">
            <a:spAutoFit/>
          </a:bodyPr>
          <a:lstStyle/>
          <a:p>
            <a:pPr marL="12700" marR="5080">
              <a:lnSpc>
                <a:spcPts val="2160"/>
              </a:lnSpc>
              <a:spcBef>
                <a:spcPts val="375"/>
              </a:spcBef>
            </a:pPr>
            <a:r>
              <a:rPr lang="ru-RU" sz="2000" dirty="0" smtClean="0">
                <a:latin typeface="Trebuchet MS"/>
                <a:cs typeface="Trebuchet MS"/>
              </a:rPr>
              <a:t>Это приводит к одному умножению матрицы, которое работает на выходе из предыдущего слоя, и одному умножению матрицы, которое работает на выходе из предыдущего шага.</a:t>
            </a:r>
            <a:endParaRPr sz="2000" dirty="0">
              <a:latin typeface="Trebuchet MS"/>
              <a:cs typeface="Trebuchet MS"/>
            </a:endParaRPr>
          </a:p>
          <a:p>
            <a:pPr marL="12700">
              <a:lnSpc>
                <a:spcPct val="100000"/>
              </a:lnSpc>
              <a:spcBef>
                <a:spcPts val="1525"/>
              </a:spcBef>
            </a:pPr>
            <a:r>
              <a:rPr lang="ru-RU" sz="2000" dirty="0" smtClean="0">
                <a:latin typeface="Trebuchet MS"/>
                <a:cs typeface="Trebuchet MS"/>
              </a:rPr>
              <a:t>Функционально это одно и то же.</a:t>
            </a:r>
            <a:endParaRPr sz="2000" dirty="0">
              <a:latin typeface="Trebuchet MS"/>
              <a:cs typeface="Trebuchet MS"/>
            </a:endParaRPr>
          </a:p>
        </p:txBody>
      </p:sp>
      <p:sp>
        <p:nvSpPr>
          <p:cNvPr id="33" name="object 33"/>
          <p:cNvSpPr txBox="1">
            <a:spLocks noGrp="1"/>
          </p:cNvSpPr>
          <p:nvPr>
            <p:ph type="title"/>
          </p:nvPr>
        </p:nvSpPr>
        <p:spPr>
          <a:xfrm>
            <a:off x="577086" y="631393"/>
            <a:ext cx="7271513" cy="923330"/>
          </a:xfrm>
          <a:prstGeom prst="rect">
            <a:avLst/>
          </a:prstGeom>
        </p:spPr>
        <p:txBody>
          <a:bodyPr vert="horz" wrap="square" lIns="0" tIns="12700" rIns="0" bIns="0" rtlCol="0">
            <a:spAutoFit/>
          </a:bodyPr>
          <a:lstStyle/>
          <a:p>
            <a:pPr marL="12700">
              <a:lnSpc>
                <a:spcPts val="4285"/>
              </a:lnSpc>
              <a:spcBef>
                <a:spcPts val="100"/>
              </a:spcBef>
            </a:pPr>
            <a:r>
              <a:rPr lang="ru-RU" dirty="0" smtClean="0"/>
              <a:t>Освобождение Зависимостей</a:t>
            </a:r>
            <a:endParaRPr spc="-5" dirty="0"/>
          </a:p>
          <a:p>
            <a:pPr marL="12700">
              <a:lnSpc>
                <a:spcPts val="2845"/>
              </a:lnSpc>
            </a:pPr>
            <a:r>
              <a:rPr sz="2400" spc="-5" dirty="0" smtClean="0">
                <a:solidFill>
                  <a:srgbClr val="76B800"/>
                </a:solidFill>
              </a:rPr>
              <a:t>Input </a:t>
            </a:r>
            <a:r>
              <a:rPr lang="ru-RU" sz="2400" spc="-5" dirty="0" smtClean="0">
                <a:solidFill>
                  <a:srgbClr val="76B800"/>
                </a:solidFill>
              </a:rPr>
              <a:t>Предыдущего Слоя </a:t>
            </a:r>
            <a:r>
              <a:rPr sz="2400" dirty="0" smtClean="0">
                <a:solidFill>
                  <a:srgbClr val="76B800"/>
                </a:solidFill>
              </a:rPr>
              <a:t>vs </a:t>
            </a:r>
            <a:r>
              <a:rPr lang="ru-RU" sz="2400" spc="-5" dirty="0" smtClean="0">
                <a:solidFill>
                  <a:srgbClr val="76B800"/>
                </a:solidFill>
              </a:rPr>
              <a:t>Рекуррентный</a:t>
            </a:r>
            <a:r>
              <a:rPr sz="2400" dirty="0" smtClean="0">
                <a:solidFill>
                  <a:srgbClr val="76B800"/>
                </a:solidFill>
              </a:rPr>
              <a:t> </a:t>
            </a:r>
            <a:r>
              <a:rPr sz="2400" spc="-5" dirty="0">
                <a:solidFill>
                  <a:srgbClr val="76B800"/>
                </a:solidFill>
              </a:rPr>
              <a:t>Input</a:t>
            </a: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9486265" cy="612347"/>
          </a:xfrm>
          <a:prstGeom prst="rect">
            <a:avLst/>
          </a:prstGeom>
        </p:spPr>
        <p:txBody>
          <a:bodyPr vert="horz" wrap="square" lIns="0" tIns="47625" rIns="0" bIns="0" rtlCol="0">
            <a:spAutoFit/>
          </a:bodyPr>
          <a:lstStyle/>
          <a:p>
            <a:pPr marL="12700" marR="5080">
              <a:lnSpc>
                <a:spcPts val="2160"/>
              </a:lnSpc>
              <a:spcBef>
                <a:spcPts val="375"/>
              </a:spcBef>
            </a:pPr>
            <a:r>
              <a:rPr lang="ru-RU" sz="2000" spc="-5" dirty="0" smtClean="0">
                <a:latin typeface="Trebuchet MS"/>
                <a:cs typeface="Trebuchet MS"/>
              </a:rPr>
              <a:t>Каждая стрелка может рассматриваться как матричное умножение. Поскольку вертикальные стрелки независимы, их можно сгруппировать.</a:t>
            </a:r>
            <a:endParaRPr sz="2000" dirty="0">
              <a:latin typeface="Trebuchet MS"/>
              <a:cs typeface="Trebuchet MS"/>
            </a:endParaRPr>
          </a:p>
        </p:txBody>
      </p:sp>
      <p:sp>
        <p:nvSpPr>
          <p:cNvPr id="3" name="object 3"/>
          <p:cNvSpPr txBox="1">
            <a:spLocks noGrp="1"/>
          </p:cNvSpPr>
          <p:nvPr>
            <p:ph type="title"/>
          </p:nvPr>
        </p:nvSpPr>
        <p:spPr>
          <a:xfrm>
            <a:off x="577087" y="631393"/>
            <a:ext cx="9862313" cy="1115690"/>
          </a:xfrm>
          <a:prstGeom prst="rect">
            <a:avLst/>
          </a:prstGeom>
        </p:spPr>
        <p:txBody>
          <a:bodyPr vert="horz" wrap="square" lIns="0" tIns="12700" rIns="0" bIns="0" rtlCol="0">
            <a:spAutoFit/>
          </a:bodyPr>
          <a:lstStyle/>
          <a:p>
            <a:pPr marL="12700">
              <a:lnSpc>
                <a:spcPts val="4285"/>
              </a:lnSpc>
              <a:spcBef>
                <a:spcPts val="100"/>
              </a:spcBef>
            </a:pPr>
            <a:r>
              <a:rPr lang="ru-RU" spc="-5" dirty="0" smtClean="0"/>
              <a:t>Операции Слияния с течением </a:t>
            </a:r>
            <a:r>
              <a:rPr lang="ru-RU" spc="-5" dirty="0"/>
              <a:t>В</a:t>
            </a:r>
            <a:r>
              <a:rPr lang="ru-RU" spc="-5" dirty="0" smtClean="0"/>
              <a:t>ремени </a:t>
            </a:r>
            <a:br>
              <a:rPr lang="ru-RU" spc="-5" dirty="0" smtClean="0"/>
            </a:br>
            <a:r>
              <a:rPr lang="ru-RU" sz="2400" dirty="0" smtClean="0">
                <a:solidFill>
                  <a:srgbClr val="76B800"/>
                </a:solidFill>
              </a:rPr>
              <a:t>Эффективное увеличение </a:t>
            </a:r>
            <a:r>
              <a:rPr lang="ru-RU" sz="2400" dirty="0" err="1" smtClean="0">
                <a:solidFill>
                  <a:srgbClr val="76B800"/>
                </a:solidFill>
              </a:rPr>
              <a:t>Минибэтча</a:t>
            </a:r>
            <a:endParaRPr sz="2400" dirty="0"/>
          </a:p>
        </p:txBody>
      </p:sp>
      <p:sp>
        <p:nvSpPr>
          <p:cNvPr id="4" name="object 4"/>
          <p:cNvSpPr/>
          <p:nvPr/>
        </p:nvSpPr>
        <p:spPr>
          <a:xfrm>
            <a:off x="1635251" y="4198492"/>
            <a:ext cx="7010019" cy="162754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139808" y="4742484"/>
            <a:ext cx="276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2" name="object 12"/>
          <p:cNvSpPr txBox="1"/>
          <p:nvPr/>
        </p:nvSpPr>
        <p:spPr>
          <a:xfrm>
            <a:off x="1912366" y="5753309"/>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0</a:t>
            </a:r>
            <a:endParaRPr sz="1950" baseline="-14957">
              <a:latin typeface="Cambria Math"/>
              <a:cs typeface="Cambria Math"/>
            </a:endParaRPr>
          </a:p>
        </p:txBody>
      </p:sp>
      <p:sp>
        <p:nvSpPr>
          <p:cNvPr id="13" name="object 13"/>
          <p:cNvSpPr txBox="1"/>
          <p:nvPr/>
        </p:nvSpPr>
        <p:spPr>
          <a:xfrm>
            <a:off x="3044189" y="5753309"/>
            <a:ext cx="279400" cy="327660"/>
          </a:xfrm>
          <a:prstGeom prst="rect">
            <a:avLst/>
          </a:prstGeom>
        </p:spPr>
        <p:txBody>
          <a:bodyPr vert="horz" wrap="square" lIns="0" tIns="1270" rIns="0" bIns="0" rtlCol="0">
            <a:spAutoFit/>
          </a:bodyPr>
          <a:lstStyle/>
          <a:p>
            <a:pPr marL="12700">
              <a:lnSpc>
                <a:spcPct val="100000"/>
              </a:lnSpc>
              <a:spcBef>
                <a:spcPts val="10"/>
              </a:spcBef>
            </a:pPr>
            <a:r>
              <a:rPr sz="1800" spc="-95" dirty="0">
                <a:latin typeface="Cambria Math"/>
                <a:cs typeface="Cambria Math"/>
              </a:rPr>
              <a:t>𝑤</a:t>
            </a:r>
            <a:r>
              <a:rPr sz="1950" spc="60" baseline="-14957" dirty="0">
                <a:latin typeface="Cambria Math"/>
                <a:cs typeface="Cambria Math"/>
              </a:rPr>
              <a:t>1</a:t>
            </a:r>
            <a:endParaRPr sz="1950" baseline="-14957">
              <a:latin typeface="Cambria Math"/>
              <a:cs typeface="Cambria Math"/>
            </a:endParaRPr>
          </a:p>
        </p:txBody>
      </p:sp>
      <p:sp>
        <p:nvSpPr>
          <p:cNvPr id="14" name="object 14"/>
          <p:cNvSpPr txBox="1"/>
          <p:nvPr/>
        </p:nvSpPr>
        <p:spPr>
          <a:xfrm>
            <a:off x="4252340" y="5753309"/>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2</a:t>
            </a:r>
            <a:endParaRPr sz="1950" baseline="-14957">
              <a:latin typeface="Cambria Math"/>
              <a:cs typeface="Cambria Math"/>
            </a:endParaRPr>
          </a:p>
        </p:txBody>
      </p:sp>
      <p:sp>
        <p:nvSpPr>
          <p:cNvPr id="15" name="object 15"/>
          <p:cNvSpPr txBox="1"/>
          <p:nvPr/>
        </p:nvSpPr>
        <p:spPr>
          <a:xfrm>
            <a:off x="5380735" y="5753309"/>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3</a:t>
            </a:r>
            <a:endParaRPr sz="1950" baseline="-14957">
              <a:latin typeface="Cambria Math"/>
              <a:cs typeface="Cambria Math"/>
            </a:endParaRPr>
          </a:p>
        </p:txBody>
      </p:sp>
      <p:sp>
        <p:nvSpPr>
          <p:cNvPr id="16" name="object 16"/>
          <p:cNvSpPr txBox="1"/>
          <p:nvPr/>
        </p:nvSpPr>
        <p:spPr>
          <a:xfrm>
            <a:off x="6587490" y="5748432"/>
            <a:ext cx="276860" cy="327660"/>
          </a:xfrm>
          <a:prstGeom prst="rect">
            <a:avLst/>
          </a:prstGeom>
        </p:spPr>
        <p:txBody>
          <a:bodyPr vert="horz" wrap="square" lIns="0" tIns="1270" rIns="0" bIns="0" rtlCol="0">
            <a:spAutoFit/>
          </a:bodyPr>
          <a:lstStyle/>
          <a:p>
            <a:pPr marL="12700">
              <a:lnSpc>
                <a:spcPct val="100000"/>
              </a:lnSpc>
              <a:spcBef>
                <a:spcPts val="10"/>
              </a:spcBef>
            </a:pPr>
            <a:r>
              <a:rPr sz="1800" spc="-120" dirty="0">
                <a:latin typeface="Cambria Math"/>
                <a:cs typeface="Cambria Math"/>
              </a:rPr>
              <a:t>𝑤</a:t>
            </a:r>
            <a:r>
              <a:rPr sz="1950" spc="60" baseline="-14957" dirty="0">
                <a:latin typeface="Cambria Math"/>
                <a:cs typeface="Cambria Math"/>
              </a:rPr>
              <a:t>4</a:t>
            </a:r>
            <a:endParaRPr sz="1950" baseline="-14957">
              <a:latin typeface="Cambria Math"/>
              <a:cs typeface="Cambria Math"/>
            </a:endParaRPr>
          </a:p>
        </p:txBody>
      </p:sp>
      <p:sp>
        <p:nvSpPr>
          <p:cNvPr id="17" name="object 17"/>
          <p:cNvSpPr txBox="1"/>
          <p:nvPr/>
        </p:nvSpPr>
        <p:spPr>
          <a:xfrm>
            <a:off x="7711185" y="5748432"/>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5</a:t>
            </a:r>
            <a:endParaRPr sz="1950" baseline="-14957">
              <a:latin typeface="Cambria Math"/>
              <a:cs typeface="Cambria Math"/>
            </a:endParaRPr>
          </a:p>
        </p:txBody>
      </p:sp>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28</a:t>
            </a:fld>
            <a:endParaRPr dirty="0"/>
          </a:p>
        </p:txBody>
      </p:sp>
      <p:sp>
        <p:nvSpPr>
          <p:cNvPr id="6" name="object 6"/>
          <p:cNvSpPr txBox="1"/>
          <p:nvPr/>
        </p:nvSpPr>
        <p:spPr>
          <a:xfrm>
            <a:off x="2476245"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0</a:t>
            </a:r>
            <a:endParaRPr sz="1950" baseline="-14957">
              <a:latin typeface="Cambria Math"/>
              <a:cs typeface="Cambria Math"/>
            </a:endParaRPr>
          </a:p>
        </p:txBody>
      </p:sp>
      <p:sp>
        <p:nvSpPr>
          <p:cNvPr id="7" name="object 7"/>
          <p:cNvSpPr txBox="1"/>
          <p:nvPr/>
        </p:nvSpPr>
        <p:spPr>
          <a:xfrm>
            <a:off x="3649726" y="4485513"/>
            <a:ext cx="24447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Math"/>
                <a:cs typeface="Cambria Math"/>
              </a:rPr>
              <a:t>ℎ</a:t>
            </a:r>
            <a:r>
              <a:rPr sz="1950" spc="60" baseline="-14957" dirty="0">
                <a:latin typeface="Cambria Math"/>
                <a:cs typeface="Cambria Math"/>
              </a:rPr>
              <a:t>1</a:t>
            </a:r>
            <a:endParaRPr sz="1950" baseline="-14957">
              <a:latin typeface="Cambria Math"/>
              <a:cs typeface="Cambria Math"/>
            </a:endParaRPr>
          </a:p>
        </p:txBody>
      </p:sp>
      <p:sp>
        <p:nvSpPr>
          <p:cNvPr id="8" name="object 8"/>
          <p:cNvSpPr txBox="1"/>
          <p:nvPr/>
        </p:nvSpPr>
        <p:spPr>
          <a:xfrm>
            <a:off x="4838827"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2</a:t>
            </a:r>
            <a:endParaRPr sz="1950" baseline="-14957">
              <a:latin typeface="Cambria Math"/>
              <a:cs typeface="Cambria Math"/>
            </a:endParaRPr>
          </a:p>
        </p:txBody>
      </p:sp>
      <p:sp>
        <p:nvSpPr>
          <p:cNvPr id="9" name="object 9"/>
          <p:cNvSpPr txBox="1"/>
          <p:nvPr/>
        </p:nvSpPr>
        <p:spPr>
          <a:xfrm>
            <a:off x="6009259"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3</a:t>
            </a:r>
            <a:endParaRPr sz="1950" baseline="-14957">
              <a:latin typeface="Cambria Math"/>
              <a:cs typeface="Cambria Math"/>
            </a:endParaRPr>
          </a:p>
        </p:txBody>
      </p:sp>
      <p:sp>
        <p:nvSpPr>
          <p:cNvPr id="10" name="object 10"/>
          <p:cNvSpPr txBox="1"/>
          <p:nvPr/>
        </p:nvSpPr>
        <p:spPr>
          <a:xfrm>
            <a:off x="7190613"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4</a:t>
            </a:r>
            <a:endParaRPr sz="1950" baseline="-14957">
              <a:latin typeface="Cambria Math"/>
              <a:cs typeface="Cambria Math"/>
            </a:endParaRPr>
          </a:p>
        </p:txBody>
      </p:sp>
      <p:sp>
        <p:nvSpPr>
          <p:cNvPr id="11" name="object 11"/>
          <p:cNvSpPr txBox="1"/>
          <p:nvPr/>
        </p:nvSpPr>
        <p:spPr>
          <a:xfrm>
            <a:off x="8361044"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5</a:t>
            </a:r>
            <a:endParaRPr sz="1950" baseline="-14957">
              <a:latin typeface="Cambria Math"/>
              <a:cs typeface="Cambria Math"/>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5251" y="4616196"/>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76B800"/>
          </a:solidFill>
        </p:spPr>
        <p:txBody>
          <a:bodyPr wrap="square" lIns="0" tIns="0" rIns="0" bIns="0" rtlCol="0"/>
          <a:lstStyle/>
          <a:p>
            <a:endParaRPr/>
          </a:p>
        </p:txBody>
      </p:sp>
      <p:sp>
        <p:nvSpPr>
          <p:cNvPr id="3" name="object 3"/>
          <p:cNvSpPr/>
          <p:nvPr/>
        </p:nvSpPr>
        <p:spPr>
          <a:xfrm>
            <a:off x="2805683" y="4616196"/>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76B800"/>
          </a:solidFill>
        </p:spPr>
        <p:txBody>
          <a:bodyPr wrap="square" lIns="0" tIns="0" rIns="0" bIns="0" rtlCol="0"/>
          <a:lstStyle/>
          <a:p>
            <a:endParaRPr/>
          </a:p>
        </p:txBody>
      </p:sp>
      <p:sp>
        <p:nvSpPr>
          <p:cNvPr id="4" name="object 4"/>
          <p:cNvSpPr txBox="1"/>
          <p:nvPr/>
        </p:nvSpPr>
        <p:spPr>
          <a:xfrm>
            <a:off x="595680" y="2098675"/>
            <a:ext cx="10072320" cy="1907573"/>
          </a:xfrm>
          <a:prstGeom prst="rect">
            <a:avLst/>
          </a:prstGeom>
        </p:spPr>
        <p:txBody>
          <a:bodyPr vert="horz" wrap="square" lIns="0" tIns="47625" rIns="0" bIns="0" rtlCol="0">
            <a:spAutoFit/>
          </a:bodyPr>
          <a:lstStyle/>
          <a:p>
            <a:pPr marL="12700" marR="5080">
              <a:lnSpc>
                <a:spcPts val="2160"/>
              </a:lnSpc>
              <a:spcBef>
                <a:spcPts val="375"/>
              </a:spcBef>
            </a:pPr>
            <a:r>
              <a:rPr lang="ru-RU" sz="2000" spc="-5" dirty="0">
                <a:latin typeface="Trebuchet MS"/>
                <a:cs typeface="Trebuchet MS"/>
              </a:rPr>
              <a:t>Каждая стрелка может рассматриваться как матричное умножение. Поскольку вертикальные стрелки независимы, их можно сгруппировать.</a:t>
            </a:r>
            <a:endParaRPr lang="ru-RU" sz="2000" dirty="0">
              <a:latin typeface="Trebuchet MS"/>
              <a:cs typeface="Trebuchet MS"/>
            </a:endParaRPr>
          </a:p>
          <a:p>
            <a:pPr marL="12700">
              <a:lnSpc>
                <a:spcPts val="2280"/>
              </a:lnSpc>
              <a:spcBef>
                <a:spcPts val="1525"/>
              </a:spcBef>
            </a:pPr>
            <a:r>
              <a:rPr lang="ru-RU" sz="2000" spc="-5" dirty="0" smtClean="0">
                <a:latin typeface="Trebuchet MS"/>
                <a:cs typeface="Trebuchet MS"/>
              </a:rPr>
              <a:t>На</a:t>
            </a:r>
            <a:r>
              <a:rPr sz="2000" spc="-5" dirty="0" smtClean="0">
                <a:latin typeface="Trebuchet MS"/>
                <a:cs typeface="Trebuchet MS"/>
              </a:rPr>
              <a:t> </a:t>
            </a:r>
            <a:r>
              <a:rPr sz="2000" dirty="0">
                <a:latin typeface="Trebuchet MS"/>
                <a:cs typeface="Trebuchet MS"/>
              </a:rPr>
              <a:t>x </a:t>
            </a:r>
            <a:r>
              <a:rPr lang="ru-RU" sz="2000" spc="-5" dirty="0" smtClean="0">
                <a:latin typeface="Trebuchet MS"/>
                <a:cs typeface="Trebuchet MS"/>
              </a:rPr>
              <a:t>раз</a:t>
            </a:r>
            <a:r>
              <a:rPr sz="2000" spc="-5" dirty="0" smtClean="0">
                <a:latin typeface="Trebuchet MS"/>
                <a:cs typeface="Trebuchet MS"/>
              </a:rPr>
              <a:t> </a:t>
            </a:r>
            <a:r>
              <a:rPr lang="ru-RU" sz="2000" dirty="0" smtClean="0">
                <a:latin typeface="Trebuchet MS"/>
                <a:cs typeface="Trebuchet MS"/>
              </a:rPr>
              <a:t>больше входных элементов для обработки</a:t>
            </a:r>
            <a:r>
              <a:rPr sz="2000" spc="-5" dirty="0" smtClean="0">
                <a:latin typeface="Trebuchet MS"/>
                <a:cs typeface="Trebuchet MS"/>
              </a:rPr>
              <a:t>, </a:t>
            </a:r>
            <a:r>
              <a:rPr lang="ru-RU" sz="2000" dirty="0" smtClean="0">
                <a:latin typeface="Trebuchet MS"/>
                <a:cs typeface="Trebuchet MS"/>
              </a:rPr>
              <a:t>группировка по </a:t>
            </a:r>
            <a:r>
              <a:rPr sz="2000" dirty="0" smtClean="0">
                <a:latin typeface="Trebuchet MS"/>
                <a:cs typeface="Trebuchet MS"/>
              </a:rPr>
              <a:t>x </a:t>
            </a:r>
            <a:r>
              <a:rPr lang="ru-RU" sz="2000" spc="-5" dirty="0" smtClean="0">
                <a:latin typeface="Trebuchet MS"/>
                <a:cs typeface="Trebuchet MS"/>
              </a:rPr>
              <a:t>эквивалентна увеличению </a:t>
            </a:r>
            <a:r>
              <a:rPr lang="ru-RU" sz="2000" spc="-5" dirty="0" err="1" smtClean="0">
                <a:latin typeface="Trebuchet MS"/>
                <a:cs typeface="Trebuchet MS"/>
              </a:rPr>
              <a:t>минибэтча</a:t>
            </a:r>
            <a:r>
              <a:rPr sz="2000" spc="-5" dirty="0" smtClean="0">
                <a:latin typeface="Trebuchet MS"/>
                <a:cs typeface="Trebuchet MS"/>
              </a:rPr>
              <a:t> </a:t>
            </a:r>
            <a:r>
              <a:rPr sz="2000" dirty="0">
                <a:latin typeface="Trebuchet MS"/>
                <a:cs typeface="Trebuchet MS"/>
              </a:rPr>
              <a:t>x </a:t>
            </a:r>
            <a:r>
              <a:rPr sz="2000" spc="-5" dirty="0" smtClean="0">
                <a:latin typeface="Trebuchet MS"/>
                <a:cs typeface="Trebuchet MS"/>
              </a:rPr>
              <a:t>(</a:t>
            </a:r>
            <a:r>
              <a:rPr lang="ru-RU" sz="2000" spc="-5" dirty="0" smtClean="0">
                <a:latin typeface="Trebuchet MS"/>
                <a:cs typeface="Trebuchet MS"/>
              </a:rPr>
              <a:t>матрица параметров является временным инвариантом</a:t>
            </a:r>
            <a:r>
              <a:rPr sz="2000" spc="-5" dirty="0" smtClean="0">
                <a:latin typeface="Trebuchet MS"/>
                <a:cs typeface="Trebuchet MS"/>
              </a:rPr>
              <a:t>).</a:t>
            </a:r>
            <a:endParaRPr sz="2000" dirty="0">
              <a:latin typeface="Trebuchet MS"/>
              <a:cs typeface="Trebuchet MS"/>
            </a:endParaRPr>
          </a:p>
          <a:p>
            <a:pPr marL="12700">
              <a:lnSpc>
                <a:spcPct val="100000"/>
              </a:lnSpc>
              <a:spcBef>
                <a:spcPts val="1565"/>
              </a:spcBef>
            </a:pPr>
            <a:r>
              <a:rPr lang="ru-RU" sz="2000" spc="-5" dirty="0" smtClean="0">
                <a:latin typeface="Trebuchet MS"/>
                <a:cs typeface="Trebuchet MS"/>
              </a:rPr>
              <a:t>Параллелизм может быть сохранен путем параллелизма задач, или «</a:t>
            </a:r>
            <a:r>
              <a:rPr lang="ru-RU" sz="2000" spc="-5" dirty="0" err="1" smtClean="0">
                <a:latin typeface="Trebuchet MS"/>
                <a:cs typeface="Trebuchet MS"/>
              </a:rPr>
              <a:t>стриминг</a:t>
            </a:r>
            <a:r>
              <a:rPr lang="ru-RU" sz="2000" spc="-5" dirty="0" smtClean="0">
                <a:latin typeface="Trebuchet MS"/>
                <a:cs typeface="Trebuchet MS"/>
              </a:rPr>
              <a:t>»</a:t>
            </a:r>
            <a:endParaRPr sz="2000" dirty="0">
              <a:latin typeface="Trebuchet MS"/>
              <a:cs typeface="Trebuchet MS"/>
            </a:endParaRPr>
          </a:p>
        </p:txBody>
      </p:sp>
      <p:sp>
        <p:nvSpPr>
          <p:cNvPr id="5" name="object 5"/>
          <p:cNvSpPr txBox="1">
            <a:spLocks noGrp="1"/>
          </p:cNvSpPr>
          <p:nvPr>
            <p:ph type="title"/>
          </p:nvPr>
        </p:nvSpPr>
        <p:spPr>
          <a:xfrm>
            <a:off x="577087" y="631393"/>
            <a:ext cx="11538713" cy="1115690"/>
          </a:xfrm>
          <a:prstGeom prst="rect">
            <a:avLst/>
          </a:prstGeom>
        </p:spPr>
        <p:txBody>
          <a:bodyPr vert="horz" wrap="square" lIns="0" tIns="12700" rIns="0" bIns="0" rtlCol="0">
            <a:spAutoFit/>
          </a:bodyPr>
          <a:lstStyle/>
          <a:p>
            <a:pPr marL="12700">
              <a:lnSpc>
                <a:spcPts val="4285"/>
              </a:lnSpc>
              <a:spcBef>
                <a:spcPts val="100"/>
              </a:spcBef>
            </a:pPr>
            <a:r>
              <a:rPr lang="ru-RU" spc="-5" dirty="0" smtClean="0"/>
              <a:t>Операции Слияния с </a:t>
            </a:r>
            <a:r>
              <a:rPr lang="ru-RU" spc="-5" dirty="0"/>
              <a:t>течением Времени </a:t>
            </a:r>
            <a:br>
              <a:rPr lang="ru-RU" spc="-5" dirty="0"/>
            </a:br>
            <a:r>
              <a:rPr lang="ru-RU" sz="2400" dirty="0">
                <a:solidFill>
                  <a:srgbClr val="76B800"/>
                </a:solidFill>
              </a:rPr>
              <a:t>Эффективное увеличение </a:t>
            </a:r>
            <a:r>
              <a:rPr lang="ru-RU" sz="2400" dirty="0" err="1">
                <a:solidFill>
                  <a:srgbClr val="76B800"/>
                </a:solidFill>
              </a:rPr>
              <a:t>Минибэтча</a:t>
            </a:r>
            <a:endParaRPr sz="2400" dirty="0"/>
          </a:p>
        </p:txBody>
      </p:sp>
      <p:sp>
        <p:nvSpPr>
          <p:cNvPr id="6" name="object 6"/>
          <p:cNvSpPr/>
          <p:nvPr/>
        </p:nvSpPr>
        <p:spPr>
          <a:xfrm>
            <a:off x="1433322" y="5389626"/>
            <a:ext cx="2346960" cy="688975"/>
          </a:xfrm>
          <a:custGeom>
            <a:avLst/>
            <a:gdLst/>
            <a:ahLst/>
            <a:cxnLst/>
            <a:rect l="l" t="t" r="r" b="b"/>
            <a:pathLst>
              <a:path w="2346960" h="688975">
                <a:moveTo>
                  <a:pt x="0" y="688848"/>
                </a:moveTo>
                <a:lnTo>
                  <a:pt x="2346960" y="688848"/>
                </a:lnTo>
                <a:lnTo>
                  <a:pt x="2346960" y="0"/>
                </a:lnTo>
                <a:lnTo>
                  <a:pt x="0" y="0"/>
                </a:lnTo>
                <a:lnTo>
                  <a:pt x="0" y="688848"/>
                </a:lnTo>
                <a:close/>
              </a:path>
            </a:pathLst>
          </a:custGeom>
          <a:solidFill>
            <a:srgbClr val="FF0000">
              <a:alpha val="27842"/>
            </a:srgbClr>
          </a:solidFill>
        </p:spPr>
        <p:txBody>
          <a:bodyPr wrap="square" lIns="0" tIns="0" rIns="0" bIns="0" rtlCol="0"/>
          <a:lstStyle/>
          <a:p>
            <a:endParaRPr/>
          </a:p>
        </p:txBody>
      </p:sp>
      <p:sp>
        <p:nvSpPr>
          <p:cNvPr id="7" name="object 7"/>
          <p:cNvSpPr/>
          <p:nvPr/>
        </p:nvSpPr>
        <p:spPr>
          <a:xfrm>
            <a:off x="1433322" y="5389626"/>
            <a:ext cx="2346960" cy="688975"/>
          </a:xfrm>
          <a:custGeom>
            <a:avLst/>
            <a:gdLst/>
            <a:ahLst/>
            <a:cxnLst/>
            <a:rect l="l" t="t" r="r" b="b"/>
            <a:pathLst>
              <a:path w="2346960" h="688975">
                <a:moveTo>
                  <a:pt x="0" y="688848"/>
                </a:moveTo>
                <a:lnTo>
                  <a:pt x="2346960" y="688848"/>
                </a:lnTo>
                <a:lnTo>
                  <a:pt x="2346960" y="0"/>
                </a:lnTo>
                <a:lnTo>
                  <a:pt x="0" y="0"/>
                </a:lnTo>
                <a:lnTo>
                  <a:pt x="0" y="688848"/>
                </a:lnTo>
                <a:close/>
              </a:path>
            </a:pathLst>
          </a:custGeom>
          <a:ln w="32004">
            <a:solidFill>
              <a:srgbClr val="000000"/>
            </a:solidFill>
          </a:ln>
        </p:spPr>
        <p:txBody>
          <a:bodyPr wrap="square" lIns="0" tIns="0" rIns="0" bIns="0" rtlCol="0"/>
          <a:lstStyle/>
          <a:p>
            <a:endParaRPr/>
          </a:p>
        </p:txBody>
      </p:sp>
      <p:sp>
        <p:nvSpPr>
          <p:cNvPr id="8" name="object 8"/>
          <p:cNvSpPr/>
          <p:nvPr/>
        </p:nvSpPr>
        <p:spPr>
          <a:xfrm>
            <a:off x="3786378" y="5389626"/>
            <a:ext cx="2346960" cy="688975"/>
          </a:xfrm>
          <a:custGeom>
            <a:avLst/>
            <a:gdLst/>
            <a:ahLst/>
            <a:cxnLst/>
            <a:rect l="l" t="t" r="r" b="b"/>
            <a:pathLst>
              <a:path w="2346960" h="688975">
                <a:moveTo>
                  <a:pt x="0" y="688848"/>
                </a:moveTo>
                <a:lnTo>
                  <a:pt x="2346960" y="688848"/>
                </a:lnTo>
                <a:lnTo>
                  <a:pt x="2346960" y="0"/>
                </a:lnTo>
                <a:lnTo>
                  <a:pt x="0" y="0"/>
                </a:lnTo>
                <a:lnTo>
                  <a:pt x="0" y="688848"/>
                </a:lnTo>
                <a:close/>
              </a:path>
            </a:pathLst>
          </a:custGeom>
          <a:solidFill>
            <a:srgbClr val="76B800">
              <a:alpha val="27842"/>
            </a:srgbClr>
          </a:solidFill>
        </p:spPr>
        <p:txBody>
          <a:bodyPr wrap="square" lIns="0" tIns="0" rIns="0" bIns="0" rtlCol="0"/>
          <a:lstStyle/>
          <a:p>
            <a:endParaRPr/>
          </a:p>
        </p:txBody>
      </p:sp>
      <p:sp>
        <p:nvSpPr>
          <p:cNvPr id="9" name="object 9"/>
          <p:cNvSpPr/>
          <p:nvPr/>
        </p:nvSpPr>
        <p:spPr>
          <a:xfrm>
            <a:off x="3786378" y="5389626"/>
            <a:ext cx="2346960" cy="688975"/>
          </a:xfrm>
          <a:custGeom>
            <a:avLst/>
            <a:gdLst/>
            <a:ahLst/>
            <a:cxnLst/>
            <a:rect l="l" t="t" r="r" b="b"/>
            <a:pathLst>
              <a:path w="2346960" h="688975">
                <a:moveTo>
                  <a:pt x="0" y="688848"/>
                </a:moveTo>
                <a:lnTo>
                  <a:pt x="2346960" y="688848"/>
                </a:lnTo>
                <a:lnTo>
                  <a:pt x="2346960" y="0"/>
                </a:lnTo>
                <a:lnTo>
                  <a:pt x="0" y="0"/>
                </a:lnTo>
                <a:lnTo>
                  <a:pt x="0" y="688848"/>
                </a:lnTo>
                <a:close/>
              </a:path>
            </a:pathLst>
          </a:custGeom>
          <a:ln w="32004">
            <a:solidFill>
              <a:srgbClr val="000000"/>
            </a:solidFill>
          </a:ln>
        </p:spPr>
        <p:txBody>
          <a:bodyPr wrap="square" lIns="0" tIns="0" rIns="0" bIns="0" rtlCol="0"/>
          <a:lstStyle/>
          <a:p>
            <a:endParaRPr/>
          </a:p>
        </p:txBody>
      </p:sp>
      <p:sp>
        <p:nvSpPr>
          <p:cNvPr id="10" name="object 10"/>
          <p:cNvSpPr/>
          <p:nvPr/>
        </p:nvSpPr>
        <p:spPr>
          <a:xfrm>
            <a:off x="6133338" y="5388102"/>
            <a:ext cx="2346960" cy="690880"/>
          </a:xfrm>
          <a:custGeom>
            <a:avLst/>
            <a:gdLst/>
            <a:ahLst/>
            <a:cxnLst/>
            <a:rect l="l" t="t" r="r" b="b"/>
            <a:pathLst>
              <a:path w="2346959" h="690879">
                <a:moveTo>
                  <a:pt x="0" y="690372"/>
                </a:moveTo>
                <a:lnTo>
                  <a:pt x="2346960" y="690372"/>
                </a:lnTo>
                <a:lnTo>
                  <a:pt x="2346960" y="0"/>
                </a:lnTo>
                <a:lnTo>
                  <a:pt x="0" y="0"/>
                </a:lnTo>
                <a:lnTo>
                  <a:pt x="0" y="690372"/>
                </a:lnTo>
                <a:close/>
              </a:path>
            </a:pathLst>
          </a:custGeom>
          <a:solidFill>
            <a:srgbClr val="76B800">
              <a:alpha val="27842"/>
            </a:srgbClr>
          </a:solidFill>
        </p:spPr>
        <p:txBody>
          <a:bodyPr wrap="square" lIns="0" tIns="0" rIns="0" bIns="0" rtlCol="0"/>
          <a:lstStyle/>
          <a:p>
            <a:endParaRPr/>
          </a:p>
        </p:txBody>
      </p:sp>
      <p:sp>
        <p:nvSpPr>
          <p:cNvPr id="11" name="object 11"/>
          <p:cNvSpPr/>
          <p:nvPr/>
        </p:nvSpPr>
        <p:spPr>
          <a:xfrm>
            <a:off x="6133338" y="5388102"/>
            <a:ext cx="2346960" cy="690880"/>
          </a:xfrm>
          <a:custGeom>
            <a:avLst/>
            <a:gdLst/>
            <a:ahLst/>
            <a:cxnLst/>
            <a:rect l="l" t="t" r="r" b="b"/>
            <a:pathLst>
              <a:path w="2346959" h="690879">
                <a:moveTo>
                  <a:pt x="0" y="690372"/>
                </a:moveTo>
                <a:lnTo>
                  <a:pt x="2346960" y="690372"/>
                </a:lnTo>
                <a:lnTo>
                  <a:pt x="2346960" y="0"/>
                </a:lnTo>
                <a:lnTo>
                  <a:pt x="0" y="0"/>
                </a:lnTo>
                <a:lnTo>
                  <a:pt x="0" y="690372"/>
                </a:lnTo>
                <a:close/>
              </a:path>
            </a:pathLst>
          </a:custGeom>
          <a:ln w="32004">
            <a:solidFill>
              <a:srgbClr val="000000"/>
            </a:solidFill>
          </a:ln>
        </p:spPr>
        <p:txBody>
          <a:bodyPr wrap="square" lIns="0" tIns="0" rIns="0" bIns="0" rtlCol="0"/>
          <a:lstStyle/>
          <a:p>
            <a:endParaRPr/>
          </a:p>
        </p:txBody>
      </p:sp>
      <p:sp>
        <p:nvSpPr>
          <p:cNvPr id="12" name="object 12"/>
          <p:cNvSpPr/>
          <p:nvPr/>
        </p:nvSpPr>
        <p:spPr>
          <a:xfrm>
            <a:off x="2406395" y="4882376"/>
            <a:ext cx="399415" cy="260350"/>
          </a:xfrm>
          <a:custGeom>
            <a:avLst/>
            <a:gdLst/>
            <a:ahLst/>
            <a:cxnLst/>
            <a:rect l="l" t="t" r="r" b="b"/>
            <a:pathLst>
              <a:path w="399414" h="260350">
                <a:moveTo>
                  <a:pt x="284030" y="130059"/>
                </a:moveTo>
                <a:lnTo>
                  <a:pt x="153162" y="206399"/>
                </a:lnTo>
                <a:lnTo>
                  <a:pt x="144551" y="214040"/>
                </a:lnTo>
                <a:lnTo>
                  <a:pt x="139715" y="224036"/>
                </a:lnTo>
                <a:lnTo>
                  <a:pt x="138999" y="235113"/>
                </a:lnTo>
                <a:lnTo>
                  <a:pt x="142748" y="245998"/>
                </a:lnTo>
                <a:lnTo>
                  <a:pt x="150368" y="254583"/>
                </a:lnTo>
                <a:lnTo>
                  <a:pt x="160369" y="259406"/>
                </a:lnTo>
                <a:lnTo>
                  <a:pt x="171465" y="260128"/>
                </a:lnTo>
                <a:lnTo>
                  <a:pt x="182372" y="256412"/>
                </a:lnTo>
                <a:lnTo>
                  <a:pt x="349283" y="159015"/>
                </a:lnTo>
                <a:lnTo>
                  <a:pt x="341503" y="159015"/>
                </a:lnTo>
                <a:lnTo>
                  <a:pt x="341503" y="155066"/>
                </a:lnTo>
                <a:lnTo>
                  <a:pt x="326898" y="155066"/>
                </a:lnTo>
                <a:lnTo>
                  <a:pt x="284030" y="130059"/>
                </a:lnTo>
                <a:close/>
              </a:path>
              <a:path w="399414" h="260350">
                <a:moveTo>
                  <a:pt x="234391" y="101103"/>
                </a:moveTo>
                <a:lnTo>
                  <a:pt x="0" y="101103"/>
                </a:lnTo>
                <a:lnTo>
                  <a:pt x="0" y="159015"/>
                </a:lnTo>
                <a:lnTo>
                  <a:pt x="234391" y="159015"/>
                </a:lnTo>
                <a:lnTo>
                  <a:pt x="284030" y="130059"/>
                </a:lnTo>
                <a:lnTo>
                  <a:pt x="234391" y="101103"/>
                </a:lnTo>
                <a:close/>
              </a:path>
              <a:path w="399414" h="260350">
                <a:moveTo>
                  <a:pt x="349288" y="101103"/>
                </a:moveTo>
                <a:lnTo>
                  <a:pt x="341503" y="101103"/>
                </a:lnTo>
                <a:lnTo>
                  <a:pt x="341503" y="159015"/>
                </a:lnTo>
                <a:lnTo>
                  <a:pt x="349283" y="159015"/>
                </a:lnTo>
                <a:lnTo>
                  <a:pt x="398906" y="130059"/>
                </a:lnTo>
                <a:lnTo>
                  <a:pt x="349288" y="101103"/>
                </a:lnTo>
                <a:close/>
              </a:path>
              <a:path w="399414" h="260350">
                <a:moveTo>
                  <a:pt x="326898" y="105053"/>
                </a:moveTo>
                <a:lnTo>
                  <a:pt x="284030" y="130059"/>
                </a:lnTo>
                <a:lnTo>
                  <a:pt x="326898" y="155066"/>
                </a:lnTo>
                <a:lnTo>
                  <a:pt x="326898" y="105053"/>
                </a:lnTo>
                <a:close/>
              </a:path>
              <a:path w="399414" h="260350">
                <a:moveTo>
                  <a:pt x="341503" y="105053"/>
                </a:moveTo>
                <a:lnTo>
                  <a:pt x="326898" y="105053"/>
                </a:lnTo>
                <a:lnTo>
                  <a:pt x="326898" y="155066"/>
                </a:lnTo>
                <a:lnTo>
                  <a:pt x="341503" y="155066"/>
                </a:lnTo>
                <a:lnTo>
                  <a:pt x="341503" y="105053"/>
                </a:lnTo>
                <a:close/>
              </a:path>
              <a:path w="399414" h="260350">
                <a:moveTo>
                  <a:pt x="171465" y="0"/>
                </a:moveTo>
                <a:lnTo>
                  <a:pt x="160369" y="710"/>
                </a:lnTo>
                <a:lnTo>
                  <a:pt x="150368" y="5516"/>
                </a:lnTo>
                <a:lnTo>
                  <a:pt x="142748" y="14108"/>
                </a:lnTo>
                <a:lnTo>
                  <a:pt x="138999" y="25000"/>
                </a:lnTo>
                <a:lnTo>
                  <a:pt x="139715" y="36081"/>
                </a:lnTo>
                <a:lnTo>
                  <a:pt x="144551" y="46078"/>
                </a:lnTo>
                <a:lnTo>
                  <a:pt x="153162" y="53720"/>
                </a:lnTo>
                <a:lnTo>
                  <a:pt x="284030" y="130059"/>
                </a:lnTo>
                <a:lnTo>
                  <a:pt x="326898" y="105053"/>
                </a:lnTo>
                <a:lnTo>
                  <a:pt x="341503" y="105053"/>
                </a:lnTo>
                <a:lnTo>
                  <a:pt x="341503" y="101103"/>
                </a:lnTo>
                <a:lnTo>
                  <a:pt x="349288" y="101103"/>
                </a:lnTo>
                <a:lnTo>
                  <a:pt x="182372" y="3694"/>
                </a:lnTo>
                <a:lnTo>
                  <a:pt x="171465" y="0"/>
                </a:lnTo>
                <a:close/>
              </a:path>
            </a:pathLst>
          </a:custGeom>
          <a:solidFill>
            <a:srgbClr val="505050"/>
          </a:solidFill>
        </p:spPr>
        <p:txBody>
          <a:bodyPr wrap="square" lIns="0" tIns="0" rIns="0" bIns="0" rtlCol="0"/>
          <a:lstStyle/>
          <a:p>
            <a:endParaRPr/>
          </a:p>
        </p:txBody>
      </p:sp>
      <p:sp>
        <p:nvSpPr>
          <p:cNvPr id="13" name="object 13"/>
          <p:cNvSpPr/>
          <p:nvPr/>
        </p:nvSpPr>
        <p:spPr>
          <a:xfrm>
            <a:off x="1896860" y="42167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60" y="254355"/>
                </a:lnTo>
                <a:lnTo>
                  <a:pt x="224055" y="259191"/>
                </a:lnTo>
                <a:lnTo>
                  <a:pt x="235122"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4" name="object 14"/>
          <p:cNvSpPr/>
          <p:nvPr/>
        </p:nvSpPr>
        <p:spPr>
          <a:xfrm>
            <a:off x="1902956" y="5387200"/>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FF0000"/>
          </a:solidFill>
        </p:spPr>
        <p:txBody>
          <a:bodyPr wrap="square" lIns="0" tIns="0" rIns="0" bIns="0" rtlCol="0"/>
          <a:lstStyle/>
          <a:p>
            <a:endParaRPr/>
          </a:p>
        </p:txBody>
      </p:sp>
      <p:sp>
        <p:nvSpPr>
          <p:cNvPr id="15" name="object 15"/>
          <p:cNvSpPr/>
          <p:nvPr/>
        </p:nvSpPr>
        <p:spPr>
          <a:xfrm>
            <a:off x="3056624" y="5387200"/>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FF0000"/>
          </a:solidFill>
        </p:spPr>
        <p:txBody>
          <a:bodyPr wrap="square" lIns="0" tIns="0" rIns="0" bIns="0" rtlCol="0"/>
          <a:lstStyle/>
          <a:p>
            <a:endParaRPr/>
          </a:p>
        </p:txBody>
      </p:sp>
      <p:sp>
        <p:nvSpPr>
          <p:cNvPr id="16" name="object 16"/>
          <p:cNvSpPr/>
          <p:nvPr/>
        </p:nvSpPr>
        <p:spPr>
          <a:xfrm>
            <a:off x="3056624" y="42167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60" y="254355"/>
                </a:lnTo>
                <a:lnTo>
                  <a:pt x="224055" y="259191"/>
                </a:lnTo>
                <a:lnTo>
                  <a:pt x="235122"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7" name="object 17"/>
          <p:cNvSpPr/>
          <p:nvPr/>
        </p:nvSpPr>
        <p:spPr>
          <a:xfrm>
            <a:off x="3576828" y="4882376"/>
            <a:ext cx="399415" cy="260350"/>
          </a:xfrm>
          <a:custGeom>
            <a:avLst/>
            <a:gdLst/>
            <a:ahLst/>
            <a:cxnLst/>
            <a:rect l="l" t="t" r="r" b="b"/>
            <a:pathLst>
              <a:path w="399414" h="260350">
                <a:moveTo>
                  <a:pt x="284030" y="130059"/>
                </a:moveTo>
                <a:lnTo>
                  <a:pt x="153162" y="206399"/>
                </a:lnTo>
                <a:lnTo>
                  <a:pt x="144551" y="214040"/>
                </a:lnTo>
                <a:lnTo>
                  <a:pt x="139715" y="224036"/>
                </a:lnTo>
                <a:lnTo>
                  <a:pt x="138999" y="235113"/>
                </a:lnTo>
                <a:lnTo>
                  <a:pt x="142748" y="245998"/>
                </a:lnTo>
                <a:lnTo>
                  <a:pt x="150367" y="254583"/>
                </a:lnTo>
                <a:lnTo>
                  <a:pt x="160369" y="259406"/>
                </a:lnTo>
                <a:lnTo>
                  <a:pt x="171465" y="260128"/>
                </a:lnTo>
                <a:lnTo>
                  <a:pt x="182372" y="256412"/>
                </a:lnTo>
                <a:lnTo>
                  <a:pt x="349283" y="159015"/>
                </a:lnTo>
                <a:lnTo>
                  <a:pt x="341502" y="159015"/>
                </a:lnTo>
                <a:lnTo>
                  <a:pt x="341502" y="155066"/>
                </a:lnTo>
                <a:lnTo>
                  <a:pt x="326898" y="155066"/>
                </a:lnTo>
                <a:lnTo>
                  <a:pt x="284030" y="130059"/>
                </a:lnTo>
                <a:close/>
              </a:path>
              <a:path w="399414" h="260350">
                <a:moveTo>
                  <a:pt x="234391" y="101103"/>
                </a:moveTo>
                <a:lnTo>
                  <a:pt x="0" y="101103"/>
                </a:lnTo>
                <a:lnTo>
                  <a:pt x="0" y="159015"/>
                </a:lnTo>
                <a:lnTo>
                  <a:pt x="234391" y="159015"/>
                </a:lnTo>
                <a:lnTo>
                  <a:pt x="284030" y="130059"/>
                </a:lnTo>
                <a:lnTo>
                  <a:pt x="234391" y="101103"/>
                </a:lnTo>
                <a:close/>
              </a:path>
              <a:path w="399414" h="260350">
                <a:moveTo>
                  <a:pt x="349288" y="101103"/>
                </a:moveTo>
                <a:lnTo>
                  <a:pt x="341502" y="101103"/>
                </a:lnTo>
                <a:lnTo>
                  <a:pt x="341502" y="159015"/>
                </a:lnTo>
                <a:lnTo>
                  <a:pt x="349283" y="159015"/>
                </a:lnTo>
                <a:lnTo>
                  <a:pt x="398907" y="130059"/>
                </a:lnTo>
                <a:lnTo>
                  <a:pt x="349288" y="101103"/>
                </a:lnTo>
                <a:close/>
              </a:path>
              <a:path w="399414" h="260350">
                <a:moveTo>
                  <a:pt x="326898" y="105053"/>
                </a:moveTo>
                <a:lnTo>
                  <a:pt x="284030" y="130059"/>
                </a:lnTo>
                <a:lnTo>
                  <a:pt x="326898" y="155066"/>
                </a:lnTo>
                <a:lnTo>
                  <a:pt x="326898" y="105053"/>
                </a:lnTo>
                <a:close/>
              </a:path>
              <a:path w="399414" h="260350">
                <a:moveTo>
                  <a:pt x="341502" y="105053"/>
                </a:moveTo>
                <a:lnTo>
                  <a:pt x="326898" y="105053"/>
                </a:lnTo>
                <a:lnTo>
                  <a:pt x="326898" y="155066"/>
                </a:lnTo>
                <a:lnTo>
                  <a:pt x="341502" y="155066"/>
                </a:lnTo>
                <a:lnTo>
                  <a:pt x="341502" y="105053"/>
                </a:lnTo>
                <a:close/>
              </a:path>
              <a:path w="399414" h="260350">
                <a:moveTo>
                  <a:pt x="171465" y="0"/>
                </a:moveTo>
                <a:lnTo>
                  <a:pt x="160369" y="710"/>
                </a:lnTo>
                <a:lnTo>
                  <a:pt x="150368" y="5516"/>
                </a:lnTo>
                <a:lnTo>
                  <a:pt x="142748" y="14108"/>
                </a:lnTo>
                <a:lnTo>
                  <a:pt x="138999" y="25000"/>
                </a:lnTo>
                <a:lnTo>
                  <a:pt x="139715" y="36081"/>
                </a:lnTo>
                <a:lnTo>
                  <a:pt x="144551" y="46078"/>
                </a:lnTo>
                <a:lnTo>
                  <a:pt x="153162" y="53720"/>
                </a:lnTo>
                <a:lnTo>
                  <a:pt x="284030" y="130059"/>
                </a:lnTo>
                <a:lnTo>
                  <a:pt x="326898" y="105053"/>
                </a:lnTo>
                <a:lnTo>
                  <a:pt x="341502" y="105053"/>
                </a:lnTo>
                <a:lnTo>
                  <a:pt x="341502" y="101103"/>
                </a:lnTo>
                <a:lnTo>
                  <a:pt x="349288" y="101103"/>
                </a:lnTo>
                <a:lnTo>
                  <a:pt x="182372" y="3694"/>
                </a:lnTo>
                <a:lnTo>
                  <a:pt x="171465" y="0"/>
                </a:lnTo>
                <a:close/>
              </a:path>
            </a:pathLst>
          </a:custGeom>
          <a:solidFill>
            <a:srgbClr val="505050"/>
          </a:solidFill>
        </p:spPr>
        <p:txBody>
          <a:bodyPr wrap="square" lIns="0" tIns="0" rIns="0" bIns="0" rtlCol="0"/>
          <a:lstStyle/>
          <a:p>
            <a:endParaRPr/>
          </a:p>
        </p:txBody>
      </p:sp>
      <p:sp>
        <p:nvSpPr>
          <p:cNvPr id="18" name="object 18"/>
          <p:cNvSpPr/>
          <p:nvPr/>
        </p:nvSpPr>
        <p:spPr>
          <a:xfrm>
            <a:off x="3974591" y="4608576"/>
            <a:ext cx="771525" cy="771525"/>
          </a:xfrm>
          <a:custGeom>
            <a:avLst/>
            <a:gdLst/>
            <a:ahLst/>
            <a:cxnLst/>
            <a:rect l="l" t="t" r="r" b="b"/>
            <a:pathLst>
              <a:path w="771525" h="771525">
                <a:moveTo>
                  <a:pt x="0" y="771144"/>
                </a:moveTo>
                <a:lnTo>
                  <a:pt x="771143" y="771144"/>
                </a:lnTo>
                <a:lnTo>
                  <a:pt x="771143" y="0"/>
                </a:lnTo>
                <a:lnTo>
                  <a:pt x="0" y="0"/>
                </a:lnTo>
                <a:lnTo>
                  <a:pt x="0" y="771144"/>
                </a:lnTo>
                <a:close/>
              </a:path>
            </a:pathLst>
          </a:custGeom>
          <a:solidFill>
            <a:srgbClr val="76B800"/>
          </a:solidFill>
        </p:spPr>
        <p:txBody>
          <a:bodyPr wrap="square" lIns="0" tIns="0" rIns="0" bIns="0" rtlCol="0"/>
          <a:lstStyle/>
          <a:p>
            <a:endParaRPr/>
          </a:p>
        </p:txBody>
      </p:sp>
      <p:sp>
        <p:nvSpPr>
          <p:cNvPr id="19" name="object 19"/>
          <p:cNvSpPr/>
          <p:nvPr/>
        </p:nvSpPr>
        <p:spPr>
          <a:xfrm>
            <a:off x="4745735" y="4874755"/>
            <a:ext cx="399415" cy="260350"/>
          </a:xfrm>
          <a:custGeom>
            <a:avLst/>
            <a:gdLst/>
            <a:ahLst/>
            <a:cxnLst/>
            <a:rect l="l" t="t" r="r" b="b"/>
            <a:pathLst>
              <a:path w="399414" h="260350">
                <a:moveTo>
                  <a:pt x="284030" y="130059"/>
                </a:moveTo>
                <a:lnTo>
                  <a:pt x="153162" y="206399"/>
                </a:lnTo>
                <a:lnTo>
                  <a:pt x="144551" y="214040"/>
                </a:lnTo>
                <a:lnTo>
                  <a:pt x="139715" y="224036"/>
                </a:lnTo>
                <a:lnTo>
                  <a:pt x="138999" y="235113"/>
                </a:lnTo>
                <a:lnTo>
                  <a:pt x="142748" y="245998"/>
                </a:lnTo>
                <a:lnTo>
                  <a:pt x="150367" y="254583"/>
                </a:lnTo>
                <a:lnTo>
                  <a:pt x="160369" y="259406"/>
                </a:lnTo>
                <a:lnTo>
                  <a:pt x="171465" y="260128"/>
                </a:lnTo>
                <a:lnTo>
                  <a:pt x="182372" y="256412"/>
                </a:lnTo>
                <a:lnTo>
                  <a:pt x="349283" y="159015"/>
                </a:lnTo>
                <a:lnTo>
                  <a:pt x="341502" y="159015"/>
                </a:lnTo>
                <a:lnTo>
                  <a:pt x="341502" y="155066"/>
                </a:lnTo>
                <a:lnTo>
                  <a:pt x="326898" y="155066"/>
                </a:lnTo>
                <a:lnTo>
                  <a:pt x="284030" y="130059"/>
                </a:lnTo>
                <a:close/>
              </a:path>
              <a:path w="399414" h="260350">
                <a:moveTo>
                  <a:pt x="234391" y="101103"/>
                </a:moveTo>
                <a:lnTo>
                  <a:pt x="0" y="101103"/>
                </a:lnTo>
                <a:lnTo>
                  <a:pt x="0" y="159015"/>
                </a:lnTo>
                <a:lnTo>
                  <a:pt x="234391" y="159015"/>
                </a:lnTo>
                <a:lnTo>
                  <a:pt x="284030" y="130059"/>
                </a:lnTo>
                <a:lnTo>
                  <a:pt x="234391" y="101103"/>
                </a:lnTo>
                <a:close/>
              </a:path>
              <a:path w="399414" h="260350">
                <a:moveTo>
                  <a:pt x="349288" y="101103"/>
                </a:moveTo>
                <a:lnTo>
                  <a:pt x="341502" y="101103"/>
                </a:lnTo>
                <a:lnTo>
                  <a:pt x="341502" y="159015"/>
                </a:lnTo>
                <a:lnTo>
                  <a:pt x="349283" y="159015"/>
                </a:lnTo>
                <a:lnTo>
                  <a:pt x="398906" y="130059"/>
                </a:lnTo>
                <a:lnTo>
                  <a:pt x="349288" y="101103"/>
                </a:lnTo>
                <a:close/>
              </a:path>
              <a:path w="399414" h="260350">
                <a:moveTo>
                  <a:pt x="326898" y="105053"/>
                </a:moveTo>
                <a:lnTo>
                  <a:pt x="284030" y="130059"/>
                </a:lnTo>
                <a:lnTo>
                  <a:pt x="326898" y="155066"/>
                </a:lnTo>
                <a:lnTo>
                  <a:pt x="326898" y="105053"/>
                </a:lnTo>
                <a:close/>
              </a:path>
              <a:path w="399414" h="260350">
                <a:moveTo>
                  <a:pt x="341502" y="105053"/>
                </a:moveTo>
                <a:lnTo>
                  <a:pt x="326898" y="105053"/>
                </a:lnTo>
                <a:lnTo>
                  <a:pt x="326898" y="155066"/>
                </a:lnTo>
                <a:lnTo>
                  <a:pt x="341502" y="155066"/>
                </a:lnTo>
                <a:lnTo>
                  <a:pt x="341502" y="105053"/>
                </a:lnTo>
                <a:close/>
              </a:path>
              <a:path w="399414" h="260350">
                <a:moveTo>
                  <a:pt x="171465" y="0"/>
                </a:moveTo>
                <a:lnTo>
                  <a:pt x="160369" y="710"/>
                </a:lnTo>
                <a:lnTo>
                  <a:pt x="150367" y="5516"/>
                </a:lnTo>
                <a:lnTo>
                  <a:pt x="142748" y="14108"/>
                </a:lnTo>
                <a:lnTo>
                  <a:pt x="138999" y="25000"/>
                </a:lnTo>
                <a:lnTo>
                  <a:pt x="139715" y="36081"/>
                </a:lnTo>
                <a:lnTo>
                  <a:pt x="144551" y="46078"/>
                </a:lnTo>
                <a:lnTo>
                  <a:pt x="153162" y="53720"/>
                </a:lnTo>
                <a:lnTo>
                  <a:pt x="284030" y="130059"/>
                </a:lnTo>
                <a:lnTo>
                  <a:pt x="326898" y="105053"/>
                </a:lnTo>
                <a:lnTo>
                  <a:pt x="341502" y="105053"/>
                </a:lnTo>
                <a:lnTo>
                  <a:pt x="341502" y="101103"/>
                </a:lnTo>
                <a:lnTo>
                  <a:pt x="349288" y="101103"/>
                </a:lnTo>
                <a:lnTo>
                  <a:pt x="182372" y="3694"/>
                </a:lnTo>
                <a:lnTo>
                  <a:pt x="171465" y="0"/>
                </a:lnTo>
                <a:close/>
              </a:path>
            </a:pathLst>
          </a:custGeom>
          <a:solidFill>
            <a:srgbClr val="505050"/>
          </a:solidFill>
        </p:spPr>
        <p:txBody>
          <a:bodyPr wrap="square" lIns="0" tIns="0" rIns="0" bIns="0" rtlCol="0"/>
          <a:lstStyle/>
          <a:p>
            <a:endParaRPr/>
          </a:p>
        </p:txBody>
      </p:sp>
      <p:sp>
        <p:nvSpPr>
          <p:cNvPr id="20" name="object 20"/>
          <p:cNvSpPr/>
          <p:nvPr/>
        </p:nvSpPr>
        <p:spPr>
          <a:xfrm>
            <a:off x="4236199" y="4198492"/>
            <a:ext cx="260350" cy="399415"/>
          </a:xfrm>
          <a:custGeom>
            <a:avLst/>
            <a:gdLst/>
            <a:ahLst/>
            <a:cxnLst/>
            <a:rect l="l" t="t" r="r" b="b"/>
            <a:pathLst>
              <a:path w="260350" h="399414">
                <a:moveTo>
                  <a:pt x="130059" y="114898"/>
                </a:moveTo>
                <a:lnTo>
                  <a:pt x="101103" y="164537"/>
                </a:lnTo>
                <a:lnTo>
                  <a:pt x="101103" y="399287"/>
                </a:lnTo>
                <a:lnTo>
                  <a:pt x="159015" y="399287"/>
                </a:lnTo>
                <a:lnTo>
                  <a:pt x="159015" y="164537"/>
                </a:lnTo>
                <a:lnTo>
                  <a:pt x="130059" y="114898"/>
                </a:lnTo>
                <a:close/>
              </a:path>
              <a:path w="260350" h="399414">
                <a:moveTo>
                  <a:pt x="130059" y="0"/>
                </a:moveTo>
                <a:lnTo>
                  <a:pt x="3694" y="216661"/>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3"/>
                </a:lnTo>
                <a:lnTo>
                  <a:pt x="163539" y="57403"/>
                </a:lnTo>
                <a:lnTo>
                  <a:pt x="130059" y="0"/>
                </a:lnTo>
                <a:close/>
              </a:path>
              <a:path w="260350" h="399414">
                <a:moveTo>
                  <a:pt x="163539" y="57403"/>
                </a:moveTo>
                <a:lnTo>
                  <a:pt x="159015" y="57403"/>
                </a:lnTo>
                <a:lnTo>
                  <a:pt x="159015" y="164537"/>
                </a:lnTo>
                <a:lnTo>
                  <a:pt x="206386" y="245744"/>
                </a:lnTo>
                <a:lnTo>
                  <a:pt x="214060" y="254355"/>
                </a:lnTo>
                <a:lnTo>
                  <a:pt x="224055" y="259191"/>
                </a:lnTo>
                <a:lnTo>
                  <a:pt x="235122" y="259907"/>
                </a:lnTo>
                <a:lnTo>
                  <a:pt x="246010" y="256158"/>
                </a:lnTo>
                <a:lnTo>
                  <a:pt x="254603" y="248540"/>
                </a:lnTo>
                <a:lnTo>
                  <a:pt x="259409" y="238553"/>
                </a:lnTo>
                <a:lnTo>
                  <a:pt x="260119" y="227494"/>
                </a:lnTo>
                <a:lnTo>
                  <a:pt x="256424" y="216661"/>
                </a:lnTo>
                <a:lnTo>
                  <a:pt x="163539" y="57403"/>
                </a:lnTo>
                <a:close/>
              </a:path>
              <a:path w="260350" h="399414">
                <a:moveTo>
                  <a:pt x="159015" y="57403"/>
                </a:moveTo>
                <a:lnTo>
                  <a:pt x="101103" y="57403"/>
                </a:lnTo>
                <a:lnTo>
                  <a:pt x="101103" y="164537"/>
                </a:lnTo>
                <a:lnTo>
                  <a:pt x="130059" y="114898"/>
                </a:lnTo>
                <a:lnTo>
                  <a:pt x="105040" y="72008"/>
                </a:lnTo>
                <a:lnTo>
                  <a:pt x="159015" y="72008"/>
                </a:lnTo>
                <a:lnTo>
                  <a:pt x="159015" y="57403"/>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21" name="object 21"/>
          <p:cNvSpPr/>
          <p:nvPr/>
        </p:nvSpPr>
        <p:spPr>
          <a:xfrm>
            <a:off x="4242296" y="5368912"/>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22" name="object 22"/>
          <p:cNvSpPr/>
          <p:nvPr/>
        </p:nvSpPr>
        <p:spPr>
          <a:xfrm>
            <a:off x="5145023" y="4608576"/>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23" name="object 23"/>
          <p:cNvSpPr/>
          <p:nvPr/>
        </p:nvSpPr>
        <p:spPr>
          <a:xfrm>
            <a:off x="5397487" y="5368912"/>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24" name="object 24"/>
          <p:cNvSpPr/>
          <p:nvPr/>
        </p:nvSpPr>
        <p:spPr>
          <a:xfrm>
            <a:off x="5397487" y="4198492"/>
            <a:ext cx="260350" cy="399415"/>
          </a:xfrm>
          <a:custGeom>
            <a:avLst/>
            <a:gdLst/>
            <a:ahLst/>
            <a:cxnLst/>
            <a:rect l="l" t="t" r="r" b="b"/>
            <a:pathLst>
              <a:path w="260350" h="399414">
                <a:moveTo>
                  <a:pt x="130059" y="114898"/>
                </a:moveTo>
                <a:lnTo>
                  <a:pt x="101103" y="164537"/>
                </a:lnTo>
                <a:lnTo>
                  <a:pt x="101103" y="399287"/>
                </a:lnTo>
                <a:lnTo>
                  <a:pt x="159015" y="399287"/>
                </a:lnTo>
                <a:lnTo>
                  <a:pt x="159015" y="164537"/>
                </a:lnTo>
                <a:lnTo>
                  <a:pt x="130059" y="114898"/>
                </a:lnTo>
                <a:close/>
              </a:path>
              <a:path w="260350" h="399414">
                <a:moveTo>
                  <a:pt x="130059" y="0"/>
                </a:moveTo>
                <a:lnTo>
                  <a:pt x="3694" y="216661"/>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3"/>
                </a:lnTo>
                <a:lnTo>
                  <a:pt x="163539" y="57403"/>
                </a:lnTo>
                <a:lnTo>
                  <a:pt x="130059" y="0"/>
                </a:lnTo>
                <a:close/>
              </a:path>
              <a:path w="260350" h="399414">
                <a:moveTo>
                  <a:pt x="163539" y="57403"/>
                </a:moveTo>
                <a:lnTo>
                  <a:pt x="159015" y="57403"/>
                </a:lnTo>
                <a:lnTo>
                  <a:pt x="159015" y="164537"/>
                </a:lnTo>
                <a:lnTo>
                  <a:pt x="206386" y="245744"/>
                </a:lnTo>
                <a:lnTo>
                  <a:pt x="214060" y="254355"/>
                </a:lnTo>
                <a:lnTo>
                  <a:pt x="224055" y="259191"/>
                </a:lnTo>
                <a:lnTo>
                  <a:pt x="235122" y="259907"/>
                </a:lnTo>
                <a:lnTo>
                  <a:pt x="246010" y="256158"/>
                </a:lnTo>
                <a:lnTo>
                  <a:pt x="254603" y="248540"/>
                </a:lnTo>
                <a:lnTo>
                  <a:pt x="259409" y="238553"/>
                </a:lnTo>
                <a:lnTo>
                  <a:pt x="260119" y="227494"/>
                </a:lnTo>
                <a:lnTo>
                  <a:pt x="256424" y="216661"/>
                </a:lnTo>
                <a:lnTo>
                  <a:pt x="163539" y="57403"/>
                </a:lnTo>
                <a:close/>
              </a:path>
              <a:path w="260350" h="399414">
                <a:moveTo>
                  <a:pt x="159015" y="57403"/>
                </a:moveTo>
                <a:lnTo>
                  <a:pt x="101103" y="57403"/>
                </a:lnTo>
                <a:lnTo>
                  <a:pt x="101103" y="164537"/>
                </a:lnTo>
                <a:lnTo>
                  <a:pt x="130059" y="114898"/>
                </a:lnTo>
                <a:lnTo>
                  <a:pt x="105040" y="72008"/>
                </a:lnTo>
                <a:lnTo>
                  <a:pt x="159015" y="72008"/>
                </a:lnTo>
                <a:lnTo>
                  <a:pt x="159015" y="57403"/>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25" name="object 25"/>
          <p:cNvSpPr/>
          <p:nvPr/>
        </p:nvSpPr>
        <p:spPr>
          <a:xfrm>
            <a:off x="5916167" y="4874755"/>
            <a:ext cx="399415" cy="260350"/>
          </a:xfrm>
          <a:custGeom>
            <a:avLst/>
            <a:gdLst/>
            <a:ahLst/>
            <a:cxnLst/>
            <a:rect l="l" t="t" r="r" b="b"/>
            <a:pathLst>
              <a:path w="399414" h="260350">
                <a:moveTo>
                  <a:pt x="284030" y="130059"/>
                </a:moveTo>
                <a:lnTo>
                  <a:pt x="153162" y="206399"/>
                </a:lnTo>
                <a:lnTo>
                  <a:pt x="144551" y="214040"/>
                </a:lnTo>
                <a:lnTo>
                  <a:pt x="139715" y="224036"/>
                </a:lnTo>
                <a:lnTo>
                  <a:pt x="138999" y="235113"/>
                </a:lnTo>
                <a:lnTo>
                  <a:pt x="142748" y="245998"/>
                </a:lnTo>
                <a:lnTo>
                  <a:pt x="150367" y="254583"/>
                </a:lnTo>
                <a:lnTo>
                  <a:pt x="160369" y="259406"/>
                </a:lnTo>
                <a:lnTo>
                  <a:pt x="171465" y="260128"/>
                </a:lnTo>
                <a:lnTo>
                  <a:pt x="182372" y="256412"/>
                </a:lnTo>
                <a:lnTo>
                  <a:pt x="349283" y="159015"/>
                </a:lnTo>
                <a:lnTo>
                  <a:pt x="341503" y="159015"/>
                </a:lnTo>
                <a:lnTo>
                  <a:pt x="341503" y="155066"/>
                </a:lnTo>
                <a:lnTo>
                  <a:pt x="326898" y="155066"/>
                </a:lnTo>
                <a:lnTo>
                  <a:pt x="284030" y="130059"/>
                </a:lnTo>
                <a:close/>
              </a:path>
              <a:path w="399414" h="260350">
                <a:moveTo>
                  <a:pt x="234391" y="101103"/>
                </a:moveTo>
                <a:lnTo>
                  <a:pt x="0" y="101103"/>
                </a:lnTo>
                <a:lnTo>
                  <a:pt x="0" y="159015"/>
                </a:lnTo>
                <a:lnTo>
                  <a:pt x="234391" y="159015"/>
                </a:lnTo>
                <a:lnTo>
                  <a:pt x="284030" y="130059"/>
                </a:lnTo>
                <a:lnTo>
                  <a:pt x="234391" y="101103"/>
                </a:lnTo>
                <a:close/>
              </a:path>
              <a:path w="399414" h="260350">
                <a:moveTo>
                  <a:pt x="349288" y="101103"/>
                </a:moveTo>
                <a:lnTo>
                  <a:pt x="341503" y="101103"/>
                </a:lnTo>
                <a:lnTo>
                  <a:pt x="341503" y="159015"/>
                </a:lnTo>
                <a:lnTo>
                  <a:pt x="349283" y="159015"/>
                </a:lnTo>
                <a:lnTo>
                  <a:pt x="398907" y="130059"/>
                </a:lnTo>
                <a:lnTo>
                  <a:pt x="349288" y="101103"/>
                </a:lnTo>
                <a:close/>
              </a:path>
              <a:path w="399414" h="260350">
                <a:moveTo>
                  <a:pt x="326898" y="105053"/>
                </a:moveTo>
                <a:lnTo>
                  <a:pt x="284030" y="130059"/>
                </a:lnTo>
                <a:lnTo>
                  <a:pt x="326898" y="155066"/>
                </a:lnTo>
                <a:lnTo>
                  <a:pt x="326898" y="105053"/>
                </a:lnTo>
                <a:close/>
              </a:path>
              <a:path w="399414" h="260350">
                <a:moveTo>
                  <a:pt x="341503" y="105053"/>
                </a:moveTo>
                <a:lnTo>
                  <a:pt x="326898" y="105053"/>
                </a:lnTo>
                <a:lnTo>
                  <a:pt x="326898" y="155066"/>
                </a:lnTo>
                <a:lnTo>
                  <a:pt x="341503" y="155066"/>
                </a:lnTo>
                <a:lnTo>
                  <a:pt x="341503" y="105053"/>
                </a:lnTo>
                <a:close/>
              </a:path>
              <a:path w="399414" h="260350">
                <a:moveTo>
                  <a:pt x="171465" y="0"/>
                </a:moveTo>
                <a:lnTo>
                  <a:pt x="160369" y="710"/>
                </a:lnTo>
                <a:lnTo>
                  <a:pt x="150368" y="5516"/>
                </a:lnTo>
                <a:lnTo>
                  <a:pt x="142748" y="14108"/>
                </a:lnTo>
                <a:lnTo>
                  <a:pt x="138999" y="25000"/>
                </a:lnTo>
                <a:lnTo>
                  <a:pt x="139715" y="36081"/>
                </a:lnTo>
                <a:lnTo>
                  <a:pt x="144551" y="46078"/>
                </a:lnTo>
                <a:lnTo>
                  <a:pt x="153162" y="53720"/>
                </a:lnTo>
                <a:lnTo>
                  <a:pt x="284030" y="130059"/>
                </a:lnTo>
                <a:lnTo>
                  <a:pt x="326898" y="105053"/>
                </a:lnTo>
                <a:lnTo>
                  <a:pt x="341503" y="105053"/>
                </a:lnTo>
                <a:lnTo>
                  <a:pt x="341503" y="101103"/>
                </a:lnTo>
                <a:lnTo>
                  <a:pt x="349288" y="101103"/>
                </a:lnTo>
                <a:lnTo>
                  <a:pt x="182372" y="3694"/>
                </a:lnTo>
                <a:lnTo>
                  <a:pt x="171465" y="0"/>
                </a:lnTo>
                <a:close/>
              </a:path>
            </a:pathLst>
          </a:custGeom>
          <a:solidFill>
            <a:srgbClr val="505050"/>
          </a:solidFill>
        </p:spPr>
        <p:txBody>
          <a:bodyPr wrap="square" lIns="0" tIns="0" rIns="0" bIns="0" rtlCol="0"/>
          <a:lstStyle/>
          <a:p>
            <a:endParaRPr/>
          </a:p>
        </p:txBody>
      </p:sp>
      <p:sp>
        <p:nvSpPr>
          <p:cNvPr id="26" name="object 26"/>
          <p:cNvSpPr/>
          <p:nvPr/>
        </p:nvSpPr>
        <p:spPr>
          <a:xfrm>
            <a:off x="6304788" y="4608576"/>
            <a:ext cx="771525" cy="771525"/>
          </a:xfrm>
          <a:custGeom>
            <a:avLst/>
            <a:gdLst/>
            <a:ahLst/>
            <a:cxnLst/>
            <a:rect l="l" t="t" r="r" b="b"/>
            <a:pathLst>
              <a:path w="771525" h="771525">
                <a:moveTo>
                  <a:pt x="0" y="771144"/>
                </a:moveTo>
                <a:lnTo>
                  <a:pt x="771143" y="771144"/>
                </a:lnTo>
                <a:lnTo>
                  <a:pt x="771143" y="0"/>
                </a:lnTo>
                <a:lnTo>
                  <a:pt x="0" y="0"/>
                </a:lnTo>
                <a:lnTo>
                  <a:pt x="0" y="771144"/>
                </a:lnTo>
                <a:close/>
              </a:path>
            </a:pathLst>
          </a:custGeom>
          <a:solidFill>
            <a:srgbClr val="76B800"/>
          </a:solidFill>
        </p:spPr>
        <p:txBody>
          <a:bodyPr wrap="square" lIns="0" tIns="0" rIns="0" bIns="0" rtlCol="0"/>
          <a:lstStyle/>
          <a:p>
            <a:endParaRPr/>
          </a:p>
        </p:txBody>
      </p:sp>
      <p:sp>
        <p:nvSpPr>
          <p:cNvPr id="27" name="object 27"/>
          <p:cNvSpPr/>
          <p:nvPr/>
        </p:nvSpPr>
        <p:spPr>
          <a:xfrm>
            <a:off x="7075931" y="4874755"/>
            <a:ext cx="399415" cy="260350"/>
          </a:xfrm>
          <a:custGeom>
            <a:avLst/>
            <a:gdLst/>
            <a:ahLst/>
            <a:cxnLst/>
            <a:rect l="l" t="t" r="r" b="b"/>
            <a:pathLst>
              <a:path w="399415" h="260350">
                <a:moveTo>
                  <a:pt x="284030" y="130059"/>
                </a:moveTo>
                <a:lnTo>
                  <a:pt x="153162" y="206399"/>
                </a:lnTo>
                <a:lnTo>
                  <a:pt x="144551" y="214040"/>
                </a:lnTo>
                <a:lnTo>
                  <a:pt x="139715" y="224036"/>
                </a:lnTo>
                <a:lnTo>
                  <a:pt x="138999" y="235113"/>
                </a:lnTo>
                <a:lnTo>
                  <a:pt x="142748" y="245998"/>
                </a:lnTo>
                <a:lnTo>
                  <a:pt x="150368" y="254583"/>
                </a:lnTo>
                <a:lnTo>
                  <a:pt x="160369" y="259406"/>
                </a:lnTo>
                <a:lnTo>
                  <a:pt x="171465" y="260128"/>
                </a:lnTo>
                <a:lnTo>
                  <a:pt x="182372" y="256412"/>
                </a:lnTo>
                <a:lnTo>
                  <a:pt x="349283" y="159015"/>
                </a:lnTo>
                <a:lnTo>
                  <a:pt x="341502" y="159015"/>
                </a:lnTo>
                <a:lnTo>
                  <a:pt x="341502" y="155066"/>
                </a:lnTo>
                <a:lnTo>
                  <a:pt x="326898"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7" y="130059"/>
                </a:lnTo>
                <a:lnTo>
                  <a:pt x="349288" y="101103"/>
                </a:lnTo>
                <a:close/>
              </a:path>
              <a:path w="399415" h="260350">
                <a:moveTo>
                  <a:pt x="326898" y="105053"/>
                </a:moveTo>
                <a:lnTo>
                  <a:pt x="284030" y="130059"/>
                </a:lnTo>
                <a:lnTo>
                  <a:pt x="326898" y="155066"/>
                </a:lnTo>
                <a:lnTo>
                  <a:pt x="326898" y="105053"/>
                </a:lnTo>
                <a:close/>
              </a:path>
              <a:path w="399415" h="260350">
                <a:moveTo>
                  <a:pt x="341502" y="105053"/>
                </a:moveTo>
                <a:lnTo>
                  <a:pt x="326898" y="105053"/>
                </a:lnTo>
                <a:lnTo>
                  <a:pt x="326898" y="155066"/>
                </a:lnTo>
                <a:lnTo>
                  <a:pt x="341502" y="155066"/>
                </a:lnTo>
                <a:lnTo>
                  <a:pt x="341502" y="105053"/>
                </a:lnTo>
                <a:close/>
              </a:path>
              <a:path w="399415" h="260350">
                <a:moveTo>
                  <a:pt x="171465" y="0"/>
                </a:moveTo>
                <a:lnTo>
                  <a:pt x="160369" y="710"/>
                </a:lnTo>
                <a:lnTo>
                  <a:pt x="150368" y="5516"/>
                </a:lnTo>
                <a:lnTo>
                  <a:pt x="142748" y="14108"/>
                </a:lnTo>
                <a:lnTo>
                  <a:pt x="138999" y="25000"/>
                </a:lnTo>
                <a:lnTo>
                  <a:pt x="139715" y="36081"/>
                </a:lnTo>
                <a:lnTo>
                  <a:pt x="144551" y="46078"/>
                </a:lnTo>
                <a:lnTo>
                  <a:pt x="153162" y="53720"/>
                </a:lnTo>
                <a:lnTo>
                  <a:pt x="284030" y="130059"/>
                </a:lnTo>
                <a:lnTo>
                  <a:pt x="326898" y="105053"/>
                </a:lnTo>
                <a:lnTo>
                  <a:pt x="341502" y="105053"/>
                </a:lnTo>
                <a:lnTo>
                  <a:pt x="341502" y="101103"/>
                </a:lnTo>
                <a:lnTo>
                  <a:pt x="349288" y="101103"/>
                </a:lnTo>
                <a:lnTo>
                  <a:pt x="182372" y="3694"/>
                </a:lnTo>
                <a:lnTo>
                  <a:pt x="171465" y="0"/>
                </a:lnTo>
                <a:close/>
              </a:path>
            </a:pathLst>
          </a:custGeom>
          <a:solidFill>
            <a:srgbClr val="505050"/>
          </a:solidFill>
        </p:spPr>
        <p:txBody>
          <a:bodyPr wrap="square" lIns="0" tIns="0" rIns="0" bIns="0" rtlCol="0"/>
          <a:lstStyle/>
          <a:p>
            <a:endParaRPr/>
          </a:p>
        </p:txBody>
      </p:sp>
      <p:sp>
        <p:nvSpPr>
          <p:cNvPr id="28" name="object 28"/>
          <p:cNvSpPr/>
          <p:nvPr/>
        </p:nvSpPr>
        <p:spPr>
          <a:xfrm>
            <a:off x="6566396" y="4198492"/>
            <a:ext cx="260350" cy="399415"/>
          </a:xfrm>
          <a:custGeom>
            <a:avLst/>
            <a:gdLst/>
            <a:ahLst/>
            <a:cxnLst/>
            <a:rect l="l" t="t" r="r" b="b"/>
            <a:pathLst>
              <a:path w="260350" h="399414">
                <a:moveTo>
                  <a:pt x="130059" y="114898"/>
                </a:moveTo>
                <a:lnTo>
                  <a:pt x="101103" y="164537"/>
                </a:lnTo>
                <a:lnTo>
                  <a:pt x="101103" y="399287"/>
                </a:lnTo>
                <a:lnTo>
                  <a:pt x="159015" y="399287"/>
                </a:lnTo>
                <a:lnTo>
                  <a:pt x="159015" y="164537"/>
                </a:lnTo>
                <a:lnTo>
                  <a:pt x="130059" y="114898"/>
                </a:lnTo>
                <a:close/>
              </a:path>
              <a:path w="260350" h="399414">
                <a:moveTo>
                  <a:pt x="130059" y="0"/>
                </a:moveTo>
                <a:lnTo>
                  <a:pt x="3694" y="216661"/>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3"/>
                </a:lnTo>
                <a:lnTo>
                  <a:pt x="163539" y="57403"/>
                </a:lnTo>
                <a:lnTo>
                  <a:pt x="130059" y="0"/>
                </a:lnTo>
                <a:close/>
              </a:path>
              <a:path w="260350" h="399414">
                <a:moveTo>
                  <a:pt x="163539" y="57403"/>
                </a:moveTo>
                <a:lnTo>
                  <a:pt x="159015" y="57403"/>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1"/>
                </a:lnTo>
                <a:lnTo>
                  <a:pt x="163539" y="57403"/>
                </a:lnTo>
                <a:close/>
              </a:path>
              <a:path w="260350" h="399414">
                <a:moveTo>
                  <a:pt x="159015" y="57403"/>
                </a:moveTo>
                <a:lnTo>
                  <a:pt x="101103" y="57403"/>
                </a:lnTo>
                <a:lnTo>
                  <a:pt x="101103" y="164537"/>
                </a:lnTo>
                <a:lnTo>
                  <a:pt x="130059" y="114898"/>
                </a:lnTo>
                <a:lnTo>
                  <a:pt x="105040" y="72008"/>
                </a:lnTo>
                <a:lnTo>
                  <a:pt x="159015" y="72008"/>
                </a:lnTo>
                <a:lnTo>
                  <a:pt x="159015" y="57403"/>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29" name="object 29"/>
          <p:cNvSpPr/>
          <p:nvPr/>
        </p:nvSpPr>
        <p:spPr>
          <a:xfrm>
            <a:off x="6572491" y="5368912"/>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30" name="object 30"/>
          <p:cNvSpPr/>
          <p:nvPr/>
        </p:nvSpPr>
        <p:spPr>
          <a:xfrm>
            <a:off x="7475219" y="4608576"/>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31" name="object 31"/>
          <p:cNvSpPr/>
          <p:nvPr/>
        </p:nvSpPr>
        <p:spPr>
          <a:xfrm>
            <a:off x="7727684" y="5368912"/>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32" name="object 32"/>
          <p:cNvSpPr/>
          <p:nvPr/>
        </p:nvSpPr>
        <p:spPr>
          <a:xfrm>
            <a:off x="7727684" y="4198492"/>
            <a:ext cx="260350" cy="399415"/>
          </a:xfrm>
          <a:custGeom>
            <a:avLst/>
            <a:gdLst/>
            <a:ahLst/>
            <a:cxnLst/>
            <a:rect l="l" t="t" r="r" b="b"/>
            <a:pathLst>
              <a:path w="260350" h="399414">
                <a:moveTo>
                  <a:pt x="130059" y="114898"/>
                </a:moveTo>
                <a:lnTo>
                  <a:pt x="101103" y="164537"/>
                </a:lnTo>
                <a:lnTo>
                  <a:pt x="101103" y="399287"/>
                </a:lnTo>
                <a:lnTo>
                  <a:pt x="159015" y="399287"/>
                </a:lnTo>
                <a:lnTo>
                  <a:pt x="159015" y="164537"/>
                </a:lnTo>
                <a:lnTo>
                  <a:pt x="130059" y="114898"/>
                </a:lnTo>
                <a:close/>
              </a:path>
              <a:path w="260350" h="399414">
                <a:moveTo>
                  <a:pt x="130059" y="0"/>
                </a:moveTo>
                <a:lnTo>
                  <a:pt x="3694" y="216661"/>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3"/>
                </a:lnTo>
                <a:lnTo>
                  <a:pt x="163539" y="57403"/>
                </a:lnTo>
                <a:lnTo>
                  <a:pt x="130059" y="0"/>
                </a:lnTo>
                <a:close/>
              </a:path>
              <a:path w="260350" h="399414">
                <a:moveTo>
                  <a:pt x="163539" y="57403"/>
                </a:moveTo>
                <a:lnTo>
                  <a:pt x="159015" y="57403"/>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1"/>
                </a:lnTo>
                <a:lnTo>
                  <a:pt x="163539" y="57403"/>
                </a:lnTo>
                <a:close/>
              </a:path>
              <a:path w="260350" h="399414">
                <a:moveTo>
                  <a:pt x="159015" y="57403"/>
                </a:moveTo>
                <a:lnTo>
                  <a:pt x="101103" y="57403"/>
                </a:lnTo>
                <a:lnTo>
                  <a:pt x="101103" y="164537"/>
                </a:lnTo>
                <a:lnTo>
                  <a:pt x="130059" y="114898"/>
                </a:lnTo>
                <a:lnTo>
                  <a:pt x="105040" y="72008"/>
                </a:lnTo>
                <a:lnTo>
                  <a:pt x="159015" y="72008"/>
                </a:lnTo>
                <a:lnTo>
                  <a:pt x="159015" y="57403"/>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33" name="object 33"/>
          <p:cNvSpPr/>
          <p:nvPr/>
        </p:nvSpPr>
        <p:spPr>
          <a:xfrm>
            <a:off x="8246364" y="4874755"/>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0"/>
                </a:lnTo>
                <a:lnTo>
                  <a:pt x="139715" y="36081"/>
                </a:lnTo>
                <a:lnTo>
                  <a:pt x="144551" y="46078"/>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34" name="object 34"/>
          <p:cNvSpPr txBox="1"/>
          <p:nvPr/>
        </p:nvSpPr>
        <p:spPr>
          <a:xfrm>
            <a:off x="9139808" y="4742484"/>
            <a:ext cx="276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41" name="object 41"/>
          <p:cNvSpPr txBox="1"/>
          <p:nvPr/>
        </p:nvSpPr>
        <p:spPr>
          <a:xfrm>
            <a:off x="1912366" y="5753309"/>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0</a:t>
            </a:r>
            <a:endParaRPr sz="1950" baseline="-14957">
              <a:latin typeface="Cambria Math"/>
              <a:cs typeface="Cambria Math"/>
            </a:endParaRPr>
          </a:p>
        </p:txBody>
      </p:sp>
      <p:sp>
        <p:nvSpPr>
          <p:cNvPr id="42" name="object 42"/>
          <p:cNvSpPr txBox="1"/>
          <p:nvPr/>
        </p:nvSpPr>
        <p:spPr>
          <a:xfrm>
            <a:off x="3044189" y="5753309"/>
            <a:ext cx="279400" cy="327660"/>
          </a:xfrm>
          <a:prstGeom prst="rect">
            <a:avLst/>
          </a:prstGeom>
        </p:spPr>
        <p:txBody>
          <a:bodyPr vert="horz" wrap="square" lIns="0" tIns="1270" rIns="0" bIns="0" rtlCol="0">
            <a:spAutoFit/>
          </a:bodyPr>
          <a:lstStyle/>
          <a:p>
            <a:pPr marL="12700">
              <a:lnSpc>
                <a:spcPct val="100000"/>
              </a:lnSpc>
              <a:spcBef>
                <a:spcPts val="10"/>
              </a:spcBef>
            </a:pPr>
            <a:r>
              <a:rPr sz="1800" spc="-95" dirty="0">
                <a:latin typeface="Cambria Math"/>
                <a:cs typeface="Cambria Math"/>
              </a:rPr>
              <a:t>𝑤</a:t>
            </a:r>
            <a:r>
              <a:rPr sz="1950" spc="60" baseline="-14957" dirty="0">
                <a:latin typeface="Cambria Math"/>
                <a:cs typeface="Cambria Math"/>
              </a:rPr>
              <a:t>1</a:t>
            </a:r>
            <a:endParaRPr sz="1950" baseline="-14957">
              <a:latin typeface="Cambria Math"/>
              <a:cs typeface="Cambria Math"/>
            </a:endParaRPr>
          </a:p>
        </p:txBody>
      </p:sp>
      <p:sp>
        <p:nvSpPr>
          <p:cNvPr id="43" name="object 43"/>
          <p:cNvSpPr txBox="1"/>
          <p:nvPr/>
        </p:nvSpPr>
        <p:spPr>
          <a:xfrm>
            <a:off x="4252340" y="5753309"/>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2</a:t>
            </a:r>
            <a:endParaRPr sz="1950" baseline="-14957">
              <a:latin typeface="Cambria Math"/>
              <a:cs typeface="Cambria Math"/>
            </a:endParaRPr>
          </a:p>
        </p:txBody>
      </p:sp>
      <p:sp>
        <p:nvSpPr>
          <p:cNvPr id="44" name="object 44"/>
          <p:cNvSpPr txBox="1"/>
          <p:nvPr/>
        </p:nvSpPr>
        <p:spPr>
          <a:xfrm>
            <a:off x="5380735" y="5753309"/>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3</a:t>
            </a:r>
            <a:endParaRPr sz="1950" baseline="-14957">
              <a:latin typeface="Cambria Math"/>
              <a:cs typeface="Cambria Math"/>
            </a:endParaRPr>
          </a:p>
        </p:txBody>
      </p:sp>
      <p:sp>
        <p:nvSpPr>
          <p:cNvPr id="45" name="object 45"/>
          <p:cNvSpPr txBox="1"/>
          <p:nvPr/>
        </p:nvSpPr>
        <p:spPr>
          <a:xfrm>
            <a:off x="6587490" y="5748432"/>
            <a:ext cx="276860" cy="327660"/>
          </a:xfrm>
          <a:prstGeom prst="rect">
            <a:avLst/>
          </a:prstGeom>
        </p:spPr>
        <p:txBody>
          <a:bodyPr vert="horz" wrap="square" lIns="0" tIns="1270" rIns="0" bIns="0" rtlCol="0">
            <a:spAutoFit/>
          </a:bodyPr>
          <a:lstStyle/>
          <a:p>
            <a:pPr marL="12700">
              <a:lnSpc>
                <a:spcPct val="100000"/>
              </a:lnSpc>
              <a:spcBef>
                <a:spcPts val="10"/>
              </a:spcBef>
            </a:pPr>
            <a:r>
              <a:rPr sz="1800" spc="-120" dirty="0">
                <a:latin typeface="Cambria Math"/>
                <a:cs typeface="Cambria Math"/>
              </a:rPr>
              <a:t>𝑤</a:t>
            </a:r>
            <a:r>
              <a:rPr sz="1950" spc="60" baseline="-14957" dirty="0">
                <a:latin typeface="Cambria Math"/>
                <a:cs typeface="Cambria Math"/>
              </a:rPr>
              <a:t>4</a:t>
            </a:r>
            <a:endParaRPr sz="1950" baseline="-14957">
              <a:latin typeface="Cambria Math"/>
              <a:cs typeface="Cambria Math"/>
            </a:endParaRPr>
          </a:p>
        </p:txBody>
      </p:sp>
      <p:sp>
        <p:nvSpPr>
          <p:cNvPr id="46" name="object 46"/>
          <p:cNvSpPr txBox="1"/>
          <p:nvPr/>
        </p:nvSpPr>
        <p:spPr>
          <a:xfrm>
            <a:off x="7711185" y="5748432"/>
            <a:ext cx="284480" cy="327660"/>
          </a:xfrm>
          <a:prstGeom prst="rect">
            <a:avLst/>
          </a:prstGeom>
        </p:spPr>
        <p:txBody>
          <a:bodyPr vert="horz" wrap="square" lIns="0" tIns="1270" rIns="0" bIns="0" rtlCol="0">
            <a:spAutoFit/>
          </a:bodyPr>
          <a:lstStyle/>
          <a:p>
            <a:pPr marL="12700">
              <a:lnSpc>
                <a:spcPct val="100000"/>
              </a:lnSpc>
              <a:spcBef>
                <a:spcPts val="10"/>
              </a:spcBef>
            </a:pPr>
            <a:r>
              <a:rPr sz="1800" spc="-60" dirty="0">
                <a:latin typeface="Cambria Math"/>
                <a:cs typeface="Cambria Math"/>
              </a:rPr>
              <a:t>𝑤</a:t>
            </a:r>
            <a:r>
              <a:rPr sz="1950" spc="60" baseline="-14957" dirty="0">
                <a:latin typeface="Cambria Math"/>
                <a:cs typeface="Cambria Math"/>
              </a:rPr>
              <a:t>5</a:t>
            </a:r>
            <a:endParaRPr sz="1950" baseline="-14957">
              <a:latin typeface="Cambria Math"/>
              <a:cs typeface="Cambria Math"/>
            </a:endParaRPr>
          </a:p>
        </p:txBody>
      </p:sp>
      <p:sp>
        <p:nvSpPr>
          <p:cNvPr id="47" name="object 47"/>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29</a:t>
            </a:fld>
            <a:endParaRPr dirty="0"/>
          </a:p>
        </p:txBody>
      </p:sp>
      <p:sp>
        <p:nvSpPr>
          <p:cNvPr id="35" name="object 35"/>
          <p:cNvSpPr txBox="1"/>
          <p:nvPr/>
        </p:nvSpPr>
        <p:spPr>
          <a:xfrm>
            <a:off x="2476245"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0</a:t>
            </a:r>
            <a:endParaRPr sz="1950" baseline="-14957">
              <a:latin typeface="Cambria Math"/>
              <a:cs typeface="Cambria Math"/>
            </a:endParaRPr>
          </a:p>
        </p:txBody>
      </p:sp>
      <p:sp>
        <p:nvSpPr>
          <p:cNvPr id="36" name="object 36"/>
          <p:cNvSpPr txBox="1"/>
          <p:nvPr/>
        </p:nvSpPr>
        <p:spPr>
          <a:xfrm>
            <a:off x="3649726" y="4485513"/>
            <a:ext cx="24447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Math"/>
                <a:cs typeface="Cambria Math"/>
              </a:rPr>
              <a:t>ℎ</a:t>
            </a:r>
            <a:r>
              <a:rPr sz="1950" spc="60" baseline="-14957" dirty="0">
                <a:latin typeface="Cambria Math"/>
                <a:cs typeface="Cambria Math"/>
              </a:rPr>
              <a:t>1</a:t>
            </a:r>
            <a:endParaRPr sz="1950" baseline="-14957">
              <a:latin typeface="Cambria Math"/>
              <a:cs typeface="Cambria Math"/>
            </a:endParaRPr>
          </a:p>
        </p:txBody>
      </p:sp>
      <p:sp>
        <p:nvSpPr>
          <p:cNvPr id="37" name="object 37"/>
          <p:cNvSpPr txBox="1"/>
          <p:nvPr/>
        </p:nvSpPr>
        <p:spPr>
          <a:xfrm>
            <a:off x="4838827"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2</a:t>
            </a:r>
            <a:endParaRPr sz="1950" baseline="-14957">
              <a:latin typeface="Cambria Math"/>
              <a:cs typeface="Cambria Math"/>
            </a:endParaRPr>
          </a:p>
        </p:txBody>
      </p:sp>
      <p:sp>
        <p:nvSpPr>
          <p:cNvPr id="38" name="object 38"/>
          <p:cNvSpPr txBox="1"/>
          <p:nvPr/>
        </p:nvSpPr>
        <p:spPr>
          <a:xfrm>
            <a:off x="6009259"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3</a:t>
            </a:r>
            <a:endParaRPr sz="1950" baseline="-14957">
              <a:latin typeface="Cambria Math"/>
              <a:cs typeface="Cambria Math"/>
            </a:endParaRPr>
          </a:p>
        </p:txBody>
      </p:sp>
      <p:sp>
        <p:nvSpPr>
          <p:cNvPr id="39" name="object 39"/>
          <p:cNvSpPr txBox="1"/>
          <p:nvPr/>
        </p:nvSpPr>
        <p:spPr>
          <a:xfrm>
            <a:off x="7190613"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4</a:t>
            </a:r>
            <a:endParaRPr sz="1950" baseline="-14957">
              <a:latin typeface="Cambria Math"/>
              <a:cs typeface="Cambria Math"/>
            </a:endParaRPr>
          </a:p>
        </p:txBody>
      </p:sp>
      <p:sp>
        <p:nvSpPr>
          <p:cNvPr id="40" name="object 40"/>
          <p:cNvSpPr txBox="1"/>
          <p:nvPr/>
        </p:nvSpPr>
        <p:spPr>
          <a:xfrm>
            <a:off x="8361044" y="4485513"/>
            <a:ext cx="2489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ℎ</a:t>
            </a:r>
            <a:r>
              <a:rPr sz="1950" spc="60" baseline="-14957" dirty="0">
                <a:latin typeface="Cambria Math"/>
                <a:cs typeface="Cambria Math"/>
              </a:rPr>
              <a:t>5</a:t>
            </a:r>
            <a:endParaRPr sz="1950" baseline="-14957">
              <a:latin typeface="Cambria Math"/>
              <a:cs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0332" y="5871193"/>
            <a:ext cx="53975" cy="118745"/>
          </a:xfrm>
          <a:prstGeom prst="rect">
            <a:avLst/>
          </a:prstGeom>
        </p:spPr>
        <p:txBody>
          <a:bodyPr vert="horz" wrap="square" lIns="0" tIns="0" rIns="0" bIns="0" rtlCol="0">
            <a:spAutoFit/>
          </a:bodyPr>
          <a:lstStyle/>
          <a:p>
            <a:pPr>
              <a:lnSpc>
                <a:spcPts val="915"/>
              </a:lnSpc>
            </a:pPr>
            <a:r>
              <a:rPr sz="800" dirty="0">
                <a:solidFill>
                  <a:srgbClr val="505050"/>
                </a:solidFill>
                <a:latin typeface="Trebuchet MS"/>
                <a:cs typeface="Trebuchet MS"/>
              </a:rPr>
              <a:t>3</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0"/>
            <a:ext cx="10972800" cy="6172200"/>
          </a:xfrm>
          <a:custGeom>
            <a:avLst/>
            <a:gdLst/>
            <a:ahLst/>
            <a:cxnLst/>
            <a:rect l="l" t="t" r="r" b="b"/>
            <a:pathLst>
              <a:path w="10972800" h="6172200">
                <a:moveTo>
                  <a:pt x="0" y="6172200"/>
                </a:moveTo>
                <a:lnTo>
                  <a:pt x="10972800" y="6172200"/>
                </a:lnTo>
                <a:lnTo>
                  <a:pt x="10972800" y="0"/>
                </a:lnTo>
                <a:lnTo>
                  <a:pt x="0" y="0"/>
                </a:lnTo>
                <a:lnTo>
                  <a:pt x="0" y="6172200"/>
                </a:lnTo>
                <a:close/>
              </a:path>
            </a:pathLst>
          </a:custGeom>
          <a:solidFill>
            <a:srgbClr val="FFFFFF"/>
          </a:solidFill>
        </p:spPr>
        <p:txBody>
          <a:bodyPr wrap="square" lIns="0" tIns="0" rIns="0" bIns="0" rtlCol="0"/>
          <a:lstStyle/>
          <a:p>
            <a:endParaRPr/>
          </a:p>
        </p:txBody>
      </p:sp>
      <p:sp>
        <p:nvSpPr>
          <p:cNvPr id="6" name="object 6"/>
          <p:cNvSpPr/>
          <p:nvPr/>
        </p:nvSpPr>
        <p:spPr>
          <a:xfrm>
            <a:off x="2481072" y="5481832"/>
            <a:ext cx="2259329" cy="69036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490216" y="2942844"/>
            <a:ext cx="2243328" cy="244602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688335" y="4282440"/>
            <a:ext cx="1866138" cy="95479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361944" y="3247631"/>
            <a:ext cx="497598" cy="39853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980688" y="3247631"/>
            <a:ext cx="496087" cy="398538"/>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732532" y="3247631"/>
            <a:ext cx="496087" cy="39853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361944" y="3771900"/>
            <a:ext cx="497598" cy="400050"/>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980688" y="3771900"/>
            <a:ext cx="496087" cy="40005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732532" y="3771900"/>
            <a:ext cx="496087" cy="40005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750052" y="5477260"/>
            <a:ext cx="2562605" cy="694937"/>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5759196" y="2537460"/>
            <a:ext cx="2546604" cy="2846832"/>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891784" y="2657855"/>
            <a:ext cx="118110" cy="13335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6030467" y="2657855"/>
            <a:ext cx="118110" cy="133350"/>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169152" y="2657855"/>
            <a:ext cx="118110" cy="133350"/>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6448044" y="2657855"/>
            <a:ext cx="118109" cy="133350"/>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6586728" y="2657855"/>
            <a:ext cx="118109" cy="133350"/>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6725411" y="2657855"/>
            <a:ext cx="118109" cy="13335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6309359" y="2657855"/>
            <a:ext cx="118110" cy="13335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6864095" y="2657855"/>
            <a:ext cx="118109" cy="133350"/>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5891784" y="2833116"/>
            <a:ext cx="118110" cy="133349"/>
          </a:xfrm>
          <a:prstGeom prst="rect">
            <a:avLst/>
          </a:prstGeom>
          <a:blipFill>
            <a:blip r:embed="rId11" cstate="print"/>
            <a:stretch>
              <a:fillRect/>
            </a:stretch>
          </a:blipFill>
        </p:spPr>
        <p:txBody>
          <a:bodyPr wrap="square" lIns="0" tIns="0" rIns="0" bIns="0" rtlCol="0"/>
          <a:lstStyle/>
          <a:p>
            <a:endParaRPr/>
          </a:p>
        </p:txBody>
      </p:sp>
      <p:sp>
        <p:nvSpPr>
          <p:cNvPr id="26" name="object 26"/>
          <p:cNvSpPr/>
          <p:nvPr/>
        </p:nvSpPr>
        <p:spPr>
          <a:xfrm>
            <a:off x="6030467" y="2833116"/>
            <a:ext cx="118110" cy="133349"/>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6169152" y="2833116"/>
            <a:ext cx="118110" cy="133349"/>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6448044" y="2833116"/>
            <a:ext cx="118109" cy="133349"/>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6586728" y="2833116"/>
            <a:ext cx="118109" cy="133349"/>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6725411" y="2833116"/>
            <a:ext cx="118109" cy="133349"/>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6309359" y="2833116"/>
            <a:ext cx="118110" cy="13334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6864095" y="2833116"/>
            <a:ext cx="118109" cy="13334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5891784" y="3009900"/>
            <a:ext cx="118110" cy="131825"/>
          </a:xfrm>
          <a:prstGeom prst="rect">
            <a:avLst/>
          </a:prstGeom>
          <a:blipFill>
            <a:blip r:embed="rId13" cstate="print"/>
            <a:stretch>
              <a:fillRect/>
            </a:stretch>
          </a:blipFill>
        </p:spPr>
        <p:txBody>
          <a:bodyPr wrap="square" lIns="0" tIns="0" rIns="0" bIns="0" rtlCol="0"/>
          <a:lstStyle/>
          <a:p>
            <a:endParaRPr/>
          </a:p>
        </p:txBody>
      </p:sp>
      <p:sp>
        <p:nvSpPr>
          <p:cNvPr id="34" name="object 34"/>
          <p:cNvSpPr/>
          <p:nvPr/>
        </p:nvSpPr>
        <p:spPr>
          <a:xfrm>
            <a:off x="6030467" y="3009900"/>
            <a:ext cx="118110" cy="131825"/>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6169152" y="3009900"/>
            <a:ext cx="118110" cy="131825"/>
          </a:xfrm>
          <a:prstGeom prst="rect">
            <a:avLst/>
          </a:prstGeom>
          <a:blipFill>
            <a:blip r:embed="rId13" cstate="print"/>
            <a:stretch>
              <a:fillRect/>
            </a:stretch>
          </a:blipFill>
        </p:spPr>
        <p:txBody>
          <a:bodyPr wrap="square" lIns="0" tIns="0" rIns="0" bIns="0" rtlCol="0"/>
          <a:lstStyle/>
          <a:p>
            <a:endParaRPr/>
          </a:p>
        </p:txBody>
      </p:sp>
      <p:sp>
        <p:nvSpPr>
          <p:cNvPr id="36" name="object 36"/>
          <p:cNvSpPr/>
          <p:nvPr/>
        </p:nvSpPr>
        <p:spPr>
          <a:xfrm>
            <a:off x="6448044" y="3009900"/>
            <a:ext cx="118109" cy="131825"/>
          </a:xfrm>
          <a:prstGeom prst="rect">
            <a:avLst/>
          </a:prstGeom>
          <a:blipFill>
            <a:blip r:embed="rId14" cstate="print"/>
            <a:stretch>
              <a:fillRect/>
            </a:stretch>
          </a:blipFill>
        </p:spPr>
        <p:txBody>
          <a:bodyPr wrap="square" lIns="0" tIns="0" rIns="0" bIns="0" rtlCol="0"/>
          <a:lstStyle/>
          <a:p>
            <a:endParaRPr/>
          </a:p>
        </p:txBody>
      </p:sp>
      <p:sp>
        <p:nvSpPr>
          <p:cNvPr id="37" name="object 37"/>
          <p:cNvSpPr/>
          <p:nvPr/>
        </p:nvSpPr>
        <p:spPr>
          <a:xfrm>
            <a:off x="6586728" y="3009900"/>
            <a:ext cx="118109" cy="131825"/>
          </a:xfrm>
          <a:prstGeom prst="rect">
            <a:avLst/>
          </a:prstGeom>
          <a:blipFill>
            <a:blip r:embed="rId14" cstate="print"/>
            <a:stretch>
              <a:fillRect/>
            </a:stretch>
          </a:blipFill>
        </p:spPr>
        <p:txBody>
          <a:bodyPr wrap="square" lIns="0" tIns="0" rIns="0" bIns="0" rtlCol="0"/>
          <a:lstStyle/>
          <a:p>
            <a:endParaRPr/>
          </a:p>
        </p:txBody>
      </p:sp>
      <p:sp>
        <p:nvSpPr>
          <p:cNvPr id="38" name="object 38"/>
          <p:cNvSpPr/>
          <p:nvPr/>
        </p:nvSpPr>
        <p:spPr>
          <a:xfrm>
            <a:off x="6725411" y="3009900"/>
            <a:ext cx="118109" cy="131825"/>
          </a:xfrm>
          <a:prstGeom prst="rect">
            <a:avLst/>
          </a:prstGeom>
          <a:blipFill>
            <a:blip r:embed="rId14" cstate="print"/>
            <a:stretch>
              <a:fillRect/>
            </a:stretch>
          </a:blipFill>
        </p:spPr>
        <p:txBody>
          <a:bodyPr wrap="square" lIns="0" tIns="0" rIns="0" bIns="0" rtlCol="0"/>
          <a:lstStyle/>
          <a:p>
            <a:endParaRPr/>
          </a:p>
        </p:txBody>
      </p:sp>
      <p:sp>
        <p:nvSpPr>
          <p:cNvPr id="39" name="object 39"/>
          <p:cNvSpPr/>
          <p:nvPr/>
        </p:nvSpPr>
        <p:spPr>
          <a:xfrm>
            <a:off x="6309359" y="3009900"/>
            <a:ext cx="118110" cy="131825"/>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6864095" y="3009900"/>
            <a:ext cx="118109" cy="131825"/>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5891784" y="3185160"/>
            <a:ext cx="118110" cy="131825"/>
          </a:xfrm>
          <a:prstGeom prst="rect">
            <a:avLst/>
          </a:prstGeom>
          <a:blipFill>
            <a:blip r:embed="rId15" cstate="print"/>
            <a:stretch>
              <a:fillRect/>
            </a:stretch>
          </a:blipFill>
        </p:spPr>
        <p:txBody>
          <a:bodyPr wrap="square" lIns="0" tIns="0" rIns="0" bIns="0" rtlCol="0"/>
          <a:lstStyle/>
          <a:p>
            <a:endParaRPr/>
          </a:p>
        </p:txBody>
      </p:sp>
      <p:sp>
        <p:nvSpPr>
          <p:cNvPr id="42" name="object 42"/>
          <p:cNvSpPr/>
          <p:nvPr/>
        </p:nvSpPr>
        <p:spPr>
          <a:xfrm>
            <a:off x="6030467" y="3185160"/>
            <a:ext cx="118110" cy="131825"/>
          </a:xfrm>
          <a:prstGeom prst="rect">
            <a:avLst/>
          </a:prstGeom>
          <a:blipFill>
            <a:blip r:embed="rId15" cstate="print"/>
            <a:stretch>
              <a:fillRect/>
            </a:stretch>
          </a:blipFill>
        </p:spPr>
        <p:txBody>
          <a:bodyPr wrap="square" lIns="0" tIns="0" rIns="0" bIns="0" rtlCol="0"/>
          <a:lstStyle/>
          <a:p>
            <a:endParaRPr/>
          </a:p>
        </p:txBody>
      </p:sp>
      <p:sp>
        <p:nvSpPr>
          <p:cNvPr id="43" name="object 43"/>
          <p:cNvSpPr/>
          <p:nvPr/>
        </p:nvSpPr>
        <p:spPr>
          <a:xfrm>
            <a:off x="6169152" y="3185160"/>
            <a:ext cx="118110" cy="131825"/>
          </a:xfrm>
          <a:prstGeom prst="rect">
            <a:avLst/>
          </a:prstGeom>
          <a:blipFill>
            <a:blip r:embed="rId15" cstate="print"/>
            <a:stretch>
              <a:fillRect/>
            </a:stretch>
          </a:blipFill>
        </p:spPr>
        <p:txBody>
          <a:bodyPr wrap="square" lIns="0" tIns="0" rIns="0" bIns="0" rtlCol="0"/>
          <a:lstStyle/>
          <a:p>
            <a:endParaRPr/>
          </a:p>
        </p:txBody>
      </p:sp>
      <p:sp>
        <p:nvSpPr>
          <p:cNvPr id="44" name="object 44"/>
          <p:cNvSpPr/>
          <p:nvPr/>
        </p:nvSpPr>
        <p:spPr>
          <a:xfrm>
            <a:off x="6448044" y="3185160"/>
            <a:ext cx="118109" cy="131825"/>
          </a:xfrm>
          <a:prstGeom prst="rect">
            <a:avLst/>
          </a:prstGeom>
          <a:blipFill>
            <a:blip r:embed="rId16" cstate="print"/>
            <a:stretch>
              <a:fillRect/>
            </a:stretch>
          </a:blipFill>
        </p:spPr>
        <p:txBody>
          <a:bodyPr wrap="square" lIns="0" tIns="0" rIns="0" bIns="0" rtlCol="0"/>
          <a:lstStyle/>
          <a:p>
            <a:endParaRPr/>
          </a:p>
        </p:txBody>
      </p:sp>
      <p:sp>
        <p:nvSpPr>
          <p:cNvPr id="45" name="object 45"/>
          <p:cNvSpPr/>
          <p:nvPr/>
        </p:nvSpPr>
        <p:spPr>
          <a:xfrm>
            <a:off x="6586728" y="3185160"/>
            <a:ext cx="118109" cy="131825"/>
          </a:xfrm>
          <a:prstGeom prst="rect">
            <a:avLst/>
          </a:prstGeom>
          <a:blipFill>
            <a:blip r:embed="rId16" cstate="print"/>
            <a:stretch>
              <a:fillRect/>
            </a:stretch>
          </a:blipFill>
        </p:spPr>
        <p:txBody>
          <a:bodyPr wrap="square" lIns="0" tIns="0" rIns="0" bIns="0" rtlCol="0"/>
          <a:lstStyle/>
          <a:p>
            <a:endParaRPr/>
          </a:p>
        </p:txBody>
      </p:sp>
      <p:sp>
        <p:nvSpPr>
          <p:cNvPr id="46" name="object 46"/>
          <p:cNvSpPr/>
          <p:nvPr/>
        </p:nvSpPr>
        <p:spPr>
          <a:xfrm>
            <a:off x="6725411" y="3185160"/>
            <a:ext cx="118109" cy="131825"/>
          </a:xfrm>
          <a:prstGeom prst="rect">
            <a:avLst/>
          </a:prstGeom>
          <a:blipFill>
            <a:blip r:embed="rId16" cstate="print"/>
            <a:stretch>
              <a:fillRect/>
            </a:stretch>
          </a:blipFill>
        </p:spPr>
        <p:txBody>
          <a:bodyPr wrap="square" lIns="0" tIns="0" rIns="0" bIns="0" rtlCol="0"/>
          <a:lstStyle/>
          <a:p>
            <a:endParaRPr/>
          </a:p>
        </p:txBody>
      </p:sp>
      <p:sp>
        <p:nvSpPr>
          <p:cNvPr id="47" name="object 47"/>
          <p:cNvSpPr/>
          <p:nvPr/>
        </p:nvSpPr>
        <p:spPr>
          <a:xfrm>
            <a:off x="6309359" y="3185160"/>
            <a:ext cx="118110" cy="131825"/>
          </a:xfrm>
          <a:prstGeom prst="rect">
            <a:avLst/>
          </a:prstGeom>
          <a:blipFill>
            <a:blip r:embed="rId16" cstate="print"/>
            <a:stretch>
              <a:fillRect/>
            </a:stretch>
          </a:blipFill>
        </p:spPr>
        <p:txBody>
          <a:bodyPr wrap="square" lIns="0" tIns="0" rIns="0" bIns="0" rtlCol="0"/>
          <a:lstStyle/>
          <a:p>
            <a:endParaRPr/>
          </a:p>
        </p:txBody>
      </p:sp>
      <p:sp>
        <p:nvSpPr>
          <p:cNvPr id="48" name="object 48"/>
          <p:cNvSpPr/>
          <p:nvPr/>
        </p:nvSpPr>
        <p:spPr>
          <a:xfrm>
            <a:off x="6864095" y="3185160"/>
            <a:ext cx="118109" cy="131825"/>
          </a:xfrm>
          <a:prstGeom prst="rect">
            <a:avLst/>
          </a:prstGeom>
          <a:blipFill>
            <a:blip r:embed="rId16" cstate="print"/>
            <a:stretch>
              <a:fillRect/>
            </a:stretch>
          </a:blipFill>
        </p:spPr>
        <p:txBody>
          <a:bodyPr wrap="square" lIns="0" tIns="0" rIns="0" bIns="0" rtlCol="0"/>
          <a:lstStyle/>
          <a:p>
            <a:endParaRPr/>
          </a:p>
        </p:txBody>
      </p:sp>
      <p:sp>
        <p:nvSpPr>
          <p:cNvPr id="49" name="object 49"/>
          <p:cNvSpPr/>
          <p:nvPr/>
        </p:nvSpPr>
        <p:spPr>
          <a:xfrm>
            <a:off x="5891784" y="3360420"/>
            <a:ext cx="118110" cy="133350"/>
          </a:xfrm>
          <a:prstGeom prst="rect">
            <a:avLst/>
          </a:prstGeom>
          <a:blipFill>
            <a:blip r:embed="rId17" cstate="print"/>
            <a:stretch>
              <a:fillRect/>
            </a:stretch>
          </a:blipFill>
        </p:spPr>
        <p:txBody>
          <a:bodyPr wrap="square" lIns="0" tIns="0" rIns="0" bIns="0" rtlCol="0"/>
          <a:lstStyle/>
          <a:p>
            <a:endParaRPr/>
          </a:p>
        </p:txBody>
      </p:sp>
      <p:sp>
        <p:nvSpPr>
          <p:cNvPr id="50" name="object 50"/>
          <p:cNvSpPr/>
          <p:nvPr/>
        </p:nvSpPr>
        <p:spPr>
          <a:xfrm>
            <a:off x="6030467" y="3360420"/>
            <a:ext cx="118110" cy="133350"/>
          </a:xfrm>
          <a:prstGeom prst="rect">
            <a:avLst/>
          </a:prstGeom>
          <a:blipFill>
            <a:blip r:embed="rId17" cstate="print"/>
            <a:stretch>
              <a:fillRect/>
            </a:stretch>
          </a:blipFill>
        </p:spPr>
        <p:txBody>
          <a:bodyPr wrap="square" lIns="0" tIns="0" rIns="0" bIns="0" rtlCol="0"/>
          <a:lstStyle/>
          <a:p>
            <a:endParaRPr/>
          </a:p>
        </p:txBody>
      </p:sp>
      <p:sp>
        <p:nvSpPr>
          <p:cNvPr id="51" name="object 51"/>
          <p:cNvSpPr/>
          <p:nvPr/>
        </p:nvSpPr>
        <p:spPr>
          <a:xfrm>
            <a:off x="6169152" y="3360420"/>
            <a:ext cx="118110" cy="133350"/>
          </a:xfrm>
          <a:prstGeom prst="rect">
            <a:avLst/>
          </a:prstGeom>
          <a:blipFill>
            <a:blip r:embed="rId17" cstate="print"/>
            <a:stretch>
              <a:fillRect/>
            </a:stretch>
          </a:blipFill>
        </p:spPr>
        <p:txBody>
          <a:bodyPr wrap="square" lIns="0" tIns="0" rIns="0" bIns="0" rtlCol="0"/>
          <a:lstStyle/>
          <a:p>
            <a:endParaRPr/>
          </a:p>
        </p:txBody>
      </p:sp>
      <p:sp>
        <p:nvSpPr>
          <p:cNvPr id="52" name="object 52"/>
          <p:cNvSpPr/>
          <p:nvPr/>
        </p:nvSpPr>
        <p:spPr>
          <a:xfrm>
            <a:off x="6448044" y="3360420"/>
            <a:ext cx="118109" cy="133350"/>
          </a:xfrm>
          <a:prstGeom prst="rect">
            <a:avLst/>
          </a:prstGeom>
          <a:blipFill>
            <a:blip r:embed="rId17" cstate="print"/>
            <a:stretch>
              <a:fillRect/>
            </a:stretch>
          </a:blipFill>
        </p:spPr>
        <p:txBody>
          <a:bodyPr wrap="square" lIns="0" tIns="0" rIns="0" bIns="0" rtlCol="0"/>
          <a:lstStyle/>
          <a:p>
            <a:endParaRPr/>
          </a:p>
        </p:txBody>
      </p:sp>
      <p:sp>
        <p:nvSpPr>
          <p:cNvPr id="53" name="object 53"/>
          <p:cNvSpPr/>
          <p:nvPr/>
        </p:nvSpPr>
        <p:spPr>
          <a:xfrm>
            <a:off x="6586728" y="3360420"/>
            <a:ext cx="118109" cy="133350"/>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6725411" y="3360420"/>
            <a:ext cx="118109" cy="133350"/>
          </a:xfrm>
          <a:prstGeom prst="rect">
            <a:avLst/>
          </a:prstGeom>
          <a:blipFill>
            <a:blip r:embed="rId17" cstate="print"/>
            <a:stretch>
              <a:fillRect/>
            </a:stretch>
          </a:blipFill>
        </p:spPr>
        <p:txBody>
          <a:bodyPr wrap="square" lIns="0" tIns="0" rIns="0" bIns="0" rtlCol="0"/>
          <a:lstStyle/>
          <a:p>
            <a:endParaRPr/>
          </a:p>
        </p:txBody>
      </p:sp>
      <p:sp>
        <p:nvSpPr>
          <p:cNvPr id="55" name="object 55"/>
          <p:cNvSpPr/>
          <p:nvPr/>
        </p:nvSpPr>
        <p:spPr>
          <a:xfrm>
            <a:off x="6309359" y="3360420"/>
            <a:ext cx="118110" cy="133350"/>
          </a:xfrm>
          <a:prstGeom prst="rect">
            <a:avLst/>
          </a:prstGeom>
          <a:blipFill>
            <a:blip r:embed="rId17" cstate="print"/>
            <a:stretch>
              <a:fillRect/>
            </a:stretch>
          </a:blipFill>
        </p:spPr>
        <p:txBody>
          <a:bodyPr wrap="square" lIns="0" tIns="0" rIns="0" bIns="0" rtlCol="0"/>
          <a:lstStyle/>
          <a:p>
            <a:endParaRPr/>
          </a:p>
        </p:txBody>
      </p:sp>
      <p:sp>
        <p:nvSpPr>
          <p:cNvPr id="56" name="object 56"/>
          <p:cNvSpPr/>
          <p:nvPr/>
        </p:nvSpPr>
        <p:spPr>
          <a:xfrm>
            <a:off x="6864095" y="3360420"/>
            <a:ext cx="118109" cy="133350"/>
          </a:xfrm>
          <a:prstGeom prst="rect">
            <a:avLst/>
          </a:prstGeom>
          <a:blipFill>
            <a:blip r:embed="rId17" cstate="print"/>
            <a:stretch>
              <a:fillRect/>
            </a:stretch>
          </a:blipFill>
        </p:spPr>
        <p:txBody>
          <a:bodyPr wrap="square" lIns="0" tIns="0" rIns="0" bIns="0" rtlCol="0"/>
          <a:lstStyle/>
          <a:p>
            <a:endParaRPr/>
          </a:p>
        </p:txBody>
      </p:sp>
      <p:sp>
        <p:nvSpPr>
          <p:cNvPr id="57" name="object 57"/>
          <p:cNvSpPr/>
          <p:nvPr/>
        </p:nvSpPr>
        <p:spPr>
          <a:xfrm>
            <a:off x="5891784" y="3535679"/>
            <a:ext cx="118110" cy="133350"/>
          </a:xfrm>
          <a:prstGeom prst="rect">
            <a:avLst/>
          </a:prstGeom>
          <a:blipFill>
            <a:blip r:embed="rId18" cstate="print"/>
            <a:stretch>
              <a:fillRect/>
            </a:stretch>
          </a:blipFill>
        </p:spPr>
        <p:txBody>
          <a:bodyPr wrap="square" lIns="0" tIns="0" rIns="0" bIns="0" rtlCol="0"/>
          <a:lstStyle/>
          <a:p>
            <a:endParaRPr/>
          </a:p>
        </p:txBody>
      </p:sp>
      <p:sp>
        <p:nvSpPr>
          <p:cNvPr id="58" name="object 58"/>
          <p:cNvSpPr/>
          <p:nvPr/>
        </p:nvSpPr>
        <p:spPr>
          <a:xfrm>
            <a:off x="6030467" y="3535679"/>
            <a:ext cx="118110" cy="133350"/>
          </a:xfrm>
          <a:prstGeom prst="rect">
            <a:avLst/>
          </a:prstGeom>
          <a:blipFill>
            <a:blip r:embed="rId18" cstate="print"/>
            <a:stretch>
              <a:fillRect/>
            </a:stretch>
          </a:blipFill>
        </p:spPr>
        <p:txBody>
          <a:bodyPr wrap="square" lIns="0" tIns="0" rIns="0" bIns="0" rtlCol="0"/>
          <a:lstStyle/>
          <a:p>
            <a:endParaRPr/>
          </a:p>
        </p:txBody>
      </p:sp>
      <p:sp>
        <p:nvSpPr>
          <p:cNvPr id="59" name="object 59"/>
          <p:cNvSpPr/>
          <p:nvPr/>
        </p:nvSpPr>
        <p:spPr>
          <a:xfrm>
            <a:off x="6169152" y="3535679"/>
            <a:ext cx="118110" cy="1333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6448044" y="3535679"/>
            <a:ext cx="118109" cy="13335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6586728" y="3535679"/>
            <a:ext cx="118109" cy="133350"/>
          </a:xfrm>
          <a:prstGeom prst="rect">
            <a:avLst/>
          </a:prstGeom>
          <a:blipFill>
            <a:blip r:embed="rId19" cstate="print"/>
            <a:stretch>
              <a:fillRect/>
            </a:stretch>
          </a:blipFill>
        </p:spPr>
        <p:txBody>
          <a:bodyPr wrap="square" lIns="0" tIns="0" rIns="0" bIns="0" rtlCol="0"/>
          <a:lstStyle/>
          <a:p>
            <a:endParaRPr/>
          </a:p>
        </p:txBody>
      </p:sp>
      <p:sp>
        <p:nvSpPr>
          <p:cNvPr id="62" name="object 62"/>
          <p:cNvSpPr/>
          <p:nvPr/>
        </p:nvSpPr>
        <p:spPr>
          <a:xfrm>
            <a:off x="6725411" y="3535679"/>
            <a:ext cx="118109" cy="133350"/>
          </a:xfrm>
          <a:prstGeom prst="rect">
            <a:avLst/>
          </a:prstGeom>
          <a:blipFill>
            <a:blip r:embed="rId19" cstate="print"/>
            <a:stretch>
              <a:fillRect/>
            </a:stretch>
          </a:blipFill>
        </p:spPr>
        <p:txBody>
          <a:bodyPr wrap="square" lIns="0" tIns="0" rIns="0" bIns="0" rtlCol="0"/>
          <a:lstStyle/>
          <a:p>
            <a:endParaRPr/>
          </a:p>
        </p:txBody>
      </p:sp>
      <p:sp>
        <p:nvSpPr>
          <p:cNvPr id="63" name="object 63"/>
          <p:cNvSpPr/>
          <p:nvPr/>
        </p:nvSpPr>
        <p:spPr>
          <a:xfrm>
            <a:off x="6309359" y="3535679"/>
            <a:ext cx="118110" cy="133350"/>
          </a:xfrm>
          <a:prstGeom prst="rect">
            <a:avLst/>
          </a:prstGeom>
          <a:blipFill>
            <a:blip r:embed="rId19" cstate="print"/>
            <a:stretch>
              <a:fillRect/>
            </a:stretch>
          </a:blipFill>
        </p:spPr>
        <p:txBody>
          <a:bodyPr wrap="square" lIns="0" tIns="0" rIns="0" bIns="0" rtlCol="0"/>
          <a:lstStyle/>
          <a:p>
            <a:endParaRPr/>
          </a:p>
        </p:txBody>
      </p:sp>
      <p:sp>
        <p:nvSpPr>
          <p:cNvPr id="64" name="object 64"/>
          <p:cNvSpPr/>
          <p:nvPr/>
        </p:nvSpPr>
        <p:spPr>
          <a:xfrm>
            <a:off x="6864095" y="3535679"/>
            <a:ext cx="118109" cy="133350"/>
          </a:xfrm>
          <a:prstGeom prst="rect">
            <a:avLst/>
          </a:prstGeom>
          <a:blipFill>
            <a:blip r:embed="rId19" cstate="print"/>
            <a:stretch>
              <a:fillRect/>
            </a:stretch>
          </a:blipFill>
        </p:spPr>
        <p:txBody>
          <a:bodyPr wrap="square" lIns="0" tIns="0" rIns="0" bIns="0" rtlCol="0"/>
          <a:lstStyle/>
          <a:p>
            <a:endParaRPr/>
          </a:p>
        </p:txBody>
      </p:sp>
      <p:sp>
        <p:nvSpPr>
          <p:cNvPr id="65" name="object 65"/>
          <p:cNvSpPr/>
          <p:nvPr/>
        </p:nvSpPr>
        <p:spPr>
          <a:xfrm>
            <a:off x="5891784" y="3712464"/>
            <a:ext cx="118110" cy="131825"/>
          </a:xfrm>
          <a:prstGeom prst="rect">
            <a:avLst/>
          </a:prstGeom>
          <a:blipFill>
            <a:blip r:embed="rId20" cstate="print"/>
            <a:stretch>
              <a:fillRect/>
            </a:stretch>
          </a:blipFill>
        </p:spPr>
        <p:txBody>
          <a:bodyPr wrap="square" lIns="0" tIns="0" rIns="0" bIns="0" rtlCol="0"/>
          <a:lstStyle/>
          <a:p>
            <a:endParaRPr/>
          </a:p>
        </p:txBody>
      </p:sp>
      <p:sp>
        <p:nvSpPr>
          <p:cNvPr id="66" name="object 66"/>
          <p:cNvSpPr/>
          <p:nvPr/>
        </p:nvSpPr>
        <p:spPr>
          <a:xfrm>
            <a:off x="6030467" y="3712464"/>
            <a:ext cx="118110" cy="131825"/>
          </a:xfrm>
          <a:prstGeom prst="rect">
            <a:avLst/>
          </a:prstGeom>
          <a:blipFill>
            <a:blip r:embed="rId20" cstate="print"/>
            <a:stretch>
              <a:fillRect/>
            </a:stretch>
          </a:blipFill>
        </p:spPr>
        <p:txBody>
          <a:bodyPr wrap="square" lIns="0" tIns="0" rIns="0" bIns="0" rtlCol="0"/>
          <a:lstStyle/>
          <a:p>
            <a:endParaRPr/>
          </a:p>
        </p:txBody>
      </p:sp>
      <p:sp>
        <p:nvSpPr>
          <p:cNvPr id="67" name="object 67"/>
          <p:cNvSpPr/>
          <p:nvPr/>
        </p:nvSpPr>
        <p:spPr>
          <a:xfrm>
            <a:off x="6169152" y="3712464"/>
            <a:ext cx="118110" cy="131825"/>
          </a:xfrm>
          <a:prstGeom prst="rect">
            <a:avLst/>
          </a:prstGeom>
          <a:blipFill>
            <a:blip r:embed="rId20" cstate="print"/>
            <a:stretch>
              <a:fillRect/>
            </a:stretch>
          </a:blipFill>
        </p:spPr>
        <p:txBody>
          <a:bodyPr wrap="square" lIns="0" tIns="0" rIns="0" bIns="0" rtlCol="0"/>
          <a:lstStyle/>
          <a:p>
            <a:endParaRPr/>
          </a:p>
        </p:txBody>
      </p:sp>
      <p:sp>
        <p:nvSpPr>
          <p:cNvPr id="68" name="object 68"/>
          <p:cNvSpPr/>
          <p:nvPr/>
        </p:nvSpPr>
        <p:spPr>
          <a:xfrm>
            <a:off x="6448044" y="3712464"/>
            <a:ext cx="118109" cy="131825"/>
          </a:xfrm>
          <a:prstGeom prst="rect">
            <a:avLst/>
          </a:prstGeom>
          <a:blipFill>
            <a:blip r:embed="rId21" cstate="print"/>
            <a:stretch>
              <a:fillRect/>
            </a:stretch>
          </a:blipFill>
        </p:spPr>
        <p:txBody>
          <a:bodyPr wrap="square" lIns="0" tIns="0" rIns="0" bIns="0" rtlCol="0"/>
          <a:lstStyle/>
          <a:p>
            <a:endParaRPr/>
          </a:p>
        </p:txBody>
      </p:sp>
      <p:sp>
        <p:nvSpPr>
          <p:cNvPr id="69" name="object 69"/>
          <p:cNvSpPr/>
          <p:nvPr/>
        </p:nvSpPr>
        <p:spPr>
          <a:xfrm>
            <a:off x="6586728" y="3712464"/>
            <a:ext cx="118109" cy="131825"/>
          </a:xfrm>
          <a:prstGeom prst="rect">
            <a:avLst/>
          </a:prstGeom>
          <a:blipFill>
            <a:blip r:embed="rId21" cstate="print"/>
            <a:stretch>
              <a:fillRect/>
            </a:stretch>
          </a:blipFill>
        </p:spPr>
        <p:txBody>
          <a:bodyPr wrap="square" lIns="0" tIns="0" rIns="0" bIns="0" rtlCol="0"/>
          <a:lstStyle/>
          <a:p>
            <a:endParaRPr/>
          </a:p>
        </p:txBody>
      </p:sp>
      <p:sp>
        <p:nvSpPr>
          <p:cNvPr id="70" name="object 70"/>
          <p:cNvSpPr/>
          <p:nvPr/>
        </p:nvSpPr>
        <p:spPr>
          <a:xfrm>
            <a:off x="6725411" y="3712464"/>
            <a:ext cx="118109" cy="131825"/>
          </a:xfrm>
          <a:prstGeom prst="rect">
            <a:avLst/>
          </a:prstGeom>
          <a:blipFill>
            <a:blip r:embed="rId21" cstate="print"/>
            <a:stretch>
              <a:fillRect/>
            </a:stretch>
          </a:blipFill>
        </p:spPr>
        <p:txBody>
          <a:bodyPr wrap="square" lIns="0" tIns="0" rIns="0" bIns="0" rtlCol="0"/>
          <a:lstStyle/>
          <a:p>
            <a:endParaRPr/>
          </a:p>
        </p:txBody>
      </p:sp>
      <p:sp>
        <p:nvSpPr>
          <p:cNvPr id="71" name="object 71"/>
          <p:cNvSpPr/>
          <p:nvPr/>
        </p:nvSpPr>
        <p:spPr>
          <a:xfrm>
            <a:off x="6309359" y="3712464"/>
            <a:ext cx="118110" cy="131825"/>
          </a:xfrm>
          <a:prstGeom prst="rect">
            <a:avLst/>
          </a:prstGeom>
          <a:blipFill>
            <a:blip r:embed="rId21" cstate="print"/>
            <a:stretch>
              <a:fillRect/>
            </a:stretch>
          </a:blipFill>
        </p:spPr>
        <p:txBody>
          <a:bodyPr wrap="square" lIns="0" tIns="0" rIns="0" bIns="0" rtlCol="0"/>
          <a:lstStyle/>
          <a:p>
            <a:endParaRPr/>
          </a:p>
        </p:txBody>
      </p:sp>
      <p:sp>
        <p:nvSpPr>
          <p:cNvPr id="72" name="object 72"/>
          <p:cNvSpPr/>
          <p:nvPr/>
        </p:nvSpPr>
        <p:spPr>
          <a:xfrm>
            <a:off x="6864095" y="3712464"/>
            <a:ext cx="118109" cy="131825"/>
          </a:xfrm>
          <a:prstGeom prst="rect">
            <a:avLst/>
          </a:prstGeom>
          <a:blipFill>
            <a:blip r:embed="rId21" cstate="print"/>
            <a:stretch>
              <a:fillRect/>
            </a:stretch>
          </a:blipFill>
        </p:spPr>
        <p:txBody>
          <a:bodyPr wrap="square" lIns="0" tIns="0" rIns="0" bIns="0" rtlCol="0"/>
          <a:lstStyle/>
          <a:p>
            <a:endParaRPr/>
          </a:p>
        </p:txBody>
      </p:sp>
      <p:sp>
        <p:nvSpPr>
          <p:cNvPr id="73" name="object 73"/>
          <p:cNvSpPr/>
          <p:nvPr/>
        </p:nvSpPr>
        <p:spPr>
          <a:xfrm>
            <a:off x="5891784" y="3887723"/>
            <a:ext cx="118110" cy="131825"/>
          </a:xfrm>
          <a:prstGeom prst="rect">
            <a:avLst/>
          </a:prstGeom>
          <a:blipFill>
            <a:blip r:embed="rId22" cstate="print"/>
            <a:stretch>
              <a:fillRect/>
            </a:stretch>
          </a:blipFill>
        </p:spPr>
        <p:txBody>
          <a:bodyPr wrap="square" lIns="0" tIns="0" rIns="0" bIns="0" rtlCol="0"/>
          <a:lstStyle/>
          <a:p>
            <a:endParaRPr/>
          </a:p>
        </p:txBody>
      </p:sp>
      <p:sp>
        <p:nvSpPr>
          <p:cNvPr id="74" name="object 74"/>
          <p:cNvSpPr/>
          <p:nvPr/>
        </p:nvSpPr>
        <p:spPr>
          <a:xfrm>
            <a:off x="6030467" y="3887723"/>
            <a:ext cx="118110" cy="131825"/>
          </a:xfrm>
          <a:prstGeom prst="rect">
            <a:avLst/>
          </a:prstGeom>
          <a:blipFill>
            <a:blip r:embed="rId22" cstate="print"/>
            <a:stretch>
              <a:fillRect/>
            </a:stretch>
          </a:blipFill>
        </p:spPr>
        <p:txBody>
          <a:bodyPr wrap="square" lIns="0" tIns="0" rIns="0" bIns="0" rtlCol="0"/>
          <a:lstStyle/>
          <a:p>
            <a:endParaRPr/>
          </a:p>
        </p:txBody>
      </p:sp>
      <p:sp>
        <p:nvSpPr>
          <p:cNvPr id="75" name="object 75"/>
          <p:cNvSpPr/>
          <p:nvPr/>
        </p:nvSpPr>
        <p:spPr>
          <a:xfrm>
            <a:off x="6169152" y="3887723"/>
            <a:ext cx="118110" cy="131825"/>
          </a:xfrm>
          <a:prstGeom prst="rect">
            <a:avLst/>
          </a:prstGeom>
          <a:blipFill>
            <a:blip r:embed="rId22" cstate="print"/>
            <a:stretch>
              <a:fillRect/>
            </a:stretch>
          </a:blipFill>
        </p:spPr>
        <p:txBody>
          <a:bodyPr wrap="square" lIns="0" tIns="0" rIns="0" bIns="0" rtlCol="0"/>
          <a:lstStyle/>
          <a:p>
            <a:endParaRPr/>
          </a:p>
        </p:txBody>
      </p:sp>
      <p:sp>
        <p:nvSpPr>
          <p:cNvPr id="76" name="object 76"/>
          <p:cNvSpPr/>
          <p:nvPr/>
        </p:nvSpPr>
        <p:spPr>
          <a:xfrm>
            <a:off x="6448044" y="3887723"/>
            <a:ext cx="118109" cy="131825"/>
          </a:xfrm>
          <a:prstGeom prst="rect">
            <a:avLst/>
          </a:prstGeom>
          <a:blipFill>
            <a:blip r:embed="rId22" cstate="print"/>
            <a:stretch>
              <a:fillRect/>
            </a:stretch>
          </a:blipFill>
        </p:spPr>
        <p:txBody>
          <a:bodyPr wrap="square" lIns="0" tIns="0" rIns="0" bIns="0" rtlCol="0"/>
          <a:lstStyle/>
          <a:p>
            <a:endParaRPr/>
          </a:p>
        </p:txBody>
      </p:sp>
      <p:sp>
        <p:nvSpPr>
          <p:cNvPr id="77" name="object 77"/>
          <p:cNvSpPr/>
          <p:nvPr/>
        </p:nvSpPr>
        <p:spPr>
          <a:xfrm>
            <a:off x="6586728" y="3887723"/>
            <a:ext cx="118109" cy="131825"/>
          </a:xfrm>
          <a:prstGeom prst="rect">
            <a:avLst/>
          </a:prstGeom>
          <a:blipFill>
            <a:blip r:embed="rId22" cstate="print"/>
            <a:stretch>
              <a:fillRect/>
            </a:stretch>
          </a:blipFill>
        </p:spPr>
        <p:txBody>
          <a:bodyPr wrap="square" lIns="0" tIns="0" rIns="0" bIns="0" rtlCol="0"/>
          <a:lstStyle/>
          <a:p>
            <a:endParaRPr/>
          </a:p>
        </p:txBody>
      </p:sp>
      <p:sp>
        <p:nvSpPr>
          <p:cNvPr id="78" name="object 78"/>
          <p:cNvSpPr/>
          <p:nvPr/>
        </p:nvSpPr>
        <p:spPr>
          <a:xfrm>
            <a:off x="6725411" y="3887723"/>
            <a:ext cx="118109" cy="131825"/>
          </a:xfrm>
          <a:prstGeom prst="rect">
            <a:avLst/>
          </a:prstGeom>
          <a:blipFill>
            <a:blip r:embed="rId22" cstate="print"/>
            <a:stretch>
              <a:fillRect/>
            </a:stretch>
          </a:blipFill>
        </p:spPr>
        <p:txBody>
          <a:bodyPr wrap="square" lIns="0" tIns="0" rIns="0" bIns="0" rtlCol="0"/>
          <a:lstStyle/>
          <a:p>
            <a:endParaRPr/>
          </a:p>
        </p:txBody>
      </p:sp>
      <p:sp>
        <p:nvSpPr>
          <p:cNvPr id="79" name="object 79"/>
          <p:cNvSpPr/>
          <p:nvPr/>
        </p:nvSpPr>
        <p:spPr>
          <a:xfrm>
            <a:off x="6309359" y="3887723"/>
            <a:ext cx="118110" cy="131825"/>
          </a:xfrm>
          <a:prstGeom prst="rect">
            <a:avLst/>
          </a:prstGeom>
          <a:blipFill>
            <a:blip r:embed="rId22" cstate="print"/>
            <a:stretch>
              <a:fillRect/>
            </a:stretch>
          </a:blipFill>
        </p:spPr>
        <p:txBody>
          <a:bodyPr wrap="square" lIns="0" tIns="0" rIns="0" bIns="0" rtlCol="0"/>
          <a:lstStyle/>
          <a:p>
            <a:endParaRPr/>
          </a:p>
        </p:txBody>
      </p:sp>
      <p:sp>
        <p:nvSpPr>
          <p:cNvPr id="80" name="object 80"/>
          <p:cNvSpPr/>
          <p:nvPr/>
        </p:nvSpPr>
        <p:spPr>
          <a:xfrm>
            <a:off x="6864095" y="3887723"/>
            <a:ext cx="118109" cy="131825"/>
          </a:xfrm>
          <a:prstGeom prst="rect">
            <a:avLst/>
          </a:prstGeom>
          <a:blipFill>
            <a:blip r:embed="rId22" cstate="print"/>
            <a:stretch>
              <a:fillRect/>
            </a:stretch>
          </a:blipFill>
        </p:spPr>
        <p:txBody>
          <a:bodyPr wrap="square" lIns="0" tIns="0" rIns="0" bIns="0" rtlCol="0"/>
          <a:lstStyle/>
          <a:p>
            <a:endParaRPr/>
          </a:p>
        </p:txBody>
      </p:sp>
      <p:sp>
        <p:nvSpPr>
          <p:cNvPr id="81" name="object 81"/>
          <p:cNvSpPr/>
          <p:nvPr/>
        </p:nvSpPr>
        <p:spPr>
          <a:xfrm>
            <a:off x="5891784" y="4062984"/>
            <a:ext cx="118110" cy="133350"/>
          </a:xfrm>
          <a:prstGeom prst="rect">
            <a:avLst/>
          </a:prstGeom>
          <a:blipFill>
            <a:blip r:embed="rId23" cstate="print"/>
            <a:stretch>
              <a:fillRect/>
            </a:stretch>
          </a:blipFill>
        </p:spPr>
        <p:txBody>
          <a:bodyPr wrap="square" lIns="0" tIns="0" rIns="0" bIns="0" rtlCol="0"/>
          <a:lstStyle/>
          <a:p>
            <a:endParaRPr/>
          </a:p>
        </p:txBody>
      </p:sp>
      <p:sp>
        <p:nvSpPr>
          <p:cNvPr id="82" name="object 82"/>
          <p:cNvSpPr/>
          <p:nvPr/>
        </p:nvSpPr>
        <p:spPr>
          <a:xfrm>
            <a:off x="6030467" y="4062984"/>
            <a:ext cx="118110" cy="133350"/>
          </a:xfrm>
          <a:prstGeom prst="rect">
            <a:avLst/>
          </a:prstGeom>
          <a:blipFill>
            <a:blip r:embed="rId23" cstate="print"/>
            <a:stretch>
              <a:fillRect/>
            </a:stretch>
          </a:blipFill>
        </p:spPr>
        <p:txBody>
          <a:bodyPr wrap="square" lIns="0" tIns="0" rIns="0" bIns="0" rtlCol="0"/>
          <a:lstStyle/>
          <a:p>
            <a:endParaRPr/>
          </a:p>
        </p:txBody>
      </p:sp>
      <p:sp>
        <p:nvSpPr>
          <p:cNvPr id="83" name="object 83"/>
          <p:cNvSpPr/>
          <p:nvPr/>
        </p:nvSpPr>
        <p:spPr>
          <a:xfrm>
            <a:off x="6169152" y="4062984"/>
            <a:ext cx="118110" cy="133350"/>
          </a:xfrm>
          <a:prstGeom prst="rect">
            <a:avLst/>
          </a:prstGeom>
          <a:blipFill>
            <a:blip r:embed="rId23" cstate="print"/>
            <a:stretch>
              <a:fillRect/>
            </a:stretch>
          </a:blipFill>
        </p:spPr>
        <p:txBody>
          <a:bodyPr wrap="square" lIns="0" tIns="0" rIns="0" bIns="0" rtlCol="0"/>
          <a:lstStyle/>
          <a:p>
            <a:endParaRPr/>
          </a:p>
        </p:txBody>
      </p:sp>
      <p:sp>
        <p:nvSpPr>
          <p:cNvPr id="84" name="object 84"/>
          <p:cNvSpPr/>
          <p:nvPr/>
        </p:nvSpPr>
        <p:spPr>
          <a:xfrm>
            <a:off x="6448044" y="4062984"/>
            <a:ext cx="118109" cy="133350"/>
          </a:xfrm>
          <a:prstGeom prst="rect">
            <a:avLst/>
          </a:prstGeom>
          <a:blipFill>
            <a:blip r:embed="rId24" cstate="print"/>
            <a:stretch>
              <a:fillRect/>
            </a:stretch>
          </a:blipFill>
        </p:spPr>
        <p:txBody>
          <a:bodyPr wrap="square" lIns="0" tIns="0" rIns="0" bIns="0" rtlCol="0"/>
          <a:lstStyle/>
          <a:p>
            <a:endParaRPr/>
          </a:p>
        </p:txBody>
      </p:sp>
      <p:sp>
        <p:nvSpPr>
          <p:cNvPr id="85" name="object 85"/>
          <p:cNvSpPr/>
          <p:nvPr/>
        </p:nvSpPr>
        <p:spPr>
          <a:xfrm>
            <a:off x="6586728" y="4062984"/>
            <a:ext cx="118109" cy="133350"/>
          </a:xfrm>
          <a:prstGeom prst="rect">
            <a:avLst/>
          </a:prstGeom>
          <a:blipFill>
            <a:blip r:embed="rId24" cstate="print"/>
            <a:stretch>
              <a:fillRect/>
            </a:stretch>
          </a:blipFill>
        </p:spPr>
        <p:txBody>
          <a:bodyPr wrap="square" lIns="0" tIns="0" rIns="0" bIns="0" rtlCol="0"/>
          <a:lstStyle/>
          <a:p>
            <a:endParaRPr/>
          </a:p>
        </p:txBody>
      </p:sp>
      <p:sp>
        <p:nvSpPr>
          <p:cNvPr id="86" name="object 86"/>
          <p:cNvSpPr/>
          <p:nvPr/>
        </p:nvSpPr>
        <p:spPr>
          <a:xfrm>
            <a:off x="6725411" y="4062984"/>
            <a:ext cx="118109" cy="133350"/>
          </a:xfrm>
          <a:prstGeom prst="rect">
            <a:avLst/>
          </a:prstGeom>
          <a:blipFill>
            <a:blip r:embed="rId24" cstate="print"/>
            <a:stretch>
              <a:fillRect/>
            </a:stretch>
          </a:blipFill>
        </p:spPr>
        <p:txBody>
          <a:bodyPr wrap="square" lIns="0" tIns="0" rIns="0" bIns="0" rtlCol="0"/>
          <a:lstStyle/>
          <a:p>
            <a:endParaRPr/>
          </a:p>
        </p:txBody>
      </p:sp>
      <p:sp>
        <p:nvSpPr>
          <p:cNvPr id="87" name="object 87"/>
          <p:cNvSpPr/>
          <p:nvPr/>
        </p:nvSpPr>
        <p:spPr>
          <a:xfrm>
            <a:off x="6309359" y="4062984"/>
            <a:ext cx="118110" cy="133350"/>
          </a:xfrm>
          <a:prstGeom prst="rect">
            <a:avLst/>
          </a:prstGeom>
          <a:blipFill>
            <a:blip r:embed="rId24" cstate="print"/>
            <a:stretch>
              <a:fillRect/>
            </a:stretch>
          </a:blipFill>
        </p:spPr>
        <p:txBody>
          <a:bodyPr wrap="square" lIns="0" tIns="0" rIns="0" bIns="0" rtlCol="0"/>
          <a:lstStyle/>
          <a:p>
            <a:endParaRPr/>
          </a:p>
        </p:txBody>
      </p:sp>
      <p:sp>
        <p:nvSpPr>
          <p:cNvPr id="88" name="object 88"/>
          <p:cNvSpPr/>
          <p:nvPr/>
        </p:nvSpPr>
        <p:spPr>
          <a:xfrm>
            <a:off x="6864095" y="4062984"/>
            <a:ext cx="118109" cy="133350"/>
          </a:xfrm>
          <a:prstGeom prst="rect">
            <a:avLst/>
          </a:prstGeom>
          <a:blipFill>
            <a:blip r:embed="rId24" cstate="print"/>
            <a:stretch>
              <a:fillRect/>
            </a:stretch>
          </a:blipFill>
        </p:spPr>
        <p:txBody>
          <a:bodyPr wrap="square" lIns="0" tIns="0" rIns="0" bIns="0" rtlCol="0"/>
          <a:lstStyle/>
          <a:p>
            <a:endParaRPr/>
          </a:p>
        </p:txBody>
      </p:sp>
      <p:sp>
        <p:nvSpPr>
          <p:cNvPr id="89" name="object 89"/>
          <p:cNvSpPr/>
          <p:nvPr/>
        </p:nvSpPr>
        <p:spPr>
          <a:xfrm>
            <a:off x="5891784" y="4238244"/>
            <a:ext cx="118110" cy="133350"/>
          </a:xfrm>
          <a:prstGeom prst="rect">
            <a:avLst/>
          </a:prstGeom>
          <a:blipFill>
            <a:blip r:embed="rId25" cstate="print"/>
            <a:stretch>
              <a:fillRect/>
            </a:stretch>
          </a:blipFill>
        </p:spPr>
        <p:txBody>
          <a:bodyPr wrap="square" lIns="0" tIns="0" rIns="0" bIns="0" rtlCol="0"/>
          <a:lstStyle/>
          <a:p>
            <a:endParaRPr/>
          </a:p>
        </p:txBody>
      </p:sp>
      <p:sp>
        <p:nvSpPr>
          <p:cNvPr id="90" name="object 90"/>
          <p:cNvSpPr/>
          <p:nvPr/>
        </p:nvSpPr>
        <p:spPr>
          <a:xfrm>
            <a:off x="6030467" y="4238244"/>
            <a:ext cx="118110" cy="133350"/>
          </a:xfrm>
          <a:prstGeom prst="rect">
            <a:avLst/>
          </a:prstGeom>
          <a:blipFill>
            <a:blip r:embed="rId25" cstate="print"/>
            <a:stretch>
              <a:fillRect/>
            </a:stretch>
          </a:blipFill>
        </p:spPr>
        <p:txBody>
          <a:bodyPr wrap="square" lIns="0" tIns="0" rIns="0" bIns="0" rtlCol="0"/>
          <a:lstStyle/>
          <a:p>
            <a:endParaRPr/>
          </a:p>
        </p:txBody>
      </p:sp>
      <p:sp>
        <p:nvSpPr>
          <p:cNvPr id="91" name="object 91"/>
          <p:cNvSpPr/>
          <p:nvPr/>
        </p:nvSpPr>
        <p:spPr>
          <a:xfrm>
            <a:off x="6169152" y="4238244"/>
            <a:ext cx="118110" cy="133350"/>
          </a:xfrm>
          <a:prstGeom prst="rect">
            <a:avLst/>
          </a:prstGeom>
          <a:blipFill>
            <a:blip r:embed="rId25" cstate="print"/>
            <a:stretch>
              <a:fillRect/>
            </a:stretch>
          </a:blipFill>
        </p:spPr>
        <p:txBody>
          <a:bodyPr wrap="square" lIns="0" tIns="0" rIns="0" bIns="0" rtlCol="0"/>
          <a:lstStyle/>
          <a:p>
            <a:endParaRPr/>
          </a:p>
        </p:txBody>
      </p:sp>
      <p:sp>
        <p:nvSpPr>
          <p:cNvPr id="92" name="object 92"/>
          <p:cNvSpPr/>
          <p:nvPr/>
        </p:nvSpPr>
        <p:spPr>
          <a:xfrm>
            <a:off x="6448044" y="4238244"/>
            <a:ext cx="118109" cy="133350"/>
          </a:xfrm>
          <a:prstGeom prst="rect">
            <a:avLst/>
          </a:prstGeom>
          <a:blipFill>
            <a:blip r:embed="rId26" cstate="print"/>
            <a:stretch>
              <a:fillRect/>
            </a:stretch>
          </a:blipFill>
        </p:spPr>
        <p:txBody>
          <a:bodyPr wrap="square" lIns="0" tIns="0" rIns="0" bIns="0" rtlCol="0"/>
          <a:lstStyle/>
          <a:p>
            <a:endParaRPr/>
          </a:p>
        </p:txBody>
      </p:sp>
      <p:sp>
        <p:nvSpPr>
          <p:cNvPr id="93" name="object 93"/>
          <p:cNvSpPr/>
          <p:nvPr/>
        </p:nvSpPr>
        <p:spPr>
          <a:xfrm>
            <a:off x="6586728" y="4238244"/>
            <a:ext cx="118109" cy="133350"/>
          </a:xfrm>
          <a:prstGeom prst="rect">
            <a:avLst/>
          </a:prstGeom>
          <a:blipFill>
            <a:blip r:embed="rId26" cstate="print"/>
            <a:stretch>
              <a:fillRect/>
            </a:stretch>
          </a:blipFill>
        </p:spPr>
        <p:txBody>
          <a:bodyPr wrap="square" lIns="0" tIns="0" rIns="0" bIns="0" rtlCol="0"/>
          <a:lstStyle/>
          <a:p>
            <a:endParaRPr/>
          </a:p>
        </p:txBody>
      </p:sp>
      <p:sp>
        <p:nvSpPr>
          <p:cNvPr id="94" name="object 94"/>
          <p:cNvSpPr/>
          <p:nvPr/>
        </p:nvSpPr>
        <p:spPr>
          <a:xfrm>
            <a:off x="6725411" y="4238244"/>
            <a:ext cx="118109" cy="133350"/>
          </a:xfrm>
          <a:prstGeom prst="rect">
            <a:avLst/>
          </a:prstGeom>
          <a:blipFill>
            <a:blip r:embed="rId26" cstate="print"/>
            <a:stretch>
              <a:fillRect/>
            </a:stretch>
          </a:blipFill>
        </p:spPr>
        <p:txBody>
          <a:bodyPr wrap="square" lIns="0" tIns="0" rIns="0" bIns="0" rtlCol="0"/>
          <a:lstStyle/>
          <a:p>
            <a:endParaRPr/>
          </a:p>
        </p:txBody>
      </p:sp>
      <p:sp>
        <p:nvSpPr>
          <p:cNvPr id="95" name="object 95"/>
          <p:cNvSpPr/>
          <p:nvPr/>
        </p:nvSpPr>
        <p:spPr>
          <a:xfrm>
            <a:off x="6309359" y="4238244"/>
            <a:ext cx="118110" cy="133350"/>
          </a:xfrm>
          <a:prstGeom prst="rect">
            <a:avLst/>
          </a:prstGeom>
          <a:blipFill>
            <a:blip r:embed="rId26" cstate="print"/>
            <a:stretch>
              <a:fillRect/>
            </a:stretch>
          </a:blipFill>
        </p:spPr>
        <p:txBody>
          <a:bodyPr wrap="square" lIns="0" tIns="0" rIns="0" bIns="0" rtlCol="0"/>
          <a:lstStyle/>
          <a:p>
            <a:endParaRPr/>
          </a:p>
        </p:txBody>
      </p:sp>
      <p:sp>
        <p:nvSpPr>
          <p:cNvPr id="96" name="object 96"/>
          <p:cNvSpPr/>
          <p:nvPr/>
        </p:nvSpPr>
        <p:spPr>
          <a:xfrm>
            <a:off x="6864095" y="4238244"/>
            <a:ext cx="118109" cy="133350"/>
          </a:xfrm>
          <a:prstGeom prst="rect">
            <a:avLst/>
          </a:prstGeom>
          <a:blipFill>
            <a:blip r:embed="rId26" cstate="print"/>
            <a:stretch>
              <a:fillRect/>
            </a:stretch>
          </a:blipFill>
        </p:spPr>
        <p:txBody>
          <a:bodyPr wrap="square" lIns="0" tIns="0" rIns="0" bIns="0" rtlCol="0"/>
          <a:lstStyle/>
          <a:p>
            <a:endParaRPr/>
          </a:p>
        </p:txBody>
      </p:sp>
      <p:sp>
        <p:nvSpPr>
          <p:cNvPr id="97" name="object 97"/>
          <p:cNvSpPr/>
          <p:nvPr/>
        </p:nvSpPr>
        <p:spPr>
          <a:xfrm>
            <a:off x="5891784" y="4415028"/>
            <a:ext cx="118110" cy="131826"/>
          </a:xfrm>
          <a:prstGeom prst="rect">
            <a:avLst/>
          </a:prstGeom>
          <a:blipFill>
            <a:blip r:embed="rId27" cstate="print"/>
            <a:stretch>
              <a:fillRect/>
            </a:stretch>
          </a:blipFill>
        </p:spPr>
        <p:txBody>
          <a:bodyPr wrap="square" lIns="0" tIns="0" rIns="0" bIns="0" rtlCol="0"/>
          <a:lstStyle/>
          <a:p>
            <a:endParaRPr/>
          </a:p>
        </p:txBody>
      </p:sp>
      <p:sp>
        <p:nvSpPr>
          <p:cNvPr id="98" name="object 98"/>
          <p:cNvSpPr/>
          <p:nvPr/>
        </p:nvSpPr>
        <p:spPr>
          <a:xfrm>
            <a:off x="6030467" y="4415028"/>
            <a:ext cx="118110" cy="131826"/>
          </a:xfrm>
          <a:prstGeom prst="rect">
            <a:avLst/>
          </a:prstGeom>
          <a:blipFill>
            <a:blip r:embed="rId27" cstate="print"/>
            <a:stretch>
              <a:fillRect/>
            </a:stretch>
          </a:blipFill>
        </p:spPr>
        <p:txBody>
          <a:bodyPr wrap="square" lIns="0" tIns="0" rIns="0" bIns="0" rtlCol="0"/>
          <a:lstStyle/>
          <a:p>
            <a:endParaRPr/>
          </a:p>
        </p:txBody>
      </p:sp>
      <p:sp>
        <p:nvSpPr>
          <p:cNvPr id="99" name="object 99"/>
          <p:cNvSpPr/>
          <p:nvPr/>
        </p:nvSpPr>
        <p:spPr>
          <a:xfrm>
            <a:off x="6169152" y="4415028"/>
            <a:ext cx="118110" cy="131826"/>
          </a:xfrm>
          <a:prstGeom prst="rect">
            <a:avLst/>
          </a:prstGeom>
          <a:blipFill>
            <a:blip r:embed="rId27" cstate="print"/>
            <a:stretch>
              <a:fillRect/>
            </a:stretch>
          </a:blipFill>
        </p:spPr>
        <p:txBody>
          <a:bodyPr wrap="square" lIns="0" tIns="0" rIns="0" bIns="0" rtlCol="0"/>
          <a:lstStyle/>
          <a:p>
            <a:endParaRPr/>
          </a:p>
        </p:txBody>
      </p:sp>
      <p:sp>
        <p:nvSpPr>
          <p:cNvPr id="100" name="object 100"/>
          <p:cNvSpPr/>
          <p:nvPr/>
        </p:nvSpPr>
        <p:spPr>
          <a:xfrm>
            <a:off x="6448044" y="4415028"/>
            <a:ext cx="118109" cy="131826"/>
          </a:xfrm>
          <a:prstGeom prst="rect">
            <a:avLst/>
          </a:prstGeom>
          <a:blipFill>
            <a:blip r:embed="rId28" cstate="print"/>
            <a:stretch>
              <a:fillRect/>
            </a:stretch>
          </a:blipFill>
        </p:spPr>
        <p:txBody>
          <a:bodyPr wrap="square" lIns="0" tIns="0" rIns="0" bIns="0" rtlCol="0"/>
          <a:lstStyle/>
          <a:p>
            <a:endParaRPr/>
          </a:p>
        </p:txBody>
      </p:sp>
      <p:sp>
        <p:nvSpPr>
          <p:cNvPr id="101" name="object 101"/>
          <p:cNvSpPr/>
          <p:nvPr/>
        </p:nvSpPr>
        <p:spPr>
          <a:xfrm>
            <a:off x="6586728" y="4415028"/>
            <a:ext cx="118109" cy="131826"/>
          </a:xfrm>
          <a:prstGeom prst="rect">
            <a:avLst/>
          </a:prstGeom>
          <a:blipFill>
            <a:blip r:embed="rId28" cstate="print"/>
            <a:stretch>
              <a:fillRect/>
            </a:stretch>
          </a:blipFill>
        </p:spPr>
        <p:txBody>
          <a:bodyPr wrap="square" lIns="0" tIns="0" rIns="0" bIns="0" rtlCol="0"/>
          <a:lstStyle/>
          <a:p>
            <a:endParaRPr/>
          </a:p>
        </p:txBody>
      </p:sp>
      <p:sp>
        <p:nvSpPr>
          <p:cNvPr id="102" name="object 102"/>
          <p:cNvSpPr/>
          <p:nvPr/>
        </p:nvSpPr>
        <p:spPr>
          <a:xfrm>
            <a:off x="6725411" y="4415028"/>
            <a:ext cx="118109" cy="131826"/>
          </a:xfrm>
          <a:prstGeom prst="rect">
            <a:avLst/>
          </a:prstGeom>
          <a:blipFill>
            <a:blip r:embed="rId28" cstate="print"/>
            <a:stretch>
              <a:fillRect/>
            </a:stretch>
          </a:blipFill>
        </p:spPr>
        <p:txBody>
          <a:bodyPr wrap="square" lIns="0" tIns="0" rIns="0" bIns="0" rtlCol="0"/>
          <a:lstStyle/>
          <a:p>
            <a:endParaRPr/>
          </a:p>
        </p:txBody>
      </p:sp>
      <p:sp>
        <p:nvSpPr>
          <p:cNvPr id="103" name="object 103"/>
          <p:cNvSpPr/>
          <p:nvPr/>
        </p:nvSpPr>
        <p:spPr>
          <a:xfrm>
            <a:off x="6309359" y="4415028"/>
            <a:ext cx="118110" cy="131826"/>
          </a:xfrm>
          <a:prstGeom prst="rect">
            <a:avLst/>
          </a:prstGeom>
          <a:blipFill>
            <a:blip r:embed="rId28" cstate="print"/>
            <a:stretch>
              <a:fillRect/>
            </a:stretch>
          </a:blipFill>
        </p:spPr>
        <p:txBody>
          <a:bodyPr wrap="square" lIns="0" tIns="0" rIns="0" bIns="0" rtlCol="0"/>
          <a:lstStyle/>
          <a:p>
            <a:endParaRPr/>
          </a:p>
        </p:txBody>
      </p:sp>
      <p:sp>
        <p:nvSpPr>
          <p:cNvPr id="104" name="object 104"/>
          <p:cNvSpPr/>
          <p:nvPr/>
        </p:nvSpPr>
        <p:spPr>
          <a:xfrm>
            <a:off x="6864095" y="4415028"/>
            <a:ext cx="118109" cy="131826"/>
          </a:xfrm>
          <a:prstGeom prst="rect">
            <a:avLst/>
          </a:prstGeom>
          <a:blipFill>
            <a:blip r:embed="rId28" cstate="print"/>
            <a:stretch>
              <a:fillRect/>
            </a:stretch>
          </a:blipFill>
        </p:spPr>
        <p:txBody>
          <a:bodyPr wrap="square" lIns="0" tIns="0" rIns="0" bIns="0" rtlCol="0"/>
          <a:lstStyle/>
          <a:p>
            <a:endParaRPr/>
          </a:p>
        </p:txBody>
      </p:sp>
      <p:sp>
        <p:nvSpPr>
          <p:cNvPr id="105" name="object 105"/>
          <p:cNvSpPr/>
          <p:nvPr/>
        </p:nvSpPr>
        <p:spPr>
          <a:xfrm>
            <a:off x="5891784" y="4590288"/>
            <a:ext cx="118110" cy="131825"/>
          </a:xfrm>
          <a:prstGeom prst="rect">
            <a:avLst/>
          </a:prstGeom>
          <a:blipFill>
            <a:blip r:embed="rId29" cstate="print"/>
            <a:stretch>
              <a:fillRect/>
            </a:stretch>
          </a:blipFill>
        </p:spPr>
        <p:txBody>
          <a:bodyPr wrap="square" lIns="0" tIns="0" rIns="0" bIns="0" rtlCol="0"/>
          <a:lstStyle/>
          <a:p>
            <a:endParaRPr/>
          </a:p>
        </p:txBody>
      </p:sp>
      <p:sp>
        <p:nvSpPr>
          <p:cNvPr id="106" name="object 106"/>
          <p:cNvSpPr/>
          <p:nvPr/>
        </p:nvSpPr>
        <p:spPr>
          <a:xfrm>
            <a:off x="6030467" y="4590288"/>
            <a:ext cx="118110" cy="131825"/>
          </a:xfrm>
          <a:prstGeom prst="rect">
            <a:avLst/>
          </a:prstGeom>
          <a:blipFill>
            <a:blip r:embed="rId29" cstate="print"/>
            <a:stretch>
              <a:fillRect/>
            </a:stretch>
          </a:blipFill>
        </p:spPr>
        <p:txBody>
          <a:bodyPr wrap="square" lIns="0" tIns="0" rIns="0" bIns="0" rtlCol="0"/>
          <a:lstStyle/>
          <a:p>
            <a:endParaRPr/>
          </a:p>
        </p:txBody>
      </p:sp>
      <p:sp>
        <p:nvSpPr>
          <p:cNvPr id="107" name="object 107"/>
          <p:cNvSpPr/>
          <p:nvPr/>
        </p:nvSpPr>
        <p:spPr>
          <a:xfrm>
            <a:off x="6169152" y="4590288"/>
            <a:ext cx="118110" cy="131825"/>
          </a:xfrm>
          <a:prstGeom prst="rect">
            <a:avLst/>
          </a:prstGeom>
          <a:blipFill>
            <a:blip r:embed="rId29" cstate="print"/>
            <a:stretch>
              <a:fillRect/>
            </a:stretch>
          </a:blipFill>
        </p:spPr>
        <p:txBody>
          <a:bodyPr wrap="square" lIns="0" tIns="0" rIns="0" bIns="0" rtlCol="0"/>
          <a:lstStyle/>
          <a:p>
            <a:endParaRPr/>
          </a:p>
        </p:txBody>
      </p:sp>
      <p:sp>
        <p:nvSpPr>
          <p:cNvPr id="108" name="object 108"/>
          <p:cNvSpPr/>
          <p:nvPr/>
        </p:nvSpPr>
        <p:spPr>
          <a:xfrm>
            <a:off x="6448044" y="4590288"/>
            <a:ext cx="118109" cy="131825"/>
          </a:xfrm>
          <a:prstGeom prst="rect">
            <a:avLst/>
          </a:prstGeom>
          <a:blipFill>
            <a:blip r:embed="rId30" cstate="print"/>
            <a:stretch>
              <a:fillRect/>
            </a:stretch>
          </a:blipFill>
        </p:spPr>
        <p:txBody>
          <a:bodyPr wrap="square" lIns="0" tIns="0" rIns="0" bIns="0" rtlCol="0"/>
          <a:lstStyle/>
          <a:p>
            <a:endParaRPr/>
          </a:p>
        </p:txBody>
      </p:sp>
      <p:sp>
        <p:nvSpPr>
          <p:cNvPr id="109" name="object 109"/>
          <p:cNvSpPr/>
          <p:nvPr/>
        </p:nvSpPr>
        <p:spPr>
          <a:xfrm>
            <a:off x="6586728" y="4590288"/>
            <a:ext cx="118109" cy="131825"/>
          </a:xfrm>
          <a:prstGeom prst="rect">
            <a:avLst/>
          </a:prstGeom>
          <a:blipFill>
            <a:blip r:embed="rId30" cstate="print"/>
            <a:stretch>
              <a:fillRect/>
            </a:stretch>
          </a:blipFill>
        </p:spPr>
        <p:txBody>
          <a:bodyPr wrap="square" lIns="0" tIns="0" rIns="0" bIns="0" rtlCol="0"/>
          <a:lstStyle/>
          <a:p>
            <a:endParaRPr/>
          </a:p>
        </p:txBody>
      </p:sp>
      <p:sp>
        <p:nvSpPr>
          <p:cNvPr id="110" name="object 110"/>
          <p:cNvSpPr/>
          <p:nvPr/>
        </p:nvSpPr>
        <p:spPr>
          <a:xfrm>
            <a:off x="6725411" y="4590288"/>
            <a:ext cx="118109" cy="131825"/>
          </a:xfrm>
          <a:prstGeom prst="rect">
            <a:avLst/>
          </a:prstGeom>
          <a:blipFill>
            <a:blip r:embed="rId30" cstate="print"/>
            <a:stretch>
              <a:fillRect/>
            </a:stretch>
          </a:blipFill>
        </p:spPr>
        <p:txBody>
          <a:bodyPr wrap="square" lIns="0" tIns="0" rIns="0" bIns="0" rtlCol="0"/>
          <a:lstStyle/>
          <a:p>
            <a:endParaRPr/>
          </a:p>
        </p:txBody>
      </p:sp>
      <p:sp>
        <p:nvSpPr>
          <p:cNvPr id="111" name="object 111"/>
          <p:cNvSpPr/>
          <p:nvPr/>
        </p:nvSpPr>
        <p:spPr>
          <a:xfrm>
            <a:off x="6309359" y="4590288"/>
            <a:ext cx="118110" cy="131825"/>
          </a:xfrm>
          <a:prstGeom prst="rect">
            <a:avLst/>
          </a:prstGeom>
          <a:blipFill>
            <a:blip r:embed="rId30" cstate="print"/>
            <a:stretch>
              <a:fillRect/>
            </a:stretch>
          </a:blipFill>
        </p:spPr>
        <p:txBody>
          <a:bodyPr wrap="square" lIns="0" tIns="0" rIns="0" bIns="0" rtlCol="0"/>
          <a:lstStyle/>
          <a:p>
            <a:endParaRPr/>
          </a:p>
        </p:txBody>
      </p:sp>
      <p:sp>
        <p:nvSpPr>
          <p:cNvPr id="112" name="object 112"/>
          <p:cNvSpPr/>
          <p:nvPr/>
        </p:nvSpPr>
        <p:spPr>
          <a:xfrm>
            <a:off x="6864095" y="4590288"/>
            <a:ext cx="118109" cy="131825"/>
          </a:xfrm>
          <a:prstGeom prst="rect">
            <a:avLst/>
          </a:prstGeom>
          <a:blipFill>
            <a:blip r:embed="rId30" cstate="print"/>
            <a:stretch>
              <a:fillRect/>
            </a:stretch>
          </a:blipFill>
        </p:spPr>
        <p:txBody>
          <a:bodyPr wrap="square" lIns="0" tIns="0" rIns="0" bIns="0" rtlCol="0"/>
          <a:lstStyle/>
          <a:p>
            <a:endParaRPr/>
          </a:p>
        </p:txBody>
      </p:sp>
      <p:sp>
        <p:nvSpPr>
          <p:cNvPr id="113" name="object 113"/>
          <p:cNvSpPr/>
          <p:nvPr/>
        </p:nvSpPr>
        <p:spPr>
          <a:xfrm>
            <a:off x="5891784" y="4765547"/>
            <a:ext cx="118110" cy="133350"/>
          </a:xfrm>
          <a:prstGeom prst="rect">
            <a:avLst/>
          </a:prstGeom>
          <a:blipFill>
            <a:blip r:embed="rId31" cstate="print"/>
            <a:stretch>
              <a:fillRect/>
            </a:stretch>
          </a:blipFill>
        </p:spPr>
        <p:txBody>
          <a:bodyPr wrap="square" lIns="0" tIns="0" rIns="0" bIns="0" rtlCol="0"/>
          <a:lstStyle/>
          <a:p>
            <a:endParaRPr/>
          </a:p>
        </p:txBody>
      </p:sp>
      <p:sp>
        <p:nvSpPr>
          <p:cNvPr id="114" name="object 114"/>
          <p:cNvSpPr/>
          <p:nvPr/>
        </p:nvSpPr>
        <p:spPr>
          <a:xfrm>
            <a:off x="6030467" y="4765547"/>
            <a:ext cx="118110" cy="133350"/>
          </a:xfrm>
          <a:prstGeom prst="rect">
            <a:avLst/>
          </a:prstGeom>
          <a:blipFill>
            <a:blip r:embed="rId31" cstate="print"/>
            <a:stretch>
              <a:fillRect/>
            </a:stretch>
          </a:blipFill>
        </p:spPr>
        <p:txBody>
          <a:bodyPr wrap="square" lIns="0" tIns="0" rIns="0" bIns="0" rtlCol="0"/>
          <a:lstStyle/>
          <a:p>
            <a:endParaRPr/>
          </a:p>
        </p:txBody>
      </p:sp>
      <p:sp>
        <p:nvSpPr>
          <p:cNvPr id="115" name="object 115"/>
          <p:cNvSpPr/>
          <p:nvPr/>
        </p:nvSpPr>
        <p:spPr>
          <a:xfrm>
            <a:off x="6169152" y="4765547"/>
            <a:ext cx="118110" cy="133350"/>
          </a:xfrm>
          <a:prstGeom prst="rect">
            <a:avLst/>
          </a:prstGeom>
          <a:blipFill>
            <a:blip r:embed="rId31" cstate="print"/>
            <a:stretch>
              <a:fillRect/>
            </a:stretch>
          </a:blipFill>
        </p:spPr>
        <p:txBody>
          <a:bodyPr wrap="square" lIns="0" tIns="0" rIns="0" bIns="0" rtlCol="0"/>
          <a:lstStyle/>
          <a:p>
            <a:endParaRPr/>
          </a:p>
        </p:txBody>
      </p:sp>
      <p:sp>
        <p:nvSpPr>
          <p:cNvPr id="116" name="object 116"/>
          <p:cNvSpPr/>
          <p:nvPr/>
        </p:nvSpPr>
        <p:spPr>
          <a:xfrm>
            <a:off x="6448044" y="4765547"/>
            <a:ext cx="118109" cy="133350"/>
          </a:xfrm>
          <a:prstGeom prst="rect">
            <a:avLst/>
          </a:prstGeom>
          <a:blipFill>
            <a:blip r:embed="rId32" cstate="print"/>
            <a:stretch>
              <a:fillRect/>
            </a:stretch>
          </a:blipFill>
        </p:spPr>
        <p:txBody>
          <a:bodyPr wrap="square" lIns="0" tIns="0" rIns="0" bIns="0" rtlCol="0"/>
          <a:lstStyle/>
          <a:p>
            <a:endParaRPr/>
          </a:p>
        </p:txBody>
      </p:sp>
      <p:sp>
        <p:nvSpPr>
          <p:cNvPr id="117" name="object 117"/>
          <p:cNvSpPr/>
          <p:nvPr/>
        </p:nvSpPr>
        <p:spPr>
          <a:xfrm>
            <a:off x="6586728" y="4765547"/>
            <a:ext cx="118109" cy="133350"/>
          </a:xfrm>
          <a:prstGeom prst="rect">
            <a:avLst/>
          </a:prstGeom>
          <a:blipFill>
            <a:blip r:embed="rId32" cstate="print"/>
            <a:stretch>
              <a:fillRect/>
            </a:stretch>
          </a:blipFill>
        </p:spPr>
        <p:txBody>
          <a:bodyPr wrap="square" lIns="0" tIns="0" rIns="0" bIns="0" rtlCol="0"/>
          <a:lstStyle/>
          <a:p>
            <a:endParaRPr/>
          </a:p>
        </p:txBody>
      </p:sp>
      <p:sp>
        <p:nvSpPr>
          <p:cNvPr id="118" name="object 118"/>
          <p:cNvSpPr/>
          <p:nvPr/>
        </p:nvSpPr>
        <p:spPr>
          <a:xfrm>
            <a:off x="6725411" y="4765547"/>
            <a:ext cx="118109" cy="133350"/>
          </a:xfrm>
          <a:prstGeom prst="rect">
            <a:avLst/>
          </a:prstGeom>
          <a:blipFill>
            <a:blip r:embed="rId32" cstate="print"/>
            <a:stretch>
              <a:fillRect/>
            </a:stretch>
          </a:blipFill>
        </p:spPr>
        <p:txBody>
          <a:bodyPr wrap="square" lIns="0" tIns="0" rIns="0" bIns="0" rtlCol="0"/>
          <a:lstStyle/>
          <a:p>
            <a:endParaRPr/>
          </a:p>
        </p:txBody>
      </p:sp>
      <p:sp>
        <p:nvSpPr>
          <p:cNvPr id="119" name="object 119"/>
          <p:cNvSpPr/>
          <p:nvPr/>
        </p:nvSpPr>
        <p:spPr>
          <a:xfrm>
            <a:off x="6309359" y="4765547"/>
            <a:ext cx="118110" cy="133350"/>
          </a:xfrm>
          <a:prstGeom prst="rect">
            <a:avLst/>
          </a:prstGeom>
          <a:blipFill>
            <a:blip r:embed="rId32" cstate="print"/>
            <a:stretch>
              <a:fillRect/>
            </a:stretch>
          </a:blipFill>
        </p:spPr>
        <p:txBody>
          <a:bodyPr wrap="square" lIns="0" tIns="0" rIns="0" bIns="0" rtlCol="0"/>
          <a:lstStyle/>
          <a:p>
            <a:endParaRPr/>
          </a:p>
        </p:txBody>
      </p:sp>
      <p:sp>
        <p:nvSpPr>
          <p:cNvPr id="120" name="object 120"/>
          <p:cNvSpPr/>
          <p:nvPr/>
        </p:nvSpPr>
        <p:spPr>
          <a:xfrm>
            <a:off x="6864095" y="4765547"/>
            <a:ext cx="118109" cy="133350"/>
          </a:xfrm>
          <a:prstGeom prst="rect">
            <a:avLst/>
          </a:prstGeom>
          <a:blipFill>
            <a:blip r:embed="rId32" cstate="print"/>
            <a:stretch>
              <a:fillRect/>
            </a:stretch>
          </a:blipFill>
        </p:spPr>
        <p:txBody>
          <a:bodyPr wrap="square" lIns="0" tIns="0" rIns="0" bIns="0" rtlCol="0"/>
          <a:lstStyle/>
          <a:p>
            <a:endParaRPr/>
          </a:p>
        </p:txBody>
      </p:sp>
      <p:sp>
        <p:nvSpPr>
          <p:cNvPr id="121" name="object 121"/>
          <p:cNvSpPr/>
          <p:nvPr/>
        </p:nvSpPr>
        <p:spPr>
          <a:xfrm>
            <a:off x="5891784" y="4940808"/>
            <a:ext cx="118110" cy="133350"/>
          </a:xfrm>
          <a:prstGeom prst="rect">
            <a:avLst/>
          </a:prstGeom>
          <a:blipFill>
            <a:blip r:embed="rId33" cstate="print"/>
            <a:stretch>
              <a:fillRect/>
            </a:stretch>
          </a:blipFill>
        </p:spPr>
        <p:txBody>
          <a:bodyPr wrap="square" lIns="0" tIns="0" rIns="0" bIns="0" rtlCol="0"/>
          <a:lstStyle/>
          <a:p>
            <a:endParaRPr/>
          </a:p>
        </p:txBody>
      </p:sp>
      <p:sp>
        <p:nvSpPr>
          <p:cNvPr id="122" name="object 122"/>
          <p:cNvSpPr/>
          <p:nvPr/>
        </p:nvSpPr>
        <p:spPr>
          <a:xfrm>
            <a:off x="6030467" y="4940808"/>
            <a:ext cx="118110" cy="133350"/>
          </a:xfrm>
          <a:prstGeom prst="rect">
            <a:avLst/>
          </a:prstGeom>
          <a:blipFill>
            <a:blip r:embed="rId33" cstate="print"/>
            <a:stretch>
              <a:fillRect/>
            </a:stretch>
          </a:blipFill>
        </p:spPr>
        <p:txBody>
          <a:bodyPr wrap="square" lIns="0" tIns="0" rIns="0" bIns="0" rtlCol="0"/>
          <a:lstStyle/>
          <a:p>
            <a:endParaRPr/>
          </a:p>
        </p:txBody>
      </p:sp>
      <p:sp>
        <p:nvSpPr>
          <p:cNvPr id="123" name="object 123"/>
          <p:cNvSpPr/>
          <p:nvPr/>
        </p:nvSpPr>
        <p:spPr>
          <a:xfrm>
            <a:off x="6169152" y="4940808"/>
            <a:ext cx="118110" cy="133350"/>
          </a:xfrm>
          <a:prstGeom prst="rect">
            <a:avLst/>
          </a:prstGeom>
          <a:blipFill>
            <a:blip r:embed="rId33" cstate="print"/>
            <a:stretch>
              <a:fillRect/>
            </a:stretch>
          </a:blipFill>
        </p:spPr>
        <p:txBody>
          <a:bodyPr wrap="square" lIns="0" tIns="0" rIns="0" bIns="0" rtlCol="0"/>
          <a:lstStyle/>
          <a:p>
            <a:endParaRPr/>
          </a:p>
        </p:txBody>
      </p:sp>
      <p:sp>
        <p:nvSpPr>
          <p:cNvPr id="124" name="object 124"/>
          <p:cNvSpPr/>
          <p:nvPr/>
        </p:nvSpPr>
        <p:spPr>
          <a:xfrm>
            <a:off x="6448044" y="4940808"/>
            <a:ext cx="118109" cy="133350"/>
          </a:xfrm>
          <a:prstGeom prst="rect">
            <a:avLst/>
          </a:prstGeom>
          <a:blipFill>
            <a:blip r:embed="rId34" cstate="print"/>
            <a:stretch>
              <a:fillRect/>
            </a:stretch>
          </a:blipFill>
        </p:spPr>
        <p:txBody>
          <a:bodyPr wrap="square" lIns="0" tIns="0" rIns="0" bIns="0" rtlCol="0"/>
          <a:lstStyle/>
          <a:p>
            <a:endParaRPr/>
          </a:p>
        </p:txBody>
      </p:sp>
      <p:sp>
        <p:nvSpPr>
          <p:cNvPr id="125" name="object 125"/>
          <p:cNvSpPr/>
          <p:nvPr/>
        </p:nvSpPr>
        <p:spPr>
          <a:xfrm>
            <a:off x="6586728" y="4940808"/>
            <a:ext cx="118109" cy="133350"/>
          </a:xfrm>
          <a:prstGeom prst="rect">
            <a:avLst/>
          </a:prstGeom>
          <a:blipFill>
            <a:blip r:embed="rId34" cstate="print"/>
            <a:stretch>
              <a:fillRect/>
            </a:stretch>
          </a:blipFill>
        </p:spPr>
        <p:txBody>
          <a:bodyPr wrap="square" lIns="0" tIns="0" rIns="0" bIns="0" rtlCol="0"/>
          <a:lstStyle/>
          <a:p>
            <a:endParaRPr/>
          </a:p>
        </p:txBody>
      </p:sp>
      <p:sp>
        <p:nvSpPr>
          <p:cNvPr id="126" name="object 126"/>
          <p:cNvSpPr/>
          <p:nvPr/>
        </p:nvSpPr>
        <p:spPr>
          <a:xfrm>
            <a:off x="6725411" y="4940808"/>
            <a:ext cx="118109" cy="133350"/>
          </a:xfrm>
          <a:prstGeom prst="rect">
            <a:avLst/>
          </a:prstGeom>
          <a:blipFill>
            <a:blip r:embed="rId34" cstate="print"/>
            <a:stretch>
              <a:fillRect/>
            </a:stretch>
          </a:blipFill>
        </p:spPr>
        <p:txBody>
          <a:bodyPr wrap="square" lIns="0" tIns="0" rIns="0" bIns="0" rtlCol="0"/>
          <a:lstStyle/>
          <a:p>
            <a:endParaRPr/>
          </a:p>
        </p:txBody>
      </p:sp>
      <p:sp>
        <p:nvSpPr>
          <p:cNvPr id="127" name="object 127"/>
          <p:cNvSpPr/>
          <p:nvPr/>
        </p:nvSpPr>
        <p:spPr>
          <a:xfrm>
            <a:off x="6309359" y="4940808"/>
            <a:ext cx="118110" cy="133350"/>
          </a:xfrm>
          <a:prstGeom prst="rect">
            <a:avLst/>
          </a:prstGeom>
          <a:blipFill>
            <a:blip r:embed="rId34" cstate="print"/>
            <a:stretch>
              <a:fillRect/>
            </a:stretch>
          </a:blipFill>
        </p:spPr>
        <p:txBody>
          <a:bodyPr wrap="square" lIns="0" tIns="0" rIns="0" bIns="0" rtlCol="0"/>
          <a:lstStyle/>
          <a:p>
            <a:endParaRPr/>
          </a:p>
        </p:txBody>
      </p:sp>
      <p:sp>
        <p:nvSpPr>
          <p:cNvPr id="128" name="object 128"/>
          <p:cNvSpPr/>
          <p:nvPr/>
        </p:nvSpPr>
        <p:spPr>
          <a:xfrm>
            <a:off x="6864095" y="4940808"/>
            <a:ext cx="118109" cy="133350"/>
          </a:xfrm>
          <a:prstGeom prst="rect">
            <a:avLst/>
          </a:prstGeom>
          <a:blipFill>
            <a:blip r:embed="rId34" cstate="print"/>
            <a:stretch>
              <a:fillRect/>
            </a:stretch>
          </a:blipFill>
        </p:spPr>
        <p:txBody>
          <a:bodyPr wrap="square" lIns="0" tIns="0" rIns="0" bIns="0" rtlCol="0"/>
          <a:lstStyle/>
          <a:p>
            <a:endParaRPr/>
          </a:p>
        </p:txBody>
      </p:sp>
      <p:sp>
        <p:nvSpPr>
          <p:cNvPr id="129" name="object 129"/>
          <p:cNvSpPr/>
          <p:nvPr/>
        </p:nvSpPr>
        <p:spPr>
          <a:xfrm>
            <a:off x="5891784" y="5117591"/>
            <a:ext cx="118110" cy="131825"/>
          </a:xfrm>
          <a:prstGeom prst="rect">
            <a:avLst/>
          </a:prstGeom>
          <a:blipFill>
            <a:blip r:embed="rId35" cstate="print"/>
            <a:stretch>
              <a:fillRect/>
            </a:stretch>
          </a:blipFill>
        </p:spPr>
        <p:txBody>
          <a:bodyPr wrap="square" lIns="0" tIns="0" rIns="0" bIns="0" rtlCol="0"/>
          <a:lstStyle/>
          <a:p>
            <a:endParaRPr/>
          </a:p>
        </p:txBody>
      </p:sp>
      <p:sp>
        <p:nvSpPr>
          <p:cNvPr id="130" name="object 130"/>
          <p:cNvSpPr/>
          <p:nvPr/>
        </p:nvSpPr>
        <p:spPr>
          <a:xfrm>
            <a:off x="6030467" y="5117591"/>
            <a:ext cx="118110" cy="131825"/>
          </a:xfrm>
          <a:prstGeom prst="rect">
            <a:avLst/>
          </a:prstGeom>
          <a:blipFill>
            <a:blip r:embed="rId35" cstate="print"/>
            <a:stretch>
              <a:fillRect/>
            </a:stretch>
          </a:blipFill>
        </p:spPr>
        <p:txBody>
          <a:bodyPr wrap="square" lIns="0" tIns="0" rIns="0" bIns="0" rtlCol="0"/>
          <a:lstStyle/>
          <a:p>
            <a:endParaRPr/>
          </a:p>
        </p:txBody>
      </p:sp>
      <p:sp>
        <p:nvSpPr>
          <p:cNvPr id="131" name="object 131"/>
          <p:cNvSpPr/>
          <p:nvPr/>
        </p:nvSpPr>
        <p:spPr>
          <a:xfrm>
            <a:off x="6169152" y="5117591"/>
            <a:ext cx="118110" cy="131825"/>
          </a:xfrm>
          <a:prstGeom prst="rect">
            <a:avLst/>
          </a:prstGeom>
          <a:blipFill>
            <a:blip r:embed="rId35" cstate="print"/>
            <a:stretch>
              <a:fillRect/>
            </a:stretch>
          </a:blipFill>
        </p:spPr>
        <p:txBody>
          <a:bodyPr wrap="square" lIns="0" tIns="0" rIns="0" bIns="0" rtlCol="0"/>
          <a:lstStyle/>
          <a:p>
            <a:endParaRPr/>
          </a:p>
        </p:txBody>
      </p:sp>
      <p:sp>
        <p:nvSpPr>
          <p:cNvPr id="132" name="object 132"/>
          <p:cNvSpPr/>
          <p:nvPr/>
        </p:nvSpPr>
        <p:spPr>
          <a:xfrm>
            <a:off x="6448044" y="5117591"/>
            <a:ext cx="118109" cy="131825"/>
          </a:xfrm>
          <a:prstGeom prst="rect">
            <a:avLst/>
          </a:prstGeom>
          <a:blipFill>
            <a:blip r:embed="rId36" cstate="print"/>
            <a:stretch>
              <a:fillRect/>
            </a:stretch>
          </a:blipFill>
        </p:spPr>
        <p:txBody>
          <a:bodyPr wrap="square" lIns="0" tIns="0" rIns="0" bIns="0" rtlCol="0"/>
          <a:lstStyle/>
          <a:p>
            <a:endParaRPr/>
          </a:p>
        </p:txBody>
      </p:sp>
      <p:sp>
        <p:nvSpPr>
          <p:cNvPr id="133" name="object 133"/>
          <p:cNvSpPr/>
          <p:nvPr/>
        </p:nvSpPr>
        <p:spPr>
          <a:xfrm>
            <a:off x="6586728" y="5117591"/>
            <a:ext cx="118109" cy="131825"/>
          </a:xfrm>
          <a:prstGeom prst="rect">
            <a:avLst/>
          </a:prstGeom>
          <a:blipFill>
            <a:blip r:embed="rId36" cstate="print"/>
            <a:stretch>
              <a:fillRect/>
            </a:stretch>
          </a:blipFill>
        </p:spPr>
        <p:txBody>
          <a:bodyPr wrap="square" lIns="0" tIns="0" rIns="0" bIns="0" rtlCol="0"/>
          <a:lstStyle/>
          <a:p>
            <a:endParaRPr/>
          </a:p>
        </p:txBody>
      </p:sp>
      <p:sp>
        <p:nvSpPr>
          <p:cNvPr id="134" name="object 134"/>
          <p:cNvSpPr/>
          <p:nvPr/>
        </p:nvSpPr>
        <p:spPr>
          <a:xfrm>
            <a:off x="6725411" y="5117591"/>
            <a:ext cx="118109" cy="131825"/>
          </a:xfrm>
          <a:prstGeom prst="rect">
            <a:avLst/>
          </a:prstGeom>
          <a:blipFill>
            <a:blip r:embed="rId36" cstate="print"/>
            <a:stretch>
              <a:fillRect/>
            </a:stretch>
          </a:blipFill>
        </p:spPr>
        <p:txBody>
          <a:bodyPr wrap="square" lIns="0" tIns="0" rIns="0" bIns="0" rtlCol="0"/>
          <a:lstStyle/>
          <a:p>
            <a:endParaRPr/>
          </a:p>
        </p:txBody>
      </p:sp>
      <p:sp>
        <p:nvSpPr>
          <p:cNvPr id="135" name="object 135"/>
          <p:cNvSpPr/>
          <p:nvPr/>
        </p:nvSpPr>
        <p:spPr>
          <a:xfrm>
            <a:off x="6309359" y="5117591"/>
            <a:ext cx="118110" cy="131825"/>
          </a:xfrm>
          <a:prstGeom prst="rect">
            <a:avLst/>
          </a:prstGeom>
          <a:blipFill>
            <a:blip r:embed="rId36" cstate="print"/>
            <a:stretch>
              <a:fillRect/>
            </a:stretch>
          </a:blipFill>
        </p:spPr>
        <p:txBody>
          <a:bodyPr wrap="square" lIns="0" tIns="0" rIns="0" bIns="0" rtlCol="0"/>
          <a:lstStyle/>
          <a:p>
            <a:endParaRPr/>
          </a:p>
        </p:txBody>
      </p:sp>
      <p:sp>
        <p:nvSpPr>
          <p:cNvPr id="136" name="object 136"/>
          <p:cNvSpPr/>
          <p:nvPr/>
        </p:nvSpPr>
        <p:spPr>
          <a:xfrm>
            <a:off x="6864095" y="5117591"/>
            <a:ext cx="118109" cy="131825"/>
          </a:xfrm>
          <a:prstGeom prst="rect">
            <a:avLst/>
          </a:prstGeom>
          <a:blipFill>
            <a:blip r:embed="rId36" cstate="print"/>
            <a:stretch>
              <a:fillRect/>
            </a:stretch>
          </a:blipFill>
        </p:spPr>
        <p:txBody>
          <a:bodyPr wrap="square" lIns="0" tIns="0" rIns="0" bIns="0" rtlCol="0"/>
          <a:lstStyle/>
          <a:p>
            <a:endParaRPr/>
          </a:p>
        </p:txBody>
      </p:sp>
      <p:sp>
        <p:nvSpPr>
          <p:cNvPr id="137" name="object 137"/>
          <p:cNvSpPr/>
          <p:nvPr/>
        </p:nvSpPr>
        <p:spPr>
          <a:xfrm>
            <a:off x="7078980" y="2657855"/>
            <a:ext cx="118109" cy="133350"/>
          </a:xfrm>
          <a:prstGeom prst="rect">
            <a:avLst/>
          </a:prstGeom>
          <a:blipFill>
            <a:blip r:embed="rId10" cstate="print"/>
            <a:stretch>
              <a:fillRect/>
            </a:stretch>
          </a:blipFill>
        </p:spPr>
        <p:txBody>
          <a:bodyPr wrap="square" lIns="0" tIns="0" rIns="0" bIns="0" rtlCol="0"/>
          <a:lstStyle/>
          <a:p>
            <a:endParaRPr/>
          </a:p>
        </p:txBody>
      </p:sp>
      <p:sp>
        <p:nvSpPr>
          <p:cNvPr id="138" name="object 138"/>
          <p:cNvSpPr/>
          <p:nvPr/>
        </p:nvSpPr>
        <p:spPr>
          <a:xfrm>
            <a:off x="7219188" y="2657855"/>
            <a:ext cx="118109" cy="133350"/>
          </a:xfrm>
          <a:prstGeom prst="rect">
            <a:avLst/>
          </a:prstGeom>
          <a:blipFill>
            <a:blip r:embed="rId10" cstate="print"/>
            <a:stretch>
              <a:fillRect/>
            </a:stretch>
          </a:blipFill>
        </p:spPr>
        <p:txBody>
          <a:bodyPr wrap="square" lIns="0" tIns="0" rIns="0" bIns="0" rtlCol="0"/>
          <a:lstStyle/>
          <a:p>
            <a:endParaRPr/>
          </a:p>
        </p:txBody>
      </p:sp>
      <p:sp>
        <p:nvSpPr>
          <p:cNvPr id="139" name="object 139"/>
          <p:cNvSpPr/>
          <p:nvPr/>
        </p:nvSpPr>
        <p:spPr>
          <a:xfrm>
            <a:off x="7357871" y="2657855"/>
            <a:ext cx="118109" cy="133350"/>
          </a:xfrm>
          <a:prstGeom prst="rect">
            <a:avLst/>
          </a:prstGeom>
          <a:blipFill>
            <a:blip r:embed="rId37" cstate="print"/>
            <a:stretch>
              <a:fillRect/>
            </a:stretch>
          </a:blipFill>
        </p:spPr>
        <p:txBody>
          <a:bodyPr wrap="square" lIns="0" tIns="0" rIns="0" bIns="0" rtlCol="0"/>
          <a:lstStyle/>
          <a:p>
            <a:endParaRPr/>
          </a:p>
        </p:txBody>
      </p:sp>
      <p:sp>
        <p:nvSpPr>
          <p:cNvPr id="140" name="object 140"/>
          <p:cNvSpPr/>
          <p:nvPr/>
        </p:nvSpPr>
        <p:spPr>
          <a:xfrm>
            <a:off x="7635240" y="2657855"/>
            <a:ext cx="118109" cy="133350"/>
          </a:xfrm>
          <a:prstGeom prst="rect">
            <a:avLst/>
          </a:prstGeom>
          <a:blipFill>
            <a:blip r:embed="rId37" cstate="print"/>
            <a:stretch>
              <a:fillRect/>
            </a:stretch>
          </a:blipFill>
        </p:spPr>
        <p:txBody>
          <a:bodyPr wrap="square" lIns="0" tIns="0" rIns="0" bIns="0" rtlCol="0"/>
          <a:lstStyle/>
          <a:p>
            <a:endParaRPr/>
          </a:p>
        </p:txBody>
      </p:sp>
      <p:sp>
        <p:nvSpPr>
          <p:cNvPr id="141" name="object 141"/>
          <p:cNvSpPr/>
          <p:nvPr/>
        </p:nvSpPr>
        <p:spPr>
          <a:xfrm>
            <a:off x="7773923" y="2657855"/>
            <a:ext cx="118109" cy="133350"/>
          </a:xfrm>
          <a:prstGeom prst="rect">
            <a:avLst/>
          </a:prstGeom>
          <a:blipFill>
            <a:blip r:embed="rId37" cstate="print"/>
            <a:stretch>
              <a:fillRect/>
            </a:stretch>
          </a:blipFill>
        </p:spPr>
        <p:txBody>
          <a:bodyPr wrap="square" lIns="0" tIns="0" rIns="0" bIns="0" rtlCol="0"/>
          <a:lstStyle/>
          <a:p>
            <a:endParaRPr/>
          </a:p>
        </p:txBody>
      </p:sp>
      <p:sp>
        <p:nvSpPr>
          <p:cNvPr id="142" name="object 142"/>
          <p:cNvSpPr/>
          <p:nvPr/>
        </p:nvSpPr>
        <p:spPr>
          <a:xfrm>
            <a:off x="7912607" y="2657855"/>
            <a:ext cx="118109" cy="133350"/>
          </a:xfrm>
          <a:prstGeom prst="rect">
            <a:avLst/>
          </a:prstGeom>
          <a:blipFill>
            <a:blip r:embed="rId37" cstate="print"/>
            <a:stretch>
              <a:fillRect/>
            </a:stretch>
          </a:blipFill>
        </p:spPr>
        <p:txBody>
          <a:bodyPr wrap="square" lIns="0" tIns="0" rIns="0" bIns="0" rtlCol="0"/>
          <a:lstStyle/>
          <a:p>
            <a:endParaRPr/>
          </a:p>
        </p:txBody>
      </p:sp>
      <p:sp>
        <p:nvSpPr>
          <p:cNvPr id="143" name="object 143"/>
          <p:cNvSpPr/>
          <p:nvPr/>
        </p:nvSpPr>
        <p:spPr>
          <a:xfrm>
            <a:off x="7496556" y="2657855"/>
            <a:ext cx="118109" cy="133350"/>
          </a:xfrm>
          <a:prstGeom prst="rect">
            <a:avLst/>
          </a:prstGeom>
          <a:blipFill>
            <a:blip r:embed="rId37" cstate="print"/>
            <a:stretch>
              <a:fillRect/>
            </a:stretch>
          </a:blipFill>
        </p:spPr>
        <p:txBody>
          <a:bodyPr wrap="square" lIns="0" tIns="0" rIns="0" bIns="0" rtlCol="0"/>
          <a:lstStyle/>
          <a:p>
            <a:endParaRPr/>
          </a:p>
        </p:txBody>
      </p:sp>
      <p:sp>
        <p:nvSpPr>
          <p:cNvPr id="144" name="object 144"/>
          <p:cNvSpPr/>
          <p:nvPr/>
        </p:nvSpPr>
        <p:spPr>
          <a:xfrm>
            <a:off x="8052816" y="2657855"/>
            <a:ext cx="118109" cy="133350"/>
          </a:xfrm>
          <a:prstGeom prst="rect">
            <a:avLst/>
          </a:prstGeom>
          <a:blipFill>
            <a:blip r:embed="rId37" cstate="print"/>
            <a:stretch>
              <a:fillRect/>
            </a:stretch>
          </a:blipFill>
        </p:spPr>
        <p:txBody>
          <a:bodyPr wrap="square" lIns="0" tIns="0" rIns="0" bIns="0" rtlCol="0"/>
          <a:lstStyle/>
          <a:p>
            <a:endParaRPr/>
          </a:p>
        </p:txBody>
      </p:sp>
      <p:sp>
        <p:nvSpPr>
          <p:cNvPr id="145" name="object 145"/>
          <p:cNvSpPr/>
          <p:nvPr/>
        </p:nvSpPr>
        <p:spPr>
          <a:xfrm>
            <a:off x="7078980" y="2833116"/>
            <a:ext cx="118109" cy="133349"/>
          </a:xfrm>
          <a:prstGeom prst="rect">
            <a:avLst/>
          </a:prstGeom>
          <a:blipFill>
            <a:blip r:embed="rId12" cstate="print"/>
            <a:stretch>
              <a:fillRect/>
            </a:stretch>
          </a:blipFill>
        </p:spPr>
        <p:txBody>
          <a:bodyPr wrap="square" lIns="0" tIns="0" rIns="0" bIns="0" rtlCol="0"/>
          <a:lstStyle/>
          <a:p>
            <a:endParaRPr/>
          </a:p>
        </p:txBody>
      </p:sp>
      <p:sp>
        <p:nvSpPr>
          <p:cNvPr id="146" name="object 146"/>
          <p:cNvSpPr/>
          <p:nvPr/>
        </p:nvSpPr>
        <p:spPr>
          <a:xfrm>
            <a:off x="7219188" y="2833116"/>
            <a:ext cx="118109" cy="133349"/>
          </a:xfrm>
          <a:prstGeom prst="rect">
            <a:avLst/>
          </a:prstGeom>
          <a:blipFill>
            <a:blip r:embed="rId12" cstate="print"/>
            <a:stretch>
              <a:fillRect/>
            </a:stretch>
          </a:blipFill>
        </p:spPr>
        <p:txBody>
          <a:bodyPr wrap="square" lIns="0" tIns="0" rIns="0" bIns="0" rtlCol="0"/>
          <a:lstStyle/>
          <a:p>
            <a:endParaRPr/>
          </a:p>
        </p:txBody>
      </p:sp>
      <p:sp>
        <p:nvSpPr>
          <p:cNvPr id="147" name="object 147"/>
          <p:cNvSpPr/>
          <p:nvPr/>
        </p:nvSpPr>
        <p:spPr>
          <a:xfrm>
            <a:off x="7357871" y="2833116"/>
            <a:ext cx="118109" cy="133349"/>
          </a:xfrm>
          <a:prstGeom prst="rect">
            <a:avLst/>
          </a:prstGeom>
          <a:blipFill>
            <a:blip r:embed="rId38" cstate="print"/>
            <a:stretch>
              <a:fillRect/>
            </a:stretch>
          </a:blipFill>
        </p:spPr>
        <p:txBody>
          <a:bodyPr wrap="square" lIns="0" tIns="0" rIns="0" bIns="0" rtlCol="0"/>
          <a:lstStyle/>
          <a:p>
            <a:endParaRPr/>
          </a:p>
        </p:txBody>
      </p:sp>
      <p:sp>
        <p:nvSpPr>
          <p:cNvPr id="148" name="object 148"/>
          <p:cNvSpPr/>
          <p:nvPr/>
        </p:nvSpPr>
        <p:spPr>
          <a:xfrm>
            <a:off x="7635240" y="2833116"/>
            <a:ext cx="118109" cy="133349"/>
          </a:xfrm>
          <a:prstGeom prst="rect">
            <a:avLst/>
          </a:prstGeom>
          <a:blipFill>
            <a:blip r:embed="rId38" cstate="print"/>
            <a:stretch>
              <a:fillRect/>
            </a:stretch>
          </a:blipFill>
        </p:spPr>
        <p:txBody>
          <a:bodyPr wrap="square" lIns="0" tIns="0" rIns="0" bIns="0" rtlCol="0"/>
          <a:lstStyle/>
          <a:p>
            <a:endParaRPr/>
          </a:p>
        </p:txBody>
      </p:sp>
      <p:sp>
        <p:nvSpPr>
          <p:cNvPr id="149" name="object 149"/>
          <p:cNvSpPr/>
          <p:nvPr/>
        </p:nvSpPr>
        <p:spPr>
          <a:xfrm>
            <a:off x="7773923" y="2833116"/>
            <a:ext cx="118109" cy="133349"/>
          </a:xfrm>
          <a:prstGeom prst="rect">
            <a:avLst/>
          </a:prstGeom>
          <a:blipFill>
            <a:blip r:embed="rId38" cstate="print"/>
            <a:stretch>
              <a:fillRect/>
            </a:stretch>
          </a:blipFill>
        </p:spPr>
        <p:txBody>
          <a:bodyPr wrap="square" lIns="0" tIns="0" rIns="0" bIns="0" rtlCol="0"/>
          <a:lstStyle/>
          <a:p>
            <a:endParaRPr/>
          </a:p>
        </p:txBody>
      </p:sp>
      <p:sp>
        <p:nvSpPr>
          <p:cNvPr id="150" name="object 150"/>
          <p:cNvSpPr/>
          <p:nvPr/>
        </p:nvSpPr>
        <p:spPr>
          <a:xfrm>
            <a:off x="7912607" y="2833116"/>
            <a:ext cx="118109" cy="133349"/>
          </a:xfrm>
          <a:prstGeom prst="rect">
            <a:avLst/>
          </a:prstGeom>
          <a:blipFill>
            <a:blip r:embed="rId38" cstate="print"/>
            <a:stretch>
              <a:fillRect/>
            </a:stretch>
          </a:blipFill>
        </p:spPr>
        <p:txBody>
          <a:bodyPr wrap="square" lIns="0" tIns="0" rIns="0" bIns="0" rtlCol="0"/>
          <a:lstStyle/>
          <a:p>
            <a:endParaRPr/>
          </a:p>
        </p:txBody>
      </p:sp>
      <p:sp>
        <p:nvSpPr>
          <p:cNvPr id="151" name="object 151"/>
          <p:cNvSpPr/>
          <p:nvPr/>
        </p:nvSpPr>
        <p:spPr>
          <a:xfrm>
            <a:off x="7496556" y="2833116"/>
            <a:ext cx="118109" cy="133349"/>
          </a:xfrm>
          <a:prstGeom prst="rect">
            <a:avLst/>
          </a:prstGeom>
          <a:blipFill>
            <a:blip r:embed="rId38" cstate="print"/>
            <a:stretch>
              <a:fillRect/>
            </a:stretch>
          </a:blipFill>
        </p:spPr>
        <p:txBody>
          <a:bodyPr wrap="square" lIns="0" tIns="0" rIns="0" bIns="0" rtlCol="0"/>
          <a:lstStyle/>
          <a:p>
            <a:endParaRPr/>
          </a:p>
        </p:txBody>
      </p:sp>
      <p:sp>
        <p:nvSpPr>
          <p:cNvPr id="152" name="object 152"/>
          <p:cNvSpPr/>
          <p:nvPr/>
        </p:nvSpPr>
        <p:spPr>
          <a:xfrm>
            <a:off x="8052816" y="2833116"/>
            <a:ext cx="118109" cy="133349"/>
          </a:xfrm>
          <a:prstGeom prst="rect">
            <a:avLst/>
          </a:prstGeom>
          <a:blipFill>
            <a:blip r:embed="rId38" cstate="print"/>
            <a:stretch>
              <a:fillRect/>
            </a:stretch>
          </a:blipFill>
        </p:spPr>
        <p:txBody>
          <a:bodyPr wrap="square" lIns="0" tIns="0" rIns="0" bIns="0" rtlCol="0"/>
          <a:lstStyle/>
          <a:p>
            <a:endParaRPr/>
          </a:p>
        </p:txBody>
      </p:sp>
      <p:sp>
        <p:nvSpPr>
          <p:cNvPr id="153" name="object 153"/>
          <p:cNvSpPr/>
          <p:nvPr/>
        </p:nvSpPr>
        <p:spPr>
          <a:xfrm>
            <a:off x="7078980" y="3009900"/>
            <a:ext cx="118109" cy="131825"/>
          </a:xfrm>
          <a:prstGeom prst="rect">
            <a:avLst/>
          </a:prstGeom>
          <a:blipFill>
            <a:blip r:embed="rId14" cstate="print"/>
            <a:stretch>
              <a:fillRect/>
            </a:stretch>
          </a:blipFill>
        </p:spPr>
        <p:txBody>
          <a:bodyPr wrap="square" lIns="0" tIns="0" rIns="0" bIns="0" rtlCol="0"/>
          <a:lstStyle/>
          <a:p>
            <a:endParaRPr/>
          </a:p>
        </p:txBody>
      </p:sp>
      <p:sp>
        <p:nvSpPr>
          <p:cNvPr id="154" name="object 154"/>
          <p:cNvSpPr/>
          <p:nvPr/>
        </p:nvSpPr>
        <p:spPr>
          <a:xfrm>
            <a:off x="7219188" y="3009900"/>
            <a:ext cx="118109" cy="131825"/>
          </a:xfrm>
          <a:prstGeom prst="rect">
            <a:avLst/>
          </a:prstGeom>
          <a:blipFill>
            <a:blip r:embed="rId14" cstate="print"/>
            <a:stretch>
              <a:fillRect/>
            </a:stretch>
          </a:blipFill>
        </p:spPr>
        <p:txBody>
          <a:bodyPr wrap="square" lIns="0" tIns="0" rIns="0" bIns="0" rtlCol="0"/>
          <a:lstStyle/>
          <a:p>
            <a:endParaRPr/>
          </a:p>
        </p:txBody>
      </p:sp>
      <p:sp>
        <p:nvSpPr>
          <p:cNvPr id="155" name="object 155"/>
          <p:cNvSpPr/>
          <p:nvPr/>
        </p:nvSpPr>
        <p:spPr>
          <a:xfrm>
            <a:off x="7357871" y="3009900"/>
            <a:ext cx="118109" cy="131825"/>
          </a:xfrm>
          <a:prstGeom prst="rect">
            <a:avLst/>
          </a:prstGeom>
          <a:blipFill>
            <a:blip r:embed="rId39" cstate="print"/>
            <a:stretch>
              <a:fillRect/>
            </a:stretch>
          </a:blipFill>
        </p:spPr>
        <p:txBody>
          <a:bodyPr wrap="square" lIns="0" tIns="0" rIns="0" bIns="0" rtlCol="0"/>
          <a:lstStyle/>
          <a:p>
            <a:endParaRPr/>
          </a:p>
        </p:txBody>
      </p:sp>
      <p:sp>
        <p:nvSpPr>
          <p:cNvPr id="156" name="object 156"/>
          <p:cNvSpPr/>
          <p:nvPr/>
        </p:nvSpPr>
        <p:spPr>
          <a:xfrm>
            <a:off x="7635240" y="3009900"/>
            <a:ext cx="118109" cy="131825"/>
          </a:xfrm>
          <a:prstGeom prst="rect">
            <a:avLst/>
          </a:prstGeom>
          <a:blipFill>
            <a:blip r:embed="rId39" cstate="print"/>
            <a:stretch>
              <a:fillRect/>
            </a:stretch>
          </a:blipFill>
        </p:spPr>
        <p:txBody>
          <a:bodyPr wrap="square" lIns="0" tIns="0" rIns="0" bIns="0" rtlCol="0"/>
          <a:lstStyle/>
          <a:p>
            <a:endParaRPr/>
          </a:p>
        </p:txBody>
      </p:sp>
      <p:sp>
        <p:nvSpPr>
          <p:cNvPr id="157" name="object 157"/>
          <p:cNvSpPr/>
          <p:nvPr/>
        </p:nvSpPr>
        <p:spPr>
          <a:xfrm>
            <a:off x="7773923" y="3009900"/>
            <a:ext cx="118109" cy="131825"/>
          </a:xfrm>
          <a:prstGeom prst="rect">
            <a:avLst/>
          </a:prstGeom>
          <a:blipFill>
            <a:blip r:embed="rId39" cstate="print"/>
            <a:stretch>
              <a:fillRect/>
            </a:stretch>
          </a:blipFill>
        </p:spPr>
        <p:txBody>
          <a:bodyPr wrap="square" lIns="0" tIns="0" rIns="0" bIns="0" rtlCol="0"/>
          <a:lstStyle/>
          <a:p>
            <a:endParaRPr/>
          </a:p>
        </p:txBody>
      </p:sp>
      <p:sp>
        <p:nvSpPr>
          <p:cNvPr id="158" name="object 158"/>
          <p:cNvSpPr/>
          <p:nvPr/>
        </p:nvSpPr>
        <p:spPr>
          <a:xfrm>
            <a:off x="7912607" y="3009900"/>
            <a:ext cx="118109" cy="131825"/>
          </a:xfrm>
          <a:prstGeom prst="rect">
            <a:avLst/>
          </a:prstGeom>
          <a:blipFill>
            <a:blip r:embed="rId39" cstate="print"/>
            <a:stretch>
              <a:fillRect/>
            </a:stretch>
          </a:blipFill>
        </p:spPr>
        <p:txBody>
          <a:bodyPr wrap="square" lIns="0" tIns="0" rIns="0" bIns="0" rtlCol="0"/>
          <a:lstStyle/>
          <a:p>
            <a:endParaRPr/>
          </a:p>
        </p:txBody>
      </p:sp>
      <p:sp>
        <p:nvSpPr>
          <p:cNvPr id="159" name="object 159"/>
          <p:cNvSpPr/>
          <p:nvPr/>
        </p:nvSpPr>
        <p:spPr>
          <a:xfrm>
            <a:off x="7496556" y="3009900"/>
            <a:ext cx="118109" cy="131825"/>
          </a:xfrm>
          <a:prstGeom prst="rect">
            <a:avLst/>
          </a:prstGeom>
          <a:blipFill>
            <a:blip r:embed="rId39" cstate="print"/>
            <a:stretch>
              <a:fillRect/>
            </a:stretch>
          </a:blipFill>
        </p:spPr>
        <p:txBody>
          <a:bodyPr wrap="square" lIns="0" tIns="0" rIns="0" bIns="0" rtlCol="0"/>
          <a:lstStyle/>
          <a:p>
            <a:endParaRPr/>
          </a:p>
        </p:txBody>
      </p:sp>
      <p:sp>
        <p:nvSpPr>
          <p:cNvPr id="160" name="object 160"/>
          <p:cNvSpPr/>
          <p:nvPr/>
        </p:nvSpPr>
        <p:spPr>
          <a:xfrm>
            <a:off x="8052816" y="3009900"/>
            <a:ext cx="118109" cy="131825"/>
          </a:xfrm>
          <a:prstGeom prst="rect">
            <a:avLst/>
          </a:prstGeom>
          <a:blipFill>
            <a:blip r:embed="rId39" cstate="print"/>
            <a:stretch>
              <a:fillRect/>
            </a:stretch>
          </a:blipFill>
        </p:spPr>
        <p:txBody>
          <a:bodyPr wrap="square" lIns="0" tIns="0" rIns="0" bIns="0" rtlCol="0"/>
          <a:lstStyle/>
          <a:p>
            <a:endParaRPr/>
          </a:p>
        </p:txBody>
      </p:sp>
      <p:sp>
        <p:nvSpPr>
          <p:cNvPr id="161" name="object 161"/>
          <p:cNvSpPr/>
          <p:nvPr/>
        </p:nvSpPr>
        <p:spPr>
          <a:xfrm>
            <a:off x="7078980" y="3185160"/>
            <a:ext cx="118109" cy="131825"/>
          </a:xfrm>
          <a:prstGeom prst="rect">
            <a:avLst/>
          </a:prstGeom>
          <a:blipFill>
            <a:blip r:embed="rId16" cstate="print"/>
            <a:stretch>
              <a:fillRect/>
            </a:stretch>
          </a:blipFill>
        </p:spPr>
        <p:txBody>
          <a:bodyPr wrap="square" lIns="0" tIns="0" rIns="0" bIns="0" rtlCol="0"/>
          <a:lstStyle/>
          <a:p>
            <a:endParaRPr/>
          </a:p>
        </p:txBody>
      </p:sp>
      <p:sp>
        <p:nvSpPr>
          <p:cNvPr id="162" name="object 162"/>
          <p:cNvSpPr/>
          <p:nvPr/>
        </p:nvSpPr>
        <p:spPr>
          <a:xfrm>
            <a:off x="7219188" y="3185160"/>
            <a:ext cx="118109" cy="131825"/>
          </a:xfrm>
          <a:prstGeom prst="rect">
            <a:avLst/>
          </a:prstGeom>
          <a:blipFill>
            <a:blip r:embed="rId16" cstate="print"/>
            <a:stretch>
              <a:fillRect/>
            </a:stretch>
          </a:blipFill>
        </p:spPr>
        <p:txBody>
          <a:bodyPr wrap="square" lIns="0" tIns="0" rIns="0" bIns="0" rtlCol="0"/>
          <a:lstStyle/>
          <a:p>
            <a:endParaRPr/>
          </a:p>
        </p:txBody>
      </p:sp>
      <p:sp>
        <p:nvSpPr>
          <p:cNvPr id="163" name="object 163"/>
          <p:cNvSpPr/>
          <p:nvPr/>
        </p:nvSpPr>
        <p:spPr>
          <a:xfrm>
            <a:off x="7357871" y="3185160"/>
            <a:ext cx="118109" cy="131825"/>
          </a:xfrm>
          <a:prstGeom prst="rect">
            <a:avLst/>
          </a:prstGeom>
          <a:blipFill>
            <a:blip r:embed="rId40" cstate="print"/>
            <a:stretch>
              <a:fillRect/>
            </a:stretch>
          </a:blipFill>
        </p:spPr>
        <p:txBody>
          <a:bodyPr wrap="square" lIns="0" tIns="0" rIns="0" bIns="0" rtlCol="0"/>
          <a:lstStyle/>
          <a:p>
            <a:endParaRPr/>
          </a:p>
        </p:txBody>
      </p:sp>
      <p:sp>
        <p:nvSpPr>
          <p:cNvPr id="164" name="object 164"/>
          <p:cNvSpPr/>
          <p:nvPr/>
        </p:nvSpPr>
        <p:spPr>
          <a:xfrm>
            <a:off x="7635240" y="3185160"/>
            <a:ext cx="118109" cy="131825"/>
          </a:xfrm>
          <a:prstGeom prst="rect">
            <a:avLst/>
          </a:prstGeom>
          <a:blipFill>
            <a:blip r:embed="rId40" cstate="print"/>
            <a:stretch>
              <a:fillRect/>
            </a:stretch>
          </a:blipFill>
        </p:spPr>
        <p:txBody>
          <a:bodyPr wrap="square" lIns="0" tIns="0" rIns="0" bIns="0" rtlCol="0"/>
          <a:lstStyle/>
          <a:p>
            <a:endParaRPr/>
          </a:p>
        </p:txBody>
      </p:sp>
      <p:sp>
        <p:nvSpPr>
          <p:cNvPr id="165" name="object 165"/>
          <p:cNvSpPr/>
          <p:nvPr/>
        </p:nvSpPr>
        <p:spPr>
          <a:xfrm>
            <a:off x="7773923" y="3185160"/>
            <a:ext cx="118109" cy="131825"/>
          </a:xfrm>
          <a:prstGeom prst="rect">
            <a:avLst/>
          </a:prstGeom>
          <a:blipFill>
            <a:blip r:embed="rId40" cstate="print"/>
            <a:stretch>
              <a:fillRect/>
            </a:stretch>
          </a:blipFill>
        </p:spPr>
        <p:txBody>
          <a:bodyPr wrap="square" lIns="0" tIns="0" rIns="0" bIns="0" rtlCol="0"/>
          <a:lstStyle/>
          <a:p>
            <a:endParaRPr/>
          </a:p>
        </p:txBody>
      </p:sp>
      <p:sp>
        <p:nvSpPr>
          <p:cNvPr id="166" name="object 166"/>
          <p:cNvSpPr/>
          <p:nvPr/>
        </p:nvSpPr>
        <p:spPr>
          <a:xfrm>
            <a:off x="7912607" y="3185160"/>
            <a:ext cx="118109" cy="131825"/>
          </a:xfrm>
          <a:prstGeom prst="rect">
            <a:avLst/>
          </a:prstGeom>
          <a:blipFill>
            <a:blip r:embed="rId40" cstate="print"/>
            <a:stretch>
              <a:fillRect/>
            </a:stretch>
          </a:blipFill>
        </p:spPr>
        <p:txBody>
          <a:bodyPr wrap="square" lIns="0" tIns="0" rIns="0" bIns="0" rtlCol="0"/>
          <a:lstStyle/>
          <a:p>
            <a:endParaRPr/>
          </a:p>
        </p:txBody>
      </p:sp>
      <p:sp>
        <p:nvSpPr>
          <p:cNvPr id="167" name="object 167"/>
          <p:cNvSpPr/>
          <p:nvPr/>
        </p:nvSpPr>
        <p:spPr>
          <a:xfrm>
            <a:off x="7496556" y="3185160"/>
            <a:ext cx="118109" cy="131825"/>
          </a:xfrm>
          <a:prstGeom prst="rect">
            <a:avLst/>
          </a:prstGeom>
          <a:blipFill>
            <a:blip r:embed="rId40" cstate="print"/>
            <a:stretch>
              <a:fillRect/>
            </a:stretch>
          </a:blipFill>
        </p:spPr>
        <p:txBody>
          <a:bodyPr wrap="square" lIns="0" tIns="0" rIns="0" bIns="0" rtlCol="0"/>
          <a:lstStyle/>
          <a:p>
            <a:endParaRPr/>
          </a:p>
        </p:txBody>
      </p:sp>
      <p:sp>
        <p:nvSpPr>
          <p:cNvPr id="168" name="object 168"/>
          <p:cNvSpPr/>
          <p:nvPr/>
        </p:nvSpPr>
        <p:spPr>
          <a:xfrm>
            <a:off x="8052816" y="3185160"/>
            <a:ext cx="118109" cy="131825"/>
          </a:xfrm>
          <a:prstGeom prst="rect">
            <a:avLst/>
          </a:prstGeom>
          <a:blipFill>
            <a:blip r:embed="rId40" cstate="print"/>
            <a:stretch>
              <a:fillRect/>
            </a:stretch>
          </a:blipFill>
        </p:spPr>
        <p:txBody>
          <a:bodyPr wrap="square" lIns="0" tIns="0" rIns="0" bIns="0" rtlCol="0"/>
          <a:lstStyle/>
          <a:p>
            <a:endParaRPr/>
          </a:p>
        </p:txBody>
      </p:sp>
      <p:sp>
        <p:nvSpPr>
          <p:cNvPr id="169" name="object 169"/>
          <p:cNvSpPr/>
          <p:nvPr/>
        </p:nvSpPr>
        <p:spPr>
          <a:xfrm>
            <a:off x="7078980" y="3360420"/>
            <a:ext cx="118109" cy="133350"/>
          </a:xfrm>
          <a:prstGeom prst="rect">
            <a:avLst/>
          </a:prstGeom>
          <a:blipFill>
            <a:blip r:embed="rId17" cstate="print"/>
            <a:stretch>
              <a:fillRect/>
            </a:stretch>
          </a:blipFill>
        </p:spPr>
        <p:txBody>
          <a:bodyPr wrap="square" lIns="0" tIns="0" rIns="0" bIns="0" rtlCol="0"/>
          <a:lstStyle/>
          <a:p>
            <a:endParaRPr/>
          </a:p>
        </p:txBody>
      </p:sp>
      <p:sp>
        <p:nvSpPr>
          <p:cNvPr id="170" name="object 170"/>
          <p:cNvSpPr/>
          <p:nvPr/>
        </p:nvSpPr>
        <p:spPr>
          <a:xfrm>
            <a:off x="7219188" y="3360420"/>
            <a:ext cx="118109" cy="133350"/>
          </a:xfrm>
          <a:prstGeom prst="rect">
            <a:avLst/>
          </a:prstGeom>
          <a:blipFill>
            <a:blip r:embed="rId17" cstate="print"/>
            <a:stretch>
              <a:fillRect/>
            </a:stretch>
          </a:blipFill>
        </p:spPr>
        <p:txBody>
          <a:bodyPr wrap="square" lIns="0" tIns="0" rIns="0" bIns="0" rtlCol="0"/>
          <a:lstStyle/>
          <a:p>
            <a:endParaRPr/>
          </a:p>
        </p:txBody>
      </p:sp>
      <p:sp>
        <p:nvSpPr>
          <p:cNvPr id="171" name="object 171"/>
          <p:cNvSpPr/>
          <p:nvPr/>
        </p:nvSpPr>
        <p:spPr>
          <a:xfrm>
            <a:off x="7357871" y="3360420"/>
            <a:ext cx="118109" cy="133350"/>
          </a:xfrm>
          <a:prstGeom prst="rect">
            <a:avLst/>
          </a:prstGeom>
          <a:blipFill>
            <a:blip r:embed="rId41" cstate="print"/>
            <a:stretch>
              <a:fillRect/>
            </a:stretch>
          </a:blipFill>
        </p:spPr>
        <p:txBody>
          <a:bodyPr wrap="square" lIns="0" tIns="0" rIns="0" bIns="0" rtlCol="0"/>
          <a:lstStyle/>
          <a:p>
            <a:endParaRPr/>
          </a:p>
        </p:txBody>
      </p:sp>
      <p:sp>
        <p:nvSpPr>
          <p:cNvPr id="172" name="object 172"/>
          <p:cNvSpPr/>
          <p:nvPr/>
        </p:nvSpPr>
        <p:spPr>
          <a:xfrm>
            <a:off x="7635240" y="3360420"/>
            <a:ext cx="118109" cy="133350"/>
          </a:xfrm>
          <a:prstGeom prst="rect">
            <a:avLst/>
          </a:prstGeom>
          <a:blipFill>
            <a:blip r:embed="rId41" cstate="print"/>
            <a:stretch>
              <a:fillRect/>
            </a:stretch>
          </a:blipFill>
        </p:spPr>
        <p:txBody>
          <a:bodyPr wrap="square" lIns="0" tIns="0" rIns="0" bIns="0" rtlCol="0"/>
          <a:lstStyle/>
          <a:p>
            <a:endParaRPr/>
          </a:p>
        </p:txBody>
      </p:sp>
      <p:sp>
        <p:nvSpPr>
          <p:cNvPr id="173" name="object 173"/>
          <p:cNvSpPr/>
          <p:nvPr/>
        </p:nvSpPr>
        <p:spPr>
          <a:xfrm>
            <a:off x="7773923" y="3360420"/>
            <a:ext cx="118109" cy="133350"/>
          </a:xfrm>
          <a:prstGeom prst="rect">
            <a:avLst/>
          </a:prstGeom>
          <a:blipFill>
            <a:blip r:embed="rId41" cstate="print"/>
            <a:stretch>
              <a:fillRect/>
            </a:stretch>
          </a:blipFill>
        </p:spPr>
        <p:txBody>
          <a:bodyPr wrap="square" lIns="0" tIns="0" rIns="0" bIns="0" rtlCol="0"/>
          <a:lstStyle/>
          <a:p>
            <a:endParaRPr/>
          </a:p>
        </p:txBody>
      </p:sp>
      <p:sp>
        <p:nvSpPr>
          <p:cNvPr id="174" name="object 174"/>
          <p:cNvSpPr/>
          <p:nvPr/>
        </p:nvSpPr>
        <p:spPr>
          <a:xfrm>
            <a:off x="7912607" y="3360420"/>
            <a:ext cx="118109" cy="133350"/>
          </a:xfrm>
          <a:prstGeom prst="rect">
            <a:avLst/>
          </a:prstGeom>
          <a:blipFill>
            <a:blip r:embed="rId41" cstate="print"/>
            <a:stretch>
              <a:fillRect/>
            </a:stretch>
          </a:blipFill>
        </p:spPr>
        <p:txBody>
          <a:bodyPr wrap="square" lIns="0" tIns="0" rIns="0" bIns="0" rtlCol="0"/>
          <a:lstStyle/>
          <a:p>
            <a:endParaRPr/>
          </a:p>
        </p:txBody>
      </p:sp>
      <p:sp>
        <p:nvSpPr>
          <p:cNvPr id="175" name="object 175"/>
          <p:cNvSpPr/>
          <p:nvPr/>
        </p:nvSpPr>
        <p:spPr>
          <a:xfrm>
            <a:off x="7496556" y="3360420"/>
            <a:ext cx="118109" cy="133350"/>
          </a:xfrm>
          <a:prstGeom prst="rect">
            <a:avLst/>
          </a:prstGeom>
          <a:blipFill>
            <a:blip r:embed="rId41" cstate="print"/>
            <a:stretch>
              <a:fillRect/>
            </a:stretch>
          </a:blipFill>
        </p:spPr>
        <p:txBody>
          <a:bodyPr wrap="square" lIns="0" tIns="0" rIns="0" bIns="0" rtlCol="0"/>
          <a:lstStyle/>
          <a:p>
            <a:endParaRPr/>
          </a:p>
        </p:txBody>
      </p:sp>
      <p:sp>
        <p:nvSpPr>
          <p:cNvPr id="176" name="object 176"/>
          <p:cNvSpPr/>
          <p:nvPr/>
        </p:nvSpPr>
        <p:spPr>
          <a:xfrm>
            <a:off x="8052816" y="3360420"/>
            <a:ext cx="118109" cy="133350"/>
          </a:xfrm>
          <a:prstGeom prst="rect">
            <a:avLst/>
          </a:prstGeom>
          <a:blipFill>
            <a:blip r:embed="rId41" cstate="print"/>
            <a:stretch>
              <a:fillRect/>
            </a:stretch>
          </a:blipFill>
        </p:spPr>
        <p:txBody>
          <a:bodyPr wrap="square" lIns="0" tIns="0" rIns="0" bIns="0" rtlCol="0"/>
          <a:lstStyle/>
          <a:p>
            <a:endParaRPr/>
          </a:p>
        </p:txBody>
      </p:sp>
      <p:sp>
        <p:nvSpPr>
          <p:cNvPr id="177" name="object 177"/>
          <p:cNvSpPr/>
          <p:nvPr/>
        </p:nvSpPr>
        <p:spPr>
          <a:xfrm>
            <a:off x="7078980" y="3535679"/>
            <a:ext cx="118109" cy="133350"/>
          </a:xfrm>
          <a:prstGeom prst="rect">
            <a:avLst/>
          </a:prstGeom>
          <a:blipFill>
            <a:blip r:embed="rId19" cstate="print"/>
            <a:stretch>
              <a:fillRect/>
            </a:stretch>
          </a:blipFill>
        </p:spPr>
        <p:txBody>
          <a:bodyPr wrap="square" lIns="0" tIns="0" rIns="0" bIns="0" rtlCol="0"/>
          <a:lstStyle/>
          <a:p>
            <a:endParaRPr/>
          </a:p>
        </p:txBody>
      </p:sp>
      <p:sp>
        <p:nvSpPr>
          <p:cNvPr id="178" name="object 178"/>
          <p:cNvSpPr/>
          <p:nvPr/>
        </p:nvSpPr>
        <p:spPr>
          <a:xfrm>
            <a:off x="7219188" y="3535679"/>
            <a:ext cx="118109" cy="133350"/>
          </a:xfrm>
          <a:prstGeom prst="rect">
            <a:avLst/>
          </a:prstGeom>
          <a:blipFill>
            <a:blip r:embed="rId19" cstate="print"/>
            <a:stretch>
              <a:fillRect/>
            </a:stretch>
          </a:blipFill>
        </p:spPr>
        <p:txBody>
          <a:bodyPr wrap="square" lIns="0" tIns="0" rIns="0" bIns="0" rtlCol="0"/>
          <a:lstStyle/>
          <a:p>
            <a:endParaRPr/>
          </a:p>
        </p:txBody>
      </p:sp>
      <p:sp>
        <p:nvSpPr>
          <p:cNvPr id="179" name="object 179"/>
          <p:cNvSpPr/>
          <p:nvPr/>
        </p:nvSpPr>
        <p:spPr>
          <a:xfrm>
            <a:off x="7357871" y="3535679"/>
            <a:ext cx="118109" cy="133350"/>
          </a:xfrm>
          <a:prstGeom prst="rect">
            <a:avLst/>
          </a:prstGeom>
          <a:blipFill>
            <a:blip r:embed="rId42" cstate="print"/>
            <a:stretch>
              <a:fillRect/>
            </a:stretch>
          </a:blipFill>
        </p:spPr>
        <p:txBody>
          <a:bodyPr wrap="square" lIns="0" tIns="0" rIns="0" bIns="0" rtlCol="0"/>
          <a:lstStyle/>
          <a:p>
            <a:endParaRPr/>
          </a:p>
        </p:txBody>
      </p:sp>
      <p:sp>
        <p:nvSpPr>
          <p:cNvPr id="180" name="object 180"/>
          <p:cNvSpPr/>
          <p:nvPr/>
        </p:nvSpPr>
        <p:spPr>
          <a:xfrm>
            <a:off x="7635240" y="3535679"/>
            <a:ext cx="118109" cy="133350"/>
          </a:xfrm>
          <a:prstGeom prst="rect">
            <a:avLst/>
          </a:prstGeom>
          <a:blipFill>
            <a:blip r:embed="rId42" cstate="print"/>
            <a:stretch>
              <a:fillRect/>
            </a:stretch>
          </a:blipFill>
        </p:spPr>
        <p:txBody>
          <a:bodyPr wrap="square" lIns="0" tIns="0" rIns="0" bIns="0" rtlCol="0"/>
          <a:lstStyle/>
          <a:p>
            <a:endParaRPr/>
          </a:p>
        </p:txBody>
      </p:sp>
      <p:sp>
        <p:nvSpPr>
          <p:cNvPr id="181" name="object 181"/>
          <p:cNvSpPr/>
          <p:nvPr/>
        </p:nvSpPr>
        <p:spPr>
          <a:xfrm>
            <a:off x="7773923" y="3535679"/>
            <a:ext cx="118109" cy="133350"/>
          </a:xfrm>
          <a:prstGeom prst="rect">
            <a:avLst/>
          </a:prstGeom>
          <a:blipFill>
            <a:blip r:embed="rId42" cstate="print"/>
            <a:stretch>
              <a:fillRect/>
            </a:stretch>
          </a:blipFill>
        </p:spPr>
        <p:txBody>
          <a:bodyPr wrap="square" lIns="0" tIns="0" rIns="0" bIns="0" rtlCol="0"/>
          <a:lstStyle/>
          <a:p>
            <a:endParaRPr/>
          </a:p>
        </p:txBody>
      </p:sp>
      <p:sp>
        <p:nvSpPr>
          <p:cNvPr id="182" name="object 182"/>
          <p:cNvSpPr/>
          <p:nvPr/>
        </p:nvSpPr>
        <p:spPr>
          <a:xfrm>
            <a:off x="7912607" y="3535679"/>
            <a:ext cx="118109" cy="133350"/>
          </a:xfrm>
          <a:prstGeom prst="rect">
            <a:avLst/>
          </a:prstGeom>
          <a:blipFill>
            <a:blip r:embed="rId42" cstate="print"/>
            <a:stretch>
              <a:fillRect/>
            </a:stretch>
          </a:blipFill>
        </p:spPr>
        <p:txBody>
          <a:bodyPr wrap="square" lIns="0" tIns="0" rIns="0" bIns="0" rtlCol="0"/>
          <a:lstStyle/>
          <a:p>
            <a:endParaRPr/>
          </a:p>
        </p:txBody>
      </p:sp>
      <p:sp>
        <p:nvSpPr>
          <p:cNvPr id="183" name="object 183"/>
          <p:cNvSpPr/>
          <p:nvPr/>
        </p:nvSpPr>
        <p:spPr>
          <a:xfrm>
            <a:off x="7496556" y="3535679"/>
            <a:ext cx="118109" cy="133350"/>
          </a:xfrm>
          <a:prstGeom prst="rect">
            <a:avLst/>
          </a:prstGeom>
          <a:blipFill>
            <a:blip r:embed="rId42" cstate="print"/>
            <a:stretch>
              <a:fillRect/>
            </a:stretch>
          </a:blipFill>
        </p:spPr>
        <p:txBody>
          <a:bodyPr wrap="square" lIns="0" tIns="0" rIns="0" bIns="0" rtlCol="0"/>
          <a:lstStyle/>
          <a:p>
            <a:endParaRPr/>
          </a:p>
        </p:txBody>
      </p:sp>
      <p:sp>
        <p:nvSpPr>
          <p:cNvPr id="184" name="object 184"/>
          <p:cNvSpPr/>
          <p:nvPr/>
        </p:nvSpPr>
        <p:spPr>
          <a:xfrm>
            <a:off x="8052816" y="3535679"/>
            <a:ext cx="118109" cy="133350"/>
          </a:xfrm>
          <a:prstGeom prst="rect">
            <a:avLst/>
          </a:prstGeom>
          <a:blipFill>
            <a:blip r:embed="rId42" cstate="print"/>
            <a:stretch>
              <a:fillRect/>
            </a:stretch>
          </a:blipFill>
        </p:spPr>
        <p:txBody>
          <a:bodyPr wrap="square" lIns="0" tIns="0" rIns="0" bIns="0" rtlCol="0"/>
          <a:lstStyle/>
          <a:p>
            <a:endParaRPr/>
          </a:p>
        </p:txBody>
      </p:sp>
      <p:sp>
        <p:nvSpPr>
          <p:cNvPr id="185" name="object 185"/>
          <p:cNvSpPr/>
          <p:nvPr/>
        </p:nvSpPr>
        <p:spPr>
          <a:xfrm>
            <a:off x="7078980" y="3712464"/>
            <a:ext cx="118109" cy="131825"/>
          </a:xfrm>
          <a:prstGeom prst="rect">
            <a:avLst/>
          </a:prstGeom>
          <a:blipFill>
            <a:blip r:embed="rId21" cstate="print"/>
            <a:stretch>
              <a:fillRect/>
            </a:stretch>
          </a:blipFill>
        </p:spPr>
        <p:txBody>
          <a:bodyPr wrap="square" lIns="0" tIns="0" rIns="0" bIns="0" rtlCol="0"/>
          <a:lstStyle/>
          <a:p>
            <a:endParaRPr/>
          </a:p>
        </p:txBody>
      </p:sp>
      <p:sp>
        <p:nvSpPr>
          <p:cNvPr id="186" name="object 186"/>
          <p:cNvSpPr/>
          <p:nvPr/>
        </p:nvSpPr>
        <p:spPr>
          <a:xfrm>
            <a:off x="7219188" y="3712464"/>
            <a:ext cx="118109" cy="131825"/>
          </a:xfrm>
          <a:prstGeom prst="rect">
            <a:avLst/>
          </a:prstGeom>
          <a:blipFill>
            <a:blip r:embed="rId21" cstate="print"/>
            <a:stretch>
              <a:fillRect/>
            </a:stretch>
          </a:blipFill>
        </p:spPr>
        <p:txBody>
          <a:bodyPr wrap="square" lIns="0" tIns="0" rIns="0" bIns="0" rtlCol="0"/>
          <a:lstStyle/>
          <a:p>
            <a:endParaRPr/>
          </a:p>
        </p:txBody>
      </p:sp>
      <p:sp>
        <p:nvSpPr>
          <p:cNvPr id="187" name="object 187"/>
          <p:cNvSpPr/>
          <p:nvPr/>
        </p:nvSpPr>
        <p:spPr>
          <a:xfrm>
            <a:off x="7357871" y="3712464"/>
            <a:ext cx="118109" cy="131825"/>
          </a:xfrm>
          <a:prstGeom prst="rect">
            <a:avLst/>
          </a:prstGeom>
          <a:blipFill>
            <a:blip r:embed="rId43" cstate="print"/>
            <a:stretch>
              <a:fillRect/>
            </a:stretch>
          </a:blipFill>
        </p:spPr>
        <p:txBody>
          <a:bodyPr wrap="square" lIns="0" tIns="0" rIns="0" bIns="0" rtlCol="0"/>
          <a:lstStyle/>
          <a:p>
            <a:endParaRPr/>
          </a:p>
        </p:txBody>
      </p:sp>
      <p:sp>
        <p:nvSpPr>
          <p:cNvPr id="188" name="object 188"/>
          <p:cNvSpPr/>
          <p:nvPr/>
        </p:nvSpPr>
        <p:spPr>
          <a:xfrm>
            <a:off x="7635240" y="3712464"/>
            <a:ext cx="118109" cy="131825"/>
          </a:xfrm>
          <a:prstGeom prst="rect">
            <a:avLst/>
          </a:prstGeom>
          <a:blipFill>
            <a:blip r:embed="rId43" cstate="print"/>
            <a:stretch>
              <a:fillRect/>
            </a:stretch>
          </a:blipFill>
        </p:spPr>
        <p:txBody>
          <a:bodyPr wrap="square" lIns="0" tIns="0" rIns="0" bIns="0" rtlCol="0"/>
          <a:lstStyle/>
          <a:p>
            <a:endParaRPr/>
          </a:p>
        </p:txBody>
      </p:sp>
      <p:sp>
        <p:nvSpPr>
          <p:cNvPr id="189" name="object 189"/>
          <p:cNvSpPr/>
          <p:nvPr/>
        </p:nvSpPr>
        <p:spPr>
          <a:xfrm>
            <a:off x="7773923" y="3712464"/>
            <a:ext cx="118109" cy="131825"/>
          </a:xfrm>
          <a:prstGeom prst="rect">
            <a:avLst/>
          </a:prstGeom>
          <a:blipFill>
            <a:blip r:embed="rId43" cstate="print"/>
            <a:stretch>
              <a:fillRect/>
            </a:stretch>
          </a:blipFill>
        </p:spPr>
        <p:txBody>
          <a:bodyPr wrap="square" lIns="0" tIns="0" rIns="0" bIns="0" rtlCol="0"/>
          <a:lstStyle/>
          <a:p>
            <a:endParaRPr/>
          </a:p>
        </p:txBody>
      </p:sp>
      <p:sp>
        <p:nvSpPr>
          <p:cNvPr id="190" name="object 190"/>
          <p:cNvSpPr/>
          <p:nvPr/>
        </p:nvSpPr>
        <p:spPr>
          <a:xfrm>
            <a:off x="7912607" y="3712464"/>
            <a:ext cx="118109" cy="131825"/>
          </a:xfrm>
          <a:prstGeom prst="rect">
            <a:avLst/>
          </a:prstGeom>
          <a:blipFill>
            <a:blip r:embed="rId43" cstate="print"/>
            <a:stretch>
              <a:fillRect/>
            </a:stretch>
          </a:blipFill>
        </p:spPr>
        <p:txBody>
          <a:bodyPr wrap="square" lIns="0" tIns="0" rIns="0" bIns="0" rtlCol="0"/>
          <a:lstStyle/>
          <a:p>
            <a:endParaRPr/>
          </a:p>
        </p:txBody>
      </p:sp>
      <p:sp>
        <p:nvSpPr>
          <p:cNvPr id="191" name="object 191"/>
          <p:cNvSpPr/>
          <p:nvPr/>
        </p:nvSpPr>
        <p:spPr>
          <a:xfrm>
            <a:off x="7496556" y="3712464"/>
            <a:ext cx="118109" cy="131825"/>
          </a:xfrm>
          <a:prstGeom prst="rect">
            <a:avLst/>
          </a:prstGeom>
          <a:blipFill>
            <a:blip r:embed="rId43" cstate="print"/>
            <a:stretch>
              <a:fillRect/>
            </a:stretch>
          </a:blipFill>
        </p:spPr>
        <p:txBody>
          <a:bodyPr wrap="square" lIns="0" tIns="0" rIns="0" bIns="0" rtlCol="0"/>
          <a:lstStyle/>
          <a:p>
            <a:endParaRPr/>
          </a:p>
        </p:txBody>
      </p:sp>
      <p:sp>
        <p:nvSpPr>
          <p:cNvPr id="192" name="object 192"/>
          <p:cNvSpPr/>
          <p:nvPr/>
        </p:nvSpPr>
        <p:spPr>
          <a:xfrm>
            <a:off x="8052816" y="3712464"/>
            <a:ext cx="118109" cy="131825"/>
          </a:xfrm>
          <a:prstGeom prst="rect">
            <a:avLst/>
          </a:prstGeom>
          <a:blipFill>
            <a:blip r:embed="rId43" cstate="print"/>
            <a:stretch>
              <a:fillRect/>
            </a:stretch>
          </a:blipFill>
        </p:spPr>
        <p:txBody>
          <a:bodyPr wrap="square" lIns="0" tIns="0" rIns="0" bIns="0" rtlCol="0"/>
          <a:lstStyle/>
          <a:p>
            <a:endParaRPr/>
          </a:p>
        </p:txBody>
      </p:sp>
      <p:sp>
        <p:nvSpPr>
          <p:cNvPr id="193" name="object 193"/>
          <p:cNvSpPr/>
          <p:nvPr/>
        </p:nvSpPr>
        <p:spPr>
          <a:xfrm>
            <a:off x="7078980" y="3887723"/>
            <a:ext cx="118109" cy="131825"/>
          </a:xfrm>
          <a:prstGeom prst="rect">
            <a:avLst/>
          </a:prstGeom>
          <a:blipFill>
            <a:blip r:embed="rId22" cstate="print"/>
            <a:stretch>
              <a:fillRect/>
            </a:stretch>
          </a:blipFill>
        </p:spPr>
        <p:txBody>
          <a:bodyPr wrap="square" lIns="0" tIns="0" rIns="0" bIns="0" rtlCol="0"/>
          <a:lstStyle/>
          <a:p>
            <a:endParaRPr/>
          </a:p>
        </p:txBody>
      </p:sp>
      <p:sp>
        <p:nvSpPr>
          <p:cNvPr id="194" name="object 194"/>
          <p:cNvSpPr/>
          <p:nvPr/>
        </p:nvSpPr>
        <p:spPr>
          <a:xfrm>
            <a:off x="7219188" y="3887723"/>
            <a:ext cx="118109" cy="131825"/>
          </a:xfrm>
          <a:prstGeom prst="rect">
            <a:avLst/>
          </a:prstGeom>
          <a:blipFill>
            <a:blip r:embed="rId22" cstate="print"/>
            <a:stretch>
              <a:fillRect/>
            </a:stretch>
          </a:blipFill>
        </p:spPr>
        <p:txBody>
          <a:bodyPr wrap="square" lIns="0" tIns="0" rIns="0" bIns="0" rtlCol="0"/>
          <a:lstStyle/>
          <a:p>
            <a:endParaRPr/>
          </a:p>
        </p:txBody>
      </p:sp>
      <p:sp>
        <p:nvSpPr>
          <p:cNvPr id="195" name="object 195"/>
          <p:cNvSpPr/>
          <p:nvPr/>
        </p:nvSpPr>
        <p:spPr>
          <a:xfrm>
            <a:off x="7357871" y="3887723"/>
            <a:ext cx="118109" cy="131825"/>
          </a:xfrm>
          <a:prstGeom prst="rect">
            <a:avLst/>
          </a:prstGeom>
          <a:blipFill>
            <a:blip r:embed="rId44" cstate="print"/>
            <a:stretch>
              <a:fillRect/>
            </a:stretch>
          </a:blipFill>
        </p:spPr>
        <p:txBody>
          <a:bodyPr wrap="square" lIns="0" tIns="0" rIns="0" bIns="0" rtlCol="0"/>
          <a:lstStyle/>
          <a:p>
            <a:endParaRPr/>
          </a:p>
        </p:txBody>
      </p:sp>
      <p:sp>
        <p:nvSpPr>
          <p:cNvPr id="196" name="object 196"/>
          <p:cNvSpPr/>
          <p:nvPr/>
        </p:nvSpPr>
        <p:spPr>
          <a:xfrm>
            <a:off x="7635240" y="3887723"/>
            <a:ext cx="118109" cy="131825"/>
          </a:xfrm>
          <a:prstGeom prst="rect">
            <a:avLst/>
          </a:prstGeom>
          <a:blipFill>
            <a:blip r:embed="rId44" cstate="print"/>
            <a:stretch>
              <a:fillRect/>
            </a:stretch>
          </a:blipFill>
        </p:spPr>
        <p:txBody>
          <a:bodyPr wrap="square" lIns="0" tIns="0" rIns="0" bIns="0" rtlCol="0"/>
          <a:lstStyle/>
          <a:p>
            <a:endParaRPr/>
          </a:p>
        </p:txBody>
      </p:sp>
      <p:sp>
        <p:nvSpPr>
          <p:cNvPr id="197" name="object 197"/>
          <p:cNvSpPr/>
          <p:nvPr/>
        </p:nvSpPr>
        <p:spPr>
          <a:xfrm>
            <a:off x="7773923" y="3887723"/>
            <a:ext cx="118109" cy="131825"/>
          </a:xfrm>
          <a:prstGeom prst="rect">
            <a:avLst/>
          </a:prstGeom>
          <a:blipFill>
            <a:blip r:embed="rId44" cstate="print"/>
            <a:stretch>
              <a:fillRect/>
            </a:stretch>
          </a:blipFill>
        </p:spPr>
        <p:txBody>
          <a:bodyPr wrap="square" lIns="0" tIns="0" rIns="0" bIns="0" rtlCol="0"/>
          <a:lstStyle/>
          <a:p>
            <a:endParaRPr/>
          </a:p>
        </p:txBody>
      </p:sp>
      <p:sp>
        <p:nvSpPr>
          <p:cNvPr id="198" name="object 198"/>
          <p:cNvSpPr/>
          <p:nvPr/>
        </p:nvSpPr>
        <p:spPr>
          <a:xfrm>
            <a:off x="7912607" y="3887723"/>
            <a:ext cx="118109" cy="131825"/>
          </a:xfrm>
          <a:prstGeom prst="rect">
            <a:avLst/>
          </a:prstGeom>
          <a:blipFill>
            <a:blip r:embed="rId44" cstate="print"/>
            <a:stretch>
              <a:fillRect/>
            </a:stretch>
          </a:blipFill>
        </p:spPr>
        <p:txBody>
          <a:bodyPr wrap="square" lIns="0" tIns="0" rIns="0" bIns="0" rtlCol="0"/>
          <a:lstStyle/>
          <a:p>
            <a:endParaRPr/>
          </a:p>
        </p:txBody>
      </p:sp>
      <p:sp>
        <p:nvSpPr>
          <p:cNvPr id="199" name="object 199"/>
          <p:cNvSpPr/>
          <p:nvPr/>
        </p:nvSpPr>
        <p:spPr>
          <a:xfrm>
            <a:off x="7496556" y="3887723"/>
            <a:ext cx="118109" cy="131825"/>
          </a:xfrm>
          <a:prstGeom prst="rect">
            <a:avLst/>
          </a:prstGeom>
          <a:blipFill>
            <a:blip r:embed="rId44" cstate="print"/>
            <a:stretch>
              <a:fillRect/>
            </a:stretch>
          </a:blipFill>
        </p:spPr>
        <p:txBody>
          <a:bodyPr wrap="square" lIns="0" tIns="0" rIns="0" bIns="0" rtlCol="0"/>
          <a:lstStyle/>
          <a:p>
            <a:endParaRPr/>
          </a:p>
        </p:txBody>
      </p:sp>
      <p:sp>
        <p:nvSpPr>
          <p:cNvPr id="200" name="object 200"/>
          <p:cNvSpPr/>
          <p:nvPr/>
        </p:nvSpPr>
        <p:spPr>
          <a:xfrm>
            <a:off x="8052816" y="3887723"/>
            <a:ext cx="118109" cy="131825"/>
          </a:xfrm>
          <a:prstGeom prst="rect">
            <a:avLst/>
          </a:prstGeom>
          <a:blipFill>
            <a:blip r:embed="rId44" cstate="print"/>
            <a:stretch>
              <a:fillRect/>
            </a:stretch>
          </a:blipFill>
        </p:spPr>
        <p:txBody>
          <a:bodyPr wrap="square" lIns="0" tIns="0" rIns="0" bIns="0" rtlCol="0"/>
          <a:lstStyle/>
          <a:p>
            <a:endParaRPr/>
          </a:p>
        </p:txBody>
      </p:sp>
      <p:sp>
        <p:nvSpPr>
          <p:cNvPr id="201" name="object 201"/>
          <p:cNvSpPr/>
          <p:nvPr/>
        </p:nvSpPr>
        <p:spPr>
          <a:xfrm>
            <a:off x="7078980" y="4062984"/>
            <a:ext cx="118109" cy="133350"/>
          </a:xfrm>
          <a:prstGeom prst="rect">
            <a:avLst/>
          </a:prstGeom>
          <a:blipFill>
            <a:blip r:embed="rId24" cstate="print"/>
            <a:stretch>
              <a:fillRect/>
            </a:stretch>
          </a:blipFill>
        </p:spPr>
        <p:txBody>
          <a:bodyPr wrap="square" lIns="0" tIns="0" rIns="0" bIns="0" rtlCol="0"/>
          <a:lstStyle/>
          <a:p>
            <a:endParaRPr/>
          </a:p>
        </p:txBody>
      </p:sp>
      <p:sp>
        <p:nvSpPr>
          <p:cNvPr id="202" name="object 202"/>
          <p:cNvSpPr/>
          <p:nvPr/>
        </p:nvSpPr>
        <p:spPr>
          <a:xfrm>
            <a:off x="7219188" y="4062984"/>
            <a:ext cx="118109" cy="133350"/>
          </a:xfrm>
          <a:prstGeom prst="rect">
            <a:avLst/>
          </a:prstGeom>
          <a:blipFill>
            <a:blip r:embed="rId24" cstate="print"/>
            <a:stretch>
              <a:fillRect/>
            </a:stretch>
          </a:blipFill>
        </p:spPr>
        <p:txBody>
          <a:bodyPr wrap="square" lIns="0" tIns="0" rIns="0" bIns="0" rtlCol="0"/>
          <a:lstStyle/>
          <a:p>
            <a:endParaRPr/>
          </a:p>
        </p:txBody>
      </p:sp>
      <p:sp>
        <p:nvSpPr>
          <p:cNvPr id="203" name="object 203"/>
          <p:cNvSpPr/>
          <p:nvPr/>
        </p:nvSpPr>
        <p:spPr>
          <a:xfrm>
            <a:off x="7357871" y="4062984"/>
            <a:ext cx="118109" cy="133350"/>
          </a:xfrm>
          <a:prstGeom prst="rect">
            <a:avLst/>
          </a:prstGeom>
          <a:blipFill>
            <a:blip r:embed="rId45" cstate="print"/>
            <a:stretch>
              <a:fillRect/>
            </a:stretch>
          </a:blipFill>
        </p:spPr>
        <p:txBody>
          <a:bodyPr wrap="square" lIns="0" tIns="0" rIns="0" bIns="0" rtlCol="0"/>
          <a:lstStyle/>
          <a:p>
            <a:endParaRPr/>
          </a:p>
        </p:txBody>
      </p:sp>
      <p:sp>
        <p:nvSpPr>
          <p:cNvPr id="204" name="object 204"/>
          <p:cNvSpPr/>
          <p:nvPr/>
        </p:nvSpPr>
        <p:spPr>
          <a:xfrm>
            <a:off x="7635240" y="4062984"/>
            <a:ext cx="118109" cy="133350"/>
          </a:xfrm>
          <a:prstGeom prst="rect">
            <a:avLst/>
          </a:prstGeom>
          <a:blipFill>
            <a:blip r:embed="rId45" cstate="print"/>
            <a:stretch>
              <a:fillRect/>
            </a:stretch>
          </a:blipFill>
        </p:spPr>
        <p:txBody>
          <a:bodyPr wrap="square" lIns="0" tIns="0" rIns="0" bIns="0" rtlCol="0"/>
          <a:lstStyle/>
          <a:p>
            <a:endParaRPr/>
          </a:p>
        </p:txBody>
      </p:sp>
      <p:sp>
        <p:nvSpPr>
          <p:cNvPr id="205" name="object 205"/>
          <p:cNvSpPr/>
          <p:nvPr/>
        </p:nvSpPr>
        <p:spPr>
          <a:xfrm>
            <a:off x="7773923" y="4062984"/>
            <a:ext cx="118109" cy="133350"/>
          </a:xfrm>
          <a:prstGeom prst="rect">
            <a:avLst/>
          </a:prstGeom>
          <a:blipFill>
            <a:blip r:embed="rId45" cstate="print"/>
            <a:stretch>
              <a:fillRect/>
            </a:stretch>
          </a:blipFill>
        </p:spPr>
        <p:txBody>
          <a:bodyPr wrap="square" lIns="0" tIns="0" rIns="0" bIns="0" rtlCol="0"/>
          <a:lstStyle/>
          <a:p>
            <a:endParaRPr/>
          </a:p>
        </p:txBody>
      </p:sp>
      <p:sp>
        <p:nvSpPr>
          <p:cNvPr id="206" name="object 206"/>
          <p:cNvSpPr/>
          <p:nvPr/>
        </p:nvSpPr>
        <p:spPr>
          <a:xfrm>
            <a:off x="7912607" y="4062984"/>
            <a:ext cx="118109" cy="133350"/>
          </a:xfrm>
          <a:prstGeom prst="rect">
            <a:avLst/>
          </a:prstGeom>
          <a:blipFill>
            <a:blip r:embed="rId45" cstate="print"/>
            <a:stretch>
              <a:fillRect/>
            </a:stretch>
          </a:blipFill>
        </p:spPr>
        <p:txBody>
          <a:bodyPr wrap="square" lIns="0" tIns="0" rIns="0" bIns="0" rtlCol="0"/>
          <a:lstStyle/>
          <a:p>
            <a:endParaRPr/>
          </a:p>
        </p:txBody>
      </p:sp>
      <p:sp>
        <p:nvSpPr>
          <p:cNvPr id="207" name="object 207"/>
          <p:cNvSpPr/>
          <p:nvPr/>
        </p:nvSpPr>
        <p:spPr>
          <a:xfrm>
            <a:off x="7496556" y="4062984"/>
            <a:ext cx="118109" cy="133350"/>
          </a:xfrm>
          <a:prstGeom prst="rect">
            <a:avLst/>
          </a:prstGeom>
          <a:blipFill>
            <a:blip r:embed="rId45" cstate="print"/>
            <a:stretch>
              <a:fillRect/>
            </a:stretch>
          </a:blipFill>
        </p:spPr>
        <p:txBody>
          <a:bodyPr wrap="square" lIns="0" tIns="0" rIns="0" bIns="0" rtlCol="0"/>
          <a:lstStyle/>
          <a:p>
            <a:endParaRPr/>
          </a:p>
        </p:txBody>
      </p:sp>
      <p:sp>
        <p:nvSpPr>
          <p:cNvPr id="208" name="object 208"/>
          <p:cNvSpPr/>
          <p:nvPr/>
        </p:nvSpPr>
        <p:spPr>
          <a:xfrm>
            <a:off x="8052816" y="4062984"/>
            <a:ext cx="118109" cy="133350"/>
          </a:xfrm>
          <a:prstGeom prst="rect">
            <a:avLst/>
          </a:prstGeom>
          <a:blipFill>
            <a:blip r:embed="rId45" cstate="print"/>
            <a:stretch>
              <a:fillRect/>
            </a:stretch>
          </a:blipFill>
        </p:spPr>
        <p:txBody>
          <a:bodyPr wrap="square" lIns="0" tIns="0" rIns="0" bIns="0" rtlCol="0"/>
          <a:lstStyle/>
          <a:p>
            <a:endParaRPr/>
          </a:p>
        </p:txBody>
      </p:sp>
      <p:sp>
        <p:nvSpPr>
          <p:cNvPr id="209" name="object 209"/>
          <p:cNvSpPr/>
          <p:nvPr/>
        </p:nvSpPr>
        <p:spPr>
          <a:xfrm>
            <a:off x="7078980" y="4238244"/>
            <a:ext cx="118109" cy="133350"/>
          </a:xfrm>
          <a:prstGeom prst="rect">
            <a:avLst/>
          </a:prstGeom>
          <a:blipFill>
            <a:blip r:embed="rId26" cstate="print"/>
            <a:stretch>
              <a:fillRect/>
            </a:stretch>
          </a:blipFill>
        </p:spPr>
        <p:txBody>
          <a:bodyPr wrap="square" lIns="0" tIns="0" rIns="0" bIns="0" rtlCol="0"/>
          <a:lstStyle/>
          <a:p>
            <a:endParaRPr/>
          </a:p>
        </p:txBody>
      </p:sp>
      <p:sp>
        <p:nvSpPr>
          <p:cNvPr id="210" name="object 210"/>
          <p:cNvSpPr/>
          <p:nvPr/>
        </p:nvSpPr>
        <p:spPr>
          <a:xfrm>
            <a:off x="7219188" y="4238244"/>
            <a:ext cx="118109" cy="133350"/>
          </a:xfrm>
          <a:prstGeom prst="rect">
            <a:avLst/>
          </a:prstGeom>
          <a:blipFill>
            <a:blip r:embed="rId26" cstate="print"/>
            <a:stretch>
              <a:fillRect/>
            </a:stretch>
          </a:blipFill>
        </p:spPr>
        <p:txBody>
          <a:bodyPr wrap="square" lIns="0" tIns="0" rIns="0" bIns="0" rtlCol="0"/>
          <a:lstStyle/>
          <a:p>
            <a:endParaRPr/>
          </a:p>
        </p:txBody>
      </p:sp>
      <p:sp>
        <p:nvSpPr>
          <p:cNvPr id="211" name="object 211"/>
          <p:cNvSpPr/>
          <p:nvPr/>
        </p:nvSpPr>
        <p:spPr>
          <a:xfrm>
            <a:off x="7357871" y="4238244"/>
            <a:ext cx="118109" cy="133350"/>
          </a:xfrm>
          <a:prstGeom prst="rect">
            <a:avLst/>
          </a:prstGeom>
          <a:blipFill>
            <a:blip r:embed="rId46" cstate="print"/>
            <a:stretch>
              <a:fillRect/>
            </a:stretch>
          </a:blipFill>
        </p:spPr>
        <p:txBody>
          <a:bodyPr wrap="square" lIns="0" tIns="0" rIns="0" bIns="0" rtlCol="0"/>
          <a:lstStyle/>
          <a:p>
            <a:endParaRPr/>
          </a:p>
        </p:txBody>
      </p:sp>
      <p:sp>
        <p:nvSpPr>
          <p:cNvPr id="212" name="object 212"/>
          <p:cNvSpPr/>
          <p:nvPr/>
        </p:nvSpPr>
        <p:spPr>
          <a:xfrm>
            <a:off x="7635240" y="4238244"/>
            <a:ext cx="118109" cy="133350"/>
          </a:xfrm>
          <a:prstGeom prst="rect">
            <a:avLst/>
          </a:prstGeom>
          <a:blipFill>
            <a:blip r:embed="rId46" cstate="print"/>
            <a:stretch>
              <a:fillRect/>
            </a:stretch>
          </a:blipFill>
        </p:spPr>
        <p:txBody>
          <a:bodyPr wrap="square" lIns="0" tIns="0" rIns="0" bIns="0" rtlCol="0"/>
          <a:lstStyle/>
          <a:p>
            <a:endParaRPr/>
          </a:p>
        </p:txBody>
      </p:sp>
      <p:sp>
        <p:nvSpPr>
          <p:cNvPr id="213" name="object 213"/>
          <p:cNvSpPr/>
          <p:nvPr/>
        </p:nvSpPr>
        <p:spPr>
          <a:xfrm>
            <a:off x="7773923" y="4238244"/>
            <a:ext cx="118109" cy="133350"/>
          </a:xfrm>
          <a:prstGeom prst="rect">
            <a:avLst/>
          </a:prstGeom>
          <a:blipFill>
            <a:blip r:embed="rId46" cstate="print"/>
            <a:stretch>
              <a:fillRect/>
            </a:stretch>
          </a:blipFill>
        </p:spPr>
        <p:txBody>
          <a:bodyPr wrap="square" lIns="0" tIns="0" rIns="0" bIns="0" rtlCol="0"/>
          <a:lstStyle/>
          <a:p>
            <a:endParaRPr/>
          </a:p>
        </p:txBody>
      </p:sp>
      <p:sp>
        <p:nvSpPr>
          <p:cNvPr id="214" name="object 214"/>
          <p:cNvSpPr/>
          <p:nvPr/>
        </p:nvSpPr>
        <p:spPr>
          <a:xfrm>
            <a:off x="7912607" y="4238244"/>
            <a:ext cx="118109" cy="133350"/>
          </a:xfrm>
          <a:prstGeom prst="rect">
            <a:avLst/>
          </a:prstGeom>
          <a:blipFill>
            <a:blip r:embed="rId46" cstate="print"/>
            <a:stretch>
              <a:fillRect/>
            </a:stretch>
          </a:blipFill>
        </p:spPr>
        <p:txBody>
          <a:bodyPr wrap="square" lIns="0" tIns="0" rIns="0" bIns="0" rtlCol="0"/>
          <a:lstStyle/>
          <a:p>
            <a:endParaRPr/>
          </a:p>
        </p:txBody>
      </p:sp>
      <p:sp>
        <p:nvSpPr>
          <p:cNvPr id="215" name="object 215"/>
          <p:cNvSpPr/>
          <p:nvPr/>
        </p:nvSpPr>
        <p:spPr>
          <a:xfrm>
            <a:off x="7496556" y="4238244"/>
            <a:ext cx="118109" cy="133350"/>
          </a:xfrm>
          <a:prstGeom prst="rect">
            <a:avLst/>
          </a:prstGeom>
          <a:blipFill>
            <a:blip r:embed="rId46" cstate="print"/>
            <a:stretch>
              <a:fillRect/>
            </a:stretch>
          </a:blipFill>
        </p:spPr>
        <p:txBody>
          <a:bodyPr wrap="square" lIns="0" tIns="0" rIns="0" bIns="0" rtlCol="0"/>
          <a:lstStyle/>
          <a:p>
            <a:endParaRPr/>
          </a:p>
        </p:txBody>
      </p:sp>
      <p:sp>
        <p:nvSpPr>
          <p:cNvPr id="216" name="object 216"/>
          <p:cNvSpPr/>
          <p:nvPr/>
        </p:nvSpPr>
        <p:spPr>
          <a:xfrm>
            <a:off x="8052816" y="4238244"/>
            <a:ext cx="118109" cy="133350"/>
          </a:xfrm>
          <a:prstGeom prst="rect">
            <a:avLst/>
          </a:prstGeom>
          <a:blipFill>
            <a:blip r:embed="rId46" cstate="print"/>
            <a:stretch>
              <a:fillRect/>
            </a:stretch>
          </a:blipFill>
        </p:spPr>
        <p:txBody>
          <a:bodyPr wrap="square" lIns="0" tIns="0" rIns="0" bIns="0" rtlCol="0"/>
          <a:lstStyle/>
          <a:p>
            <a:endParaRPr/>
          </a:p>
        </p:txBody>
      </p:sp>
      <p:sp>
        <p:nvSpPr>
          <p:cNvPr id="217" name="object 217"/>
          <p:cNvSpPr/>
          <p:nvPr/>
        </p:nvSpPr>
        <p:spPr>
          <a:xfrm>
            <a:off x="7078980" y="4415028"/>
            <a:ext cx="118109" cy="131826"/>
          </a:xfrm>
          <a:prstGeom prst="rect">
            <a:avLst/>
          </a:prstGeom>
          <a:blipFill>
            <a:blip r:embed="rId28" cstate="print"/>
            <a:stretch>
              <a:fillRect/>
            </a:stretch>
          </a:blipFill>
        </p:spPr>
        <p:txBody>
          <a:bodyPr wrap="square" lIns="0" tIns="0" rIns="0" bIns="0" rtlCol="0"/>
          <a:lstStyle/>
          <a:p>
            <a:endParaRPr/>
          </a:p>
        </p:txBody>
      </p:sp>
      <p:sp>
        <p:nvSpPr>
          <p:cNvPr id="218" name="object 218"/>
          <p:cNvSpPr/>
          <p:nvPr/>
        </p:nvSpPr>
        <p:spPr>
          <a:xfrm>
            <a:off x="7219188" y="4415028"/>
            <a:ext cx="118109" cy="131826"/>
          </a:xfrm>
          <a:prstGeom prst="rect">
            <a:avLst/>
          </a:prstGeom>
          <a:blipFill>
            <a:blip r:embed="rId28" cstate="print"/>
            <a:stretch>
              <a:fillRect/>
            </a:stretch>
          </a:blipFill>
        </p:spPr>
        <p:txBody>
          <a:bodyPr wrap="square" lIns="0" tIns="0" rIns="0" bIns="0" rtlCol="0"/>
          <a:lstStyle/>
          <a:p>
            <a:endParaRPr/>
          </a:p>
        </p:txBody>
      </p:sp>
      <p:sp>
        <p:nvSpPr>
          <p:cNvPr id="219" name="object 219"/>
          <p:cNvSpPr/>
          <p:nvPr/>
        </p:nvSpPr>
        <p:spPr>
          <a:xfrm>
            <a:off x="7357871" y="4415028"/>
            <a:ext cx="118109" cy="131826"/>
          </a:xfrm>
          <a:prstGeom prst="rect">
            <a:avLst/>
          </a:prstGeom>
          <a:blipFill>
            <a:blip r:embed="rId47" cstate="print"/>
            <a:stretch>
              <a:fillRect/>
            </a:stretch>
          </a:blipFill>
        </p:spPr>
        <p:txBody>
          <a:bodyPr wrap="square" lIns="0" tIns="0" rIns="0" bIns="0" rtlCol="0"/>
          <a:lstStyle/>
          <a:p>
            <a:endParaRPr/>
          </a:p>
        </p:txBody>
      </p:sp>
      <p:sp>
        <p:nvSpPr>
          <p:cNvPr id="220" name="object 220"/>
          <p:cNvSpPr/>
          <p:nvPr/>
        </p:nvSpPr>
        <p:spPr>
          <a:xfrm>
            <a:off x="7635240" y="4415028"/>
            <a:ext cx="118109" cy="131826"/>
          </a:xfrm>
          <a:prstGeom prst="rect">
            <a:avLst/>
          </a:prstGeom>
          <a:blipFill>
            <a:blip r:embed="rId47" cstate="print"/>
            <a:stretch>
              <a:fillRect/>
            </a:stretch>
          </a:blipFill>
        </p:spPr>
        <p:txBody>
          <a:bodyPr wrap="square" lIns="0" tIns="0" rIns="0" bIns="0" rtlCol="0"/>
          <a:lstStyle/>
          <a:p>
            <a:endParaRPr/>
          </a:p>
        </p:txBody>
      </p:sp>
      <p:sp>
        <p:nvSpPr>
          <p:cNvPr id="221" name="object 221"/>
          <p:cNvSpPr/>
          <p:nvPr/>
        </p:nvSpPr>
        <p:spPr>
          <a:xfrm>
            <a:off x="7773923" y="4415028"/>
            <a:ext cx="118109" cy="131826"/>
          </a:xfrm>
          <a:prstGeom prst="rect">
            <a:avLst/>
          </a:prstGeom>
          <a:blipFill>
            <a:blip r:embed="rId47" cstate="print"/>
            <a:stretch>
              <a:fillRect/>
            </a:stretch>
          </a:blipFill>
        </p:spPr>
        <p:txBody>
          <a:bodyPr wrap="square" lIns="0" tIns="0" rIns="0" bIns="0" rtlCol="0"/>
          <a:lstStyle/>
          <a:p>
            <a:endParaRPr/>
          </a:p>
        </p:txBody>
      </p:sp>
      <p:sp>
        <p:nvSpPr>
          <p:cNvPr id="222" name="object 222"/>
          <p:cNvSpPr/>
          <p:nvPr/>
        </p:nvSpPr>
        <p:spPr>
          <a:xfrm>
            <a:off x="7912607" y="4415028"/>
            <a:ext cx="118109" cy="131826"/>
          </a:xfrm>
          <a:prstGeom prst="rect">
            <a:avLst/>
          </a:prstGeom>
          <a:blipFill>
            <a:blip r:embed="rId47" cstate="print"/>
            <a:stretch>
              <a:fillRect/>
            </a:stretch>
          </a:blipFill>
        </p:spPr>
        <p:txBody>
          <a:bodyPr wrap="square" lIns="0" tIns="0" rIns="0" bIns="0" rtlCol="0"/>
          <a:lstStyle/>
          <a:p>
            <a:endParaRPr/>
          </a:p>
        </p:txBody>
      </p:sp>
      <p:sp>
        <p:nvSpPr>
          <p:cNvPr id="223" name="object 223"/>
          <p:cNvSpPr/>
          <p:nvPr/>
        </p:nvSpPr>
        <p:spPr>
          <a:xfrm>
            <a:off x="7496556" y="4415028"/>
            <a:ext cx="118109" cy="131826"/>
          </a:xfrm>
          <a:prstGeom prst="rect">
            <a:avLst/>
          </a:prstGeom>
          <a:blipFill>
            <a:blip r:embed="rId47" cstate="print"/>
            <a:stretch>
              <a:fillRect/>
            </a:stretch>
          </a:blipFill>
        </p:spPr>
        <p:txBody>
          <a:bodyPr wrap="square" lIns="0" tIns="0" rIns="0" bIns="0" rtlCol="0"/>
          <a:lstStyle/>
          <a:p>
            <a:endParaRPr/>
          </a:p>
        </p:txBody>
      </p:sp>
      <p:sp>
        <p:nvSpPr>
          <p:cNvPr id="224" name="object 224"/>
          <p:cNvSpPr/>
          <p:nvPr/>
        </p:nvSpPr>
        <p:spPr>
          <a:xfrm>
            <a:off x="8052816" y="4415028"/>
            <a:ext cx="118109" cy="131826"/>
          </a:xfrm>
          <a:prstGeom prst="rect">
            <a:avLst/>
          </a:prstGeom>
          <a:blipFill>
            <a:blip r:embed="rId47" cstate="print"/>
            <a:stretch>
              <a:fillRect/>
            </a:stretch>
          </a:blipFill>
        </p:spPr>
        <p:txBody>
          <a:bodyPr wrap="square" lIns="0" tIns="0" rIns="0" bIns="0" rtlCol="0"/>
          <a:lstStyle/>
          <a:p>
            <a:endParaRPr/>
          </a:p>
        </p:txBody>
      </p:sp>
      <p:sp>
        <p:nvSpPr>
          <p:cNvPr id="225" name="object 225"/>
          <p:cNvSpPr/>
          <p:nvPr/>
        </p:nvSpPr>
        <p:spPr>
          <a:xfrm>
            <a:off x="7078980" y="4590288"/>
            <a:ext cx="118109" cy="131825"/>
          </a:xfrm>
          <a:prstGeom prst="rect">
            <a:avLst/>
          </a:prstGeom>
          <a:blipFill>
            <a:blip r:embed="rId30" cstate="print"/>
            <a:stretch>
              <a:fillRect/>
            </a:stretch>
          </a:blipFill>
        </p:spPr>
        <p:txBody>
          <a:bodyPr wrap="square" lIns="0" tIns="0" rIns="0" bIns="0" rtlCol="0"/>
          <a:lstStyle/>
          <a:p>
            <a:endParaRPr/>
          </a:p>
        </p:txBody>
      </p:sp>
      <p:sp>
        <p:nvSpPr>
          <p:cNvPr id="226" name="object 226"/>
          <p:cNvSpPr/>
          <p:nvPr/>
        </p:nvSpPr>
        <p:spPr>
          <a:xfrm>
            <a:off x="7219188" y="4590288"/>
            <a:ext cx="118109" cy="131825"/>
          </a:xfrm>
          <a:prstGeom prst="rect">
            <a:avLst/>
          </a:prstGeom>
          <a:blipFill>
            <a:blip r:embed="rId30" cstate="print"/>
            <a:stretch>
              <a:fillRect/>
            </a:stretch>
          </a:blipFill>
        </p:spPr>
        <p:txBody>
          <a:bodyPr wrap="square" lIns="0" tIns="0" rIns="0" bIns="0" rtlCol="0"/>
          <a:lstStyle/>
          <a:p>
            <a:endParaRPr/>
          </a:p>
        </p:txBody>
      </p:sp>
      <p:sp>
        <p:nvSpPr>
          <p:cNvPr id="227" name="object 227"/>
          <p:cNvSpPr/>
          <p:nvPr/>
        </p:nvSpPr>
        <p:spPr>
          <a:xfrm>
            <a:off x="7357871" y="4590288"/>
            <a:ext cx="118109" cy="131825"/>
          </a:xfrm>
          <a:prstGeom prst="rect">
            <a:avLst/>
          </a:prstGeom>
          <a:blipFill>
            <a:blip r:embed="rId48" cstate="print"/>
            <a:stretch>
              <a:fillRect/>
            </a:stretch>
          </a:blipFill>
        </p:spPr>
        <p:txBody>
          <a:bodyPr wrap="square" lIns="0" tIns="0" rIns="0" bIns="0" rtlCol="0"/>
          <a:lstStyle/>
          <a:p>
            <a:endParaRPr/>
          </a:p>
        </p:txBody>
      </p:sp>
      <p:sp>
        <p:nvSpPr>
          <p:cNvPr id="228" name="object 228"/>
          <p:cNvSpPr/>
          <p:nvPr/>
        </p:nvSpPr>
        <p:spPr>
          <a:xfrm>
            <a:off x="7635240" y="4590288"/>
            <a:ext cx="118109" cy="131825"/>
          </a:xfrm>
          <a:prstGeom prst="rect">
            <a:avLst/>
          </a:prstGeom>
          <a:blipFill>
            <a:blip r:embed="rId48" cstate="print"/>
            <a:stretch>
              <a:fillRect/>
            </a:stretch>
          </a:blipFill>
        </p:spPr>
        <p:txBody>
          <a:bodyPr wrap="square" lIns="0" tIns="0" rIns="0" bIns="0" rtlCol="0"/>
          <a:lstStyle/>
          <a:p>
            <a:endParaRPr/>
          </a:p>
        </p:txBody>
      </p:sp>
      <p:sp>
        <p:nvSpPr>
          <p:cNvPr id="229" name="object 229"/>
          <p:cNvSpPr/>
          <p:nvPr/>
        </p:nvSpPr>
        <p:spPr>
          <a:xfrm>
            <a:off x="7773923" y="4590288"/>
            <a:ext cx="118109" cy="131825"/>
          </a:xfrm>
          <a:prstGeom prst="rect">
            <a:avLst/>
          </a:prstGeom>
          <a:blipFill>
            <a:blip r:embed="rId48" cstate="print"/>
            <a:stretch>
              <a:fillRect/>
            </a:stretch>
          </a:blipFill>
        </p:spPr>
        <p:txBody>
          <a:bodyPr wrap="square" lIns="0" tIns="0" rIns="0" bIns="0" rtlCol="0"/>
          <a:lstStyle/>
          <a:p>
            <a:endParaRPr/>
          </a:p>
        </p:txBody>
      </p:sp>
      <p:sp>
        <p:nvSpPr>
          <p:cNvPr id="230" name="object 230"/>
          <p:cNvSpPr/>
          <p:nvPr/>
        </p:nvSpPr>
        <p:spPr>
          <a:xfrm>
            <a:off x="7912607" y="4590288"/>
            <a:ext cx="118109" cy="131825"/>
          </a:xfrm>
          <a:prstGeom prst="rect">
            <a:avLst/>
          </a:prstGeom>
          <a:blipFill>
            <a:blip r:embed="rId48" cstate="print"/>
            <a:stretch>
              <a:fillRect/>
            </a:stretch>
          </a:blipFill>
        </p:spPr>
        <p:txBody>
          <a:bodyPr wrap="square" lIns="0" tIns="0" rIns="0" bIns="0" rtlCol="0"/>
          <a:lstStyle/>
          <a:p>
            <a:endParaRPr/>
          </a:p>
        </p:txBody>
      </p:sp>
      <p:sp>
        <p:nvSpPr>
          <p:cNvPr id="231" name="object 231"/>
          <p:cNvSpPr/>
          <p:nvPr/>
        </p:nvSpPr>
        <p:spPr>
          <a:xfrm>
            <a:off x="7496556" y="4590288"/>
            <a:ext cx="118109" cy="131825"/>
          </a:xfrm>
          <a:prstGeom prst="rect">
            <a:avLst/>
          </a:prstGeom>
          <a:blipFill>
            <a:blip r:embed="rId48" cstate="print"/>
            <a:stretch>
              <a:fillRect/>
            </a:stretch>
          </a:blipFill>
        </p:spPr>
        <p:txBody>
          <a:bodyPr wrap="square" lIns="0" tIns="0" rIns="0" bIns="0" rtlCol="0"/>
          <a:lstStyle/>
          <a:p>
            <a:endParaRPr/>
          </a:p>
        </p:txBody>
      </p:sp>
      <p:sp>
        <p:nvSpPr>
          <p:cNvPr id="232" name="object 232"/>
          <p:cNvSpPr/>
          <p:nvPr/>
        </p:nvSpPr>
        <p:spPr>
          <a:xfrm>
            <a:off x="8052816" y="4590288"/>
            <a:ext cx="118109" cy="131825"/>
          </a:xfrm>
          <a:prstGeom prst="rect">
            <a:avLst/>
          </a:prstGeom>
          <a:blipFill>
            <a:blip r:embed="rId48" cstate="print"/>
            <a:stretch>
              <a:fillRect/>
            </a:stretch>
          </a:blipFill>
        </p:spPr>
        <p:txBody>
          <a:bodyPr wrap="square" lIns="0" tIns="0" rIns="0" bIns="0" rtlCol="0"/>
          <a:lstStyle/>
          <a:p>
            <a:endParaRPr/>
          </a:p>
        </p:txBody>
      </p:sp>
      <p:sp>
        <p:nvSpPr>
          <p:cNvPr id="233" name="object 233"/>
          <p:cNvSpPr/>
          <p:nvPr/>
        </p:nvSpPr>
        <p:spPr>
          <a:xfrm>
            <a:off x="7078980" y="4765547"/>
            <a:ext cx="118109" cy="133350"/>
          </a:xfrm>
          <a:prstGeom prst="rect">
            <a:avLst/>
          </a:prstGeom>
          <a:blipFill>
            <a:blip r:embed="rId32" cstate="print"/>
            <a:stretch>
              <a:fillRect/>
            </a:stretch>
          </a:blipFill>
        </p:spPr>
        <p:txBody>
          <a:bodyPr wrap="square" lIns="0" tIns="0" rIns="0" bIns="0" rtlCol="0"/>
          <a:lstStyle/>
          <a:p>
            <a:endParaRPr/>
          </a:p>
        </p:txBody>
      </p:sp>
      <p:sp>
        <p:nvSpPr>
          <p:cNvPr id="234" name="object 234"/>
          <p:cNvSpPr/>
          <p:nvPr/>
        </p:nvSpPr>
        <p:spPr>
          <a:xfrm>
            <a:off x="7219188" y="4765547"/>
            <a:ext cx="118109" cy="133350"/>
          </a:xfrm>
          <a:prstGeom prst="rect">
            <a:avLst/>
          </a:prstGeom>
          <a:blipFill>
            <a:blip r:embed="rId32" cstate="print"/>
            <a:stretch>
              <a:fillRect/>
            </a:stretch>
          </a:blipFill>
        </p:spPr>
        <p:txBody>
          <a:bodyPr wrap="square" lIns="0" tIns="0" rIns="0" bIns="0" rtlCol="0"/>
          <a:lstStyle/>
          <a:p>
            <a:endParaRPr/>
          </a:p>
        </p:txBody>
      </p:sp>
      <p:sp>
        <p:nvSpPr>
          <p:cNvPr id="235" name="object 235"/>
          <p:cNvSpPr/>
          <p:nvPr/>
        </p:nvSpPr>
        <p:spPr>
          <a:xfrm>
            <a:off x="7357871" y="4765547"/>
            <a:ext cx="118109" cy="133350"/>
          </a:xfrm>
          <a:prstGeom prst="rect">
            <a:avLst/>
          </a:prstGeom>
          <a:blipFill>
            <a:blip r:embed="rId49" cstate="print"/>
            <a:stretch>
              <a:fillRect/>
            </a:stretch>
          </a:blipFill>
        </p:spPr>
        <p:txBody>
          <a:bodyPr wrap="square" lIns="0" tIns="0" rIns="0" bIns="0" rtlCol="0"/>
          <a:lstStyle/>
          <a:p>
            <a:endParaRPr/>
          </a:p>
        </p:txBody>
      </p:sp>
      <p:sp>
        <p:nvSpPr>
          <p:cNvPr id="236" name="object 236"/>
          <p:cNvSpPr/>
          <p:nvPr/>
        </p:nvSpPr>
        <p:spPr>
          <a:xfrm>
            <a:off x="7635240" y="4765547"/>
            <a:ext cx="118109" cy="133350"/>
          </a:xfrm>
          <a:prstGeom prst="rect">
            <a:avLst/>
          </a:prstGeom>
          <a:blipFill>
            <a:blip r:embed="rId49" cstate="print"/>
            <a:stretch>
              <a:fillRect/>
            </a:stretch>
          </a:blipFill>
        </p:spPr>
        <p:txBody>
          <a:bodyPr wrap="square" lIns="0" tIns="0" rIns="0" bIns="0" rtlCol="0"/>
          <a:lstStyle/>
          <a:p>
            <a:endParaRPr/>
          </a:p>
        </p:txBody>
      </p:sp>
      <p:sp>
        <p:nvSpPr>
          <p:cNvPr id="237" name="object 237"/>
          <p:cNvSpPr/>
          <p:nvPr/>
        </p:nvSpPr>
        <p:spPr>
          <a:xfrm>
            <a:off x="7773923" y="4765547"/>
            <a:ext cx="118109" cy="133350"/>
          </a:xfrm>
          <a:prstGeom prst="rect">
            <a:avLst/>
          </a:prstGeom>
          <a:blipFill>
            <a:blip r:embed="rId49" cstate="print"/>
            <a:stretch>
              <a:fillRect/>
            </a:stretch>
          </a:blipFill>
        </p:spPr>
        <p:txBody>
          <a:bodyPr wrap="square" lIns="0" tIns="0" rIns="0" bIns="0" rtlCol="0"/>
          <a:lstStyle/>
          <a:p>
            <a:endParaRPr/>
          </a:p>
        </p:txBody>
      </p:sp>
      <p:sp>
        <p:nvSpPr>
          <p:cNvPr id="238" name="object 238"/>
          <p:cNvSpPr/>
          <p:nvPr/>
        </p:nvSpPr>
        <p:spPr>
          <a:xfrm>
            <a:off x="7912607" y="4765547"/>
            <a:ext cx="118109" cy="133350"/>
          </a:xfrm>
          <a:prstGeom prst="rect">
            <a:avLst/>
          </a:prstGeom>
          <a:blipFill>
            <a:blip r:embed="rId49" cstate="print"/>
            <a:stretch>
              <a:fillRect/>
            </a:stretch>
          </a:blipFill>
        </p:spPr>
        <p:txBody>
          <a:bodyPr wrap="square" lIns="0" tIns="0" rIns="0" bIns="0" rtlCol="0"/>
          <a:lstStyle/>
          <a:p>
            <a:endParaRPr/>
          </a:p>
        </p:txBody>
      </p:sp>
      <p:sp>
        <p:nvSpPr>
          <p:cNvPr id="239" name="object 239"/>
          <p:cNvSpPr/>
          <p:nvPr/>
        </p:nvSpPr>
        <p:spPr>
          <a:xfrm>
            <a:off x="7496556" y="4765547"/>
            <a:ext cx="118109" cy="133350"/>
          </a:xfrm>
          <a:prstGeom prst="rect">
            <a:avLst/>
          </a:prstGeom>
          <a:blipFill>
            <a:blip r:embed="rId49" cstate="print"/>
            <a:stretch>
              <a:fillRect/>
            </a:stretch>
          </a:blipFill>
        </p:spPr>
        <p:txBody>
          <a:bodyPr wrap="square" lIns="0" tIns="0" rIns="0" bIns="0" rtlCol="0"/>
          <a:lstStyle/>
          <a:p>
            <a:endParaRPr/>
          </a:p>
        </p:txBody>
      </p:sp>
      <p:sp>
        <p:nvSpPr>
          <p:cNvPr id="240" name="object 240"/>
          <p:cNvSpPr/>
          <p:nvPr/>
        </p:nvSpPr>
        <p:spPr>
          <a:xfrm>
            <a:off x="8052816" y="4765547"/>
            <a:ext cx="118109" cy="133350"/>
          </a:xfrm>
          <a:prstGeom prst="rect">
            <a:avLst/>
          </a:prstGeom>
          <a:blipFill>
            <a:blip r:embed="rId49" cstate="print"/>
            <a:stretch>
              <a:fillRect/>
            </a:stretch>
          </a:blipFill>
        </p:spPr>
        <p:txBody>
          <a:bodyPr wrap="square" lIns="0" tIns="0" rIns="0" bIns="0" rtlCol="0"/>
          <a:lstStyle/>
          <a:p>
            <a:endParaRPr/>
          </a:p>
        </p:txBody>
      </p:sp>
      <p:sp>
        <p:nvSpPr>
          <p:cNvPr id="241" name="object 241"/>
          <p:cNvSpPr/>
          <p:nvPr/>
        </p:nvSpPr>
        <p:spPr>
          <a:xfrm>
            <a:off x="7078980" y="4940808"/>
            <a:ext cx="118109" cy="133350"/>
          </a:xfrm>
          <a:prstGeom prst="rect">
            <a:avLst/>
          </a:prstGeom>
          <a:blipFill>
            <a:blip r:embed="rId34" cstate="print"/>
            <a:stretch>
              <a:fillRect/>
            </a:stretch>
          </a:blipFill>
        </p:spPr>
        <p:txBody>
          <a:bodyPr wrap="square" lIns="0" tIns="0" rIns="0" bIns="0" rtlCol="0"/>
          <a:lstStyle/>
          <a:p>
            <a:endParaRPr/>
          </a:p>
        </p:txBody>
      </p:sp>
      <p:sp>
        <p:nvSpPr>
          <p:cNvPr id="242" name="object 242"/>
          <p:cNvSpPr/>
          <p:nvPr/>
        </p:nvSpPr>
        <p:spPr>
          <a:xfrm>
            <a:off x="7219188" y="4940808"/>
            <a:ext cx="118109" cy="133350"/>
          </a:xfrm>
          <a:prstGeom prst="rect">
            <a:avLst/>
          </a:prstGeom>
          <a:blipFill>
            <a:blip r:embed="rId34" cstate="print"/>
            <a:stretch>
              <a:fillRect/>
            </a:stretch>
          </a:blipFill>
        </p:spPr>
        <p:txBody>
          <a:bodyPr wrap="square" lIns="0" tIns="0" rIns="0" bIns="0" rtlCol="0"/>
          <a:lstStyle/>
          <a:p>
            <a:endParaRPr/>
          </a:p>
        </p:txBody>
      </p:sp>
      <p:sp>
        <p:nvSpPr>
          <p:cNvPr id="243" name="object 243"/>
          <p:cNvSpPr/>
          <p:nvPr/>
        </p:nvSpPr>
        <p:spPr>
          <a:xfrm>
            <a:off x="7357871" y="4940808"/>
            <a:ext cx="118109" cy="133350"/>
          </a:xfrm>
          <a:prstGeom prst="rect">
            <a:avLst/>
          </a:prstGeom>
          <a:blipFill>
            <a:blip r:embed="rId50" cstate="print"/>
            <a:stretch>
              <a:fillRect/>
            </a:stretch>
          </a:blipFill>
        </p:spPr>
        <p:txBody>
          <a:bodyPr wrap="square" lIns="0" tIns="0" rIns="0" bIns="0" rtlCol="0"/>
          <a:lstStyle/>
          <a:p>
            <a:endParaRPr/>
          </a:p>
        </p:txBody>
      </p:sp>
      <p:sp>
        <p:nvSpPr>
          <p:cNvPr id="244" name="object 244"/>
          <p:cNvSpPr/>
          <p:nvPr/>
        </p:nvSpPr>
        <p:spPr>
          <a:xfrm>
            <a:off x="7635240" y="4940808"/>
            <a:ext cx="118109" cy="133350"/>
          </a:xfrm>
          <a:prstGeom prst="rect">
            <a:avLst/>
          </a:prstGeom>
          <a:blipFill>
            <a:blip r:embed="rId50" cstate="print"/>
            <a:stretch>
              <a:fillRect/>
            </a:stretch>
          </a:blipFill>
        </p:spPr>
        <p:txBody>
          <a:bodyPr wrap="square" lIns="0" tIns="0" rIns="0" bIns="0" rtlCol="0"/>
          <a:lstStyle/>
          <a:p>
            <a:endParaRPr/>
          </a:p>
        </p:txBody>
      </p:sp>
      <p:sp>
        <p:nvSpPr>
          <p:cNvPr id="245" name="object 245"/>
          <p:cNvSpPr/>
          <p:nvPr/>
        </p:nvSpPr>
        <p:spPr>
          <a:xfrm>
            <a:off x="7773923" y="4940808"/>
            <a:ext cx="118109" cy="133350"/>
          </a:xfrm>
          <a:prstGeom prst="rect">
            <a:avLst/>
          </a:prstGeom>
          <a:blipFill>
            <a:blip r:embed="rId50" cstate="print"/>
            <a:stretch>
              <a:fillRect/>
            </a:stretch>
          </a:blipFill>
        </p:spPr>
        <p:txBody>
          <a:bodyPr wrap="square" lIns="0" tIns="0" rIns="0" bIns="0" rtlCol="0"/>
          <a:lstStyle/>
          <a:p>
            <a:endParaRPr/>
          </a:p>
        </p:txBody>
      </p:sp>
      <p:sp>
        <p:nvSpPr>
          <p:cNvPr id="246" name="object 246"/>
          <p:cNvSpPr/>
          <p:nvPr/>
        </p:nvSpPr>
        <p:spPr>
          <a:xfrm>
            <a:off x="7912607" y="4940808"/>
            <a:ext cx="118109" cy="133350"/>
          </a:xfrm>
          <a:prstGeom prst="rect">
            <a:avLst/>
          </a:prstGeom>
          <a:blipFill>
            <a:blip r:embed="rId50" cstate="print"/>
            <a:stretch>
              <a:fillRect/>
            </a:stretch>
          </a:blipFill>
        </p:spPr>
        <p:txBody>
          <a:bodyPr wrap="square" lIns="0" tIns="0" rIns="0" bIns="0" rtlCol="0"/>
          <a:lstStyle/>
          <a:p>
            <a:endParaRPr/>
          </a:p>
        </p:txBody>
      </p:sp>
      <p:sp>
        <p:nvSpPr>
          <p:cNvPr id="247" name="object 247"/>
          <p:cNvSpPr/>
          <p:nvPr/>
        </p:nvSpPr>
        <p:spPr>
          <a:xfrm>
            <a:off x="7496556" y="4940808"/>
            <a:ext cx="118109" cy="133350"/>
          </a:xfrm>
          <a:prstGeom prst="rect">
            <a:avLst/>
          </a:prstGeom>
          <a:blipFill>
            <a:blip r:embed="rId50" cstate="print"/>
            <a:stretch>
              <a:fillRect/>
            </a:stretch>
          </a:blipFill>
        </p:spPr>
        <p:txBody>
          <a:bodyPr wrap="square" lIns="0" tIns="0" rIns="0" bIns="0" rtlCol="0"/>
          <a:lstStyle/>
          <a:p>
            <a:endParaRPr/>
          </a:p>
        </p:txBody>
      </p:sp>
      <p:sp>
        <p:nvSpPr>
          <p:cNvPr id="248" name="object 248"/>
          <p:cNvSpPr/>
          <p:nvPr/>
        </p:nvSpPr>
        <p:spPr>
          <a:xfrm>
            <a:off x="8052816" y="4940808"/>
            <a:ext cx="118109" cy="133350"/>
          </a:xfrm>
          <a:prstGeom prst="rect">
            <a:avLst/>
          </a:prstGeom>
          <a:blipFill>
            <a:blip r:embed="rId50" cstate="print"/>
            <a:stretch>
              <a:fillRect/>
            </a:stretch>
          </a:blipFill>
        </p:spPr>
        <p:txBody>
          <a:bodyPr wrap="square" lIns="0" tIns="0" rIns="0" bIns="0" rtlCol="0"/>
          <a:lstStyle/>
          <a:p>
            <a:endParaRPr/>
          </a:p>
        </p:txBody>
      </p:sp>
      <p:sp>
        <p:nvSpPr>
          <p:cNvPr id="249" name="object 249"/>
          <p:cNvSpPr/>
          <p:nvPr/>
        </p:nvSpPr>
        <p:spPr>
          <a:xfrm>
            <a:off x="7078980" y="5117591"/>
            <a:ext cx="118109" cy="131825"/>
          </a:xfrm>
          <a:prstGeom prst="rect">
            <a:avLst/>
          </a:prstGeom>
          <a:blipFill>
            <a:blip r:embed="rId36" cstate="print"/>
            <a:stretch>
              <a:fillRect/>
            </a:stretch>
          </a:blipFill>
        </p:spPr>
        <p:txBody>
          <a:bodyPr wrap="square" lIns="0" tIns="0" rIns="0" bIns="0" rtlCol="0"/>
          <a:lstStyle/>
          <a:p>
            <a:endParaRPr/>
          </a:p>
        </p:txBody>
      </p:sp>
      <p:sp>
        <p:nvSpPr>
          <p:cNvPr id="250" name="object 250"/>
          <p:cNvSpPr/>
          <p:nvPr/>
        </p:nvSpPr>
        <p:spPr>
          <a:xfrm>
            <a:off x="7219188" y="5117591"/>
            <a:ext cx="118109" cy="131825"/>
          </a:xfrm>
          <a:prstGeom prst="rect">
            <a:avLst/>
          </a:prstGeom>
          <a:blipFill>
            <a:blip r:embed="rId36" cstate="print"/>
            <a:stretch>
              <a:fillRect/>
            </a:stretch>
          </a:blipFill>
        </p:spPr>
        <p:txBody>
          <a:bodyPr wrap="square" lIns="0" tIns="0" rIns="0" bIns="0" rtlCol="0"/>
          <a:lstStyle/>
          <a:p>
            <a:endParaRPr/>
          </a:p>
        </p:txBody>
      </p:sp>
      <p:sp>
        <p:nvSpPr>
          <p:cNvPr id="251" name="object 251"/>
          <p:cNvSpPr/>
          <p:nvPr/>
        </p:nvSpPr>
        <p:spPr>
          <a:xfrm>
            <a:off x="7357871" y="5117591"/>
            <a:ext cx="118109" cy="131825"/>
          </a:xfrm>
          <a:prstGeom prst="rect">
            <a:avLst/>
          </a:prstGeom>
          <a:blipFill>
            <a:blip r:embed="rId51" cstate="print"/>
            <a:stretch>
              <a:fillRect/>
            </a:stretch>
          </a:blipFill>
        </p:spPr>
        <p:txBody>
          <a:bodyPr wrap="square" lIns="0" tIns="0" rIns="0" bIns="0" rtlCol="0"/>
          <a:lstStyle/>
          <a:p>
            <a:endParaRPr/>
          </a:p>
        </p:txBody>
      </p:sp>
      <p:sp>
        <p:nvSpPr>
          <p:cNvPr id="252" name="object 252"/>
          <p:cNvSpPr/>
          <p:nvPr/>
        </p:nvSpPr>
        <p:spPr>
          <a:xfrm>
            <a:off x="7635240" y="5117591"/>
            <a:ext cx="118109" cy="131825"/>
          </a:xfrm>
          <a:prstGeom prst="rect">
            <a:avLst/>
          </a:prstGeom>
          <a:blipFill>
            <a:blip r:embed="rId51" cstate="print"/>
            <a:stretch>
              <a:fillRect/>
            </a:stretch>
          </a:blipFill>
        </p:spPr>
        <p:txBody>
          <a:bodyPr wrap="square" lIns="0" tIns="0" rIns="0" bIns="0" rtlCol="0"/>
          <a:lstStyle/>
          <a:p>
            <a:endParaRPr/>
          </a:p>
        </p:txBody>
      </p:sp>
      <p:sp>
        <p:nvSpPr>
          <p:cNvPr id="253" name="object 253"/>
          <p:cNvSpPr/>
          <p:nvPr/>
        </p:nvSpPr>
        <p:spPr>
          <a:xfrm>
            <a:off x="7773923" y="5117591"/>
            <a:ext cx="118109" cy="131825"/>
          </a:xfrm>
          <a:prstGeom prst="rect">
            <a:avLst/>
          </a:prstGeom>
          <a:blipFill>
            <a:blip r:embed="rId51" cstate="print"/>
            <a:stretch>
              <a:fillRect/>
            </a:stretch>
          </a:blipFill>
        </p:spPr>
        <p:txBody>
          <a:bodyPr wrap="square" lIns="0" tIns="0" rIns="0" bIns="0" rtlCol="0"/>
          <a:lstStyle/>
          <a:p>
            <a:endParaRPr/>
          </a:p>
        </p:txBody>
      </p:sp>
      <p:sp>
        <p:nvSpPr>
          <p:cNvPr id="254" name="object 254"/>
          <p:cNvSpPr/>
          <p:nvPr/>
        </p:nvSpPr>
        <p:spPr>
          <a:xfrm>
            <a:off x="7912607" y="5117591"/>
            <a:ext cx="118109" cy="131825"/>
          </a:xfrm>
          <a:prstGeom prst="rect">
            <a:avLst/>
          </a:prstGeom>
          <a:blipFill>
            <a:blip r:embed="rId51" cstate="print"/>
            <a:stretch>
              <a:fillRect/>
            </a:stretch>
          </a:blipFill>
        </p:spPr>
        <p:txBody>
          <a:bodyPr wrap="square" lIns="0" tIns="0" rIns="0" bIns="0" rtlCol="0"/>
          <a:lstStyle/>
          <a:p>
            <a:endParaRPr/>
          </a:p>
        </p:txBody>
      </p:sp>
      <p:sp>
        <p:nvSpPr>
          <p:cNvPr id="255" name="object 255"/>
          <p:cNvSpPr/>
          <p:nvPr/>
        </p:nvSpPr>
        <p:spPr>
          <a:xfrm>
            <a:off x="7496556" y="5117591"/>
            <a:ext cx="118109" cy="131825"/>
          </a:xfrm>
          <a:prstGeom prst="rect">
            <a:avLst/>
          </a:prstGeom>
          <a:blipFill>
            <a:blip r:embed="rId51" cstate="print"/>
            <a:stretch>
              <a:fillRect/>
            </a:stretch>
          </a:blipFill>
        </p:spPr>
        <p:txBody>
          <a:bodyPr wrap="square" lIns="0" tIns="0" rIns="0" bIns="0" rtlCol="0"/>
          <a:lstStyle/>
          <a:p>
            <a:endParaRPr/>
          </a:p>
        </p:txBody>
      </p:sp>
      <p:sp>
        <p:nvSpPr>
          <p:cNvPr id="256" name="object 256"/>
          <p:cNvSpPr/>
          <p:nvPr/>
        </p:nvSpPr>
        <p:spPr>
          <a:xfrm>
            <a:off x="8052816" y="5117591"/>
            <a:ext cx="118109" cy="131825"/>
          </a:xfrm>
          <a:prstGeom prst="rect">
            <a:avLst/>
          </a:prstGeom>
          <a:blipFill>
            <a:blip r:embed="rId51" cstate="print"/>
            <a:stretch>
              <a:fillRect/>
            </a:stretch>
          </a:blipFill>
        </p:spPr>
        <p:txBody>
          <a:bodyPr wrap="square" lIns="0" tIns="0" rIns="0" bIns="0" rtlCol="0"/>
          <a:lstStyle/>
          <a:p>
            <a:endParaRPr/>
          </a:p>
        </p:txBody>
      </p:sp>
      <p:sp>
        <p:nvSpPr>
          <p:cNvPr id="260" name="object 260"/>
          <p:cNvSpPr txBox="1"/>
          <p:nvPr/>
        </p:nvSpPr>
        <p:spPr>
          <a:xfrm>
            <a:off x="1570596" y="1780535"/>
            <a:ext cx="4211510" cy="936154"/>
          </a:xfrm>
          <a:prstGeom prst="rect">
            <a:avLst/>
          </a:prstGeom>
        </p:spPr>
        <p:txBody>
          <a:bodyPr vert="horz" wrap="square" lIns="0" tIns="12700" rIns="0" bIns="0" rtlCol="0">
            <a:spAutoFit/>
          </a:bodyPr>
          <a:lstStyle/>
          <a:p>
            <a:pPr algn="ctr">
              <a:lnSpc>
                <a:spcPts val="2770"/>
              </a:lnSpc>
              <a:spcBef>
                <a:spcPts val="100"/>
              </a:spcBef>
            </a:pPr>
            <a:r>
              <a:rPr lang="ru-RU" sz="2400" b="1" spc="-5" dirty="0" smtClean="0">
                <a:solidFill>
                  <a:srgbClr val="00AFEF"/>
                </a:solidFill>
                <a:latin typeface="Trebuchet MS"/>
                <a:cs typeface="Trebuchet MS"/>
              </a:rPr>
              <a:t>ЦПУ</a:t>
            </a:r>
            <a:endParaRPr sz="2400" dirty="0">
              <a:latin typeface="Trebuchet MS"/>
              <a:cs typeface="Trebuchet MS"/>
            </a:endParaRPr>
          </a:p>
          <a:p>
            <a:pPr algn="ctr">
              <a:lnSpc>
                <a:spcPts val="2170"/>
              </a:lnSpc>
            </a:pPr>
            <a:r>
              <a:rPr lang="ru-RU" sz="2000" dirty="0" smtClean="0">
                <a:latin typeface="Trebuchet MS"/>
                <a:cs typeface="Trebuchet MS"/>
              </a:rPr>
              <a:t>Оптимизирован  для Последовательных задач</a:t>
            </a:r>
            <a:endParaRPr sz="2000" dirty="0">
              <a:latin typeface="Trebuchet MS"/>
              <a:cs typeface="Trebuchet MS"/>
            </a:endParaRPr>
          </a:p>
        </p:txBody>
      </p:sp>
      <p:sp>
        <p:nvSpPr>
          <p:cNvPr id="265" name="object 265"/>
          <p:cNvSpPr txBox="1"/>
          <p:nvPr/>
        </p:nvSpPr>
        <p:spPr>
          <a:xfrm>
            <a:off x="5247510" y="1609343"/>
            <a:ext cx="3469387" cy="943720"/>
          </a:xfrm>
          <a:prstGeom prst="rect">
            <a:avLst/>
          </a:prstGeom>
        </p:spPr>
        <p:txBody>
          <a:bodyPr vert="horz" wrap="square" lIns="0" tIns="46990" rIns="0" bIns="0" rtlCol="0">
            <a:spAutoFit/>
          </a:bodyPr>
          <a:lstStyle/>
          <a:p>
            <a:pPr marL="12065" marR="5080" algn="ctr">
              <a:lnSpc>
                <a:spcPct val="90500"/>
              </a:lnSpc>
              <a:spcBef>
                <a:spcPts val="370"/>
              </a:spcBef>
            </a:pPr>
            <a:r>
              <a:rPr lang="ru-RU" sz="2400" b="1" spc="-15" dirty="0" smtClean="0">
                <a:solidFill>
                  <a:srgbClr val="73B800"/>
                </a:solidFill>
                <a:latin typeface="Trebuchet MS"/>
                <a:cs typeface="Trebuchet MS"/>
              </a:rPr>
              <a:t>Акселератор</a:t>
            </a:r>
            <a:r>
              <a:rPr sz="2400" b="1" spc="-15" dirty="0" smtClean="0">
                <a:solidFill>
                  <a:srgbClr val="73B800"/>
                </a:solidFill>
                <a:latin typeface="Trebuchet MS"/>
                <a:cs typeface="Trebuchet MS"/>
              </a:rPr>
              <a:t> </a:t>
            </a:r>
            <a:r>
              <a:rPr lang="ru-RU" sz="2000" b="1" spc="-5" dirty="0" smtClean="0">
                <a:solidFill>
                  <a:srgbClr val="73B800"/>
                </a:solidFill>
                <a:latin typeface="Trebuchet MS"/>
                <a:cs typeface="Trebuchet MS"/>
              </a:rPr>
              <a:t>ГП</a:t>
            </a:r>
            <a:r>
              <a:rPr lang="ru-RU" sz="2000" b="1" spc="-170" dirty="0" smtClean="0">
                <a:solidFill>
                  <a:srgbClr val="73B800"/>
                </a:solidFill>
                <a:latin typeface="Trebuchet MS"/>
                <a:cs typeface="Trebuchet MS"/>
              </a:rPr>
              <a:t> </a:t>
            </a:r>
            <a:r>
              <a:rPr lang="ru-RU" sz="2000" dirty="0" smtClean="0">
                <a:latin typeface="Trebuchet MS"/>
                <a:cs typeface="Trebuchet MS"/>
              </a:rPr>
              <a:t>Оптимизирован для Параллельных задач</a:t>
            </a:r>
            <a:endParaRPr sz="2000" dirty="0">
              <a:latin typeface="Trebuchet MS"/>
              <a:cs typeface="Trebuchet MS"/>
            </a:endParaRPr>
          </a:p>
        </p:txBody>
      </p:sp>
      <p:sp>
        <p:nvSpPr>
          <p:cNvPr id="266" name="object 266"/>
          <p:cNvSpPr/>
          <p:nvPr/>
        </p:nvSpPr>
        <p:spPr>
          <a:xfrm>
            <a:off x="5055108" y="3960863"/>
            <a:ext cx="451116" cy="460260"/>
          </a:xfrm>
          <a:prstGeom prst="rect">
            <a:avLst/>
          </a:prstGeom>
          <a:blipFill>
            <a:blip r:embed="rId52" cstate="print"/>
            <a:stretch>
              <a:fillRect/>
            </a:stretch>
          </a:blipFill>
        </p:spPr>
        <p:txBody>
          <a:bodyPr wrap="square" lIns="0" tIns="0" rIns="0" bIns="0" rtlCol="0"/>
          <a:lstStyle/>
          <a:p>
            <a:endParaRPr/>
          </a:p>
        </p:txBody>
      </p:sp>
      <p:sp>
        <p:nvSpPr>
          <p:cNvPr id="267" name="object 267"/>
          <p:cNvSpPr/>
          <p:nvPr/>
        </p:nvSpPr>
        <p:spPr>
          <a:xfrm>
            <a:off x="5197602" y="4228338"/>
            <a:ext cx="116205" cy="116839"/>
          </a:xfrm>
          <a:custGeom>
            <a:avLst/>
            <a:gdLst/>
            <a:ahLst/>
            <a:cxnLst/>
            <a:rect l="l" t="t" r="r" b="b"/>
            <a:pathLst>
              <a:path w="116204" h="116839">
                <a:moveTo>
                  <a:pt x="115824" y="0"/>
                </a:moveTo>
                <a:lnTo>
                  <a:pt x="0" y="0"/>
                </a:lnTo>
                <a:lnTo>
                  <a:pt x="0" y="116586"/>
                </a:lnTo>
                <a:lnTo>
                  <a:pt x="115824" y="116586"/>
                </a:lnTo>
                <a:lnTo>
                  <a:pt x="115824" y="0"/>
                </a:lnTo>
                <a:close/>
              </a:path>
            </a:pathLst>
          </a:custGeom>
          <a:solidFill>
            <a:srgbClr val="000000"/>
          </a:solidFill>
        </p:spPr>
        <p:txBody>
          <a:bodyPr wrap="square" lIns="0" tIns="0" rIns="0" bIns="0" rtlCol="0"/>
          <a:lstStyle/>
          <a:p>
            <a:endParaRPr/>
          </a:p>
        </p:txBody>
      </p:sp>
      <p:sp>
        <p:nvSpPr>
          <p:cNvPr id="268" name="object 268"/>
          <p:cNvSpPr/>
          <p:nvPr/>
        </p:nvSpPr>
        <p:spPr>
          <a:xfrm>
            <a:off x="5081015" y="4103370"/>
            <a:ext cx="349250" cy="125095"/>
          </a:xfrm>
          <a:custGeom>
            <a:avLst/>
            <a:gdLst/>
            <a:ahLst/>
            <a:cxnLst/>
            <a:rect l="l" t="t" r="r" b="b"/>
            <a:pathLst>
              <a:path w="349250" h="125095">
                <a:moveTo>
                  <a:pt x="348996" y="0"/>
                </a:moveTo>
                <a:lnTo>
                  <a:pt x="0" y="0"/>
                </a:lnTo>
                <a:lnTo>
                  <a:pt x="0" y="124967"/>
                </a:lnTo>
                <a:lnTo>
                  <a:pt x="348996" y="124967"/>
                </a:lnTo>
                <a:lnTo>
                  <a:pt x="348996" y="0"/>
                </a:lnTo>
                <a:close/>
              </a:path>
            </a:pathLst>
          </a:custGeom>
          <a:solidFill>
            <a:srgbClr val="000000"/>
          </a:solidFill>
        </p:spPr>
        <p:txBody>
          <a:bodyPr wrap="square" lIns="0" tIns="0" rIns="0" bIns="0" rtlCol="0"/>
          <a:lstStyle/>
          <a:p>
            <a:endParaRPr/>
          </a:p>
        </p:txBody>
      </p:sp>
      <p:sp>
        <p:nvSpPr>
          <p:cNvPr id="269" name="object 269"/>
          <p:cNvSpPr/>
          <p:nvPr/>
        </p:nvSpPr>
        <p:spPr>
          <a:xfrm>
            <a:off x="5197602" y="3986784"/>
            <a:ext cx="116205" cy="116839"/>
          </a:xfrm>
          <a:custGeom>
            <a:avLst/>
            <a:gdLst/>
            <a:ahLst/>
            <a:cxnLst/>
            <a:rect l="l" t="t" r="r" b="b"/>
            <a:pathLst>
              <a:path w="116204" h="116839">
                <a:moveTo>
                  <a:pt x="115824" y="0"/>
                </a:moveTo>
                <a:lnTo>
                  <a:pt x="0" y="0"/>
                </a:lnTo>
                <a:lnTo>
                  <a:pt x="0" y="116586"/>
                </a:lnTo>
                <a:lnTo>
                  <a:pt x="115824" y="116586"/>
                </a:lnTo>
                <a:lnTo>
                  <a:pt x="115824" y="0"/>
                </a:lnTo>
                <a:close/>
              </a:path>
            </a:pathLst>
          </a:custGeom>
          <a:solidFill>
            <a:srgbClr val="000000"/>
          </a:solidFill>
        </p:spPr>
        <p:txBody>
          <a:bodyPr wrap="square" lIns="0" tIns="0" rIns="0" bIns="0" rtlCol="0"/>
          <a:lstStyle/>
          <a:p>
            <a:endParaRPr/>
          </a:p>
        </p:txBody>
      </p:sp>
      <p:sp>
        <p:nvSpPr>
          <p:cNvPr id="270" name="object 270"/>
          <p:cNvSpPr txBox="1">
            <a:spLocks noGrp="1"/>
          </p:cNvSpPr>
          <p:nvPr>
            <p:ph type="title"/>
          </p:nvPr>
        </p:nvSpPr>
        <p:spPr>
          <a:xfrm>
            <a:off x="577086" y="302514"/>
            <a:ext cx="7314945" cy="566822"/>
          </a:xfrm>
          <a:prstGeom prst="rect">
            <a:avLst/>
          </a:prstGeom>
        </p:spPr>
        <p:txBody>
          <a:bodyPr vert="horz" wrap="square" lIns="0" tIns="12700" rIns="0" bIns="0" rtlCol="0">
            <a:spAutoFit/>
          </a:bodyPr>
          <a:lstStyle/>
          <a:p>
            <a:pPr marL="12700">
              <a:lnSpc>
                <a:spcPct val="100000"/>
              </a:lnSpc>
              <a:spcBef>
                <a:spcPts val="100"/>
              </a:spcBef>
            </a:pPr>
            <a:r>
              <a:rPr lang="ru-RU" spc="-5" dirty="0" smtClean="0"/>
              <a:t>Ускоренные Вычисления</a:t>
            </a:r>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10148520" cy="2459006"/>
          </a:xfrm>
          <a:prstGeom prst="rect">
            <a:avLst/>
          </a:prstGeom>
        </p:spPr>
        <p:txBody>
          <a:bodyPr vert="horz" wrap="square" lIns="0" tIns="47625" rIns="0" bIns="0" rtlCol="0">
            <a:spAutoFit/>
          </a:bodyPr>
          <a:lstStyle/>
          <a:p>
            <a:pPr marL="12700" marR="644525">
              <a:lnSpc>
                <a:spcPts val="2160"/>
              </a:lnSpc>
              <a:spcBef>
                <a:spcPts val="375"/>
              </a:spcBef>
            </a:pPr>
            <a:r>
              <a:rPr lang="ru-RU" sz="2000" dirty="0" smtClean="0">
                <a:latin typeface="Trebuchet MS"/>
                <a:cs typeface="Trebuchet MS"/>
              </a:rPr>
              <a:t>Операции слияния с течением времени помогают только некоторым нашим матричным умножениям: рекуррентные операции по-прежнему ограничены пропускной способностью.</a:t>
            </a:r>
            <a:endParaRPr sz="2000" dirty="0">
              <a:latin typeface="Trebuchet MS"/>
              <a:cs typeface="Trebuchet MS"/>
            </a:endParaRPr>
          </a:p>
          <a:p>
            <a:pPr marL="12700">
              <a:lnSpc>
                <a:spcPts val="2280"/>
              </a:lnSpc>
              <a:spcBef>
                <a:spcPts val="1525"/>
              </a:spcBef>
            </a:pPr>
            <a:r>
              <a:rPr lang="ru-RU" sz="2000" dirty="0" err="1" smtClean="0">
                <a:latin typeface="Trebuchet MS"/>
                <a:cs typeface="Trebuchet MS"/>
              </a:rPr>
              <a:t>Диамос</a:t>
            </a:r>
            <a:r>
              <a:rPr lang="ru-RU" sz="2000" dirty="0" smtClean="0">
                <a:latin typeface="Trebuchet MS"/>
                <a:cs typeface="Trebuchet MS"/>
              </a:rPr>
              <a:t> и </a:t>
            </a:r>
            <a:r>
              <a:rPr lang="ru-RU" sz="2000" dirty="0" err="1" smtClean="0">
                <a:latin typeface="Trebuchet MS"/>
                <a:cs typeface="Trebuchet MS"/>
              </a:rPr>
              <a:t>др</a:t>
            </a:r>
            <a:r>
              <a:rPr sz="2000" dirty="0" smtClean="0">
                <a:latin typeface="Trebuchet MS"/>
                <a:cs typeface="Trebuchet MS"/>
              </a:rPr>
              <a:t>.</a:t>
            </a:r>
            <a:r>
              <a:rPr sz="1950" baseline="25641" dirty="0" smtClean="0">
                <a:latin typeface="Trebuchet MS"/>
                <a:cs typeface="Trebuchet MS"/>
              </a:rPr>
              <a:t>2 </a:t>
            </a:r>
            <a:r>
              <a:rPr lang="ru-RU" sz="1950" dirty="0" smtClean="0">
                <a:latin typeface="Trebuchet MS"/>
                <a:cs typeface="Trebuchet MS"/>
              </a:rPr>
              <a:t>предложили метод сохранения рекуррентной матрицы на чипе с очень высокой пропускной способностью для чтения</a:t>
            </a:r>
          </a:p>
          <a:p>
            <a:pPr marL="12700">
              <a:lnSpc>
                <a:spcPts val="2280"/>
              </a:lnSpc>
              <a:spcBef>
                <a:spcPts val="1525"/>
              </a:spcBef>
            </a:pPr>
            <a:r>
              <a:rPr lang="ru-RU" sz="2000" dirty="0" smtClean="0">
                <a:latin typeface="Trebuchet MS"/>
                <a:cs typeface="Trebuchet MS"/>
              </a:rPr>
              <a:t>Некоторые ограничивают реализацию из-за лимитов по размеру встроенной памяти, но они являются впечатляющими ускорителями для небольших </a:t>
            </a:r>
            <a:r>
              <a:rPr lang="ru-RU" sz="2000" dirty="0" err="1" smtClean="0">
                <a:latin typeface="Trebuchet MS"/>
                <a:cs typeface="Trebuchet MS"/>
              </a:rPr>
              <a:t>бэтчей</a:t>
            </a:r>
            <a:r>
              <a:rPr lang="ru-RU" sz="2000" dirty="0" smtClean="0">
                <a:latin typeface="Trebuchet MS"/>
                <a:cs typeface="Trebuchet MS"/>
              </a:rPr>
              <a:t> </a:t>
            </a:r>
            <a:r>
              <a:rPr sz="2000" dirty="0" smtClean="0">
                <a:latin typeface="Trebuchet MS"/>
                <a:cs typeface="Trebuchet MS"/>
              </a:rPr>
              <a:t>(&gt;</a:t>
            </a:r>
            <a:r>
              <a:rPr sz="2000" dirty="0">
                <a:latin typeface="Trebuchet MS"/>
                <a:cs typeface="Trebuchet MS"/>
              </a:rPr>
              <a:t>10x)</a:t>
            </a:r>
          </a:p>
        </p:txBody>
      </p:sp>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30</a:t>
            </a:fld>
            <a:endParaRPr dirty="0"/>
          </a:p>
        </p:txBody>
      </p:sp>
      <p:sp>
        <p:nvSpPr>
          <p:cNvPr id="3" name="object 3"/>
          <p:cNvSpPr txBox="1"/>
          <p:nvPr/>
        </p:nvSpPr>
        <p:spPr>
          <a:xfrm>
            <a:off x="595680" y="5436514"/>
            <a:ext cx="9147175" cy="331470"/>
          </a:xfrm>
          <a:prstGeom prst="rect">
            <a:avLst/>
          </a:prstGeom>
        </p:spPr>
        <p:txBody>
          <a:bodyPr vert="horz" wrap="square" lIns="0" tIns="13335" rIns="0" bIns="0" rtlCol="0">
            <a:spAutoFit/>
          </a:bodyPr>
          <a:lstStyle/>
          <a:p>
            <a:pPr marL="12700">
              <a:lnSpc>
                <a:spcPct val="100000"/>
              </a:lnSpc>
              <a:spcBef>
                <a:spcPts val="105"/>
              </a:spcBef>
            </a:pPr>
            <a:r>
              <a:rPr sz="1950" baseline="25641" dirty="0">
                <a:latin typeface="Trebuchet MS"/>
                <a:cs typeface="Trebuchet MS"/>
              </a:rPr>
              <a:t>2</a:t>
            </a:r>
            <a:r>
              <a:rPr sz="2000" dirty="0">
                <a:latin typeface="Trebuchet MS"/>
                <a:cs typeface="Trebuchet MS"/>
              </a:rPr>
              <a:t>Persistent RNNs: </a:t>
            </a:r>
            <a:r>
              <a:rPr sz="2000" spc="-5" dirty="0">
                <a:latin typeface="Trebuchet MS"/>
                <a:cs typeface="Trebuchet MS"/>
              </a:rPr>
              <a:t>Stashing Recurrent Weights On-Chip, </a:t>
            </a:r>
            <a:r>
              <a:rPr sz="2000" dirty="0">
                <a:latin typeface="Trebuchet MS"/>
                <a:cs typeface="Trebuchet MS"/>
              </a:rPr>
              <a:t>Diamos et </a:t>
            </a:r>
            <a:r>
              <a:rPr sz="2000" spc="-5" dirty="0">
                <a:latin typeface="Trebuchet MS"/>
                <a:cs typeface="Trebuchet MS"/>
              </a:rPr>
              <a:t>al., ICML</a:t>
            </a:r>
            <a:r>
              <a:rPr sz="2000" spc="-135" dirty="0">
                <a:latin typeface="Trebuchet MS"/>
                <a:cs typeface="Trebuchet MS"/>
              </a:rPr>
              <a:t> </a:t>
            </a:r>
            <a:r>
              <a:rPr sz="2000" dirty="0">
                <a:latin typeface="Trebuchet MS"/>
                <a:cs typeface="Trebuchet MS"/>
              </a:rPr>
              <a:t>2016</a:t>
            </a:r>
            <a:endParaRPr sz="2000">
              <a:latin typeface="Trebuchet MS"/>
              <a:cs typeface="Trebuchet MS"/>
            </a:endParaRPr>
          </a:p>
        </p:txBody>
      </p:sp>
      <p:sp>
        <p:nvSpPr>
          <p:cNvPr id="4" name="object 4"/>
          <p:cNvSpPr txBox="1">
            <a:spLocks noGrp="1"/>
          </p:cNvSpPr>
          <p:nvPr>
            <p:ph type="title"/>
          </p:nvPr>
        </p:nvSpPr>
        <p:spPr>
          <a:xfrm>
            <a:off x="577087" y="631393"/>
            <a:ext cx="4604513" cy="923330"/>
          </a:xfrm>
          <a:prstGeom prst="rect">
            <a:avLst/>
          </a:prstGeom>
        </p:spPr>
        <p:txBody>
          <a:bodyPr vert="horz" wrap="square" lIns="0" tIns="12700" rIns="0" bIns="0" rtlCol="0">
            <a:spAutoFit/>
          </a:bodyPr>
          <a:lstStyle/>
          <a:p>
            <a:pPr marL="12700">
              <a:lnSpc>
                <a:spcPts val="4285"/>
              </a:lnSpc>
              <a:spcBef>
                <a:spcPts val="100"/>
              </a:spcBef>
            </a:pPr>
            <a:r>
              <a:rPr lang="ru-RU" dirty="0" smtClean="0"/>
              <a:t>Постоянные РНС</a:t>
            </a:r>
            <a:endParaRPr spc="-5" dirty="0"/>
          </a:p>
          <a:p>
            <a:pPr marL="12700">
              <a:lnSpc>
                <a:spcPts val="2845"/>
              </a:lnSpc>
            </a:pPr>
            <a:r>
              <a:rPr lang="ru-RU" sz="2400" spc="-5" dirty="0" smtClean="0">
                <a:solidFill>
                  <a:srgbClr val="76B800"/>
                </a:solidFill>
              </a:rPr>
              <a:t>Передовая Технология</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7" y="631393"/>
            <a:ext cx="5031995" cy="923330"/>
          </a:xfrm>
          <a:prstGeom prst="rect">
            <a:avLst/>
          </a:prstGeom>
        </p:spPr>
        <p:txBody>
          <a:bodyPr vert="horz" wrap="square" lIns="0" tIns="12700" rIns="0" bIns="0" rtlCol="0">
            <a:spAutoFit/>
          </a:bodyPr>
          <a:lstStyle/>
          <a:p>
            <a:pPr marL="12700">
              <a:lnSpc>
                <a:spcPts val="4285"/>
              </a:lnSpc>
              <a:spcBef>
                <a:spcPts val="100"/>
              </a:spcBef>
            </a:pPr>
            <a:r>
              <a:rPr lang="ru-RU" dirty="0" smtClean="0"/>
              <a:t>Накладные Расходы</a:t>
            </a:r>
            <a:endParaRPr spc="-5" dirty="0"/>
          </a:p>
          <a:p>
            <a:pPr marL="12700">
              <a:lnSpc>
                <a:spcPts val="2845"/>
              </a:lnSpc>
            </a:pPr>
            <a:r>
              <a:rPr lang="ru-RU" sz="2400" spc="-5" dirty="0" smtClean="0">
                <a:solidFill>
                  <a:srgbClr val="76B800"/>
                </a:solidFill>
              </a:rPr>
              <a:t>Оптимизация</a:t>
            </a:r>
            <a:r>
              <a:rPr sz="2400" spc="5" dirty="0" smtClean="0">
                <a:solidFill>
                  <a:srgbClr val="76B800"/>
                </a:solidFill>
              </a:rPr>
              <a:t> </a:t>
            </a:r>
            <a:r>
              <a:rPr sz="2400" spc="-5" dirty="0">
                <a:solidFill>
                  <a:srgbClr val="76B800"/>
                </a:solidFill>
              </a:rPr>
              <a:t>#2</a:t>
            </a:r>
            <a:endParaRPr sz="2400" dirty="0"/>
          </a:p>
        </p:txBody>
      </p:sp>
      <p:sp>
        <p:nvSpPr>
          <p:cNvPr id="3" name="object 3"/>
          <p:cNvSpPr/>
          <p:nvPr/>
        </p:nvSpPr>
        <p:spPr>
          <a:xfrm>
            <a:off x="3526790" y="277241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4" name="object 4"/>
          <p:cNvSpPr/>
          <p:nvPr/>
        </p:nvSpPr>
        <p:spPr>
          <a:xfrm>
            <a:off x="3567303" y="2576829"/>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5" name="object 5"/>
          <p:cNvSpPr/>
          <p:nvPr/>
        </p:nvSpPr>
        <p:spPr>
          <a:xfrm>
            <a:off x="3526790" y="2569210"/>
            <a:ext cx="50165" cy="7620"/>
          </a:xfrm>
          <a:custGeom>
            <a:avLst/>
            <a:gdLst/>
            <a:ahLst/>
            <a:cxnLst/>
            <a:rect l="l" t="t" r="r" b="b"/>
            <a:pathLst>
              <a:path w="50164" h="7619">
                <a:moveTo>
                  <a:pt x="0" y="7619"/>
                </a:moveTo>
                <a:lnTo>
                  <a:pt x="49784" y="7619"/>
                </a:lnTo>
                <a:lnTo>
                  <a:pt x="49784" y="0"/>
                </a:lnTo>
                <a:lnTo>
                  <a:pt x="0" y="0"/>
                </a:lnTo>
                <a:lnTo>
                  <a:pt x="0" y="7619"/>
                </a:lnTo>
                <a:close/>
              </a:path>
            </a:pathLst>
          </a:custGeom>
          <a:solidFill>
            <a:srgbClr val="000000"/>
          </a:solidFill>
        </p:spPr>
        <p:txBody>
          <a:bodyPr wrap="square" lIns="0" tIns="0" rIns="0" bIns="0" rtlCol="0"/>
          <a:lstStyle/>
          <a:p>
            <a:endParaRPr/>
          </a:p>
        </p:txBody>
      </p:sp>
      <p:sp>
        <p:nvSpPr>
          <p:cNvPr id="6" name="object 6"/>
          <p:cNvSpPr/>
          <p:nvPr/>
        </p:nvSpPr>
        <p:spPr>
          <a:xfrm>
            <a:off x="2687827" y="277241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7" name="object 7"/>
          <p:cNvSpPr/>
          <p:nvPr/>
        </p:nvSpPr>
        <p:spPr>
          <a:xfrm>
            <a:off x="2697098" y="2576829"/>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8" name="object 8"/>
          <p:cNvSpPr/>
          <p:nvPr/>
        </p:nvSpPr>
        <p:spPr>
          <a:xfrm>
            <a:off x="2687827" y="2569210"/>
            <a:ext cx="50165" cy="7620"/>
          </a:xfrm>
          <a:custGeom>
            <a:avLst/>
            <a:gdLst/>
            <a:ahLst/>
            <a:cxnLst/>
            <a:rect l="l" t="t" r="r" b="b"/>
            <a:pathLst>
              <a:path w="50164" h="7619">
                <a:moveTo>
                  <a:pt x="0" y="7619"/>
                </a:moveTo>
                <a:lnTo>
                  <a:pt x="49784" y="7619"/>
                </a:lnTo>
                <a:lnTo>
                  <a:pt x="49784" y="0"/>
                </a:lnTo>
                <a:lnTo>
                  <a:pt x="0" y="0"/>
                </a:lnTo>
                <a:lnTo>
                  <a:pt x="0" y="7619"/>
                </a:lnTo>
                <a:close/>
              </a:path>
            </a:pathLst>
          </a:custGeom>
          <a:solidFill>
            <a:srgbClr val="000000"/>
          </a:solidFill>
        </p:spPr>
        <p:txBody>
          <a:bodyPr wrap="square" lIns="0" tIns="0" rIns="0" bIns="0" rtlCol="0"/>
          <a:lstStyle/>
          <a:p>
            <a:endParaRPr/>
          </a:p>
        </p:txBody>
      </p:sp>
      <p:sp>
        <p:nvSpPr>
          <p:cNvPr id="9" name="object 9"/>
          <p:cNvSpPr/>
          <p:nvPr/>
        </p:nvSpPr>
        <p:spPr>
          <a:xfrm>
            <a:off x="3552697" y="3135629"/>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10" name="object 10"/>
          <p:cNvSpPr/>
          <p:nvPr/>
        </p:nvSpPr>
        <p:spPr>
          <a:xfrm>
            <a:off x="3593210" y="294005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11" name="object 11"/>
          <p:cNvSpPr/>
          <p:nvPr/>
        </p:nvSpPr>
        <p:spPr>
          <a:xfrm>
            <a:off x="3552697" y="293116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12" name="object 12"/>
          <p:cNvSpPr/>
          <p:nvPr/>
        </p:nvSpPr>
        <p:spPr>
          <a:xfrm>
            <a:off x="2715260" y="3135629"/>
            <a:ext cx="50165" cy="8890"/>
          </a:xfrm>
          <a:custGeom>
            <a:avLst/>
            <a:gdLst/>
            <a:ahLst/>
            <a:cxnLst/>
            <a:rect l="l" t="t" r="r" b="b"/>
            <a:pathLst>
              <a:path w="50164" h="8889">
                <a:moveTo>
                  <a:pt x="0" y="8890"/>
                </a:moveTo>
                <a:lnTo>
                  <a:pt x="49783" y="8890"/>
                </a:lnTo>
                <a:lnTo>
                  <a:pt x="49783" y="0"/>
                </a:lnTo>
                <a:lnTo>
                  <a:pt x="0" y="0"/>
                </a:lnTo>
                <a:lnTo>
                  <a:pt x="0" y="8890"/>
                </a:lnTo>
                <a:close/>
              </a:path>
            </a:pathLst>
          </a:custGeom>
          <a:solidFill>
            <a:srgbClr val="000000"/>
          </a:solidFill>
        </p:spPr>
        <p:txBody>
          <a:bodyPr wrap="square" lIns="0" tIns="0" rIns="0" bIns="0" rtlCol="0"/>
          <a:lstStyle/>
          <a:p>
            <a:endParaRPr/>
          </a:p>
        </p:txBody>
      </p:sp>
      <p:sp>
        <p:nvSpPr>
          <p:cNvPr id="13" name="object 13"/>
          <p:cNvSpPr/>
          <p:nvPr/>
        </p:nvSpPr>
        <p:spPr>
          <a:xfrm>
            <a:off x="2724530" y="294005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14" name="object 14"/>
          <p:cNvSpPr/>
          <p:nvPr/>
        </p:nvSpPr>
        <p:spPr>
          <a:xfrm>
            <a:off x="2715260" y="2931160"/>
            <a:ext cx="50165" cy="8890"/>
          </a:xfrm>
          <a:custGeom>
            <a:avLst/>
            <a:gdLst/>
            <a:ahLst/>
            <a:cxnLst/>
            <a:rect l="l" t="t" r="r" b="b"/>
            <a:pathLst>
              <a:path w="50164" h="8889">
                <a:moveTo>
                  <a:pt x="0" y="8890"/>
                </a:moveTo>
                <a:lnTo>
                  <a:pt x="49783" y="8890"/>
                </a:lnTo>
                <a:lnTo>
                  <a:pt x="49783" y="0"/>
                </a:lnTo>
                <a:lnTo>
                  <a:pt x="0" y="0"/>
                </a:lnTo>
                <a:lnTo>
                  <a:pt x="0" y="8890"/>
                </a:lnTo>
                <a:close/>
              </a:path>
            </a:pathLst>
          </a:custGeom>
          <a:solidFill>
            <a:srgbClr val="000000"/>
          </a:solidFill>
        </p:spPr>
        <p:txBody>
          <a:bodyPr wrap="square" lIns="0" tIns="0" rIns="0" bIns="0" rtlCol="0"/>
          <a:lstStyle/>
          <a:p>
            <a:endParaRPr/>
          </a:p>
        </p:txBody>
      </p:sp>
      <p:sp>
        <p:nvSpPr>
          <p:cNvPr id="15" name="object 15"/>
          <p:cNvSpPr/>
          <p:nvPr/>
        </p:nvSpPr>
        <p:spPr>
          <a:xfrm>
            <a:off x="3542029" y="3515359"/>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16" name="object 16"/>
          <p:cNvSpPr/>
          <p:nvPr/>
        </p:nvSpPr>
        <p:spPr>
          <a:xfrm>
            <a:off x="3582542" y="3319779"/>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7" name="object 17"/>
          <p:cNvSpPr/>
          <p:nvPr/>
        </p:nvSpPr>
        <p:spPr>
          <a:xfrm>
            <a:off x="3542029" y="331089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03067" y="3515359"/>
            <a:ext cx="50165" cy="8890"/>
          </a:xfrm>
          <a:custGeom>
            <a:avLst/>
            <a:gdLst/>
            <a:ahLst/>
            <a:cxnLst/>
            <a:rect l="l" t="t" r="r" b="b"/>
            <a:pathLst>
              <a:path w="50164" h="8889">
                <a:moveTo>
                  <a:pt x="0" y="8890"/>
                </a:moveTo>
                <a:lnTo>
                  <a:pt x="49783" y="8890"/>
                </a:lnTo>
                <a:lnTo>
                  <a:pt x="49783" y="0"/>
                </a:lnTo>
                <a:lnTo>
                  <a:pt x="0" y="0"/>
                </a:lnTo>
                <a:lnTo>
                  <a:pt x="0" y="8890"/>
                </a:lnTo>
                <a:close/>
              </a:path>
            </a:pathLst>
          </a:custGeom>
          <a:solidFill>
            <a:srgbClr val="000000"/>
          </a:solidFill>
        </p:spPr>
        <p:txBody>
          <a:bodyPr wrap="square" lIns="0" tIns="0" rIns="0" bIns="0" rtlCol="0"/>
          <a:lstStyle/>
          <a:p>
            <a:endParaRPr/>
          </a:p>
        </p:txBody>
      </p:sp>
      <p:sp>
        <p:nvSpPr>
          <p:cNvPr id="19" name="object 19"/>
          <p:cNvSpPr/>
          <p:nvPr/>
        </p:nvSpPr>
        <p:spPr>
          <a:xfrm>
            <a:off x="2712339" y="3319779"/>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20" name="object 20"/>
          <p:cNvSpPr/>
          <p:nvPr/>
        </p:nvSpPr>
        <p:spPr>
          <a:xfrm>
            <a:off x="2703067" y="331089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1" name="object 21"/>
          <p:cNvSpPr txBox="1"/>
          <p:nvPr/>
        </p:nvSpPr>
        <p:spPr>
          <a:xfrm>
            <a:off x="577087" y="2009921"/>
            <a:ext cx="2974340" cy="1532890"/>
          </a:xfrm>
          <a:prstGeom prst="rect">
            <a:avLst/>
          </a:prstGeom>
        </p:spPr>
        <p:txBody>
          <a:bodyPr vert="horz" wrap="square" lIns="0" tIns="110490" rIns="0" bIns="0" rtlCol="0">
            <a:spAutoFit/>
          </a:bodyPr>
          <a:lstStyle/>
          <a:p>
            <a:pPr marL="12700">
              <a:lnSpc>
                <a:spcPct val="100000"/>
              </a:lnSpc>
              <a:spcBef>
                <a:spcPts val="870"/>
              </a:spcBef>
            </a:pPr>
            <a:r>
              <a:rPr lang="ru-RU" sz="2000" spc="-5" dirty="0" smtClean="0">
                <a:latin typeface="Trebuchet MS"/>
                <a:cs typeface="Trebuchet MS"/>
              </a:rPr>
              <a:t>Уравнения</a:t>
            </a:r>
            <a:r>
              <a:rPr sz="2000" spc="-5" dirty="0" smtClean="0">
                <a:latin typeface="Trebuchet MS"/>
                <a:cs typeface="Trebuchet MS"/>
              </a:rPr>
              <a:t>:</a:t>
            </a:r>
            <a:endParaRPr sz="2000" dirty="0">
              <a:latin typeface="Trebuchet MS"/>
              <a:cs typeface="Trebuchet MS"/>
            </a:endParaRPr>
          </a:p>
          <a:p>
            <a:pPr marL="1152525">
              <a:lnSpc>
                <a:spcPct val="100000"/>
              </a:lnSpc>
              <a:spcBef>
                <a:spcPts val="690"/>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40"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2" name="object 22"/>
          <p:cNvSpPr txBox="1"/>
          <p:nvPr/>
        </p:nvSpPr>
        <p:spPr>
          <a:xfrm>
            <a:off x="3639439" y="2411368"/>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5"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3" name="object 23"/>
          <p:cNvSpPr/>
          <p:nvPr/>
        </p:nvSpPr>
        <p:spPr>
          <a:xfrm>
            <a:off x="3769614" y="3902709"/>
            <a:ext cx="55880" cy="8890"/>
          </a:xfrm>
          <a:custGeom>
            <a:avLst/>
            <a:gdLst/>
            <a:ahLst/>
            <a:cxnLst/>
            <a:rect l="l" t="t" r="r" b="b"/>
            <a:pathLst>
              <a:path w="55879"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4" name="object 24"/>
          <p:cNvSpPr/>
          <p:nvPr/>
        </p:nvSpPr>
        <p:spPr>
          <a:xfrm>
            <a:off x="3814698" y="3684270"/>
            <a:ext cx="0" cy="218440"/>
          </a:xfrm>
          <a:custGeom>
            <a:avLst/>
            <a:gdLst/>
            <a:ahLst/>
            <a:cxnLst/>
            <a:rect l="l" t="t" r="r" b="b"/>
            <a:pathLst>
              <a:path h="218439">
                <a:moveTo>
                  <a:pt x="0" y="0"/>
                </a:moveTo>
                <a:lnTo>
                  <a:pt x="0" y="218439"/>
                </a:lnTo>
              </a:path>
            </a:pathLst>
          </a:custGeom>
          <a:ln w="20574">
            <a:solidFill>
              <a:srgbClr val="000000"/>
            </a:solidFill>
          </a:ln>
        </p:spPr>
        <p:txBody>
          <a:bodyPr wrap="square" lIns="0" tIns="0" rIns="0" bIns="0" rtlCol="0"/>
          <a:lstStyle/>
          <a:p>
            <a:endParaRPr/>
          </a:p>
        </p:txBody>
      </p:sp>
      <p:sp>
        <p:nvSpPr>
          <p:cNvPr id="25" name="object 25"/>
          <p:cNvSpPr/>
          <p:nvPr/>
        </p:nvSpPr>
        <p:spPr>
          <a:xfrm>
            <a:off x="3769614" y="3675379"/>
            <a:ext cx="55880" cy="8890"/>
          </a:xfrm>
          <a:custGeom>
            <a:avLst/>
            <a:gdLst/>
            <a:ahLst/>
            <a:cxnLst/>
            <a:rect l="l" t="t" r="r" b="b"/>
            <a:pathLst>
              <a:path w="55879"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6" name="object 26"/>
          <p:cNvSpPr/>
          <p:nvPr/>
        </p:nvSpPr>
        <p:spPr>
          <a:xfrm>
            <a:off x="2838576" y="3902709"/>
            <a:ext cx="55880" cy="8890"/>
          </a:xfrm>
          <a:custGeom>
            <a:avLst/>
            <a:gdLst/>
            <a:ahLst/>
            <a:cxnLst/>
            <a:rect l="l" t="t" r="r" b="b"/>
            <a:pathLst>
              <a:path w="55880"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7" name="object 27"/>
          <p:cNvSpPr/>
          <p:nvPr/>
        </p:nvSpPr>
        <p:spPr>
          <a:xfrm>
            <a:off x="2848864" y="3684270"/>
            <a:ext cx="0" cy="218440"/>
          </a:xfrm>
          <a:custGeom>
            <a:avLst/>
            <a:gdLst/>
            <a:ahLst/>
            <a:cxnLst/>
            <a:rect l="l" t="t" r="r" b="b"/>
            <a:pathLst>
              <a:path h="218439">
                <a:moveTo>
                  <a:pt x="0" y="0"/>
                </a:moveTo>
                <a:lnTo>
                  <a:pt x="0" y="218439"/>
                </a:lnTo>
              </a:path>
            </a:pathLst>
          </a:custGeom>
          <a:ln w="20574">
            <a:solidFill>
              <a:srgbClr val="000000"/>
            </a:solidFill>
          </a:ln>
        </p:spPr>
        <p:txBody>
          <a:bodyPr wrap="square" lIns="0" tIns="0" rIns="0" bIns="0" rtlCol="0"/>
          <a:lstStyle/>
          <a:p>
            <a:endParaRPr/>
          </a:p>
        </p:txBody>
      </p:sp>
      <p:sp>
        <p:nvSpPr>
          <p:cNvPr id="28" name="object 28"/>
          <p:cNvSpPr/>
          <p:nvPr/>
        </p:nvSpPr>
        <p:spPr>
          <a:xfrm>
            <a:off x="2838576" y="3675379"/>
            <a:ext cx="55880" cy="8890"/>
          </a:xfrm>
          <a:custGeom>
            <a:avLst/>
            <a:gdLst/>
            <a:ahLst/>
            <a:cxnLst/>
            <a:rect l="l" t="t" r="r" b="b"/>
            <a:pathLst>
              <a:path w="55880"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9" name="object 29"/>
          <p:cNvSpPr txBox="1"/>
          <p:nvPr/>
        </p:nvSpPr>
        <p:spPr>
          <a:xfrm>
            <a:off x="577087" y="3515842"/>
            <a:ext cx="4453890" cy="1915795"/>
          </a:xfrm>
          <a:prstGeom prst="rect">
            <a:avLst/>
          </a:prstGeom>
        </p:spPr>
        <p:txBody>
          <a:bodyPr vert="horz" wrap="square" lIns="0" tIns="96520" rIns="0" bIns="0" rtlCol="0">
            <a:spAutoFit/>
          </a:bodyPr>
          <a:lstStyle/>
          <a:p>
            <a:pPr marL="809625">
              <a:lnSpc>
                <a:spcPct val="100000"/>
              </a:lnSpc>
              <a:spcBef>
                <a:spcPts val="760"/>
              </a:spcBef>
              <a:tabLst>
                <a:tab pos="333057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1235075" marR="900430" algn="ctr">
              <a:lnSpc>
                <a:spcPct val="127499"/>
              </a:lnSpc>
              <a:spcBef>
                <a:spcPts val="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  </a:t>
            </a:r>
            <a:r>
              <a:rPr sz="2000" spc="-240" dirty="0">
                <a:latin typeface="Cambria Math"/>
                <a:cs typeface="Cambria Math"/>
              </a:rPr>
              <a:t>𝑐Ƹ</a:t>
            </a:r>
            <a:r>
              <a:rPr sz="1950" spc="-359" baseline="-21367" dirty="0">
                <a:latin typeface="Cambria Math"/>
                <a:cs typeface="Cambria Math"/>
              </a:rPr>
              <a:t>𝑡 </a:t>
            </a:r>
            <a:r>
              <a:rPr sz="2000" spc="5" dirty="0">
                <a:latin typeface="Cambria Math"/>
                <a:cs typeface="Cambria Math"/>
              </a:rPr>
              <a:t>ℎ</a:t>
            </a:r>
            <a:r>
              <a:rPr sz="1950" spc="7" baseline="-21367" dirty="0">
                <a:latin typeface="Cambria Math"/>
                <a:cs typeface="Cambria Math"/>
              </a:rPr>
              <a:t>𝑡 </a:t>
            </a:r>
            <a:r>
              <a:rPr sz="2000" dirty="0">
                <a:latin typeface="Cambria Math"/>
                <a:cs typeface="Cambria Math"/>
              </a:rPr>
              <a:t>= </a:t>
            </a:r>
            <a:r>
              <a:rPr sz="2000" spc="5" dirty="0">
                <a:latin typeface="Cambria Math"/>
                <a:cs typeface="Cambria Math"/>
              </a:rPr>
              <a:t>𝑜</a:t>
            </a:r>
            <a:r>
              <a:rPr sz="2175" spc="7" baseline="-15325" dirty="0">
                <a:latin typeface="Cambria Math"/>
                <a:cs typeface="Cambria Math"/>
              </a:rPr>
              <a:t>𝑡 </a:t>
            </a:r>
            <a:r>
              <a:rPr sz="2000" dirty="0">
                <a:latin typeface="Cambria Math"/>
                <a:cs typeface="Cambria Math"/>
              </a:rPr>
              <a:t>∘  </a:t>
            </a:r>
            <a:r>
              <a:rPr sz="2000" spc="15" dirty="0">
                <a:latin typeface="Cambria Math"/>
                <a:cs typeface="Cambria Math"/>
              </a:rPr>
              <a:t>tanh(𝑐</a:t>
            </a:r>
            <a:r>
              <a:rPr sz="2175" spc="22" baseline="-15325" dirty="0">
                <a:latin typeface="Cambria Math"/>
                <a:cs typeface="Cambria Math"/>
              </a:rPr>
              <a:t>𝑡</a:t>
            </a:r>
            <a:r>
              <a:rPr sz="2000" spc="15" dirty="0">
                <a:latin typeface="Cambria Math"/>
                <a:cs typeface="Cambria Math"/>
              </a:rPr>
              <a:t>)</a:t>
            </a:r>
            <a:endParaRPr sz="2000" dirty="0">
              <a:latin typeface="Cambria Math"/>
              <a:cs typeface="Cambria Math"/>
            </a:endParaRPr>
          </a:p>
          <a:p>
            <a:pPr marL="12700">
              <a:lnSpc>
                <a:spcPts val="2055"/>
              </a:lnSpc>
              <a:spcBef>
                <a:spcPts val="1590"/>
              </a:spcBef>
            </a:pPr>
            <a:r>
              <a:rPr lang="ru-RU" sz="1800" spc="-5" dirty="0" smtClean="0">
                <a:latin typeface="Trebuchet MS"/>
                <a:cs typeface="Trebuchet MS"/>
              </a:rPr>
              <a:t>Для </a:t>
            </a:r>
            <a:r>
              <a:rPr lang="ru-RU" sz="1800" spc="-5" dirty="0" err="1" smtClean="0">
                <a:latin typeface="Trebuchet MS"/>
                <a:cs typeface="Trebuchet MS"/>
              </a:rPr>
              <a:t>бэтча</a:t>
            </a:r>
            <a:r>
              <a:rPr lang="ru-RU" sz="1800" spc="-5" dirty="0" smtClean="0">
                <a:latin typeface="Trebuchet MS"/>
                <a:cs typeface="Trebuchet MS"/>
              </a:rPr>
              <a:t> </a:t>
            </a:r>
            <a:r>
              <a:rPr sz="1800" dirty="0" smtClean="0">
                <a:latin typeface="Trebuchet MS"/>
                <a:cs typeface="Trebuchet MS"/>
              </a:rPr>
              <a:t>B</a:t>
            </a:r>
            <a:r>
              <a:rPr sz="1800" dirty="0">
                <a:latin typeface="Trebuchet MS"/>
                <a:cs typeface="Trebuchet MS"/>
              </a:rPr>
              <a:t>, w</a:t>
            </a:r>
            <a:r>
              <a:rPr sz="1800" baseline="-20833" dirty="0">
                <a:latin typeface="Trebuchet MS"/>
                <a:cs typeface="Trebuchet MS"/>
              </a:rPr>
              <a:t>t</a:t>
            </a:r>
            <a:r>
              <a:rPr sz="1800" dirty="0">
                <a:latin typeface="Trebuchet MS"/>
                <a:cs typeface="Trebuchet MS"/>
              </a:rPr>
              <a:t>, </a:t>
            </a:r>
            <a:r>
              <a:rPr sz="1800" spc="-5" dirty="0" err="1">
                <a:latin typeface="Trebuchet MS"/>
                <a:cs typeface="Trebuchet MS"/>
              </a:rPr>
              <a:t>h</a:t>
            </a:r>
            <a:r>
              <a:rPr sz="1800" spc="-7" baseline="-20833" dirty="0" err="1">
                <a:latin typeface="Trebuchet MS"/>
                <a:cs typeface="Trebuchet MS"/>
              </a:rPr>
              <a:t>t</a:t>
            </a:r>
            <a:r>
              <a:rPr sz="1800" spc="-7" baseline="-20833" dirty="0">
                <a:latin typeface="Trebuchet MS"/>
                <a:cs typeface="Trebuchet MS"/>
              </a:rPr>
              <a:t> </a:t>
            </a:r>
            <a:r>
              <a:rPr lang="ru-RU" sz="1800" spc="-5" dirty="0" smtClean="0">
                <a:latin typeface="Trebuchet MS"/>
                <a:cs typeface="Trebuchet MS"/>
              </a:rPr>
              <a:t> - матрицы размера</a:t>
            </a:r>
            <a:endParaRPr sz="1800" dirty="0">
              <a:latin typeface="Trebuchet MS"/>
              <a:cs typeface="Trebuchet MS"/>
            </a:endParaRPr>
          </a:p>
          <a:p>
            <a:pPr marL="12700">
              <a:lnSpc>
                <a:spcPts val="2055"/>
              </a:lnSpc>
            </a:pPr>
            <a:r>
              <a:rPr sz="1800" spc="-5" dirty="0">
                <a:latin typeface="Trebuchet MS"/>
                <a:cs typeface="Trebuchet MS"/>
              </a:rPr>
              <a:t>HxB.</a:t>
            </a:r>
            <a:endParaRPr sz="1800" dirty="0">
              <a:latin typeface="Trebuchet MS"/>
              <a:cs typeface="Trebuchet MS"/>
            </a:endParaRP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31</a:t>
            </a:fld>
            <a:endParaRPr dirty="0"/>
          </a:p>
        </p:txBody>
      </p:sp>
      <p:sp>
        <p:nvSpPr>
          <p:cNvPr id="30" name="object 30"/>
          <p:cNvSpPr txBox="1"/>
          <p:nvPr/>
        </p:nvSpPr>
        <p:spPr>
          <a:xfrm>
            <a:off x="5609082" y="2107183"/>
            <a:ext cx="4649470" cy="2792095"/>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Операции</a:t>
            </a:r>
            <a:r>
              <a:rPr sz="2000" dirty="0" smtClean="0">
                <a:latin typeface="Trebuchet MS"/>
                <a:cs typeface="Trebuchet MS"/>
              </a:rPr>
              <a:t>:</a:t>
            </a:r>
            <a:endParaRPr sz="2000" dirty="0">
              <a:latin typeface="Trebuchet MS"/>
              <a:cs typeface="Trebuchet MS"/>
            </a:endParaRPr>
          </a:p>
          <a:p>
            <a:pPr marL="584200">
              <a:lnSpc>
                <a:spcPts val="1825"/>
              </a:lnSpc>
              <a:spcBef>
                <a:spcPts val="1610"/>
              </a:spcBef>
            </a:pPr>
            <a:r>
              <a:rPr sz="1600" spc="-5" dirty="0">
                <a:latin typeface="Trebuchet MS"/>
                <a:cs typeface="Trebuchet MS"/>
              </a:rPr>
              <a:t>1x Matrix-matrix </a:t>
            </a:r>
            <a:r>
              <a:rPr sz="1600" spc="-10" dirty="0">
                <a:latin typeface="Trebuchet MS"/>
                <a:cs typeface="Trebuchet MS"/>
              </a:rPr>
              <a:t>multiplication </a:t>
            </a:r>
            <a:r>
              <a:rPr sz="1600" spc="-5" dirty="0">
                <a:latin typeface="Trebuchet MS"/>
                <a:cs typeface="Trebuchet MS"/>
              </a:rPr>
              <a:t>(input</a:t>
            </a:r>
            <a:r>
              <a:rPr sz="1600" spc="100" dirty="0">
                <a:latin typeface="Trebuchet MS"/>
                <a:cs typeface="Trebuchet MS"/>
              </a:rPr>
              <a:t> </a:t>
            </a:r>
            <a:r>
              <a:rPr sz="1600" spc="-10" dirty="0">
                <a:latin typeface="Trebuchet MS"/>
                <a:cs typeface="Trebuchet MS"/>
              </a:rPr>
              <a:t>2HxB,</a:t>
            </a:r>
            <a:endParaRPr sz="1600" dirty="0">
              <a:latin typeface="Trebuchet MS"/>
              <a:cs typeface="Trebuchet MS"/>
            </a:endParaRPr>
          </a:p>
          <a:p>
            <a:pPr marL="584200">
              <a:lnSpc>
                <a:spcPts val="1825"/>
              </a:lnSpc>
            </a:pPr>
            <a:r>
              <a:rPr sz="1600" spc="-5" dirty="0">
                <a:latin typeface="Trebuchet MS"/>
                <a:cs typeface="Trebuchet MS"/>
              </a:rPr>
              <a:t>output</a:t>
            </a:r>
            <a:r>
              <a:rPr sz="1600" spc="20" dirty="0">
                <a:latin typeface="Trebuchet MS"/>
                <a:cs typeface="Trebuchet MS"/>
              </a:rPr>
              <a:t> </a:t>
            </a:r>
            <a:r>
              <a:rPr sz="1600" spc="-5" dirty="0">
                <a:latin typeface="Trebuchet MS"/>
                <a:cs typeface="Trebuchet MS"/>
              </a:rPr>
              <a:t>4HxB)</a:t>
            </a:r>
            <a:endParaRPr sz="1600" dirty="0">
              <a:latin typeface="Trebuchet MS"/>
              <a:cs typeface="Trebuchet MS"/>
            </a:endParaRPr>
          </a:p>
          <a:p>
            <a:pPr marL="584200">
              <a:lnSpc>
                <a:spcPct val="100000"/>
              </a:lnSpc>
              <a:spcBef>
                <a:spcPts val="1605"/>
              </a:spcBef>
            </a:pPr>
            <a:r>
              <a:rPr sz="1600" spc="-5" dirty="0">
                <a:latin typeface="Trebuchet MS"/>
                <a:cs typeface="Trebuchet MS"/>
              </a:rPr>
              <a:t>2x Pointwise tanh (size</a:t>
            </a:r>
            <a:r>
              <a:rPr sz="1600" spc="75" dirty="0">
                <a:latin typeface="Trebuchet MS"/>
                <a:cs typeface="Trebuchet MS"/>
              </a:rPr>
              <a:t> </a:t>
            </a:r>
            <a:r>
              <a:rPr sz="1600" spc="-5" dirty="0">
                <a:latin typeface="Trebuchet MS"/>
                <a:cs typeface="Trebuchet MS"/>
              </a:rPr>
              <a:t>HxB)</a:t>
            </a:r>
            <a:endParaRPr sz="1600" dirty="0">
              <a:latin typeface="Trebuchet MS"/>
              <a:cs typeface="Trebuchet MS"/>
            </a:endParaRPr>
          </a:p>
          <a:p>
            <a:pPr marL="584200">
              <a:lnSpc>
                <a:spcPct val="100000"/>
              </a:lnSpc>
              <a:spcBef>
                <a:spcPts val="1610"/>
              </a:spcBef>
            </a:pPr>
            <a:r>
              <a:rPr sz="1600" spc="-5" dirty="0">
                <a:latin typeface="Trebuchet MS"/>
                <a:cs typeface="Trebuchet MS"/>
              </a:rPr>
              <a:t>3x </a:t>
            </a:r>
            <a:r>
              <a:rPr sz="1600" spc="-10" dirty="0">
                <a:latin typeface="Trebuchet MS"/>
                <a:cs typeface="Trebuchet MS"/>
              </a:rPr>
              <a:t>Pointwise </a:t>
            </a:r>
            <a:r>
              <a:rPr sz="1600" spc="-5" dirty="0">
                <a:latin typeface="Trebuchet MS"/>
                <a:cs typeface="Trebuchet MS"/>
              </a:rPr>
              <a:t>sigmoid (size</a:t>
            </a:r>
            <a:r>
              <a:rPr sz="1600" spc="95" dirty="0">
                <a:latin typeface="Trebuchet MS"/>
                <a:cs typeface="Trebuchet MS"/>
              </a:rPr>
              <a:t> </a:t>
            </a:r>
            <a:r>
              <a:rPr sz="1600" spc="-5" dirty="0">
                <a:latin typeface="Trebuchet MS"/>
                <a:cs typeface="Trebuchet MS"/>
              </a:rPr>
              <a:t>HxB)</a:t>
            </a:r>
            <a:endParaRPr sz="1600" dirty="0">
              <a:latin typeface="Trebuchet MS"/>
              <a:cs typeface="Trebuchet MS"/>
            </a:endParaRPr>
          </a:p>
          <a:p>
            <a:pPr marL="584200">
              <a:lnSpc>
                <a:spcPct val="100000"/>
              </a:lnSpc>
              <a:spcBef>
                <a:spcPts val="1610"/>
              </a:spcBef>
            </a:pPr>
            <a:r>
              <a:rPr sz="1600" spc="-5" dirty="0">
                <a:latin typeface="Trebuchet MS"/>
                <a:cs typeface="Trebuchet MS"/>
              </a:rPr>
              <a:t>5x Pointwise </a:t>
            </a:r>
            <a:r>
              <a:rPr sz="1600" spc="-10" dirty="0">
                <a:latin typeface="Trebuchet MS"/>
                <a:cs typeface="Trebuchet MS"/>
              </a:rPr>
              <a:t>add </a:t>
            </a:r>
            <a:r>
              <a:rPr sz="1600" spc="-5" dirty="0">
                <a:latin typeface="Trebuchet MS"/>
                <a:cs typeface="Trebuchet MS"/>
              </a:rPr>
              <a:t>(size</a:t>
            </a:r>
            <a:r>
              <a:rPr sz="1600" spc="75" dirty="0">
                <a:latin typeface="Trebuchet MS"/>
                <a:cs typeface="Trebuchet MS"/>
              </a:rPr>
              <a:t> </a:t>
            </a:r>
            <a:r>
              <a:rPr sz="1600" spc="-5" dirty="0">
                <a:latin typeface="Trebuchet MS"/>
                <a:cs typeface="Trebuchet MS"/>
              </a:rPr>
              <a:t>HxB)</a:t>
            </a:r>
            <a:endParaRPr sz="1600" dirty="0">
              <a:latin typeface="Trebuchet MS"/>
              <a:cs typeface="Trebuchet MS"/>
            </a:endParaRPr>
          </a:p>
          <a:p>
            <a:pPr marL="584200">
              <a:lnSpc>
                <a:spcPct val="100000"/>
              </a:lnSpc>
              <a:spcBef>
                <a:spcPts val="1610"/>
              </a:spcBef>
            </a:pPr>
            <a:r>
              <a:rPr sz="1600" spc="-5" dirty="0">
                <a:latin typeface="Trebuchet MS"/>
                <a:cs typeface="Trebuchet MS"/>
              </a:rPr>
              <a:t>2x Pointwise </a:t>
            </a:r>
            <a:r>
              <a:rPr sz="1600" spc="-10" dirty="0">
                <a:latin typeface="Trebuchet MS"/>
                <a:cs typeface="Trebuchet MS"/>
              </a:rPr>
              <a:t>multiplication </a:t>
            </a:r>
            <a:r>
              <a:rPr sz="1600" spc="-5" dirty="0">
                <a:latin typeface="Trebuchet MS"/>
                <a:cs typeface="Trebuchet MS"/>
              </a:rPr>
              <a:t>(size</a:t>
            </a:r>
            <a:r>
              <a:rPr sz="1600" spc="125" dirty="0">
                <a:latin typeface="Trebuchet MS"/>
                <a:cs typeface="Trebuchet MS"/>
              </a:rPr>
              <a:t> </a:t>
            </a:r>
            <a:r>
              <a:rPr sz="1600" b="1" spc="-5" dirty="0">
                <a:latin typeface="Trebuchet MS"/>
                <a:cs typeface="Trebuchet MS"/>
              </a:rPr>
              <a:t>HxB)</a:t>
            </a:r>
            <a:endParaRPr sz="1600" dirty="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7" y="631393"/>
            <a:ext cx="5518913" cy="1115690"/>
          </a:xfrm>
          <a:prstGeom prst="rect">
            <a:avLst/>
          </a:prstGeom>
        </p:spPr>
        <p:txBody>
          <a:bodyPr vert="horz" wrap="square" lIns="0" tIns="12700" rIns="0" bIns="0" rtlCol="0">
            <a:spAutoFit/>
          </a:bodyPr>
          <a:lstStyle/>
          <a:p>
            <a:pPr marL="12700">
              <a:lnSpc>
                <a:spcPts val="4285"/>
              </a:lnSpc>
              <a:spcBef>
                <a:spcPts val="100"/>
              </a:spcBef>
            </a:pPr>
            <a:r>
              <a:rPr lang="ru-RU" dirty="0"/>
              <a:t>Накладные Расходы</a:t>
            </a:r>
            <a:r>
              <a:rPr lang="ru-RU" spc="-5" dirty="0"/>
              <a:t/>
            </a:r>
            <a:br>
              <a:rPr lang="ru-RU" spc="-5"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#2</a:t>
            </a:r>
            <a:endParaRPr sz="2400" dirty="0"/>
          </a:p>
        </p:txBody>
      </p:sp>
      <p:sp>
        <p:nvSpPr>
          <p:cNvPr id="3" name="object 3"/>
          <p:cNvSpPr/>
          <p:nvPr/>
        </p:nvSpPr>
        <p:spPr>
          <a:xfrm>
            <a:off x="3526790" y="277241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4" name="object 4"/>
          <p:cNvSpPr/>
          <p:nvPr/>
        </p:nvSpPr>
        <p:spPr>
          <a:xfrm>
            <a:off x="3567303" y="2576829"/>
            <a:ext cx="0" cy="195580"/>
          </a:xfrm>
          <a:custGeom>
            <a:avLst/>
            <a:gdLst/>
            <a:ahLst/>
            <a:cxnLst/>
            <a:rect l="l" t="t" r="r" b="b"/>
            <a:pathLst>
              <a:path h="195580">
                <a:moveTo>
                  <a:pt x="0" y="0"/>
                </a:moveTo>
                <a:lnTo>
                  <a:pt x="0" y="195580"/>
                </a:lnTo>
              </a:path>
            </a:pathLst>
          </a:custGeom>
          <a:ln w="18541">
            <a:solidFill>
              <a:srgbClr val="000000"/>
            </a:solidFill>
          </a:ln>
        </p:spPr>
        <p:txBody>
          <a:bodyPr wrap="square" lIns="0" tIns="0" rIns="0" bIns="0" rtlCol="0"/>
          <a:lstStyle/>
          <a:p>
            <a:endParaRPr/>
          </a:p>
        </p:txBody>
      </p:sp>
      <p:sp>
        <p:nvSpPr>
          <p:cNvPr id="5" name="object 5"/>
          <p:cNvSpPr/>
          <p:nvPr/>
        </p:nvSpPr>
        <p:spPr>
          <a:xfrm>
            <a:off x="3526790" y="2569210"/>
            <a:ext cx="50165" cy="7620"/>
          </a:xfrm>
          <a:custGeom>
            <a:avLst/>
            <a:gdLst/>
            <a:ahLst/>
            <a:cxnLst/>
            <a:rect l="l" t="t" r="r" b="b"/>
            <a:pathLst>
              <a:path w="50164" h="7619">
                <a:moveTo>
                  <a:pt x="0" y="7619"/>
                </a:moveTo>
                <a:lnTo>
                  <a:pt x="49784" y="7619"/>
                </a:lnTo>
                <a:lnTo>
                  <a:pt x="49784" y="0"/>
                </a:lnTo>
                <a:lnTo>
                  <a:pt x="0" y="0"/>
                </a:lnTo>
                <a:lnTo>
                  <a:pt x="0" y="7619"/>
                </a:lnTo>
                <a:close/>
              </a:path>
            </a:pathLst>
          </a:custGeom>
          <a:solidFill>
            <a:srgbClr val="000000"/>
          </a:solidFill>
        </p:spPr>
        <p:txBody>
          <a:bodyPr wrap="square" lIns="0" tIns="0" rIns="0" bIns="0" rtlCol="0"/>
          <a:lstStyle/>
          <a:p>
            <a:endParaRPr/>
          </a:p>
        </p:txBody>
      </p:sp>
      <p:sp>
        <p:nvSpPr>
          <p:cNvPr id="6" name="object 6"/>
          <p:cNvSpPr/>
          <p:nvPr/>
        </p:nvSpPr>
        <p:spPr>
          <a:xfrm>
            <a:off x="2687827" y="277241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7" name="object 7"/>
          <p:cNvSpPr/>
          <p:nvPr/>
        </p:nvSpPr>
        <p:spPr>
          <a:xfrm>
            <a:off x="2697098" y="2576829"/>
            <a:ext cx="0" cy="195580"/>
          </a:xfrm>
          <a:custGeom>
            <a:avLst/>
            <a:gdLst/>
            <a:ahLst/>
            <a:cxnLst/>
            <a:rect l="l" t="t" r="r" b="b"/>
            <a:pathLst>
              <a:path h="195580">
                <a:moveTo>
                  <a:pt x="0" y="0"/>
                </a:moveTo>
                <a:lnTo>
                  <a:pt x="0" y="195580"/>
                </a:lnTo>
              </a:path>
            </a:pathLst>
          </a:custGeom>
          <a:ln w="18542">
            <a:solidFill>
              <a:srgbClr val="000000"/>
            </a:solidFill>
          </a:ln>
        </p:spPr>
        <p:txBody>
          <a:bodyPr wrap="square" lIns="0" tIns="0" rIns="0" bIns="0" rtlCol="0"/>
          <a:lstStyle/>
          <a:p>
            <a:endParaRPr/>
          </a:p>
        </p:txBody>
      </p:sp>
      <p:sp>
        <p:nvSpPr>
          <p:cNvPr id="8" name="object 8"/>
          <p:cNvSpPr/>
          <p:nvPr/>
        </p:nvSpPr>
        <p:spPr>
          <a:xfrm>
            <a:off x="2687827" y="2569210"/>
            <a:ext cx="50165" cy="7620"/>
          </a:xfrm>
          <a:custGeom>
            <a:avLst/>
            <a:gdLst/>
            <a:ahLst/>
            <a:cxnLst/>
            <a:rect l="l" t="t" r="r" b="b"/>
            <a:pathLst>
              <a:path w="50164" h="7619">
                <a:moveTo>
                  <a:pt x="0" y="7619"/>
                </a:moveTo>
                <a:lnTo>
                  <a:pt x="49784" y="7619"/>
                </a:lnTo>
                <a:lnTo>
                  <a:pt x="49784" y="0"/>
                </a:lnTo>
                <a:lnTo>
                  <a:pt x="0" y="0"/>
                </a:lnTo>
                <a:lnTo>
                  <a:pt x="0" y="7619"/>
                </a:lnTo>
                <a:close/>
              </a:path>
            </a:pathLst>
          </a:custGeom>
          <a:solidFill>
            <a:srgbClr val="000000"/>
          </a:solidFill>
        </p:spPr>
        <p:txBody>
          <a:bodyPr wrap="square" lIns="0" tIns="0" rIns="0" bIns="0" rtlCol="0"/>
          <a:lstStyle/>
          <a:p>
            <a:endParaRPr/>
          </a:p>
        </p:txBody>
      </p:sp>
      <p:sp>
        <p:nvSpPr>
          <p:cNvPr id="9" name="object 9"/>
          <p:cNvSpPr/>
          <p:nvPr/>
        </p:nvSpPr>
        <p:spPr>
          <a:xfrm>
            <a:off x="3552697" y="3135629"/>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10" name="object 10"/>
          <p:cNvSpPr/>
          <p:nvPr/>
        </p:nvSpPr>
        <p:spPr>
          <a:xfrm>
            <a:off x="3593210" y="2940050"/>
            <a:ext cx="0" cy="195580"/>
          </a:xfrm>
          <a:custGeom>
            <a:avLst/>
            <a:gdLst/>
            <a:ahLst/>
            <a:cxnLst/>
            <a:rect l="l" t="t" r="r" b="b"/>
            <a:pathLst>
              <a:path h="195580">
                <a:moveTo>
                  <a:pt x="0" y="0"/>
                </a:moveTo>
                <a:lnTo>
                  <a:pt x="0" y="195579"/>
                </a:lnTo>
              </a:path>
            </a:pathLst>
          </a:custGeom>
          <a:ln w="18542">
            <a:solidFill>
              <a:srgbClr val="000000"/>
            </a:solidFill>
          </a:ln>
        </p:spPr>
        <p:txBody>
          <a:bodyPr wrap="square" lIns="0" tIns="0" rIns="0" bIns="0" rtlCol="0"/>
          <a:lstStyle/>
          <a:p>
            <a:endParaRPr/>
          </a:p>
        </p:txBody>
      </p:sp>
      <p:sp>
        <p:nvSpPr>
          <p:cNvPr id="11" name="object 11"/>
          <p:cNvSpPr/>
          <p:nvPr/>
        </p:nvSpPr>
        <p:spPr>
          <a:xfrm>
            <a:off x="3552697" y="2931160"/>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12" name="object 12"/>
          <p:cNvSpPr/>
          <p:nvPr/>
        </p:nvSpPr>
        <p:spPr>
          <a:xfrm>
            <a:off x="2715260" y="3135629"/>
            <a:ext cx="50165" cy="8890"/>
          </a:xfrm>
          <a:custGeom>
            <a:avLst/>
            <a:gdLst/>
            <a:ahLst/>
            <a:cxnLst/>
            <a:rect l="l" t="t" r="r" b="b"/>
            <a:pathLst>
              <a:path w="50164" h="8889">
                <a:moveTo>
                  <a:pt x="0" y="8890"/>
                </a:moveTo>
                <a:lnTo>
                  <a:pt x="49783" y="8890"/>
                </a:lnTo>
                <a:lnTo>
                  <a:pt x="49783" y="0"/>
                </a:lnTo>
                <a:lnTo>
                  <a:pt x="0" y="0"/>
                </a:lnTo>
                <a:lnTo>
                  <a:pt x="0" y="8890"/>
                </a:lnTo>
                <a:close/>
              </a:path>
            </a:pathLst>
          </a:custGeom>
          <a:solidFill>
            <a:srgbClr val="000000"/>
          </a:solidFill>
        </p:spPr>
        <p:txBody>
          <a:bodyPr wrap="square" lIns="0" tIns="0" rIns="0" bIns="0" rtlCol="0"/>
          <a:lstStyle/>
          <a:p>
            <a:endParaRPr/>
          </a:p>
        </p:txBody>
      </p:sp>
      <p:sp>
        <p:nvSpPr>
          <p:cNvPr id="13" name="object 13"/>
          <p:cNvSpPr/>
          <p:nvPr/>
        </p:nvSpPr>
        <p:spPr>
          <a:xfrm>
            <a:off x="2724530" y="2940050"/>
            <a:ext cx="0" cy="195580"/>
          </a:xfrm>
          <a:custGeom>
            <a:avLst/>
            <a:gdLst/>
            <a:ahLst/>
            <a:cxnLst/>
            <a:rect l="l" t="t" r="r" b="b"/>
            <a:pathLst>
              <a:path h="195580">
                <a:moveTo>
                  <a:pt x="0" y="0"/>
                </a:moveTo>
                <a:lnTo>
                  <a:pt x="0" y="195579"/>
                </a:lnTo>
              </a:path>
            </a:pathLst>
          </a:custGeom>
          <a:ln w="18541">
            <a:solidFill>
              <a:srgbClr val="000000"/>
            </a:solidFill>
          </a:ln>
        </p:spPr>
        <p:txBody>
          <a:bodyPr wrap="square" lIns="0" tIns="0" rIns="0" bIns="0" rtlCol="0"/>
          <a:lstStyle/>
          <a:p>
            <a:endParaRPr/>
          </a:p>
        </p:txBody>
      </p:sp>
      <p:sp>
        <p:nvSpPr>
          <p:cNvPr id="14" name="object 14"/>
          <p:cNvSpPr/>
          <p:nvPr/>
        </p:nvSpPr>
        <p:spPr>
          <a:xfrm>
            <a:off x="2715260" y="2931160"/>
            <a:ext cx="50165" cy="8890"/>
          </a:xfrm>
          <a:custGeom>
            <a:avLst/>
            <a:gdLst/>
            <a:ahLst/>
            <a:cxnLst/>
            <a:rect l="l" t="t" r="r" b="b"/>
            <a:pathLst>
              <a:path w="50164" h="8889">
                <a:moveTo>
                  <a:pt x="0" y="8890"/>
                </a:moveTo>
                <a:lnTo>
                  <a:pt x="49783" y="8890"/>
                </a:lnTo>
                <a:lnTo>
                  <a:pt x="49783" y="0"/>
                </a:lnTo>
                <a:lnTo>
                  <a:pt x="0" y="0"/>
                </a:lnTo>
                <a:lnTo>
                  <a:pt x="0" y="8890"/>
                </a:lnTo>
                <a:close/>
              </a:path>
            </a:pathLst>
          </a:custGeom>
          <a:solidFill>
            <a:srgbClr val="000000"/>
          </a:solidFill>
        </p:spPr>
        <p:txBody>
          <a:bodyPr wrap="square" lIns="0" tIns="0" rIns="0" bIns="0" rtlCol="0"/>
          <a:lstStyle/>
          <a:p>
            <a:endParaRPr/>
          </a:p>
        </p:txBody>
      </p:sp>
      <p:sp>
        <p:nvSpPr>
          <p:cNvPr id="15" name="object 15"/>
          <p:cNvSpPr/>
          <p:nvPr/>
        </p:nvSpPr>
        <p:spPr>
          <a:xfrm>
            <a:off x="3542029" y="3515359"/>
            <a:ext cx="50165" cy="8890"/>
          </a:xfrm>
          <a:custGeom>
            <a:avLst/>
            <a:gdLst/>
            <a:ahLst/>
            <a:cxnLst/>
            <a:rect l="l" t="t" r="r" b="b"/>
            <a:pathLst>
              <a:path w="50164" h="8889">
                <a:moveTo>
                  <a:pt x="0" y="8890"/>
                </a:moveTo>
                <a:lnTo>
                  <a:pt x="49784" y="8890"/>
                </a:lnTo>
                <a:lnTo>
                  <a:pt x="49784" y="0"/>
                </a:lnTo>
                <a:lnTo>
                  <a:pt x="0" y="0"/>
                </a:lnTo>
                <a:lnTo>
                  <a:pt x="0" y="8890"/>
                </a:lnTo>
                <a:close/>
              </a:path>
            </a:pathLst>
          </a:custGeom>
          <a:solidFill>
            <a:srgbClr val="000000"/>
          </a:solidFill>
        </p:spPr>
        <p:txBody>
          <a:bodyPr wrap="square" lIns="0" tIns="0" rIns="0" bIns="0" rtlCol="0"/>
          <a:lstStyle/>
          <a:p>
            <a:endParaRPr/>
          </a:p>
        </p:txBody>
      </p:sp>
      <p:sp>
        <p:nvSpPr>
          <p:cNvPr id="16" name="object 16"/>
          <p:cNvSpPr/>
          <p:nvPr/>
        </p:nvSpPr>
        <p:spPr>
          <a:xfrm>
            <a:off x="3582542" y="3319779"/>
            <a:ext cx="0" cy="195580"/>
          </a:xfrm>
          <a:custGeom>
            <a:avLst/>
            <a:gdLst/>
            <a:ahLst/>
            <a:cxnLst/>
            <a:rect l="l" t="t" r="r" b="b"/>
            <a:pathLst>
              <a:path h="195579">
                <a:moveTo>
                  <a:pt x="0" y="0"/>
                </a:moveTo>
                <a:lnTo>
                  <a:pt x="0" y="195580"/>
                </a:lnTo>
              </a:path>
            </a:pathLst>
          </a:custGeom>
          <a:ln w="18541">
            <a:solidFill>
              <a:srgbClr val="000000"/>
            </a:solidFill>
          </a:ln>
        </p:spPr>
        <p:txBody>
          <a:bodyPr wrap="square" lIns="0" tIns="0" rIns="0" bIns="0" rtlCol="0"/>
          <a:lstStyle/>
          <a:p>
            <a:endParaRPr/>
          </a:p>
        </p:txBody>
      </p:sp>
      <p:sp>
        <p:nvSpPr>
          <p:cNvPr id="17" name="object 17"/>
          <p:cNvSpPr/>
          <p:nvPr/>
        </p:nvSpPr>
        <p:spPr>
          <a:xfrm>
            <a:off x="3542029" y="3310890"/>
            <a:ext cx="50165" cy="8890"/>
          </a:xfrm>
          <a:custGeom>
            <a:avLst/>
            <a:gdLst/>
            <a:ahLst/>
            <a:cxnLst/>
            <a:rect l="l" t="t" r="r" b="b"/>
            <a:pathLst>
              <a:path w="50164" h="8889">
                <a:moveTo>
                  <a:pt x="0" y="8889"/>
                </a:moveTo>
                <a:lnTo>
                  <a:pt x="49784" y="8889"/>
                </a:lnTo>
                <a:lnTo>
                  <a:pt x="49784" y="0"/>
                </a:lnTo>
                <a:lnTo>
                  <a:pt x="0" y="0"/>
                </a:lnTo>
                <a:lnTo>
                  <a:pt x="0" y="8889"/>
                </a:lnTo>
                <a:close/>
              </a:path>
            </a:pathLst>
          </a:custGeom>
          <a:solidFill>
            <a:srgbClr val="000000"/>
          </a:solidFill>
        </p:spPr>
        <p:txBody>
          <a:bodyPr wrap="square" lIns="0" tIns="0" rIns="0" bIns="0" rtlCol="0"/>
          <a:lstStyle/>
          <a:p>
            <a:endParaRPr/>
          </a:p>
        </p:txBody>
      </p:sp>
      <p:sp>
        <p:nvSpPr>
          <p:cNvPr id="18" name="object 18"/>
          <p:cNvSpPr/>
          <p:nvPr/>
        </p:nvSpPr>
        <p:spPr>
          <a:xfrm>
            <a:off x="2703067" y="3515359"/>
            <a:ext cx="50165" cy="8890"/>
          </a:xfrm>
          <a:custGeom>
            <a:avLst/>
            <a:gdLst/>
            <a:ahLst/>
            <a:cxnLst/>
            <a:rect l="l" t="t" r="r" b="b"/>
            <a:pathLst>
              <a:path w="50164" h="8889">
                <a:moveTo>
                  <a:pt x="0" y="8890"/>
                </a:moveTo>
                <a:lnTo>
                  <a:pt x="49783" y="8890"/>
                </a:lnTo>
                <a:lnTo>
                  <a:pt x="49783" y="0"/>
                </a:lnTo>
                <a:lnTo>
                  <a:pt x="0" y="0"/>
                </a:lnTo>
                <a:lnTo>
                  <a:pt x="0" y="8890"/>
                </a:lnTo>
                <a:close/>
              </a:path>
            </a:pathLst>
          </a:custGeom>
          <a:solidFill>
            <a:srgbClr val="000000"/>
          </a:solidFill>
        </p:spPr>
        <p:txBody>
          <a:bodyPr wrap="square" lIns="0" tIns="0" rIns="0" bIns="0" rtlCol="0"/>
          <a:lstStyle/>
          <a:p>
            <a:endParaRPr/>
          </a:p>
        </p:txBody>
      </p:sp>
      <p:sp>
        <p:nvSpPr>
          <p:cNvPr id="19" name="object 19"/>
          <p:cNvSpPr/>
          <p:nvPr/>
        </p:nvSpPr>
        <p:spPr>
          <a:xfrm>
            <a:off x="2712339" y="3319779"/>
            <a:ext cx="0" cy="195580"/>
          </a:xfrm>
          <a:custGeom>
            <a:avLst/>
            <a:gdLst/>
            <a:ahLst/>
            <a:cxnLst/>
            <a:rect l="l" t="t" r="r" b="b"/>
            <a:pathLst>
              <a:path h="195579">
                <a:moveTo>
                  <a:pt x="0" y="0"/>
                </a:moveTo>
                <a:lnTo>
                  <a:pt x="0" y="195580"/>
                </a:lnTo>
              </a:path>
            </a:pathLst>
          </a:custGeom>
          <a:ln w="18542">
            <a:solidFill>
              <a:srgbClr val="000000"/>
            </a:solidFill>
          </a:ln>
        </p:spPr>
        <p:txBody>
          <a:bodyPr wrap="square" lIns="0" tIns="0" rIns="0" bIns="0" rtlCol="0"/>
          <a:lstStyle/>
          <a:p>
            <a:endParaRPr/>
          </a:p>
        </p:txBody>
      </p:sp>
      <p:sp>
        <p:nvSpPr>
          <p:cNvPr id="20" name="object 20"/>
          <p:cNvSpPr/>
          <p:nvPr/>
        </p:nvSpPr>
        <p:spPr>
          <a:xfrm>
            <a:off x="2703067" y="3310890"/>
            <a:ext cx="50165" cy="8890"/>
          </a:xfrm>
          <a:custGeom>
            <a:avLst/>
            <a:gdLst/>
            <a:ahLst/>
            <a:cxnLst/>
            <a:rect l="l" t="t" r="r" b="b"/>
            <a:pathLst>
              <a:path w="50164" h="8889">
                <a:moveTo>
                  <a:pt x="0" y="8889"/>
                </a:moveTo>
                <a:lnTo>
                  <a:pt x="49783" y="8889"/>
                </a:lnTo>
                <a:lnTo>
                  <a:pt x="49783" y="0"/>
                </a:lnTo>
                <a:lnTo>
                  <a:pt x="0" y="0"/>
                </a:lnTo>
                <a:lnTo>
                  <a:pt x="0" y="8889"/>
                </a:lnTo>
                <a:close/>
              </a:path>
            </a:pathLst>
          </a:custGeom>
          <a:solidFill>
            <a:srgbClr val="000000"/>
          </a:solidFill>
        </p:spPr>
        <p:txBody>
          <a:bodyPr wrap="square" lIns="0" tIns="0" rIns="0" bIns="0" rtlCol="0"/>
          <a:lstStyle/>
          <a:p>
            <a:endParaRPr/>
          </a:p>
        </p:txBody>
      </p:sp>
      <p:sp>
        <p:nvSpPr>
          <p:cNvPr id="21" name="object 21"/>
          <p:cNvSpPr txBox="1"/>
          <p:nvPr/>
        </p:nvSpPr>
        <p:spPr>
          <a:xfrm>
            <a:off x="577087" y="2009921"/>
            <a:ext cx="2974340" cy="1532890"/>
          </a:xfrm>
          <a:prstGeom prst="rect">
            <a:avLst/>
          </a:prstGeom>
        </p:spPr>
        <p:txBody>
          <a:bodyPr vert="horz" wrap="square" lIns="0" tIns="110490" rIns="0" bIns="0" rtlCol="0">
            <a:spAutoFit/>
          </a:bodyPr>
          <a:lstStyle/>
          <a:p>
            <a:pPr marL="12700">
              <a:lnSpc>
                <a:spcPct val="100000"/>
              </a:lnSpc>
              <a:spcBef>
                <a:spcPts val="870"/>
              </a:spcBef>
            </a:pPr>
            <a:r>
              <a:rPr lang="ru-RU" sz="2000" spc="-5" dirty="0" smtClean="0">
                <a:latin typeface="Trebuchet MS"/>
                <a:cs typeface="Trebuchet MS"/>
              </a:rPr>
              <a:t>Уравнения</a:t>
            </a:r>
            <a:r>
              <a:rPr sz="2000" spc="-5" dirty="0" smtClean="0">
                <a:latin typeface="Trebuchet MS"/>
                <a:cs typeface="Trebuchet MS"/>
              </a:rPr>
              <a:t>:</a:t>
            </a:r>
            <a:endParaRPr sz="2000" dirty="0">
              <a:latin typeface="Trebuchet MS"/>
              <a:cs typeface="Trebuchet MS"/>
            </a:endParaRPr>
          </a:p>
          <a:p>
            <a:pPr marL="1152525">
              <a:lnSpc>
                <a:spcPct val="100000"/>
              </a:lnSpc>
              <a:spcBef>
                <a:spcPts val="690"/>
              </a:spcBef>
            </a:pPr>
            <a:r>
              <a:rPr sz="1800" dirty="0">
                <a:latin typeface="Cambria Math"/>
                <a:cs typeface="Cambria Math"/>
              </a:rPr>
              <a:t>𝑖</a:t>
            </a:r>
            <a:r>
              <a:rPr sz="1800" baseline="-20833" dirty="0">
                <a:latin typeface="Cambria Math"/>
                <a:cs typeface="Cambria Math"/>
              </a:rPr>
              <a:t>𝑡 </a:t>
            </a:r>
            <a:r>
              <a:rPr sz="1800" dirty="0">
                <a:latin typeface="Cambria Math"/>
                <a:cs typeface="Cambria Math"/>
              </a:rPr>
              <a:t>= </a:t>
            </a:r>
            <a:r>
              <a:rPr sz="1800" spc="-40" dirty="0">
                <a:latin typeface="Cambria Math"/>
                <a:cs typeface="Cambria Math"/>
              </a:rPr>
              <a:t>𝜎(𝑊</a:t>
            </a:r>
            <a:r>
              <a:rPr sz="1950" spc="-60" baseline="-14957" dirty="0">
                <a:latin typeface="Cambria Math"/>
                <a:cs typeface="Cambria Math"/>
              </a:rPr>
              <a:t>𝑖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40"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700"/>
              </a:spcBef>
            </a:pPr>
            <a:r>
              <a:rPr sz="1800" spc="-5" dirty="0">
                <a:latin typeface="Cambria Math"/>
                <a:cs typeface="Cambria Math"/>
              </a:rPr>
              <a:t>𝑓</a:t>
            </a:r>
            <a:r>
              <a:rPr sz="1800" spc="-7" baseline="-20833" dirty="0">
                <a:latin typeface="Cambria Math"/>
                <a:cs typeface="Cambria Math"/>
              </a:rPr>
              <a:t>𝑡  </a:t>
            </a:r>
            <a:r>
              <a:rPr sz="1800" dirty="0">
                <a:latin typeface="Cambria Math"/>
                <a:cs typeface="Cambria Math"/>
              </a:rPr>
              <a:t>= </a:t>
            </a:r>
            <a:r>
              <a:rPr sz="1800" spc="-60" dirty="0">
                <a:latin typeface="Cambria Math"/>
                <a:cs typeface="Cambria Math"/>
              </a:rPr>
              <a:t>𝜎(𝑊</a:t>
            </a:r>
            <a:r>
              <a:rPr sz="1950" spc="-89" baseline="-14957" dirty="0">
                <a:latin typeface="Cambria Math"/>
                <a:cs typeface="Cambria Math"/>
              </a:rPr>
              <a:t>𝑓   </a:t>
            </a:r>
            <a:r>
              <a:rPr sz="1800" spc="30" dirty="0">
                <a:latin typeface="Cambria Math"/>
                <a:cs typeface="Cambria Math"/>
              </a:rPr>
              <a:t>𝑤</a:t>
            </a:r>
            <a:r>
              <a:rPr sz="1950" spc="44" baseline="-14957" dirty="0">
                <a:latin typeface="Cambria Math"/>
                <a:cs typeface="Cambria Math"/>
              </a:rPr>
              <a:t>𝑡</a:t>
            </a:r>
            <a:r>
              <a:rPr sz="1800" spc="30"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a:p>
            <a:pPr marL="1100455">
              <a:lnSpc>
                <a:spcPct val="100000"/>
              </a:lnSpc>
              <a:spcBef>
                <a:spcPts val="825"/>
              </a:spcBef>
            </a:pPr>
            <a:r>
              <a:rPr sz="1800" dirty="0">
                <a:latin typeface="Cambria Math"/>
                <a:cs typeface="Cambria Math"/>
              </a:rPr>
              <a:t>𝑜</a:t>
            </a:r>
            <a:r>
              <a:rPr sz="1800" baseline="-20833" dirty="0">
                <a:latin typeface="Cambria Math"/>
                <a:cs typeface="Cambria Math"/>
              </a:rPr>
              <a:t>𝑡  </a:t>
            </a:r>
            <a:r>
              <a:rPr sz="1800" dirty="0">
                <a:latin typeface="Cambria Math"/>
                <a:cs typeface="Cambria Math"/>
              </a:rPr>
              <a:t>= </a:t>
            </a:r>
            <a:r>
              <a:rPr sz="1800" spc="-70" dirty="0">
                <a:latin typeface="Cambria Math"/>
                <a:cs typeface="Cambria Math"/>
              </a:rPr>
              <a:t>𝜎(𝑊</a:t>
            </a:r>
            <a:r>
              <a:rPr sz="1950" spc="-104" baseline="-14957" dirty="0">
                <a:latin typeface="Cambria Math"/>
                <a:cs typeface="Cambria Math"/>
              </a:rPr>
              <a:t>𝑜   </a:t>
            </a:r>
            <a:r>
              <a:rPr sz="1800" spc="35" dirty="0">
                <a:latin typeface="Cambria Math"/>
                <a:cs typeface="Cambria Math"/>
              </a:rPr>
              <a:t>𝑤</a:t>
            </a:r>
            <a:r>
              <a:rPr sz="1950" spc="52" baseline="-14957" dirty="0">
                <a:latin typeface="Cambria Math"/>
                <a:cs typeface="Cambria Math"/>
              </a:rPr>
              <a:t>𝑡</a:t>
            </a:r>
            <a:r>
              <a:rPr sz="1800" spc="35" dirty="0">
                <a:latin typeface="Cambria Math"/>
                <a:cs typeface="Cambria Math"/>
              </a:rPr>
              <a:t>;</a:t>
            </a:r>
            <a:r>
              <a:rPr sz="1800" spc="15" dirty="0">
                <a:latin typeface="Cambria Math"/>
                <a:cs typeface="Cambria Math"/>
              </a:rPr>
              <a:t> </a:t>
            </a:r>
            <a:r>
              <a:rPr sz="1800" spc="30" dirty="0">
                <a:latin typeface="Cambria Math"/>
                <a:cs typeface="Cambria Math"/>
              </a:rPr>
              <a:t>ℎ</a:t>
            </a:r>
            <a:r>
              <a:rPr sz="1950" spc="44" baseline="-14957" dirty="0">
                <a:latin typeface="Cambria Math"/>
                <a:cs typeface="Cambria Math"/>
              </a:rPr>
              <a:t>𝑡−1</a:t>
            </a:r>
            <a:endParaRPr sz="1950" baseline="-14957" dirty="0">
              <a:latin typeface="Cambria Math"/>
              <a:cs typeface="Cambria Math"/>
            </a:endParaRPr>
          </a:p>
        </p:txBody>
      </p:sp>
      <p:sp>
        <p:nvSpPr>
          <p:cNvPr id="22" name="object 22"/>
          <p:cNvSpPr txBox="1"/>
          <p:nvPr/>
        </p:nvSpPr>
        <p:spPr>
          <a:xfrm>
            <a:off x="3639439" y="2411368"/>
            <a:ext cx="637540" cy="1131570"/>
          </a:xfrm>
          <a:prstGeom prst="rect">
            <a:avLst/>
          </a:prstGeom>
        </p:spPr>
        <p:txBody>
          <a:bodyPr vert="horz" wrap="square" lIns="0" tIns="101600" rIns="0" bIns="0" rtlCol="0">
            <a:spAutoFit/>
          </a:bodyPr>
          <a:lstStyle/>
          <a:p>
            <a:pPr marL="12700">
              <a:lnSpc>
                <a:spcPct val="100000"/>
              </a:lnSpc>
              <a:spcBef>
                <a:spcPts val="800"/>
              </a:spcBef>
            </a:pPr>
            <a:r>
              <a:rPr sz="1800" dirty="0">
                <a:latin typeface="Cambria Math"/>
                <a:cs typeface="Cambria Math"/>
              </a:rPr>
              <a:t>+</a:t>
            </a:r>
            <a:r>
              <a:rPr sz="1800" spc="315" dirty="0">
                <a:latin typeface="Cambria Math"/>
                <a:cs typeface="Cambria Math"/>
              </a:rPr>
              <a:t> </a:t>
            </a:r>
            <a:r>
              <a:rPr sz="1800" spc="35" dirty="0">
                <a:latin typeface="Cambria Math"/>
                <a:cs typeface="Cambria Math"/>
              </a:rPr>
              <a:t>𝑏</a:t>
            </a:r>
            <a:r>
              <a:rPr sz="1950" spc="52" baseline="-14957" dirty="0">
                <a:latin typeface="Cambria Math"/>
                <a:cs typeface="Cambria Math"/>
              </a:rPr>
              <a:t>𝑖</a:t>
            </a:r>
            <a:r>
              <a:rPr sz="1800" spc="35" dirty="0">
                <a:latin typeface="Cambria Math"/>
                <a:cs typeface="Cambria Math"/>
              </a:rPr>
              <a:t>)</a:t>
            </a:r>
            <a:endParaRPr sz="1800">
              <a:latin typeface="Cambria Math"/>
              <a:cs typeface="Cambria Math"/>
            </a:endParaRPr>
          </a:p>
          <a:p>
            <a:pPr marL="38100">
              <a:lnSpc>
                <a:spcPct val="100000"/>
              </a:lnSpc>
              <a:spcBef>
                <a:spcPts val="695"/>
              </a:spcBef>
            </a:pPr>
            <a:r>
              <a:rPr sz="1800" dirty="0">
                <a:latin typeface="Cambria Math"/>
                <a:cs typeface="Cambria Math"/>
              </a:rPr>
              <a:t>+</a:t>
            </a:r>
            <a:r>
              <a:rPr sz="1800" spc="315" dirty="0">
                <a:latin typeface="Cambria Math"/>
                <a:cs typeface="Cambria Math"/>
              </a:rPr>
              <a:t> </a:t>
            </a:r>
            <a:r>
              <a:rPr sz="1800" dirty="0">
                <a:latin typeface="Cambria Math"/>
                <a:cs typeface="Cambria Math"/>
              </a:rPr>
              <a:t>𝑏</a:t>
            </a:r>
            <a:r>
              <a:rPr sz="1950" baseline="-14957" dirty="0">
                <a:latin typeface="Cambria Math"/>
                <a:cs typeface="Cambria Math"/>
              </a:rPr>
              <a:t>𝑓</a:t>
            </a:r>
            <a:r>
              <a:rPr sz="1800" dirty="0">
                <a:latin typeface="Cambria Math"/>
                <a:cs typeface="Cambria Math"/>
              </a:rPr>
              <a:t>)</a:t>
            </a:r>
            <a:endParaRPr sz="1800">
              <a:latin typeface="Cambria Math"/>
              <a:cs typeface="Cambria Math"/>
            </a:endParaRPr>
          </a:p>
          <a:p>
            <a:pPr marL="27305">
              <a:lnSpc>
                <a:spcPct val="100000"/>
              </a:lnSpc>
              <a:spcBef>
                <a:spcPts val="830"/>
              </a:spcBef>
            </a:pPr>
            <a:r>
              <a:rPr sz="1800" dirty="0">
                <a:latin typeface="Cambria Math"/>
                <a:cs typeface="Cambria Math"/>
              </a:rPr>
              <a:t>+</a:t>
            </a:r>
            <a:r>
              <a:rPr sz="1800" spc="320" dirty="0">
                <a:latin typeface="Cambria Math"/>
                <a:cs typeface="Cambria Math"/>
              </a:rPr>
              <a:t> </a:t>
            </a:r>
            <a:r>
              <a:rPr sz="1800" spc="40" dirty="0">
                <a:latin typeface="Cambria Math"/>
                <a:cs typeface="Cambria Math"/>
              </a:rPr>
              <a:t>𝑏</a:t>
            </a:r>
            <a:r>
              <a:rPr sz="1950" spc="60" baseline="-14957" dirty="0">
                <a:latin typeface="Cambria Math"/>
                <a:cs typeface="Cambria Math"/>
              </a:rPr>
              <a:t>𝑜</a:t>
            </a:r>
            <a:r>
              <a:rPr sz="1800" spc="40" dirty="0">
                <a:latin typeface="Cambria Math"/>
                <a:cs typeface="Cambria Math"/>
              </a:rPr>
              <a:t>)</a:t>
            </a:r>
            <a:endParaRPr sz="1800">
              <a:latin typeface="Cambria Math"/>
              <a:cs typeface="Cambria Math"/>
            </a:endParaRPr>
          </a:p>
        </p:txBody>
      </p:sp>
      <p:sp>
        <p:nvSpPr>
          <p:cNvPr id="23" name="object 23"/>
          <p:cNvSpPr/>
          <p:nvPr/>
        </p:nvSpPr>
        <p:spPr>
          <a:xfrm>
            <a:off x="3769614" y="3902709"/>
            <a:ext cx="55880" cy="8890"/>
          </a:xfrm>
          <a:custGeom>
            <a:avLst/>
            <a:gdLst/>
            <a:ahLst/>
            <a:cxnLst/>
            <a:rect l="l" t="t" r="r" b="b"/>
            <a:pathLst>
              <a:path w="55879"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4" name="object 24"/>
          <p:cNvSpPr/>
          <p:nvPr/>
        </p:nvSpPr>
        <p:spPr>
          <a:xfrm>
            <a:off x="3814698" y="3684270"/>
            <a:ext cx="0" cy="218440"/>
          </a:xfrm>
          <a:custGeom>
            <a:avLst/>
            <a:gdLst/>
            <a:ahLst/>
            <a:cxnLst/>
            <a:rect l="l" t="t" r="r" b="b"/>
            <a:pathLst>
              <a:path h="218439">
                <a:moveTo>
                  <a:pt x="0" y="0"/>
                </a:moveTo>
                <a:lnTo>
                  <a:pt x="0" y="218439"/>
                </a:lnTo>
              </a:path>
            </a:pathLst>
          </a:custGeom>
          <a:ln w="20574">
            <a:solidFill>
              <a:srgbClr val="000000"/>
            </a:solidFill>
          </a:ln>
        </p:spPr>
        <p:txBody>
          <a:bodyPr wrap="square" lIns="0" tIns="0" rIns="0" bIns="0" rtlCol="0"/>
          <a:lstStyle/>
          <a:p>
            <a:endParaRPr/>
          </a:p>
        </p:txBody>
      </p:sp>
      <p:sp>
        <p:nvSpPr>
          <p:cNvPr id="25" name="object 25"/>
          <p:cNvSpPr/>
          <p:nvPr/>
        </p:nvSpPr>
        <p:spPr>
          <a:xfrm>
            <a:off x="3769614" y="3675379"/>
            <a:ext cx="55880" cy="8890"/>
          </a:xfrm>
          <a:custGeom>
            <a:avLst/>
            <a:gdLst/>
            <a:ahLst/>
            <a:cxnLst/>
            <a:rect l="l" t="t" r="r" b="b"/>
            <a:pathLst>
              <a:path w="55879"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6" name="object 26"/>
          <p:cNvSpPr/>
          <p:nvPr/>
        </p:nvSpPr>
        <p:spPr>
          <a:xfrm>
            <a:off x="2838576" y="3902709"/>
            <a:ext cx="55880" cy="8890"/>
          </a:xfrm>
          <a:custGeom>
            <a:avLst/>
            <a:gdLst/>
            <a:ahLst/>
            <a:cxnLst/>
            <a:rect l="l" t="t" r="r" b="b"/>
            <a:pathLst>
              <a:path w="55880"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7" name="object 27"/>
          <p:cNvSpPr/>
          <p:nvPr/>
        </p:nvSpPr>
        <p:spPr>
          <a:xfrm>
            <a:off x="2848864" y="3684270"/>
            <a:ext cx="0" cy="218440"/>
          </a:xfrm>
          <a:custGeom>
            <a:avLst/>
            <a:gdLst/>
            <a:ahLst/>
            <a:cxnLst/>
            <a:rect l="l" t="t" r="r" b="b"/>
            <a:pathLst>
              <a:path h="218439">
                <a:moveTo>
                  <a:pt x="0" y="0"/>
                </a:moveTo>
                <a:lnTo>
                  <a:pt x="0" y="218439"/>
                </a:lnTo>
              </a:path>
            </a:pathLst>
          </a:custGeom>
          <a:ln w="20574">
            <a:solidFill>
              <a:srgbClr val="000000"/>
            </a:solidFill>
          </a:ln>
        </p:spPr>
        <p:txBody>
          <a:bodyPr wrap="square" lIns="0" tIns="0" rIns="0" bIns="0" rtlCol="0"/>
          <a:lstStyle/>
          <a:p>
            <a:endParaRPr/>
          </a:p>
        </p:txBody>
      </p:sp>
      <p:sp>
        <p:nvSpPr>
          <p:cNvPr id="28" name="object 28"/>
          <p:cNvSpPr/>
          <p:nvPr/>
        </p:nvSpPr>
        <p:spPr>
          <a:xfrm>
            <a:off x="2838576" y="3675379"/>
            <a:ext cx="55880" cy="8890"/>
          </a:xfrm>
          <a:custGeom>
            <a:avLst/>
            <a:gdLst/>
            <a:ahLst/>
            <a:cxnLst/>
            <a:rect l="l" t="t" r="r" b="b"/>
            <a:pathLst>
              <a:path w="55880" h="8889">
                <a:moveTo>
                  <a:pt x="0" y="8890"/>
                </a:moveTo>
                <a:lnTo>
                  <a:pt x="55372" y="8890"/>
                </a:lnTo>
                <a:lnTo>
                  <a:pt x="55372" y="0"/>
                </a:lnTo>
                <a:lnTo>
                  <a:pt x="0" y="0"/>
                </a:lnTo>
                <a:lnTo>
                  <a:pt x="0" y="8890"/>
                </a:lnTo>
                <a:close/>
              </a:path>
            </a:pathLst>
          </a:custGeom>
          <a:solidFill>
            <a:srgbClr val="000000"/>
          </a:solidFill>
        </p:spPr>
        <p:txBody>
          <a:bodyPr wrap="square" lIns="0" tIns="0" rIns="0" bIns="0" rtlCol="0"/>
          <a:lstStyle/>
          <a:p>
            <a:endParaRPr/>
          </a:p>
        </p:txBody>
      </p:sp>
      <p:sp>
        <p:nvSpPr>
          <p:cNvPr id="29" name="object 29"/>
          <p:cNvSpPr txBox="1"/>
          <p:nvPr/>
        </p:nvSpPr>
        <p:spPr>
          <a:xfrm>
            <a:off x="577087" y="3515842"/>
            <a:ext cx="4453890" cy="1915795"/>
          </a:xfrm>
          <a:prstGeom prst="rect">
            <a:avLst/>
          </a:prstGeom>
        </p:spPr>
        <p:txBody>
          <a:bodyPr vert="horz" wrap="square" lIns="0" tIns="96520" rIns="0" bIns="0" rtlCol="0">
            <a:spAutoFit/>
          </a:bodyPr>
          <a:lstStyle/>
          <a:p>
            <a:pPr marL="809625">
              <a:lnSpc>
                <a:spcPct val="100000"/>
              </a:lnSpc>
              <a:spcBef>
                <a:spcPts val="760"/>
              </a:spcBef>
              <a:tabLst>
                <a:tab pos="3330575" algn="l"/>
              </a:tabLst>
            </a:pPr>
            <a:r>
              <a:rPr sz="2000" spc="20" dirty="0">
                <a:latin typeface="Cambria Math"/>
                <a:cs typeface="Cambria Math"/>
              </a:rPr>
              <a:t>𝑐Ƹ</a:t>
            </a:r>
            <a:r>
              <a:rPr sz="1950" spc="30" baseline="-21367" dirty="0">
                <a:latin typeface="Cambria Math"/>
                <a:cs typeface="Cambria Math"/>
              </a:rPr>
              <a:t>𝑡  </a:t>
            </a:r>
            <a:r>
              <a:rPr sz="2000" dirty="0">
                <a:latin typeface="Cambria Math"/>
                <a:cs typeface="Cambria Math"/>
              </a:rPr>
              <a:t>=  </a:t>
            </a:r>
            <a:r>
              <a:rPr sz="2000" spc="-55" dirty="0">
                <a:latin typeface="Cambria Math"/>
                <a:cs typeface="Cambria Math"/>
              </a:rPr>
              <a:t>tanh(𝑊</a:t>
            </a:r>
            <a:r>
              <a:rPr sz="2175" spc="-82" baseline="-15325" dirty="0">
                <a:latin typeface="Cambria Math"/>
                <a:cs typeface="Cambria Math"/>
              </a:rPr>
              <a:t>𝑐</a:t>
            </a:r>
            <a:r>
              <a:rPr sz="2175" spc="300" baseline="-15325" dirty="0">
                <a:latin typeface="Cambria Math"/>
                <a:cs typeface="Cambria Math"/>
              </a:rPr>
              <a:t> </a:t>
            </a:r>
            <a:r>
              <a:rPr sz="2000" spc="35" dirty="0">
                <a:latin typeface="Cambria Math"/>
                <a:cs typeface="Cambria Math"/>
              </a:rPr>
              <a:t>𝑤</a:t>
            </a:r>
            <a:r>
              <a:rPr sz="2175" spc="52" baseline="-15325" dirty="0">
                <a:latin typeface="Cambria Math"/>
                <a:cs typeface="Cambria Math"/>
              </a:rPr>
              <a:t>𝑡</a:t>
            </a:r>
            <a:r>
              <a:rPr sz="2000" spc="35" dirty="0">
                <a:latin typeface="Cambria Math"/>
                <a:cs typeface="Cambria Math"/>
              </a:rPr>
              <a:t>;</a:t>
            </a:r>
            <a:r>
              <a:rPr sz="2000" spc="-114" dirty="0">
                <a:latin typeface="Cambria Math"/>
                <a:cs typeface="Cambria Math"/>
              </a:rPr>
              <a:t> </a:t>
            </a:r>
            <a:r>
              <a:rPr sz="2000" spc="30" dirty="0">
                <a:latin typeface="Cambria Math"/>
                <a:cs typeface="Cambria Math"/>
              </a:rPr>
              <a:t>ℎ</a:t>
            </a:r>
            <a:r>
              <a:rPr sz="2175" spc="44" baseline="-15325" dirty="0">
                <a:latin typeface="Cambria Math"/>
                <a:cs typeface="Cambria Math"/>
              </a:rPr>
              <a:t>𝑡−1	</a:t>
            </a:r>
            <a:r>
              <a:rPr sz="2000" dirty="0">
                <a:latin typeface="Cambria Math"/>
                <a:cs typeface="Cambria Math"/>
              </a:rPr>
              <a:t>+</a:t>
            </a:r>
            <a:r>
              <a:rPr sz="2000" spc="434" dirty="0">
                <a:latin typeface="Cambria Math"/>
                <a:cs typeface="Cambria Math"/>
              </a:rPr>
              <a:t> </a:t>
            </a:r>
            <a:r>
              <a:rPr sz="2000" spc="40" dirty="0">
                <a:latin typeface="Cambria Math"/>
                <a:cs typeface="Cambria Math"/>
              </a:rPr>
              <a:t>𝑏</a:t>
            </a:r>
            <a:r>
              <a:rPr sz="2175" spc="60" baseline="-15325" dirty="0">
                <a:latin typeface="Cambria Math"/>
                <a:cs typeface="Cambria Math"/>
              </a:rPr>
              <a:t>𝑐</a:t>
            </a:r>
            <a:r>
              <a:rPr sz="2000" spc="40" dirty="0">
                <a:latin typeface="Cambria Math"/>
                <a:cs typeface="Cambria Math"/>
              </a:rPr>
              <a:t>)</a:t>
            </a:r>
            <a:endParaRPr sz="2000" dirty="0">
              <a:latin typeface="Cambria Math"/>
              <a:cs typeface="Cambria Math"/>
            </a:endParaRPr>
          </a:p>
          <a:p>
            <a:pPr marL="1235075" marR="900430" algn="ctr">
              <a:lnSpc>
                <a:spcPct val="127499"/>
              </a:lnSpc>
              <a:spcBef>
                <a:spcPts val="5"/>
              </a:spcBef>
            </a:pPr>
            <a:r>
              <a:rPr sz="2000" spc="10" dirty="0">
                <a:latin typeface="Cambria Math"/>
                <a:cs typeface="Cambria Math"/>
              </a:rPr>
              <a:t>𝑐</a:t>
            </a:r>
            <a:r>
              <a:rPr sz="2175" spc="15" baseline="-15325" dirty="0">
                <a:latin typeface="Cambria Math"/>
                <a:cs typeface="Cambria Math"/>
              </a:rPr>
              <a:t>𝑡 </a:t>
            </a:r>
            <a:r>
              <a:rPr sz="2000" dirty="0">
                <a:latin typeface="Cambria Math"/>
                <a:cs typeface="Cambria Math"/>
              </a:rPr>
              <a:t>= </a:t>
            </a:r>
            <a:r>
              <a:rPr sz="2000" spc="-120" dirty="0">
                <a:latin typeface="Cambria Math"/>
                <a:cs typeface="Cambria Math"/>
              </a:rPr>
              <a:t>𝑓</a:t>
            </a:r>
            <a:r>
              <a:rPr sz="2175" spc="-179" baseline="-15325" dirty="0">
                <a:latin typeface="Cambria Math"/>
                <a:cs typeface="Cambria Math"/>
              </a:rPr>
              <a:t>𝑡 </a:t>
            </a:r>
            <a:r>
              <a:rPr sz="2000" dirty="0">
                <a:latin typeface="Cambria Math"/>
                <a:cs typeface="Cambria Math"/>
              </a:rPr>
              <a:t>∘ </a:t>
            </a:r>
            <a:r>
              <a:rPr sz="2000" spc="15" dirty="0">
                <a:latin typeface="Cambria Math"/>
                <a:cs typeface="Cambria Math"/>
              </a:rPr>
              <a:t>𝑐</a:t>
            </a:r>
            <a:r>
              <a:rPr sz="2175" spc="22" baseline="-15325" dirty="0">
                <a:latin typeface="Cambria Math"/>
                <a:cs typeface="Cambria Math"/>
              </a:rPr>
              <a:t>𝑡−1 </a:t>
            </a:r>
            <a:r>
              <a:rPr sz="2000" dirty="0">
                <a:latin typeface="Cambria Math"/>
                <a:cs typeface="Cambria Math"/>
              </a:rPr>
              <a:t>+ </a:t>
            </a:r>
            <a:r>
              <a:rPr sz="2000" spc="35" dirty="0">
                <a:latin typeface="Cambria Math"/>
                <a:cs typeface="Cambria Math"/>
              </a:rPr>
              <a:t>𝑖</a:t>
            </a:r>
            <a:r>
              <a:rPr sz="2175" spc="52" baseline="-15325" dirty="0">
                <a:latin typeface="Cambria Math"/>
                <a:cs typeface="Cambria Math"/>
              </a:rPr>
              <a:t>𝑡 </a:t>
            </a:r>
            <a:r>
              <a:rPr sz="2000" dirty="0">
                <a:latin typeface="Cambria Math"/>
                <a:cs typeface="Cambria Math"/>
              </a:rPr>
              <a:t>∘  </a:t>
            </a:r>
            <a:r>
              <a:rPr sz="2000" spc="-240" dirty="0">
                <a:latin typeface="Cambria Math"/>
                <a:cs typeface="Cambria Math"/>
              </a:rPr>
              <a:t>𝑐Ƹ</a:t>
            </a:r>
            <a:r>
              <a:rPr sz="1950" spc="-359" baseline="-21367" dirty="0">
                <a:latin typeface="Cambria Math"/>
                <a:cs typeface="Cambria Math"/>
              </a:rPr>
              <a:t>𝑡 </a:t>
            </a:r>
            <a:r>
              <a:rPr sz="2000" spc="5" dirty="0">
                <a:latin typeface="Cambria Math"/>
                <a:cs typeface="Cambria Math"/>
              </a:rPr>
              <a:t>ℎ</a:t>
            </a:r>
            <a:r>
              <a:rPr sz="1950" spc="7" baseline="-21367" dirty="0">
                <a:latin typeface="Cambria Math"/>
                <a:cs typeface="Cambria Math"/>
              </a:rPr>
              <a:t>𝑡 </a:t>
            </a:r>
            <a:r>
              <a:rPr sz="2000" dirty="0">
                <a:latin typeface="Cambria Math"/>
                <a:cs typeface="Cambria Math"/>
              </a:rPr>
              <a:t>= </a:t>
            </a:r>
            <a:r>
              <a:rPr sz="2000" spc="5" dirty="0">
                <a:latin typeface="Cambria Math"/>
                <a:cs typeface="Cambria Math"/>
              </a:rPr>
              <a:t>𝑜</a:t>
            </a:r>
            <a:r>
              <a:rPr sz="2175" spc="7" baseline="-15325" dirty="0">
                <a:latin typeface="Cambria Math"/>
                <a:cs typeface="Cambria Math"/>
              </a:rPr>
              <a:t>𝑡 </a:t>
            </a:r>
            <a:r>
              <a:rPr sz="2000" dirty="0">
                <a:latin typeface="Cambria Math"/>
                <a:cs typeface="Cambria Math"/>
              </a:rPr>
              <a:t>∘  </a:t>
            </a:r>
            <a:r>
              <a:rPr sz="2000" spc="15" dirty="0">
                <a:latin typeface="Cambria Math"/>
                <a:cs typeface="Cambria Math"/>
              </a:rPr>
              <a:t>tanh(𝑐</a:t>
            </a:r>
            <a:r>
              <a:rPr sz="2175" spc="22" baseline="-15325" dirty="0">
                <a:latin typeface="Cambria Math"/>
                <a:cs typeface="Cambria Math"/>
              </a:rPr>
              <a:t>𝑡</a:t>
            </a:r>
            <a:r>
              <a:rPr sz="2000" spc="15" dirty="0">
                <a:latin typeface="Cambria Math"/>
                <a:cs typeface="Cambria Math"/>
              </a:rPr>
              <a:t>)</a:t>
            </a:r>
            <a:endParaRPr sz="2000" dirty="0">
              <a:latin typeface="Cambria Math"/>
              <a:cs typeface="Cambria Math"/>
            </a:endParaRPr>
          </a:p>
          <a:p>
            <a:pPr marL="12700">
              <a:lnSpc>
                <a:spcPts val="2055"/>
              </a:lnSpc>
              <a:spcBef>
                <a:spcPts val="1590"/>
              </a:spcBef>
            </a:pPr>
            <a:r>
              <a:rPr lang="ru-RU" sz="1800" spc="-5" dirty="0" smtClean="0">
                <a:latin typeface="Trebuchet MS"/>
                <a:cs typeface="Trebuchet MS"/>
              </a:rPr>
              <a:t>Для </a:t>
            </a:r>
            <a:r>
              <a:rPr lang="ru-RU" sz="1800" spc="-5" dirty="0" err="1" smtClean="0">
                <a:latin typeface="Trebuchet MS"/>
                <a:cs typeface="Trebuchet MS"/>
              </a:rPr>
              <a:t>бэтча</a:t>
            </a:r>
            <a:r>
              <a:rPr lang="ru-RU" sz="1800" spc="-5" dirty="0" smtClean="0">
                <a:latin typeface="Trebuchet MS"/>
                <a:cs typeface="Trebuchet MS"/>
              </a:rPr>
              <a:t> </a:t>
            </a:r>
            <a:r>
              <a:rPr sz="1800" dirty="0" smtClean="0">
                <a:latin typeface="Trebuchet MS"/>
                <a:cs typeface="Trebuchet MS"/>
              </a:rPr>
              <a:t>B</a:t>
            </a:r>
            <a:r>
              <a:rPr sz="1800" dirty="0">
                <a:latin typeface="Trebuchet MS"/>
                <a:cs typeface="Trebuchet MS"/>
              </a:rPr>
              <a:t>, w</a:t>
            </a:r>
            <a:r>
              <a:rPr sz="1800" baseline="-20833" dirty="0">
                <a:latin typeface="Trebuchet MS"/>
                <a:cs typeface="Trebuchet MS"/>
              </a:rPr>
              <a:t>t</a:t>
            </a:r>
            <a:r>
              <a:rPr sz="1800" dirty="0">
                <a:latin typeface="Trebuchet MS"/>
                <a:cs typeface="Trebuchet MS"/>
              </a:rPr>
              <a:t>, </a:t>
            </a:r>
            <a:r>
              <a:rPr sz="1800" spc="-5" dirty="0" err="1">
                <a:latin typeface="Trebuchet MS"/>
                <a:cs typeface="Trebuchet MS"/>
              </a:rPr>
              <a:t>h</a:t>
            </a:r>
            <a:r>
              <a:rPr sz="1800" spc="-7" baseline="-20833" dirty="0" err="1">
                <a:latin typeface="Trebuchet MS"/>
                <a:cs typeface="Trebuchet MS"/>
              </a:rPr>
              <a:t>t</a:t>
            </a:r>
            <a:r>
              <a:rPr sz="1800" spc="-7" baseline="-20833" dirty="0">
                <a:latin typeface="Trebuchet MS"/>
                <a:cs typeface="Trebuchet MS"/>
              </a:rPr>
              <a:t> </a:t>
            </a:r>
            <a:r>
              <a:rPr lang="ru-RU" sz="1800" spc="-5" dirty="0" smtClean="0">
                <a:latin typeface="Trebuchet MS"/>
                <a:cs typeface="Trebuchet MS"/>
              </a:rPr>
              <a:t>– матрицы размера</a:t>
            </a:r>
            <a:endParaRPr sz="1800" dirty="0">
              <a:latin typeface="Trebuchet MS"/>
              <a:cs typeface="Trebuchet MS"/>
            </a:endParaRPr>
          </a:p>
          <a:p>
            <a:pPr marL="12700">
              <a:lnSpc>
                <a:spcPts val="2055"/>
              </a:lnSpc>
            </a:pPr>
            <a:r>
              <a:rPr sz="1800" spc="-5" dirty="0">
                <a:latin typeface="Trebuchet MS"/>
                <a:cs typeface="Trebuchet MS"/>
              </a:rPr>
              <a:t>HxB.</a:t>
            </a:r>
            <a:endParaRPr sz="1800" dirty="0">
              <a:latin typeface="Trebuchet MS"/>
              <a:cs typeface="Trebuchet MS"/>
            </a:endParaRPr>
          </a:p>
        </p:txBody>
      </p:sp>
      <p:sp>
        <p:nvSpPr>
          <p:cNvPr id="31" name="object 31"/>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32</a:t>
            </a:fld>
            <a:endParaRPr dirty="0"/>
          </a:p>
        </p:txBody>
      </p:sp>
      <p:sp>
        <p:nvSpPr>
          <p:cNvPr id="30" name="object 30"/>
          <p:cNvSpPr txBox="1"/>
          <p:nvPr/>
        </p:nvSpPr>
        <p:spPr>
          <a:xfrm>
            <a:off x="5609082" y="2107183"/>
            <a:ext cx="4649470" cy="2792095"/>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Операции</a:t>
            </a:r>
            <a:r>
              <a:rPr sz="2000" dirty="0" smtClean="0">
                <a:latin typeface="Trebuchet MS"/>
                <a:cs typeface="Trebuchet MS"/>
              </a:rPr>
              <a:t>:</a:t>
            </a:r>
            <a:endParaRPr sz="2000" dirty="0">
              <a:latin typeface="Trebuchet MS"/>
              <a:cs typeface="Trebuchet MS"/>
            </a:endParaRPr>
          </a:p>
          <a:p>
            <a:pPr marL="584200">
              <a:lnSpc>
                <a:spcPts val="1825"/>
              </a:lnSpc>
              <a:spcBef>
                <a:spcPts val="1610"/>
              </a:spcBef>
            </a:pPr>
            <a:r>
              <a:rPr sz="1600" spc="-5" dirty="0">
                <a:solidFill>
                  <a:srgbClr val="BEBEBE"/>
                </a:solidFill>
                <a:latin typeface="Trebuchet MS"/>
                <a:cs typeface="Trebuchet MS"/>
              </a:rPr>
              <a:t>1x Matrix-matrix </a:t>
            </a:r>
            <a:r>
              <a:rPr sz="1600" spc="-10" dirty="0">
                <a:solidFill>
                  <a:srgbClr val="BEBEBE"/>
                </a:solidFill>
                <a:latin typeface="Trebuchet MS"/>
                <a:cs typeface="Trebuchet MS"/>
              </a:rPr>
              <a:t>multiplication </a:t>
            </a:r>
            <a:r>
              <a:rPr sz="1600" spc="-5" dirty="0">
                <a:solidFill>
                  <a:srgbClr val="BEBEBE"/>
                </a:solidFill>
                <a:latin typeface="Trebuchet MS"/>
                <a:cs typeface="Trebuchet MS"/>
              </a:rPr>
              <a:t>(input</a:t>
            </a:r>
            <a:r>
              <a:rPr sz="1600" spc="100" dirty="0">
                <a:solidFill>
                  <a:srgbClr val="BEBEBE"/>
                </a:solidFill>
                <a:latin typeface="Trebuchet MS"/>
                <a:cs typeface="Trebuchet MS"/>
              </a:rPr>
              <a:t> </a:t>
            </a:r>
            <a:r>
              <a:rPr sz="1600" spc="-10" dirty="0">
                <a:solidFill>
                  <a:srgbClr val="BEBEBE"/>
                </a:solidFill>
                <a:latin typeface="Trebuchet MS"/>
                <a:cs typeface="Trebuchet MS"/>
              </a:rPr>
              <a:t>2HxB,</a:t>
            </a:r>
            <a:endParaRPr sz="1600" dirty="0">
              <a:latin typeface="Trebuchet MS"/>
              <a:cs typeface="Trebuchet MS"/>
            </a:endParaRPr>
          </a:p>
          <a:p>
            <a:pPr marL="584200">
              <a:lnSpc>
                <a:spcPts val="1825"/>
              </a:lnSpc>
            </a:pPr>
            <a:r>
              <a:rPr sz="1600" spc="-5" dirty="0">
                <a:solidFill>
                  <a:srgbClr val="BEBEBE"/>
                </a:solidFill>
                <a:latin typeface="Trebuchet MS"/>
                <a:cs typeface="Trebuchet MS"/>
              </a:rPr>
              <a:t>output</a:t>
            </a:r>
            <a:r>
              <a:rPr sz="1600" spc="20" dirty="0">
                <a:solidFill>
                  <a:srgbClr val="BEBEBE"/>
                </a:solidFill>
                <a:latin typeface="Trebuchet MS"/>
                <a:cs typeface="Trebuchet MS"/>
              </a:rPr>
              <a:t> </a:t>
            </a:r>
            <a:r>
              <a:rPr sz="1600" spc="-5" dirty="0">
                <a:solidFill>
                  <a:srgbClr val="BEBEBE"/>
                </a:solidFill>
                <a:latin typeface="Trebuchet MS"/>
                <a:cs typeface="Trebuchet MS"/>
              </a:rPr>
              <a:t>4HxB)</a:t>
            </a:r>
            <a:endParaRPr sz="1600" dirty="0">
              <a:latin typeface="Trebuchet MS"/>
              <a:cs typeface="Trebuchet MS"/>
            </a:endParaRPr>
          </a:p>
          <a:p>
            <a:pPr marL="584200" marR="920115">
              <a:lnSpc>
                <a:spcPct val="183800"/>
              </a:lnSpc>
            </a:pPr>
            <a:r>
              <a:rPr sz="1600" b="1" spc="-5" dirty="0">
                <a:latin typeface="Trebuchet MS"/>
                <a:cs typeface="Trebuchet MS"/>
              </a:rPr>
              <a:t>2x Pointwise tanh (input HxB)  2x Pointwise sigmoid (input HxB)  5x Pointwise add (input</a:t>
            </a:r>
            <a:r>
              <a:rPr sz="1600" b="1" spc="35" dirty="0">
                <a:latin typeface="Trebuchet MS"/>
                <a:cs typeface="Trebuchet MS"/>
              </a:rPr>
              <a:t> </a:t>
            </a:r>
            <a:r>
              <a:rPr sz="1600" b="1" spc="-5" dirty="0">
                <a:latin typeface="Trebuchet MS"/>
                <a:cs typeface="Trebuchet MS"/>
              </a:rPr>
              <a:t>HxB)</a:t>
            </a:r>
            <a:endParaRPr sz="1600" dirty="0">
              <a:latin typeface="Trebuchet MS"/>
              <a:cs typeface="Trebuchet MS"/>
            </a:endParaRPr>
          </a:p>
          <a:p>
            <a:pPr marL="584200">
              <a:lnSpc>
                <a:spcPct val="100000"/>
              </a:lnSpc>
              <a:spcBef>
                <a:spcPts val="1605"/>
              </a:spcBef>
            </a:pPr>
            <a:r>
              <a:rPr sz="1600" b="1" spc="-5" dirty="0">
                <a:latin typeface="Trebuchet MS"/>
                <a:cs typeface="Trebuchet MS"/>
              </a:rPr>
              <a:t>2x Pointwise multiplication (input</a:t>
            </a:r>
            <a:r>
              <a:rPr sz="1600" b="1" spc="85" dirty="0">
                <a:latin typeface="Trebuchet MS"/>
                <a:cs typeface="Trebuchet MS"/>
              </a:rPr>
              <a:t> </a:t>
            </a:r>
            <a:r>
              <a:rPr sz="1600" b="1" spc="-5" dirty="0">
                <a:latin typeface="Trebuchet MS"/>
                <a:cs typeface="Trebuchet MS"/>
              </a:rPr>
              <a:t>HxB)</a:t>
            </a:r>
            <a:endParaRPr sz="1600" dirty="0">
              <a:latin typeface="Trebuchet MS"/>
              <a:cs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9843720" cy="3433632"/>
          </a:xfrm>
          <a:prstGeom prst="rect">
            <a:avLst/>
          </a:prstGeom>
        </p:spPr>
        <p:txBody>
          <a:bodyPr vert="horz" wrap="square" lIns="0" tIns="47625" rIns="0" bIns="0" rtlCol="0">
            <a:spAutoFit/>
          </a:bodyPr>
          <a:lstStyle/>
          <a:p>
            <a:pPr marL="12700" marR="5080">
              <a:lnSpc>
                <a:spcPts val="2160"/>
              </a:lnSpc>
              <a:spcBef>
                <a:spcPts val="375"/>
              </a:spcBef>
            </a:pPr>
            <a:r>
              <a:rPr lang="ru-RU" sz="2000" dirty="0" smtClean="0">
                <a:latin typeface="Trebuchet MS"/>
                <a:cs typeface="Trebuchet MS"/>
              </a:rPr>
              <a:t>Наивная реализация этих точечных операций с ГП будет реализовывать их каждое как отдельное ядро ГП</a:t>
            </a:r>
            <a:endParaRPr sz="2000" dirty="0">
              <a:latin typeface="Trebuchet MS"/>
              <a:cs typeface="Trebuchet MS"/>
            </a:endParaRPr>
          </a:p>
          <a:p>
            <a:pPr marL="12700">
              <a:lnSpc>
                <a:spcPct val="100000"/>
              </a:lnSpc>
              <a:spcBef>
                <a:spcPts val="1525"/>
              </a:spcBef>
            </a:pPr>
            <a:r>
              <a:rPr lang="ru-RU" sz="2000" dirty="0" smtClean="0">
                <a:latin typeface="Trebuchet MS"/>
                <a:cs typeface="Trebuchet MS"/>
              </a:rPr>
              <a:t>Ядро по существу означает, что</a:t>
            </a:r>
            <a:r>
              <a:rPr sz="2000" spc="-5" dirty="0" smtClean="0">
                <a:latin typeface="Trebuchet MS"/>
                <a:cs typeface="Trebuchet MS"/>
              </a:rPr>
              <a:t>:</a:t>
            </a:r>
            <a:endParaRPr sz="2000" dirty="0">
              <a:latin typeface="Trebuchet MS"/>
              <a:cs typeface="Trebuchet MS"/>
            </a:endParaRPr>
          </a:p>
          <a:p>
            <a:pPr marL="355600" indent="-342900">
              <a:lnSpc>
                <a:spcPct val="100000"/>
              </a:lnSpc>
              <a:spcBef>
                <a:spcPts val="1565"/>
              </a:spcBef>
              <a:buClr>
                <a:srgbClr val="B3B3B3"/>
              </a:buClr>
              <a:buFont typeface="Arial"/>
              <a:buChar char="•"/>
              <a:tabLst>
                <a:tab pos="354965" algn="l"/>
                <a:tab pos="355600" algn="l"/>
              </a:tabLst>
            </a:pPr>
            <a:r>
              <a:rPr lang="ru-RU" sz="2000" spc="-5" dirty="0" smtClean="0">
                <a:latin typeface="Trebuchet MS"/>
                <a:cs typeface="Trebuchet MS"/>
              </a:rPr>
              <a:t>ЦПУ запускает ядро на ГП с небольшими издержками</a:t>
            </a:r>
            <a:endParaRPr sz="2000" dirty="0">
              <a:latin typeface="Trebuchet MS"/>
              <a:cs typeface="Trebuchet MS"/>
            </a:endParaRPr>
          </a:p>
          <a:p>
            <a:pPr marL="355600" indent="-342900">
              <a:lnSpc>
                <a:spcPct val="100000"/>
              </a:lnSpc>
              <a:spcBef>
                <a:spcPts val="1560"/>
              </a:spcBef>
              <a:buClr>
                <a:srgbClr val="B3B3B3"/>
              </a:buClr>
              <a:buFont typeface="Arial"/>
              <a:buChar char="•"/>
              <a:tabLst>
                <a:tab pos="354965" algn="l"/>
                <a:tab pos="355600" algn="l"/>
              </a:tabLst>
            </a:pPr>
            <a:r>
              <a:rPr lang="ru-RU" sz="2000" dirty="0" smtClean="0">
                <a:latin typeface="Trebuchet MS"/>
                <a:cs typeface="Trebuchet MS"/>
              </a:rPr>
              <a:t>Для каждого точечного элемента запускается один поток</a:t>
            </a:r>
            <a:endParaRPr sz="2000" dirty="0">
              <a:latin typeface="Trebuchet MS"/>
              <a:cs typeface="Trebuchet MS"/>
            </a:endParaRPr>
          </a:p>
          <a:p>
            <a:pPr marL="355600" marR="480695" indent="-342900">
              <a:lnSpc>
                <a:spcPts val="2160"/>
              </a:lnSpc>
              <a:spcBef>
                <a:spcPts val="1835"/>
              </a:spcBef>
              <a:buClr>
                <a:srgbClr val="B3B3B3"/>
              </a:buClr>
              <a:buFont typeface="Arial"/>
              <a:buChar char="•"/>
              <a:tabLst>
                <a:tab pos="354965" algn="l"/>
                <a:tab pos="355600" algn="l"/>
              </a:tabLst>
            </a:pPr>
            <a:r>
              <a:rPr lang="ru-RU" sz="2000" dirty="0" smtClean="0">
                <a:latin typeface="Trebuchet MS"/>
                <a:cs typeface="Trebuchet MS"/>
              </a:rPr>
              <a:t>Этот поток считывает значение, за которое оно отвечает, выполняет простую операцию и записывает ее результат</a:t>
            </a:r>
            <a:endParaRPr sz="2000" dirty="0">
              <a:latin typeface="Trebuchet MS"/>
              <a:cs typeface="Trebuchet MS"/>
            </a:endParaRPr>
          </a:p>
          <a:p>
            <a:pPr marL="12700">
              <a:lnSpc>
                <a:spcPct val="100000"/>
              </a:lnSpc>
              <a:spcBef>
                <a:spcPts val="1525"/>
              </a:spcBef>
            </a:pPr>
            <a:r>
              <a:rPr lang="ru-RU" sz="2000" dirty="0" smtClean="0">
                <a:latin typeface="Trebuchet MS"/>
                <a:cs typeface="Trebuchet MS"/>
              </a:rPr>
              <a:t>Есть две проблемы с этим: издержки установки ядра и пропускной способности.</a:t>
            </a:r>
            <a:endParaRPr sz="20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33</a:t>
            </a:fld>
            <a:endParaRPr dirty="0"/>
          </a:p>
        </p:txBody>
      </p:sp>
      <p:sp>
        <p:nvSpPr>
          <p:cNvPr id="3" name="object 3"/>
          <p:cNvSpPr txBox="1">
            <a:spLocks noGrp="1"/>
          </p:cNvSpPr>
          <p:nvPr>
            <p:ph type="title"/>
          </p:nvPr>
        </p:nvSpPr>
        <p:spPr>
          <a:xfrm>
            <a:off x="577087" y="631393"/>
            <a:ext cx="4355465" cy="931544"/>
          </a:xfrm>
          <a:prstGeom prst="rect">
            <a:avLst/>
          </a:prstGeom>
        </p:spPr>
        <p:txBody>
          <a:bodyPr vert="horz" wrap="square" lIns="0" tIns="12700" rIns="0" bIns="0" rtlCol="0">
            <a:spAutoFit/>
          </a:bodyPr>
          <a:lstStyle/>
          <a:p>
            <a:pPr marL="12700">
              <a:lnSpc>
                <a:spcPts val="4285"/>
              </a:lnSpc>
              <a:spcBef>
                <a:spcPts val="100"/>
              </a:spcBef>
            </a:pPr>
            <a:r>
              <a:rPr lang="ru-RU" dirty="0" smtClean="0"/>
              <a:t>Точечные Операции</a:t>
            </a:r>
            <a:endParaRPr spc="-5" dirty="0"/>
          </a:p>
          <a:p>
            <a:pPr marL="12700">
              <a:lnSpc>
                <a:spcPts val="2845"/>
              </a:lnSpc>
            </a:pPr>
            <a:r>
              <a:rPr lang="ru-RU" sz="2400" spc="-5" dirty="0" smtClean="0">
                <a:solidFill>
                  <a:srgbClr val="76B800"/>
                </a:solidFill>
              </a:rPr>
              <a:t>Оптимизация</a:t>
            </a:r>
            <a:r>
              <a:rPr sz="2400" spc="5" dirty="0" smtClean="0">
                <a:solidFill>
                  <a:srgbClr val="76B800"/>
                </a:solidFill>
              </a:rPr>
              <a:t> </a:t>
            </a:r>
            <a:r>
              <a:rPr sz="2400" spc="-5" dirty="0">
                <a:solidFill>
                  <a:srgbClr val="76B800"/>
                </a:solidFill>
              </a:rPr>
              <a:t>#2</a:t>
            </a:r>
            <a:endParaRP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9107170" cy="1141979"/>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Решение к этой проблеме  - это объединить точечные операции на одном ядре</a:t>
            </a:r>
            <a:endParaRPr sz="2000" dirty="0">
              <a:latin typeface="Trebuchet MS"/>
              <a:cs typeface="Trebuchet MS"/>
            </a:endParaRPr>
          </a:p>
          <a:p>
            <a:pPr marL="12700">
              <a:lnSpc>
                <a:spcPct val="100000"/>
              </a:lnSpc>
              <a:spcBef>
                <a:spcPts val="1560"/>
              </a:spcBef>
            </a:pPr>
            <a:r>
              <a:rPr lang="ru-RU" sz="2000" spc="-5" dirty="0" smtClean="0">
                <a:latin typeface="Trebuchet MS"/>
                <a:cs typeface="Trebuchet MS"/>
              </a:rPr>
              <a:t>Вместо запуска на ядре каждо</a:t>
            </a:r>
            <a:r>
              <a:rPr lang="ru-RU" sz="2000" spc="-5" dirty="0" smtClean="0">
                <a:latin typeface="Trebuchet MS"/>
                <a:cs typeface="Trebuchet MS"/>
              </a:rPr>
              <a:t>й операции, надо запустить всю серию сразу.</a:t>
            </a:r>
            <a:endParaRPr sz="2000" dirty="0">
              <a:latin typeface="Trebuchet MS"/>
              <a:cs typeface="Trebuchet MS"/>
            </a:endParaRPr>
          </a:p>
        </p:txBody>
      </p:sp>
      <p:sp>
        <p:nvSpPr>
          <p:cNvPr id="3" name="object 3"/>
          <p:cNvSpPr txBox="1"/>
          <p:nvPr/>
        </p:nvSpPr>
        <p:spPr>
          <a:xfrm>
            <a:off x="595680" y="5116779"/>
            <a:ext cx="9513392" cy="320601"/>
          </a:xfrm>
          <a:prstGeom prst="rect">
            <a:avLst/>
          </a:prstGeom>
        </p:spPr>
        <p:txBody>
          <a:bodyPr vert="horz" wrap="square" lIns="0" tIns="12700" rIns="0" bIns="0" rtlCol="0">
            <a:spAutoFit/>
          </a:bodyPr>
          <a:lstStyle/>
          <a:p>
            <a:pPr marL="12700">
              <a:lnSpc>
                <a:spcPct val="100000"/>
              </a:lnSpc>
              <a:spcBef>
                <a:spcPts val="100"/>
              </a:spcBef>
            </a:pPr>
            <a:r>
              <a:rPr lang="ru-RU" sz="2000" spc="-5" dirty="0" smtClean="0">
                <a:latin typeface="Trebuchet MS"/>
                <a:cs typeface="Trebuchet MS"/>
              </a:rPr>
              <a:t>В вышеуказанном случае, это ускорит процесс больше, чем в 2 раза.</a:t>
            </a:r>
            <a:endParaRPr sz="2000" dirty="0">
              <a:latin typeface="Trebuchet MS"/>
              <a:cs typeface="Trebuchet MS"/>
            </a:endParaRPr>
          </a:p>
        </p:txBody>
      </p:sp>
      <p:sp>
        <p:nvSpPr>
          <p:cNvPr id="4" name="object 4"/>
          <p:cNvSpPr txBox="1">
            <a:spLocks noGrp="1"/>
          </p:cNvSpPr>
          <p:nvPr>
            <p:ph type="title"/>
          </p:nvPr>
        </p:nvSpPr>
        <p:spPr>
          <a:xfrm>
            <a:off x="577087" y="631393"/>
            <a:ext cx="5442713" cy="1048492"/>
          </a:xfrm>
          <a:prstGeom prst="rect">
            <a:avLst/>
          </a:prstGeom>
        </p:spPr>
        <p:txBody>
          <a:bodyPr vert="horz" wrap="square" lIns="0" tIns="12700" rIns="0" bIns="0" rtlCol="0">
            <a:spAutoFit/>
          </a:bodyPr>
          <a:lstStyle/>
          <a:p>
            <a:pPr marL="12700">
              <a:lnSpc>
                <a:spcPts val="4285"/>
              </a:lnSpc>
              <a:spcBef>
                <a:spcPts val="100"/>
              </a:spcBef>
            </a:pPr>
            <a:r>
              <a:rPr lang="ru-RU" dirty="0"/>
              <a:t>Точечные </a:t>
            </a:r>
            <a:r>
              <a:rPr lang="ru-RU" dirty="0" smtClean="0"/>
              <a:t>Операции</a:t>
            </a:r>
            <a:br>
              <a:rPr lang="ru-RU" dirty="0" smtClean="0"/>
            </a:br>
            <a:r>
              <a:rPr lang="ru-RU" sz="2400" spc="-5" dirty="0" smtClean="0">
                <a:solidFill>
                  <a:srgbClr val="76B800"/>
                </a:solidFill>
              </a:rPr>
              <a:t>Решение</a:t>
            </a:r>
            <a:endParaRPr sz="2400" dirty="0"/>
          </a:p>
        </p:txBody>
      </p:sp>
      <p:sp>
        <p:nvSpPr>
          <p:cNvPr id="5" name="object 5"/>
          <p:cNvSpPr/>
          <p:nvPr/>
        </p:nvSpPr>
        <p:spPr>
          <a:xfrm>
            <a:off x="2328672" y="3352800"/>
            <a:ext cx="6120383" cy="11811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376042" y="4547108"/>
            <a:ext cx="602615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7E7E7E"/>
                </a:solidFill>
                <a:latin typeface="Trebuchet MS"/>
                <a:cs typeface="Trebuchet MS"/>
              </a:rPr>
              <a:t>Source:</a:t>
            </a:r>
            <a:r>
              <a:rPr sz="1050" spc="90" dirty="0">
                <a:solidFill>
                  <a:srgbClr val="7E7E7E"/>
                </a:solidFill>
                <a:latin typeface="Trebuchet MS"/>
                <a:cs typeface="Trebuchet MS"/>
              </a:rPr>
              <a:t> </a:t>
            </a:r>
            <a:r>
              <a:rPr sz="1050" spc="-5" dirty="0">
                <a:solidFill>
                  <a:srgbClr val="7E7E7E"/>
                </a:solidFill>
                <a:latin typeface="Trebuchet MS"/>
                <a:cs typeface="Trebuchet MS"/>
              </a:rPr>
              <a:t>https://devblogs.nvidia.com/parallelforall/optimizing-recurrent-neural-networks-cudnn-5/</a:t>
            </a:r>
            <a:endParaRPr sz="1050">
              <a:latin typeface="Trebuchet MS"/>
              <a:cs typeface="Trebuchet MS"/>
            </a:endParaRPr>
          </a:p>
        </p:txBody>
      </p:sp>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280913" cy="923330"/>
          </a:xfrm>
          <a:prstGeom prst="rect">
            <a:avLst/>
          </a:prstGeom>
        </p:spPr>
        <p:txBody>
          <a:bodyPr vert="horz" wrap="square" lIns="0" tIns="12700" rIns="0" bIns="0" rtlCol="0">
            <a:spAutoFit/>
          </a:bodyPr>
          <a:lstStyle/>
          <a:p>
            <a:pPr marL="12700">
              <a:lnSpc>
                <a:spcPts val="4285"/>
              </a:lnSpc>
              <a:spcBef>
                <a:spcPts val="100"/>
              </a:spcBef>
            </a:pPr>
            <a:r>
              <a:rPr lang="ru-RU" spc="-5" dirty="0" smtClean="0"/>
              <a:t>Увеличение Параллелизма</a:t>
            </a:r>
            <a:endParaRPr dirty="0"/>
          </a:p>
          <a:p>
            <a:pPr marL="12700">
              <a:lnSpc>
                <a:spcPts val="2845"/>
              </a:lnSpc>
            </a:pPr>
            <a:r>
              <a:rPr lang="ru-RU" sz="2400" spc="-5" dirty="0" smtClean="0">
                <a:solidFill>
                  <a:srgbClr val="76B800"/>
                </a:solidFill>
              </a:rPr>
              <a:t>Оптимизация</a:t>
            </a:r>
            <a:r>
              <a:rPr sz="2400" spc="5" dirty="0" smtClean="0">
                <a:solidFill>
                  <a:srgbClr val="76B800"/>
                </a:solidFill>
              </a:rPr>
              <a:t> </a:t>
            </a:r>
            <a:r>
              <a:rPr sz="2400" spc="-5" dirty="0">
                <a:solidFill>
                  <a:srgbClr val="76B800"/>
                </a:solidFill>
              </a:rPr>
              <a:t>#3</a:t>
            </a:r>
            <a:endParaRPr sz="2400" dirty="0"/>
          </a:p>
        </p:txBody>
      </p:sp>
      <p:sp>
        <p:nvSpPr>
          <p:cNvPr id="3" name="object 3"/>
          <p:cNvSpPr/>
          <p:nvPr/>
        </p:nvSpPr>
        <p:spPr>
          <a:xfrm>
            <a:off x="905255" y="1874392"/>
            <a:ext cx="7008495" cy="39577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5" name="object 5"/>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6" name="object 6"/>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7" name="object 7"/>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8" name="object 8"/>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9" name="object 9"/>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0" name="object 10"/>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1" name="object 11"/>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2" name="object 12"/>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3" name="object 13"/>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4" name="object 14"/>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7" name="object 17"/>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35</a:t>
            </a:fld>
            <a:endParaRPr dirty="0"/>
          </a:p>
        </p:txBody>
      </p:sp>
      <p:sp>
        <p:nvSpPr>
          <p:cNvPr id="15" name="object 15"/>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6" name="object 16"/>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509513"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577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5" name="object 5"/>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6" name="object 6"/>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7" name="object 7"/>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8" name="object 8"/>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9" name="object 9"/>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0" name="object 10"/>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1" name="object 11"/>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2" name="object 12"/>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3" name="object 13"/>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4" name="object 14"/>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7" name="object 17"/>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36</a:t>
            </a:fld>
            <a:endParaRPr dirty="0"/>
          </a:p>
        </p:txBody>
      </p:sp>
      <p:sp>
        <p:nvSpPr>
          <p:cNvPr id="15" name="object 15"/>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6" name="object 16"/>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585713"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37</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5899913"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FF0000"/>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38</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433313"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B3B3B3"/>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39</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69" y="-15582"/>
            <a:ext cx="11945620" cy="1120820"/>
          </a:xfrm>
          <a:prstGeom prst="rect">
            <a:avLst/>
          </a:prstGeom>
        </p:spPr>
        <p:txBody>
          <a:bodyPr vert="horz" wrap="square" lIns="0" tIns="12700" rIns="0" bIns="0" rtlCol="0">
            <a:spAutoFit/>
          </a:bodyPr>
          <a:lstStyle/>
          <a:p>
            <a:pPr marL="12700">
              <a:lnSpc>
                <a:spcPct val="100000"/>
              </a:lnSpc>
              <a:spcBef>
                <a:spcPts val="100"/>
              </a:spcBef>
            </a:pPr>
            <a:r>
              <a:rPr lang="ru-RU" spc="-5" dirty="0" smtClean="0"/>
              <a:t>Низкая Задержка или Высокая Пропускная способность?</a:t>
            </a:r>
            <a:endParaRPr dirty="0"/>
          </a:p>
        </p:txBody>
      </p:sp>
      <p:sp>
        <p:nvSpPr>
          <p:cNvPr id="3" name="object 3"/>
          <p:cNvSpPr/>
          <p:nvPr/>
        </p:nvSpPr>
        <p:spPr>
          <a:xfrm>
            <a:off x="5486400" y="940308"/>
            <a:ext cx="0" cy="4663440"/>
          </a:xfrm>
          <a:custGeom>
            <a:avLst/>
            <a:gdLst/>
            <a:ahLst/>
            <a:cxnLst/>
            <a:rect l="l" t="t" r="r" b="b"/>
            <a:pathLst>
              <a:path h="4663440">
                <a:moveTo>
                  <a:pt x="0" y="0"/>
                </a:moveTo>
                <a:lnTo>
                  <a:pt x="0" y="4663440"/>
                </a:lnTo>
              </a:path>
            </a:pathLst>
          </a:custGeom>
          <a:ln w="15240">
            <a:solidFill>
              <a:srgbClr val="A6A6A6"/>
            </a:solidFill>
            <a:prstDash val="sysDot"/>
          </a:ln>
        </p:spPr>
        <p:txBody>
          <a:bodyPr wrap="square" lIns="0" tIns="0" rIns="0" bIns="0" rtlCol="0"/>
          <a:lstStyle/>
          <a:p>
            <a:endParaRPr/>
          </a:p>
        </p:txBody>
      </p:sp>
      <p:sp>
        <p:nvSpPr>
          <p:cNvPr id="4" name="object 4"/>
          <p:cNvSpPr/>
          <p:nvPr/>
        </p:nvSpPr>
        <p:spPr>
          <a:xfrm>
            <a:off x="604204" y="978942"/>
            <a:ext cx="4462272" cy="261823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27682" y="771220"/>
            <a:ext cx="4643627" cy="264261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50493" y="3413836"/>
            <a:ext cx="485140" cy="331470"/>
          </a:xfrm>
          <a:prstGeom prst="rect">
            <a:avLst/>
          </a:prstGeom>
        </p:spPr>
        <p:txBody>
          <a:bodyPr vert="horz" wrap="square" lIns="0" tIns="13335" rIns="0" bIns="0" rtlCol="0">
            <a:spAutoFit/>
          </a:bodyPr>
          <a:lstStyle/>
          <a:p>
            <a:pPr marL="12700">
              <a:lnSpc>
                <a:spcPct val="100000"/>
              </a:lnSpc>
              <a:spcBef>
                <a:spcPts val="105"/>
              </a:spcBef>
            </a:pPr>
            <a:r>
              <a:rPr lang="ru-RU" sz="2000" spc="-5" dirty="0" smtClean="0">
                <a:latin typeface="Trebuchet MS"/>
                <a:cs typeface="Trebuchet MS"/>
              </a:rPr>
              <a:t>ЦПУ</a:t>
            </a:r>
            <a:endParaRPr sz="2000" dirty="0">
              <a:latin typeface="Trebuchet MS"/>
              <a:cs typeface="Trebuchet MS"/>
            </a:endParaRPr>
          </a:p>
        </p:txBody>
      </p:sp>
      <p:sp>
        <p:nvSpPr>
          <p:cNvPr id="10" name="object 10"/>
          <p:cNvSpPr txBox="1"/>
          <p:nvPr/>
        </p:nvSpPr>
        <p:spPr>
          <a:xfrm>
            <a:off x="10004932" y="5858493"/>
            <a:ext cx="104775" cy="144145"/>
          </a:xfrm>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sz="800" dirty="0">
                <a:solidFill>
                  <a:srgbClr val="505050"/>
                </a:solidFill>
                <a:latin typeface="Trebuchet MS"/>
                <a:cs typeface="Trebuchet MS"/>
              </a:rPr>
              <a:t>4</a:t>
            </a:fld>
            <a:endParaRPr sz="800">
              <a:latin typeface="Trebuchet MS"/>
              <a:cs typeface="Trebuchet MS"/>
            </a:endParaRPr>
          </a:p>
        </p:txBody>
      </p:sp>
      <p:sp>
        <p:nvSpPr>
          <p:cNvPr id="7" name="object 7"/>
          <p:cNvSpPr txBox="1"/>
          <p:nvPr/>
        </p:nvSpPr>
        <p:spPr>
          <a:xfrm>
            <a:off x="964793" y="3780282"/>
            <a:ext cx="4156075" cy="1923604"/>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4965" algn="l"/>
                <a:tab pos="356235" algn="l"/>
              </a:tabLst>
            </a:pPr>
            <a:r>
              <a:rPr lang="ru-RU" sz="2000" dirty="0" smtClean="0">
                <a:latin typeface="Trebuchet MS"/>
                <a:cs typeface="Trebuchet MS"/>
              </a:rPr>
              <a:t>Оптимизирован для доступа с низкой задержкой к кэшированным наборам данных</a:t>
            </a:r>
            <a:endParaRPr sz="2000" dirty="0">
              <a:latin typeface="Trebuchet MS"/>
              <a:cs typeface="Trebuchet MS"/>
            </a:endParaRPr>
          </a:p>
          <a:p>
            <a:pPr marL="355600" marR="451484" indent="-342900">
              <a:lnSpc>
                <a:spcPct val="100000"/>
              </a:lnSpc>
              <a:spcBef>
                <a:spcPts val="484"/>
              </a:spcBef>
              <a:buFont typeface="Wingdings"/>
              <a:buChar char=""/>
              <a:tabLst>
                <a:tab pos="354965" algn="l"/>
                <a:tab pos="356235" algn="l"/>
              </a:tabLst>
            </a:pPr>
            <a:r>
              <a:rPr lang="ru-RU" sz="2000" spc="-5" dirty="0" smtClean="0">
                <a:latin typeface="Trebuchet MS"/>
                <a:cs typeface="Trebuchet MS"/>
              </a:rPr>
              <a:t>Логика управления для неупорядоченного и спекулятивного исполнения</a:t>
            </a:r>
            <a:endParaRPr sz="2000" dirty="0">
              <a:latin typeface="Trebuchet MS"/>
              <a:cs typeface="Trebuchet MS"/>
            </a:endParaRPr>
          </a:p>
        </p:txBody>
      </p:sp>
      <p:sp>
        <p:nvSpPr>
          <p:cNvPr id="8" name="object 8"/>
          <p:cNvSpPr txBox="1"/>
          <p:nvPr/>
        </p:nvSpPr>
        <p:spPr>
          <a:xfrm>
            <a:off x="5923279" y="3413836"/>
            <a:ext cx="505459" cy="331470"/>
          </a:xfrm>
          <a:prstGeom prst="rect">
            <a:avLst/>
          </a:prstGeom>
        </p:spPr>
        <p:txBody>
          <a:bodyPr vert="horz" wrap="square" lIns="0" tIns="13335" rIns="0" bIns="0" rtlCol="0">
            <a:spAutoFit/>
          </a:bodyPr>
          <a:lstStyle/>
          <a:p>
            <a:pPr marL="12700">
              <a:lnSpc>
                <a:spcPct val="100000"/>
              </a:lnSpc>
              <a:spcBef>
                <a:spcPts val="105"/>
              </a:spcBef>
            </a:pPr>
            <a:r>
              <a:rPr lang="ru-RU" sz="2000" spc="-5" dirty="0" smtClean="0">
                <a:latin typeface="Trebuchet MS"/>
                <a:cs typeface="Trebuchet MS"/>
              </a:rPr>
              <a:t>ГП</a:t>
            </a:r>
            <a:endParaRPr sz="2000" dirty="0">
              <a:latin typeface="Trebuchet MS"/>
              <a:cs typeface="Trebuchet MS"/>
            </a:endParaRPr>
          </a:p>
        </p:txBody>
      </p:sp>
      <p:sp>
        <p:nvSpPr>
          <p:cNvPr id="9" name="object 9"/>
          <p:cNvSpPr txBox="1"/>
          <p:nvPr/>
        </p:nvSpPr>
        <p:spPr>
          <a:xfrm>
            <a:off x="6037578" y="3780282"/>
            <a:ext cx="4870453" cy="2295500"/>
          </a:xfrm>
          <a:prstGeom prst="rect">
            <a:avLst/>
          </a:prstGeom>
        </p:spPr>
        <p:txBody>
          <a:bodyPr vert="horz" wrap="square" lIns="0" tIns="12700" rIns="0" bIns="0" rtlCol="0">
            <a:spAutoFit/>
          </a:bodyPr>
          <a:lstStyle/>
          <a:p>
            <a:pPr marL="355600" marR="507365" indent="-342900">
              <a:lnSpc>
                <a:spcPct val="100000"/>
              </a:lnSpc>
              <a:spcBef>
                <a:spcPts val="100"/>
              </a:spcBef>
              <a:buFont typeface="Wingdings"/>
              <a:buChar char=""/>
              <a:tabLst>
                <a:tab pos="354965" algn="l"/>
                <a:tab pos="355600" algn="l"/>
              </a:tabLst>
            </a:pPr>
            <a:r>
              <a:rPr lang="ru-RU" sz="2000" dirty="0" smtClean="0">
                <a:latin typeface="Trebuchet MS"/>
                <a:cs typeface="Trebuchet MS"/>
              </a:rPr>
              <a:t>Оптимизирован для параллельных данных, пропускной способности</a:t>
            </a:r>
            <a:endParaRPr sz="2000" dirty="0">
              <a:latin typeface="Trebuchet MS"/>
              <a:cs typeface="Trebuchet MS"/>
            </a:endParaRPr>
          </a:p>
          <a:p>
            <a:pPr marL="355600" marR="5080" indent="-342900">
              <a:lnSpc>
                <a:spcPct val="100000"/>
              </a:lnSpc>
              <a:spcBef>
                <a:spcPts val="484"/>
              </a:spcBef>
              <a:buFont typeface="Wingdings"/>
              <a:buChar char=""/>
              <a:tabLst>
                <a:tab pos="354965" algn="l"/>
                <a:tab pos="355600" algn="l"/>
              </a:tabLst>
            </a:pPr>
            <a:r>
              <a:rPr lang="ru-RU" sz="2000" spc="-5" dirty="0" smtClean="0">
                <a:latin typeface="Trebuchet MS"/>
                <a:cs typeface="Trebuchet MS"/>
              </a:rPr>
              <a:t>Архитектура толерантна к задержкам памяти</a:t>
            </a:r>
            <a:endParaRPr sz="2000" dirty="0">
              <a:latin typeface="Trebuchet MS"/>
              <a:cs typeface="Trebuchet MS"/>
            </a:endParaRPr>
          </a:p>
          <a:p>
            <a:pPr marL="355600" marR="390525" indent="-342900">
              <a:lnSpc>
                <a:spcPct val="100000"/>
              </a:lnSpc>
              <a:spcBef>
                <a:spcPts val="480"/>
              </a:spcBef>
              <a:buFont typeface="Wingdings"/>
              <a:buChar char=""/>
              <a:tabLst>
                <a:tab pos="354965" algn="l"/>
                <a:tab pos="355600" algn="l"/>
              </a:tabLst>
            </a:pPr>
            <a:r>
              <a:rPr lang="ru-RU" sz="2000" spc="-5" dirty="0" smtClean="0">
                <a:latin typeface="Trebuchet MS"/>
                <a:cs typeface="Trebuchet MS"/>
              </a:rPr>
              <a:t>Больше транзисторов, предназначенных для вычислений</a:t>
            </a:r>
            <a:endParaRPr sz="2000" dirty="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357114"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B3B3B3"/>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40</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966713"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B3B3B3"/>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41</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204714"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B3B3B3"/>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588A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505050"/>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42</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6966713" cy="1115690"/>
          </a:xfrm>
          <a:prstGeom prst="rect">
            <a:avLst/>
          </a:prstGeom>
        </p:spPr>
        <p:txBody>
          <a:bodyPr vert="horz" wrap="square" lIns="0" tIns="12700" rIns="0" bIns="0" rtlCol="0">
            <a:spAutoFit/>
          </a:bodyPr>
          <a:lstStyle/>
          <a:p>
            <a:pPr marL="12700">
              <a:lnSpc>
                <a:spcPts val="4285"/>
              </a:lnSpc>
              <a:spcBef>
                <a:spcPts val="100"/>
              </a:spcBef>
            </a:pPr>
            <a:r>
              <a:rPr lang="ru-RU" spc="-5" dirty="0"/>
              <a:t>Увеличение Параллелизма</a:t>
            </a:r>
            <a:r>
              <a:rPr lang="ru-RU" dirty="0"/>
              <a:t/>
            </a:r>
            <a:br>
              <a:rPr lang="ru-RU" dirty="0"/>
            </a:br>
            <a:r>
              <a:rPr lang="ru-RU" sz="2400" spc="-5" dirty="0">
                <a:solidFill>
                  <a:srgbClr val="76B800"/>
                </a:solidFill>
              </a:rPr>
              <a:t>Оптимизация</a:t>
            </a:r>
            <a:r>
              <a:rPr lang="ru-RU" sz="2400" spc="5" dirty="0">
                <a:solidFill>
                  <a:srgbClr val="76B800"/>
                </a:solidFill>
              </a:rPr>
              <a:t> </a:t>
            </a:r>
            <a:r>
              <a:rPr lang="ru-RU" sz="2400" spc="-5" dirty="0">
                <a:solidFill>
                  <a:srgbClr val="76B800"/>
                </a:solidFill>
              </a:rPr>
              <a:t>#3</a:t>
            </a:r>
            <a:endParaRPr sz="2400" dirty="0"/>
          </a:p>
        </p:txBody>
      </p:sp>
      <p:sp>
        <p:nvSpPr>
          <p:cNvPr id="3" name="object 3"/>
          <p:cNvSpPr/>
          <p:nvPr/>
        </p:nvSpPr>
        <p:spPr>
          <a:xfrm>
            <a:off x="905255" y="1874392"/>
            <a:ext cx="7008495" cy="3939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1427" y="5393296"/>
            <a:ext cx="260350" cy="439420"/>
          </a:xfrm>
          <a:custGeom>
            <a:avLst/>
            <a:gdLst/>
            <a:ahLst/>
            <a:cxnLst/>
            <a:rect l="l" t="t" r="r" b="b"/>
            <a:pathLst>
              <a:path w="260350" h="439420">
                <a:moveTo>
                  <a:pt x="130067" y="114946"/>
                </a:moveTo>
                <a:lnTo>
                  <a:pt x="101112" y="164576"/>
                </a:lnTo>
                <a:lnTo>
                  <a:pt x="101112" y="438835"/>
                </a:lnTo>
                <a:lnTo>
                  <a:pt x="159024" y="438835"/>
                </a:lnTo>
                <a:lnTo>
                  <a:pt x="159017" y="164576"/>
                </a:lnTo>
                <a:lnTo>
                  <a:pt x="130067" y="114946"/>
                </a:lnTo>
                <a:close/>
              </a:path>
              <a:path w="260350" h="439420">
                <a:moveTo>
                  <a:pt x="130068" y="0"/>
                </a:moveTo>
                <a:lnTo>
                  <a:pt x="3716" y="216623"/>
                </a:lnTo>
                <a:lnTo>
                  <a:pt x="0" y="227501"/>
                </a:lnTo>
                <a:lnTo>
                  <a:pt x="722" y="238575"/>
                </a:lnTo>
                <a:lnTo>
                  <a:pt x="5545" y="248574"/>
                </a:lnTo>
                <a:lnTo>
                  <a:pt x="14130" y="256222"/>
                </a:lnTo>
                <a:lnTo>
                  <a:pt x="25014" y="259933"/>
                </a:lnTo>
                <a:lnTo>
                  <a:pt x="36091" y="259210"/>
                </a:lnTo>
                <a:lnTo>
                  <a:pt x="46087" y="254386"/>
                </a:lnTo>
                <a:lnTo>
                  <a:pt x="53728" y="245795"/>
                </a:lnTo>
                <a:lnTo>
                  <a:pt x="101105" y="164588"/>
                </a:lnTo>
                <a:lnTo>
                  <a:pt x="101112" y="57467"/>
                </a:lnTo>
                <a:lnTo>
                  <a:pt x="163591" y="57467"/>
                </a:lnTo>
                <a:lnTo>
                  <a:pt x="130068" y="0"/>
                </a:lnTo>
                <a:close/>
              </a:path>
              <a:path w="260350" h="439420">
                <a:moveTo>
                  <a:pt x="163591" y="57467"/>
                </a:moveTo>
                <a:lnTo>
                  <a:pt x="159024" y="57467"/>
                </a:lnTo>
                <a:lnTo>
                  <a:pt x="159024" y="164588"/>
                </a:lnTo>
                <a:lnTo>
                  <a:pt x="206395" y="245795"/>
                </a:lnTo>
                <a:lnTo>
                  <a:pt x="214069" y="254386"/>
                </a:lnTo>
                <a:lnTo>
                  <a:pt x="224064" y="259210"/>
                </a:lnTo>
                <a:lnTo>
                  <a:pt x="235131" y="259933"/>
                </a:lnTo>
                <a:lnTo>
                  <a:pt x="246019" y="256222"/>
                </a:lnTo>
                <a:lnTo>
                  <a:pt x="254611" y="248574"/>
                </a:lnTo>
                <a:lnTo>
                  <a:pt x="259418" y="238575"/>
                </a:lnTo>
                <a:lnTo>
                  <a:pt x="260128" y="227501"/>
                </a:lnTo>
                <a:lnTo>
                  <a:pt x="256433" y="216623"/>
                </a:lnTo>
                <a:lnTo>
                  <a:pt x="163591" y="57467"/>
                </a:lnTo>
                <a:close/>
              </a:path>
              <a:path w="260350" h="439420">
                <a:moveTo>
                  <a:pt x="159024" y="72059"/>
                </a:moveTo>
                <a:lnTo>
                  <a:pt x="155087" y="72059"/>
                </a:lnTo>
                <a:lnTo>
                  <a:pt x="130067" y="114946"/>
                </a:lnTo>
                <a:lnTo>
                  <a:pt x="159024" y="164588"/>
                </a:lnTo>
                <a:lnTo>
                  <a:pt x="159024" y="72059"/>
                </a:lnTo>
                <a:close/>
              </a:path>
              <a:path w="260350" h="439420">
                <a:moveTo>
                  <a:pt x="159024" y="57467"/>
                </a:moveTo>
                <a:lnTo>
                  <a:pt x="101112" y="57467"/>
                </a:lnTo>
                <a:lnTo>
                  <a:pt x="101112" y="164576"/>
                </a:lnTo>
                <a:lnTo>
                  <a:pt x="130067" y="114946"/>
                </a:lnTo>
                <a:lnTo>
                  <a:pt x="105049" y="72059"/>
                </a:lnTo>
                <a:lnTo>
                  <a:pt x="159024" y="72059"/>
                </a:lnTo>
                <a:lnTo>
                  <a:pt x="159024" y="57467"/>
                </a:lnTo>
                <a:close/>
              </a:path>
              <a:path w="260350" h="439420">
                <a:moveTo>
                  <a:pt x="155087" y="72059"/>
                </a:moveTo>
                <a:lnTo>
                  <a:pt x="105049" y="72059"/>
                </a:lnTo>
                <a:lnTo>
                  <a:pt x="130067" y="114946"/>
                </a:lnTo>
                <a:lnTo>
                  <a:pt x="155087" y="72059"/>
                </a:lnTo>
                <a:close/>
              </a:path>
            </a:pathLst>
          </a:custGeom>
          <a:solidFill>
            <a:srgbClr val="B3B3B3"/>
          </a:solidFill>
        </p:spPr>
        <p:txBody>
          <a:bodyPr wrap="square" lIns="0" tIns="0" rIns="0" bIns="0" rtlCol="0"/>
          <a:lstStyle/>
          <a:p>
            <a:endParaRPr/>
          </a:p>
        </p:txBody>
      </p:sp>
      <p:sp>
        <p:nvSpPr>
          <p:cNvPr id="5" name="object 5"/>
          <p:cNvSpPr/>
          <p:nvPr/>
        </p:nvSpPr>
        <p:spPr>
          <a:xfrm>
            <a:off x="2326628"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60" y="254386"/>
                </a:lnTo>
                <a:lnTo>
                  <a:pt x="224055" y="259210"/>
                </a:lnTo>
                <a:lnTo>
                  <a:pt x="235122"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B3B3B3"/>
          </a:solidFill>
        </p:spPr>
        <p:txBody>
          <a:bodyPr wrap="square" lIns="0" tIns="0" rIns="0" bIns="0" rtlCol="0"/>
          <a:lstStyle/>
          <a:p>
            <a:endParaRPr/>
          </a:p>
        </p:txBody>
      </p:sp>
      <p:sp>
        <p:nvSpPr>
          <p:cNvPr id="6" name="object 6"/>
          <p:cNvSpPr/>
          <p:nvPr/>
        </p:nvSpPr>
        <p:spPr>
          <a:xfrm>
            <a:off x="7932419" y="4622291"/>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FF0000"/>
          </a:solidFill>
        </p:spPr>
        <p:txBody>
          <a:bodyPr wrap="square" lIns="0" tIns="0" rIns="0" bIns="0" rtlCol="0"/>
          <a:lstStyle/>
          <a:p>
            <a:endParaRPr/>
          </a:p>
        </p:txBody>
      </p:sp>
      <p:sp>
        <p:nvSpPr>
          <p:cNvPr id="7" name="object 7"/>
          <p:cNvSpPr/>
          <p:nvPr/>
        </p:nvSpPr>
        <p:spPr>
          <a:xfrm>
            <a:off x="8703564" y="4859516"/>
            <a:ext cx="399415" cy="260350"/>
          </a:xfrm>
          <a:custGeom>
            <a:avLst/>
            <a:gdLst/>
            <a:ahLst/>
            <a:cxnLst/>
            <a:rect l="l" t="t" r="r" b="b"/>
            <a:pathLst>
              <a:path w="399415" h="260350">
                <a:moveTo>
                  <a:pt x="284030" y="130059"/>
                </a:moveTo>
                <a:lnTo>
                  <a:pt x="153161" y="206399"/>
                </a:lnTo>
                <a:lnTo>
                  <a:pt x="144551" y="214040"/>
                </a:lnTo>
                <a:lnTo>
                  <a:pt x="139715" y="224036"/>
                </a:lnTo>
                <a:lnTo>
                  <a:pt x="138999" y="235113"/>
                </a:lnTo>
                <a:lnTo>
                  <a:pt x="142747" y="245998"/>
                </a:lnTo>
                <a:lnTo>
                  <a:pt x="150367" y="254583"/>
                </a:lnTo>
                <a:lnTo>
                  <a:pt x="160369" y="259406"/>
                </a:lnTo>
                <a:lnTo>
                  <a:pt x="171465" y="260128"/>
                </a:lnTo>
                <a:lnTo>
                  <a:pt x="182371" y="256412"/>
                </a:lnTo>
                <a:lnTo>
                  <a:pt x="349283" y="159015"/>
                </a:lnTo>
                <a:lnTo>
                  <a:pt x="341502" y="159015"/>
                </a:lnTo>
                <a:lnTo>
                  <a:pt x="341502" y="155066"/>
                </a:lnTo>
                <a:lnTo>
                  <a:pt x="326897" y="155066"/>
                </a:lnTo>
                <a:lnTo>
                  <a:pt x="284030" y="130059"/>
                </a:lnTo>
                <a:close/>
              </a:path>
              <a:path w="399415" h="260350">
                <a:moveTo>
                  <a:pt x="234391" y="101103"/>
                </a:moveTo>
                <a:lnTo>
                  <a:pt x="0" y="101103"/>
                </a:lnTo>
                <a:lnTo>
                  <a:pt x="0" y="159015"/>
                </a:lnTo>
                <a:lnTo>
                  <a:pt x="234391" y="159015"/>
                </a:lnTo>
                <a:lnTo>
                  <a:pt x="284030" y="130059"/>
                </a:lnTo>
                <a:lnTo>
                  <a:pt x="234391" y="101103"/>
                </a:lnTo>
                <a:close/>
              </a:path>
              <a:path w="399415" h="260350">
                <a:moveTo>
                  <a:pt x="349288" y="101103"/>
                </a:moveTo>
                <a:lnTo>
                  <a:pt x="341502" y="101103"/>
                </a:lnTo>
                <a:lnTo>
                  <a:pt x="341502" y="159015"/>
                </a:lnTo>
                <a:lnTo>
                  <a:pt x="349283" y="159015"/>
                </a:lnTo>
                <a:lnTo>
                  <a:pt x="398906" y="130059"/>
                </a:lnTo>
                <a:lnTo>
                  <a:pt x="349288" y="101103"/>
                </a:lnTo>
                <a:close/>
              </a:path>
              <a:path w="399415" h="260350">
                <a:moveTo>
                  <a:pt x="326897" y="105053"/>
                </a:moveTo>
                <a:lnTo>
                  <a:pt x="284030" y="130059"/>
                </a:lnTo>
                <a:lnTo>
                  <a:pt x="326897" y="155066"/>
                </a:lnTo>
                <a:lnTo>
                  <a:pt x="326897" y="105053"/>
                </a:lnTo>
                <a:close/>
              </a:path>
              <a:path w="399415" h="260350">
                <a:moveTo>
                  <a:pt x="341502" y="105053"/>
                </a:moveTo>
                <a:lnTo>
                  <a:pt x="326897" y="105053"/>
                </a:lnTo>
                <a:lnTo>
                  <a:pt x="326897" y="155066"/>
                </a:lnTo>
                <a:lnTo>
                  <a:pt x="341502" y="155066"/>
                </a:lnTo>
                <a:lnTo>
                  <a:pt x="341502" y="105053"/>
                </a:lnTo>
                <a:close/>
              </a:path>
              <a:path w="399415" h="260350">
                <a:moveTo>
                  <a:pt x="171465" y="0"/>
                </a:moveTo>
                <a:lnTo>
                  <a:pt x="160369" y="710"/>
                </a:lnTo>
                <a:lnTo>
                  <a:pt x="150367" y="5516"/>
                </a:lnTo>
                <a:lnTo>
                  <a:pt x="142747" y="14108"/>
                </a:lnTo>
                <a:lnTo>
                  <a:pt x="138999" y="25005"/>
                </a:lnTo>
                <a:lnTo>
                  <a:pt x="139715" y="36086"/>
                </a:lnTo>
                <a:lnTo>
                  <a:pt x="144551" y="46080"/>
                </a:lnTo>
                <a:lnTo>
                  <a:pt x="153161" y="53720"/>
                </a:lnTo>
                <a:lnTo>
                  <a:pt x="284030" y="130059"/>
                </a:lnTo>
                <a:lnTo>
                  <a:pt x="326897" y="105053"/>
                </a:lnTo>
                <a:lnTo>
                  <a:pt x="341502" y="105053"/>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8" name="object 8"/>
          <p:cNvSpPr/>
          <p:nvPr/>
        </p:nvSpPr>
        <p:spPr>
          <a:xfrm>
            <a:off x="8194027" y="4222877"/>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9" name="object 9"/>
          <p:cNvSpPr/>
          <p:nvPr/>
        </p:nvSpPr>
        <p:spPr>
          <a:xfrm>
            <a:off x="8198600" y="5393296"/>
            <a:ext cx="260350" cy="439420"/>
          </a:xfrm>
          <a:custGeom>
            <a:avLst/>
            <a:gdLst/>
            <a:ahLst/>
            <a:cxnLst/>
            <a:rect l="l" t="t" r="r" b="b"/>
            <a:pathLst>
              <a:path w="260350" h="439420">
                <a:moveTo>
                  <a:pt x="130059" y="114949"/>
                </a:moveTo>
                <a:lnTo>
                  <a:pt x="101103" y="164588"/>
                </a:lnTo>
                <a:lnTo>
                  <a:pt x="101103" y="438835"/>
                </a:lnTo>
                <a:lnTo>
                  <a:pt x="159015" y="438835"/>
                </a:lnTo>
                <a:lnTo>
                  <a:pt x="159015" y="164588"/>
                </a:lnTo>
                <a:lnTo>
                  <a:pt x="130059" y="114949"/>
                </a:lnTo>
                <a:close/>
              </a:path>
              <a:path w="260350" h="439420">
                <a:moveTo>
                  <a:pt x="130059" y="0"/>
                </a:moveTo>
                <a:lnTo>
                  <a:pt x="3694" y="216623"/>
                </a:lnTo>
                <a:lnTo>
                  <a:pt x="0" y="227501"/>
                </a:lnTo>
                <a:lnTo>
                  <a:pt x="710" y="238575"/>
                </a:lnTo>
                <a:lnTo>
                  <a:pt x="5516" y="248574"/>
                </a:lnTo>
                <a:lnTo>
                  <a:pt x="14108" y="256222"/>
                </a:lnTo>
                <a:lnTo>
                  <a:pt x="24997" y="259933"/>
                </a:lnTo>
                <a:lnTo>
                  <a:pt x="36064" y="259210"/>
                </a:lnTo>
                <a:lnTo>
                  <a:pt x="46059" y="254386"/>
                </a:lnTo>
                <a:lnTo>
                  <a:pt x="53732" y="245795"/>
                </a:lnTo>
                <a:lnTo>
                  <a:pt x="101103" y="164588"/>
                </a:lnTo>
                <a:lnTo>
                  <a:pt x="101103" y="57467"/>
                </a:lnTo>
                <a:lnTo>
                  <a:pt x="163582" y="57467"/>
                </a:lnTo>
                <a:lnTo>
                  <a:pt x="130059" y="0"/>
                </a:lnTo>
                <a:close/>
              </a:path>
              <a:path w="260350" h="439420">
                <a:moveTo>
                  <a:pt x="163582" y="57467"/>
                </a:moveTo>
                <a:lnTo>
                  <a:pt x="159015" y="57467"/>
                </a:lnTo>
                <a:lnTo>
                  <a:pt x="159015" y="164588"/>
                </a:lnTo>
                <a:lnTo>
                  <a:pt x="206386" y="245795"/>
                </a:lnTo>
                <a:lnTo>
                  <a:pt x="214006" y="254386"/>
                </a:lnTo>
                <a:lnTo>
                  <a:pt x="224008" y="259210"/>
                </a:lnTo>
                <a:lnTo>
                  <a:pt x="235104" y="259933"/>
                </a:lnTo>
                <a:lnTo>
                  <a:pt x="246010" y="256222"/>
                </a:lnTo>
                <a:lnTo>
                  <a:pt x="254603" y="248574"/>
                </a:lnTo>
                <a:lnTo>
                  <a:pt x="259409" y="238575"/>
                </a:lnTo>
                <a:lnTo>
                  <a:pt x="260119" y="227501"/>
                </a:lnTo>
                <a:lnTo>
                  <a:pt x="256424" y="216623"/>
                </a:lnTo>
                <a:lnTo>
                  <a:pt x="163582" y="57467"/>
                </a:lnTo>
                <a:close/>
              </a:path>
              <a:path w="260350" h="439420">
                <a:moveTo>
                  <a:pt x="159015" y="57467"/>
                </a:moveTo>
                <a:lnTo>
                  <a:pt x="101103" y="57467"/>
                </a:lnTo>
                <a:lnTo>
                  <a:pt x="101103" y="164588"/>
                </a:lnTo>
                <a:lnTo>
                  <a:pt x="130059" y="114949"/>
                </a:lnTo>
                <a:lnTo>
                  <a:pt x="105040" y="72059"/>
                </a:lnTo>
                <a:lnTo>
                  <a:pt x="159015" y="72059"/>
                </a:lnTo>
                <a:lnTo>
                  <a:pt x="159015" y="57467"/>
                </a:lnTo>
                <a:close/>
              </a:path>
              <a:path w="260350" h="439420">
                <a:moveTo>
                  <a:pt x="159015" y="72059"/>
                </a:moveTo>
                <a:lnTo>
                  <a:pt x="155078" y="72059"/>
                </a:lnTo>
                <a:lnTo>
                  <a:pt x="130059" y="114949"/>
                </a:lnTo>
                <a:lnTo>
                  <a:pt x="159015" y="164588"/>
                </a:lnTo>
                <a:lnTo>
                  <a:pt x="159015" y="72059"/>
                </a:lnTo>
                <a:close/>
              </a:path>
              <a:path w="260350" h="439420">
                <a:moveTo>
                  <a:pt x="155078" y="72059"/>
                </a:moveTo>
                <a:lnTo>
                  <a:pt x="105040" y="72059"/>
                </a:lnTo>
                <a:lnTo>
                  <a:pt x="130059" y="114949"/>
                </a:lnTo>
                <a:lnTo>
                  <a:pt x="155078" y="72059"/>
                </a:lnTo>
                <a:close/>
              </a:path>
            </a:pathLst>
          </a:custGeom>
          <a:solidFill>
            <a:srgbClr val="B3B3B3"/>
          </a:solidFill>
        </p:spPr>
        <p:txBody>
          <a:bodyPr wrap="square" lIns="0" tIns="0" rIns="0" bIns="0" rtlCol="0"/>
          <a:lstStyle/>
          <a:p>
            <a:endParaRPr/>
          </a:p>
        </p:txBody>
      </p:sp>
      <p:sp>
        <p:nvSpPr>
          <p:cNvPr id="10" name="object 10"/>
          <p:cNvSpPr/>
          <p:nvPr/>
        </p:nvSpPr>
        <p:spPr>
          <a:xfrm>
            <a:off x="7932419" y="3444240"/>
            <a:ext cx="771525" cy="771525"/>
          </a:xfrm>
          <a:custGeom>
            <a:avLst/>
            <a:gdLst/>
            <a:ahLst/>
            <a:cxnLst/>
            <a:rect l="l" t="t" r="r" b="b"/>
            <a:pathLst>
              <a:path w="771525" h="771525">
                <a:moveTo>
                  <a:pt x="0" y="771144"/>
                </a:moveTo>
                <a:lnTo>
                  <a:pt x="771144" y="771144"/>
                </a:lnTo>
                <a:lnTo>
                  <a:pt x="771144" y="0"/>
                </a:lnTo>
                <a:lnTo>
                  <a:pt x="0" y="0"/>
                </a:lnTo>
                <a:lnTo>
                  <a:pt x="0" y="771144"/>
                </a:lnTo>
                <a:close/>
              </a:path>
            </a:pathLst>
          </a:custGeom>
          <a:solidFill>
            <a:srgbClr val="76B800"/>
          </a:solidFill>
        </p:spPr>
        <p:txBody>
          <a:bodyPr wrap="square" lIns="0" tIns="0" rIns="0" bIns="0" rtlCol="0"/>
          <a:lstStyle/>
          <a:p>
            <a:endParaRPr/>
          </a:p>
        </p:txBody>
      </p:sp>
      <p:sp>
        <p:nvSpPr>
          <p:cNvPr id="11" name="object 11"/>
          <p:cNvSpPr/>
          <p:nvPr/>
        </p:nvSpPr>
        <p:spPr>
          <a:xfrm>
            <a:off x="8703564" y="3682987"/>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2" name="object 12"/>
          <p:cNvSpPr/>
          <p:nvPr/>
        </p:nvSpPr>
        <p:spPr>
          <a:xfrm>
            <a:off x="8194027" y="3044825"/>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8"/>
                </a:lnTo>
                <a:lnTo>
                  <a:pt x="24997" y="259907"/>
                </a:lnTo>
                <a:lnTo>
                  <a:pt x="36064" y="259191"/>
                </a:lnTo>
                <a:lnTo>
                  <a:pt x="46059" y="254355"/>
                </a:lnTo>
                <a:lnTo>
                  <a:pt x="53732" y="245744"/>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4"/>
                </a:lnTo>
                <a:lnTo>
                  <a:pt x="214006" y="254355"/>
                </a:lnTo>
                <a:lnTo>
                  <a:pt x="224008" y="259191"/>
                </a:lnTo>
                <a:lnTo>
                  <a:pt x="235104" y="259907"/>
                </a:lnTo>
                <a:lnTo>
                  <a:pt x="246010" y="256158"/>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8"/>
                </a:lnTo>
                <a:lnTo>
                  <a:pt x="159015" y="72008"/>
                </a:lnTo>
                <a:lnTo>
                  <a:pt x="159015" y="57404"/>
                </a:lnTo>
                <a:close/>
              </a:path>
              <a:path w="260350" h="399414">
                <a:moveTo>
                  <a:pt x="159015" y="72008"/>
                </a:moveTo>
                <a:lnTo>
                  <a:pt x="155078" y="72008"/>
                </a:lnTo>
                <a:lnTo>
                  <a:pt x="130059" y="114898"/>
                </a:lnTo>
                <a:lnTo>
                  <a:pt x="159015" y="164537"/>
                </a:lnTo>
                <a:lnTo>
                  <a:pt x="159015" y="72008"/>
                </a:lnTo>
                <a:close/>
              </a:path>
              <a:path w="260350" h="399414">
                <a:moveTo>
                  <a:pt x="155078" y="72008"/>
                </a:moveTo>
                <a:lnTo>
                  <a:pt x="105040" y="72008"/>
                </a:lnTo>
                <a:lnTo>
                  <a:pt x="130059" y="114898"/>
                </a:lnTo>
                <a:lnTo>
                  <a:pt x="155078" y="72008"/>
                </a:lnTo>
                <a:close/>
              </a:path>
            </a:pathLst>
          </a:custGeom>
          <a:solidFill>
            <a:srgbClr val="505050"/>
          </a:solidFill>
        </p:spPr>
        <p:txBody>
          <a:bodyPr wrap="square" lIns="0" tIns="0" rIns="0" bIns="0" rtlCol="0"/>
          <a:lstStyle/>
          <a:p>
            <a:endParaRPr/>
          </a:p>
        </p:txBody>
      </p:sp>
      <p:sp>
        <p:nvSpPr>
          <p:cNvPr id="13" name="object 13"/>
          <p:cNvSpPr/>
          <p:nvPr/>
        </p:nvSpPr>
        <p:spPr>
          <a:xfrm>
            <a:off x="7932419" y="2292095"/>
            <a:ext cx="771525" cy="771525"/>
          </a:xfrm>
          <a:custGeom>
            <a:avLst/>
            <a:gdLst/>
            <a:ahLst/>
            <a:cxnLst/>
            <a:rect l="l" t="t" r="r" b="b"/>
            <a:pathLst>
              <a:path w="771525" h="771525">
                <a:moveTo>
                  <a:pt x="0" y="771143"/>
                </a:moveTo>
                <a:lnTo>
                  <a:pt x="771144" y="771143"/>
                </a:lnTo>
                <a:lnTo>
                  <a:pt x="771144" y="0"/>
                </a:lnTo>
                <a:lnTo>
                  <a:pt x="0" y="0"/>
                </a:lnTo>
                <a:lnTo>
                  <a:pt x="0" y="771143"/>
                </a:lnTo>
                <a:close/>
              </a:path>
            </a:pathLst>
          </a:custGeom>
          <a:solidFill>
            <a:srgbClr val="92D050"/>
          </a:solidFill>
        </p:spPr>
        <p:txBody>
          <a:bodyPr wrap="square" lIns="0" tIns="0" rIns="0" bIns="0" rtlCol="0"/>
          <a:lstStyle/>
          <a:p>
            <a:endParaRPr/>
          </a:p>
        </p:txBody>
      </p:sp>
      <p:sp>
        <p:nvSpPr>
          <p:cNvPr id="14" name="object 14"/>
          <p:cNvSpPr/>
          <p:nvPr/>
        </p:nvSpPr>
        <p:spPr>
          <a:xfrm>
            <a:off x="8703564" y="2529320"/>
            <a:ext cx="399415" cy="260350"/>
          </a:xfrm>
          <a:custGeom>
            <a:avLst/>
            <a:gdLst/>
            <a:ahLst/>
            <a:cxnLst/>
            <a:rect l="l" t="t" r="r" b="b"/>
            <a:pathLst>
              <a:path w="399415" h="260350">
                <a:moveTo>
                  <a:pt x="284008" y="130059"/>
                </a:moveTo>
                <a:lnTo>
                  <a:pt x="153161" y="206386"/>
                </a:lnTo>
                <a:lnTo>
                  <a:pt x="144551" y="214060"/>
                </a:lnTo>
                <a:lnTo>
                  <a:pt x="139715" y="224055"/>
                </a:lnTo>
                <a:lnTo>
                  <a:pt x="138999" y="235122"/>
                </a:lnTo>
                <a:lnTo>
                  <a:pt x="142747" y="246010"/>
                </a:lnTo>
                <a:lnTo>
                  <a:pt x="150367" y="254603"/>
                </a:lnTo>
                <a:lnTo>
                  <a:pt x="160369" y="259409"/>
                </a:lnTo>
                <a:lnTo>
                  <a:pt x="171465" y="260119"/>
                </a:lnTo>
                <a:lnTo>
                  <a:pt x="182371" y="256424"/>
                </a:lnTo>
                <a:lnTo>
                  <a:pt x="349288" y="159015"/>
                </a:lnTo>
                <a:lnTo>
                  <a:pt x="341502" y="159015"/>
                </a:lnTo>
                <a:lnTo>
                  <a:pt x="341502" y="155078"/>
                </a:lnTo>
                <a:lnTo>
                  <a:pt x="326897" y="155078"/>
                </a:lnTo>
                <a:lnTo>
                  <a:pt x="284008" y="130059"/>
                </a:lnTo>
                <a:close/>
              </a:path>
              <a:path w="399415" h="260350">
                <a:moveTo>
                  <a:pt x="234369" y="101103"/>
                </a:moveTo>
                <a:lnTo>
                  <a:pt x="0" y="101103"/>
                </a:lnTo>
                <a:lnTo>
                  <a:pt x="0" y="159015"/>
                </a:lnTo>
                <a:lnTo>
                  <a:pt x="234369" y="159015"/>
                </a:lnTo>
                <a:lnTo>
                  <a:pt x="284008" y="130059"/>
                </a:lnTo>
                <a:lnTo>
                  <a:pt x="234369" y="101103"/>
                </a:lnTo>
                <a:close/>
              </a:path>
              <a:path w="399415" h="260350">
                <a:moveTo>
                  <a:pt x="349288" y="101103"/>
                </a:moveTo>
                <a:lnTo>
                  <a:pt x="341502" y="101103"/>
                </a:lnTo>
                <a:lnTo>
                  <a:pt x="341502" y="159015"/>
                </a:lnTo>
                <a:lnTo>
                  <a:pt x="349288" y="159015"/>
                </a:lnTo>
                <a:lnTo>
                  <a:pt x="398906" y="130059"/>
                </a:lnTo>
                <a:lnTo>
                  <a:pt x="349288" y="101103"/>
                </a:lnTo>
                <a:close/>
              </a:path>
              <a:path w="399415" h="260350">
                <a:moveTo>
                  <a:pt x="326897" y="105040"/>
                </a:moveTo>
                <a:lnTo>
                  <a:pt x="284008" y="130059"/>
                </a:lnTo>
                <a:lnTo>
                  <a:pt x="326897" y="155078"/>
                </a:lnTo>
                <a:lnTo>
                  <a:pt x="326897" y="105040"/>
                </a:lnTo>
                <a:close/>
              </a:path>
              <a:path w="399415" h="260350">
                <a:moveTo>
                  <a:pt x="341502" y="105040"/>
                </a:moveTo>
                <a:lnTo>
                  <a:pt x="326897" y="105040"/>
                </a:lnTo>
                <a:lnTo>
                  <a:pt x="326897" y="155078"/>
                </a:lnTo>
                <a:lnTo>
                  <a:pt x="341502" y="155078"/>
                </a:lnTo>
                <a:lnTo>
                  <a:pt x="341502" y="105040"/>
                </a:lnTo>
                <a:close/>
              </a:path>
              <a:path w="399415" h="260350">
                <a:moveTo>
                  <a:pt x="171465" y="0"/>
                </a:moveTo>
                <a:lnTo>
                  <a:pt x="160369" y="710"/>
                </a:lnTo>
                <a:lnTo>
                  <a:pt x="150367" y="5516"/>
                </a:lnTo>
                <a:lnTo>
                  <a:pt x="142747" y="14108"/>
                </a:lnTo>
                <a:lnTo>
                  <a:pt x="138999" y="24997"/>
                </a:lnTo>
                <a:lnTo>
                  <a:pt x="139715" y="36064"/>
                </a:lnTo>
                <a:lnTo>
                  <a:pt x="144551" y="46059"/>
                </a:lnTo>
                <a:lnTo>
                  <a:pt x="153161" y="53732"/>
                </a:lnTo>
                <a:lnTo>
                  <a:pt x="284008" y="130059"/>
                </a:lnTo>
                <a:lnTo>
                  <a:pt x="326897" y="105040"/>
                </a:lnTo>
                <a:lnTo>
                  <a:pt x="341502" y="105040"/>
                </a:lnTo>
                <a:lnTo>
                  <a:pt x="341502" y="101103"/>
                </a:lnTo>
                <a:lnTo>
                  <a:pt x="349288" y="101103"/>
                </a:lnTo>
                <a:lnTo>
                  <a:pt x="182371" y="3694"/>
                </a:lnTo>
                <a:lnTo>
                  <a:pt x="171465" y="0"/>
                </a:lnTo>
                <a:close/>
              </a:path>
            </a:pathLst>
          </a:custGeom>
          <a:solidFill>
            <a:srgbClr val="505050"/>
          </a:solidFill>
        </p:spPr>
        <p:txBody>
          <a:bodyPr wrap="square" lIns="0" tIns="0" rIns="0" bIns="0" rtlCol="0"/>
          <a:lstStyle/>
          <a:p>
            <a:endParaRPr/>
          </a:p>
        </p:txBody>
      </p:sp>
      <p:sp>
        <p:nvSpPr>
          <p:cNvPr id="15" name="object 15"/>
          <p:cNvSpPr/>
          <p:nvPr/>
        </p:nvSpPr>
        <p:spPr>
          <a:xfrm>
            <a:off x="8194027" y="1892680"/>
            <a:ext cx="260350" cy="399415"/>
          </a:xfrm>
          <a:custGeom>
            <a:avLst/>
            <a:gdLst/>
            <a:ahLst/>
            <a:cxnLst/>
            <a:rect l="l" t="t" r="r" b="b"/>
            <a:pathLst>
              <a:path w="260350" h="399414">
                <a:moveTo>
                  <a:pt x="130059" y="114898"/>
                </a:moveTo>
                <a:lnTo>
                  <a:pt x="101103" y="164537"/>
                </a:lnTo>
                <a:lnTo>
                  <a:pt x="101103" y="399288"/>
                </a:lnTo>
                <a:lnTo>
                  <a:pt x="159015" y="399288"/>
                </a:lnTo>
                <a:lnTo>
                  <a:pt x="159015" y="164537"/>
                </a:lnTo>
                <a:lnTo>
                  <a:pt x="130059" y="114898"/>
                </a:lnTo>
                <a:close/>
              </a:path>
              <a:path w="260350" h="399414">
                <a:moveTo>
                  <a:pt x="130059" y="0"/>
                </a:moveTo>
                <a:lnTo>
                  <a:pt x="3694" y="216662"/>
                </a:lnTo>
                <a:lnTo>
                  <a:pt x="0" y="227494"/>
                </a:lnTo>
                <a:lnTo>
                  <a:pt x="710" y="238553"/>
                </a:lnTo>
                <a:lnTo>
                  <a:pt x="5516" y="248540"/>
                </a:lnTo>
                <a:lnTo>
                  <a:pt x="14108" y="256159"/>
                </a:lnTo>
                <a:lnTo>
                  <a:pt x="24997" y="259907"/>
                </a:lnTo>
                <a:lnTo>
                  <a:pt x="36064" y="259191"/>
                </a:lnTo>
                <a:lnTo>
                  <a:pt x="46059" y="254355"/>
                </a:lnTo>
                <a:lnTo>
                  <a:pt x="53732" y="245745"/>
                </a:lnTo>
                <a:lnTo>
                  <a:pt x="101103" y="164537"/>
                </a:lnTo>
                <a:lnTo>
                  <a:pt x="101103" y="57404"/>
                </a:lnTo>
                <a:lnTo>
                  <a:pt x="163539" y="57404"/>
                </a:lnTo>
                <a:lnTo>
                  <a:pt x="130059" y="0"/>
                </a:lnTo>
                <a:close/>
              </a:path>
              <a:path w="260350" h="399414">
                <a:moveTo>
                  <a:pt x="163539" y="57404"/>
                </a:moveTo>
                <a:lnTo>
                  <a:pt x="159015" y="57404"/>
                </a:lnTo>
                <a:lnTo>
                  <a:pt x="159015" y="164537"/>
                </a:lnTo>
                <a:lnTo>
                  <a:pt x="206386" y="245745"/>
                </a:lnTo>
                <a:lnTo>
                  <a:pt x="214006" y="254355"/>
                </a:lnTo>
                <a:lnTo>
                  <a:pt x="224008" y="259191"/>
                </a:lnTo>
                <a:lnTo>
                  <a:pt x="235104" y="259907"/>
                </a:lnTo>
                <a:lnTo>
                  <a:pt x="246010" y="256159"/>
                </a:lnTo>
                <a:lnTo>
                  <a:pt x="254603" y="248540"/>
                </a:lnTo>
                <a:lnTo>
                  <a:pt x="259409" y="238553"/>
                </a:lnTo>
                <a:lnTo>
                  <a:pt x="260119" y="227494"/>
                </a:lnTo>
                <a:lnTo>
                  <a:pt x="256424" y="216662"/>
                </a:lnTo>
                <a:lnTo>
                  <a:pt x="163539" y="57404"/>
                </a:lnTo>
                <a:close/>
              </a:path>
              <a:path w="260350" h="399414">
                <a:moveTo>
                  <a:pt x="159015" y="57404"/>
                </a:moveTo>
                <a:lnTo>
                  <a:pt x="101103" y="57404"/>
                </a:lnTo>
                <a:lnTo>
                  <a:pt x="101103" y="164537"/>
                </a:lnTo>
                <a:lnTo>
                  <a:pt x="130059" y="114898"/>
                </a:lnTo>
                <a:lnTo>
                  <a:pt x="105040" y="72009"/>
                </a:lnTo>
                <a:lnTo>
                  <a:pt x="159015" y="72009"/>
                </a:lnTo>
                <a:lnTo>
                  <a:pt x="159015" y="57404"/>
                </a:lnTo>
                <a:close/>
              </a:path>
              <a:path w="260350" h="399414">
                <a:moveTo>
                  <a:pt x="159015" y="72009"/>
                </a:moveTo>
                <a:lnTo>
                  <a:pt x="155078" y="72009"/>
                </a:lnTo>
                <a:lnTo>
                  <a:pt x="130059" y="114898"/>
                </a:lnTo>
                <a:lnTo>
                  <a:pt x="159015" y="164537"/>
                </a:lnTo>
                <a:lnTo>
                  <a:pt x="159015" y="72009"/>
                </a:lnTo>
                <a:close/>
              </a:path>
              <a:path w="260350" h="399414">
                <a:moveTo>
                  <a:pt x="155078" y="72009"/>
                </a:moveTo>
                <a:lnTo>
                  <a:pt x="105040" y="72009"/>
                </a:lnTo>
                <a:lnTo>
                  <a:pt x="130059" y="114898"/>
                </a:lnTo>
                <a:lnTo>
                  <a:pt x="155078" y="72009"/>
                </a:lnTo>
                <a:close/>
              </a:path>
            </a:pathLst>
          </a:custGeom>
          <a:solidFill>
            <a:srgbClr val="505050"/>
          </a:solidFill>
        </p:spPr>
        <p:txBody>
          <a:bodyPr wrap="square" lIns="0" tIns="0" rIns="0" bIns="0" rtlCol="0"/>
          <a:lstStyle/>
          <a:p>
            <a:endParaRPr/>
          </a:p>
        </p:txBody>
      </p:sp>
      <p:sp>
        <p:nvSpPr>
          <p:cNvPr id="16" name="object 16"/>
          <p:cNvSpPr txBox="1"/>
          <p:nvPr/>
        </p:nvSpPr>
        <p:spPr>
          <a:xfrm>
            <a:off x="9370314" y="480344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9" name="object 19"/>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43</a:t>
            </a:fld>
            <a:endParaRPr dirty="0"/>
          </a:p>
        </p:txBody>
      </p:sp>
      <p:sp>
        <p:nvSpPr>
          <p:cNvPr id="17" name="object 17"/>
          <p:cNvSpPr txBox="1"/>
          <p:nvPr/>
        </p:nvSpPr>
        <p:spPr>
          <a:xfrm>
            <a:off x="9372727" y="3660724"/>
            <a:ext cx="2768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a:t>
            </a:r>
            <a:endParaRPr sz="1800">
              <a:latin typeface="Trebuchet MS"/>
              <a:cs typeface="Trebuchet MS"/>
            </a:endParaRPr>
          </a:p>
        </p:txBody>
      </p:sp>
      <p:sp>
        <p:nvSpPr>
          <p:cNvPr id="18" name="object 18"/>
          <p:cNvSpPr txBox="1"/>
          <p:nvPr/>
        </p:nvSpPr>
        <p:spPr>
          <a:xfrm>
            <a:off x="9376664" y="2508250"/>
            <a:ext cx="277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7087" y="631393"/>
            <a:ext cx="5366513" cy="923330"/>
          </a:xfrm>
          <a:prstGeom prst="rect">
            <a:avLst/>
          </a:prstGeom>
        </p:spPr>
        <p:txBody>
          <a:bodyPr vert="horz" wrap="square" lIns="0" tIns="12700" rIns="0" bIns="0" rtlCol="0">
            <a:spAutoFit/>
          </a:bodyPr>
          <a:lstStyle/>
          <a:p>
            <a:pPr marL="12700">
              <a:lnSpc>
                <a:spcPts val="4285"/>
              </a:lnSpc>
              <a:spcBef>
                <a:spcPts val="100"/>
              </a:spcBef>
            </a:pPr>
            <a:r>
              <a:rPr lang="ru-RU" sz="3600" dirty="0" smtClean="0">
                <a:latin typeface="Trebuchet MS"/>
                <a:cs typeface="Trebuchet MS"/>
              </a:rPr>
              <a:t>Производительность</a:t>
            </a:r>
            <a:endParaRPr sz="3600" dirty="0">
              <a:latin typeface="Trebuchet MS"/>
              <a:cs typeface="Trebuchet MS"/>
            </a:endParaRPr>
          </a:p>
          <a:p>
            <a:pPr marL="12700">
              <a:lnSpc>
                <a:spcPts val="2845"/>
              </a:lnSpc>
            </a:pPr>
            <a:r>
              <a:rPr lang="ru-RU" sz="2400" spc="-5" dirty="0" smtClean="0">
                <a:solidFill>
                  <a:srgbClr val="76B800"/>
                </a:solidFill>
                <a:latin typeface="Trebuchet MS"/>
                <a:cs typeface="Trebuchet MS"/>
              </a:rPr>
              <a:t>Использование </a:t>
            </a:r>
            <a:r>
              <a:rPr lang="ru-RU" sz="2400" spc="-5" dirty="0" err="1" smtClean="0">
                <a:solidFill>
                  <a:srgbClr val="76B800"/>
                </a:solidFill>
                <a:latin typeface="Trebuchet MS"/>
                <a:cs typeface="Trebuchet MS"/>
              </a:rPr>
              <a:t>Стримов</a:t>
            </a:r>
            <a:r>
              <a:rPr lang="ru-RU" sz="2400" spc="-5" dirty="0" smtClean="0">
                <a:solidFill>
                  <a:srgbClr val="76B800"/>
                </a:solidFill>
                <a:latin typeface="Trebuchet MS"/>
                <a:cs typeface="Trebuchet MS"/>
              </a:rPr>
              <a:t> </a:t>
            </a:r>
            <a:r>
              <a:rPr sz="2400" dirty="0" smtClean="0">
                <a:solidFill>
                  <a:srgbClr val="76B800"/>
                </a:solidFill>
                <a:latin typeface="Trebuchet MS"/>
                <a:cs typeface="Trebuchet MS"/>
              </a:rPr>
              <a:t>+</a:t>
            </a:r>
            <a:r>
              <a:rPr sz="2400" spc="-80" dirty="0" smtClean="0">
                <a:solidFill>
                  <a:srgbClr val="76B800"/>
                </a:solidFill>
                <a:latin typeface="Trebuchet MS"/>
                <a:cs typeface="Trebuchet MS"/>
              </a:rPr>
              <a:t> </a:t>
            </a:r>
            <a:r>
              <a:rPr lang="ru-RU" sz="2400" spc="-5" dirty="0" smtClean="0">
                <a:solidFill>
                  <a:srgbClr val="76B800"/>
                </a:solidFill>
                <a:latin typeface="Trebuchet MS"/>
                <a:cs typeface="Trebuchet MS"/>
              </a:rPr>
              <a:t>Слои</a:t>
            </a:r>
            <a:endParaRPr sz="2400" dirty="0">
              <a:latin typeface="Trebuchet MS"/>
              <a:cs typeface="Trebuchet MS"/>
            </a:endParaRPr>
          </a:p>
        </p:txBody>
      </p:sp>
      <p:sp>
        <p:nvSpPr>
          <p:cNvPr id="3" name="object 3"/>
          <p:cNvSpPr txBox="1"/>
          <p:nvPr/>
        </p:nvSpPr>
        <p:spPr>
          <a:xfrm>
            <a:off x="595680" y="2091054"/>
            <a:ext cx="7710120" cy="382156"/>
          </a:xfrm>
          <a:prstGeom prst="rect">
            <a:avLst/>
          </a:prstGeom>
        </p:spPr>
        <p:txBody>
          <a:bodyPr vert="horz" wrap="square" lIns="0" tIns="12700" rIns="0" bIns="0" rtlCol="0">
            <a:spAutoFit/>
          </a:bodyPr>
          <a:lstStyle/>
          <a:p>
            <a:pPr marL="12700">
              <a:lnSpc>
                <a:spcPct val="100000"/>
              </a:lnSpc>
              <a:spcBef>
                <a:spcPts val="100"/>
              </a:spcBef>
            </a:pPr>
            <a:r>
              <a:rPr lang="ru-RU" sz="2400" spc="-5" dirty="0" smtClean="0">
                <a:latin typeface="Trebuchet MS"/>
                <a:cs typeface="Trebuchet MS"/>
              </a:rPr>
              <a:t>Выход визуального профилировщика </a:t>
            </a:r>
            <a:r>
              <a:rPr sz="2400" spc="-5" dirty="0" smtClean="0">
                <a:latin typeface="Trebuchet MS"/>
                <a:cs typeface="Trebuchet MS"/>
              </a:rPr>
              <a:t>NVIDIA :</a:t>
            </a:r>
            <a:endParaRPr sz="2400" dirty="0">
              <a:latin typeface="Trebuchet MS"/>
              <a:cs typeface="Trebuchet MS"/>
            </a:endParaRPr>
          </a:p>
        </p:txBody>
      </p:sp>
      <p:sp>
        <p:nvSpPr>
          <p:cNvPr id="4" name="object 4"/>
          <p:cNvSpPr/>
          <p:nvPr/>
        </p:nvSpPr>
        <p:spPr>
          <a:xfrm>
            <a:off x="528827" y="3360420"/>
            <a:ext cx="9966960" cy="20680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5728920" cy="3922228"/>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Для </a:t>
            </a:r>
            <a:r>
              <a:rPr lang="ru-RU" sz="2000" spc="-5" dirty="0" smtClean="0">
                <a:latin typeface="Trebuchet MS"/>
                <a:cs typeface="Trebuchet MS"/>
              </a:rPr>
              <a:t>СДКП</a:t>
            </a:r>
            <a:r>
              <a:rPr sz="2000" spc="-5" dirty="0" smtClean="0">
                <a:latin typeface="Trebuchet MS"/>
                <a:cs typeface="Trebuchet MS"/>
              </a:rPr>
              <a:t> </a:t>
            </a:r>
            <a:r>
              <a:rPr lang="ru-RU" sz="2000" spc="-5" dirty="0" smtClean="0">
                <a:latin typeface="Trebuchet MS"/>
                <a:cs typeface="Trebuchet MS"/>
              </a:rPr>
              <a:t>со следующими свойствами</a:t>
            </a:r>
            <a:r>
              <a:rPr sz="2000" spc="-5" dirty="0" smtClean="0">
                <a:latin typeface="Trebuchet MS"/>
                <a:cs typeface="Trebuchet MS"/>
              </a:rPr>
              <a:t>:</a:t>
            </a:r>
            <a:endParaRPr sz="2000" dirty="0">
              <a:latin typeface="Trebuchet MS"/>
              <a:cs typeface="Trebuchet MS"/>
            </a:endParaRPr>
          </a:p>
          <a:p>
            <a:pPr marL="926465" indent="-342265">
              <a:lnSpc>
                <a:spcPct val="100000"/>
              </a:lnSpc>
              <a:spcBef>
                <a:spcPts val="1590"/>
              </a:spcBef>
              <a:buClr>
                <a:srgbClr val="B3B3B3"/>
              </a:buClr>
              <a:buFont typeface="Arial"/>
              <a:buChar char="•"/>
              <a:tabLst>
                <a:tab pos="926465" algn="l"/>
                <a:tab pos="927100" algn="l"/>
              </a:tabLst>
            </a:pPr>
            <a:r>
              <a:rPr sz="1800" dirty="0">
                <a:latin typeface="Trebuchet MS"/>
                <a:cs typeface="Trebuchet MS"/>
              </a:rPr>
              <a:t>512 </a:t>
            </a:r>
            <a:r>
              <a:rPr lang="ru-RU" sz="1800" spc="-5" dirty="0" smtClean="0">
                <a:latin typeface="Trebuchet MS"/>
                <a:cs typeface="Trebuchet MS"/>
              </a:rPr>
              <a:t>скрытых единиц</a:t>
            </a:r>
            <a:endParaRPr sz="1800" dirty="0">
              <a:latin typeface="Trebuchet MS"/>
              <a:cs typeface="Trebuchet MS"/>
            </a:endParaRPr>
          </a:p>
          <a:p>
            <a:pPr marL="926465" indent="-342265">
              <a:lnSpc>
                <a:spcPct val="100000"/>
              </a:lnSpc>
              <a:spcBef>
                <a:spcPts val="1585"/>
              </a:spcBef>
              <a:buClr>
                <a:srgbClr val="B3B3B3"/>
              </a:buClr>
              <a:buFont typeface="Arial"/>
              <a:buChar char="•"/>
              <a:tabLst>
                <a:tab pos="926465" algn="l"/>
                <a:tab pos="927100" algn="l"/>
              </a:tabLst>
            </a:pPr>
            <a:r>
              <a:rPr sz="1800" spc="-5" dirty="0">
                <a:latin typeface="Trebuchet MS"/>
                <a:cs typeface="Trebuchet MS"/>
              </a:rPr>
              <a:t>100 </a:t>
            </a:r>
            <a:r>
              <a:rPr lang="ru-RU" sz="1800" spc="-5" dirty="0" smtClean="0">
                <a:latin typeface="Trebuchet MS"/>
                <a:cs typeface="Trebuchet MS"/>
              </a:rPr>
              <a:t>рекуррентных итераций</a:t>
            </a:r>
            <a:endParaRPr sz="1800" dirty="0">
              <a:latin typeface="Trebuchet MS"/>
              <a:cs typeface="Trebuchet MS"/>
            </a:endParaRPr>
          </a:p>
          <a:p>
            <a:pPr marL="926465" indent="-342265">
              <a:lnSpc>
                <a:spcPct val="100000"/>
              </a:lnSpc>
              <a:spcBef>
                <a:spcPts val="1585"/>
              </a:spcBef>
              <a:buClr>
                <a:srgbClr val="B3B3B3"/>
              </a:buClr>
              <a:buFont typeface="Arial"/>
              <a:buChar char="•"/>
              <a:tabLst>
                <a:tab pos="926465" algn="l"/>
                <a:tab pos="927100" algn="l"/>
              </a:tabLst>
            </a:pPr>
            <a:r>
              <a:rPr lang="ru-RU" sz="1800" spc="-5" dirty="0" err="1" smtClean="0">
                <a:latin typeface="Trebuchet MS"/>
                <a:cs typeface="Trebuchet MS"/>
              </a:rPr>
              <a:t>Минибэтч</a:t>
            </a:r>
            <a:r>
              <a:rPr sz="1800" spc="-15" dirty="0" smtClean="0">
                <a:latin typeface="Trebuchet MS"/>
                <a:cs typeface="Trebuchet MS"/>
              </a:rPr>
              <a:t> </a:t>
            </a:r>
            <a:r>
              <a:rPr sz="1800" spc="-5" dirty="0">
                <a:latin typeface="Trebuchet MS"/>
                <a:cs typeface="Trebuchet MS"/>
              </a:rPr>
              <a:t>64</a:t>
            </a:r>
            <a:endParaRPr sz="1800" dirty="0">
              <a:latin typeface="Trebuchet MS"/>
              <a:cs typeface="Trebuchet MS"/>
            </a:endParaRPr>
          </a:p>
          <a:p>
            <a:pPr marL="926465" indent="-342265">
              <a:lnSpc>
                <a:spcPct val="100000"/>
              </a:lnSpc>
              <a:spcBef>
                <a:spcPts val="1585"/>
              </a:spcBef>
              <a:buClr>
                <a:srgbClr val="B3B3B3"/>
              </a:buClr>
              <a:buFont typeface="Arial"/>
              <a:buChar char="•"/>
              <a:tabLst>
                <a:tab pos="926465" algn="l"/>
                <a:tab pos="927100" algn="l"/>
              </a:tabLst>
            </a:pPr>
            <a:r>
              <a:rPr lang="ru-RU" sz="1800" dirty="0" smtClean="0">
                <a:latin typeface="Trebuchet MS"/>
                <a:cs typeface="Trebuchet MS"/>
              </a:rPr>
              <a:t>Четыре слоя</a:t>
            </a:r>
            <a:endParaRPr sz="1800" dirty="0">
              <a:latin typeface="Trebuchet MS"/>
              <a:cs typeface="Trebuchet MS"/>
            </a:endParaRPr>
          </a:p>
          <a:p>
            <a:pPr>
              <a:lnSpc>
                <a:spcPct val="100000"/>
              </a:lnSpc>
            </a:pPr>
            <a:endParaRPr sz="2100" dirty="0">
              <a:latin typeface="Times New Roman"/>
              <a:cs typeface="Times New Roman"/>
            </a:endParaRPr>
          </a:p>
          <a:p>
            <a:pPr marL="12700" marR="2518410">
              <a:lnSpc>
                <a:spcPct val="165100"/>
              </a:lnSpc>
              <a:spcBef>
                <a:spcPts val="1320"/>
              </a:spcBef>
            </a:pPr>
            <a:r>
              <a:rPr lang="ru-RU" sz="2000" dirty="0" smtClean="0">
                <a:latin typeface="Trebuchet MS"/>
                <a:cs typeface="Trebuchet MS"/>
              </a:rPr>
              <a:t>До</a:t>
            </a:r>
            <a:r>
              <a:rPr sz="2000" dirty="0" smtClean="0">
                <a:latin typeface="Trebuchet MS"/>
                <a:cs typeface="Trebuchet MS"/>
              </a:rPr>
              <a:t>:</a:t>
            </a:r>
            <a:r>
              <a:rPr sz="2000" spc="-85" dirty="0" smtClean="0">
                <a:latin typeface="Trebuchet MS"/>
                <a:cs typeface="Trebuchet MS"/>
              </a:rPr>
              <a:t> </a:t>
            </a:r>
            <a:r>
              <a:rPr lang="fr-FR" sz="2000" dirty="0" smtClean="0">
                <a:latin typeface="Trebuchet MS"/>
                <a:cs typeface="Trebuchet MS"/>
              </a:rPr>
              <a:t>83.6</a:t>
            </a:r>
            <a:r>
              <a:rPr lang="ru-RU" sz="2000" dirty="0" err="1" smtClean="0">
                <a:latin typeface="Trebuchet MS"/>
                <a:cs typeface="Trebuchet MS"/>
              </a:rPr>
              <a:t>мс</a:t>
            </a:r>
            <a:r>
              <a:rPr lang="fr-FR" sz="2000" dirty="0" smtClean="0">
                <a:latin typeface="Trebuchet MS"/>
                <a:cs typeface="Trebuchet MS"/>
              </a:rPr>
              <a:t>/</a:t>
            </a:r>
            <a:r>
              <a:rPr lang="ru-RU" sz="2000" dirty="0" smtClean="0">
                <a:latin typeface="Trebuchet MS"/>
                <a:cs typeface="Trebuchet MS"/>
              </a:rPr>
              <a:t>проход</a:t>
            </a:r>
            <a:r>
              <a:rPr sz="2000" dirty="0" smtClean="0">
                <a:latin typeface="Trebuchet MS"/>
                <a:cs typeface="Trebuchet MS"/>
              </a:rPr>
              <a:t> </a:t>
            </a:r>
            <a:endParaRPr lang="ru-RU" sz="2000" dirty="0" smtClean="0">
              <a:latin typeface="Trebuchet MS"/>
              <a:cs typeface="Trebuchet MS"/>
            </a:endParaRPr>
          </a:p>
          <a:p>
            <a:pPr marL="12700" marR="2518410">
              <a:lnSpc>
                <a:spcPct val="165100"/>
              </a:lnSpc>
              <a:spcBef>
                <a:spcPts val="1320"/>
              </a:spcBef>
            </a:pPr>
            <a:r>
              <a:rPr lang="ru-RU" sz="2000" dirty="0" smtClean="0">
                <a:latin typeface="Trebuchet MS"/>
                <a:cs typeface="Trebuchet MS"/>
              </a:rPr>
              <a:t>После</a:t>
            </a:r>
            <a:r>
              <a:rPr sz="2000" dirty="0" smtClean="0">
                <a:latin typeface="Trebuchet MS"/>
                <a:cs typeface="Trebuchet MS"/>
              </a:rPr>
              <a:t>:</a:t>
            </a:r>
            <a:r>
              <a:rPr sz="2000" spc="-65" dirty="0" smtClean="0">
                <a:latin typeface="Trebuchet MS"/>
                <a:cs typeface="Trebuchet MS"/>
              </a:rPr>
              <a:t> </a:t>
            </a:r>
            <a:r>
              <a:rPr sz="2000" dirty="0" smtClean="0">
                <a:latin typeface="Trebuchet MS"/>
                <a:cs typeface="Trebuchet MS"/>
              </a:rPr>
              <a:t>23.8</a:t>
            </a:r>
            <a:r>
              <a:rPr lang="ru-RU" sz="2000" dirty="0" err="1" smtClean="0">
                <a:latin typeface="Trebuchet MS"/>
                <a:cs typeface="Trebuchet MS"/>
              </a:rPr>
              <a:t>мс</a:t>
            </a:r>
            <a:r>
              <a:rPr sz="2000" dirty="0" smtClean="0">
                <a:latin typeface="Trebuchet MS"/>
                <a:cs typeface="Trebuchet MS"/>
              </a:rPr>
              <a:t>/</a:t>
            </a:r>
            <a:r>
              <a:rPr lang="ru-RU" sz="2000" dirty="0" smtClean="0">
                <a:latin typeface="Trebuchet MS"/>
                <a:cs typeface="Trebuchet MS"/>
              </a:rPr>
              <a:t>проход</a:t>
            </a:r>
            <a:endParaRPr sz="20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45</a:t>
            </a:fld>
            <a:endParaRPr dirty="0"/>
          </a:p>
        </p:txBody>
      </p:sp>
      <p:sp>
        <p:nvSpPr>
          <p:cNvPr id="3" name="object 3"/>
          <p:cNvSpPr txBox="1">
            <a:spLocks noGrp="1"/>
          </p:cNvSpPr>
          <p:nvPr>
            <p:ph type="title"/>
          </p:nvPr>
        </p:nvSpPr>
        <p:spPr>
          <a:xfrm>
            <a:off x="577087" y="631393"/>
            <a:ext cx="4192904" cy="931544"/>
          </a:xfrm>
          <a:prstGeom prst="rect">
            <a:avLst/>
          </a:prstGeom>
        </p:spPr>
        <p:txBody>
          <a:bodyPr vert="horz" wrap="square" lIns="0" tIns="12700" rIns="0" bIns="0" rtlCol="0">
            <a:spAutoFit/>
          </a:bodyPr>
          <a:lstStyle/>
          <a:p>
            <a:pPr marL="12700">
              <a:lnSpc>
                <a:spcPts val="4285"/>
              </a:lnSpc>
              <a:spcBef>
                <a:spcPts val="100"/>
              </a:spcBef>
            </a:pPr>
            <a:r>
              <a:rPr lang="ru-RU" dirty="0" smtClean="0"/>
              <a:t>Три Оптимизации</a:t>
            </a:r>
            <a:endParaRPr spc="-5" dirty="0"/>
          </a:p>
          <a:p>
            <a:pPr marL="12700">
              <a:lnSpc>
                <a:spcPts val="2845"/>
              </a:lnSpc>
            </a:pPr>
            <a:r>
              <a:rPr lang="ru-RU" sz="2400" spc="-5" dirty="0" smtClean="0">
                <a:solidFill>
                  <a:srgbClr val="76B800"/>
                </a:solidFill>
              </a:rPr>
              <a:t>Ускорение</a:t>
            </a:r>
            <a:endParaRPr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680" y="2098675"/>
            <a:ext cx="9479915" cy="3027111"/>
          </a:xfrm>
          <a:prstGeom prst="rect">
            <a:avLst/>
          </a:prstGeom>
        </p:spPr>
        <p:txBody>
          <a:bodyPr vert="horz" wrap="square" lIns="0" tIns="13335" rIns="0" bIns="0" rtlCol="0">
            <a:spAutoFit/>
          </a:bodyPr>
          <a:lstStyle/>
          <a:p>
            <a:pPr marL="12700">
              <a:lnSpc>
                <a:spcPct val="100000"/>
              </a:lnSpc>
              <a:spcBef>
                <a:spcPts val="105"/>
              </a:spcBef>
            </a:pPr>
            <a:r>
              <a:rPr sz="2000" spc="-5" dirty="0">
                <a:latin typeface="Trebuchet MS"/>
                <a:cs typeface="Trebuchet MS"/>
              </a:rPr>
              <a:t>NVIDIA </a:t>
            </a:r>
            <a:r>
              <a:rPr lang="ru-RU" sz="2000" spc="-5" dirty="0" smtClean="0">
                <a:latin typeface="Trebuchet MS"/>
                <a:cs typeface="Trebuchet MS"/>
              </a:rPr>
              <a:t>предоставляет</a:t>
            </a:r>
            <a:r>
              <a:rPr sz="2000" spc="-5" dirty="0" smtClean="0">
                <a:latin typeface="Trebuchet MS"/>
                <a:cs typeface="Trebuchet MS"/>
              </a:rPr>
              <a:t> </a:t>
            </a:r>
            <a:r>
              <a:rPr lang="ru-RU" sz="2000" dirty="0" smtClean="0">
                <a:latin typeface="Trebuchet MS"/>
                <a:cs typeface="Trebuchet MS"/>
              </a:rPr>
              <a:t>бесплатную библиотеку для ускорения работы с Нейронными Сетями</a:t>
            </a:r>
            <a:r>
              <a:rPr sz="2000" dirty="0" smtClean="0">
                <a:latin typeface="Trebuchet MS"/>
                <a:cs typeface="Trebuchet MS"/>
              </a:rPr>
              <a:t>:</a:t>
            </a:r>
            <a:r>
              <a:rPr sz="2000" spc="-180" dirty="0" smtClean="0">
                <a:latin typeface="Trebuchet MS"/>
                <a:cs typeface="Trebuchet MS"/>
              </a:rPr>
              <a:t> </a:t>
            </a:r>
            <a:r>
              <a:rPr sz="2000" spc="-5" dirty="0">
                <a:latin typeface="Trebuchet MS"/>
                <a:cs typeface="Trebuchet MS"/>
              </a:rPr>
              <a:t>cuDNN</a:t>
            </a:r>
            <a:endParaRPr sz="2000" dirty="0">
              <a:latin typeface="Trebuchet MS"/>
              <a:cs typeface="Trebuchet MS"/>
            </a:endParaRPr>
          </a:p>
          <a:p>
            <a:pPr marL="12700">
              <a:lnSpc>
                <a:spcPts val="2280"/>
              </a:lnSpc>
              <a:spcBef>
                <a:spcPts val="1560"/>
              </a:spcBef>
            </a:pPr>
            <a:r>
              <a:rPr sz="2000" spc="-5" dirty="0" err="1">
                <a:latin typeface="Trebuchet MS"/>
                <a:cs typeface="Trebuchet MS"/>
              </a:rPr>
              <a:t>cuDNN</a:t>
            </a:r>
            <a:r>
              <a:rPr sz="2000" spc="-5" dirty="0">
                <a:latin typeface="Trebuchet MS"/>
                <a:cs typeface="Trebuchet MS"/>
              </a:rPr>
              <a:t> </a:t>
            </a:r>
            <a:r>
              <a:rPr lang="ru-RU" sz="2000" spc="-5" dirty="0" smtClean="0">
                <a:latin typeface="Trebuchet MS"/>
                <a:cs typeface="Trebuchet MS"/>
              </a:rPr>
              <a:t>интегрирован во все основные структуры и предоставляет оптимизированные процедуры</a:t>
            </a:r>
            <a:r>
              <a:rPr sz="2000" dirty="0" smtClean="0">
                <a:latin typeface="Trebuchet MS"/>
                <a:cs typeface="Trebuchet MS"/>
              </a:rPr>
              <a:t> </a:t>
            </a:r>
            <a:r>
              <a:rPr lang="ru-RU" sz="2000" dirty="0" smtClean="0">
                <a:latin typeface="Trebuchet MS"/>
                <a:cs typeface="Trebuchet MS"/>
              </a:rPr>
              <a:t>для множества архитектур нейронных сетей, в том числе основные </a:t>
            </a:r>
            <a:r>
              <a:rPr lang="ru-RU" sz="2000" dirty="0" smtClean="0">
                <a:latin typeface="Trebuchet MS"/>
                <a:cs typeface="Trebuchet MS"/>
              </a:rPr>
              <a:t>РНС</a:t>
            </a:r>
            <a:r>
              <a:rPr sz="2000" dirty="0" smtClean="0">
                <a:latin typeface="Trebuchet MS"/>
                <a:cs typeface="Trebuchet MS"/>
              </a:rPr>
              <a:t>, </a:t>
            </a:r>
            <a:r>
              <a:rPr lang="ru-RU" sz="2000" dirty="0" smtClean="0">
                <a:latin typeface="Trebuchet MS"/>
                <a:cs typeface="Trebuchet MS"/>
              </a:rPr>
              <a:t>ГП</a:t>
            </a:r>
            <a:r>
              <a:rPr sz="2000" spc="-5" dirty="0" smtClean="0">
                <a:latin typeface="Trebuchet MS"/>
                <a:cs typeface="Trebuchet MS"/>
              </a:rPr>
              <a:t> </a:t>
            </a:r>
            <a:r>
              <a:rPr lang="ru-RU" sz="2000" dirty="0" smtClean="0">
                <a:latin typeface="Trebuchet MS"/>
                <a:cs typeface="Trebuchet MS"/>
              </a:rPr>
              <a:t>и </a:t>
            </a:r>
            <a:r>
              <a:rPr sz="2000" spc="-180" dirty="0" smtClean="0">
                <a:latin typeface="Trebuchet MS"/>
                <a:cs typeface="Trebuchet MS"/>
              </a:rPr>
              <a:t> </a:t>
            </a:r>
            <a:r>
              <a:rPr lang="ru-RU" sz="2000" spc="-5" dirty="0" smtClean="0">
                <a:latin typeface="Trebuchet MS"/>
                <a:cs typeface="Trebuchet MS"/>
              </a:rPr>
              <a:t>СДКП</a:t>
            </a:r>
            <a:r>
              <a:rPr sz="2000" spc="-5" dirty="0" smtClean="0">
                <a:latin typeface="Trebuchet MS"/>
                <a:cs typeface="Trebuchet MS"/>
              </a:rPr>
              <a:t>.</a:t>
            </a:r>
            <a:endParaRPr sz="2000" dirty="0">
              <a:latin typeface="Trebuchet MS"/>
              <a:cs typeface="Trebuchet MS"/>
            </a:endParaRPr>
          </a:p>
          <a:p>
            <a:pPr marL="12700">
              <a:lnSpc>
                <a:spcPct val="100000"/>
              </a:lnSpc>
              <a:spcBef>
                <a:spcPts val="1560"/>
              </a:spcBef>
            </a:pPr>
            <a:r>
              <a:rPr lang="ru-RU" sz="2000" spc="-5" dirty="0" smtClean="0">
                <a:latin typeface="Trebuchet MS"/>
                <a:cs typeface="Trebuchet MS"/>
              </a:rPr>
              <a:t>Подробности и скачивание здесь</a:t>
            </a:r>
            <a:r>
              <a:rPr sz="2000" spc="-5" dirty="0" smtClean="0">
                <a:latin typeface="Trebuchet MS"/>
                <a:cs typeface="Trebuchet MS"/>
              </a:rPr>
              <a:t>:</a:t>
            </a:r>
            <a:r>
              <a:rPr sz="2000" spc="-50" dirty="0" smtClean="0">
                <a:latin typeface="Trebuchet MS"/>
                <a:cs typeface="Trebuchet MS"/>
              </a:rPr>
              <a:t> </a:t>
            </a:r>
            <a:r>
              <a:rPr sz="2000" u="heavy" spc="-5" dirty="0">
                <a:solidFill>
                  <a:srgbClr val="004727"/>
                </a:solidFill>
                <a:uFill>
                  <a:solidFill>
                    <a:srgbClr val="004727"/>
                  </a:solidFill>
                </a:uFill>
                <a:latin typeface="Trebuchet MS"/>
                <a:cs typeface="Trebuchet MS"/>
                <a:hlinkClick r:id="rId2"/>
              </a:rPr>
              <a:t>developer.nvidia.com/cudnn</a:t>
            </a:r>
            <a:endParaRPr sz="2000" dirty="0">
              <a:latin typeface="Trebuchet MS"/>
              <a:cs typeface="Trebuchet MS"/>
            </a:endParaRPr>
          </a:p>
          <a:p>
            <a:pPr marL="12700">
              <a:lnSpc>
                <a:spcPts val="2280"/>
              </a:lnSpc>
              <a:spcBef>
                <a:spcPts val="1560"/>
              </a:spcBef>
            </a:pPr>
            <a:r>
              <a:rPr lang="ru-RU" sz="2000" dirty="0" smtClean="0">
                <a:latin typeface="Trebuchet MS"/>
                <a:cs typeface="Trebuchet MS"/>
              </a:rPr>
              <a:t>Другие библиотеки доступны для операций БПЛА, БПФ, генерации случайных чисел и многих других операций.</a:t>
            </a:r>
            <a:endParaRPr sz="20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46</a:t>
            </a:fld>
            <a:endParaRPr dirty="0"/>
          </a:p>
        </p:txBody>
      </p:sp>
      <p:sp>
        <p:nvSpPr>
          <p:cNvPr id="3" name="object 3"/>
          <p:cNvSpPr txBox="1">
            <a:spLocks noGrp="1"/>
          </p:cNvSpPr>
          <p:nvPr>
            <p:ph type="title"/>
          </p:nvPr>
        </p:nvSpPr>
        <p:spPr>
          <a:xfrm>
            <a:off x="577087" y="631393"/>
            <a:ext cx="5366513" cy="923330"/>
          </a:xfrm>
          <a:prstGeom prst="rect">
            <a:avLst/>
          </a:prstGeom>
        </p:spPr>
        <p:txBody>
          <a:bodyPr vert="horz" wrap="square" lIns="0" tIns="12700" rIns="0" bIns="0" rtlCol="0">
            <a:spAutoFit/>
          </a:bodyPr>
          <a:lstStyle/>
          <a:p>
            <a:pPr marL="12700">
              <a:lnSpc>
                <a:spcPts val="4285"/>
              </a:lnSpc>
              <a:spcBef>
                <a:spcPts val="100"/>
              </a:spcBef>
            </a:pPr>
            <a:r>
              <a:rPr spc="-5" dirty="0"/>
              <a:t>cuDNN</a:t>
            </a:r>
          </a:p>
          <a:p>
            <a:pPr marL="12700">
              <a:lnSpc>
                <a:spcPts val="2845"/>
              </a:lnSpc>
            </a:pPr>
            <a:r>
              <a:rPr lang="ru-RU" sz="2400" spc="-5" dirty="0" smtClean="0">
                <a:solidFill>
                  <a:srgbClr val="76B800"/>
                </a:solidFill>
              </a:rPr>
              <a:t>Библиотека для Нейронных Сетей</a:t>
            </a:r>
            <a:endParaRPr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086" y="631393"/>
            <a:ext cx="5214113" cy="566822"/>
          </a:xfrm>
          <a:prstGeom prst="rect">
            <a:avLst/>
          </a:prstGeom>
        </p:spPr>
        <p:txBody>
          <a:bodyPr vert="horz" wrap="square" lIns="0" tIns="12700" rIns="0" bIns="0" rtlCol="0">
            <a:spAutoFit/>
          </a:bodyPr>
          <a:lstStyle/>
          <a:p>
            <a:pPr marL="12700">
              <a:lnSpc>
                <a:spcPct val="100000"/>
              </a:lnSpc>
              <a:spcBef>
                <a:spcPts val="100"/>
              </a:spcBef>
            </a:pPr>
            <a:r>
              <a:rPr lang="ru-RU" dirty="0" smtClean="0"/>
              <a:t>Заключительные Слова</a:t>
            </a:r>
            <a:endParaRPr spc="-5" dirty="0"/>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47</a:t>
            </a:fld>
            <a:endParaRPr dirty="0"/>
          </a:p>
        </p:txBody>
      </p:sp>
      <p:sp>
        <p:nvSpPr>
          <p:cNvPr id="3" name="object 3"/>
          <p:cNvSpPr txBox="1"/>
          <p:nvPr/>
        </p:nvSpPr>
        <p:spPr>
          <a:xfrm>
            <a:off x="595680" y="2098675"/>
            <a:ext cx="9780270" cy="2783454"/>
          </a:xfrm>
          <a:prstGeom prst="rect">
            <a:avLst/>
          </a:prstGeom>
        </p:spPr>
        <p:txBody>
          <a:bodyPr vert="horz" wrap="square" lIns="0" tIns="13335" rIns="0" bIns="0" rtlCol="0">
            <a:spAutoFit/>
          </a:bodyPr>
          <a:lstStyle/>
          <a:p>
            <a:pPr marL="12700">
              <a:lnSpc>
                <a:spcPct val="100000"/>
              </a:lnSpc>
              <a:spcBef>
                <a:spcPts val="105"/>
              </a:spcBef>
            </a:pPr>
            <a:r>
              <a:rPr lang="ru-RU" sz="2000" dirty="0" smtClean="0">
                <a:latin typeface="Trebuchet MS"/>
                <a:cs typeface="Trebuchet MS"/>
              </a:rPr>
              <a:t>Выбор как </a:t>
            </a:r>
            <a:r>
              <a:rPr lang="en-US" sz="2000" dirty="0" smtClean="0">
                <a:latin typeface="Trebuchet MS"/>
                <a:cs typeface="Trebuchet MS"/>
              </a:rPr>
              <a:t>hardware</a:t>
            </a:r>
            <a:r>
              <a:rPr lang="ru-RU" sz="2000" smtClean="0">
                <a:latin typeface="Trebuchet MS"/>
                <a:cs typeface="Trebuchet MS"/>
              </a:rPr>
              <a:t>, так и </a:t>
            </a:r>
            <a:r>
              <a:rPr lang="en-US" sz="2000" dirty="0" smtClean="0">
                <a:latin typeface="Trebuchet MS"/>
                <a:cs typeface="Trebuchet MS"/>
              </a:rPr>
              <a:t>software</a:t>
            </a:r>
            <a:r>
              <a:rPr lang="ru-RU" sz="2000" dirty="0" smtClean="0">
                <a:latin typeface="Trebuchet MS"/>
                <a:cs typeface="Trebuchet MS"/>
              </a:rPr>
              <a:t> могут значительно уменьшить время решения.</a:t>
            </a:r>
            <a:endParaRPr sz="2000" dirty="0">
              <a:latin typeface="Trebuchet MS"/>
              <a:cs typeface="Trebuchet MS"/>
            </a:endParaRPr>
          </a:p>
          <a:p>
            <a:pPr marL="12700">
              <a:lnSpc>
                <a:spcPts val="2280"/>
              </a:lnSpc>
              <a:spcBef>
                <a:spcPts val="1560"/>
              </a:spcBef>
            </a:pPr>
            <a:r>
              <a:rPr lang="ru-RU" sz="2000" spc="-5" dirty="0" smtClean="0">
                <a:latin typeface="Trebuchet MS"/>
                <a:cs typeface="Trebuchet MS"/>
              </a:rPr>
              <a:t>Важно знать о компромиссах производительности при проектировании и выполнении сети.</a:t>
            </a:r>
            <a:endParaRPr sz="2000" dirty="0">
              <a:latin typeface="Trebuchet MS"/>
              <a:cs typeface="Trebuchet MS"/>
            </a:endParaRPr>
          </a:p>
          <a:p>
            <a:pPr marL="12700" marR="154305">
              <a:lnSpc>
                <a:spcPts val="2160"/>
              </a:lnSpc>
              <a:spcBef>
                <a:spcPts val="1830"/>
              </a:spcBef>
            </a:pPr>
            <a:r>
              <a:rPr lang="ru-RU" sz="2000" spc="-5" dirty="0" smtClean="0">
                <a:latin typeface="Trebuchet MS"/>
                <a:cs typeface="Trebuchet MS"/>
              </a:rPr>
              <a:t>Библиотеки и структуры предназначены, чтобы сделать как можно больше для вас, насколько это возможно, но может быть вам придется сделать немного дополнительной работы, чтобы получить максимальную производительность, особенно при отклонении от проторенного пути.</a:t>
            </a:r>
            <a:endParaRPr sz="2000" dirty="0">
              <a:latin typeface="Trebuchet MS"/>
              <a:cs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object 78"/>
          <p:cNvGraphicFramePr>
            <a:graphicFrameLocks noGrp="1"/>
          </p:cNvGraphicFramePr>
          <p:nvPr>
            <p:extLst>
              <p:ext uri="{D42A27DB-BD31-4B8C-83A1-F6EECF244321}">
                <p14:modId xmlns:p14="http://schemas.microsoft.com/office/powerpoint/2010/main" val="4061273779"/>
              </p:ext>
            </p:extLst>
          </p:nvPr>
        </p:nvGraphicFramePr>
        <p:xfrm>
          <a:off x="1004316" y="5343733"/>
          <a:ext cx="6146793" cy="350519"/>
        </p:xfrm>
        <a:graphic>
          <a:graphicData uri="http://schemas.openxmlformats.org/drawingml/2006/table">
            <a:tbl>
              <a:tblPr firstRow="1" bandRow="1">
                <a:tableStyleId>{2D5ABB26-0587-4C30-8999-92F81FD0307C}</a:tableStyleId>
              </a:tblPr>
              <a:tblGrid>
                <a:gridCol w="247015">
                  <a:extLst>
                    <a:ext uri="{9D8B030D-6E8A-4147-A177-3AD203B41FA5}">
                      <a16:colId xmlns:a16="http://schemas.microsoft.com/office/drawing/2014/main" val="20000"/>
                    </a:ext>
                  </a:extLst>
                </a:gridCol>
                <a:gridCol w="111125">
                  <a:extLst>
                    <a:ext uri="{9D8B030D-6E8A-4147-A177-3AD203B41FA5}">
                      <a16:colId xmlns:a16="http://schemas.microsoft.com/office/drawing/2014/main" val="20001"/>
                    </a:ext>
                  </a:extLst>
                </a:gridCol>
                <a:gridCol w="405129">
                  <a:extLst>
                    <a:ext uri="{9D8B030D-6E8A-4147-A177-3AD203B41FA5}">
                      <a16:colId xmlns:a16="http://schemas.microsoft.com/office/drawing/2014/main" val="20002"/>
                    </a:ext>
                  </a:extLst>
                </a:gridCol>
                <a:gridCol w="149225">
                  <a:extLst>
                    <a:ext uri="{9D8B030D-6E8A-4147-A177-3AD203B41FA5}">
                      <a16:colId xmlns:a16="http://schemas.microsoft.com/office/drawing/2014/main" val="20003"/>
                    </a:ext>
                  </a:extLst>
                </a:gridCol>
                <a:gridCol w="306069">
                  <a:extLst>
                    <a:ext uri="{9D8B030D-6E8A-4147-A177-3AD203B41FA5}">
                      <a16:colId xmlns:a16="http://schemas.microsoft.com/office/drawing/2014/main" val="20004"/>
                    </a:ext>
                  </a:extLst>
                </a:gridCol>
                <a:gridCol w="176530">
                  <a:extLst>
                    <a:ext uri="{9D8B030D-6E8A-4147-A177-3AD203B41FA5}">
                      <a16:colId xmlns:a16="http://schemas.microsoft.com/office/drawing/2014/main" val="20005"/>
                    </a:ext>
                  </a:extLst>
                </a:gridCol>
                <a:gridCol w="252730">
                  <a:extLst>
                    <a:ext uri="{9D8B030D-6E8A-4147-A177-3AD203B41FA5}">
                      <a16:colId xmlns:a16="http://schemas.microsoft.com/office/drawing/2014/main" val="20006"/>
                    </a:ext>
                  </a:extLst>
                </a:gridCol>
                <a:gridCol w="275589">
                  <a:extLst>
                    <a:ext uri="{9D8B030D-6E8A-4147-A177-3AD203B41FA5}">
                      <a16:colId xmlns:a16="http://schemas.microsoft.com/office/drawing/2014/main" val="20007"/>
                    </a:ext>
                  </a:extLst>
                </a:gridCol>
                <a:gridCol w="397510">
                  <a:extLst>
                    <a:ext uri="{9D8B030D-6E8A-4147-A177-3AD203B41FA5}">
                      <a16:colId xmlns:a16="http://schemas.microsoft.com/office/drawing/2014/main" val="20008"/>
                    </a:ext>
                  </a:extLst>
                </a:gridCol>
                <a:gridCol w="249555">
                  <a:extLst>
                    <a:ext uri="{9D8B030D-6E8A-4147-A177-3AD203B41FA5}">
                      <a16:colId xmlns:a16="http://schemas.microsoft.com/office/drawing/2014/main" val="20009"/>
                    </a:ext>
                  </a:extLst>
                </a:gridCol>
                <a:gridCol w="322580">
                  <a:extLst>
                    <a:ext uri="{9D8B030D-6E8A-4147-A177-3AD203B41FA5}">
                      <a16:colId xmlns:a16="http://schemas.microsoft.com/office/drawing/2014/main" val="20010"/>
                    </a:ext>
                  </a:extLst>
                </a:gridCol>
                <a:gridCol w="175260">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13995">
                  <a:extLst>
                    <a:ext uri="{9D8B030D-6E8A-4147-A177-3AD203B41FA5}">
                      <a16:colId xmlns:a16="http://schemas.microsoft.com/office/drawing/2014/main" val="20013"/>
                    </a:ext>
                  </a:extLst>
                </a:gridCol>
                <a:gridCol w="238125">
                  <a:extLst>
                    <a:ext uri="{9D8B030D-6E8A-4147-A177-3AD203B41FA5}">
                      <a16:colId xmlns:a16="http://schemas.microsoft.com/office/drawing/2014/main" val="20014"/>
                    </a:ext>
                  </a:extLst>
                </a:gridCol>
                <a:gridCol w="283845">
                  <a:extLst>
                    <a:ext uri="{9D8B030D-6E8A-4147-A177-3AD203B41FA5}">
                      <a16:colId xmlns:a16="http://schemas.microsoft.com/office/drawing/2014/main" val="20015"/>
                    </a:ext>
                  </a:extLst>
                </a:gridCol>
                <a:gridCol w="321945">
                  <a:extLst>
                    <a:ext uri="{9D8B030D-6E8A-4147-A177-3AD203B41FA5}">
                      <a16:colId xmlns:a16="http://schemas.microsoft.com/office/drawing/2014/main" val="20016"/>
                    </a:ext>
                  </a:extLst>
                </a:gridCol>
                <a:gridCol w="202564">
                  <a:extLst>
                    <a:ext uri="{9D8B030D-6E8A-4147-A177-3AD203B41FA5}">
                      <a16:colId xmlns:a16="http://schemas.microsoft.com/office/drawing/2014/main" val="20017"/>
                    </a:ext>
                  </a:extLst>
                </a:gridCol>
                <a:gridCol w="321310">
                  <a:extLst>
                    <a:ext uri="{9D8B030D-6E8A-4147-A177-3AD203B41FA5}">
                      <a16:colId xmlns:a16="http://schemas.microsoft.com/office/drawing/2014/main" val="20018"/>
                    </a:ext>
                  </a:extLst>
                </a:gridCol>
                <a:gridCol w="231139">
                  <a:extLst>
                    <a:ext uri="{9D8B030D-6E8A-4147-A177-3AD203B41FA5}">
                      <a16:colId xmlns:a16="http://schemas.microsoft.com/office/drawing/2014/main" val="20019"/>
                    </a:ext>
                  </a:extLst>
                </a:gridCol>
                <a:gridCol w="359410">
                  <a:extLst>
                    <a:ext uri="{9D8B030D-6E8A-4147-A177-3AD203B41FA5}">
                      <a16:colId xmlns:a16="http://schemas.microsoft.com/office/drawing/2014/main" val="20020"/>
                    </a:ext>
                  </a:extLst>
                </a:gridCol>
                <a:gridCol w="282575">
                  <a:extLst>
                    <a:ext uri="{9D8B030D-6E8A-4147-A177-3AD203B41FA5}">
                      <a16:colId xmlns:a16="http://schemas.microsoft.com/office/drawing/2014/main" val="20021"/>
                    </a:ext>
                  </a:extLst>
                </a:gridCol>
                <a:gridCol w="240029">
                  <a:extLst>
                    <a:ext uri="{9D8B030D-6E8A-4147-A177-3AD203B41FA5}">
                      <a16:colId xmlns:a16="http://schemas.microsoft.com/office/drawing/2014/main" val="20022"/>
                    </a:ext>
                  </a:extLst>
                </a:gridCol>
                <a:gridCol w="90804">
                  <a:extLst>
                    <a:ext uri="{9D8B030D-6E8A-4147-A177-3AD203B41FA5}">
                      <a16:colId xmlns:a16="http://schemas.microsoft.com/office/drawing/2014/main" val="20023"/>
                    </a:ext>
                  </a:extLst>
                </a:gridCol>
              </a:tblGrid>
              <a:tr h="350519">
                <a:tc>
                  <a:txBody>
                    <a:bodyPr/>
                    <a:lstStyle/>
                    <a:p>
                      <a:pPr marL="46990">
                        <a:lnSpc>
                          <a:spcPct val="100000"/>
                        </a:lnSpc>
                        <a:spcBef>
                          <a:spcPts val="150"/>
                        </a:spcBef>
                      </a:pPr>
                      <a:r>
                        <a:rPr sz="1600" b="1" spc="-5" dirty="0">
                          <a:latin typeface="Arial"/>
                          <a:cs typeface="Arial"/>
                        </a:rPr>
                        <a:t>T</a:t>
                      </a:r>
                      <a:r>
                        <a:rPr sz="1575" b="1" baseline="-21164" dirty="0">
                          <a:latin typeface="Arial"/>
                          <a:cs typeface="Arial"/>
                        </a:rPr>
                        <a:t>1</a:t>
                      </a:r>
                      <a:endParaRPr sz="1575" baseline="-21164">
                        <a:latin typeface="Arial"/>
                        <a:cs typeface="Arial"/>
                      </a:endParaRPr>
                    </a:p>
                  </a:txBody>
                  <a:tcPr marL="0" marR="0" marT="19050" marB="0">
                    <a:lnR w="12700">
                      <a:solidFill>
                        <a:srgbClr val="7E7E7E"/>
                      </a:solidFill>
                      <a:prstDash val="solid"/>
                    </a:lnR>
                    <a:lnB w="12700">
                      <a:solidFill>
                        <a:srgbClr val="7E7E7E"/>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B w="1270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B w="12700">
                      <a:solidFill>
                        <a:srgbClr val="7E7E7E"/>
                      </a:solidFill>
                      <a:prstDash val="solid"/>
                    </a:lnB>
                  </a:tcPr>
                </a:tc>
                <a:tc>
                  <a:txBody>
                    <a:bodyPr/>
                    <a:lstStyle/>
                    <a:p>
                      <a:pPr marL="52069">
                        <a:lnSpc>
                          <a:spcPct val="100000"/>
                        </a:lnSpc>
                        <a:spcBef>
                          <a:spcPts val="145"/>
                        </a:spcBef>
                      </a:pPr>
                      <a:r>
                        <a:rPr sz="1600" b="1" spc="-5" dirty="0">
                          <a:latin typeface="Arial"/>
                          <a:cs typeface="Arial"/>
                        </a:rPr>
                        <a:t>T</a:t>
                      </a:r>
                      <a:r>
                        <a:rPr sz="1575" b="1" baseline="-21164" dirty="0">
                          <a:latin typeface="Arial"/>
                          <a:cs typeface="Arial"/>
                        </a:rPr>
                        <a:t>2</a:t>
                      </a:r>
                      <a:endParaRPr sz="1575" baseline="-21164" dirty="0">
                        <a:latin typeface="Arial"/>
                        <a:cs typeface="Arial"/>
                      </a:endParaRPr>
                    </a:p>
                  </a:txBody>
                  <a:tcPr marL="0" marR="0" marT="18415" marB="0">
                    <a:lnR w="12700">
                      <a:solidFill>
                        <a:srgbClr val="7E7E7E"/>
                      </a:solidFill>
                      <a:prstDash val="solid"/>
                    </a:lnR>
                    <a:lnB w="1270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dirty="0">
                        <a:latin typeface="Times New Roman"/>
                        <a:cs typeface="Times New Roman"/>
                      </a:endParaRPr>
                    </a:p>
                  </a:txBody>
                  <a:tcPr marL="0" marR="0" marT="0" marB="0">
                    <a:lnL w="12700">
                      <a:solidFill>
                        <a:srgbClr val="7E7E7E"/>
                      </a:solidFill>
                      <a:prstDash val="solid"/>
                    </a:lnL>
                    <a:lnR w="12700">
                      <a:solidFill>
                        <a:srgbClr val="7E7E7E"/>
                      </a:solidFill>
                      <a:prstDash val="solid"/>
                    </a:lnR>
                    <a:lnB w="12700">
                      <a:solidFill>
                        <a:srgbClr val="7E7E7E"/>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B w="12700">
                      <a:solidFill>
                        <a:srgbClr val="7E7E7E"/>
                      </a:solidFill>
                      <a:prstDash val="solid"/>
                    </a:lnB>
                  </a:tcPr>
                </a:tc>
                <a:tc>
                  <a:txBody>
                    <a:bodyPr/>
                    <a:lstStyle/>
                    <a:p>
                      <a:pPr marL="72390">
                        <a:lnSpc>
                          <a:spcPct val="100000"/>
                        </a:lnSpc>
                        <a:spcBef>
                          <a:spcPts val="150"/>
                        </a:spcBef>
                      </a:pPr>
                      <a:r>
                        <a:rPr sz="1600" b="1" dirty="0">
                          <a:latin typeface="Arial"/>
                          <a:cs typeface="Arial"/>
                        </a:rPr>
                        <a:t>T</a:t>
                      </a:r>
                      <a:r>
                        <a:rPr sz="1575" b="1" baseline="-21164" dirty="0">
                          <a:latin typeface="Arial"/>
                          <a:cs typeface="Arial"/>
                        </a:rPr>
                        <a:t>3</a:t>
                      </a:r>
                      <a:endParaRPr sz="1575" baseline="-21164">
                        <a:latin typeface="Arial"/>
                        <a:cs typeface="Arial"/>
                      </a:endParaRPr>
                    </a:p>
                  </a:txBody>
                  <a:tcPr marL="0" marR="0" marT="19050" marB="0">
                    <a:lnR w="12700">
                      <a:solidFill>
                        <a:srgbClr val="7E7E7E"/>
                      </a:solidFill>
                      <a:prstDash val="solid"/>
                    </a:lnR>
                    <a:lnB w="1270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B w="1270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B w="12700">
                      <a:solidFill>
                        <a:srgbClr val="7E7E7E"/>
                      </a:solidFill>
                      <a:prstDash val="solid"/>
                    </a:lnB>
                  </a:tcPr>
                </a:tc>
                <a:tc>
                  <a:txBody>
                    <a:bodyPr/>
                    <a:lstStyle/>
                    <a:p>
                      <a:pPr marL="86360">
                        <a:lnSpc>
                          <a:spcPct val="100000"/>
                        </a:lnSpc>
                        <a:spcBef>
                          <a:spcPts val="160"/>
                        </a:spcBef>
                      </a:pPr>
                      <a:r>
                        <a:rPr sz="1600" b="1" dirty="0">
                          <a:latin typeface="Arial"/>
                          <a:cs typeface="Arial"/>
                        </a:rPr>
                        <a:t>T</a:t>
                      </a:r>
                      <a:r>
                        <a:rPr sz="1575" b="1" baseline="-21164" dirty="0">
                          <a:latin typeface="Arial"/>
                          <a:cs typeface="Arial"/>
                        </a:rPr>
                        <a:t>4</a:t>
                      </a:r>
                      <a:endParaRPr sz="1575" baseline="-21164">
                        <a:latin typeface="Arial"/>
                        <a:cs typeface="Arial"/>
                      </a:endParaRPr>
                    </a:p>
                  </a:txBody>
                  <a:tcPr marL="0" marR="0" marT="20320" marB="0">
                    <a:lnR w="12700">
                      <a:solidFill>
                        <a:srgbClr val="7E7E7E"/>
                      </a:solidFill>
                      <a:prstDash val="solid"/>
                    </a:lnR>
                    <a:lnB w="1270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28575">
                      <a:solidFill>
                        <a:srgbClr val="7E7E7E"/>
                      </a:solidFill>
                      <a:prstDash val="solid"/>
                    </a:lnR>
                    <a:lnT w="28575">
                      <a:solidFill>
                        <a:srgbClr val="7E7E7E"/>
                      </a:solidFill>
                      <a:prstDash val="solid"/>
                    </a:lnT>
                    <a:lnB w="1905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B w="12700">
                      <a:solidFill>
                        <a:srgbClr val="7E7E7E"/>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R w="12700">
                      <a:solidFill>
                        <a:srgbClr val="7E7E7E"/>
                      </a:solidFill>
                      <a:prstDash val="solid"/>
                    </a:lnR>
                    <a:lnT w="28575">
                      <a:solidFill>
                        <a:srgbClr val="7E7E7E"/>
                      </a:solidFill>
                      <a:prstDash val="solid"/>
                    </a:lnT>
                    <a:lnB w="19050">
                      <a:solidFill>
                        <a:srgbClr val="7E7E7E"/>
                      </a:solidFill>
                      <a:prstDash val="solid"/>
                    </a:lnB>
                    <a:solidFill>
                      <a:srgbClr val="92D050"/>
                    </a:solidFill>
                  </a:tcPr>
                </a:tc>
                <a:tc>
                  <a:txBody>
                    <a:bodyPr/>
                    <a:lstStyle/>
                    <a:p>
                      <a:pPr>
                        <a:lnSpc>
                          <a:spcPct val="100000"/>
                        </a:lnSpc>
                      </a:pPr>
                      <a:endParaRPr sz="1900" dirty="0">
                        <a:latin typeface="Times New Roman"/>
                        <a:cs typeface="Times New Roman"/>
                      </a:endParaRPr>
                    </a:p>
                  </a:txBody>
                  <a:tcPr marL="0" marR="0" marT="0" marB="0">
                    <a:lnL w="12700">
                      <a:solidFill>
                        <a:srgbClr val="7E7E7E"/>
                      </a:solidFill>
                      <a:prstDash val="solid"/>
                    </a:lnL>
                    <a:lnT w="12700">
                      <a:solidFill>
                        <a:srgbClr val="7E7E7E"/>
                      </a:solidFill>
                      <a:prstDash val="solid"/>
                    </a:lnT>
                    <a:lnB w="12700">
                      <a:solidFill>
                        <a:srgbClr val="7E7E7E"/>
                      </a:solidFill>
                      <a:prstDash val="solid"/>
                    </a:lnB>
                  </a:tcPr>
                </a:tc>
                <a:extLst>
                  <a:ext uri="{0D108BD9-81ED-4DB2-BD59-A6C34878D82A}">
                    <a16:rowId xmlns:a16="http://schemas.microsoft.com/office/drawing/2014/main" val="10000"/>
                  </a:ext>
                </a:extLst>
              </a:tr>
            </a:tbl>
          </a:graphicData>
        </a:graphic>
      </p:graphicFrame>
      <p:sp>
        <p:nvSpPr>
          <p:cNvPr id="2" name="object 2"/>
          <p:cNvSpPr txBox="1"/>
          <p:nvPr/>
        </p:nvSpPr>
        <p:spPr>
          <a:xfrm>
            <a:off x="595680" y="2098675"/>
            <a:ext cx="9409252" cy="834203"/>
          </a:xfrm>
          <a:prstGeom prst="rect">
            <a:avLst/>
          </a:prstGeom>
        </p:spPr>
        <p:txBody>
          <a:bodyPr vert="horz" wrap="square" lIns="0" tIns="13335" rIns="0" bIns="0" rtlCol="0">
            <a:spAutoFit/>
          </a:bodyPr>
          <a:lstStyle/>
          <a:p>
            <a:pPr marL="12700">
              <a:lnSpc>
                <a:spcPct val="100000"/>
              </a:lnSpc>
              <a:spcBef>
                <a:spcPts val="105"/>
              </a:spcBef>
            </a:pPr>
            <a:r>
              <a:rPr lang="ru-RU" sz="2000" spc="-5" dirty="0">
                <a:latin typeface="Trebuchet MS"/>
                <a:cs typeface="Trebuchet MS"/>
              </a:rPr>
              <a:t>А</a:t>
            </a:r>
            <a:r>
              <a:rPr lang="ru-RU" sz="2000" spc="-5" dirty="0" smtClean="0">
                <a:latin typeface="Trebuchet MS"/>
                <a:cs typeface="Trebuchet MS"/>
              </a:rPr>
              <a:t>рхитектура</a:t>
            </a:r>
            <a:r>
              <a:rPr sz="2000" spc="-5" dirty="0" smtClean="0">
                <a:latin typeface="Trebuchet MS"/>
                <a:cs typeface="Trebuchet MS"/>
              </a:rPr>
              <a:t> </a:t>
            </a:r>
            <a:r>
              <a:rPr lang="ru-RU" sz="2000" spc="-5" dirty="0" smtClean="0">
                <a:solidFill>
                  <a:srgbClr val="0070C5"/>
                </a:solidFill>
                <a:latin typeface="Trebuchet MS"/>
                <a:cs typeface="Trebuchet MS"/>
              </a:rPr>
              <a:t>ЦПУ </a:t>
            </a:r>
            <a:r>
              <a:rPr lang="ru-RU" sz="2000" spc="-5" dirty="0" smtClean="0">
                <a:latin typeface="Trebuchet MS"/>
                <a:cs typeface="Trebuchet MS"/>
              </a:rPr>
              <a:t>должна</a:t>
            </a:r>
            <a:r>
              <a:rPr sz="2000" spc="-5" dirty="0" smtClean="0">
                <a:latin typeface="Trebuchet MS"/>
                <a:cs typeface="Trebuchet MS"/>
              </a:rPr>
              <a:t> </a:t>
            </a:r>
            <a:r>
              <a:rPr lang="ru-RU" sz="2000" dirty="0" smtClean="0">
                <a:solidFill>
                  <a:srgbClr val="0070C5"/>
                </a:solidFill>
                <a:latin typeface="Trebuchet MS"/>
                <a:cs typeface="Trebuchet MS"/>
              </a:rPr>
              <a:t>минимизировать задержку </a:t>
            </a:r>
            <a:r>
              <a:rPr lang="ru-RU" sz="2000" spc="-5" dirty="0" smtClean="0">
                <a:latin typeface="Trebuchet MS"/>
                <a:cs typeface="Trebuchet MS"/>
              </a:rPr>
              <a:t>в каждом потоке</a:t>
            </a:r>
            <a:endParaRPr sz="2000" dirty="0">
              <a:latin typeface="Trebuchet MS"/>
              <a:cs typeface="Trebuchet MS"/>
            </a:endParaRPr>
          </a:p>
          <a:p>
            <a:pPr marL="12700">
              <a:lnSpc>
                <a:spcPct val="100000"/>
              </a:lnSpc>
              <a:spcBef>
                <a:spcPts val="1560"/>
              </a:spcBef>
            </a:pPr>
            <a:r>
              <a:rPr lang="ru-RU" sz="2000" spc="-5" dirty="0" smtClean="0">
                <a:latin typeface="Trebuchet MS"/>
                <a:cs typeface="Trebuchet MS"/>
              </a:rPr>
              <a:t>Архитектура</a:t>
            </a:r>
            <a:r>
              <a:rPr sz="2000" spc="-5" dirty="0" smtClean="0">
                <a:latin typeface="Trebuchet MS"/>
                <a:cs typeface="Trebuchet MS"/>
              </a:rPr>
              <a:t> </a:t>
            </a:r>
            <a:r>
              <a:rPr lang="ru-RU" sz="2000" spc="-5" dirty="0" smtClean="0">
                <a:solidFill>
                  <a:srgbClr val="76B800"/>
                </a:solidFill>
                <a:latin typeface="Trebuchet MS"/>
                <a:cs typeface="Trebuchet MS"/>
              </a:rPr>
              <a:t>ГП скрывает задержку </a:t>
            </a:r>
            <a:r>
              <a:rPr lang="ru-RU" sz="2000" spc="-5" dirty="0" smtClean="0">
                <a:latin typeface="Trebuchet MS"/>
                <a:cs typeface="Trebuchet MS"/>
              </a:rPr>
              <a:t>с вычислениями </a:t>
            </a:r>
            <a:r>
              <a:rPr sz="2000" dirty="0" smtClean="0">
                <a:latin typeface="Trebuchet MS"/>
                <a:cs typeface="Trebuchet MS"/>
              </a:rPr>
              <a:t>(10+k</a:t>
            </a:r>
            <a:r>
              <a:rPr sz="2000" spc="-110" dirty="0" smtClean="0">
                <a:latin typeface="Trebuchet MS"/>
                <a:cs typeface="Trebuchet MS"/>
              </a:rPr>
              <a:t> </a:t>
            </a:r>
            <a:r>
              <a:rPr lang="ru-RU" sz="2000" spc="-5" dirty="0" smtClean="0">
                <a:latin typeface="Trebuchet MS"/>
                <a:cs typeface="Trebuchet MS"/>
              </a:rPr>
              <a:t>потоков</a:t>
            </a:r>
            <a:r>
              <a:rPr sz="2000" spc="-5" dirty="0" smtClean="0">
                <a:latin typeface="Trebuchet MS"/>
                <a:cs typeface="Trebuchet MS"/>
              </a:rPr>
              <a:t>)</a:t>
            </a:r>
            <a:endParaRPr sz="2000" dirty="0">
              <a:latin typeface="Trebuchet MS"/>
              <a:cs typeface="Trebuchet MS"/>
            </a:endParaRPr>
          </a:p>
        </p:txBody>
      </p:sp>
      <p:sp>
        <p:nvSpPr>
          <p:cNvPr id="3" name="object 3"/>
          <p:cNvSpPr txBox="1">
            <a:spLocks noGrp="1"/>
          </p:cNvSpPr>
          <p:nvPr>
            <p:ph type="title"/>
          </p:nvPr>
        </p:nvSpPr>
        <p:spPr>
          <a:xfrm>
            <a:off x="203452" y="192001"/>
            <a:ext cx="10014714" cy="1599925"/>
          </a:xfrm>
          <a:prstGeom prst="rect">
            <a:avLst/>
          </a:prstGeom>
        </p:spPr>
        <p:txBody>
          <a:bodyPr vert="horz" wrap="square" lIns="0" tIns="12700" rIns="0" bIns="0" rtlCol="0">
            <a:spAutoFit/>
          </a:bodyPr>
          <a:lstStyle/>
          <a:p>
            <a:pPr marL="12700">
              <a:lnSpc>
                <a:spcPts val="4285"/>
              </a:lnSpc>
              <a:spcBef>
                <a:spcPts val="100"/>
              </a:spcBef>
            </a:pPr>
            <a:r>
              <a:rPr lang="ru-RU" spc="-5" dirty="0"/>
              <a:t>Низкая Задержка или Высокая Пропускная </a:t>
            </a:r>
            <a:r>
              <a:rPr lang="ru-RU" spc="-5" dirty="0" smtClean="0"/>
              <a:t>способность</a:t>
            </a:r>
            <a:br>
              <a:rPr lang="ru-RU" spc="-5" dirty="0" smtClean="0"/>
            </a:br>
            <a:r>
              <a:rPr lang="ru-RU" sz="2400" spc="-5" dirty="0" smtClean="0">
                <a:solidFill>
                  <a:srgbClr val="76B800"/>
                </a:solidFill>
              </a:rPr>
              <a:t>Конструкция ведет к производительности</a:t>
            </a:r>
            <a:endParaRPr sz="2400" dirty="0"/>
          </a:p>
        </p:txBody>
      </p:sp>
      <p:sp>
        <p:nvSpPr>
          <p:cNvPr id="4" name="object 4"/>
          <p:cNvSpPr txBox="1"/>
          <p:nvPr/>
        </p:nvSpPr>
        <p:spPr>
          <a:xfrm>
            <a:off x="913629" y="3247867"/>
            <a:ext cx="4735838" cy="228268"/>
          </a:xfrm>
          <a:prstGeom prst="rect">
            <a:avLst/>
          </a:prstGeom>
        </p:spPr>
        <p:txBody>
          <a:bodyPr vert="horz" wrap="square" lIns="0" tIns="12700" rIns="0" bIns="0" rtlCol="0">
            <a:spAutoFit/>
          </a:bodyPr>
          <a:lstStyle/>
          <a:p>
            <a:pPr marL="12700">
              <a:lnSpc>
                <a:spcPct val="100000"/>
              </a:lnSpc>
              <a:spcBef>
                <a:spcPts val="100"/>
              </a:spcBef>
            </a:pPr>
            <a:r>
              <a:rPr lang="ru-RU" sz="1400" b="1" dirty="0" smtClean="0">
                <a:latin typeface="Arial"/>
                <a:cs typeface="Arial"/>
              </a:rPr>
              <a:t>ГП</a:t>
            </a:r>
            <a:r>
              <a:rPr sz="1400" b="1" dirty="0" smtClean="0">
                <a:latin typeface="Arial"/>
                <a:cs typeface="Arial"/>
              </a:rPr>
              <a:t> </a:t>
            </a:r>
            <a:r>
              <a:rPr sz="1400" b="1" dirty="0">
                <a:latin typeface="Arial"/>
                <a:cs typeface="Arial"/>
              </a:rPr>
              <a:t>– </a:t>
            </a:r>
            <a:r>
              <a:rPr lang="ru-RU" sz="1400" b="1" spc="-5" dirty="0" smtClean="0">
                <a:latin typeface="Arial"/>
                <a:cs typeface="Arial"/>
              </a:rPr>
              <a:t>Высокая Производительность Процессора</a:t>
            </a:r>
            <a:endParaRPr sz="1400" dirty="0">
              <a:latin typeface="Arial"/>
              <a:cs typeface="Arial"/>
            </a:endParaRPr>
          </a:p>
        </p:txBody>
      </p:sp>
      <p:sp>
        <p:nvSpPr>
          <p:cNvPr id="5" name="object 5"/>
          <p:cNvSpPr txBox="1"/>
          <p:nvPr/>
        </p:nvSpPr>
        <p:spPr>
          <a:xfrm>
            <a:off x="952296" y="5029818"/>
            <a:ext cx="4622996" cy="228268"/>
          </a:xfrm>
          <a:prstGeom prst="rect">
            <a:avLst/>
          </a:prstGeom>
        </p:spPr>
        <p:txBody>
          <a:bodyPr vert="horz" wrap="square" lIns="0" tIns="12700" rIns="0" bIns="0" rtlCol="0">
            <a:spAutoFit/>
          </a:bodyPr>
          <a:lstStyle/>
          <a:p>
            <a:pPr marL="12700">
              <a:lnSpc>
                <a:spcPct val="100000"/>
              </a:lnSpc>
              <a:spcBef>
                <a:spcPts val="100"/>
              </a:spcBef>
            </a:pPr>
            <a:r>
              <a:rPr lang="ru-RU" sz="1400" b="1" spc="-5" dirty="0" smtClean="0">
                <a:latin typeface="Arial"/>
                <a:cs typeface="Arial"/>
              </a:rPr>
              <a:t>Ядро ЦПУ – Процессор с Низкой Задержкой</a:t>
            </a:r>
            <a:endParaRPr sz="1400" dirty="0">
              <a:latin typeface="Arial"/>
              <a:cs typeface="Arial"/>
            </a:endParaRPr>
          </a:p>
        </p:txBody>
      </p:sp>
      <p:sp>
        <p:nvSpPr>
          <p:cNvPr id="6" name="object 6"/>
          <p:cNvSpPr txBox="1"/>
          <p:nvPr/>
        </p:nvSpPr>
        <p:spPr>
          <a:xfrm>
            <a:off x="7454265" y="3320034"/>
            <a:ext cx="2009775" cy="258404"/>
          </a:xfrm>
          <a:prstGeom prst="rect">
            <a:avLst/>
          </a:prstGeom>
        </p:spPr>
        <p:txBody>
          <a:bodyPr vert="horz" wrap="square" lIns="0" tIns="12065" rIns="0" bIns="0" rtlCol="0">
            <a:spAutoFit/>
          </a:bodyPr>
          <a:lstStyle/>
          <a:p>
            <a:pPr marL="12700">
              <a:lnSpc>
                <a:spcPct val="100000"/>
              </a:lnSpc>
              <a:spcBef>
                <a:spcPts val="95"/>
              </a:spcBef>
            </a:pPr>
            <a:r>
              <a:rPr lang="ru-RU" sz="1600" b="1" spc="-5" dirty="0" smtClean="0">
                <a:latin typeface="Arial"/>
                <a:cs typeface="Arial"/>
              </a:rPr>
              <a:t>Поток Вычислений</a:t>
            </a:r>
            <a:endParaRPr sz="1600" dirty="0">
              <a:latin typeface="Arial"/>
              <a:cs typeface="Arial"/>
            </a:endParaRPr>
          </a:p>
        </p:txBody>
      </p:sp>
      <p:sp>
        <p:nvSpPr>
          <p:cNvPr id="7" name="object 7"/>
          <p:cNvSpPr/>
          <p:nvPr/>
        </p:nvSpPr>
        <p:spPr>
          <a:xfrm>
            <a:off x="7539228" y="4081271"/>
            <a:ext cx="300355" cy="411480"/>
          </a:xfrm>
          <a:custGeom>
            <a:avLst/>
            <a:gdLst/>
            <a:ahLst/>
            <a:cxnLst/>
            <a:rect l="l" t="t" r="r" b="b"/>
            <a:pathLst>
              <a:path w="300354" h="411479">
                <a:moveTo>
                  <a:pt x="250190" y="0"/>
                </a:moveTo>
                <a:lnTo>
                  <a:pt x="50038" y="0"/>
                </a:lnTo>
                <a:lnTo>
                  <a:pt x="30539" y="3925"/>
                </a:lnTo>
                <a:lnTo>
                  <a:pt x="14636" y="14636"/>
                </a:lnTo>
                <a:lnTo>
                  <a:pt x="3925" y="30539"/>
                </a:lnTo>
                <a:lnTo>
                  <a:pt x="0" y="50037"/>
                </a:lnTo>
                <a:lnTo>
                  <a:pt x="0" y="361441"/>
                </a:lnTo>
                <a:lnTo>
                  <a:pt x="3925" y="380940"/>
                </a:lnTo>
                <a:lnTo>
                  <a:pt x="14636" y="396843"/>
                </a:lnTo>
                <a:lnTo>
                  <a:pt x="30539" y="407554"/>
                </a:lnTo>
                <a:lnTo>
                  <a:pt x="50038" y="411479"/>
                </a:lnTo>
                <a:lnTo>
                  <a:pt x="250190" y="411479"/>
                </a:lnTo>
                <a:lnTo>
                  <a:pt x="269688" y="407554"/>
                </a:lnTo>
                <a:lnTo>
                  <a:pt x="285591" y="396843"/>
                </a:lnTo>
                <a:lnTo>
                  <a:pt x="296302" y="380940"/>
                </a:lnTo>
                <a:lnTo>
                  <a:pt x="300227" y="361441"/>
                </a:lnTo>
                <a:lnTo>
                  <a:pt x="300227" y="50037"/>
                </a:lnTo>
                <a:lnTo>
                  <a:pt x="296302" y="30539"/>
                </a:lnTo>
                <a:lnTo>
                  <a:pt x="285591" y="14636"/>
                </a:lnTo>
                <a:lnTo>
                  <a:pt x="269688" y="3925"/>
                </a:lnTo>
                <a:lnTo>
                  <a:pt x="250190" y="0"/>
                </a:lnTo>
                <a:close/>
              </a:path>
            </a:pathLst>
          </a:custGeom>
          <a:solidFill>
            <a:srgbClr val="92D050"/>
          </a:solidFill>
        </p:spPr>
        <p:txBody>
          <a:bodyPr wrap="square" lIns="0" tIns="0" rIns="0" bIns="0" rtlCol="0"/>
          <a:lstStyle/>
          <a:p>
            <a:endParaRPr/>
          </a:p>
        </p:txBody>
      </p:sp>
      <p:sp>
        <p:nvSpPr>
          <p:cNvPr id="8" name="object 8"/>
          <p:cNvSpPr/>
          <p:nvPr/>
        </p:nvSpPr>
        <p:spPr>
          <a:xfrm>
            <a:off x="7539228" y="5155691"/>
            <a:ext cx="300355" cy="413384"/>
          </a:xfrm>
          <a:custGeom>
            <a:avLst/>
            <a:gdLst/>
            <a:ahLst/>
            <a:cxnLst/>
            <a:rect l="l" t="t" r="r" b="b"/>
            <a:pathLst>
              <a:path w="300354" h="413385">
                <a:moveTo>
                  <a:pt x="250190" y="0"/>
                </a:moveTo>
                <a:lnTo>
                  <a:pt x="50038" y="0"/>
                </a:lnTo>
                <a:lnTo>
                  <a:pt x="30539" y="3932"/>
                </a:lnTo>
                <a:lnTo>
                  <a:pt x="14636" y="14655"/>
                </a:lnTo>
                <a:lnTo>
                  <a:pt x="3925" y="30560"/>
                </a:lnTo>
                <a:lnTo>
                  <a:pt x="0" y="50038"/>
                </a:lnTo>
                <a:lnTo>
                  <a:pt x="0" y="362966"/>
                </a:lnTo>
                <a:lnTo>
                  <a:pt x="3925" y="382443"/>
                </a:lnTo>
                <a:lnTo>
                  <a:pt x="14636" y="398348"/>
                </a:lnTo>
                <a:lnTo>
                  <a:pt x="30539" y="409071"/>
                </a:lnTo>
                <a:lnTo>
                  <a:pt x="50038" y="413004"/>
                </a:lnTo>
                <a:lnTo>
                  <a:pt x="250190" y="413004"/>
                </a:lnTo>
                <a:lnTo>
                  <a:pt x="269688" y="409071"/>
                </a:lnTo>
                <a:lnTo>
                  <a:pt x="285591" y="398348"/>
                </a:lnTo>
                <a:lnTo>
                  <a:pt x="296302" y="382443"/>
                </a:lnTo>
                <a:lnTo>
                  <a:pt x="300227" y="362966"/>
                </a:lnTo>
                <a:lnTo>
                  <a:pt x="300227" y="50038"/>
                </a:lnTo>
                <a:lnTo>
                  <a:pt x="296302" y="30560"/>
                </a:lnTo>
                <a:lnTo>
                  <a:pt x="285591" y="14655"/>
                </a:lnTo>
                <a:lnTo>
                  <a:pt x="269688" y="3932"/>
                </a:lnTo>
                <a:lnTo>
                  <a:pt x="250190" y="0"/>
                </a:lnTo>
                <a:close/>
              </a:path>
            </a:pathLst>
          </a:custGeom>
          <a:solidFill>
            <a:srgbClr val="3B3B3B"/>
          </a:solidFill>
        </p:spPr>
        <p:txBody>
          <a:bodyPr wrap="square" lIns="0" tIns="0" rIns="0" bIns="0" rtlCol="0"/>
          <a:lstStyle/>
          <a:p>
            <a:endParaRPr/>
          </a:p>
        </p:txBody>
      </p:sp>
      <p:graphicFrame>
        <p:nvGraphicFramePr>
          <p:cNvPr id="9" name="object 9"/>
          <p:cNvGraphicFramePr>
            <a:graphicFrameLocks noGrp="1"/>
          </p:cNvGraphicFramePr>
          <p:nvPr/>
        </p:nvGraphicFramePr>
        <p:xfrm>
          <a:off x="7528559" y="4072128"/>
          <a:ext cx="307975" cy="1488947"/>
        </p:xfrm>
        <a:graphic>
          <a:graphicData uri="http://schemas.openxmlformats.org/drawingml/2006/table">
            <a:tbl>
              <a:tblPr firstRow="1" bandRow="1">
                <a:tableStyleId>{2D5ABB26-0587-4C30-8999-92F81FD0307C}</a:tableStyleId>
              </a:tblPr>
              <a:tblGrid>
                <a:gridCol w="307975">
                  <a:extLst>
                    <a:ext uri="{9D8B030D-6E8A-4147-A177-3AD203B41FA5}">
                      <a16:colId xmlns:a16="http://schemas.microsoft.com/office/drawing/2014/main" val="20000"/>
                    </a:ext>
                  </a:extLst>
                </a:gridCol>
              </a:tblGrid>
              <a:tr h="408431">
                <a:tc>
                  <a:txBody>
                    <a:bodyPr/>
                    <a:lstStyle/>
                    <a:p>
                      <a:pPr marL="58419">
                        <a:lnSpc>
                          <a:spcPct val="100000"/>
                        </a:lnSpc>
                        <a:spcBef>
                          <a:spcPts val="100"/>
                        </a:spcBef>
                      </a:pPr>
                      <a:r>
                        <a:rPr sz="1600" b="1" dirty="0">
                          <a:latin typeface="Arial"/>
                          <a:cs typeface="Arial"/>
                        </a:rPr>
                        <a:t>T</a:t>
                      </a:r>
                      <a:r>
                        <a:rPr sz="1575" b="1" baseline="-21164" dirty="0">
                          <a:latin typeface="Arial"/>
                          <a:cs typeface="Arial"/>
                        </a:rPr>
                        <a:t>n</a:t>
                      </a:r>
                      <a:endParaRPr sz="1575" baseline="-21164">
                        <a:latin typeface="Arial"/>
                        <a:cs typeface="Arial"/>
                      </a:endParaRPr>
                    </a:p>
                  </a:txBody>
                  <a:tcPr marL="0" marR="0" marT="12700" marB="0">
                    <a:lnL w="12700">
                      <a:solidFill>
                        <a:srgbClr val="7E7E7E"/>
                      </a:solidFill>
                      <a:prstDash val="solid"/>
                    </a:lnL>
                    <a:lnB w="12700">
                      <a:solidFill>
                        <a:srgbClr val="7E7E7E"/>
                      </a:solidFill>
                      <a:prstDash val="solid"/>
                    </a:lnB>
                  </a:tcPr>
                </a:tc>
                <a:extLst>
                  <a:ext uri="{0D108BD9-81ED-4DB2-BD59-A6C34878D82A}">
                    <a16:rowId xmlns:a16="http://schemas.microsoft.com/office/drawing/2014/main" val="10000"/>
                  </a:ext>
                </a:extLst>
              </a:tr>
              <a:tr h="670560">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T w="12700">
                      <a:solidFill>
                        <a:srgbClr val="7E7E7E"/>
                      </a:solidFill>
                      <a:prstDash val="solid"/>
                    </a:lnT>
                    <a:lnB w="12700">
                      <a:solidFill>
                        <a:srgbClr val="7E7E7E"/>
                      </a:solidFill>
                      <a:prstDash val="solid"/>
                    </a:lnB>
                  </a:tcPr>
                </a:tc>
                <a:extLst>
                  <a:ext uri="{0D108BD9-81ED-4DB2-BD59-A6C34878D82A}">
                    <a16:rowId xmlns:a16="http://schemas.microsoft.com/office/drawing/2014/main" val="10001"/>
                  </a:ext>
                </a:extLst>
              </a:tr>
              <a:tr h="409956">
                <a:tc>
                  <a:txBody>
                    <a:bodyPr/>
                    <a:lstStyle/>
                    <a:p>
                      <a:pPr>
                        <a:lnSpc>
                          <a:spcPct val="100000"/>
                        </a:lnSpc>
                      </a:pPr>
                      <a:endParaRPr sz="1900">
                        <a:latin typeface="Times New Roman"/>
                        <a:cs typeface="Times New Roman"/>
                      </a:endParaRPr>
                    </a:p>
                  </a:txBody>
                  <a:tcPr marL="0" marR="0" marT="0" marB="0">
                    <a:lnL w="12700">
                      <a:solidFill>
                        <a:srgbClr val="7E7E7E"/>
                      </a:solidFill>
                      <a:prstDash val="solid"/>
                    </a:lnL>
                    <a:lnT w="12700">
                      <a:solidFill>
                        <a:srgbClr val="7E7E7E"/>
                      </a:solidFill>
                      <a:prstDash val="solid"/>
                    </a:lnT>
                  </a:tcPr>
                </a:tc>
                <a:extLst>
                  <a:ext uri="{0D108BD9-81ED-4DB2-BD59-A6C34878D82A}">
                    <a16:rowId xmlns:a16="http://schemas.microsoft.com/office/drawing/2014/main" val="10002"/>
                  </a:ext>
                </a:extLst>
              </a:tr>
            </a:tbl>
          </a:graphicData>
        </a:graphic>
      </p:graphicFrame>
      <p:sp>
        <p:nvSpPr>
          <p:cNvPr id="10" name="object 10"/>
          <p:cNvSpPr/>
          <p:nvPr/>
        </p:nvSpPr>
        <p:spPr>
          <a:xfrm>
            <a:off x="7924038" y="4082034"/>
            <a:ext cx="114300" cy="411480"/>
          </a:xfrm>
          <a:custGeom>
            <a:avLst/>
            <a:gdLst/>
            <a:ahLst/>
            <a:cxnLst/>
            <a:rect l="l" t="t" r="r" b="b"/>
            <a:pathLst>
              <a:path w="114300" h="411479">
                <a:moveTo>
                  <a:pt x="0" y="0"/>
                </a:moveTo>
                <a:lnTo>
                  <a:pt x="22270" y="2204"/>
                </a:lnTo>
                <a:lnTo>
                  <a:pt x="40433" y="8207"/>
                </a:lnTo>
                <a:lnTo>
                  <a:pt x="52667" y="17091"/>
                </a:lnTo>
                <a:lnTo>
                  <a:pt x="57150" y="27940"/>
                </a:lnTo>
                <a:lnTo>
                  <a:pt x="57150" y="177800"/>
                </a:lnTo>
                <a:lnTo>
                  <a:pt x="61632" y="188648"/>
                </a:lnTo>
                <a:lnTo>
                  <a:pt x="73866" y="197532"/>
                </a:lnTo>
                <a:lnTo>
                  <a:pt x="92029" y="203535"/>
                </a:lnTo>
                <a:lnTo>
                  <a:pt x="114300" y="205740"/>
                </a:lnTo>
                <a:lnTo>
                  <a:pt x="92029" y="207944"/>
                </a:lnTo>
                <a:lnTo>
                  <a:pt x="73866" y="213947"/>
                </a:lnTo>
                <a:lnTo>
                  <a:pt x="61632" y="222831"/>
                </a:lnTo>
                <a:lnTo>
                  <a:pt x="57150" y="233680"/>
                </a:lnTo>
                <a:lnTo>
                  <a:pt x="57150" y="383540"/>
                </a:lnTo>
                <a:lnTo>
                  <a:pt x="52667" y="394388"/>
                </a:lnTo>
                <a:lnTo>
                  <a:pt x="40433" y="403272"/>
                </a:lnTo>
                <a:lnTo>
                  <a:pt x="22270" y="409275"/>
                </a:lnTo>
                <a:lnTo>
                  <a:pt x="0" y="411480"/>
                </a:lnTo>
              </a:path>
            </a:pathLst>
          </a:custGeom>
          <a:ln w="19812">
            <a:solidFill>
              <a:srgbClr val="000000"/>
            </a:solidFill>
          </a:ln>
        </p:spPr>
        <p:txBody>
          <a:bodyPr wrap="square" lIns="0" tIns="0" rIns="0" bIns="0" rtlCol="0"/>
          <a:lstStyle/>
          <a:p>
            <a:endParaRPr/>
          </a:p>
        </p:txBody>
      </p:sp>
      <p:sp>
        <p:nvSpPr>
          <p:cNvPr id="11" name="object 11"/>
          <p:cNvSpPr txBox="1"/>
          <p:nvPr/>
        </p:nvSpPr>
        <p:spPr>
          <a:xfrm>
            <a:off x="8072007" y="4167313"/>
            <a:ext cx="986790" cy="228268"/>
          </a:xfrm>
          <a:prstGeom prst="rect">
            <a:avLst/>
          </a:prstGeom>
        </p:spPr>
        <p:txBody>
          <a:bodyPr vert="horz" wrap="square" lIns="0" tIns="12700" rIns="0" bIns="0" rtlCol="0">
            <a:spAutoFit/>
          </a:bodyPr>
          <a:lstStyle/>
          <a:p>
            <a:pPr marL="12700">
              <a:lnSpc>
                <a:spcPct val="100000"/>
              </a:lnSpc>
              <a:spcBef>
                <a:spcPts val="100"/>
              </a:spcBef>
            </a:pPr>
            <a:r>
              <a:rPr lang="ru-RU" sz="1400" b="1" dirty="0" smtClean="0">
                <a:latin typeface="Arial"/>
                <a:cs typeface="Arial"/>
              </a:rPr>
              <a:t>Обработка</a:t>
            </a:r>
            <a:endParaRPr sz="1400" dirty="0">
              <a:latin typeface="Arial"/>
              <a:cs typeface="Arial"/>
            </a:endParaRPr>
          </a:p>
        </p:txBody>
      </p:sp>
      <p:sp>
        <p:nvSpPr>
          <p:cNvPr id="12" name="object 12"/>
          <p:cNvSpPr/>
          <p:nvPr/>
        </p:nvSpPr>
        <p:spPr>
          <a:xfrm>
            <a:off x="7924038" y="4522470"/>
            <a:ext cx="114300" cy="635635"/>
          </a:xfrm>
          <a:custGeom>
            <a:avLst/>
            <a:gdLst/>
            <a:ahLst/>
            <a:cxnLst/>
            <a:rect l="l" t="t" r="r" b="b"/>
            <a:pathLst>
              <a:path w="114300" h="635635">
                <a:moveTo>
                  <a:pt x="0" y="0"/>
                </a:moveTo>
                <a:lnTo>
                  <a:pt x="22270" y="3387"/>
                </a:lnTo>
                <a:lnTo>
                  <a:pt x="40433" y="12620"/>
                </a:lnTo>
                <a:lnTo>
                  <a:pt x="52667" y="26306"/>
                </a:lnTo>
                <a:lnTo>
                  <a:pt x="57150" y="43052"/>
                </a:lnTo>
                <a:lnTo>
                  <a:pt x="57150" y="274700"/>
                </a:lnTo>
                <a:lnTo>
                  <a:pt x="61632" y="291447"/>
                </a:lnTo>
                <a:lnTo>
                  <a:pt x="73866" y="305133"/>
                </a:lnTo>
                <a:lnTo>
                  <a:pt x="92029" y="314366"/>
                </a:lnTo>
                <a:lnTo>
                  <a:pt x="114300" y="317753"/>
                </a:lnTo>
                <a:lnTo>
                  <a:pt x="92029" y="321141"/>
                </a:lnTo>
                <a:lnTo>
                  <a:pt x="73866" y="330374"/>
                </a:lnTo>
                <a:lnTo>
                  <a:pt x="61632" y="344060"/>
                </a:lnTo>
                <a:lnTo>
                  <a:pt x="57150" y="360806"/>
                </a:lnTo>
                <a:lnTo>
                  <a:pt x="57150" y="592416"/>
                </a:lnTo>
                <a:lnTo>
                  <a:pt x="52667" y="609190"/>
                </a:lnTo>
                <a:lnTo>
                  <a:pt x="40433" y="622887"/>
                </a:lnTo>
                <a:lnTo>
                  <a:pt x="22270" y="632121"/>
                </a:lnTo>
                <a:lnTo>
                  <a:pt x="0" y="635507"/>
                </a:lnTo>
              </a:path>
            </a:pathLst>
          </a:custGeom>
          <a:ln w="19812">
            <a:solidFill>
              <a:srgbClr val="000000"/>
            </a:solidFill>
          </a:ln>
        </p:spPr>
        <p:txBody>
          <a:bodyPr wrap="square" lIns="0" tIns="0" rIns="0" bIns="0" rtlCol="0"/>
          <a:lstStyle/>
          <a:p>
            <a:endParaRPr/>
          </a:p>
        </p:txBody>
      </p:sp>
      <p:sp>
        <p:nvSpPr>
          <p:cNvPr id="13" name="object 13"/>
          <p:cNvSpPr txBox="1"/>
          <p:nvPr/>
        </p:nvSpPr>
        <p:spPr>
          <a:xfrm>
            <a:off x="8115447" y="4717541"/>
            <a:ext cx="2160777" cy="228268"/>
          </a:xfrm>
          <a:prstGeom prst="rect">
            <a:avLst/>
          </a:prstGeom>
        </p:spPr>
        <p:txBody>
          <a:bodyPr vert="horz" wrap="square" lIns="0" tIns="12700" rIns="0" bIns="0" rtlCol="0">
            <a:spAutoFit/>
          </a:bodyPr>
          <a:lstStyle/>
          <a:p>
            <a:pPr marL="12700">
              <a:lnSpc>
                <a:spcPct val="100000"/>
              </a:lnSpc>
              <a:spcBef>
                <a:spcPts val="100"/>
              </a:spcBef>
            </a:pPr>
            <a:r>
              <a:rPr lang="ru-RU" sz="1400" b="1" spc="-10" dirty="0" smtClean="0">
                <a:latin typeface="Arial"/>
                <a:cs typeface="Arial"/>
              </a:rPr>
              <a:t>Ожидание Данных</a:t>
            </a:r>
            <a:endParaRPr sz="1400" dirty="0">
              <a:latin typeface="Arial"/>
              <a:cs typeface="Arial"/>
            </a:endParaRPr>
          </a:p>
        </p:txBody>
      </p:sp>
      <p:sp>
        <p:nvSpPr>
          <p:cNvPr id="14" name="object 14"/>
          <p:cNvSpPr/>
          <p:nvPr/>
        </p:nvSpPr>
        <p:spPr>
          <a:xfrm>
            <a:off x="7924038" y="5171694"/>
            <a:ext cx="114300" cy="413384"/>
          </a:xfrm>
          <a:custGeom>
            <a:avLst/>
            <a:gdLst/>
            <a:ahLst/>
            <a:cxnLst/>
            <a:rect l="l" t="t" r="r" b="b"/>
            <a:pathLst>
              <a:path w="114300" h="413385">
                <a:moveTo>
                  <a:pt x="0" y="0"/>
                </a:moveTo>
                <a:lnTo>
                  <a:pt x="22270" y="2198"/>
                </a:lnTo>
                <a:lnTo>
                  <a:pt x="40433" y="8193"/>
                </a:lnTo>
                <a:lnTo>
                  <a:pt x="52667" y="17086"/>
                </a:lnTo>
                <a:lnTo>
                  <a:pt x="57150" y="27978"/>
                </a:lnTo>
                <a:lnTo>
                  <a:pt x="57150" y="178523"/>
                </a:lnTo>
                <a:lnTo>
                  <a:pt x="61632" y="189415"/>
                </a:lnTo>
                <a:lnTo>
                  <a:pt x="73866" y="198308"/>
                </a:lnTo>
                <a:lnTo>
                  <a:pt x="92029" y="204303"/>
                </a:lnTo>
                <a:lnTo>
                  <a:pt x="114300" y="206501"/>
                </a:lnTo>
                <a:lnTo>
                  <a:pt x="92029" y="208700"/>
                </a:lnTo>
                <a:lnTo>
                  <a:pt x="73866" y="214695"/>
                </a:lnTo>
                <a:lnTo>
                  <a:pt x="61632" y="223588"/>
                </a:lnTo>
                <a:lnTo>
                  <a:pt x="57150" y="234480"/>
                </a:lnTo>
                <a:lnTo>
                  <a:pt x="57150" y="385025"/>
                </a:lnTo>
                <a:lnTo>
                  <a:pt x="52667" y="395917"/>
                </a:lnTo>
                <a:lnTo>
                  <a:pt x="40433" y="404810"/>
                </a:lnTo>
                <a:lnTo>
                  <a:pt x="22270" y="410805"/>
                </a:lnTo>
                <a:lnTo>
                  <a:pt x="0" y="413003"/>
                </a:lnTo>
              </a:path>
            </a:pathLst>
          </a:custGeom>
          <a:ln w="19812">
            <a:solidFill>
              <a:srgbClr val="000000"/>
            </a:solidFill>
          </a:ln>
        </p:spPr>
        <p:txBody>
          <a:bodyPr wrap="square" lIns="0" tIns="0" rIns="0" bIns="0" rtlCol="0"/>
          <a:lstStyle/>
          <a:p>
            <a:endParaRPr/>
          </a:p>
        </p:txBody>
      </p:sp>
      <p:sp>
        <p:nvSpPr>
          <p:cNvPr id="15" name="object 15"/>
          <p:cNvSpPr txBox="1"/>
          <p:nvPr/>
        </p:nvSpPr>
        <p:spPr>
          <a:xfrm>
            <a:off x="8151890" y="5242685"/>
            <a:ext cx="1969770" cy="228268"/>
          </a:xfrm>
          <a:prstGeom prst="rect">
            <a:avLst/>
          </a:prstGeom>
        </p:spPr>
        <p:txBody>
          <a:bodyPr vert="horz" wrap="square" lIns="0" tIns="12700" rIns="0" bIns="0" rtlCol="0">
            <a:spAutoFit/>
          </a:bodyPr>
          <a:lstStyle/>
          <a:p>
            <a:pPr marL="12700">
              <a:lnSpc>
                <a:spcPct val="100000"/>
              </a:lnSpc>
              <a:spcBef>
                <a:spcPts val="100"/>
              </a:spcBef>
            </a:pPr>
            <a:r>
              <a:rPr lang="ru-RU" sz="1400" b="1" spc="-5" dirty="0" smtClean="0">
                <a:latin typeface="Arial"/>
                <a:cs typeface="Arial"/>
              </a:rPr>
              <a:t>Готово к Обработке</a:t>
            </a:r>
            <a:endParaRPr sz="1400" dirty="0">
              <a:latin typeface="Arial"/>
              <a:cs typeface="Arial"/>
            </a:endParaRPr>
          </a:p>
        </p:txBody>
      </p:sp>
      <p:sp>
        <p:nvSpPr>
          <p:cNvPr id="16" name="object 16"/>
          <p:cNvSpPr/>
          <p:nvPr/>
        </p:nvSpPr>
        <p:spPr>
          <a:xfrm>
            <a:off x="1048511" y="4494276"/>
            <a:ext cx="3542029" cy="350520"/>
          </a:xfrm>
          <a:custGeom>
            <a:avLst/>
            <a:gdLst/>
            <a:ahLst/>
            <a:cxnLst/>
            <a:rect l="l" t="t" r="r" b="b"/>
            <a:pathLst>
              <a:path w="3542029" h="350520">
                <a:moveTo>
                  <a:pt x="58419" y="350520"/>
                </a:moveTo>
                <a:lnTo>
                  <a:pt x="35683" y="345928"/>
                </a:lnTo>
                <a:lnTo>
                  <a:pt x="17113" y="333406"/>
                </a:lnTo>
                <a:lnTo>
                  <a:pt x="4591" y="314836"/>
                </a:lnTo>
                <a:lnTo>
                  <a:pt x="0" y="292100"/>
                </a:lnTo>
                <a:lnTo>
                  <a:pt x="0" y="58420"/>
                </a:lnTo>
                <a:lnTo>
                  <a:pt x="4591" y="35683"/>
                </a:lnTo>
                <a:lnTo>
                  <a:pt x="17113" y="17113"/>
                </a:lnTo>
                <a:lnTo>
                  <a:pt x="35683" y="4591"/>
                </a:lnTo>
                <a:lnTo>
                  <a:pt x="58419" y="0"/>
                </a:lnTo>
                <a:lnTo>
                  <a:pt x="3483355" y="0"/>
                </a:lnTo>
                <a:lnTo>
                  <a:pt x="3506092" y="4591"/>
                </a:lnTo>
                <a:lnTo>
                  <a:pt x="3524662" y="17113"/>
                </a:lnTo>
                <a:lnTo>
                  <a:pt x="3537184" y="35683"/>
                </a:lnTo>
                <a:lnTo>
                  <a:pt x="3541776" y="58420"/>
                </a:lnTo>
                <a:lnTo>
                  <a:pt x="3541776" y="292100"/>
                </a:lnTo>
                <a:lnTo>
                  <a:pt x="3537184" y="314836"/>
                </a:lnTo>
                <a:lnTo>
                  <a:pt x="3524662" y="333406"/>
                </a:lnTo>
                <a:lnTo>
                  <a:pt x="3506092" y="345928"/>
                </a:lnTo>
                <a:lnTo>
                  <a:pt x="3483355" y="350520"/>
                </a:lnTo>
                <a:lnTo>
                  <a:pt x="58419" y="350520"/>
                </a:lnTo>
              </a:path>
            </a:pathLst>
          </a:custGeom>
          <a:ln w="12192">
            <a:solidFill>
              <a:srgbClr val="7E7E7E"/>
            </a:solidFill>
          </a:ln>
        </p:spPr>
        <p:txBody>
          <a:bodyPr wrap="square" lIns="0" tIns="0" rIns="0" bIns="0" rtlCol="0"/>
          <a:lstStyle/>
          <a:p>
            <a:endParaRPr/>
          </a:p>
        </p:txBody>
      </p:sp>
      <p:sp>
        <p:nvSpPr>
          <p:cNvPr id="17" name="object 17"/>
          <p:cNvSpPr/>
          <p:nvPr/>
        </p:nvSpPr>
        <p:spPr>
          <a:xfrm>
            <a:off x="1056132" y="4501896"/>
            <a:ext cx="265430" cy="340360"/>
          </a:xfrm>
          <a:custGeom>
            <a:avLst/>
            <a:gdLst/>
            <a:ahLst/>
            <a:cxnLst/>
            <a:rect l="l" t="t" r="r" b="b"/>
            <a:pathLst>
              <a:path w="265430" h="340360">
                <a:moveTo>
                  <a:pt x="220980" y="0"/>
                </a:moveTo>
                <a:lnTo>
                  <a:pt x="44196" y="0"/>
                </a:lnTo>
                <a:lnTo>
                  <a:pt x="26992" y="3476"/>
                </a:lnTo>
                <a:lnTo>
                  <a:pt x="12944" y="12953"/>
                </a:lnTo>
                <a:lnTo>
                  <a:pt x="3473" y="27003"/>
                </a:lnTo>
                <a:lnTo>
                  <a:pt x="0" y="44195"/>
                </a:lnTo>
                <a:lnTo>
                  <a:pt x="0" y="295655"/>
                </a:lnTo>
                <a:lnTo>
                  <a:pt x="3473" y="312848"/>
                </a:lnTo>
                <a:lnTo>
                  <a:pt x="12944" y="326897"/>
                </a:lnTo>
                <a:lnTo>
                  <a:pt x="26992" y="336375"/>
                </a:lnTo>
                <a:lnTo>
                  <a:pt x="44196" y="339851"/>
                </a:lnTo>
                <a:lnTo>
                  <a:pt x="220980" y="339851"/>
                </a:lnTo>
                <a:lnTo>
                  <a:pt x="238172" y="336375"/>
                </a:lnTo>
                <a:lnTo>
                  <a:pt x="252222" y="326897"/>
                </a:lnTo>
                <a:lnTo>
                  <a:pt x="261699" y="312848"/>
                </a:lnTo>
                <a:lnTo>
                  <a:pt x="265176" y="295655"/>
                </a:lnTo>
                <a:lnTo>
                  <a:pt x="265176" y="44195"/>
                </a:lnTo>
                <a:lnTo>
                  <a:pt x="261699" y="27003"/>
                </a:lnTo>
                <a:lnTo>
                  <a:pt x="252222" y="12953"/>
                </a:lnTo>
                <a:lnTo>
                  <a:pt x="238172" y="3476"/>
                </a:lnTo>
                <a:lnTo>
                  <a:pt x="220980" y="0"/>
                </a:lnTo>
                <a:close/>
              </a:path>
            </a:pathLst>
          </a:custGeom>
          <a:solidFill>
            <a:srgbClr val="92D050"/>
          </a:solidFill>
        </p:spPr>
        <p:txBody>
          <a:bodyPr wrap="square" lIns="0" tIns="0" rIns="0" bIns="0" rtlCol="0"/>
          <a:lstStyle/>
          <a:p>
            <a:endParaRPr/>
          </a:p>
        </p:txBody>
      </p:sp>
      <p:sp>
        <p:nvSpPr>
          <p:cNvPr id="18" name="object 18"/>
          <p:cNvSpPr txBox="1"/>
          <p:nvPr/>
        </p:nvSpPr>
        <p:spPr>
          <a:xfrm>
            <a:off x="1083055" y="4501133"/>
            <a:ext cx="22479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a:cs typeface="Arial"/>
              </a:rPr>
              <a:t>T</a:t>
            </a:r>
            <a:r>
              <a:rPr sz="1575" b="1" spc="7" baseline="-21164" dirty="0">
                <a:latin typeface="Arial"/>
                <a:cs typeface="Arial"/>
              </a:rPr>
              <a:t>1</a:t>
            </a:r>
            <a:endParaRPr sz="1575" baseline="-21164">
              <a:latin typeface="Arial"/>
              <a:cs typeface="Arial"/>
            </a:endParaRPr>
          </a:p>
        </p:txBody>
      </p:sp>
      <p:sp>
        <p:nvSpPr>
          <p:cNvPr id="19" name="object 19"/>
          <p:cNvSpPr/>
          <p:nvPr/>
        </p:nvSpPr>
        <p:spPr>
          <a:xfrm>
            <a:off x="1295400" y="4495800"/>
            <a:ext cx="836930" cy="349250"/>
          </a:xfrm>
          <a:custGeom>
            <a:avLst/>
            <a:gdLst/>
            <a:ahLst/>
            <a:cxnLst/>
            <a:rect l="l" t="t" r="r" b="b"/>
            <a:pathLst>
              <a:path w="836930" h="349250">
                <a:moveTo>
                  <a:pt x="0" y="348996"/>
                </a:moveTo>
                <a:lnTo>
                  <a:pt x="836676" y="348996"/>
                </a:lnTo>
                <a:lnTo>
                  <a:pt x="836676" y="0"/>
                </a:lnTo>
                <a:lnTo>
                  <a:pt x="0" y="0"/>
                </a:lnTo>
                <a:lnTo>
                  <a:pt x="0" y="348996"/>
                </a:lnTo>
                <a:close/>
              </a:path>
            </a:pathLst>
          </a:custGeom>
          <a:solidFill>
            <a:srgbClr val="FFFFFF"/>
          </a:solidFill>
        </p:spPr>
        <p:txBody>
          <a:bodyPr wrap="square" lIns="0" tIns="0" rIns="0" bIns="0" rtlCol="0"/>
          <a:lstStyle/>
          <a:p>
            <a:endParaRPr/>
          </a:p>
        </p:txBody>
      </p:sp>
      <p:sp>
        <p:nvSpPr>
          <p:cNvPr id="20" name="object 20"/>
          <p:cNvSpPr/>
          <p:nvPr/>
        </p:nvSpPr>
        <p:spPr>
          <a:xfrm>
            <a:off x="1295400" y="4495800"/>
            <a:ext cx="836930" cy="349250"/>
          </a:xfrm>
          <a:custGeom>
            <a:avLst/>
            <a:gdLst/>
            <a:ahLst/>
            <a:cxnLst/>
            <a:rect l="l" t="t" r="r" b="b"/>
            <a:pathLst>
              <a:path w="836930" h="349250">
                <a:moveTo>
                  <a:pt x="0" y="348996"/>
                </a:moveTo>
                <a:lnTo>
                  <a:pt x="836676" y="348996"/>
                </a:lnTo>
                <a:lnTo>
                  <a:pt x="836676" y="0"/>
                </a:lnTo>
                <a:lnTo>
                  <a:pt x="0" y="0"/>
                </a:lnTo>
                <a:lnTo>
                  <a:pt x="0" y="348996"/>
                </a:lnTo>
                <a:close/>
              </a:path>
            </a:pathLst>
          </a:custGeom>
          <a:ln w="12191">
            <a:solidFill>
              <a:srgbClr val="7E7E7E"/>
            </a:solidFill>
          </a:ln>
        </p:spPr>
        <p:txBody>
          <a:bodyPr wrap="square" lIns="0" tIns="0" rIns="0" bIns="0" rtlCol="0"/>
          <a:lstStyle/>
          <a:p>
            <a:endParaRPr/>
          </a:p>
        </p:txBody>
      </p:sp>
      <p:sp>
        <p:nvSpPr>
          <p:cNvPr id="21" name="object 21"/>
          <p:cNvSpPr/>
          <p:nvPr/>
        </p:nvSpPr>
        <p:spPr>
          <a:xfrm>
            <a:off x="2129027" y="4567428"/>
            <a:ext cx="78105" cy="277495"/>
          </a:xfrm>
          <a:custGeom>
            <a:avLst/>
            <a:gdLst/>
            <a:ahLst/>
            <a:cxnLst/>
            <a:rect l="l" t="t" r="r" b="b"/>
            <a:pathLst>
              <a:path w="78105" h="277495">
                <a:moveTo>
                  <a:pt x="0" y="277368"/>
                </a:moveTo>
                <a:lnTo>
                  <a:pt x="77724" y="277368"/>
                </a:lnTo>
                <a:lnTo>
                  <a:pt x="77724" y="0"/>
                </a:lnTo>
                <a:lnTo>
                  <a:pt x="0" y="0"/>
                </a:lnTo>
                <a:lnTo>
                  <a:pt x="0" y="277368"/>
                </a:lnTo>
                <a:close/>
              </a:path>
            </a:pathLst>
          </a:custGeom>
          <a:solidFill>
            <a:srgbClr val="3B3B3B"/>
          </a:solidFill>
        </p:spPr>
        <p:txBody>
          <a:bodyPr wrap="square" lIns="0" tIns="0" rIns="0" bIns="0" rtlCol="0"/>
          <a:lstStyle/>
          <a:p>
            <a:endParaRPr/>
          </a:p>
        </p:txBody>
      </p:sp>
      <p:sp>
        <p:nvSpPr>
          <p:cNvPr id="22" name="object 22"/>
          <p:cNvSpPr/>
          <p:nvPr/>
        </p:nvSpPr>
        <p:spPr>
          <a:xfrm>
            <a:off x="2129027" y="4495800"/>
            <a:ext cx="135890" cy="349250"/>
          </a:xfrm>
          <a:custGeom>
            <a:avLst/>
            <a:gdLst/>
            <a:ahLst/>
            <a:cxnLst/>
            <a:rect l="l" t="t" r="r" b="b"/>
            <a:pathLst>
              <a:path w="135889" h="349250">
                <a:moveTo>
                  <a:pt x="0" y="348996"/>
                </a:moveTo>
                <a:lnTo>
                  <a:pt x="135636" y="348996"/>
                </a:lnTo>
                <a:lnTo>
                  <a:pt x="135636" y="0"/>
                </a:lnTo>
                <a:lnTo>
                  <a:pt x="0" y="0"/>
                </a:lnTo>
                <a:lnTo>
                  <a:pt x="0" y="348996"/>
                </a:lnTo>
                <a:close/>
              </a:path>
            </a:pathLst>
          </a:custGeom>
          <a:ln w="12192">
            <a:solidFill>
              <a:srgbClr val="7E7E7E"/>
            </a:solidFill>
          </a:ln>
        </p:spPr>
        <p:txBody>
          <a:bodyPr wrap="square" lIns="0" tIns="0" rIns="0" bIns="0" rtlCol="0"/>
          <a:lstStyle/>
          <a:p>
            <a:endParaRPr/>
          </a:p>
        </p:txBody>
      </p:sp>
      <p:sp>
        <p:nvSpPr>
          <p:cNvPr id="23" name="object 23"/>
          <p:cNvSpPr/>
          <p:nvPr/>
        </p:nvSpPr>
        <p:spPr>
          <a:xfrm>
            <a:off x="2206751" y="4495800"/>
            <a:ext cx="405765" cy="349250"/>
          </a:xfrm>
          <a:custGeom>
            <a:avLst/>
            <a:gdLst/>
            <a:ahLst/>
            <a:cxnLst/>
            <a:rect l="l" t="t" r="r" b="b"/>
            <a:pathLst>
              <a:path w="405764" h="349250">
                <a:moveTo>
                  <a:pt x="0" y="348996"/>
                </a:moveTo>
                <a:lnTo>
                  <a:pt x="405384" y="348996"/>
                </a:lnTo>
                <a:lnTo>
                  <a:pt x="405384" y="0"/>
                </a:lnTo>
                <a:lnTo>
                  <a:pt x="0" y="0"/>
                </a:lnTo>
                <a:lnTo>
                  <a:pt x="0" y="348996"/>
                </a:lnTo>
                <a:close/>
              </a:path>
            </a:pathLst>
          </a:custGeom>
          <a:solidFill>
            <a:srgbClr val="92D050"/>
          </a:solidFill>
        </p:spPr>
        <p:txBody>
          <a:bodyPr wrap="square" lIns="0" tIns="0" rIns="0" bIns="0" rtlCol="0"/>
          <a:lstStyle/>
          <a:p>
            <a:endParaRPr/>
          </a:p>
        </p:txBody>
      </p:sp>
      <p:sp>
        <p:nvSpPr>
          <p:cNvPr id="24" name="object 24"/>
          <p:cNvSpPr/>
          <p:nvPr/>
        </p:nvSpPr>
        <p:spPr>
          <a:xfrm>
            <a:off x="2206751" y="4495800"/>
            <a:ext cx="405765" cy="349250"/>
          </a:xfrm>
          <a:custGeom>
            <a:avLst/>
            <a:gdLst/>
            <a:ahLst/>
            <a:cxnLst/>
            <a:rect l="l" t="t" r="r" b="b"/>
            <a:pathLst>
              <a:path w="405764" h="349250">
                <a:moveTo>
                  <a:pt x="0" y="348996"/>
                </a:moveTo>
                <a:lnTo>
                  <a:pt x="405384" y="348996"/>
                </a:lnTo>
                <a:lnTo>
                  <a:pt x="405384" y="0"/>
                </a:lnTo>
                <a:lnTo>
                  <a:pt x="0" y="0"/>
                </a:lnTo>
                <a:lnTo>
                  <a:pt x="0" y="348996"/>
                </a:lnTo>
                <a:close/>
              </a:path>
            </a:pathLst>
          </a:custGeom>
          <a:ln w="12192">
            <a:solidFill>
              <a:srgbClr val="7E7E7E"/>
            </a:solidFill>
          </a:ln>
        </p:spPr>
        <p:txBody>
          <a:bodyPr wrap="square" lIns="0" tIns="0" rIns="0" bIns="0" rtlCol="0"/>
          <a:lstStyle/>
          <a:p>
            <a:endParaRPr/>
          </a:p>
        </p:txBody>
      </p:sp>
      <p:sp>
        <p:nvSpPr>
          <p:cNvPr id="25" name="object 25"/>
          <p:cNvSpPr/>
          <p:nvPr/>
        </p:nvSpPr>
        <p:spPr>
          <a:xfrm>
            <a:off x="3249167" y="4495800"/>
            <a:ext cx="388620" cy="349250"/>
          </a:xfrm>
          <a:custGeom>
            <a:avLst/>
            <a:gdLst/>
            <a:ahLst/>
            <a:cxnLst/>
            <a:rect l="l" t="t" r="r" b="b"/>
            <a:pathLst>
              <a:path w="388620" h="349250">
                <a:moveTo>
                  <a:pt x="0" y="348996"/>
                </a:moveTo>
                <a:lnTo>
                  <a:pt x="388619" y="348996"/>
                </a:lnTo>
                <a:lnTo>
                  <a:pt x="388619" y="0"/>
                </a:lnTo>
                <a:lnTo>
                  <a:pt x="0" y="0"/>
                </a:lnTo>
                <a:lnTo>
                  <a:pt x="0" y="348996"/>
                </a:lnTo>
                <a:close/>
              </a:path>
            </a:pathLst>
          </a:custGeom>
          <a:solidFill>
            <a:srgbClr val="3B3B3B"/>
          </a:solidFill>
        </p:spPr>
        <p:txBody>
          <a:bodyPr wrap="square" lIns="0" tIns="0" rIns="0" bIns="0" rtlCol="0"/>
          <a:lstStyle/>
          <a:p>
            <a:endParaRPr/>
          </a:p>
        </p:txBody>
      </p:sp>
      <p:sp>
        <p:nvSpPr>
          <p:cNvPr id="26" name="object 26"/>
          <p:cNvSpPr/>
          <p:nvPr/>
        </p:nvSpPr>
        <p:spPr>
          <a:xfrm>
            <a:off x="3249167" y="4495800"/>
            <a:ext cx="388620" cy="349250"/>
          </a:xfrm>
          <a:custGeom>
            <a:avLst/>
            <a:gdLst/>
            <a:ahLst/>
            <a:cxnLst/>
            <a:rect l="l" t="t" r="r" b="b"/>
            <a:pathLst>
              <a:path w="388620" h="349250">
                <a:moveTo>
                  <a:pt x="0" y="348996"/>
                </a:moveTo>
                <a:lnTo>
                  <a:pt x="388619" y="348996"/>
                </a:lnTo>
                <a:lnTo>
                  <a:pt x="388619" y="0"/>
                </a:lnTo>
                <a:lnTo>
                  <a:pt x="0" y="0"/>
                </a:lnTo>
                <a:lnTo>
                  <a:pt x="0" y="348996"/>
                </a:lnTo>
                <a:close/>
              </a:path>
            </a:pathLst>
          </a:custGeom>
          <a:ln w="12192">
            <a:solidFill>
              <a:srgbClr val="7E7E7E"/>
            </a:solidFill>
          </a:ln>
        </p:spPr>
        <p:txBody>
          <a:bodyPr wrap="square" lIns="0" tIns="0" rIns="0" bIns="0" rtlCol="0"/>
          <a:lstStyle/>
          <a:p>
            <a:endParaRPr/>
          </a:p>
        </p:txBody>
      </p:sp>
      <p:sp>
        <p:nvSpPr>
          <p:cNvPr id="27" name="object 27"/>
          <p:cNvSpPr/>
          <p:nvPr/>
        </p:nvSpPr>
        <p:spPr>
          <a:xfrm>
            <a:off x="3637788" y="4495800"/>
            <a:ext cx="306705" cy="349250"/>
          </a:xfrm>
          <a:custGeom>
            <a:avLst/>
            <a:gdLst/>
            <a:ahLst/>
            <a:cxnLst/>
            <a:rect l="l" t="t" r="r" b="b"/>
            <a:pathLst>
              <a:path w="306704" h="349250">
                <a:moveTo>
                  <a:pt x="0" y="348996"/>
                </a:moveTo>
                <a:lnTo>
                  <a:pt x="306324" y="348996"/>
                </a:lnTo>
                <a:lnTo>
                  <a:pt x="306324" y="0"/>
                </a:lnTo>
                <a:lnTo>
                  <a:pt x="0" y="0"/>
                </a:lnTo>
                <a:lnTo>
                  <a:pt x="0" y="348996"/>
                </a:lnTo>
                <a:close/>
              </a:path>
            </a:pathLst>
          </a:custGeom>
          <a:solidFill>
            <a:srgbClr val="92D050"/>
          </a:solidFill>
        </p:spPr>
        <p:txBody>
          <a:bodyPr wrap="square" lIns="0" tIns="0" rIns="0" bIns="0" rtlCol="0"/>
          <a:lstStyle/>
          <a:p>
            <a:endParaRPr/>
          </a:p>
        </p:txBody>
      </p:sp>
      <p:sp>
        <p:nvSpPr>
          <p:cNvPr id="28" name="object 28"/>
          <p:cNvSpPr/>
          <p:nvPr/>
        </p:nvSpPr>
        <p:spPr>
          <a:xfrm>
            <a:off x="3637788" y="4495800"/>
            <a:ext cx="306705" cy="349250"/>
          </a:xfrm>
          <a:custGeom>
            <a:avLst/>
            <a:gdLst/>
            <a:ahLst/>
            <a:cxnLst/>
            <a:rect l="l" t="t" r="r" b="b"/>
            <a:pathLst>
              <a:path w="306704" h="349250">
                <a:moveTo>
                  <a:pt x="0" y="348996"/>
                </a:moveTo>
                <a:lnTo>
                  <a:pt x="306324" y="348996"/>
                </a:lnTo>
                <a:lnTo>
                  <a:pt x="306324" y="0"/>
                </a:lnTo>
                <a:lnTo>
                  <a:pt x="0" y="0"/>
                </a:lnTo>
                <a:lnTo>
                  <a:pt x="0" y="348996"/>
                </a:lnTo>
                <a:close/>
              </a:path>
            </a:pathLst>
          </a:custGeom>
          <a:ln w="12192">
            <a:solidFill>
              <a:srgbClr val="7E7E7E"/>
            </a:solidFill>
          </a:ln>
        </p:spPr>
        <p:txBody>
          <a:bodyPr wrap="square" lIns="0" tIns="0" rIns="0" bIns="0" rtlCol="0"/>
          <a:lstStyle/>
          <a:p>
            <a:endParaRPr/>
          </a:p>
        </p:txBody>
      </p:sp>
      <p:sp>
        <p:nvSpPr>
          <p:cNvPr id="29" name="object 29"/>
          <p:cNvSpPr/>
          <p:nvPr/>
        </p:nvSpPr>
        <p:spPr>
          <a:xfrm>
            <a:off x="1296924" y="4216908"/>
            <a:ext cx="3571240" cy="350520"/>
          </a:xfrm>
          <a:custGeom>
            <a:avLst/>
            <a:gdLst/>
            <a:ahLst/>
            <a:cxnLst/>
            <a:rect l="l" t="t" r="r" b="b"/>
            <a:pathLst>
              <a:path w="3571240" h="350520">
                <a:moveTo>
                  <a:pt x="3512312" y="0"/>
                </a:moveTo>
                <a:lnTo>
                  <a:pt x="58419" y="0"/>
                </a:lnTo>
                <a:lnTo>
                  <a:pt x="35683" y="4591"/>
                </a:lnTo>
                <a:lnTo>
                  <a:pt x="17113" y="17113"/>
                </a:lnTo>
                <a:lnTo>
                  <a:pt x="4591" y="35683"/>
                </a:lnTo>
                <a:lnTo>
                  <a:pt x="0" y="58420"/>
                </a:lnTo>
                <a:lnTo>
                  <a:pt x="0" y="292100"/>
                </a:lnTo>
                <a:lnTo>
                  <a:pt x="4591" y="314836"/>
                </a:lnTo>
                <a:lnTo>
                  <a:pt x="17113" y="333406"/>
                </a:lnTo>
                <a:lnTo>
                  <a:pt x="35683" y="345928"/>
                </a:lnTo>
                <a:lnTo>
                  <a:pt x="58419" y="350520"/>
                </a:lnTo>
                <a:lnTo>
                  <a:pt x="3512312" y="350520"/>
                </a:lnTo>
                <a:lnTo>
                  <a:pt x="3535048" y="345928"/>
                </a:lnTo>
                <a:lnTo>
                  <a:pt x="3553618" y="333406"/>
                </a:lnTo>
                <a:lnTo>
                  <a:pt x="3566140" y="314836"/>
                </a:lnTo>
                <a:lnTo>
                  <a:pt x="3570731" y="292100"/>
                </a:lnTo>
                <a:lnTo>
                  <a:pt x="3570731" y="58420"/>
                </a:lnTo>
                <a:lnTo>
                  <a:pt x="3566140" y="35683"/>
                </a:lnTo>
                <a:lnTo>
                  <a:pt x="3553618" y="17113"/>
                </a:lnTo>
                <a:lnTo>
                  <a:pt x="3535048" y="4591"/>
                </a:lnTo>
                <a:lnTo>
                  <a:pt x="3512312" y="0"/>
                </a:lnTo>
                <a:close/>
              </a:path>
            </a:pathLst>
          </a:custGeom>
          <a:solidFill>
            <a:srgbClr val="FFFFFF"/>
          </a:solidFill>
        </p:spPr>
        <p:txBody>
          <a:bodyPr wrap="square" lIns="0" tIns="0" rIns="0" bIns="0" rtlCol="0"/>
          <a:lstStyle/>
          <a:p>
            <a:endParaRPr/>
          </a:p>
        </p:txBody>
      </p:sp>
      <p:sp>
        <p:nvSpPr>
          <p:cNvPr id="30" name="object 30"/>
          <p:cNvSpPr/>
          <p:nvPr/>
        </p:nvSpPr>
        <p:spPr>
          <a:xfrm>
            <a:off x="1296924" y="4216908"/>
            <a:ext cx="3571240" cy="350520"/>
          </a:xfrm>
          <a:custGeom>
            <a:avLst/>
            <a:gdLst/>
            <a:ahLst/>
            <a:cxnLst/>
            <a:rect l="l" t="t" r="r" b="b"/>
            <a:pathLst>
              <a:path w="3571240" h="350520">
                <a:moveTo>
                  <a:pt x="58419" y="350520"/>
                </a:moveTo>
                <a:lnTo>
                  <a:pt x="35683" y="345928"/>
                </a:lnTo>
                <a:lnTo>
                  <a:pt x="17113" y="333406"/>
                </a:lnTo>
                <a:lnTo>
                  <a:pt x="4591" y="314836"/>
                </a:lnTo>
                <a:lnTo>
                  <a:pt x="0" y="292100"/>
                </a:lnTo>
                <a:lnTo>
                  <a:pt x="0" y="58420"/>
                </a:lnTo>
                <a:lnTo>
                  <a:pt x="4591" y="35683"/>
                </a:lnTo>
                <a:lnTo>
                  <a:pt x="17113" y="17113"/>
                </a:lnTo>
                <a:lnTo>
                  <a:pt x="35683" y="4591"/>
                </a:lnTo>
                <a:lnTo>
                  <a:pt x="58419" y="0"/>
                </a:lnTo>
                <a:lnTo>
                  <a:pt x="3512312" y="0"/>
                </a:lnTo>
                <a:lnTo>
                  <a:pt x="3535048" y="4591"/>
                </a:lnTo>
                <a:lnTo>
                  <a:pt x="3553618" y="17113"/>
                </a:lnTo>
                <a:lnTo>
                  <a:pt x="3566140" y="35683"/>
                </a:lnTo>
                <a:lnTo>
                  <a:pt x="3570731" y="58420"/>
                </a:lnTo>
                <a:lnTo>
                  <a:pt x="3570731" y="292100"/>
                </a:lnTo>
                <a:lnTo>
                  <a:pt x="3566140" y="314836"/>
                </a:lnTo>
                <a:lnTo>
                  <a:pt x="3553618" y="333406"/>
                </a:lnTo>
                <a:lnTo>
                  <a:pt x="3535048" y="345928"/>
                </a:lnTo>
                <a:lnTo>
                  <a:pt x="3512312" y="350520"/>
                </a:lnTo>
                <a:lnTo>
                  <a:pt x="58419" y="350520"/>
                </a:lnTo>
              </a:path>
            </a:pathLst>
          </a:custGeom>
          <a:ln w="12192">
            <a:solidFill>
              <a:srgbClr val="7E7E7E"/>
            </a:solidFill>
          </a:ln>
        </p:spPr>
        <p:txBody>
          <a:bodyPr wrap="square" lIns="0" tIns="0" rIns="0" bIns="0" rtlCol="0"/>
          <a:lstStyle/>
          <a:p>
            <a:endParaRPr/>
          </a:p>
        </p:txBody>
      </p:sp>
      <p:sp>
        <p:nvSpPr>
          <p:cNvPr id="31" name="object 31"/>
          <p:cNvSpPr/>
          <p:nvPr/>
        </p:nvSpPr>
        <p:spPr>
          <a:xfrm>
            <a:off x="1304544" y="4224528"/>
            <a:ext cx="265430" cy="340360"/>
          </a:xfrm>
          <a:custGeom>
            <a:avLst/>
            <a:gdLst/>
            <a:ahLst/>
            <a:cxnLst/>
            <a:rect l="l" t="t" r="r" b="b"/>
            <a:pathLst>
              <a:path w="265430" h="340360">
                <a:moveTo>
                  <a:pt x="220980" y="0"/>
                </a:moveTo>
                <a:lnTo>
                  <a:pt x="44196" y="0"/>
                </a:lnTo>
                <a:lnTo>
                  <a:pt x="27003" y="3476"/>
                </a:lnTo>
                <a:lnTo>
                  <a:pt x="12953" y="12954"/>
                </a:lnTo>
                <a:lnTo>
                  <a:pt x="3476" y="27003"/>
                </a:lnTo>
                <a:lnTo>
                  <a:pt x="0" y="44196"/>
                </a:lnTo>
                <a:lnTo>
                  <a:pt x="0" y="295656"/>
                </a:lnTo>
                <a:lnTo>
                  <a:pt x="3476" y="312848"/>
                </a:lnTo>
                <a:lnTo>
                  <a:pt x="12954" y="326898"/>
                </a:lnTo>
                <a:lnTo>
                  <a:pt x="27003" y="336375"/>
                </a:lnTo>
                <a:lnTo>
                  <a:pt x="44196" y="339852"/>
                </a:lnTo>
                <a:lnTo>
                  <a:pt x="220980" y="339852"/>
                </a:lnTo>
                <a:lnTo>
                  <a:pt x="238172" y="336375"/>
                </a:lnTo>
                <a:lnTo>
                  <a:pt x="252222" y="326898"/>
                </a:lnTo>
                <a:lnTo>
                  <a:pt x="261699" y="312848"/>
                </a:lnTo>
                <a:lnTo>
                  <a:pt x="265175" y="295656"/>
                </a:lnTo>
                <a:lnTo>
                  <a:pt x="265175" y="44196"/>
                </a:lnTo>
                <a:lnTo>
                  <a:pt x="261699" y="27003"/>
                </a:lnTo>
                <a:lnTo>
                  <a:pt x="252222" y="12954"/>
                </a:lnTo>
                <a:lnTo>
                  <a:pt x="238172" y="3476"/>
                </a:lnTo>
                <a:lnTo>
                  <a:pt x="220980" y="0"/>
                </a:lnTo>
                <a:close/>
              </a:path>
            </a:pathLst>
          </a:custGeom>
          <a:solidFill>
            <a:srgbClr val="92D050"/>
          </a:solidFill>
        </p:spPr>
        <p:txBody>
          <a:bodyPr wrap="square" lIns="0" tIns="0" rIns="0" bIns="0" rtlCol="0"/>
          <a:lstStyle/>
          <a:p>
            <a:endParaRPr/>
          </a:p>
        </p:txBody>
      </p:sp>
      <p:sp>
        <p:nvSpPr>
          <p:cNvPr id="32" name="object 32"/>
          <p:cNvSpPr/>
          <p:nvPr/>
        </p:nvSpPr>
        <p:spPr>
          <a:xfrm>
            <a:off x="1543811" y="4218432"/>
            <a:ext cx="977265" cy="349250"/>
          </a:xfrm>
          <a:custGeom>
            <a:avLst/>
            <a:gdLst/>
            <a:ahLst/>
            <a:cxnLst/>
            <a:rect l="l" t="t" r="r" b="b"/>
            <a:pathLst>
              <a:path w="977264" h="349250">
                <a:moveTo>
                  <a:pt x="0" y="348996"/>
                </a:moveTo>
                <a:lnTo>
                  <a:pt x="976884" y="348996"/>
                </a:lnTo>
                <a:lnTo>
                  <a:pt x="976884" y="0"/>
                </a:lnTo>
                <a:lnTo>
                  <a:pt x="0" y="0"/>
                </a:lnTo>
                <a:lnTo>
                  <a:pt x="0" y="348996"/>
                </a:lnTo>
                <a:close/>
              </a:path>
            </a:pathLst>
          </a:custGeom>
          <a:solidFill>
            <a:srgbClr val="FFFFFF"/>
          </a:solidFill>
        </p:spPr>
        <p:txBody>
          <a:bodyPr wrap="square" lIns="0" tIns="0" rIns="0" bIns="0" rtlCol="0"/>
          <a:lstStyle/>
          <a:p>
            <a:endParaRPr/>
          </a:p>
        </p:txBody>
      </p:sp>
      <p:sp>
        <p:nvSpPr>
          <p:cNvPr id="33" name="object 33"/>
          <p:cNvSpPr/>
          <p:nvPr/>
        </p:nvSpPr>
        <p:spPr>
          <a:xfrm>
            <a:off x="1543811" y="4218432"/>
            <a:ext cx="977265" cy="349250"/>
          </a:xfrm>
          <a:custGeom>
            <a:avLst/>
            <a:gdLst/>
            <a:ahLst/>
            <a:cxnLst/>
            <a:rect l="l" t="t" r="r" b="b"/>
            <a:pathLst>
              <a:path w="977264" h="349250">
                <a:moveTo>
                  <a:pt x="0" y="348996"/>
                </a:moveTo>
                <a:lnTo>
                  <a:pt x="976884" y="348996"/>
                </a:lnTo>
                <a:lnTo>
                  <a:pt x="976884" y="0"/>
                </a:lnTo>
                <a:lnTo>
                  <a:pt x="0" y="0"/>
                </a:lnTo>
                <a:lnTo>
                  <a:pt x="0" y="348996"/>
                </a:lnTo>
                <a:close/>
              </a:path>
            </a:pathLst>
          </a:custGeom>
          <a:ln w="12192">
            <a:solidFill>
              <a:srgbClr val="7E7E7E"/>
            </a:solidFill>
          </a:ln>
        </p:spPr>
        <p:txBody>
          <a:bodyPr wrap="square" lIns="0" tIns="0" rIns="0" bIns="0" rtlCol="0"/>
          <a:lstStyle/>
          <a:p>
            <a:endParaRPr/>
          </a:p>
        </p:txBody>
      </p:sp>
      <p:sp>
        <p:nvSpPr>
          <p:cNvPr id="34" name="object 34"/>
          <p:cNvSpPr/>
          <p:nvPr/>
        </p:nvSpPr>
        <p:spPr>
          <a:xfrm>
            <a:off x="2520695" y="4291584"/>
            <a:ext cx="91440" cy="276225"/>
          </a:xfrm>
          <a:custGeom>
            <a:avLst/>
            <a:gdLst/>
            <a:ahLst/>
            <a:cxnLst/>
            <a:rect l="l" t="t" r="r" b="b"/>
            <a:pathLst>
              <a:path w="91439" h="276225">
                <a:moveTo>
                  <a:pt x="0" y="275844"/>
                </a:moveTo>
                <a:lnTo>
                  <a:pt x="91440" y="275844"/>
                </a:lnTo>
                <a:lnTo>
                  <a:pt x="91440" y="0"/>
                </a:lnTo>
                <a:lnTo>
                  <a:pt x="0" y="0"/>
                </a:lnTo>
                <a:lnTo>
                  <a:pt x="0" y="275844"/>
                </a:lnTo>
                <a:close/>
              </a:path>
            </a:pathLst>
          </a:custGeom>
          <a:solidFill>
            <a:srgbClr val="3B3B3B"/>
          </a:solidFill>
        </p:spPr>
        <p:txBody>
          <a:bodyPr wrap="square" lIns="0" tIns="0" rIns="0" bIns="0" rtlCol="0"/>
          <a:lstStyle/>
          <a:p>
            <a:endParaRPr/>
          </a:p>
        </p:txBody>
      </p:sp>
      <p:sp>
        <p:nvSpPr>
          <p:cNvPr id="35" name="object 35"/>
          <p:cNvSpPr/>
          <p:nvPr/>
        </p:nvSpPr>
        <p:spPr>
          <a:xfrm>
            <a:off x="2520695" y="4218432"/>
            <a:ext cx="99060" cy="349250"/>
          </a:xfrm>
          <a:custGeom>
            <a:avLst/>
            <a:gdLst/>
            <a:ahLst/>
            <a:cxnLst/>
            <a:rect l="l" t="t" r="r" b="b"/>
            <a:pathLst>
              <a:path w="99060" h="349250">
                <a:moveTo>
                  <a:pt x="0" y="348996"/>
                </a:moveTo>
                <a:lnTo>
                  <a:pt x="99060" y="348996"/>
                </a:lnTo>
                <a:lnTo>
                  <a:pt x="99060" y="0"/>
                </a:lnTo>
                <a:lnTo>
                  <a:pt x="0" y="0"/>
                </a:lnTo>
                <a:lnTo>
                  <a:pt x="0" y="348996"/>
                </a:lnTo>
                <a:close/>
              </a:path>
            </a:pathLst>
          </a:custGeom>
          <a:ln w="12192">
            <a:solidFill>
              <a:srgbClr val="7E7E7E"/>
            </a:solidFill>
          </a:ln>
        </p:spPr>
        <p:txBody>
          <a:bodyPr wrap="square" lIns="0" tIns="0" rIns="0" bIns="0" rtlCol="0"/>
          <a:lstStyle/>
          <a:p>
            <a:endParaRPr/>
          </a:p>
        </p:txBody>
      </p:sp>
      <p:sp>
        <p:nvSpPr>
          <p:cNvPr id="36" name="object 36"/>
          <p:cNvSpPr/>
          <p:nvPr/>
        </p:nvSpPr>
        <p:spPr>
          <a:xfrm>
            <a:off x="2612135" y="4218432"/>
            <a:ext cx="398145" cy="349250"/>
          </a:xfrm>
          <a:custGeom>
            <a:avLst/>
            <a:gdLst/>
            <a:ahLst/>
            <a:cxnLst/>
            <a:rect l="l" t="t" r="r" b="b"/>
            <a:pathLst>
              <a:path w="398144" h="349250">
                <a:moveTo>
                  <a:pt x="0" y="348996"/>
                </a:moveTo>
                <a:lnTo>
                  <a:pt x="397763" y="348996"/>
                </a:lnTo>
                <a:lnTo>
                  <a:pt x="397763" y="0"/>
                </a:lnTo>
                <a:lnTo>
                  <a:pt x="0" y="0"/>
                </a:lnTo>
                <a:lnTo>
                  <a:pt x="0" y="348996"/>
                </a:lnTo>
                <a:close/>
              </a:path>
            </a:pathLst>
          </a:custGeom>
          <a:solidFill>
            <a:srgbClr val="92D050"/>
          </a:solidFill>
        </p:spPr>
        <p:txBody>
          <a:bodyPr wrap="square" lIns="0" tIns="0" rIns="0" bIns="0" rtlCol="0"/>
          <a:lstStyle/>
          <a:p>
            <a:endParaRPr/>
          </a:p>
        </p:txBody>
      </p:sp>
      <p:sp>
        <p:nvSpPr>
          <p:cNvPr id="37" name="object 37"/>
          <p:cNvSpPr/>
          <p:nvPr/>
        </p:nvSpPr>
        <p:spPr>
          <a:xfrm>
            <a:off x="2612135" y="4218432"/>
            <a:ext cx="398145" cy="349250"/>
          </a:xfrm>
          <a:custGeom>
            <a:avLst/>
            <a:gdLst/>
            <a:ahLst/>
            <a:cxnLst/>
            <a:rect l="l" t="t" r="r" b="b"/>
            <a:pathLst>
              <a:path w="398144" h="349250">
                <a:moveTo>
                  <a:pt x="0" y="348996"/>
                </a:moveTo>
                <a:lnTo>
                  <a:pt x="397763" y="348996"/>
                </a:lnTo>
                <a:lnTo>
                  <a:pt x="397763" y="0"/>
                </a:lnTo>
                <a:lnTo>
                  <a:pt x="0" y="0"/>
                </a:lnTo>
                <a:lnTo>
                  <a:pt x="0" y="348996"/>
                </a:lnTo>
                <a:close/>
              </a:path>
            </a:pathLst>
          </a:custGeom>
          <a:ln w="12191">
            <a:solidFill>
              <a:srgbClr val="7E7E7E"/>
            </a:solidFill>
          </a:ln>
        </p:spPr>
        <p:txBody>
          <a:bodyPr wrap="square" lIns="0" tIns="0" rIns="0" bIns="0" rtlCol="0"/>
          <a:lstStyle/>
          <a:p>
            <a:endParaRPr/>
          </a:p>
        </p:txBody>
      </p:sp>
      <p:sp>
        <p:nvSpPr>
          <p:cNvPr id="38" name="object 38"/>
          <p:cNvSpPr/>
          <p:nvPr/>
        </p:nvSpPr>
        <p:spPr>
          <a:xfrm>
            <a:off x="3745991" y="4218432"/>
            <a:ext cx="198120" cy="349250"/>
          </a:xfrm>
          <a:custGeom>
            <a:avLst/>
            <a:gdLst/>
            <a:ahLst/>
            <a:cxnLst/>
            <a:rect l="l" t="t" r="r" b="b"/>
            <a:pathLst>
              <a:path w="198120" h="349250">
                <a:moveTo>
                  <a:pt x="0" y="348996"/>
                </a:moveTo>
                <a:lnTo>
                  <a:pt x="198120" y="348996"/>
                </a:lnTo>
                <a:lnTo>
                  <a:pt x="198120" y="0"/>
                </a:lnTo>
                <a:lnTo>
                  <a:pt x="0" y="0"/>
                </a:lnTo>
                <a:lnTo>
                  <a:pt x="0" y="348996"/>
                </a:lnTo>
                <a:close/>
              </a:path>
            </a:pathLst>
          </a:custGeom>
          <a:solidFill>
            <a:srgbClr val="3B3B3B"/>
          </a:solidFill>
        </p:spPr>
        <p:txBody>
          <a:bodyPr wrap="square" lIns="0" tIns="0" rIns="0" bIns="0" rtlCol="0"/>
          <a:lstStyle/>
          <a:p>
            <a:endParaRPr/>
          </a:p>
        </p:txBody>
      </p:sp>
      <p:sp>
        <p:nvSpPr>
          <p:cNvPr id="39" name="object 39"/>
          <p:cNvSpPr/>
          <p:nvPr/>
        </p:nvSpPr>
        <p:spPr>
          <a:xfrm>
            <a:off x="3745991" y="4218432"/>
            <a:ext cx="207645" cy="349250"/>
          </a:xfrm>
          <a:custGeom>
            <a:avLst/>
            <a:gdLst/>
            <a:ahLst/>
            <a:cxnLst/>
            <a:rect l="l" t="t" r="r" b="b"/>
            <a:pathLst>
              <a:path w="207645" h="349250">
                <a:moveTo>
                  <a:pt x="0" y="348996"/>
                </a:moveTo>
                <a:lnTo>
                  <a:pt x="207263" y="348996"/>
                </a:lnTo>
                <a:lnTo>
                  <a:pt x="207263" y="0"/>
                </a:lnTo>
                <a:lnTo>
                  <a:pt x="0" y="0"/>
                </a:lnTo>
                <a:lnTo>
                  <a:pt x="0" y="348996"/>
                </a:lnTo>
                <a:close/>
              </a:path>
            </a:pathLst>
          </a:custGeom>
          <a:ln w="12192">
            <a:solidFill>
              <a:srgbClr val="7E7E7E"/>
            </a:solidFill>
          </a:ln>
        </p:spPr>
        <p:txBody>
          <a:bodyPr wrap="square" lIns="0" tIns="0" rIns="0" bIns="0" rtlCol="0"/>
          <a:lstStyle/>
          <a:p>
            <a:endParaRPr/>
          </a:p>
        </p:txBody>
      </p:sp>
      <p:sp>
        <p:nvSpPr>
          <p:cNvPr id="40" name="object 40"/>
          <p:cNvSpPr/>
          <p:nvPr/>
        </p:nvSpPr>
        <p:spPr>
          <a:xfrm>
            <a:off x="3944111" y="4218432"/>
            <a:ext cx="323215" cy="349250"/>
          </a:xfrm>
          <a:custGeom>
            <a:avLst/>
            <a:gdLst/>
            <a:ahLst/>
            <a:cxnLst/>
            <a:rect l="l" t="t" r="r" b="b"/>
            <a:pathLst>
              <a:path w="323214" h="349250">
                <a:moveTo>
                  <a:pt x="0" y="348996"/>
                </a:moveTo>
                <a:lnTo>
                  <a:pt x="323088" y="348996"/>
                </a:lnTo>
                <a:lnTo>
                  <a:pt x="323088" y="0"/>
                </a:lnTo>
                <a:lnTo>
                  <a:pt x="0" y="0"/>
                </a:lnTo>
                <a:lnTo>
                  <a:pt x="0" y="348996"/>
                </a:lnTo>
                <a:close/>
              </a:path>
            </a:pathLst>
          </a:custGeom>
          <a:solidFill>
            <a:srgbClr val="92D050"/>
          </a:solidFill>
        </p:spPr>
        <p:txBody>
          <a:bodyPr wrap="square" lIns="0" tIns="0" rIns="0" bIns="0" rtlCol="0"/>
          <a:lstStyle/>
          <a:p>
            <a:endParaRPr/>
          </a:p>
        </p:txBody>
      </p:sp>
      <p:sp>
        <p:nvSpPr>
          <p:cNvPr id="41" name="object 41"/>
          <p:cNvSpPr/>
          <p:nvPr/>
        </p:nvSpPr>
        <p:spPr>
          <a:xfrm>
            <a:off x="3944111" y="4218432"/>
            <a:ext cx="323215" cy="349250"/>
          </a:xfrm>
          <a:custGeom>
            <a:avLst/>
            <a:gdLst/>
            <a:ahLst/>
            <a:cxnLst/>
            <a:rect l="l" t="t" r="r" b="b"/>
            <a:pathLst>
              <a:path w="323214" h="349250">
                <a:moveTo>
                  <a:pt x="0" y="348996"/>
                </a:moveTo>
                <a:lnTo>
                  <a:pt x="323088" y="348996"/>
                </a:lnTo>
                <a:lnTo>
                  <a:pt x="323088" y="0"/>
                </a:lnTo>
                <a:lnTo>
                  <a:pt x="0" y="0"/>
                </a:lnTo>
                <a:lnTo>
                  <a:pt x="0" y="348996"/>
                </a:lnTo>
                <a:close/>
              </a:path>
            </a:pathLst>
          </a:custGeom>
          <a:ln w="12192">
            <a:solidFill>
              <a:srgbClr val="7E7E7E"/>
            </a:solidFill>
          </a:ln>
        </p:spPr>
        <p:txBody>
          <a:bodyPr wrap="square" lIns="0" tIns="0" rIns="0" bIns="0" rtlCol="0"/>
          <a:lstStyle/>
          <a:p>
            <a:endParaRPr/>
          </a:p>
        </p:txBody>
      </p:sp>
      <p:sp>
        <p:nvSpPr>
          <p:cNvPr id="42" name="object 42"/>
          <p:cNvSpPr/>
          <p:nvPr/>
        </p:nvSpPr>
        <p:spPr>
          <a:xfrm>
            <a:off x="1554480" y="3941064"/>
            <a:ext cx="3656329" cy="350520"/>
          </a:xfrm>
          <a:custGeom>
            <a:avLst/>
            <a:gdLst/>
            <a:ahLst/>
            <a:cxnLst/>
            <a:rect l="l" t="t" r="r" b="b"/>
            <a:pathLst>
              <a:path w="3656329" h="350520">
                <a:moveTo>
                  <a:pt x="3597655" y="0"/>
                </a:moveTo>
                <a:lnTo>
                  <a:pt x="58419" y="0"/>
                </a:lnTo>
                <a:lnTo>
                  <a:pt x="35683" y="4591"/>
                </a:lnTo>
                <a:lnTo>
                  <a:pt x="17113" y="17113"/>
                </a:lnTo>
                <a:lnTo>
                  <a:pt x="4591" y="35683"/>
                </a:lnTo>
                <a:lnTo>
                  <a:pt x="0" y="58419"/>
                </a:lnTo>
                <a:lnTo>
                  <a:pt x="0" y="292100"/>
                </a:lnTo>
                <a:lnTo>
                  <a:pt x="4591" y="314836"/>
                </a:lnTo>
                <a:lnTo>
                  <a:pt x="17113" y="333406"/>
                </a:lnTo>
                <a:lnTo>
                  <a:pt x="35683" y="345928"/>
                </a:lnTo>
                <a:lnTo>
                  <a:pt x="58419" y="350519"/>
                </a:lnTo>
                <a:lnTo>
                  <a:pt x="3597655" y="350519"/>
                </a:lnTo>
                <a:lnTo>
                  <a:pt x="3620392" y="345928"/>
                </a:lnTo>
                <a:lnTo>
                  <a:pt x="3638962" y="333406"/>
                </a:lnTo>
                <a:lnTo>
                  <a:pt x="3651484" y="314836"/>
                </a:lnTo>
                <a:lnTo>
                  <a:pt x="3656076" y="292100"/>
                </a:lnTo>
                <a:lnTo>
                  <a:pt x="3656076" y="58419"/>
                </a:lnTo>
                <a:lnTo>
                  <a:pt x="3651484" y="35683"/>
                </a:lnTo>
                <a:lnTo>
                  <a:pt x="3638962" y="17113"/>
                </a:lnTo>
                <a:lnTo>
                  <a:pt x="3620392" y="4591"/>
                </a:lnTo>
                <a:lnTo>
                  <a:pt x="3597655" y="0"/>
                </a:lnTo>
                <a:close/>
              </a:path>
            </a:pathLst>
          </a:custGeom>
          <a:solidFill>
            <a:srgbClr val="FFFFFF"/>
          </a:solidFill>
        </p:spPr>
        <p:txBody>
          <a:bodyPr wrap="square" lIns="0" tIns="0" rIns="0" bIns="0" rtlCol="0"/>
          <a:lstStyle/>
          <a:p>
            <a:endParaRPr/>
          </a:p>
        </p:txBody>
      </p:sp>
      <p:sp>
        <p:nvSpPr>
          <p:cNvPr id="43" name="object 43"/>
          <p:cNvSpPr/>
          <p:nvPr/>
        </p:nvSpPr>
        <p:spPr>
          <a:xfrm>
            <a:off x="1554480" y="3941064"/>
            <a:ext cx="3656329" cy="350520"/>
          </a:xfrm>
          <a:custGeom>
            <a:avLst/>
            <a:gdLst/>
            <a:ahLst/>
            <a:cxnLst/>
            <a:rect l="l" t="t" r="r" b="b"/>
            <a:pathLst>
              <a:path w="3656329" h="350520">
                <a:moveTo>
                  <a:pt x="58419" y="350519"/>
                </a:moveTo>
                <a:lnTo>
                  <a:pt x="35683" y="345928"/>
                </a:lnTo>
                <a:lnTo>
                  <a:pt x="17113" y="333406"/>
                </a:lnTo>
                <a:lnTo>
                  <a:pt x="4591" y="314836"/>
                </a:lnTo>
                <a:lnTo>
                  <a:pt x="0" y="292100"/>
                </a:lnTo>
                <a:lnTo>
                  <a:pt x="0" y="58419"/>
                </a:lnTo>
                <a:lnTo>
                  <a:pt x="4591" y="35683"/>
                </a:lnTo>
                <a:lnTo>
                  <a:pt x="17113" y="17113"/>
                </a:lnTo>
                <a:lnTo>
                  <a:pt x="35683" y="4591"/>
                </a:lnTo>
                <a:lnTo>
                  <a:pt x="58419" y="0"/>
                </a:lnTo>
                <a:lnTo>
                  <a:pt x="3597655" y="0"/>
                </a:lnTo>
                <a:lnTo>
                  <a:pt x="3620392" y="4591"/>
                </a:lnTo>
                <a:lnTo>
                  <a:pt x="3638962" y="17113"/>
                </a:lnTo>
                <a:lnTo>
                  <a:pt x="3651484" y="35683"/>
                </a:lnTo>
                <a:lnTo>
                  <a:pt x="3656076" y="58419"/>
                </a:lnTo>
                <a:lnTo>
                  <a:pt x="3656076" y="292100"/>
                </a:lnTo>
                <a:lnTo>
                  <a:pt x="3651484" y="314836"/>
                </a:lnTo>
                <a:lnTo>
                  <a:pt x="3638962" y="333406"/>
                </a:lnTo>
                <a:lnTo>
                  <a:pt x="3620392" y="345928"/>
                </a:lnTo>
                <a:lnTo>
                  <a:pt x="3597655" y="350519"/>
                </a:lnTo>
                <a:lnTo>
                  <a:pt x="58419" y="350519"/>
                </a:lnTo>
              </a:path>
            </a:pathLst>
          </a:custGeom>
          <a:ln w="12192">
            <a:solidFill>
              <a:srgbClr val="7E7E7E"/>
            </a:solidFill>
          </a:ln>
        </p:spPr>
        <p:txBody>
          <a:bodyPr wrap="square" lIns="0" tIns="0" rIns="0" bIns="0" rtlCol="0"/>
          <a:lstStyle/>
          <a:p>
            <a:endParaRPr/>
          </a:p>
        </p:txBody>
      </p:sp>
      <p:sp>
        <p:nvSpPr>
          <p:cNvPr id="44" name="object 44"/>
          <p:cNvSpPr/>
          <p:nvPr/>
        </p:nvSpPr>
        <p:spPr>
          <a:xfrm>
            <a:off x="1560575" y="3948684"/>
            <a:ext cx="306705" cy="340360"/>
          </a:xfrm>
          <a:custGeom>
            <a:avLst/>
            <a:gdLst/>
            <a:ahLst/>
            <a:cxnLst/>
            <a:rect l="l" t="t" r="r" b="b"/>
            <a:pathLst>
              <a:path w="306705" h="340360">
                <a:moveTo>
                  <a:pt x="255269" y="0"/>
                </a:moveTo>
                <a:lnTo>
                  <a:pt x="51054" y="0"/>
                </a:lnTo>
                <a:lnTo>
                  <a:pt x="31182" y="4012"/>
                </a:lnTo>
                <a:lnTo>
                  <a:pt x="14954" y="14954"/>
                </a:lnTo>
                <a:lnTo>
                  <a:pt x="4012" y="31182"/>
                </a:lnTo>
                <a:lnTo>
                  <a:pt x="0" y="51054"/>
                </a:lnTo>
                <a:lnTo>
                  <a:pt x="0" y="288798"/>
                </a:lnTo>
                <a:lnTo>
                  <a:pt x="4012" y="308669"/>
                </a:lnTo>
                <a:lnTo>
                  <a:pt x="14954" y="324897"/>
                </a:lnTo>
                <a:lnTo>
                  <a:pt x="31182" y="335839"/>
                </a:lnTo>
                <a:lnTo>
                  <a:pt x="51054" y="339852"/>
                </a:lnTo>
                <a:lnTo>
                  <a:pt x="255269" y="339852"/>
                </a:lnTo>
                <a:lnTo>
                  <a:pt x="275141" y="335839"/>
                </a:lnTo>
                <a:lnTo>
                  <a:pt x="291369" y="324897"/>
                </a:lnTo>
                <a:lnTo>
                  <a:pt x="302311" y="308669"/>
                </a:lnTo>
                <a:lnTo>
                  <a:pt x="306324" y="288798"/>
                </a:lnTo>
                <a:lnTo>
                  <a:pt x="306324" y="51054"/>
                </a:lnTo>
                <a:lnTo>
                  <a:pt x="302311" y="31182"/>
                </a:lnTo>
                <a:lnTo>
                  <a:pt x="291369" y="14954"/>
                </a:lnTo>
                <a:lnTo>
                  <a:pt x="275141" y="4012"/>
                </a:lnTo>
                <a:lnTo>
                  <a:pt x="255269" y="0"/>
                </a:lnTo>
                <a:close/>
              </a:path>
            </a:pathLst>
          </a:custGeom>
          <a:solidFill>
            <a:srgbClr val="92D050"/>
          </a:solidFill>
        </p:spPr>
        <p:txBody>
          <a:bodyPr wrap="square" lIns="0" tIns="0" rIns="0" bIns="0" rtlCol="0"/>
          <a:lstStyle/>
          <a:p>
            <a:endParaRPr/>
          </a:p>
        </p:txBody>
      </p:sp>
      <p:sp>
        <p:nvSpPr>
          <p:cNvPr id="45" name="object 45"/>
          <p:cNvSpPr txBox="1"/>
          <p:nvPr/>
        </p:nvSpPr>
        <p:spPr>
          <a:xfrm>
            <a:off x="1331467" y="3915877"/>
            <a:ext cx="500380" cy="577215"/>
          </a:xfrm>
          <a:prstGeom prst="rect">
            <a:avLst/>
          </a:prstGeom>
        </p:spPr>
        <p:txBody>
          <a:bodyPr vert="horz" wrap="square" lIns="0" tIns="44450" rIns="0" bIns="0" rtlCol="0">
            <a:spAutoFit/>
          </a:bodyPr>
          <a:lstStyle/>
          <a:p>
            <a:pPr marL="288290">
              <a:lnSpc>
                <a:spcPct val="100000"/>
              </a:lnSpc>
              <a:spcBef>
                <a:spcPts val="350"/>
              </a:spcBef>
            </a:pPr>
            <a:r>
              <a:rPr sz="1600" b="1" spc="-10" dirty="0">
                <a:latin typeface="Arial"/>
                <a:cs typeface="Arial"/>
              </a:rPr>
              <a:t>T</a:t>
            </a:r>
            <a:r>
              <a:rPr sz="1575" b="1" spc="7" baseline="-21164" dirty="0">
                <a:latin typeface="Arial"/>
                <a:cs typeface="Arial"/>
              </a:rPr>
              <a:t>3</a:t>
            </a:r>
            <a:endParaRPr sz="1575" baseline="-21164">
              <a:latin typeface="Arial"/>
              <a:cs typeface="Arial"/>
            </a:endParaRPr>
          </a:p>
          <a:p>
            <a:pPr marL="12700">
              <a:lnSpc>
                <a:spcPct val="100000"/>
              </a:lnSpc>
              <a:spcBef>
                <a:spcPts val="254"/>
              </a:spcBef>
            </a:pPr>
            <a:r>
              <a:rPr sz="1600" b="1" dirty="0">
                <a:latin typeface="Arial"/>
                <a:cs typeface="Arial"/>
              </a:rPr>
              <a:t>T</a:t>
            </a:r>
            <a:r>
              <a:rPr sz="1575" b="1" baseline="-21164" dirty="0">
                <a:latin typeface="Arial"/>
                <a:cs typeface="Arial"/>
              </a:rPr>
              <a:t>2</a:t>
            </a:r>
            <a:endParaRPr sz="1575" baseline="-21164">
              <a:latin typeface="Arial"/>
              <a:cs typeface="Arial"/>
            </a:endParaRPr>
          </a:p>
        </p:txBody>
      </p:sp>
      <p:sp>
        <p:nvSpPr>
          <p:cNvPr id="46" name="object 46"/>
          <p:cNvSpPr/>
          <p:nvPr/>
        </p:nvSpPr>
        <p:spPr>
          <a:xfrm>
            <a:off x="1840992" y="3942588"/>
            <a:ext cx="928369" cy="349250"/>
          </a:xfrm>
          <a:custGeom>
            <a:avLst/>
            <a:gdLst/>
            <a:ahLst/>
            <a:cxnLst/>
            <a:rect l="l" t="t" r="r" b="b"/>
            <a:pathLst>
              <a:path w="928369" h="349250">
                <a:moveTo>
                  <a:pt x="0" y="348995"/>
                </a:moveTo>
                <a:lnTo>
                  <a:pt x="928116" y="348995"/>
                </a:lnTo>
                <a:lnTo>
                  <a:pt x="928116" y="0"/>
                </a:lnTo>
                <a:lnTo>
                  <a:pt x="0" y="0"/>
                </a:lnTo>
                <a:lnTo>
                  <a:pt x="0" y="348995"/>
                </a:lnTo>
                <a:close/>
              </a:path>
            </a:pathLst>
          </a:custGeom>
          <a:solidFill>
            <a:srgbClr val="FFFFFF"/>
          </a:solidFill>
        </p:spPr>
        <p:txBody>
          <a:bodyPr wrap="square" lIns="0" tIns="0" rIns="0" bIns="0" rtlCol="0"/>
          <a:lstStyle/>
          <a:p>
            <a:endParaRPr/>
          </a:p>
        </p:txBody>
      </p:sp>
      <p:sp>
        <p:nvSpPr>
          <p:cNvPr id="47" name="object 47"/>
          <p:cNvSpPr/>
          <p:nvPr/>
        </p:nvSpPr>
        <p:spPr>
          <a:xfrm>
            <a:off x="1840992" y="3942588"/>
            <a:ext cx="928369" cy="349250"/>
          </a:xfrm>
          <a:custGeom>
            <a:avLst/>
            <a:gdLst/>
            <a:ahLst/>
            <a:cxnLst/>
            <a:rect l="l" t="t" r="r" b="b"/>
            <a:pathLst>
              <a:path w="928369" h="349250">
                <a:moveTo>
                  <a:pt x="0" y="348995"/>
                </a:moveTo>
                <a:lnTo>
                  <a:pt x="928116" y="348995"/>
                </a:lnTo>
                <a:lnTo>
                  <a:pt x="928116" y="0"/>
                </a:lnTo>
                <a:lnTo>
                  <a:pt x="0" y="0"/>
                </a:lnTo>
                <a:lnTo>
                  <a:pt x="0" y="348995"/>
                </a:lnTo>
                <a:close/>
              </a:path>
            </a:pathLst>
          </a:custGeom>
          <a:ln w="12192">
            <a:solidFill>
              <a:srgbClr val="7E7E7E"/>
            </a:solidFill>
          </a:ln>
        </p:spPr>
        <p:txBody>
          <a:bodyPr wrap="square" lIns="0" tIns="0" rIns="0" bIns="0" rtlCol="0"/>
          <a:lstStyle/>
          <a:p>
            <a:endParaRPr/>
          </a:p>
        </p:txBody>
      </p:sp>
      <p:sp>
        <p:nvSpPr>
          <p:cNvPr id="48" name="object 48"/>
          <p:cNvSpPr/>
          <p:nvPr/>
        </p:nvSpPr>
        <p:spPr>
          <a:xfrm>
            <a:off x="2769107" y="3994403"/>
            <a:ext cx="241300" cy="297180"/>
          </a:xfrm>
          <a:custGeom>
            <a:avLst/>
            <a:gdLst/>
            <a:ahLst/>
            <a:cxnLst/>
            <a:rect l="l" t="t" r="r" b="b"/>
            <a:pathLst>
              <a:path w="241300" h="297179">
                <a:moveTo>
                  <a:pt x="0" y="297180"/>
                </a:moveTo>
                <a:lnTo>
                  <a:pt x="240792" y="297180"/>
                </a:lnTo>
                <a:lnTo>
                  <a:pt x="240792" y="0"/>
                </a:lnTo>
                <a:lnTo>
                  <a:pt x="0" y="0"/>
                </a:lnTo>
                <a:lnTo>
                  <a:pt x="0" y="297180"/>
                </a:lnTo>
                <a:close/>
              </a:path>
            </a:pathLst>
          </a:custGeom>
          <a:solidFill>
            <a:srgbClr val="3B3B3B"/>
          </a:solidFill>
        </p:spPr>
        <p:txBody>
          <a:bodyPr wrap="square" lIns="0" tIns="0" rIns="0" bIns="0" rtlCol="0"/>
          <a:lstStyle/>
          <a:p>
            <a:endParaRPr/>
          </a:p>
        </p:txBody>
      </p:sp>
      <p:sp>
        <p:nvSpPr>
          <p:cNvPr id="49" name="object 49"/>
          <p:cNvSpPr/>
          <p:nvPr/>
        </p:nvSpPr>
        <p:spPr>
          <a:xfrm>
            <a:off x="2769107" y="3942588"/>
            <a:ext cx="248920" cy="349250"/>
          </a:xfrm>
          <a:custGeom>
            <a:avLst/>
            <a:gdLst/>
            <a:ahLst/>
            <a:cxnLst/>
            <a:rect l="l" t="t" r="r" b="b"/>
            <a:pathLst>
              <a:path w="248919" h="349250">
                <a:moveTo>
                  <a:pt x="0" y="348995"/>
                </a:moveTo>
                <a:lnTo>
                  <a:pt x="248412" y="348995"/>
                </a:lnTo>
                <a:lnTo>
                  <a:pt x="248412" y="0"/>
                </a:lnTo>
                <a:lnTo>
                  <a:pt x="0" y="0"/>
                </a:lnTo>
                <a:lnTo>
                  <a:pt x="0" y="348995"/>
                </a:lnTo>
                <a:close/>
              </a:path>
            </a:pathLst>
          </a:custGeom>
          <a:ln w="12192">
            <a:solidFill>
              <a:srgbClr val="7E7E7E"/>
            </a:solidFill>
          </a:ln>
        </p:spPr>
        <p:txBody>
          <a:bodyPr wrap="square" lIns="0" tIns="0" rIns="0" bIns="0" rtlCol="0"/>
          <a:lstStyle/>
          <a:p>
            <a:endParaRPr/>
          </a:p>
        </p:txBody>
      </p:sp>
      <p:sp>
        <p:nvSpPr>
          <p:cNvPr id="50" name="object 50"/>
          <p:cNvSpPr/>
          <p:nvPr/>
        </p:nvSpPr>
        <p:spPr>
          <a:xfrm>
            <a:off x="3009900" y="3942588"/>
            <a:ext cx="238125" cy="349250"/>
          </a:xfrm>
          <a:custGeom>
            <a:avLst/>
            <a:gdLst/>
            <a:ahLst/>
            <a:cxnLst/>
            <a:rect l="l" t="t" r="r" b="b"/>
            <a:pathLst>
              <a:path w="238125" h="349250">
                <a:moveTo>
                  <a:pt x="0" y="348995"/>
                </a:moveTo>
                <a:lnTo>
                  <a:pt x="237744" y="348995"/>
                </a:lnTo>
                <a:lnTo>
                  <a:pt x="237744" y="0"/>
                </a:lnTo>
                <a:lnTo>
                  <a:pt x="0" y="0"/>
                </a:lnTo>
                <a:lnTo>
                  <a:pt x="0" y="348995"/>
                </a:lnTo>
                <a:close/>
              </a:path>
            </a:pathLst>
          </a:custGeom>
          <a:solidFill>
            <a:srgbClr val="92D050"/>
          </a:solidFill>
        </p:spPr>
        <p:txBody>
          <a:bodyPr wrap="square" lIns="0" tIns="0" rIns="0" bIns="0" rtlCol="0"/>
          <a:lstStyle/>
          <a:p>
            <a:endParaRPr/>
          </a:p>
        </p:txBody>
      </p:sp>
      <p:sp>
        <p:nvSpPr>
          <p:cNvPr id="51" name="object 51"/>
          <p:cNvSpPr/>
          <p:nvPr/>
        </p:nvSpPr>
        <p:spPr>
          <a:xfrm>
            <a:off x="3009900" y="3942588"/>
            <a:ext cx="238125" cy="349250"/>
          </a:xfrm>
          <a:custGeom>
            <a:avLst/>
            <a:gdLst/>
            <a:ahLst/>
            <a:cxnLst/>
            <a:rect l="l" t="t" r="r" b="b"/>
            <a:pathLst>
              <a:path w="238125" h="349250">
                <a:moveTo>
                  <a:pt x="0" y="348995"/>
                </a:moveTo>
                <a:lnTo>
                  <a:pt x="237744" y="348995"/>
                </a:lnTo>
                <a:lnTo>
                  <a:pt x="237744" y="0"/>
                </a:lnTo>
                <a:lnTo>
                  <a:pt x="0" y="0"/>
                </a:lnTo>
                <a:lnTo>
                  <a:pt x="0" y="348995"/>
                </a:lnTo>
                <a:close/>
              </a:path>
            </a:pathLst>
          </a:custGeom>
          <a:ln w="12192">
            <a:solidFill>
              <a:srgbClr val="7E7E7E"/>
            </a:solidFill>
          </a:ln>
        </p:spPr>
        <p:txBody>
          <a:bodyPr wrap="square" lIns="0" tIns="0" rIns="0" bIns="0" rtlCol="0"/>
          <a:lstStyle/>
          <a:p>
            <a:endParaRPr/>
          </a:p>
        </p:txBody>
      </p:sp>
      <p:sp>
        <p:nvSpPr>
          <p:cNvPr id="52" name="object 52"/>
          <p:cNvSpPr/>
          <p:nvPr/>
        </p:nvSpPr>
        <p:spPr>
          <a:xfrm>
            <a:off x="4197096" y="3942588"/>
            <a:ext cx="70485" cy="349250"/>
          </a:xfrm>
          <a:custGeom>
            <a:avLst/>
            <a:gdLst/>
            <a:ahLst/>
            <a:cxnLst/>
            <a:rect l="l" t="t" r="r" b="b"/>
            <a:pathLst>
              <a:path w="70485" h="349250">
                <a:moveTo>
                  <a:pt x="0" y="348995"/>
                </a:moveTo>
                <a:lnTo>
                  <a:pt x="70103" y="348995"/>
                </a:lnTo>
                <a:lnTo>
                  <a:pt x="70103" y="0"/>
                </a:lnTo>
                <a:lnTo>
                  <a:pt x="0" y="0"/>
                </a:lnTo>
                <a:lnTo>
                  <a:pt x="0" y="348995"/>
                </a:lnTo>
                <a:close/>
              </a:path>
            </a:pathLst>
          </a:custGeom>
          <a:solidFill>
            <a:srgbClr val="3B3B3B"/>
          </a:solidFill>
        </p:spPr>
        <p:txBody>
          <a:bodyPr wrap="square" lIns="0" tIns="0" rIns="0" bIns="0" rtlCol="0"/>
          <a:lstStyle/>
          <a:p>
            <a:endParaRPr/>
          </a:p>
        </p:txBody>
      </p:sp>
      <p:sp>
        <p:nvSpPr>
          <p:cNvPr id="53" name="object 53"/>
          <p:cNvSpPr/>
          <p:nvPr/>
        </p:nvSpPr>
        <p:spPr>
          <a:xfrm>
            <a:off x="4197096" y="3942588"/>
            <a:ext cx="96520" cy="349250"/>
          </a:xfrm>
          <a:custGeom>
            <a:avLst/>
            <a:gdLst/>
            <a:ahLst/>
            <a:cxnLst/>
            <a:rect l="l" t="t" r="r" b="b"/>
            <a:pathLst>
              <a:path w="96520" h="349250">
                <a:moveTo>
                  <a:pt x="0" y="348995"/>
                </a:moveTo>
                <a:lnTo>
                  <a:pt x="96012" y="348995"/>
                </a:lnTo>
                <a:lnTo>
                  <a:pt x="96012" y="0"/>
                </a:lnTo>
                <a:lnTo>
                  <a:pt x="0" y="0"/>
                </a:lnTo>
                <a:lnTo>
                  <a:pt x="0" y="348995"/>
                </a:lnTo>
                <a:close/>
              </a:path>
            </a:pathLst>
          </a:custGeom>
          <a:ln w="12192">
            <a:solidFill>
              <a:srgbClr val="7E7E7E"/>
            </a:solidFill>
          </a:ln>
        </p:spPr>
        <p:txBody>
          <a:bodyPr wrap="square" lIns="0" tIns="0" rIns="0" bIns="0" rtlCol="0"/>
          <a:lstStyle/>
          <a:p>
            <a:endParaRPr/>
          </a:p>
        </p:txBody>
      </p:sp>
      <p:sp>
        <p:nvSpPr>
          <p:cNvPr id="54" name="object 54"/>
          <p:cNvSpPr/>
          <p:nvPr/>
        </p:nvSpPr>
        <p:spPr>
          <a:xfrm>
            <a:off x="4267200" y="3942588"/>
            <a:ext cx="323215" cy="349250"/>
          </a:xfrm>
          <a:custGeom>
            <a:avLst/>
            <a:gdLst/>
            <a:ahLst/>
            <a:cxnLst/>
            <a:rect l="l" t="t" r="r" b="b"/>
            <a:pathLst>
              <a:path w="323214" h="349250">
                <a:moveTo>
                  <a:pt x="0" y="348995"/>
                </a:moveTo>
                <a:lnTo>
                  <a:pt x="323088" y="348995"/>
                </a:lnTo>
                <a:lnTo>
                  <a:pt x="323088" y="0"/>
                </a:lnTo>
                <a:lnTo>
                  <a:pt x="0" y="0"/>
                </a:lnTo>
                <a:lnTo>
                  <a:pt x="0" y="348995"/>
                </a:lnTo>
                <a:close/>
              </a:path>
            </a:pathLst>
          </a:custGeom>
          <a:solidFill>
            <a:srgbClr val="92D050"/>
          </a:solidFill>
        </p:spPr>
        <p:txBody>
          <a:bodyPr wrap="square" lIns="0" tIns="0" rIns="0" bIns="0" rtlCol="0"/>
          <a:lstStyle/>
          <a:p>
            <a:endParaRPr/>
          </a:p>
        </p:txBody>
      </p:sp>
      <p:sp>
        <p:nvSpPr>
          <p:cNvPr id="55" name="object 55"/>
          <p:cNvSpPr/>
          <p:nvPr/>
        </p:nvSpPr>
        <p:spPr>
          <a:xfrm>
            <a:off x="4267200" y="3942588"/>
            <a:ext cx="323215" cy="349250"/>
          </a:xfrm>
          <a:custGeom>
            <a:avLst/>
            <a:gdLst/>
            <a:ahLst/>
            <a:cxnLst/>
            <a:rect l="l" t="t" r="r" b="b"/>
            <a:pathLst>
              <a:path w="323214" h="349250">
                <a:moveTo>
                  <a:pt x="0" y="348995"/>
                </a:moveTo>
                <a:lnTo>
                  <a:pt x="323088" y="348995"/>
                </a:lnTo>
                <a:lnTo>
                  <a:pt x="323088" y="0"/>
                </a:lnTo>
                <a:lnTo>
                  <a:pt x="0" y="0"/>
                </a:lnTo>
                <a:lnTo>
                  <a:pt x="0" y="348995"/>
                </a:lnTo>
                <a:close/>
              </a:path>
            </a:pathLst>
          </a:custGeom>
          <a:ln w="12192">
            <a:solidFill>
              <a:srgbClr val="7E7E7E"/>
            </a:solidFill>
          </a:ln>
        </p:spPr>
        <p:txBody>
          <a:bodyPr wrap="square" lIns="0" tIns="0" rIns="0" bIns="0" rtlCol="0"/>
          <a:lstStyle/>
          <a:p>
            <a:endParaRPr/>
          </a:p>
        </p:txBody>
      </p:sp>
      <p:sp>
        <p:nvSpPr>
          <p:cNvPr id="56" name="object 56"/>
          <p:cNvSpPr/>
          <p:nvPr/>
        </p:nvSpPr>
        <p:spPr>
          <a:xfrm>
            <a:off x="1851660" y="3643884"/>
            <a:ext cx="3606165" cy="350520"/>
          </a:xfrm>
          <a:custGeom>
            <a:avLst/>
            <a:gdLst/>
            <a:ahLst/>
            <a:cxnLst/>
            <a:rect l="l" t="t" r="r" b="b"/>
            <a:pathLst>
              <a:path w="3606165" h="350520">
                <a:moveTo>
                  <a:pt x="3547364" y="0"/>
                </a:moveTo>
                <a:lnTo>
                  <a:pt x="58419" y="0"/>
                </a:lnTo>
                <a:lnTo>
                  <a:pt x="35683" y="4591"/>
                </a:lnTo>
                <a:lnTo>
                  <a:pt x="17113" y="17113"/>
                </a:lnTo>
                <a:lnTo>
                  <a:pt x="4591" y="35683"/>
                </a:lnTo>
                <a:lnTo>
                  <a:pt x="0" y="58420"/>
                </a:lnTo>
                <a:lnTo>
                  <a:pt x="0" y="292100"/>
                </a:lnTo>
                <a:lnTo>
                  <a:pt x="4591" y="314836"/>
                </a:lnTo>
                <a:lnTo>
                  <a:pt x="17113" y="333406"/>
                </a:lnTo>
                <a:lnTo>
                  <a:pt x="35683" y="345928"/>
                </a:lnTo>
                <a:lnTo>
                  <a:pt x="58419" y="350520"/>
                </a:lnTo>
                <a:lnTo>
                  <a:pt x="3547364" y="350520"/>
                </a:lnTo>
                <a:lnTo>
                  <a:pt x="3570100" y="345928"/>
                </a:lnTo>
                <a:lnTo>
                  <a:pt x="3588670" y="333406"/>
                </a:lnTo>
                <a:lnTo>
                  <a:pt x="3601192" y="314836"/>
                </a:lnTo>
                <a:lnTo>
                  <a:pt x="3605784" y="292100"/>
                </a:lnTo>
                <a:lnTo>
                  <a:pt x="3605784" y="58420"/>
                </a:lnTo>
                <a:lnTo>
                  <a:pt x="3601192" y="35683"/>
                </a:lnTo>
                <a:lnTo>
                  <a:pt x="3588670" y="17113"/>
                </a:lnTo>
                <a:lnTo>
                  <a:pt x="3570100" y="4591"/>
                </a:lnTo>
                <a:lnTo>
                  <a:pt x="3547364" y="0"/>
                </a:lnTo>
                <a:close/>
              </a:path>
            </a:pathLst>
          </a:custGeom>
          <a:solidFill>
            <a:srgbClr val="FFFFFF"/>
          </a:solidFill>
        </p:spPr>
        <p:txBody>
          <a:bodyPr wrap="square" lIns="0" tIns="0" rIns="0" bIns="0" rtlCol="0"/>
          <a:lstStyle/>
          <a:p>
            <a:endParaRPr/>
          </a:p>
        </p:txBody>
      </p:sp>
      <p:sp>
        <p:nvSpPr>
          <p:cNvPr id="57" name="object 57"/>
          <p:cNvSpPr/>
          <p:nvPr/>
        </p:nvSpPr>
        <p:spPr>
          <a:xfrm>
            <a:off x="1851660" y="3643884"/>
            <a:ext cx="3606165" cy="350520"/>
          </a:xfrm>
          <a:custGeom>
            <a:avLst/>
            <a:gdLst/>
            <a:ahLst/>
            <a:cxnLst/>
            <a:rect l="l" t="t" r="r" b="b"/>
            <a:pathLst>
              <a:path w="3606165" h="350520">
                <a:moveTo>
                  <a:pt x="58419" y="350520"/>
                </a:moveTo>
                <a:lnTo>
                  <a:pt x="35683" y="345928"/>
                </a:lnTo>
                <a:lnTo>
                  <a:pt x="17113" y="333406"/>
                </a:lnTo>
                <a:lnTo>
                  <a:pt x="4591" y="314836"/>
                </a:lnTo>
                <a:lnTo>
                  <a:pt x="0" y="292100"/>
                </a:lnTo>
                <a:lnTo>
                  <a:pt x="0" y="58420"/>
                </a:lnTo>
                <a:lnTo>
                  <a:pt x="4591" y="35683"/>
                </a:lnTo>
                <a:lnTo>
                  <a:pt x="17113" y="17113"/>
                </a:lnTo>
                <a:lnTo>
                  <a:pt x="35683" y="4591"/>
                </a:lnTo>
                <a:lnTo>
                  <a:pt x="58419" y="0"/>
                </a:lnTo>
                <a:lnTo>
                  <a:pt x="3547364" y="0"/>
                </a:lnTo>
                <a:lnTo>
                  <a:pt x="3570100" y="4591"/>
                </a:lnTo>
                <a:lnTo>
                  <a:pt x="3588670" y="17113"/>
                </a:lnTo>
                <a:lnTo>
                  <a:pt x="3601192" y="35683"/>
                </a:lnTo>
                <a:lnTo>
                  <a:pt x="3605784" y="58420"/>
                </a:lnTo>
                <a:lnTo>
                  <a:pt x="3605784" y="292100"/>
                </a:lnTo>
                <a:lnTo>
                  <a:pt x="3601192" y="314836"/>
                </a:lnTo>
                <a:lnTo>
                  <a:pt x="3588670" y="333406"/>
                </a:lnTo>
                <a:lnTo>
                  <a:pt x="3570100" y="345928"/>
                </a:lnTo>
                <a:lnTo>
                  <a:pt x="3547364" y="350520"/>
                </a:lnTo>
                <a:lnTo>
                  <a:pt x="58419" y="350520"/>
                </a:lnTo>
                <a:close/>
              </a:path>
            </a:pathLst>
          </a:custGeom>
          <a:ln w="12192">
            <a:solidFill>
              <a:srgbClr val="7E7E7E"/>
            </a:solidFill>
          </a:ln>
        </p:spPr>
        <p:txBody>
          <a:bodyPr wrap="square" lIns="0" tIns="0" rIns="0" bIns="0" rtlCol="0"/>
          <a:lstStyle/>
          <a:p>
            <a:endParaRPr/>
          </a:p>
        </p:txBody>
      </p:sp>
      <p:sp>
        <p:nvSpPr>
          <p:cNvPr id="58" name="object 58"/>
          <p:cNvSpPr/>
          <p:nvPr/>
        </p:nvSpPr>
        <p:spPr>
          <a:xfrm>
            <a:off x="1859279" y="3649979"/>
            <a:ext cx="341630" cy="341630"/>
          </a:xfrm>
          <a:custGeom>
            <a:avLst/>
            <a:gdLst/>
            <a:ahLst/>
            <a:cxnLst/>
            <a:rect l="l" t="t" r="r" b="b"/>
            <a:pathLst>
              <a:path w="341630" h="341629">
                <a:moveTo>
                  <a:pt x="284480" y="0"/>
                </a:moveTo>
                <a:lnTo>
                  <a:pt x="56895" y="0"/>
                </a:lnTo>
                <a:lnTo>
                  <a:pt x="34772" y="4478"/>
                </a:lnTo>
                <a:lnTo>
                  <a:pt x="16684" y="16684"/>
                </a:lnTo>
                <a:lnTo>
                  <a:pt x="4478" y="34772"/>
                </a:lnTo>
                <a:lnTo>
                  <a:pt x="0" y="56896"/>
                </a:lnTo>
                <a:lnTo>
                  <a:pt x="0" y="284480"/>
                </a:lnTo>
                <a:lnTo>
                  <a:pt x="4478" y="306603"/>
                </a:lnTo>
                <a:lnTo>
                  <a:pt x="16684" y="324691"/>
                </a:lnTo>
                <a:lnTo>
                  <a:pt x="34772" y="336897"/>
                </a:lnTo>
                <a:lnTo>
                  <a:pt x="56895" y="341376"/>
                </a:lnTo>
                <a:lnTo>
                  <a:pt x="284480" y="341376"/>
                </a:lnTo>
                <a:lnTo>
                  <a:pt x="306603" y="336897"/>
                </a:lnTo>
                <a:lnTo>
                  <a:pt x="324691" y="324691"/>
                </a:lnTo>
                <a:lnTo>
                  <a:pt x="336897" y="306603"/>
                </a:lnTo>
                <a:lnTo>
                  <a:pt x="341375" y="284480"/>
                </a:lnTo>
                <a:lnTo>
                  <a:pt x="341375" y="56896"/>
                </a:lnTo>
                <a:lnTo>
                  <a:pt x="336897" y="34772"/>
                </a:lnTo>
                <a:lnTo>
                  <a:pt x="324691" y="16684"/>
                </a:lnTo>
                <a:lnTo>
                  <a:pt x="306603" y="4478"/>
                </a:lnTo>
                <a:lnTo>
                  <a:pt x="284480" y="0"/>
                </a:lnTo>
                <a:close/>
              </a:path>
            </a:pathLst>
          </a:custGeom>
          <a:solidFill>
            <a:srgbClr val="92D050"/>
          </a:solidFill>
        </p:spPr>
        <p:txBody>
          <a:bodyPr wrap="square" lIns="0" tIns="0" rIns="0" bIns="0" rtlCol="0"/>
          <a:lstStyle/>
          <a:p>
            <a:endParaRPr/>
          </a:p>
        </p:txBody>
      </p:sp>
      <p:sp>
        <p:nvSpPr>
          <p:cNvPr id="59" name="object 59"/>
          <p:cNvSpPr txBox="1"/>
          <p:nvPr/>
        </p:nvSpPr>
        <p:spPr>
          <a:xfrm>
            <a:off x="1924050" y="3650741"/>
            <a:ext cx="22479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a:cs typeface="Arial"/>
              </a:rPr>
              <a:t>T</a:t>
            </a:r>
            <a:r>
              <a:rPr sz="1575" b="1" spc="7" baseline="-21164" dirty="0">
                <a:latin typeface="Arial"/>
                <a:cs typeface="Arial"/>
              </a:rPr>
              <a:t>4</a:t>
            </a:r>
            <a:endParaRPr sz="1575" baseline="-21164">
              <a:latin typeface="Arial"/>
              <a:cs typeface="Arial"/>
            </a:endParaRPr>
          </a:p>
        </p:txBody>
      </p:sp>
      <p:sp>
        <p:nvSpPr>
          <p:cNvPr id="60" name="object 60"/>
          <p:cNvSpPr/>
          <p:nvPr/>
        </p:nvSpPr>
        <p:spPr>
          <a:xfrm>
            <a:off x="2171700" y="3643884"/>
            <a:ext cx="902335" cy="350520"/>
          </a:xfrm>
          <a:custGeom>
            <a:avLst/>
            <a:gdLst/>
            <a:ahLst/>
            <a:cxnLst/>
            <a:rect l="l" t="t" r="r" b="b"/>
            <a:pathLst>
              <a:path w="902335" h="350520">
                <a:moveTo>
                  <a:pt x="0" y="350519"/>
                </a:moveTo>
                <a:lnTo>
                  <a:pt x="902208" y="350519"/>
                </a:lnTo>
                <a:lnTo>
                  <a:pt x="902208" y="0"/>
                </a:lnTo>
                <a:lnTo>
                  <a:pt x="0" y="0"/>
                </a:lnTo>
                <a:lnTo>
                  <a:pt x="0" y="350519"/>
                </a:lnTo>
                <a:close/>
              </a:path>
            </a:pathLst>
          </a:custGeom>
          <a:solidFill>
            <a:srgbClr val="FFFFFF"/>
          </a:solidFill>
        </p:spPr>
        <p:txBody>
          <a:bodyPr wrap="square" lIns="0" tIns="0" rIns="0" bIns="0" rtlCol="0"/>
          <a:lstStyle/>
          <a:p>
            <a:endParaRPr/>
          </a:p>
        </p:txBody>
      </p:sp>
      <p:sp>
        <p:nvSpPr>
          <p:cNvPr id="61" name="object 61"/>
          <p:cNvSpPr/>
          <p:nvPr/>
        </p:nvSpPr>
        <p:spPr>
          <a:xfrm>
            <a:off x="2171700" y="3643884"/>
            <a:ext cx="902335" cy="350520"/>
          </a:xfrm>
          <a:custGeom>
            <a:avLst/>
            <a:gdLst/>
            <a:ahLst/>
            <a:cxnLst/>
            <a:rect l="l" t="t" r="r" b="b"/>
            <a:pathLst>
              <a:path w="902335" h="350520">
                <a:moveTo>
                  <a:pt x="0" y="350519"/>
                </a:moveTo>
                <a:lnTo>
                  <a:pt x="902208" y="350519"/>
                </a:lnTo>
                <a:lnTo>
                  <a:pt x="902208" y="0"/>
                </a:lnTo>
                <a:lnTo>
                  <a:pt x="0" y="0"/>
                </a:lnTo>
                <a:lnTo>
                  <a:pt x="0" y="350519"/>
                </a:lnTo>
                <a:close/>
              </a:path>
            </a:pathLst>
          </a:custGeom>
          <a:ln w="12192">
            <a:solidFill>
              <a:srgbClr val="7E7E7E"/>
            </a:solidFill>
          </a:ln>
        </p:spPr>
        <p:txBody>
          <a:bodyPr wrap="square" lIns="0" tIns="0" rIns="0" bIns="0" rtlCol="0"/>
          <a:lstStyle/>
          <a:p>
            <a:endParaRPr/>
          </a:p>
        </p:txBody>
      </p:sp>
      <p:sp>
        <p:nvSpPr>
          <p:cNvPr id="62" name="object 62"/>
          <p:cNvSpPr/>
          <p:nvPr/>
        </p:nvSpPr>
        <p:spPr>
          <a:xfrm>
            <a:off x="3073907" y="3643884"/>
            <a:ext cx="173990" cy="350520"/>
          </a:xfrm>
          <a:custGeom>
            <a:avLst/>
            <a:gdLst/>
            <a:ahLst/>
            <a:cxnLst/>
            <a:rect l="l" t="t" r="r" b="b"/>
            <a:pathLst>
              <a:path w="173989" h="350520">
                <a:moveTo>
                  <a:pt x="0" y="350519"/>
                </a:moveTo>
                <a:lnTo>
                  <a:pt x="173736" y="350519"/>
                </a:lnTo>
                <a:lnTo>
                  <a:pt x="173736" y="0"/>
                </a:lnTo>
                <a:lnTo>
                  <a:pt x="0" y="0"/>
                </a:lnTo>
                <a:lnTo>
                  <a:pt x="0" y="350519"/>
                </a:lnTo>
                <a:close/>
              </a:path>
            </a:pathLst>
          </a:custGeom>
          <a:solidFill>
            <a:srgbClr val="3B3B3B"/>
          </a:solidFill>
        </p:spPr>
        <p:txBody>
          <a:bodyPr wrap="square" lIns="0" tIns="0" rIns="0" bIns="0" rtlCol="0"/>
          <a:lstStyle/>
          <a:p>
            <a:endParaRPr/>
          </a:p>
        </p:txBody>
      </p:sp>
      <p:sp>
        <p:nvSpPr>
          <p:cNvPr id="63" name="object 63"/>
          <p:cNvSpPr/>
          <p:nvPr/>
        </p:nvSpPr>
        <p:spPr>
          <a:xfrm>
            <a:off x="3073907" y="3643884"/>
            <a:ext cx="177165" cy="350520"/>
          </a:xfrm>
          <a:custGeom>
            <a:avLst/>
            <a:gdLst/>
            <a:ahLst/>
            <a:cxnLst/>
            <a:rect l="l" t="t" r="r" b="b"/>
            <a:pathLst>
              <a:path w="177164" h="350520">
                <a:moveTo>
                  <a:pt x="0" y="350519"/>
                </a:moveTo>
                <a:lnTo>
                  <a:pt x="176783" y="350519"/>
                </a:lnTo>
                <a:lnTo>
                  <a:pt x="176783" y="0"/>
                </a:lnTo>
                <a:lnTo>
                  <a:pt x="0" y="0"/>
                </a:lnTo>
                <a:lnTo>
                  <a:pt x="0" y="350519"/>
                </a:lnTo>
                <a:close/>
              </a:path>
            </a:pathLst>
          </a:custGeom>
          <a:ln w="12192">
            <a:solidFill>
              <a:srgbClr val="7E7E7E"/>
            </a:solidFill>
          </a:ln>
        </p:spPr>
        <p:txBody>
          <a:bodyPr wrap="square" lIns="0" tIns="0" rIns="0" bIns="0" rtlCol="0"/>
          <a:lstStyle/>
          <a:p>
            <a:endParaRPr/>
          </a:p>
        </p:txBody>
      </p:sp>
      <p:sp>
        <p:nvSpPr>
          <p:cNvPr id="64" name="object 64"/>
          <p:cNvSpPr/>
          <p:nvPr/>
        </p:nvSpPr>
        <p:spPr>
          <a:xfrm>
            <a:off x="3247644" y="3643884"/>
            <a:ext cx="355600" cy="350520"/>
          </a:xfrm>
          <a:custGeom>
            <a:avLst/>
            <a:gdLst/>
            <a:ahLst/>
            <a:cxnLst/>
            <a:rect l="l" t="t" r="r" b="b"/>
            <a:pathLst>
              <a:path w="355600" h="350520">
                <a:moveTo>
                  <a:pt x="0" y="350519"/>
                </a:moveTo>
                <a:lnTo>
                  <a:pt x="355092" y="350519"/>
                </a:lnTo>
                <a:lnTo>
                  <a:pt x="355092" y="0"/>
                </a:lnTo>
                <a:lnTo>
                  <a:pt x="0" y="0"/>
                </a:lnTo>
                <a:lnTo>
                  <a:pt x="0" y="350519"/>
                </a:lnTo>
                <a:close/>
              </a:path>
            </a:pathLst>
          </a:custGeom>
          <a:solidFill>
            <a:srgbClr val="92D050"/>
          </a:solidFill>
        </p:spPr>
        <p:txBody>
          <a:bodyPr wrap="square" lIns="0" tIns="0" rIns="0" bIns="0" rtlCol="0"/>
          <a:lstStyle/>
          <a:p>
            <a:endParaRPr/>
          </a:p>
        </p:txBody>
      </p:sp>
      <p:sp>
        <p:nvSpPr>
          <p:cNvPr id="65" name="object 65"/>
          <p:cNvSpPr/>
          <p:nvPr/>
        </p:nvSpPr>
        <p:spPr>
          <a:xfrm>
            <a:off x="3247644" y="3643884"/>
            <a:ext cx="355600" cy="350520"/>
          </a:xfrm>
          <a:custGeom>
            <a:avLst/>
            <a:gdLst/>
            <a:ahLst/>
            <a:cxnLst/>
            <a:rect l="l" t="t" r="r" b="b"/>
            <a:pathLst>
              <a:path w="355600" h="350520">
                <a:moveTo>
                  <a:pt x="0" y="350519"/>
                </a:moveTo>
                <a:lnTo>
                  <a:pt x="355092" y="350519"/>
                </a:lnTo>
                <a:lnTo>
                  <a:pt x="355092" y="0"/>
                </a:lnTo>
                <a:lnTo>
                  <a:pt x="0" y="0"/>
                </a:lnTo>
                <a:lnTo>
                  <a:pt x="0" y="350519"/>
                </a:lnTo>
                <a:close/>
              </a:path>
            </a:pathLst>
          </a:custGeom>
          <a:ln w="12192">
            <a:solidFill>
              <a:srgbClr val="7E7E7E"/>
            </a:solidFill>
          </a:ln>
        </p:spPr>
        <p:txBody>
          <a:bodyPr wrap="square" lIns="0" tIns="0" rIns="0" bIns="0" rtlCol="0"/>
          <a:lstStyle/>
          <a:p>
            <a:endParaRPr/>
          </a:p>
        </p:txBody>
      </p:sp>
      <p:sp>
        <p:nvSpPr>
          <p:cNvPr id="66" name="object 66"/>
          <p:cNvSpPr/>
          <p:nvPr/>
        </p:nvSpPr>
        <p:spPr>
          <a:xfrm>
            <a:off x="4494276" y="3643884"/>
            <a:ext cx="97790" cy="350520"/>
          </a:xfrm>
          <a:custGeom>
            <a:avLst/>
            <a:gdLst/>
            <a:ahLst/>
            <a:cxnLst/>
            <a:rect l="l" t="t" r="r" b="b"/>
            <a:pathLst>
              <a:path w="97789" h="350520">
                <a:moveTo>
                  <a:pt x="0" y="350519"/>
                </a:moveTo>
                <a:lnTo>
                  <a:pt x="97536" y="350519"/>
                </a:lnTo>
                <a:lnTo>
                  <a:pt x="97536" y="0"/>
                </a:lnTo>
                <a:lnTo>
                  <a:pt x="0" y="0"/>
                </a:lnTo>
                <a:lnTo>
                  <a:pt x="0" y="350519"/>
                </a:lnTo>
                <a:close/>
              </a:path>
            </a:pathLst>
          </a:custGeom>
          <a:solidFill>
            <a:srgbClr val="3B3B3B"/>
          </a:solidFill>
        </p:spPr>
        <p:txBody>
          <a:bodyPr wrap="square" lIns="0" tIns="0" rIns="0" bIns="0" rtlCol="0"/>
          <a:lstStyle/>
          <a:p>
            <a:endParaRPr/>
          </a:p>
        </p:txBody>
      </p:sp>
      <p:sp>
        <p:nvSpPr>
          <p:cNvPr id="67" name="object 67"/>
          <p:cNvSpPr/>
          <p:nvPr/>
        </p:nvSpPr>
        <p:spPr>
          <a:xfrm>
            <a:off x="4494276" y="3643884"/>
            <a:ext cx="97790" cy="350520"/>
          </a:xfrm>
          <a:custGeom>
            <a:avLst/>
            <a:gdLst/>
            <a:ahLst/>
            <a:cxnLst/>
            <a:rect l="l" t="t" r="r" b="b"/>
            <a:pathLst>
              <a:path w="97789" h="350520">
                <a:moveTo>
                  <a:pt x="0" y="350519"/>
                </a:moveTo>
                <a:lnTo>
                  <a:pt x="97536" y="350519"/>
                </a:lnTo>
                <a:lnTo>
                  <a:pt x="97536" y="0"/>
                </a:lnTo>
                <a:lnTo>
                  <a:pt x="0" y="0"/>
                </a:lnTo>
                <a:lnTo>
                  <a:pt x="0" y="350519"/>
                </a:lnTo>
                <a:close/>
              </a:path>
            </a:pathLst>
          </a:custGeom>
          <a:ln w="12192">
            <a:solidFill>
              <a:srgbClr val="7E7E7E"/>
            </a:solidFill>
          </a:ln>
        </p:spPr>
        <p:txBody>
          <a:bodyPr wrap="square" lIns="0" tIns="0" rIns="0" bIns="0" rtlCol="0"/>
          <a:lstStyle/>
          <a:p>
            <a:endParaRPr/>
          </a:p>
        </p:txBody>
      </p:sp>
      <p:sp>
        <p:nvSpPr>
          <p:cNvPr id="68" name="object 68"/>
          <p:cNvSpPr/>
          <p:nvPr/>
        </p:nvSpPr>
        <p:spPr>
          <a:xfrm>
            <a:off x="4591811" y="3643884"/>
            <a:ext cx="241300" cy="350520"/>
          </a:xfrm>
          <a:custGeom>
            <a:avLst/>
            <a:gdLst/>
            <a:ahLst/>
            <a:cxnLst/>
            <a:rect l="l" t="t" r="r" b="b"/>
            <a:pathLst>
              <a:path w="241300" h="350520">
                <a:moveTo>
                  <a:pt x="0" y="350519"/>
                </a:moveTo>
                <a:lnTo>
                  <a:pt x="240791" y="350519"/>
                </a:lnTo>
                <a:lnTo>
                  <a:pt x="240791" y="0"/>
                </a:lnTo>
                <a:lnTo>
                  <a:pt x="0" y="0"/>
                </a:lnTo>
                <a:lnTo>
                  <a:pt x="0" y="350519"/>
                </a:lnTo>
                <a:close/>
              </a:path>
            </a:pathLst>
          </a:custGeom>
          <a:solidFill>
            <a:srgbClr val="92D050"/>
          </a:solidFill>
        </p:spPr>
        <p:txBody>
          <a:bodyPr wrap="square" lIns="0" tIns="0" rIns="0" bIns="0" rtlCol="0"/>
          <a:lstStyle/>
          <a:p>
            <a:endParaRPr/>
          </a:p>
        </p:txBody>
      </p:sp>
      <p:sp>
        <p:nvSpPr>
          <p:cNvPr id="69" name="object 69"/>
          <p:cNvSpPr/>
          <p:nvPr/>
        </p:nvSpPr>
        <p:spPr>
          <a:xfrm>
            <a:off x="4591811" y="3643884"/>
            <a:ext cx="241300" cy="350520"/>
          </a:xfrm>
          <a:custGeom>
            <a:avLst/>
            <a:gdLst/>
            <a:ahLst/>
            <a:cxnLst/>
            <a:rect l="l" t="t" r="r" b="b"/>
            <a:pathLst>
              <a:path w="241300" h="350520">
                <a:moveTo>
                  <a:pt x="0" y="350519"/>
                </a:moveTo>
                <a:lnTo>
                  <a:pt x="240791" y="350519"/>
                </a:lnTo>
                <a:lnTo>
                  <a:pt x="240791" y="0"/>
                </a:lnTo>
                <a:lnTo>
                  <a:pt x="0" y="0"/>
                </a:lnTo>
                <a:lnTo>
                  <a:pt x="0" y="350519"/>
                </a:lnTo>
                <a:close/>
              </a:path>
            </a:pathLst>
          </a:custGeom>
          <a:ln w="12192">
            <a:solidFill>
              <a:srgbClr val="7E7E7E"/>
            </a:solidFill>
          </a:ln>
        </p:spPr>
        <p:txBody>
          <a:bodyPr wrap="square" lIns="0" tIns="0" rIns="0" bIns="0" rtlCol="0"/>
          <a:lstStyle/>
          <a:p>
            <a:endParaRPr/>
          </a:p>
        </p:txBody>
      </p:sp>
      <p:sp>
        <p:nvSpPr>
          <p:cNvPr id="70" name="object 70"/>
          <p:cNvSpPr/>
          <p:nvPr/>
        </p:nvSpPr>
        <p:spPr>
          <a:xfrm>
            <a:off x="1018032" y="5362955"/>
            <a:ext cx="265430" cy="340360"/>
          </a:xfrm>
          <a:custGeom>
            <a:avLst/>
            <a:gdLst/>
            <a:ahLst/>
            <a:cxnLst/>
            <a:rect l="l" t="t" r="r" b="b"/>
            <a:pathLst>
              <a:path w="265430" h="340360">
                <a:moveTo>
                  <a:pt x="220980" y="0"/>
                </a:moveTo>
                <a:lnTo>
                  <a:pt x="44196" y="0"/>
                </a:lnTo>
                <a:lnTo>
                  <a:pt x="26992" y="3473"/>
                </a:lnTo>
                <a:lnTo>
                  <a:pt x="12944" y="12944"/>
                </a:lnTo>
                <a:lnTo>
                  <a:pt x="3473" y="26992"/>
                </a:lnTo>
                <a:lnTo>
                  <a:pt x="0" y="44196"/>
                </a:lnTo>
                <a:lnTo>
                  <a:pt x="0" y="295656"/>
                </a:lnTo>
                <a:lnTo>
                  <a:pt x="3473" y="312859"/>
                </a:lnTo>
                <a:lnTo>
                  <a:pt x="12944" y="326907"/>
                </a:lnTo>
                <a:lnTo>
                  <a:pt x="26992" y="336378"/>
                </a:lnTo>
                <a:lnTo>
                  <a:pt x="44196" y="339852"/>
                </a:lnTo>
                <a:lnTo>
                  <a:pt x="220980" y="339852"/>
                </a:lnTo>
                <a:lnTo>
                  <a:pt x="238183" y="336378"/>
                </a:lnTo>
                <a:lnTo>
                  <a:pt x="252231" y="326907"/>
                </a:lnTo>
                <a:lnTo>
                  <a:pt x="261702" y="312859"/>
                </a:lnTo>
                <a:lnTo>
                  <a:pt x="265176" y="295656"/>
                </a:lnTo>
                <a:lnTo>
                  <a:pt x="265176" y="44196"/>
                </a:lnTo>
                <a:lnTo>
                  <a:pt x="261702" y="26992"/>
                </a:lnTo>
                <a:lnTo>
                  <a:pt x="252231" y="12944"/>
                </a:lnTo>
                <a:lnTo>
                  <a:pt x="238183" y="3473"/>
                </a:lnTo>
                <a:lnTo>
                  <a:pt x="220980" y="0"/>
                </a:lnTo>
                <a:close/>
              </a:path>
            </a:pathLst>
          </a:custGeom>
          <a:solidFill>
            <a:srgbClr val="92D050"/>
          </a:solidFill>
        </p:spPr>
        <p:txBody>
          <a:bodyPr wrap="square" lIns="0" tIns="0" rIns="0" bIns="0" rtlCol="0"/>
          <a:lstStyle/>
          <a:p>
            <a:endParaRPr/>
          </a:p>
        </p:txBody>
      </p:sp>
      <p:sp>
        <p:nvSpPr>
          <p:cNvPr id="71" name="object 71"/>
          <p:cNvSpPr/>
          <p:nvPr/>
        </p:nvSpPr>
        <p:spPr>
          <a:xfrm>
            <a:off x="1257300" y="5355335"/>
            <a:ext cx="111760" cy="349250"/>
          </a:xfrm>
          <a:custGeom>
            <a:avLst/>
            <a:gdLst/>
            <a:ahLst/>
            <a:cxnLst/>
            <a:rect l="l" t="t" r="r" b="b"/>
            <a:pathLst>
              <a:path w="111759" h="349250">
                <a:moveTo>
                  <a:pt x="0" y="348995"/>
                </a:moveTo>
                <a:lnTo>
                  <a:pt x="111252" y="348995"/>
                </a:lnTo>
                <a:lnTo>
                  <a:pt x="111252" y="0"/>
                </a:lnTo>
                <a:lnTo>
                  <a:pt x="0" y="0"/>
                </a:lnTo>
                <a:lnTo>
                  <a:pt x="0" y="348995"/>
                </a:lnTo>
                <a:close/>
              </a:path>
            </a:pathLst>
          </a:custGeom>
          <a:solidFill>
            <a:srgbClr val="FFFFFF"/>
          </a:solidFill>
        </p:spPr>
        <p:txBody>
          <a:bodyPr wrap="square" lIns="0" tIns="0" rIns="0" bIns="0" rtlCol="0"/>
          <a:lstStyle/>
          <a:p>
            <a:endParaRPr/>
          </a:p>
        </p:txBody>
      </p:sp>
      <p:sp>
        <p:nvSpPr>
          <p:cNvPr id="72" name="object 72"/>
          <p:cNvSpPr/>
          <p:nvPr/>
        </p:nvSpPr>
        <p:spPr>
          <a:xfrm>
            <a:off x="2418588" y="5361432"/>
            <a:ext cx="265430" cy="340360"/>
          </a:xfrm>
          <a:custGeom>
            <a:avLst/>
            <a:gdLst/>
            <a:ahLst/>
            <a:cxnLst/>
            <a:rect l="l" t="t" r="r" b="b"/>
            <a:pathLst>
              <a:path w="265430" h="340360">
                <a:moveTo>
                  <a:pt x="220980" y="0"/>
                </a:moveTo>
                <a:lnTo>
                  <a:pt x="44195" y="0"/>
                </a:lnTo>
                <a:lnTo>
                  <a:pt x="27003" y="3473"/>
                </a:lnTo>
                <a:lnTo>
                  <a:pt x="12954" y="12944"/>
                </a:lnTo>
                <a:lnTo>
                  <a:pt x="3476" y="26992"/>
                </a:lnTo>
                <a:lnTo>
                  <a:pt x="0" y="44196"/>
                </a:lnTo>
                <a:lnTo>
                  <a:pt x="0" y="295656"/>
                </a:lnTo>
                <a:lnTo>
                  <a:pt x="3476" y="312859"/>
                </a:lnTo>
                <a:lnTo>
                  <a:pt x="12954" y="326907"/>
                </a:lnTo>
                <a:lnTo>
                  <a:pt x="27003" y="336378"/>
                </a:lnTo>
                <a:lnTo>
                  <a:pt x="44195" y="339852"/>
                </a:lnTo>
                <a:lnTo>
                  <a:pt x="220980" y="339852"/>
                </a:lnTo>
                <a:lnTo>
                  <a:pt x="238172" y="336378"/>
                </a:lnTo>
                <a:lnTo>
                  <a:pt x="252221" y="326907"/>
                </a:lnTo>
                <a:lnTo>
                  <a:pt x="261699" y="312859"/>
                </a:lnTo>
                <a:lnTo>
                  <a:pt x="265175" y="295656"/>
                </a:lnTo>
                <a:lnTo>
                  <a:pt x="265175" y="44196"/>
                </a:lnTo>
                <a:lnTo>
                  <a:pt x="261699" y="26992"/>
                </a:lnTo>
                <a:lnTo>
                  <a:pt x="252221" y="12944"/>
                </a:lnTo>
                <a:lnTo>
                  <a:pt x="238172" y="3473"/>
                </a:lnTo>
                <a:lnTo>
                  <a:pt x="220980" y="0"/>
                </a:lnTo>
                <a:close/>
              </a:path>
            </a:pathLst>
          </a:custGeom>
          <a:solidFill>
            <a:srgbClr val="92D050"/>
          </a:solidFill>
        </p:spPr>
        <p:txBody>
          <a:bodyPr wrap="square" lIns="0" tIns="0" rIns="0" bIns="0" rtlCol="0"/>
          <a:lstStyle/>
          <a:p>
            <a:endParaRPr/>
          </a:p>
        </p:txBody>
      </p:sp>
      <p:sp>
        <p:nvSpPr>
          <p:cNvPr id="73" name="object 73"/>
          <p:cNvSpPr/>
          <p:nvPr/>
        </p:nvSpPr>
        <p:spPr>
          <a:xfrm>
            <a:off x="2659379" y="5355335"/>
            <a:ext cx="276225" cy="349250"/>
          </a:xfrm>
          <a:custGeom>
            <a:avLst/>
            <a:gdLst/>
            <a:ahLst/>
            <a:cxnLst/>
            <a:rect l="l" t="t" r="r" b="b"/>
            <a:pathLst>
              <a:path w="276225" h="349250">
                <a:moveTo>
                  <a:pt x="0" y="348995"/>
                </a:moveTo>
                <a:lnTo>
                  <a:pt x="275844" y="348995"/>
                </a:lnTo>
                <a:lnTo>
                  <a:pt x="275844" y="0"/>
                </a:lnTo>
                <a:lnTo>
                  <a:pt x="0" y="0"/>
                </a:lnTo>
                <a:lnTo>
                  <a:pt x="0" y="348995"/>
                </a:lnTo>
                <a:close/>
              </a:path>
            </a:pathLst>
          </a:custGeom>
          <a:solidFill>
            <a:srgbClr val="FFFFFF"/>
          </a:solidFill>
        </p:spPr>
        <p:txBody>
          <a:bodyPr wrap="square" lIns="0" tIns="0" rIns="0" bIns="0" rtlCol="0"/>
          <a:lstStyle/>
          <a:p>
            <a:endParaRPr/>
          </a:p>
        </p:txBody>
      </p:sp>
      <p:sp>
        <p:nvSpPr>
          <p:cNvPr id="74" name="object 74"/>
          <p:cNvSpPr/>
          <p:nvPr/>
        </p:nvSpPr>
        <p:spPr>
          <a:xfrm>
            <a:off x="4094988" y="5361432"/>
            <a:ext cx="306705" cy="340360"/>
          </a:xfrm>
          <a:custGeom>
            <a:avLst/>
            <a:gdLst/>
            <a:ahLst/>
            <a:cxnLst/>
            <a:rect l="l" t="t" r="r" b="b"/>
            <a:pathLst>
              <a:path w="306704" h="340360">
                <a:moveTo>
                  <a:pt x="255270" y="0"/>
                </a:moveTo>
                <a:lnTo>
                  <a:pt x="51053" y="0"/>
                </a:lnTo>
                <a:lnTo>
                  <a:pt x="31182" y="4012"/>
                </a:lnTo>
                <a:lnTo>
                  <a:pt x="14954" y="14954"/>
                </a:lnTo>
                <a:lnTo>
                  <a:pt x="4012" y="31182"/>
                </a:lnTo>
                <a:lnTo>
                  <a:pt x="0" y="51054"/>
                </a:lnTo>
                <a:lnTo>
                  <a:pt x="0" y="288798"/>
                </a:lnTo>
                <a:lnTo>
                  <a:pt x="4012" y="308669"/>
                </a:lnTo>
                <a:lnTo>
                  <a:pt x="14954" y="324897"/>
                </a:lnTo>
                <a:lnTo>
                  <a:pt x="31182" y="335839"/>
                </a:lnTo>
                <a:lnTo>
                  <a:pt x="51053" y="339852"/>
                </a:lnTo>
                <a:lnTo>
                  <a:pt x="255270" y="339852"/>
                </a:lnTo>
                <a:lnTo>
                  <a:pt x="275141" y="335839"/>
                </a:lnTo>
                <a:lnTo>
                  <a:pt x="291369" y="324897"/>
                </a:lnTo>
                <a:lnTo>
                  <a:pt x="302311" y="308669"/>
                </a:lnTo>
                <a:lnTo>
                  <a:pt x="306324" y="288798"/>
                </a:lnTo>
                <a:lnTo>
                  <a:pt x="306324" y="51054"/>
                </a:lnTo>
                <a:lnTo>
                  <a:pt x="302311" y="31182"/>
                </a:lnTo>
                <a:lnTo>
                  <a:pt x="291369" y="14954"/>
                </a:lnTo>
                <a:lnTo>
                  <a:pt x="275141" y="4012"/>
                </a:lnTo>
                <a:lnTo>
                  <a:pt x="255270" y="0"/>
                </a:lnTo>
                <a:close/>
              </a:path>
            </a:pathLst>
          </a:custGeom>
          <a:solidFill>
            <a:srgbClr val="92D050"/>
          </a:solidFill>
        </p:spPr>
        <p:txBody>
          <a:bodyPr wrap="square" lIns="0" tIns="0" rIns="0" bIns="0" rtlCol="0"/>
          <a:lstStyle/>
          <a:p>
            <a:endParaRPr/>
          </a:p>
        </p:txBody>
      </p:sp>
      <p:sp>
        <p:nvSpPr>
          <p:cNvPr id="75" name="object 75"/>
          <p:cNvSpPr/>
          <p:nvPr/>
        </p:nvSpPr>
        <p:spPr>
          <a:xfrm>
            <a:off x="4375403" y="5355335"/>
            <a:ext cx="215265" cy="349250"/>
          </a:xfrm>
          <a:custGeom>
            <a:avLst/>
            <a:gdLst/>
            <a:ahLst/>
            <a:cxnLst/>
            <a:rect l="l" t="t" r="r" b="b"/>
            <a:pathLst>
              <a:path w="215264" h="349250">
                <a:moveTo>
                  <a:pt x="0" y="348995"/>
                </a:moveTo>
                <a:lnTo>
                  <a:pt x="214884" y="348995"/>
                </a:lnTo>
                <a:lnTo>
                  <a:pt x="214884" y="0"/>
                </a:lnTo>
                <a:lnTo>
                  <a:pt x="0" y="0"/>
                </a:lnTo>
                <a:lnTo>
                  <a:pt x="0" y="348995"/>
                </a:lnTo>
                <a:close/>
              </a:path>
            </a:pathLst>
          </a:custGeom>
          <a:solidFill>
            <a:srgbClr val="FFFFFF"/>
          </a:solidFill>
        </p:spPr>
        <p:txBody>
          <a:bodyPr wrap="square" lIns="0" tIns="0" rIns="0" bIns="0" rtlCol="0"/>
          <a:lstStyle/>
          <a:p>
            <a:endParaRPr/>
          </a:p>
        </p:txBody>
      </p:sp>
      <p:sp>
        <p:nvSpPr>
          <p:cNvPr id="76" name="object 76"/>
          <p:cNvSpPr/>
          <p:nvPr/>
        </p:nvSpPr>
        <p:spPr>
          <a:xfrm>
            <a:off x="5649467" y="5362955"/>
            <a:ext cx="341630" cy="340360"/>
          </a:xfrm>
          <a:custGeom>
            <a:avLst/>
            <a:gdLst/>
            <a:ahLst/>
            <a:cxnLst/>
            <a:rect l="l" t="t" r="r" b="b"/>
            <a:pathLst>
              <a:path w="341629" h="340360">
                <a:moveTo>
                  <a:pt x="284734" y="0"/>
                </a:moveTo>
                <a:lnTo>
                  <a:pt x="56642" y="0"/>
                </a:lnTo>
                <a:lnTo>
                  <a:pt x="34611" y="4451"/>
                </a:lnTo>
                <a:lnTo>
                  <a:pt x="16605" y="16590"/>
                </a:lnTo>
                <a:lnTo>
                  <a:pt x="4456" y="34595"/>
                </a:lnTo>
                <a:lnTo>
                  <a:pt x="0" y="56642"/>
                </a:lnTo>
                <a:lnTo>
                  <a:pt x="0" y="283210"/>
                </a:lnTo>
                <a:lnTo>
                  <a:pt x="4456" y="305256"/>
                </a:lnTo>
                <a:lnTo>
                  <a:pt x="16605" y="323261"/>
                </a:lnTo>
                <a:lnTo>
                  <a:pt x="34611" y="335400"/>
                </a:lnTo>
                <a:lnTo>
                  <a:pt x="56642" y="339852"/>
                </a:lnTo>
                <a:lnTo>
                  <a:pt x="284734" y="339852"/>
                </a:lnTo>
                <a:lnTo>
                  <a:pt x="306764" y="335400"/>
                </a:lnTo>
                <a:lnTo>
                  <a:pt x="324770" y="323261"/>
                </a:lnTo>
                <a:lnTo>
                  <a:pt x="336919" y="305256"/>
                </a:lnTo>
                <a:lnTo>
                  <a:pt x="341376" y="283210"/>
                </a:lnTo>
                <a:lnTo>
                  <a:pt x="341376" y="56642"/>
                </a:lnTo>
                <a:lnTo>
                  <a:pt x="336919" y="34595"/>
                </a:lnTo>
                <a:lnTo>
                  <a:pt x="324770" y="16590"/>
                </a:lnTo>
                <a:lnTo>
                  <a:pt x="306764" y="4451"/>
                </a:lnTo>
                <a:lnTo>
                  <a:pt x="284734" y="0"/>
                </a:lnTo>
                <a:close/>
              </a:path>
            </a:pathLst>
          </a:custGeom>
          <a:solidFill>
            <a:srgbClr val="92D050"/>
          </a:solidFill>
        </p:spPr>
        <p:txBody>
          <a:bodyPr wrap="square" lIns="0" tIns="0" rIns="0" bIns="0" rtlCol="0"/>
          <a:lstStyle/>
          <a:p>
            <a:endParaRPr/>
          </a:p>
        </p:txBody>
      </p:sp>
      <p:sp>
        <p:nvSpPr>
          <p:cNvPr id="77" name="object 77"/>
          <p:cNvSpPr/>
          <p:nvPr/>
        </p:nvSpPr>
        <p:spPr>
          <a:xfrm>
            <a:off x="5963411" y="5355335"/>
            <a:ext cx="227329" cy="349250"/>
          </a:xfrm>
          <a:custGeom>
            <a:avLst/>
            <a:gdLst/>
            <a:ahLst/>
            <a:cxnLst/>
            <a:rect l="l" t="t" r="r" b="b"/>
            <a:pathLst>
              <a:path w="227329" h="349250">
                <a:moveTo>
                  <a:pt x="0" y="348995"/>
                </a:moveTo>
                <a:lnTo>
                  <a:pt x="227075" y="348995"/>
                </a:lnTo>
                <a:lnTo>
                  <a:pt x="227075" y="0"/>
                </a:lnTo>
                <a:lnTo>
                  <a:pt x="0" y="0"/>
                </a:lnTo>
                <a:lnTo>
                  <a:pt x="0" y="348995"/>
                </a:lnTo>
                <a:close/>
              </a:path>
            </a:pathLst>
          </a:custGeom>
          <a:solidFill>
            <a:srgbClr val="FFFFFF"/>
          </a:solidFill>
        </p:spPr>
        <p:txBody>
          <a:bodyPr wrap="square" lIns="0" tIns="0" rIns="0" bIns="0" rtlCol="0"/>
          <a:lstStyle/>
          <a:p>
            <a:endParaRPr/>
          </a:p>
        </p:txBody>
      </p:sp>
      <p:sp>
        <p:nvSpPr>
          <p:cNvPr id="79" name="object 79"/>
          <p:cNvSpPr txBox="1"/>
          <p:nvPr/>
        </p:nvSpPr>
        <p:spPr>
          <a:xfrm>
            <a:off x="10004932" y="5858493"/>
            <a:ext cx="104775" cy="144145"/>
          </a:xfrm>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sz="800" dirty="0">
                <a:solidFill>
                  <a:srgbClr val="505050"/>
                </a:solidFill>
                <a:latin typeface="Trebuchet MS"/>
                <a:cs typeface="Trebuchet MS"/>
              </a:rPr>
              <a:t>5</a:t>
            </a:fld>
            <a:endParaRPr sz="8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0332" y="5871193"/>
            <a:ext cx="53975" cy="118745"/>
          </a:xfrm>
          <a:prstGeom prst="rect">
            <a:avLst/>
          </a:prstGeom>
        </p:spPr>
        <p:txBody>
          <a:bodyPr vert="horz" wrap="square" lIns="0" tIns="0" rIns="0" bIns="0" rtlCol="0">
            <a:spAutoFit/>
          </a:bodyPr>
          <a:lstStyle/>
          <a:p>
            <a:pPr>
              <a:lnSpc>
                <a:spcPts val="915"/>
              </a:lnSpc>
            </a:pPr>
            <a:r>
              <a:rPr sz="800" dirty="0">
                <a:solidFill>
                  <a:srgbClr val="505050"/>
                </a:solidFill>
                <a:latin typeface="Trebuchet MS"/>
                <a:cs typeface="Trebuchet MS"/>
              </a:rPr>
              <a:t>6</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75" y="94107"/>
            <a:ext cx="10972800" cy="6172200"/>
          </a:xfrm>
          <a:custGeom>
            <a:avLst/>
            <a:gdLst/>
            <a:ahLst/>
            <a:cxnLst/>
            <a:rect l="l" t="t" r="r" b="b"/>
            <a:pathLst>
              <a:path w="10972800" h="6172200">
                <a:moveTo>
                  <a:pt x="0" y="6172200"/>
                </a:moveTo>
                <a:lnTo>
                  <a:pt x="10972800" y="6172200"/>
                </a:lnTo>
                <a:lnTo>
                  <a:pt x="10972800" y="0"/>
                </a:lnTo>
                <a:lnTo>
                  <a:pt x="0" y="0"/>
                </a:lnTo>
                <a:lnTo>
                  <a:pt x="0" y="6172200"/>
                </a:lnTo>
                <a:close/>
              </a:path>
            </a:pathLst>
          </a:custGeom>
          <a:solidFill>
            <a:srgbClr val="FFFFFF"/>
          </a:solidFill>
        </p:spPr>
        <p:txBody>
          <a:bodyPr wrap="square" lIns="0" tIns="0" rIns="0" bIns="0" rtlCol="0"/>
          <a:lstStyle/>
          <a:p>
            <a:endParaRPr dirty="0"/>
          </a:p>
        </p:txBody>
      </p:sp>
      <p:sp>
        <p:nvSpPr>
          <p:cNvPr id="6" name="object 6"/>
          <p:cNvSpPr/>
          <p:nvPr/>
        </p:nvSpPr>
        <p:spPr>
          <a:xfrm>
            <a:off x="1210055" y="4482084"/>
            <a:ext cx="9138285" cy="0"/>
          </a:xfrm>
          <a:custGeom>
            <a:avLst/>
            <a:gdLst/>
            <a:ahLst/>
            <a:cxnLst/>
            <a:rect l="l" t="t" r="r" b="b"/>
            <a:pathLst>
              <a:path w="9138285">
                <a:moveTo>
                  <a:pt x="0" y="0"/>
                </a:moveTo>
                <a:lnTo>
                  <a:pt x="9137904" y="0"/>
                </a:lnTo>
              </a:path>
            </a:pathLst>
          </a:custGeom>
          <a:ln w="9144">
            <a:solidFill>
              <a:srgbClr val="D9D9D9"/>
            </a:solidFill>
          </a:ln>
        </p:spPr>
        <p:txBody>
          <a:bodyPr wrap="square" lIns="0" tIns="0" rIns="0" bIns="0" rtlCol="0"/>
          <a:lstStyle/>
          <a:p>
            <a:endParaRPr/>
          </a:p>
        </p:txBody>
      </p:sp>
      <p:sp>
        <p:nvSpPr>
          <p:cNvPr id="7" name="object 7"/>
          <p:cNvSpPr/>
          <p:nvPr/>
        </p:nvSpPr>
        <p:spPr>
          <a:xfrm>
            <a:off x="1210055" y="3656076"/>
            <a:ext cx="9138285" cy="0"/>
          </a:xfrm>
          <a:custGeom>
            <a:avLst/>
            <a:gdLst/>
            <a:ahLst/>
            <a:cxnLst/>
            <a:rect l="l" t="t" r="r" b="b"/>
            <a:pathLst>
              <a:path w="9138285">
                <a:moveTo>
                  <a:pt x="0" y="0"/>
                </a:moveTo>
                <a:lnTo>
                  <a:pt x="9137904" y="0"/>
                </a:lnTo>
              </a:path>
            </a:pathLst>
          </a:custGeom>
          <a:ln w="9144">
            <a:solidFill>
              <a:srgbClr val="D9D9D9"/>
            </a:solidFill>
          </a:ln>
        </p:spPr>
        <p:txBody>
          <a:bodyPr wrap="square" lIns="0" tIns="0" rIns="0" bIns="0" rtlCol="0"/>
          <a:lstStyle/>
          <a:p>
            <a:endParaRPr/>
          </a:p>
        </p:txBody>
      </p:sp>
      <p:sp>
        <p:nvSpPr>
          <p:cNvPr id="8" name="object 8"/>
          <p:cNvSpPr/>
          <p:nvPr/>
        </p:nvSpPr>
        <p:spPr>
          <a:xfrm>
            <a:off x="1210055" y="2828544"/>
            <a:ext cx="9138285" cy="0"/>
          </a:xfrm>
          <a:custGeom>
            <a:avLst/>
            <a:gdLst/>
            <a:ahLst/>
            <a:cxnLst/>
            <a:rect l="l" t="t" r="r" b="b"/>
            <a:pathLst>
              <a:path w="9138285">
                <a:moveTo>
                  <a:pt x="0" y="0"/>
                </a:moveTo>
                <a:lnTo>
                  <a:pt x="9137904" y="0"/>
                </a:lnTo>
              </a:path>
            </a:pathLst>
          </a:custGeom>
          <a:ln w="9144">
            <a:solidFill>
              <a:srgbClr val="D9D9D9"/>
            </a:solidFill>
          </a:ln>
        </p:spPr>
        <p:txBody>
          <a:bodyPr wrap="square" lIns="0" tIns="0" rIns="0" bIns="0" rtlCol="0"/>
          <a:lstStyle/>
          <a:p>
            <a:endParaRPr/>
          </a:p>
        </p:txBody>
      </p:sp>
      <p:sp>
        <p:nvSpPr>
          <p:cNvPr id="9" name="object 9"/>
          <p:cNvSpPr/>
          <p:nvPr/>
        </p:nvSpPr>
        <p:spPr>
          <a:xfrm>
            <a:off x="1210055" y="2002535"/>
            <a:ext cx="9138285" cy="0"/>
          </a:xfrm>
          <a:custGeom>
            <a:avLst/>
            <a:gdLst/>
            <a:ahLst/>
            <a:cxnLst/>
            <a:rect l="l" t="t" r="r" b="b"/>
            <a:pathLst>
              <a:path w="9138285">
                <a:moveTo>
                  <a:pt x="0" y="0"/>
                </a:moveTo>
                <a:lnTo>
                  <a:pt x="9137904" y="0"/>
                </a:lnTo>
              </a:path>
            </a:pathLst>
          </a:custGeom>
          <a:ln w="9144">
            <a:solidFill>
              <a:srgbClr val="D9D9D9"/>
            </a:solidFill>
          </a:ln>
        </p:spPr>
        <p:txBody>
          <a:bodyPr wrap="square" lIns="0" tIns="0" rIns="0" bIns="0" rtlCol="0"/>
          <a:lstStyle/>
          <a:p>
            <a:endParaRPr/>
          </a:p>
        </p:txBody>
      </p:sp>
      <p:sp>
        <p:nvSpPr>
          <p:cNvPr id="10" name="object 10"/>
          <p:cNvSpPr/>
          <p:nvPr/>
        </p:nvSpPr>
        <p:spPr>
          <a:xfrm>
            <a:off x="1210055" y="1175003"/>
            <a:ext cx="9138285" cy="0"/>
          </a:xfrm>
          <a:custGeom>
            <a:avLst/>
            <a:gdLst/>
            <a:ahLst/>
            <a:cxnLst/>
            <a:rect l="l" t="t" r="r" b="b"/>
            <a:pathLst>
              <a:path w="9138285">
                <a:moveTo>
                  <a:pt x="0" y="0"/>
                </a:moveTo>
                <a:lnTo>
                  <a:pt x="9137904" y="0"/>
                </a:lnTo>
              </a:path>
            </a:pathLst>
          </a:custGeom>
          <a:ln w="9144">
            <a:solidFill>
              <a:srgbClr val="D9D9D9"/>
            </a:solidFill>
          </a:ln>
        </p:spPr>
        <p:txBody>
          <a:bodyPr wrap="square" lIns="0" tIns="0" rIns="0" bIns="0" rtlCol="0"/>
          <a:lstStyle/>
          <a:p>
            <a:endParaRPr/>
          </a:p>
        </p:txBody>
      </p:sp>
      <p:sp>
        <p:nvSpPr>
          <p:cNvPr id="11" name="object 11"/>
          <p:cNvSpPr/>
          <p:nvPr/>
        </p:nvSpPr>
        <p:spPr>
          <a:xfrm>
            <a:off x="2520695" y="1175003"/>
            <a:ext cx="0" cy="4135120"/>
          </a:xfrm>
          <a:custGeom>
            <a:avLst/>
            <a:gdLst/>
            <a:ahLst/>
            <a:cxnLst/>
            <a:rect l="l" t="t" r="r" b="b"/>
            <a:pathLst>
              <a:path h="4135120">
                <a:moveTo>
                  <a:pt x="0" y="0"/>
                </a:moveTo>
                <a:lnTo>
                  <a:pt x="0" y="4134612"/>
                </a:lnTo>
              </a:path>
            </a:pathLst>
          </a:custGeom>
          <a:ln w="9144">
            <a:solidFill>
              <a:srgbClr val="D9D9D9"/>
            </a:solidFill>
          </a:ln>
        </p:spPr>
        <p:txBody>
          <a:bodyPr wrap="square" lIns="0" tIns="0" rIns="0" bIns="0" rtlCol="0"/>
          <a:lstStyle/>
          <a:p>
            <a:endParaRPr/>
          </a:p>
        </p:txBody>
      </p:sp>
      <p:sp>
        <p:nvSpPr>
          <p:cNvPr id="12" name="object 12"/>
          <p:cNvSpPr/>
          <p:nvPr/>
        </p:nvSpPr>
        <p:spPr>
          <a:xfrm>
            <a:off x="3829811" y="1175003"/>
            <a:ext cx="0" cy="4135120"/>
          </a:xfrm>
          <a:custGeom>
            <a:avLst/>
            <a:gdLst/>
            <a:ahLst/>
            <a:cxnLst/>
            <a:rect l="l" t="t" r="r" b="b"/>
            <a:pathLst>
              <a:path h="4135120">
                <a:moveTo>
                  <a:pt x="0" y="0"/>
                </a:moveTo>
                <a:lnTo>
                  <a:pt x="0" y="4134612"/>
                </a:lnTo>
              </a:path>
            </a:pathLst>
          </a:custGeom>
          <a:ln w="9144">
            <a:solidFill>
              <a:srgbClr val="D9D9D9"/>
            </a:solidFill>
          </a:ln>
        </p:spPr>
        <p:txBody>
          <a:bodyPr wrap="square" lIns="0" tIns="0" rIns="0" bIns="0" rtlCol="0"/>
          <a:lstStyle/>
          <a:p>
            <a:endParaRPr/>
          </a:p>
        </p:txBody>
      </p:sp>
      <p:sp>
        <p:nvSpPr>
          <p:cNvPr id="13" name="object 13"/>
          <p:cNvSpPr/>
          <p:nvPr/>
        </p:nvSpPr>
        <p:spPr>
          <a:xfrm>
            <a:off x="5140452" y="1175003"/>
            <a:ext cx="0" cy="4135120"/>
          </a:xfrm>
          <a:custGeom>
            <a:avLst/>
            <a:gdLst/>
            <a:ahLst/>
            <a:cxnLst/>
            <a:rect l="l" t="t" r="r" b="b"/>
            <a:pathLst>
              <a:path h="4135120">
                <a:moveTo>
                  <a:pt x="0" y="0"/>
                </a:moveTo>
                <a:lnTo>
                  <a:pt x="0" y="4134612"/>
                </a:lnTo>
              </a:path>
            </a:pathLst>
          </a:custGeom>
          <a:ln w="9144">
            <a:solidFill>
              <a:srgbClr val="D9D9D9"/>
            </a:solidFill>
          </a:ln>
        </p:spPr>
        <p:txBody>
          <a:bodyPr wrap="square" lIns="0" tIns="0" rIns="0" bIns="0" rtlCol="0"/>
          <a:lstStyle/>
          <a:p>
            <a:endParaRPr/>
          </a:p>
        </p:txBody>
      </p:sp>
      <p:sp>
        <p:nvSpPr>
          <p:cNvPr id="14" name="object 14"/>
          <p:cNvSpPr/>
          <p:nvPr/>
        </p:nvSpPr>
        <p:spPr>
          <a:xfrm>
            <a:off x="6451091" y="1175003"/>
            <a:ext cx="0" cy="4135120"/>
          </a:xfrm>
          <a:custGeom>
            <a:avLst/>
            <a:gdLst/>
            <a:ahLst/>
            <a:cxnLst/>
            <a:rect l="l" t="t" r="r" b="b"/>
            <a:pathLst>
              <a:path h="4135120">
                <a:moveTo>
                  <a:pt x="0" y="0"/>
                </a:moveTo>
                <a:lnTo>
                  <a:pt x="0" y="4134612"/>
                </a:lnTo>
              </a:path>
            </a:pathLst>
          </a:custGeom>
          <a:ln w="9144">
            <a:solidFill>
              <a:srgbClr val="D9D9D9"/>
            </a:solidFill>
          </a:ln>
        </p:spPr>
        <p:txBody>
          <a:bodyPr wrap="square" lIns="0" tIns="0" rIns="0" bIns="0" rtlCol="0"/>
          <a:lstStyle/>
          <a:p>
            <a:endParaRPr/>
          </a:p>
        </p:txBody>
      </p:sp>
      <p:sp>
        <p:nvSpPr>
          <p:cNvPr id="15" name="object 15"/>
          <p:cNvSpPr/>
          <p:nvPr/>
        </p:nvSpPr>
        <p:spPr>
          <a:xfrm>
            <a:off x="7761731" y="1175003"/>
            <a:ext cx="0" cy="4135120"/>
          </a:xfrm>
          <a:custGeom>
            <a:avLst/>
            <a:gdLst/>
            <a:ahLst/>
            <a:cxnLst/>
            <a:rect l="l" t="t" r="r" b="b"/>
            <a:pathLst>
              <a:path h="4135120">
                <a:moveTo>
                  <a:pt x="0" y="0"/>
                </a:moveTo>
                <a:lnTo>
                  <a:pt x="0" y="4134612"/>
                </a:lnTo>
              </a:path>
            </a:pathLst>
          </a:custGeom>
          <a:ln w="9144">
            <a:solidFill>
              <a:srgbClr val="D9D9D9"/>
            </a:solidFill>
          </a:ln>
        </p:spPr>
        <p:txBody>
          <a:bodyPr wrap="square" lIns="0" tIns="0" rIns="0" bIns="0" rtlCol="0"/>
          <a:lstStyle/>
          <a:p>
            <a:endParaRPr/>
          </a:p>
        </p:txBody>
      </p:sp>
      <p:sp>
        <p:nvSpPr>
          <p:cNvPr id="16" name="object 16"/>
          <p:cNvSpPr/>
          <p:nvPr/>
        </p:nvSpPr>
        <p:spPr>
          <a:xfrm>
            <a:off x="9070847" y="1175003"/>
            <a:ext cx="0" cy="4135120"/>
          </a:xfrm>
          <a:custGeom>
            <a:avLst/>
            <a:gdLst/>
            <a:ahLst/>
            <a:cxnLst/>
            <a:rect l="l" t="t" r="r" b="b"/>
            <a:pathLst>
              <a:path h="4135120">
                <a:moveTo>
                  <a:pt x="0" y="0"/>
                </a:moveTo>
                <a:lnTo>
                  <a:pt x="0" y="4134612"/>
                </a:lnTo>
              </a:path>
            </a:pathLst>
          </a:custGeom>
          <a:ln w="9144">
            <a:solidFill>
              <a:srgbClr val="D9D9D9"/>
            </a:solidFill>
          </a:ln>
        </p:spPr>
        <p:txBody>
          <a:bodyPr wrap="square" lIns="0" tIns="0" rIns="0" bIns="0" rtlCol="0"/>
          <a:lstStyle/>
          <a:p>
            <a:endParaRPr/>
          </a:p>
        </p:txBody>
      </p:sp>
      <p:sp>
        <p:nvSpPr>
          <p:cNvPr id="17" name="object 17"/>
          <p:cNvSpPr/>
          <p:nvPr/>
        </p:nvSpPr>
        <p:spPr>
          <a:xfrm>
            <a:off x="1210055" y="1175003"/>
            <a:ext cx="0" cy="4135120"/>
          </a:xfrm>
          <a:custGeom>
            <a:avLst/>
            <a:gdLst/>
            <a:ahLst/>
            <a:cxnLst/>
            <a:rect l="l" t="t" r="r" b="b"/>
            <a:pathLst>
              <a:path h="4135120">
                <a:moveTo>
                  <a:pt x="0" y="4134612"/>
                </a:moveTo>
                <a:lnTo>
                  <a:pt x="0" y="0"/>
                </a:lnTo>
              </a:path>
            </a:pathLst>
          </a:custGeom>
          <a:ln w="9144">
            <a:solidFill>
              <a:srgbClr val="6FAC46"/>
            </a:solidFill>
          </a:ln>
        </p:spPr>
        <p:txBody>
          <a:bodyPr wrap="square" lIns="0" tIns="0" rIns="0" bIns="0" rtlCol="0"/>
          <a:lstStyle/>
          <a:p>
            <a:endParaRPr/>
          </a:p>
        </p:txBody>
      </p:sp>
      <p:sp>
        <p:nvSpPr>
          <p:cNvPr id="18" name="object 18"/>
          <p:cNvSpPr/>
          <p:nvPr/>
        </p:nvSpPr>
        <p:spPr>
          <a:xfrm>
            <a:off x="1210055" y="5309615"/>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19" name="object 19"/>
          <p:cNvSpPr/>
          <p:nvPr/>
        </p:nvSpPr>
        <p:spPr>
          <a:xfrm>
            <a:off x="1210055" y="5061203"/>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0" name="object 20"/>
          <p:cNvSpPr/>
          <p:nvPr/>
        </p:nvSpPr>
        <p:spPr>
          <a:xfrm>
            <a:off x="1210055" y="491490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1" name="object 21"/>
          <p:cNvSpPr/>
          <p:nvPr/>
        </p:nvSpPr>
        <p:spPr>
          <a:xfrm>
            <a:off x="1210055" y="4811267"/>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2" name="object 22"/>
          <p:cNvSpPr/>
          <p:nvPr/>
        </p:nvSpPr>
        <p:spPr>
          <a:xfrm>
            <a:off x="1210055" y="473202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3" name="object 23"/>
          <p:cNvSpPr/>
          <p:nvPr/>
        </p:nvSpPr>
        <p:spPr>
          <a:xfrm>
            <a:off x="1210055" y="4666488"/>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4" name="object 24"/>
          <p:cNvSpPr/>
          <p:nvPr/>
        </p:nvSpPr>
        <p:spPr>
          <a:xfrm>
            <a:off x="1210055" y="461010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5" name="object 25"/>
          <p:cNvSpPr/>
          <p:nvPr/>
        </p:nvSpPr>
        <p:spPr>
          <a:xfrm>
            <a:off x="1210055" y="4562855"/>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6" name="object 26"/>
          <p:cNvSpPr/>
          <p:nvPr/>
        </p:nvSpPr>
        <p:spPr>
          <a:xfrm>
            <a:off x="1210055" y="4520184"/>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7" name="object 27"/>
          <p:cNvSpPr/>
          <p:nvPr/>
        </p:nvSpPr>
        <p:spPr>
          <a:xfrm>
            <a:off x="1210055" y="4482084"/>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8" name="object 28"/>
          <p:cNvSpPr/>
          <p:nvPr/>
        </p:nvSpPr>
        <p:spPr>
          <a:xfrm>
            <a:off x="1210055" y="4233671"/>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29" name="object 29"/>
          <p:cNvSpPr/>
          <p:nvPr/>
        </p:nvSpPr>
        <p:spPr>
          <a:xfrm>
            <a:off x="1210055" y="4088891"/>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0" name="object 30"/>
          <p:cNvSpPr/>
          <p:nvPr/>
        </p:nvSpPr>
        <p:spPr>
          <a:xfrm>
            <a:off x="1210055" y="3985259"/>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1" name="object 31"/>
          <p:cNvSpPr/>
          <p:nvPr/>
        </p:nvSpPr>
        <p:spPr>
          <a:xfrm>
            <a:off x="1210055" y="3904488"/>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2" name="object 32"/>
          <p:cNvSpPr/>
          <p:nvPr/>
        </p:nvSpPr>
        <p:spPr>
          <a:xfrm>
            <a:off x="1210055" y="3838955"/>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3" name="object 33"/>
          <p:cNvSpPr/>
          <p:nvPr/>
        </p:nvSpPr>
        <p:spPr>
          <a:xfrm>
            <a:off x="1210055" y="3784091"/>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4" name="object 34"/>
          <p:cNvSpPr/>
          <p:nvPr/>
        </p:nvSpPr>
        <p:spPr>
          <a:xfrm>
            <a:off x="1210055" y="3735323"/>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5" name="object 35"/>
          <p:cNvSpPr/>
          <p:nvPr/>
        </p:nvSpPr>
        <p:spPr>
          <a:xfrm>
            <a:off x="1210055" y="3694176"/>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6" name="object 36"/>
          <p:cNvSpPr/>
          <p:nvPr/>
        </p:nvSpPr>
        <p:spPr>
          <a:xfrm>
            <a:off x="1210055" y="3656076"/>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7" name="object 37"/>
          <p:cNvSpPr/>
          <p:nvPr/>
        </p:nvSpPr>
        <p:spPr>
          <a:xfrm>
            <a:off x="1210055" y="340614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8" name="object 38"/>
          <p:cNvSpPr/>
          <p:nvPr/>
        </p:nvSpPr>
        <p:spPr>
          <a:xfrm>
            <a:off x="1210055" y="3261359"/>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39" name="object 39"/>
          <p:cNvSpPr/>
          <p:nvPr/>
        </p:nvSpPr>
        <p:spPr>
          <a:xfrm>
            <a:off x="1210055" y="3157727"/>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0" name="object 40"/>
          <p:cNvSpPr/>
          <p:nvPr/>
        </p:nvSpPr>
        <p:spPr>
          <a:xfrm>
            <a:off x="1210055" y="3078479"/>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1" name="object 41"/>
          <p:cNvSpPr/>
          <p:nvPr/>
        </p:nvSpPr>
        <p:spPr>
          <a:xfrm>
            <a:off x="1210055" y="3012948"/>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2" name="object 42"/>
          <p:cNvSpPr/>
          <p:nvPr/>
        </p:nvSpPr>
        <p:spPr>
          <a:xfrm>
            <a:off x="1210055" y="295656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3" name="object 43"/>
          <p:cNvSpPr/>
          <p:nvPr/>
        </p:nvSpPr>
        <p:spPr>
          <a:xfrm>
            <a:off x="1210055" y="2909316"/>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4" name="object 44"/>
          <p:cNvSpPr/>
          <p:nvPr/>
        </p:nvSpPr>
        <p:spPr>
          <a:xfrm>
            <a:off x="1210055" y="2866644"/>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5" name="object 45"/>
          <p:cNvSpPr/>
          <p:nvPr/>
        </p:nvSpPr>
        <p:spPr>
          <a:xfrm>
            <a:off x="1210055" y="2828544"/>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6" name="object 46"/>
          <p:cNvSpPr/>
          <p:nvPr/>
        </p:nvSpPr>
        <p:spPr>
          <a:xfrm>
            <a:off x="1210055" y="2580132"/>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7" name="object 47"/>
          <p:cNvSpPr/>
          <p:nvPr/>
        </p:nvSpPr>
        <p:spPr>
          <a:xfrm>
            <a:off x="1210055" y="2433827"/>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8" name="object 48"/>
          <p:cNvSpPr/>
          <p:nvPr/>
        </p:nvSpPr>
        <p:spPr>
          <a:xfrm>
            <a:off x="1210055" y="233172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49" name="object 49"/>
          <p:cNvSpPr/>
          <p:nvPr/>
        </p:nvSpPr>
        <p:spPr>
          <a:xfrm>
            <a:off x="1210055" y="2250948"/>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0" name="object 50"/>
          <p:cNvSpPr/>
          <p:nvPr/>
        </p:nvSpPr>
        <p:spPr>
          <a:xfrm>
            <a:off x="1210055" y="2185416"/>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1" name="object 51"/>
          <p:cNvSpPr/>
          <p:nvPr/>
        </p:nvSpPr>
        <p:spPr>
          <a:xfrm>
            <a:off x="1210055" y="2130551"/>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2" name="object 52"/>
          <p:cNvSpPr/>
          <p:nvPr/>
        </p:nvSpPr>
        <p:spPr>
          <a:xfrm>
            <a:off x="1210055" y="2081783"/>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3" name="object 53"/>
          <p:cNvSpPr/>
          <p:nvPr/>
        </p:nvSpPr>
        <p:spPr>
          <a:xfrm>
            <a:off x="1210055" y="2039111"/>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4" name="object 54"/>
          <p:cNvSpPr/>
          <p:nvPr/>
        </p:nvSpPr>
        <p:spPr>
          <a:xfrm>
            <a:off x="1210055" y="2002535"/>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5" name="object 55"/>
          <p:cNvSpPr/>
          <p:nvPr/>
        </p:nvSpPr>
        <p:spPr>
          <a:xfrm>
            <a:off x="1210055" y="1752600"/>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6" name="object 56"/>
          <p:cNvSpPr/>
          <p:nvPr/>
        </p:nvSpPr>
        <p:spPr>
          <a:xfrm>
            <a:off x="1210055" y="1607819"/>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7" name="object 57"/>
          <p:cNvSpPr/>
          <p:nvPr/>
        </p:nvSpPr>
        <p:spPr>
          <a:xfrm>
            <a:off x="1210055" y="1504188"/>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8" name="object 58"/>
          <p:cNvSpPr/>
          <p:nvPr/>
        </p:nvSpPr>
        <p:spPr>
          <a:xfrm>
            <a:off x="1210055" y="1423416"/>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59" name="object 59"/>
          <p:cNvSpPr/>
          <p:nvPr/>
        </p:nvSpPr>
        <p:spPr>
          <a:xfrm>
            <a:off x="1210055" y="1357883"/>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60" name="object 60"/>
          <p:cNvSpPr/>
          <p:nvPr/>
        </p:nvSpPr>
        <p:spPr>
          <a:xfrm>
            <a:off x="1210055" y="1303019"/>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61" name="object 61"/>
          <p:cNvSpPr/>
          <p:nvPr/>
        </p:nvSpPr>
        <p:spPr>
          <a:xfrm>
            <a:off x="1210055" y="1255775"/>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62" name="object 62"/>
          <p:cNvSpPr/>
          <p:nvPr/>
        </p:nvSpPr>
        <p:spPr>
          <a:xfrm>
            <a:off x="1210055" y="1213103"/>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63" name="object 63"/>
          <p:cNvSpPr/>
          <p:nvPr/>
        </p:nvSpPr>
        <p:spPr>
          <a:xfrm>
            <a:off x="1210055" y="1175003"/>
            <a:ext cx="41275" cy="0"/>
          </a:xfrm>
          <a:custGeom>
            <a:avLst/>
            <a:gdLst/>
            <a:ahLst/>
            <a:cxnLst/>
            <a:rect l="l" t="t" r="r" b="b"/>
            <a:pathLst>
              <a:path w="41275">
                <a:moveTo>
                  <a:pt x="0" y="0"/>
                </a:moveTo>
                <a:lnTo>
                  <a:pt x="41147" y="0"/>
                </a:lnTo>
              </a:path>
            </a:pathLst>
          </a:custGeom>
          <a:ln w="9144">
            <a:solidFill>
              <a:srgbClr val="6FAC46"/>
            </a:solidFill>
          </a:ln>
        </p:spPr>
        <p:txBody>
          <a:bodyPr wrap="square" lIns="0" tIns="0" rIns="0" bIns="0" rtlCol="0"/>
          <a:lstStyle/>
          <a:p>
            <a:endParaRPr/>
          </a:p>
        </p:txBody>
      </p:sp>
      <p:sp>
        <p:nvSpPr>
          <p:cNvPr id="64" name="object 64"/>
          <p:cNvSpPr/>
          <p:nvPr/>
        </p:nvSpPr>
        <p:spPr>
          <a:xfrm>
            <a:off x="1153667" y="5309615"/>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65" name="object 65"/>
          <p:cNvSpPr/>
          <p:nvPr/>
        </p:nvSpPr>
        <p:spPr>
          <a:xfrm>
            <a:off x="1153667" y="4482084"/>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66" name="object 66"/>
          <p:cNvSpPr/>
          <p:nvPr/>
        </p:nvSpPr>
        <p:spPr>
          <a:xfrm>
            <a:off x="1153667" y="3656076"/>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67" name="object 67"/>
          <p:cNvSpPr/>
          <p:nvPr/>
        </p:nvSpPr>
        <p:spPr>
          <a:xfrm>
            <a:off x="1153667" y="2828544"/>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68" name="object 68"/>
          <p:cNvSpPr/>
          <p:nvPr/>
        </p:nvSpPr>
        <p:spPr>
          <a:xfrm>
            <a:off x="1153667" y="2002535"/>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69" name="object 69"/>
          <p:cNvSpPr/>
          <p:nvPr/>
        </p:nvSpPr>
        <p:spPr>
          <a:xfrm>
            <a:off x="1153667" y="1175003"/>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70" name="object 70"/>
          <p:cNvSpPr/>
          <p:nvPr/>
        </p:nvSpPr>
        <p:spPr>
          <a:xfrm>
            <a:off x="1210055" y="5309615"/>
            <a:ext cx="9138285" cy="0"/>
          </a:xfrm>
          <a:custGeom>
            <a:avLst/>
            <a:gdLst/>
            <a:ahLst/>
            <a:cxnLst/>
            <a:rect l="l" t="t" r="r" b="b"/>
            <a:pathLst>
              <a:path w="9138285">
                <a:moveTo>
                  <a:pt x="0" y="0"/>
                </a:moveTo>
                <a:lnTo>
                  <a:pt x="9137904" y="0"/>
                </a:lnTo>
              </a:path>
            </a:pathLst>
          </a:custGeom>
          <a:ln w="9144">
            <a:solidFill>
              <a:srgbClr val="D9D9D9"/>
            </a:solidFill>
          </a:ln>
        </p:spPr>
        <p:txBody>
          <a:bodyPr wrap="square" lIns="0" tIns="0" rIns="0" bIns="0" rtlCol="0"/>
          <a:lstStyle/>
          <a:p>
            <a:endParaRPr/>
          </a:p>
        </p:txBody>
      </p:sp>
      <p:sp>
        <p:nvSpPr>
          <p:cNvPr id="71" name="object 71"/>
          <p:cNvSpPr/>
          <p:nvPr/>
        </p:nvSpPr>
        <p:spPr>
          <a:xfrm>
            <a:off x="1210055"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2" name="object 72"/>
          <p:cNvSpPr/>
          <p:nvPr/>
        </p:nvSpPr>
        <p:spPr>
          <a:xfrm>
            <a:off x="2520695"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3" name="object 73"/>
          <p:cNvSpPr/>
          <p:nvPr/>
        </p:nvSpPr>
        <p:spPr>
          <a:xfrm>
            <a:off x="3829811"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4" name="object 74"/>
          <p:cNvSpPr/>
          <p:nvPr/>
        </p:nvSpPr>
        <p:spPr>
          <a:xfrm>
            <a:off x="5140452"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5" name="object 75"/>
          <p:cNvSpPr/>
          <p:nvPr/>
        </p:nvSpPr>
        <p:spPr>
          <a:xfrm>
            <a:off x="6451091"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6" name="object 76"/>
          <p:cNvSpPr/>
          <p:nvPr/>
        </p:nvSpPr>
        <p:spPr>
          <a:xfrm>
            <a:off x="7761731"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7" name="object 77"/>
          <p:cNvSpPr/>
          <p:nvPr/>
        </p:nvSpPr>
        <p:spPr>
          <a:xfrm>
            <a:off x="9070847" y="5309615"/>
            <a:ext cx="0" cy="56515"/>
          </a:xfrm>
          <a:custGeom>
            <a:avLst/>
            <a:gdLst/>
            <a:ahLst/>
            <a:cxnLst/>
            <a:rect l="l" t="t" r="r" b="b"/>
            <a:pathLst>
              <a:path h="56514">
                <a:moveTo>
                  <a:pt x="0" y="0"/>
                </a:moveTo>
                <a:lnTo>
                  <a:pt x="0" y="56388"/>
                </a:lnTo>
              </a:path>
            </a:pathLst>
          </a:custGeom>
          <a:ln w="9144">
            <a:solidFill>
              <a:srgbClr val="D9D9D9"/>
            </a:solidFill>
          </a:ln>
        </p:spPr>
        <p:txBody>
          <a:bodyPr wrap="square" lIns="0" tIns="0" rIns="0" bIns="0" rtlCol="0"/>
          <a:lstStyle/>
          <a:p>
            <a:endParaRPr/>
          </a:p>
        </p:txBody>
      </p:sp>
      <p:sp>
        <p:nvSpPr>
          <p:cNvPr id="78" name="object 78"/>
          <p:cNvSpPr/>
          <p:nvPr/>
        </p:nvSpPr>
        <p:spPr>
          <a:xfrm>
            <a:off x="1210817" y="1995677"/>
            <a:ext cx="8900160" cy="2148840"/>
          </a:xfrm>
          <a:custGeom>
            <a:avLst/>
            <a:gdLst/>
            <a:ahLst/>
            <a:cxnLst/>
            <a:rect l="l" t="t" r="r" b="b"/>
            <a:pathLst>
              <a:path w="8900160" h="2148840">
                <a:moveTo>
                  <a:pt x="0" y="2148840"/>
                </a:moveTo>
                <a:lnTo>
                  <a:pt x="816863" y="1754124"/>
                </a:lnTo>
                <a:lnTo>
                  <a:pt x="1581912" y="1479804"/>
                </a:lnTo>
                <a:lnTo>
                  <a:pt x="2510028" y="1069848"/>
                </a:lnTo>
                <a:lnTo>
                  <a:pt x="3578352" y="858012"/>
                </a:lnTo>
                <a:lnTo>
                  <a:pt x="4424172" y="726948"/>
                </a:lnTo>
                <a:lnTo>
                  <a:pt x="5143500" y="679704"/>
                </a:lnTo>
                <a:lnTo>
                  <a:pt x="6041135" y="429768"/>
                </a:lnTo>
                <a:lnTo>
                  <a:pt x="6640067" y="292608"/>
                </a:lnTo>
                <a:lnTo>
                  <a:pt x="7107935" y="231648"/>
                </a:lnTo>
                <a:lnTo>
                  <a:pt x="7991856" y="181356"/>
                </a:lnTo>
                <a:lnTo>
                  <a:pt x="8900160" y="0"/>
                </a:lnTo>
              </a:path>
            </a:pathLst>
          </a:custGeom>
          <a:ln w="28956">
            <a:solidFill>
              <a:srgbClr val="6FAC46"/>
            </a:solidFill>
          </a:ln>
        </p:spPr>
        <p:txBody>
          <a:bodyPr wrap="square" lIns="0" tIns="0" rIns="0" bIns="0" rtlCol="0"/>
          <a:lstStyle/>
          <a:p>
            <a:endParaRPr/>
          </a:p>
        </p:txBody>
      </p:sp>
      <p:sp>
        <p:nvSpPr>
          <p:cNvPr id="79" name="object 79"/>
          <p:cNvSpPr/>
          <p:nvPr/>
        </p:nvSpPr>
        <p:spPr>
          <a:xfrm>
            <a:off x="1165136" y="4101719"/>
            <a:ext cx="88900" cy="88900"/>
          </a:xfrm>
          <a:custGeom>
            <a:avLst/>
            <a:gdLst/>
            <a:ahLst/>
            <a:cxnLst/>
            <a:rect l="l" t="t" r="r" b="b"/>
            <a:pathLst>
              <a:path w="88900" h="88900">
                <a:moveTo>
                  <a:pt x="44196" y="0"/>
                </a:moveTo>
                <a:lnTo>
                  <a:pt x="0" y="44195"/>
                </a:lnTo>
                <a:lnTo>
                  <a:pt x="44196" y="88391"/>
                </a:lnTo>
                <a:lnTo>
                  <a:pt x="88392" y="44195"/>
                </a:lnTo>
                <a:lnTo>
                  <a:pt x="44196" y="0"/>
                </a:lnTo>
                <a:close/>
              </a:path>
            </a:pathLst>
          </a:custGeom>
          <a:solidFill>
            <a:srgbClr val="6FAC46"/>
          </a:solidFill>
        </p:spPr>
        <p:txBody>
          <a:bodyPr wrap="square" lIns="0" tIns="0" rIns="0" bIns="0" rtlCol="0"/>
          <a:lstStyle/>
          <a:p>
            <a:endParaRPr/>
          </a:p>
        </p:txBody>
      </p:sp>
      <p:sp>
        <p:nvSpPr>
          <p:cNvPr id="80" name="object 80"/>
          <p:cNvSpPr/>
          <p:nvPr/>
        </p:nvSpPr>
        <p:spPr>
          <a:xfrm>
            <a:off x="1983485" y="3707003"/>
            <a:ext cx="88900" cy="88900"/>
          </a:xfrm>
          <a:custGeom>
            <a:avLst/>
            <a:gdLst/>
            <a:ahLst/>
            <a:cxnLst/>
            <a:rect l="l" t="t" r="r" b="b"/>
            <a:pathLst>
              <a:path w="88900" h="88900">
                <a:moveTo>
                  <a:pt x="44195" y="0"/>
                </a:moveTo>
                <a:lnTo>
                  <a:pt x="0" y="44196"/>
                </a:lnTo>
                <a:lnTo>
                  <a:pt x="44195" y="88392"/>
                </a:lnTo>
                <a:lnTo>
                  <a:pt x="88391" y="44196"/>
                </a:lnTo>
                <a:lnTo>
                  <a:pt x="44195" y="0"/>
                </a:lnTo>
                <a:close/>
              </a:path>
            </a:pathLst>
          </a:custGeom>
          <a:solidFill>
            <a:srgbClr val="6FAC46"/>
          </a:solidFill>
        </p:spPr>
        <p:txBody>
          <a:bodyPr wrap="square" lIns="0" tIns="0" rIns="0" bIns="0" rtlCol="0"/>
          <a:lstStyle/>
          <a:p>
            <a:endParaRPr/>
          </a:p>
        </p:txBody>
      </p:sp>
      <p:sp>
        <p:nvSpPr>
          <p:cNvPr id="81" name="object 81"/>
          <p:cNvSpPr/>
          <p:nvPr/>
        </p:nvSpPr>
        <p:spPr>
          <a:xfrm>
            <a:off x="2747010" y="3432683"/>
            <a:ext cx="88900" cy="88900"/>
          </a:xfrm>
          <a:custGeom>
            <a:avLst/>
            <a:gdLst/>
            <a:ahLst/>
            <a:cxnLst/>
            <a:rect l="l" t="t" r="r" b="b"/>
            <a:pathLst>
              <a:path w="88900" h="88900">
                <a:moveTo>
                  <a:pt x="44195" y="0"/>
                </a:moveTo>
                <a:lnTo>
                  <a:pt x="0" y="44196"/>
                </a:lnTo>
                <a:lnTo>
                  <a:pt x="44195" y="88392"/>
                </a:lnTo>
                <a:lnTo>
                  <a:pt x="88391" y="44196"/>
                </a:lnTo>
                <a:lnTo>
                  <a:pt x="44195" y="0"/>
                </a:lnTo>
                <a:close/>
              </a:path>
            </a:pathLst>
          </a:custGeom>
          <a:solidFill>
            <a:srgbClr val="6FAC46"/>
          </a:solidFill>
        </p:spPr>
        <p:txBody>
          <a:bodyPr wrap="square" lIns="0" tIns="0" rIns="0" bIns="0" rtlCol="0"/>
          <a:lstStyle/>
          <a:p>
            <a:endParaRPr/>
          </a:p>
        </p:txBody>
      </p:sp>
      <p:sp>
        <p:nvSpPr>
          <p:cNvPr id="82" name="object 82"/>
          <p:cNvSpPr/>
          <p:nvPr/>
        </p:nvSpPr>
        <p:spPr>
          <a:xfrm>
            <a:off x="3676650" y="3021202"/>
            <a:ext cx="88900" cy="88900"/>
          </a:xfrm>
          <a:custGeom>
            <a:avLst/>
            <a:gdLst/>
            <a:ahLst/>
            <a:cxnLst/>
            <a:rect l="l" t="t" r="r" b="b"/>
            <a:pathLst>
              <a:path w="88900" h="88900">
                <a:moveTo>
                  <a:pt x="44196" y="0"/>
                </a:moveTo>
                <a:lnTo>
                  <a:pt x="0" y="44196"/>
                </a:lnTo>
                <a:lnTo>
                  <a:pt x="44196" y="88392"/>
                </a:lnTo>
                <a:lnTo>
                  <a:pt x="88391" y="44196"/>
                </a:lnTo>
                <a:lnTo>
                  <a:pt x="44196" y="0"/>
                </a:lnTo>
                <a:close/>
              </a:path>
            </a:pathLst>
          </a:custGeom>
          <a:solidFill>
            <a:srgbClr val="6FAC46"/>
          </a:solidFill>
        </p:spPr>
        <p:txBody>
          <a:bodyPr wrap="square" lIns="0" tIns="0" rIns="0" bIns="0" rtlCol="0"/>
          <a:lstStyle/>
          <a:p>
            <a:endParaRPr/>
          </a:p>
        </p:txBody>
      </p:sp>
      <p:sp>
        <p:nvSpPr>
          <p:cNvPr id="83" name="object 83"/>
          <p:cNvSpPr/>
          <p:nvPr/>
        </p:nvSpPr>
        <p:spPr>
          <a:xfrm>
            <a:off x="4743450" y="2810891"/>
            <a:ext cx="88900" cy="88900"/>
          </a:xfrm>
          <a:custGeom>
            <a:avLst/>
            <a:gdLst/>
            <a:ahLst/>
            <a:cxnLst/>
            <a:rect l="l" t="t" r="r" b="b"/>
            <a:pathLst>
              <a:path w="88900" h="88900">
                <a:moveTo>
                  <a:pt x="44196" y="0"/>
                </a:moveTo>
                <a:lnTo>
                  <a:pt x="0" y="44196"/>
                </a:lnTo>
                <a:lnTo>
                  <a:pt x="44196" y="88392"/>
                </a:lnTo>
                <a:lnTo>
                  <a:pt x="88391" y="44196"/>
                </a:lnTo>
                <a:lnTo>
                  <a:pt x="44196" y="0"/>
                </a:lnTo>
                <a:close/>
              </a:path>
            </a:pathLst>
          </a:custGeom>
          <a:solidFill>
            <a:srgbClr val="6FAC46"/>
          </a:solidFill>
        </p:spPr>
        <p:txBody>
          <a:bodyPr wrap="square" lIns="0" tIns="0" rIns="0" bIns="0" rtlCol="0"/>
          <a:lstStyle/>
          <a:p>
            <a:endParaRPr/>
          </a:p>
        </p:txBody>
      </p:sp>
      <p:sp>
        <p:nvSpPr>
          <p:cNvPr id="84" name="object 84"/>
          <p:cNvSpPr/>
          <p:nvPr/>
        </p:nvSpPr>
        <p:spPr>
          <a:xfrm>
            <a:off x="5590794" y="2679826"/>
            <a:ext cx="88900" cy="88900"/>
          </a:xfrm>
          <a:custGeom>
            <a:avLst/>
            <a:gdLst/>
            <a:ahLst/>
            <a:cxnLst/>
            <a:rect l="l" t="t" r="r" b="b"/>
            <a:pathLst>
              <a:path w="88900" h="88900">
                <a:moveTo>
                  <a:pt x="44195" y="0"/>
                </a:moveTo>
                <a:lnTo>
                  <a:pt x="0" y="44196"/>
                </a:lnTo>
                <a:lnTo>
                  <a:pt x="44195" y="88392"/>
                </a:lnTo>
                <a:lnTo>
                  <a:pt x="88391" y="44196"/>
                </a:lnTo>
                <a:lnTo>
                  <a:pt x="44195" y="0"/>
                </a:lnTo>
                <a:close/>
              </a:path>
            </a:pathLst>
          </a:custGeom>
          <a:solidFill>
            <a:srgbClr val="6FAC46"/>
          </a:solidFill>
        </p:spPr>
        <p:txBody>
          <a:bodyPr wrap="square" lIns="0" tIns="0" rIns="0" bIns="0" rtlCol="0"/>
          <a:lstStyle/>
          <a:p>
            <a:endParaRPr/>
          </a:p>
        </p:txBody>
      </p:sp>
      <p:sp>
        <p:nvSpPr>
          <p:cNvPr id="85" name="object 85"/>
          <p:cNvSpPr/>
          <p:nvPr/>
        </p:nvSpPr>
        <p:spPr>
          <a:xfrm>
            <a:off x="6310121" y="2631058"/>
            <a:ext cx="88900" cy="88900"/>
          </a:xfrm>
          <a:custGeom>
            <a:avLst/>
            <a:gdLst/>
            <a:ahLst/>
            <a:cxnLst/>
            <a:rect l="l" t="t" r="r" b="b"/>
            <a:pathLst>
              <a:path w="88900" h="88900">
                <a:moveTo>
                  <a:pt x="44195" y="0"/>
                </a:moveTo>
                <a:lnTo>
                  <a:pt x="0" y="44195"/>
                </a:lnTo>
                <a:lnTo>
                  <a:pt x="44195" y="88391"/>
                </a:lnTo>
                <a:lnTo>
                  <a:pt x="88391" y="44195"/>
                </a:lnTo>
                <a:lnTo>
                  <a:pt x="44195" y="0"/>
                </a:lnTo>
                <a:close/>
              </a:path>
            </a:pathLst>
          </a:custGeom>
          <a:solidFill>
            <a:srgbClr val="6FAC46"/>
          </a:solidFill>
        </p:spPr>
        <p:txBody>
          <a:bodyPr wrap="square" lIns="0" tIns="0" rIns="0" bIns="0" rtlCol="0"/>
          <a:lstStyle/>
          <a:p>
            <a:endParaRPr/>
          </a:p>
        </p:txBody>
      </p:sp>
      <p:sp>
        <p:nvSpPr>
          <p:cNvPr id="86" name="object 86"/>
          <p:cNvSpPr/>
          <p:nvPr/>
        </p:nvSpPr>
        <p:spPr>
          <a:xfrm>
            <a:off x="7206233" y="2382647"/>
            <a:ext cx="88900" cy="88900"/>
          </a:xfrm>
          <a:custGeom>
            <a:avLst/>
            <a:gdLst/>
            <a:ahLst/>
            <a:cxnLst/>
            <a:rect l="l" t="t" r="r" b="b"/>
            <a:pathLst>
              <a:path w="88900" h="88900">
                <a:moveTo>
                  <a:pt x="44196" y="0"/>
                </a:moveTo>
                <a:lnTo>
                  <a:pt x="0" y="44195"/>
                </a:lnTo>
                <a:lnTo>
                  <a:pt x="44196" y="88391"/>
                </a:lnTo>
                <a:lnTo>
                  <a:pt x="88392" y="44195"/>
                </a:lnTo>
                <a:lnTo>
                  <a:pt x="44196" y="0"/>
                </a:lnTo>
                <a:close/>
              </a:path>
            </a:pathLst>
          </a:custGeom>
          <a:solidFill>
            <a:srgbClr val="6FAC46"/>
          </a:solidFill>
        </p:spPr>
        <p:txBody>
          <a:bodyPr wrap="square" lIns="0" tIns="0" rIns="0" bIns="0" rtlCol="0"/>
          <a:lstStyle/>
          <a:p>
            <a:endParaRPr/>
          </a:p>
        </p:txBody>
      </p:sp>
      <p:sp>
        <p:nvSpPr>
          <p:cNvPr id="87" name="object 87"/>
          <p:cNvSpPr/>
          <p:nvPr/>
        </p:nvSpPr>
        <p:spPr>
          <a:xfrm>
            <a:off x="7805166" y="2245486"/>
            <a:ext cx="88900" cy="88900"/>
          </a:xfrm>
          <a:custGeom>
            <a:avLst/>
            <a:gdLst/>
            <a:ahLst/>
            <a:cxnLst/>
            <a:rect l="l" t="t" r="r" b="b"/>
            <a:pathLst>
              <a:path w="88900" h="88900">
                <a:moveTo>
                  <a:pt x="44195" y="0"/>
                </a:moveTo>
                <a:lnTo>
                  <a:pt x="0" y="44196"/>
                </a:lnTo>
                <a:lnTo>
                  <a:pt x="44195" y="88391"/>
                </a:lnTo>
                <a:lnTo>
                  <a:pt x="88391" y="44196"/>
                </a:lnTo>
                <a:lnTo>
                  <a:pt x="44195" y="0"/>
                </a:lnTo>
                <a:close/>
              </a:path>
            </a:pathLst>
          </a:custGeom>
          <a:solidFill>
            <a:srgbClr val="6FAC46"/>
          </a:solidFill>
        </p:spPr>
        <p:txBody>
          <a:bodyPr wrap="square" lIns="0" tIns="0" rIns="0" bIns="0" rtlCol="0"/>
          <a:lstStyle/>
          <a:p>
            <a:endParaRPr/>
          </a:p>
        </p:txBody>
      </p:sp>
      <p:sp>
        <p:nvSpPr>
          <p:cNvPr id="88" name="object 88"/>
          <p:cNvSpPr/>
          <p:nvPr/>
        </p:nvSpPr>
        <p:spPr>
          <a:xfrm>
            <a:off x="8273033" y="2183002"/>
            <a:ext cx="88900" cy="88900"/>
          </a:xfrm>
          <a:custGeom>
            <a:avLst/>
            <a:gdLst/>
            <a:ahLst/>
            <a:cxnLst/>
            <a:rect l="l" t="t" r="r" b="b"/>
            <a:pathLst>
              <a:path w="88900" h="88900">
                <a:moveTo>
                  <a:pt x="44196" y="0"/>
                </a:moveTo>
                <a:lnTo>
                  <a:pt x="0" y="44196"/>
                </a:lnTo>
                <a:lnTo>
                  <a:pt x="44196" y="88392"/>
                </a:lnTo>
                <a:lnTo>
                  <a:pt x="88392" y="44196"/>
                </a:lnTo>
                <a:lnTo>
                  <a:pt x="44196" y="0"/>
                </a:lnTo>
                <a:close/>
              </a:path>
            </a:pathLst>
          </a:custGeom>
          <a:solidFill>
            <a:srgbClr val="6FAC46"/>
          </a:solidFill>
        </p:spPr>
        <p:txBody>
          <a:bodyPr wrap="square" lIns="0" tIns="0" rIns="0" bIns="0" rtlCol="0"/>
          <a:lstStyle/>
          <a:p>
            <a:endParaRPr/>
          </a:p>
        </p:txBody>
      </p:sp>
      <p:sp>
        <p:nvSpPr>
          <p:cNvPr id="89" name="object 89"/>
          <p:cNvSpPr/>
          <p:nvPr/>
        </p:nvSpPr>
        <p:spPr>
          <a:xfrm>
            <a:off x="9158478" y="2132710"/>
            <a:ext cx="88900" cy="88900"/>
          </a:xfrm>
          <a:custGeom>
            <a:avLst/>
            <a:gdLst/>
            <a:ahLst/>
            <a:cxnLst/>
            <a:rect l="l" t="t" r="r" b="b"/>
            <a:pathLst>
              <a:path w="88900" h="88900">
                <a:moveTo>
                  <a:pt x="44196" y="0"/>
                </a:moveTo>
                <a:lnTo>
                  <a:pt x="0" y="44196"/>
                </a:lnTo>
                <a:lnTo>
                  <a:pt x="44196" y="88391"/>
                </a:lnTo>
                <a:lnTo>
                  <a:pt x="88392" y="44196"/>
                </a:lnTo>
                <a:lnTo>
                  <a:pt x="44196" y="0"/>
                </a:lnTo>
                <a:close/>
              </a:path>
            </a:pathLst>
          </a:custGeom>
          <a:solidFill>
            <a:srgbClr val="6FAC46"/>
          </a:solidFill>
        </p:spPr>
        <p:txBody>
          <a:bodyPr wrap="square" lIns="0" tIns="0" rIns="0" bIns="0" rtlCol="0"/>
          <a:lstStyle/>
          <a:p>
            <a:endParaRPr/>
          </a:p>
        </p:txBody>
      </p:sp>
      <p:sp>
        <p:nvSpPr>
          <p:cNvPr id="90" name="object 90"/>
          <p:cNvSpPr/>
          <p:nvPr/>
        </p:nvSpPr>
        <p:spPr>
          <a:xfrm>
            <a:off x="10065257" y="1952879"/>
            <a:ext cx="88900" cy="88900"/>
          </a:xfrm>
          <a:custGeom>
            <a:avLst/>
            <a:gdLst/>
            <a:ahLst/>
            <a:cxnLst/>
            <a:rect l="l" t="t" r="r" b="b"/>
            <a:pathLst>
              <a:path w="88900" h="88900">
                <a:moveTo>
                  <a:pt x="44196" y="0"/>
                </a:moveTo>
                <a:lnTo>
                  <a:pt x="0" y="44196"/>
                </a:lnTo>
                <a:lnTo>
                  <a:pt x="44196" y="88392"/>
                </a:lnTo>
                <a:lnTo>
                  <a:pt x="88392" y="44196"/>
                </a:lnTo>
                <a:lnTo>
                  <a:pt x="44196" y="0"/>
                </a:lnTo>
                <a:close/>
              </a:path>
            </a:pathLst>
          </a:custGeom>
          <a:solidFill>
            <a:srgbClr val="6FAC46"/>
          </a:solidFill>
        </p:spPr>
        <p:txBody>
          <a:bodyPr wrap="square" lIns="0" tIns="0" rIns="0" bIns="0" rtlCol="0"/>
          <a:lstStyle/>
          <a:p>
            <a:endParaRPr/>
          </a:p>
        </p:txBody>
      </p:sp>
      <p:sp>
        <p:nvSpPr>
          <p:cNvPr id="91" name="object 91"/>
          <p:cNvSpPr/>
          <p:nvPr/>
        </p:nvSpPr>
        <p:spPr>
          <a:xfrm>
            <a:off x="1210817" y="2727198"/>
            <a:ext cx="8623300" cy="1690370"/>
          </a:xfrm>
          <a:custGeom>
            <a:avLst/>
            <a:gdLst/>
            <a:ahLst/>
            <a:cxnLst/>
            <a:rect l="l" t="t" r="r" b="b"/>
            <a:pathLst>
              <a:path w="8623300" h="1690370">
                <a:moveTo>
                  <a:pt x="0" y="1690115"/>
                </a:moveTo>
                <a:lnTo>
                  <a:pt x="1581912" y="1441703"/>
                </a:lnTo>
                <a:lnTo>
                  <a:pt x="2510028" y="1191768"/>
                </a:lnTo>
                <a:lnTo>
                  <a:pt x="3578352" y="943356"/>
                </a:lnTo>
                <a:lnTo>
                  <a:pt x="4087368" y="908303"/>
                </a:lnTo>
                <a:lnTo>
                  <a:pt x="4718304" y="760476"/>
                </a:lnTo>
                <a:lnTo>
                  <a:pt x="5346191" y="408431"/>
                </a:lnTo>
                <a:lnTo>
                  <a:pt x="7004304" y="338327"/>
                </a:lnTo>
                <a:lnTo>
                  <a:pt x="7780020" y="106679"/>
                </a:lnTo>
                <a:lnTo>
                  <a:pt x="8622791" y="0"/>
                </a:lnTo>
              </a:path>
            </a:pathLst>
          </a:custGeom>
          <a:ln w="28956">
            <a:solidFill>
              <a:srgbClr val="4471C4"/>
            </a:solidFill>
          </a:ln>
        </p:spPr>
        <p:txBody>
          <a:bodyPr wrap="square" lIns="0" tIns="0" rIns="0" bIns="0" rtlCol="0"/>
          <a:lstStyle/>
          <a:p>
            <a:endParaRPr/>
          </a:p>
        </p:txBody>
      </p:sp>
      <p:sp>
        <p:nvSpPr>
          <p:cNvPr id="92" name="object 92"/>
          <p:cNvSpPr/>
          <p:nvPr/>
        </p:nvSpPr>
        <p:spPr>
          <a:xfrm>
            <a:off x="1165136" y="4372990"/>
            <a:ext cx="88900" cy="88900"/>
          </a:xfrm>
          <a:custGeom>
            <a:avLst/>
            <a:gdLst/>
            <a:ahLst/>
            <a:cxnLst/>
            <a:rect l="l" t="t" r="r" b="b"/>
            <a:pathLst>
              <a:path w="88900" h="88900">
                <a:moveTo>
                  <a:pt x="44196" y="0"/>
                </a:moveTo>
                <a:lnTo>
                  <a:pt x="0" y="44195"/>
                </a:lnTo>
                <a:lnTo>
                  <a:pt x="44196" y="88391"/>
                </a:lnTo>
                <a:lnTo>
                  <a:pt x="88392" y="44195"/>
                </a:lnTo>
                <a:lnTo>
                  <a:pt x="44196" y="0"/>
                </a:lnTo>
                <a:close/>
              </a:path>
            </a:pathLst>
          </a:custGeom>
          <a:solidFill>
            <a:srgbClr val="4471C4"/>
          </a:solidFill>
        </p:spPr>
        <p:txBody>
          <a:bodyPr wrap="square" lIns="0" tIns="0" rIns="0" bIns="0" rtlCol="0"/>
          <a:lstStyle/>
          <a:p>
            <a:endParaRPr/>
          </a:p>
        </p:txBody>
      </p:sp>
      <p:sp>
        <p:nvSpPr>
          <p:cNvPr id="93" name="object 93"/>
          <p:cNvSpPr/>
          <p:nvPr/>
        </p:nvSpPr>
        <p:spPr>
          <a:xfrm>
            <a:off x="2747010" y="4124578"/>
            <a:ext cx="88900" cy="88900"/>
          </a:xfrm>
          <a:custGeom>
            <a:avLst/>
            <a:gdLst/>
            <a:ahLst/>
            <a:cxnLst/>
            <a:rect l="l" t="t" r="r" b="b"/>
            <a:pathLst>
              <a:path w="88900" h="88900">
                <a:moveTo>
                  <a:pt x="44195" y="0"/>
                </a:moveTo>
                <a:lnTo>
                  <a:pt x="0" y="44196"/>
                </a:lnTo>
                <a:lnTo>
                  <a:pt x="44195" y="88392"/>
                </a:lnTo>
                <a:lnTo>
                  <a:pt x="88391" y="44196"/>
                </a:lnTo>
                <a:lnTo>
                  <a:pt x="44195" y="0"/>
                </a:lnTo>
                <a:close/>
              </a:path>
            </a:pathLst>
          </a:custGeom>
          <a:solidFill>
            <a:srgbClr val="4471C4"/>
          </a:solidFill>
        </p:spPr>
        <p:txBody>
          <a:bodyPr wrap="square" lIns="0" tIns="0" rIns="0" bIns="0" rtlCol="0"/>
          <a:lstStyle/>
          <a:p>
            <a:endParaRPr/>
          </a:p>
        </p:txBody>
      </p:sp>
      <p:sp>
        <p:nvSpPr>
          <p:cNvPr id="94" name="object 94"/>
          <p:cNvSpPr/>
          <p:nvPr/>
        </p:nvSpPr>
        <p:spPr>
          <a:xfrm>
            <a:off x="3676650" y="3876166"/>
            <a:ext cx="88900" cy="88900"/>
          </a:xfrm>
          <a:custGeom>
            <a:avLst/>
            <a:gdLst/>
            <a:ahLst/>
            <a:cxnLst/>
            <a:rect l="l" t="t" r="r" b="b"/>
            <a:pathLst>
              <a:path w="88900" h="88900">
                <a:moveTo>
                  <a:pt x="44196" y="0"/>
                </a:moveTo>
                <a:lnTo>
                  <a:pt x="0" y="44195"/>
                </a:lnTo>
                <a:lnTo>
                  <a:pt x="44196" y="88391"/>
                </a:lnTo>
                <a:lnTo>
                  <a:pt x="88391" y="44195"/>
                </a:lnTo>
                <a:lnTo>
                  <a:pt x="44196" y="0"/>
                </a:lnTo>
                <a:close/>
              </a:path>
            </a:pathLst>
          </a:custGeom>
          <a:solidFill>
            <a:srgbClr val="4471C4"/>
          </a:solidFill>
        </p:spPr>
        <p:txBody>
          <a:bodyPr wrap="square" lIns="0" tIns="0" rIns="0" bIns="0" rtlCol="0"/>
          <a:lstStyle/>
          <a:p>
            <a:endParaRPr/>
          </a:p>
        </p:txBody>
      </p:sp>
      <p:sp>
        <p:nvSpPr>
          <p:cNvPr id="95" name="object 95"/>
          <p:cNvSpPr/>
          <p:nvPr/>
        </p:nvSpPr>
        <p:spPr>
          <a:xfrm>
            <a:off x="4743450" y="3626230"/>
            <a:ext cx="88900" cy="88900"/>
          </a:xfrm>
          <a:custGeom>
            <a:avLst/>
            <a:gdLst/>
            <a:ahLst/>
            <a:cxnLst/>
            <a:rect l="l" t="t" r="r" b="b"/>
            <a:pathLst>
              <a:path w="88900" h="88900">
                <a:moveTo>
                  <a:pt x="44196" y="0"/>
                </a:moveTo>
                <a:lnTo>
                  <a:pt x="0" y="44196"/>
                </a:lnTo>
                <a:lnTo>
                  <a:pt x="44196" y="88392"/>
                </a:lnTo>
                <a:lnTo>
                  <a:pt x="88391" y="44196"/>
                </a:lnTo>
                <a:lnTo>
                  <a:pt x="44196" y="0"/>
                </a:lnTo>
                <a:close/>
              </a:path>
            </a:pathLst>
          </a:custGeom>
          <a:solidFill>
            <a:srgbClr val="4471C4"/>
          </a:solidFill>
        </p:spPr>
        <p:txBody>
          <a:bodyPr wrap="square" lIns="0" tIns="0" rIns="0" bIns="0" rtlCol="0"/>
          <a:lstStyle/>
          <a:p>
            <a:endParaRPr/>
          </a:p>
        </p:txBody>
      </p:sp>
      <p:sp>
        <p:nvSpPr>
          <p:cNvPr id="96" name="object 96"/>
          <p:cNvSpPr/>
          <p:nvPr/>
        </p:nvSpPr>
        <p:spPr>
          <a:xfrm>
            <a:off x="5252465" y="3592703"/>
            <a:ext cx="88900" cy="88900"/>
          </a:xfrm>
          <a:custGeom>
            <a:avLst/>
            <a:gdLst/>
            <a:ahLst/>
            <a:cxnLst/>
            <a:rect l="l" t="t" r="r" b="b"/>
            <a:pathLst>
              <a:path w="88900" h="88900">
                <a:moveTo>
                  <a:pt x="44196" y="0"/>
                </a:moveTo>
                <a:lnTo>
                  <a:pt x="0" y="44196"/>
                </a:lnTo>
                <a:lnTo>
                  <a:pt x="44196" y="88392"/>
                </a:lnTo>
                <a:lnTo>
                  <a:pt x="88392" y="44196"/>
                </a:lnTo>
                <a:lnTo>
                  <a:pt x="44196" y="0"/>
                </a:lnTo>
                <a:close/>
              </a:path>
            </a:pathLst>
          </a:custGeom>
          <a:solidFill>
            <a:srgbClr val="4471C4"/>
          </a:solidFill>
        </p:spPr>
        <p:txBody>
          <a:bodyPr wrap="square" lIns="0" tIns="0" rIns="0" bIns="0" rtlCol="0"/>
          <a:lstStyle/>
          <a:p>
            <a:endParaRPr/>
          </a:p>
        </p:txBody>
      </p:sp>
      <p:sp>
        <p:nvSpPr>
          <p:cNvPr id="97" name="object 97"/>
          <p:cNvSpPr/>
          <p:nvPr/>
        </p:nvSpPr>
        <p:spPr>
          <a:xfrm>
            <a:off x="5884926" y="3443351"/>
            <a:ext cx="88900" cy="88900"/>
          </a:xfrm>
          <a:custGeom>
            <a:avLst/>
            <a:gdLst/>
            <a:ahLst/>
            <a:cxnLst/>
            <a:rect l="l" t="t" r="r" b="b"/>
            <a:pathLst>
              <a:path w="88900" h="88900">
                <a:moveTo>
                  <a:pt x="44196" y="0"/>
                </a:moveTo>
                <a:lnTo>
                  <a:pt x="0" y="44196"/>
                </a:lnTo>
                <a:lnTo>
                  <a:pt x="44196" y="88392"/>
                </a:lnTo>
                <a:lnTo>
                  <a:pt x="88391" y="44196"/>
                </a:lnTo>
                <a:lnTo>
                  <a:pt x="44196" y="0"/>
                </a:lnTo>
                <a:close/>
              </a:path>
            </a:pathLst>
          </a:custGeom>
          <a:solidFill>
            <a:srgbClr val="4471C4"/>
          </a:solidFill>
        </p:spPr>
        <p:txBody>
          <a:bodyPr wrap="square" lIns="0" tIns="0" rIns="0" bIns="0" rtlCol="0"/>
          <a:lstStyle/>
          <a:p>
            <a:endParaRPr/>
          </a:p>
        </p:txBody>
      </p:sp>
      <p:sp>
        <p:nvSpPr>
          <p:cNvPr id="98" name="object 98"/>
          <p:cNvSpPr/>
          <p:nvPr/>
        </p:nvSpPr>
        <p:spPr>
          <a:xfrm>
            <a:off x="6512814" y="3091307"/>
            <a:ext cx="88900" cy="88900"/>
          </a:xfrm>
          <a:custGeom>
            <a:avLst/>
            <a:gdLst/>
            <a:ahLst/>
            <a:cxnLst/>
            <a:rect l="l" t="t" r="r" b="b"/>
            <a:pathLst>
              <a:path w="88900" h="88900">
                <a:moveTo>
                  <a:pt x="44195" y="0"/>
                </a:moveTo>
                <a:lnTo>
                  <a:pt x="0" y="44195"/>
                </a:lnTo>
                <a:lnTo>
                  <a:pt x="44195" y="88392"/>
                </a:lnTo>
                <a:lnTo>
                  <a:pt x="88391" y="44195"/>
                </a:lnTo>
                <a:lnTo>
                  <a:pt x="44195" y="0"/>
                </a:lnTo>
                <a:close/>
              </a:path>
            </a:pathLst>
          </a:custGeom>
          <a:solidFill>
            <a:srgbClr val="4471C4"/>
          </a:solidFill>
        </p:spPr>
        <p:txBody>
          <a:bodyPr wrap="square" lIns="0" tIns="0" rIns="0" bIns="0" rtlCol="0"/>
          <a:lstStyle/>
          <a:p>
            <a:endParaRPr/>
          </a:p>
        </p:txBody>
      </p:sp>
      <p:sp>
        <p:nvSpPr>
          <p:cNvPr id="99" name="object 99"/>
          <p:cNvSpPr/>
          <p:nvPr/>
        </p:nvSpPr>
        <p:spPr>
          <a:xfrm>
            <a:off x="8169402" y="3021202"/>
            <a:ext cx="88900" cy="88900"/>
          </a:xfrm>
          <a:custGeom>
            <a:avLst/>
            <a:gdLst/>
            <a:ahLst/>
            <a:cxnLst/>
            <a:rect l="l" t="t" r="r" b="b"/>
            <a:pathLst>
              <a:path w="88900" h="88900">
                <a:moveTo>
                  <a:pt x="44196" y="0"/>
                </a:moveTo>
                <a:lnTo>
                  <a:pt x="0" y="44196"/>
                </a:lnTo>
                <a:lnTo>
                  <a:pt x="44196" y="88392"/>
                </a:lnTo>
                <a:lnTo>
                  <a:pt x="88392" y="44196"/>
                </a:lnTo>
                <a:lnTo>
                  <a:pt x="44196" y="0"/>
                </a:lnTo>
                <a:close/>
              </a:path>
            </a:pathLst>
          </a:custGeom>
          <a:solidFill>
            <a:srgbClr val="4471C4"/>
          </a:solidFill>
        </p:spPr>
        <p:txBody>
          <a:bodyPr wrap="square" lIns="0" tIns="0" rIns="0" bIns="0" rtlCol="0"/>
          <a:lstStyle/>
          <a:p>
            <a:endParaRPr/>
          </a:p>
        </p:txBody>
      </p:sp>
      <p:sp>
        <p:nvSpPr>
          <p:cNvPr id="100" name="object 100"/>
          <p:cNvSpPr/>
          <p:nvPr/>
        </p:nvSpPr>
        <p:spPr>
          <a:xfrm>
            <a:off x="8946642" y="2791079"/>
            <a:ext cx="88900" cy="88900"/>
          </a:xfrm>
          <a:custGeom>
            <a:avLst/>
            <a:gdLst/>
            <a:ahLst/>
            <a:cxnLst/>
            <a:rect l="l" t="t" r="r" b="b"/>
            <a:pathLst>
              <a:path w="88900" h="88900">
                <a:moveTo>
                  <a:pt x="44196" y="0"/>
                </a:moveTo>
                <a:lnTo>
                  <a:pt x="0" y="44196"/>
                </a:lnTo>
                <a:lnTo>
                  <a:pt x="44196" y="88392"/>
                </a:lnTo>
                <a:lnTo>
                  <a:pt x="88391" y="44196"/>
                </a:lnTo>
                <a:lnTo>
                  <a:pt x="44196" y="0"/>
                </a:lnTo>
                <a:close/>
              </a:path>
            </a:pathLst>
          </a:custGeom>
          <a:solidFill>
            <a:srgbClr val="4471C4"/>
          </a:solidFill>
        </p:spPr>
        <p:txBody>
          <a:bodyPr wrap="square" lIns="0" tIns="0" rIns="0" bIns="0" rtlCol="0"/>
          <a:lstStyle/>
          <a:p>
            <a:endParaRPr/>
          </a:p>
        </p:txBody>
      </p:sp>
      <p:sp>
        <p:nvSpPr>
          <p:cNvPr id="101" name="object 101"/>
          <p:cNvSpPr/>
          <p:nvPr/>
        </p:nvSpPr>
        <p:spPr>
          <a:xfrm>
            <a:off x="9789414" y="2684398"/>
            <a:ext cx="88900" cy="88900"/>
          </a:xfrm>
          <a:custGeom>
            <a:avLst/>
            <a:gdLst/>
            <a:ahLst/>
            <a:cxnLst/>
            <a:rect l="l" t="t" r="r" b="b"/>
            <a:pathLst>
              <a:path w="88900" h="88900">
                <a:moveTo>
                  <a:pt x="44195" y="0"/>
                </a:moveTo>
                <a:lnTo>
                  <a:pt x="0" y="44196"/>
                </a:lnTo>
                <a:lnTo>
                  <a:pt x="44195" y="88391"/>
                </a:lnTo>
                <a:lnTo>
                  <a:pt x="88391" y="44196"/>
                </a:lnTo>
                <a:lnTo>
                  <a:pt x="44195" y="0"/>
                </a:lnTo>
                <a:close/>
              </a:path>
            </a:pathLst>
          </a:custGeom>
          <a:solidFill>
            <a:srgbClr val="4471C4"/>
          </a:solidFill>
        </p:spPr>
        <p:txBody>
          <a:bodyPr wrap="square" lIns="0" tIns="0" rIns="0" bIns="0" rtlCol="0"/>
          <a:lstStyle/>
          <a:p>
            <a:endParaRPr/>
          </a:p>
        </p:txBody>
      </p:sp>
      <p:sp>
        <p:nvSpPr>
          <p:cNvPr id="102" name="object 102"/>
          <p:cNvSpPr txBox="1"/>
          <p:nvPr/>
        </p:nvSpPr>
        <p:spPr>
          <a:xfrm>
            <a:off x="851712" y="4343780"/>
            <a:ext cx="2057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85858"/>
                </a:solidFill>
                <a:latin typeface="Calibri"/>
                <a:cs typeface="Calibri"/>
              </a:rPr>
              <a:t>10</a:t>
            </a:r>
            <a:endParaRPr sz="1400">
              <a:latin typeface="Calibri"/>
              <a:cs typeface="Calibri"/>
            </a:endParaRPr>
          </a:p>
        </p:txBody>
      </p:sp>
      <p:sp>
        <p:nvSpPr>
          <p:cNvPr id="103" name="object 103"/>
          <p:cNvSpPr txBox="1"/>
          <p:nvPr/>
        </p:nvSpPr>
        <p:spPr>
          <a:xfrm>
            <a:off x="761796" y="3516629"/>
            <a:ext cx="29527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85858"/>
                </a:solidFill>
                <a:latin typeface="Calibri"/>
                <a:cs typeface="Calibri"/>
              </a:rPr>
              <a:t>100</a:t>
            </a:r>
            <a:endParaRPr sz="1400">
              <a:latin typeface="Calibri"/>
              <a:cs typeface="Calibri"/>
            </a:endParaRPr>
          </a:p>
        </p:txBody>
      </p:sp>
      <p:sp>
        <p:nvSpPr>
          <p:cNvPr id="104" name="object 104"/>
          <p:cNvSpPr txBox="1"/>
          <p:nvPr/>
        </p:nvSpPr>
        <p:spPr>
          <a:xfrm>
            <a:off x="671576" y="2689351"/>
            <a:ext cx="385445"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85858"/>
                </a:solidFill>
                <a:latin typeface="Calibri"/>
                <a:cs typeface="Calibri"/>
              </a:rPr>
              <a:t>1000</a:t>
            </a:r>
            <a:endParaRPr sz="1400">
              <a:latin typeface="Calibri"/>
              <a:cs typeface="Calibri"/>
            </a:endParaRPr>
          </a:p>
        </p:txBody>
      </p:sp>
      <p:sp>
        <p:nvSpPr>
          <p:cNvPr id="105" name="object 105"/>
          <p:cNvSpPr txBox="1"/>
          <p:nvPr/>
        </p:nvSpPr>
        <p:spPr>
          <a:xfrm>
            <a:off x="581355" y="1862455"/>
            <a:ext cx="476884"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Calibri"/>
                <a:cs typeface="Calibri"/>
              </a:rPr>
              <a:t>1</a:t>
            </a:r>
            <a:r>
              <a:rPr sz="1400" spc="-10" dirty="0">
                <a:solidFill>
                  <a:srgbClr val="585858"/>
                </a:solidFill>
                <a:latin typeface="Calibri"/>
                <a:cs typeface="Calibri"/>
              </a:rPr>
              <a:t>0</a:t>
            </a:r>
            <a:r>
              <a:rPr sz="1400" dirty="0">
                <a:solidFill>
                  <a:srgbClr val="585858"/>
                </a:solidFill>
                <a:latin typeface="Calibri"/>
                <a:cs typeface="Calibri"/>
              </a:rPr>
              <a:t>000</a:t>
            </a:r>
            <a:endParaRPr sz="1400">
              <a:latin typeface="Calibri"/>
              <a:cs typeface="Calibri"/>
            </a:endParaRPr>
          </a:p>
        </p:txBody>
      </p:sp>
      <p:sp>
        <p:nvSpPr>
          <p:cNvPr id="106" name="object 106"/>
          <p:cNvSpPr txBox="1"/>
          <p:nvPr/>
        </p:nvSpPr>
        <p:spPr>
          <a:xfrm>
            <a:off x="491439" y="1035176"/>
            <a:ext cx="56769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Calibri"/>
                <a:cs typeface="Calibri"/>
              </a:rPr>
              <a:t>1</a:t>
            </a:r>
            <a:r>
              <a:rPr sz="1400" spc="-10" dirty="0">
                <a:solidFill>
                  <a:srgbClr val="585858"/>
                </a:solidFill>
                <a:latin typeface="Calibri"/>
                <a:cs typeface="Calibri"/>
              </a:rPr>
              <a:t>0</a:t>
            </a:r>
            <a:r>
              <a:rPr sz="1400" dirty="0">
                <a:solidFill>
                  <a:srgbClr val="585858"/>
                </a:solidFill>
                <a:latin typeface="Calibri"/>
                <a:cs typeface="Calibri"/>
              </a:rPr>
              <a:t>0000</a:t>
            </a:r>
            <a:endParaRPr sz="1400">
              <a:latin typeface="Calibri"/>
              <a:cs typeface="Calibri"/>
            </a:endParaRPr>
          </a:p>
        </p:txBody>
      </p:sp>
      <p:sp>
        <p:nvSpPr>
          <p:cNvPr id="107" name="object 107"/>
          <p:cNvSpPr txBox="1">
            <a:spLocks noGrp="1"/>
          </p:cNvSpPr>
          <p:nvPr>
            <p:ph type="title"/>
          </p:nvPr>
        </p:nvSpPr>
        <p:spPr>
          <a:xfrm>
            <a:off x="2361185" y="701758"/>
            <a:ext cx="6674357" cy="258404"/>
          </a:xfrm>
          <a:prstGeom prst="rect">
            <a:avLst/>
          </a:prstGeom>
        </p:spPr>
        <p:txBody>
          <a:bodyPr vert="horz" wrap="square" lIns="0" tIns="12065" rIns="0" bIns="0" rtlCol="0">
            <a:spAutoFit/>
          </a:bodyPr>
          <a:lstStyle/>
          <a:p>
            <a:pPr marL="12700">
              <a:lnSpc>
                <a:spcPct val="100000"/>
              </a:lnSpc>
              <a:spcBef>
                <a:spcPts val="95"/>
              </a:spcBef>
            </a:pPr>
            <a:r>
              <a:rPr lang="ru-RU" sz="1600" b="1" spc="-10" dirty="0" smtClean="0">
                <a:solidFill>
                  <a:srgbClr val="585858"/>
                </a:solidFill>
                <a:latin typeface="Calibri"/>
                <a:cs typeface="Calibri"/>
              </a:rPr>
              <a:t>Теоретическая одиночная точность </a:t>
            </a:r>
            <a:r>
              <a:rPr lang="en-US" sz="1600" b="1" spc="-10" dirty="0" smtClean="0">
                <a:solidFill>
                  <a:srgbClr val="585858"/>
                </a:solidFill>
                <a:latin typeface="Calibri"/>
                <a:cs typeface="Calibri"/>
              </a:rPr>
              <a:t>GFLOP/s </a:t>
            </a:r>
            <a:r>
              <a:rPr lang="ru-RU" sz="1600" b="1" spc="-10" dirty="0" smtClean="0">
                <a:solidFill>
                  <a:srgbClr val="585858"/>
                </a:solidFill>
                <a:latin typeface="Calibri"/>
                <a:cs typeface="Calibri"/>
              </a:rPr>
              <a:t>на низкопробных часах</a:t>
            </a:r>
            <a:endParaRPr sz="1600" dirty="0">
              <a:latin typeface="Calibri"/>
              <a:cs typeface="Calibri"/>
            </a:endParaRPr>
          </a:p>
        </p:txBody>
      </p:sp>
      <p:sp>
        <p:nvSpPr>
          <p:cNvPr id="108" name="object 108"/>
          <p:cNvSpPr/>
          <p:nvPr/>
        </p:nvSpPr>
        <p:spPr>
          <a:xfrm>
            <a:off x="1623822" y="1565910"/>
            <a:ext cx="243840" cy="0"/>
          </a:xfrm>
          <a:custGeom>
            <a:avLst/>
            <a:gdLst/>
            <a:ahLst/>
            <a:cxnLst/>
            <a:rect l="l" t="t" r="r" b="b"/>
            <a:pathLst>
              <a:path w="243839">
                <a:moveTo>
                  <a:pt x="0" y="0"/>
                </a:moveTo>
                <a:lnTo>
                  <a:pt x="243840" y="0"/>
                </a:lnTo>
              </a:path>
            </a:pathLst>
          </a:custGeom>
          <a:ln w="28956">
            <a:solidFill>
              <a:srgbClr val="6FAC46"/>
            </a:solidFill>
          </a:ln>
        </p:spPr>
        <p:txBody>
          <a:bodyPr wrap="square" lIns="0" tIns="0" rIns="0" bIns="0" rtlCol="0"/>
          <a:lstStyle/>
          <a:p>
            <a:endParaRPr/>
          </a:p>
        </p:txBody>
      </p:sp>
      <p:sp>
        <p:nvSpPr>
          <p:cNvPr id="109" name="object 109"/>
          <p:cNvSpPr/>
          <p:nvPr/>
        </p:nvSpPr>
        <p:spPr>
          <a:xfrm>
            <a:off x="1700783" y="1520952"/>
            <a:ext cx="88900" cy="88900"/>
          </a:xfrm>
          <a:custGeom>
            <a:avLst/>
            <a:gdLst/>
            <a:ahLst/>
            <a:cxnLst/>
            <a:rect l="l" t="t" r="r" b="b"/>
            <a:pathLst>
              <a:path w="88900" h="88900">
                <a:moveTo>
                  <a:pt x="44196" y="0"/>
                </a:moveTo>
                <a:lnTo>
                  <a:pt x="0" y="44196"/>
                </a:lnTo>
                <a:lnTo>
                  <a:pt x="44196" y="88392"/>
                </a:lnTo>
                <a:lnTo>
                  <a:pt x="88392" y="44196"/>
                </a:lnTo>
                <a:lnTo>
                  <a:pt x="44196" y="0"/>
                </a:lnTo>
                <a:close/>
              </a:path>
            </a:pathLst>
          </a:custGeom>
          <a:solidFill>
            <a:srgbClr val="6FAC46"/>
          </a:solidFill>
        </p:spPr>
        <p:txBody>
          <a:bodyPr wrap="square" lIns="0" tIns="0" rIns="0" bIns="0" rtlCol="0"/>
          <a:lstStyle/>
          <a:p>
            <a:endParaRPr/>
          </a:p>
        </p:txBody>
      </p:sp>
      <p:sp>
        <p:nvSpPr>
          <p:cNvPr id="110" name="object 110"/>
          <p:cNvSpPr txBox="1"/>
          <p:nvPr/>
        </p:nvSpPr>
        <p:spPr>
          <a:xfrm>
            <a:off x="1950721" y="1453383"/>
            <a:ext cx="902207" cy="197490"/>
          </a:xfrm>
          <a:prstGeom prst="rect">
            <a:avLst/>
          </a:prstGeom>
        </p:spPr>
        <p:txBody>
          <a:bodyPr vert="horz" wrap="square" lIns="0" tIns="12700" rIns="0" bIns="0" rtlCol="0">
            <a:spAutoFit/>
          </a:bodyPr>
          <a:lstStyle/>
          <a:p>
            <a:pPr marL="12700">
              <a:lnSpc>
                <a:spcPct val="100000"/>
              </a:lnSpc>
              <a:spcBef>
                <a:spcPts val="100"/>
              </a:spcBef>
            </a:pPr>
            <a:r>
              <a:rPr lang="ru-RU" sz="1200" b="1" spc="-5" dirty="0" smtClean="0">
                <a:solidFill>
                  <a:srgbClr val="585858"/>
                </a:solidFill>
                <a:latin typeface="Calibri"/>
                <a:cs typeface="Calibri"/>
              </a:rPr>
              <a:t>ГП </a:t>
            </a:r>
            <a:r>
              <a:rPr sz="1200" b="1" spc="-5" dirty="0" smtClean="0">
                <a:solidFill>
                  <a:srgbClr val="585858"/>
                </a:solidFill>
                <a:latin typeface="Calibri"/>
                <a:cs typeface="Calibri"/>
              </a:rPr>
              <a:t>NVIDIA</a:t>
            </a:r>
            <a:r>
              <a:rPr sz="1200" b="1" spc="-50" dirty="0" smtClean="0">
                <a:solidFill>
                  <a:srgbClr val="585858"/>
                </a:solidFill>
                <a:latin typeface="Calibri"/>
                <a:cs typeface="Calibri"/>
              </a:rPr>
              <a:t> </a:t>
            </a:r>
            <a:endParaRPr sz="1200" dirty="0">
              <a:latin typeface="Calibri"/>
              <a:cs typeface="Calibri"/>
            </a:endParaRPr>
          </a:p>
        </p:txBody>
      </p:sp>
      <p:sp>
        <p:nvSpPr>
          <p:cNvPr id="111" name="object 111"/>
          <p:cNvSpPr/>
          <p:nvPr/>
        </p:nvSpPr>
        <p:spPr>
          <a:xfrm>
            <a:off x="2990850" y="1565910"/>
            <a:ext cx="243840" cy="0"/>
          </a:xfrm>
          <a:custGeom>
            <a:avLst/>
            <a:gdLst/>
            <a:ahLst/>
            <a:cxnLst/>
            <a:rect l="l" t="t" r="r" b="b"/>
            <a:pathLst>
              <a:path w="243839">
                <a:moveTo>
                  <a:pt x="0" y="0"/>
                </a:moveTo>
                <a:lnTo>
                  <a:pt x="243839" y="0"/>
                </a:lnTo>
              </a:path>
            </a:pathLst>
          </a:custGeom>
          <a:ln w="28956">
            <a:solidFill>
              <a:srgbClr val="4471C4"/>
            </a:solidFill>
          </a:ln>
        </p:spPr>
        <p:txBody>
          <a:bodyPr wrap="square" lIns="0" tIns="0" rIns="0" bIns="0" rtlCol="0"/>
          <a:lstStyle/>
          <a:p>
            <a:endParaRPr/>
          </a:p>
        </p:txBody>
      </p:sp>
      <p:sp>
        <p:nvSpPr>
          <p:cNvPr id="112" name="object 112"/>
          <p:cNvSpPr/>
          <p:nvPr/>
        </p:nvSpPr>
        <p:spPr>
          <a:xfrm>
            <a:off x="3067811" y="1520952"/>
            <a:ext cx="88900" cy="88900"/>
          </a:xfrm>
          <a:custGeom>
            <a:avLst/>
            <a:gdLst/>
            <a:ahLst/>
            <a:cxnLst/>
            <a:rect l="l" t="t" r="r" b="b"/>
            <a:pathLst>
              <a:path w="88900" h="88900">
                <a:moveTo>
                  <a:pt x="44195" y="0"/>
                </a:moveTo>
                <a:lnTo>
                  <a:pt x="0" y="44196"/>
                </a:lnTo>
                <a:lnTo>
                  <a:pt x="44195" y="88392"/>
                </a:lnTo>
                <a:lnTo>
                  <a:pt x="88392" y="44196"/>
                </a:lnTo>
                <a:lnTo>
                  <a:pt x="44195" y="0"/>
                </a:lnTo>
                <a:close/>
              </a:path>
            </a:pathLst>
          </a:custGeom>
          <a:solidFill>
            <a:srgbClr val="4471C4"/>
          </a:solidFill>
        </p:spPr>
        <p:txBody>
          <a:bodyPr wrap="square" lIns="0" tIns="0" rIns="0" bIns="0" rtlCol="0"/>
          <a:lstStyle/>
          <a:p>
            <a:endParaRPr/>
          </a:p>
        </p:txBody>
      </p:sp>
      <p:sp>
        <p:nvSpPr>
          <p:cNvPr id="113" name="object 113"/>
          <p:cNvSpPr txBox="1"/>
          <p:nvPr/>
        </p:nvSpPr>
        <p:spPr>
          <a:xfrm>
            <a:off x="3247389" y="1445133"/>
            <a:ext cx="610870" cy="197490"/>
          </a:xfrm>
          <a:prstGeom prst="rect">
            <a:avLst/>
          </a:prstGeom>
        </p:spPr>
        <p:txBody>
          <a:bodyPr vert="horz" wrap="square" lIns="0" tIns="12700" rIns="0" bIns="0" rtlCol="0">
            <a:spAutoFit/>
          </a:bodyPr>
          <a:lstStyle/>
          <a:p>
            <a:pPr marL="12700">
              <a:lnSpc>
                <a:spcPct val="100000"/>
              </a:lnSpc>
              <a:spcBef>
                <a:spcPts val="100"/>
              </a:spcBef>
            </a:pPr>
            <a:r>
              <a:rPr lang="ru-RU" sz="1200" b="1" spc="-5" dirty="0" smtClean="0">
                <a:solidFill>
                  <a:srgbClr val="585858"/>
                </a:solidFill>
                <a:latin typeface="Calibri"/>
                <a:cs typeface="Calibri"/>
              </a:rPr>
              <a:t>ЦПУ </a:t>
            </a:r>
            <a:r>
              <a:rPr sz="1200" b="1" spc="-5" dirty="0" smtClean="0">
                <a:solidFill>
                  <a:srgbClr val="585858"/>
                </a:solidFill>
                <a:latin typeface="Calibri"/>
                <a:cs typeface="Calibri"/>
              </a:rPr>
              <a:t>Intel</a:t>
            </a:r>
            <a:r>
              <a:rPr sz="1200" b="1" spc="-55" dirty="0" smtClean="0">
                <a:solidFill>
                  <a:srgbClr val="585858"/>
                </a:solidFill>
                <a:latin typeface="Calibri"/>
                <a:cs typeface="Calibri"/>
              </a:rPr>
              <a:t> </a:t>
            </a:r>
            <a:endParaRPr sz="1200" dirty="0">
              <a:latin typeface="Calibri"/>
              <a:cs typeface="Calibri"/>
            </a:endParaRPr>
          </a:p>
        </p:txBody>
      </p:sp>
      <p:sp>
        <p:nvSpPr>
          <p:cNvPr id="114" name="object 114"/>
          <p:cNvSpPr txBox="1"/>
          <p:nvPr/>
        </p:nvSpPr>
        <p:spPr>
          <a:xfrm>
            <a:off x="833424" y="5265064"/>
            <a:ext cx="461009" cy="435609"/>
          </a:xfrm>
          <a:prstGeom prst="rect">
            <a:avLst/>
          </a:prstGeom>
        </p:spPr>
        <p:txBody>
          <a:bodyPr vert="horz" wrap="square" lIns="0" tIns="0" rIns="0" bIns="0" rtlCol="0">
            <a:spAutoFit/>
          </a:bodyPr>
          <a:lstStyle/>
          <a:p>
            <a:pPr marL="12700">
              <a:lnSpc>
                <a:spcPts val="1435"/>
              </a:lnSpc>
            </a:pPr>
            <a:r>
              <a:rPr sz="1400" dirty="0">
                <a:solidFill>
                  <a:srgbClr val="585858"/>
                </a:solidFill>
                <a:latin typeface="Calibri"/>
                <a:cs typeface="Calibri"/>
              </a:rPr>
              <a:t>1</a:t>
            </a:r>
            <a:endParaRPr sz="1400">
              <a:latin typeface="Calibri"/>
              <a:cs typeface="Calibri"/>
            </a:endParaRPr>
          </a:p>
          <a:p>
            <a:pPr marL="88265">
              <a:lnSpc>
                <a:spcPct val="100000"/>
              </a:lnSpc>
              <a:spcBef>
                <a:spcPts val="140"/>
              </a:spcBef>
            </a:pPr>
            <a:r>
              <a:rPr sz="1400" spc="-5" dirty="0">
                <a:solidFill>
                  <a:srgbClr val="585858"/>
                </a:solidFill>
                <a:latin typeface="Calibri"/>
                <a:cs typeface="Calibri"/>
              </a:rPr>
              <a:t>2003</a:t>
            </a:r>
            <a:endParaRPr sz="1400">
              <a:latin typeface="Calibri"/>
              <a:cs typeface="Calibri"/>
            </a:endParaRPr>
          </a:p>
        </p:txBody>
      </p:sp>
      <p:sp>
        <p:nvSpPr>
          <p:cNvPr id="115" name="object 115"/>
          <p:cNvSpPr txBox="1"/>
          <p:nvPr/>
        </p:nvSpPr>
        <p:spPr>
          <a:xfrm>
            <a:off x="2266950"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2005</a:t>
            </a:r>
            <a:endParaRPr sz="1400">
              <a:latin typeface="Calibri"/>
              <a:cs typeface="Calibri"/>
            </a:endParaRPr>
          </a:p>
        </p:txBody>
      </p:sp>
      <p:sp>
        <p:nvSpPr>
          <p:cNvPr id="116" name="object 116"/>
          <p:cNvSpPr txBox="1"/>
          <p:nvPr/>
        </p:nvSpPr>
        <p:spPr>
          <a:xfrm>
            <a:off x="3622928"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2007</a:t>
            </a:r>
            <a:endParaRPr sz="1400">
              <a:latin typeface="Calibri"/>
              <a:cs typeface="Calibri"/>
            </a:endParaRPr>
          </a:p>
        </p:txBody>
      </p:sp>
      <p:sp>
        <p:nvSpPr>
          <p:cNvPr id="117" name="object 117"/>
          <p:cNvSpPr txBox="1"/>
          <p:nvPr/>
        </p:nvSpPr>
        <p:spPr>
          <a:xfrm>
            <a:off x="4980559"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2009</a:t>
            </a:r>
            <a:endParaRPr sz="1400">
              <a:latin typeface="Calibri"/>
              <a:cs typeface="Calibri"/>
            </a:endParaRPr>
          </a:p>
        </p:txBody>
      </p:sp>
      <p:sp>
        <p:nvSpPr>
          <p:cNvPr id="118" name="object 118"/>
          <p:cNvSpPr txBox="1"/>
          <p:nvPr/>
        </p:nvSpPr>
        <p:spPr>
          <a:xfrm>
            <a:off x="6336538"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2011</a:t>
            </a:r>
            <a:endParaRPr sz="1400">
              <a:latin typeface="Calibri"/>
              <a:cs typeface="Calibri"/>
            </a:endParaRPr>
          </a:p>
        </p:txBody>
      </p:sp>
      <p:sp>
        <p:nvSpPr>
          <p:cNvPr id="119" name="object 119"/>
          <p:cNvSpPr txBox="1"/>
          <p:nvPr/>
        </p:nvSpPr>
        <p:spPr>
          <a:xfrm>
            <a:off x="7694421"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2013</a:t>
            </a:r>
            <a:endParaRPr sz="1400">
              <a:latin typeface="Calibri"/>
              <a:cs typeface="Calibri"/>
            </a:endParaRPr>
          </a:p>
        </p:txBody>
      </p:sp>
      <p:sp>
        <p:nvSpPr>
          <p:cNvPr id="120" name="object 120"/>
          <p:cNvSpPr txBox="1"/>
          <p:nvPr/>
        </p:nvSpPr>
        <p:spPr>
          <a:xfrm>
            <a:off x="9050273"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2015</a:t>
            </a:r>
            <a:endParaRPr sz="1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0332" y="5871193"/>
            <a:ext cx="53975" cy="118745"/>
          </a:xfrm>
          <a:prstGeom prst="rect">
            <a:avLst/>
          </a:prstGeom>
        </p:spPr>
        <p:txBody>
          <a:bodyPr vert="horz" wrap="square" lIns="0" tIns="0" rIns="0" bIns="0" rtlCol="0">
            <a:spAutoFit/>
          </a:bodyPr>
          <a:lstStyle/>
          <a:p>
            <a:pPr>
              <a:lnSpc>
                <a:spcPts val="915"/>
              </a:lnSpc>
            </a:pPr>
            <a:r>
              <a:rPr sz="800" dirty="0">
                <a:solidFill>
                  <a:srgbClr val="505050"/>
                </a:solidFill>
                <a:latin typeface="Trebuchet MS"/>
                <a:cs typeface="Trebuchet MS"/>
              </a:rPr>
              <a:t>7</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0"/>
            <a:ext cx="10972800" cy="6172200"/>
          </a:xfrm>
          <a:custGeom>
            <a:avLst/>
            <a:gdLst/>
            <a:ahLst/>
            <a:cxnLst/>
            <a:rect l="l" t="t" r="r" b="b"/>
            <a:pathLst>
              <a:path w="10972800" h="6172200">
                <a:moveTo>
                  <a:pt x="0" y="6172200"/>
                </a:moveTo>
                <a:lnTo>
                  <a:pt x="10972800" y="6172200"/>
                </a:lnTo>
                <a:lnTo>
                  <a:pt x="10972800" y="0"/>
                </a:lnTo>
                <a:lnTo>
                  <a:pt x="0" y="0"/>
                </a:lnTo>
                <a:lnTo>
                  <a:pt x="0" y="6172200"/>
                </a:lnTo>
                <a:close/>
              </a:path>
            </a:pathLst>
          </a:custGeom>
          <a:solidFill>
            <a:srgbClr val="FFFFFF"/>
          </a:solidFill>
        </p:spPr>
        <p:txBody>
          <a:bodyPr wrap="square" lIns="0" tIns="0" rIns="0" bIns="0" rtlCol="0"/>
          <a:lstStyle/>
          <a:p>
            <a:endParaRPr/>
          </a:p>
        </p:txBody>
      </p:sp>
      <p:sp>
        <p:nvSpPr>
          <p:cNvPr id="6" name="object 6"/>
          <p:cNvSpPr/>
          <p:nvPr/>
        </p:nvSpPr>
        <p:spPr>
          <a:xfrm>
            <a:off x="1100327" y="3976115"/>
            <a:ext cx="9050020" cy="0"/>
          </a:xfrm>
          <a:custGeom>
            <a:avLst/>
            <a:gdLst/>
            <a:ahLst/>
            <a:cxnLst/>
            <a:rect l="l" t="t" r="r" b="b"/>
            <a:pathLst>
              <a:path w="9050020">
                <a:moveTo>
                  <a:pt x="0" y="0"/>
                </a:moveTo>
                <a:lnTo>
                  <a:pt x="9049512" y="0"/>
                </a:lnTo>
              </a:path>
            </a:pathLst>
          </a:custGeom>
          <a:ln w="9144">
            <a:solidFill>
              <a:srgbClr val="D9D9D9"/>
            </a:solidFill>
          </a:ln>
        </p:spPr>
        <p:txBody>
          <a:bodyPr wrap="square" lIns="0" tIns="0" rIns="0" bIns="0" rtlCol="0"/>
          <a:lstStyle/>
          <a:p>
            <a:endParaRPr/>
          </a:p>
        </p:txBody>
      </p:sp>
      <p:sp>
        <p:nvSpPr>
          <p:cNvPr id="7" name="object 7"/>
          <p:cNvSpPr/>
          <p:nvPr/>
        </p:nvSpPr>
        <p:spPr>
          <a:xfrm>
            <a:off x="1100327" y="2593848"/>
            <a:ext cx="9050020" cy="0"/>
          </a:xfrm>
          <a:custGeom>
            <a:avLst/>
            <a:gdLst/>
            <a:ahLst/>
            <a:cxnLst/>
            <a:rect l="l" t="t" r="r" b="b"/>
            <a:pathLst>
              <a:path w="9050020">
                <a:moveTo>
                  <a:pt x="0" y="0"/>
                </a:moveTo>
                <a:lnTo>
                  <a:pt x="9049512" y="0"/>
                </a:lnTo>
              </a:path>
            </a:pathLst>
          </a:custGeom>
          <a:ln w="9144">
            <a:solidFill>
              <a:srgbClr val="D9D9D9"/>
            </a:solidFill>
          </a:ln>
        </p:spPr>
        <p:txBody>
          <a:bodyPr wrap="square" lIns="0" tIns="0" rIns="0" bIns="0" rtlCol="0"/>
          <a:lstStyle/>
          <a:p>
            <a:endParaRPr/>
          </a:p>
        </p:txBody>
      </p:sp>
      <p:sp>
        <p:nvSpPr>
          <p:cNvPr id="8" name="object 8"/>
          <p:cNvSpPr/>
          <p:nvPr/>
        </p:nvSpPr>
        <p:spPr>
          <a:xfrm>
            <a:off x="1100327" y="1210055"/>
            <a:ext cx="9050020" cy="0"/>
          </a:xfrm>
          <a:custGeom>
            <a:avLst/>
            <a:gdLst/>
            <a:ahLst/>
            <a:cxnLst/>
            <a:rect l="l" t="t" r="r" b="b"/>
            <a:pathLst>
              <a:path w="9050020">
                <a:moveTo>
                  <a:pt x="0" y="0"/>
                </a:moveTo>
                <a:lnTo>
                  <a:pt x="9049512" y="0"/>
                </a:lnTo>
              </a:path>
            </a:pathLst>
          </a:custGeom>
          <a:ln w="9144">
            <a:solidFill>
              <a:srgbClr val="D9D9D9"/>
            </a:solidFill>
          </a:ln>
        </p:spPr>
        <p:txBody>
          <a:bodyPr wrap="square" lIns="0" tIns="0" rIns="0" bIns="0" rtlCol="0"/>
          <a:lstStyle/>
          <a:p>
            <a:endParaRPr/>
          </a:p>
        </p:txBody>
      </p:sp>
      <p:sp>
        <p:nvSpPr>
          <p:cNvPr id="9" name="object 9"/>
          <p:cNvSpPr/>
          <p:nvPr/>
        </p:nvSpPr>
        <p:spPr>
          <a:xfrm>
            <a:off x="2458211" y="1210055"/>
            <a:ext cx="0" cy="4150360"/>
          </a:xfrm>
          <a:custGeom>
            <a:avLst/>
            <a:gdLst/>
            <a:ahLst/>
            <a:cxnLst/>
            <a:rect l="l" t="t" r="r" b="b"/>
            <a:pathLst>
              <a:path h="4150360">
                <a:moveTo>
                  <a:pt x="0" y="0"/>
                </a:moveTo>
                <a:lnTo>
                  <a:pt x="0" y="4149852"/>
                </a:lnTo>
              </a:path>
            </a:pathLst>
          </a:custGeom>
          <a:ln w="9144">
            <a:solidFill>
              <a:srgbClr val="D9D9D9"/>
            </a:solidFill>
          </a:ln>
        </p:spPr>
        <p:txBody>
          <a:bodyPr wrap="square" lIns="0" tIns="0" rIns="0" bIns="0" rtlCol="0"/>
          <a:lstStyle/>
          <a:p>
            <a:endParaRPr/>
          </a:p>
        </p:txBody>
      </p:sp>
      <p:sp>
        <p:nvSpPr>
          <p:cNvPr id="10" name="object 10"/>
          <p:cNvSpPr/>
          <p:nvPr/>
        </p:nvSpPr>
        <p:spPr>
          <a:xfrm>
            <a:off x="3814571" y="1210055"/>
            <a:ext cx="0" cy="4150360"/>
          </a:xfrm>
          <a:custGeom>
            <a:avLst/>
            <a:gdLst/>
            <a:ahLst/>
            <a:cxnLst/>
            <a:rect l="l" t="t" r="r" b="b"/>
            <a:pathLst>
              <a:path h="4150360">
                <a:moveTo>
                  <a:pt x="0" y="0"/>
                </a:moveTo>
                <a:lnTo>
                  <a:pt x="0" y="4149852"/>
                </a:lnTo>
              </a:path>
            </a:pathLst>
          </a:custGeom>
          <a:ln w="9144">
            <a:solidFill>
              <a:srgbClr val="D9D9D9"/>
            </a:solidFill>
          </a:ln>
        </p:spPr>
        <p:txBody>
          <a:bodyPr wrap="square" lIns="0" tIns="0" rIns="0" bIns="0" rtlCol="0"/>
          <a:lstStyle/>
          <a:p>
            <a:endParaRPr/>
          </a:p>
        </p:txBody>
      </p:sp>
      <p:sp>
        <p:nvSpPr>
          <p:cNvPr id="11" name="object 11"/>
          <p:cNvSpPr/>
          <p:nvPr/>
        </p:nvSpPr>
        <p:spPr>
          <a:xfrm>
            <a:off x="5172455" y="1210055"/>
            <a:ext cx="0" cy="4150360"/>
          </a:xfrm>
          <a:custGeom>
            <a:avLst/>
            <a:gdLst/>
            <a:ahLst/>
            <a:cxnLst/>
            <a:rect l="l" t="t" r="r" b="b"/>
            <a:pathLst>
              <a:path h="4150360">
                <a:moveTo>
                  <a:pt x="0" y="0"/>
                </a:moveTo>
                <a:lnTo>
                  <a:pt x="0" y="4149852"/>
                </a:lnTo>
              </a:path>
            </a:pathLst>
          </a:custGeom>
          <a:ln w="9144">
            <a:solidFill>
              <a:srgbClr val="D9D9D9"/>
            </a:solidFill>
          </a:ln>
        </p:spPr>
        <p:txBody>
          <a:bodyPr wrap="square" lIns="0" tIns="0" rIns="0" bIns="0" rtlCol="0"/>
          <a:lstStyle/>
          <a:p>
            <a:endParaRPr/>
          </a:p>
        </p:txBody>
      </p:sp>
      <p:sp>
        <p:nvSpPr>
          <p:cNvPr id="12" name="object 12"/>
          <p:cNvSpPr/>
          <p:nvPr/>
        </p:nvSpPr>
        <p:spPr>
          <a:xfrm>
            <a:off x="6527292" y="1210055"/>
            <a:ext cx="0" cy="4150360"/>
          </a:xfrm>
          <a:custGeom>
            <a:avLst/>
            <a:gdLst/>
            <a:ahLst/>
            <a:cxnLst/>
            <a:rect l="l" t="t" r="r" b="b"/>
            <a:pathLst>
              <a:path h="4150360">
                <a:moveTo>
                  <a:pt x="0" y="0"/>
                </a:moveTo>
                <a:lnTo>
                  <a:pt x="0" y="4149852"/>
                </a:lnTo>
              </a:path>
            </a:pathLst>
          </a:custGeom>
          <a:ln w="9144">
            <a:solidFill>
              <a:srgbClr val="D9D9D9"/>
            </a:solidFill>
          </a:ln>
        </p:spPr>
        <p:txBody>
          <a:bodyPr wrap="square" lIns="0" tIns="0" rIns="0" bIns="0" rtlCol="0"/>
          <a:lstStyle/>
          <a:p>
            <a:endParaRPr/>
          </a:p>
        </p:txBody>
      </p:sp>
      <p:sp>
        <p:nvSpPr>
          <p:cNvPr id="13" name="object 13"/>
          <p:cNvSpPr/>
          <p:nvPr/>
        </p:nvSpPr>
        <p:spPr>
          <a:xfrm>
            <a:off x="7885176" y="1210055"/>
            <a:ext cx="0" cy="4150360"/>
          </a:xfrm>
          <a:custGeom>
            <a:avLst/>
            <a:gdLst/>
            <a:ahLst/>
            <a:cxnLst/>
            <a:rect l="l" t="t" r="r" b="b"/>
            <a:pathLst>
              <a:path h="4150360">
                <a:moveTo>
                  <a:pt x="0" y="0"/>
                </a:moveTo>
                <a:lnTo>
                  <a:pt x="0" y="4149852"/>
                </a:lnTo>
              </a:path>
            </a:pathLst>
          </a:custGeom>
          <a:ln w="9144">
            <a:solidFill>
              <a:srgbClr val="D9D9D9"/>
            </a:solidFill>
          </a:ln>
        </p:spPr>
        <p:txBody>
          <a:bodyPr wrap="square" lIns="0" tIns="0" rIns="0" bIns="0" rtlCol="0"/>
          <a:lstStyle/>
          <a:p>
            <a:endParaRPr/>
          </a:p>
        </p:txBody>
      </p:sp>
      <p:sp>
        <p:nvSpPr>
          <p:cNvPr id="14" name="object 14"/>
          <p:cNvSpPr/>
          <p:nvPr/>
        </p:nvSpPr>
        <p:spPr>
          <a:xfrm>
            <a:off x="9241535" y="1210055"/>
            <a:ext cx="0" cy="4150360"/>
          </a:xfrm>
          <a:custGeom>
            <a:avLst/>
            <a:gdLst/>
            <a:ahLst/>
            <a:cxnLst/>
            <a:rect l="l" t="t" r="r" b="b"/>
            <a:pathLst>
              <a:path h="4150360">
                <a:moveTo>
                  <a:pt x="0" y="0"/>
                </a:moveTo>
                <a:lnTo>
                  <a:pt x="0" y="4149852"/>
                </a:lnTo>
              </a:path>
            </a:pathLst>
          </a:custGeom>
          <a:ln w="9144">
            <a:solidFill>
              <a:srgbClr val="D9D9D9"/>
            </a:solidFill>
          </a:ln>
        </p:spPr>
        <p:txBody>
          <a:bodyPr wrap="square" lIns="0" tIns="0" rIns="0" bIns="0" rtlCol="0"/>
          <a:lstStyle/>
          <a:p>
            <a:endParaRPr/>
          </a:p>
        </p:txBody>
      </p:sp>
      <p:sp>
        <p:nvSpPr>
          <p:cNvPr id="15" name="object 15"/>
          <p:cNvSpPr/>
          <p:nvPr/>
        </p:nvSpPr>
        <p:spPr>
          <a:xfrm>
            <a:off x="1100327" y="1210055"/>
            <a:ext cx="0" cy="4150360"/>
          </a:xfrm>
          <a:custGeom>
            <a:avLst/>
            <a:gdLst/>
            <a:ahLst/>
            <a:cxnLst/>
            <a:rect l="l" t="t" r="r" b="b"/>
            <a:pathLst>
              <a:path h="4150360">
                <a:moveTo>
                  <a:pt x="0" y="4149852"/>
                </a:moveTo>
                <a:lnTo>
                  <a:pt x="0" y="0"/>
                </a:lnTo>
              </a:path>
            </a:pathLst>
          </a:custGeom>
          <a:ln w="9144">
            <a:solidFill>
              <a:srgbClr val="6FAC46"/>
            </a:solidFill>
          </a:ln>
        </p:spPr>
        <p:txBody>
          <a:bodyPr wrap="square" lIns="0" tIns="0" rIns="0" bIns="0" rtlCol="0"/>
          <a:lstStyle/>
          <a:p>
            <a:endParaRPr/>
          </a:p>
        </p:txBody>
      </p:sp>
      <p:sp>
        <p:nvSpPr>
          <p:cNvPr id="16" name="object 16"/>
          <p:cNvSpPr/>
          <p:nvPr/>
        </p:nvSpPr>
        <p:spPr>
          <a:xfrm>
            <a:off x="1100327" y="5359908"/>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17" name="object 17"/>
          <p:cNvSpPr/>
          <p:nvPr/>
        </p:nvSpPr>
        <p:spPr>
          <a:xfrm>
            <a:off x="1100327" y="4943855"/>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18" name="object 18"/>
          <p:cNvSpPr/>
          <p:nvPr/>
        </p:nvSpPr>
        <p:spPr>
          <a:xfrm>
            <a:off x="1100327" y="4700015"/>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19" name="object 19"/>
          <p:cNvSpPr/>
          <p:nvPr/>
        </p:nvSpPr>
        <p:spPr>
          <a:xfrm>
            <a:off x="1100327" y="4526279"/>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0" name="object 20"/>
          <p:cNvSpPr/>
          <p:nvPr/>
        </p:nvSpPr>
        <p:spPr>
          <a:xfrm>
            <a:off x="1100327" y="4392167"/>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1" name="object 21"/>
          <p:cNvSpPr/>
          <p:nvPr/>
        </p:nvSpPr>
        <p:spPr>
          <a:xfrm>
            <a:off x="1100327" y="4283964"/>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2" name="object 22"/>
          <p:cNvSpPr/>
          <p:nvPr/>
        </p:nvSpPr>
        <p:spPr>
          <a:xfrm>
            <a:off x="1100327" y="4191000"/>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3" name="object 23"/>
          <p:cNvSpPr/>
          <p:nvPr/>
        </p:nvSpPr>
        <p:spPr>
          <a:xfrm>
            <a:off x="1100327" y="4110228"/>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4" name="object 24"/>
          <p:cNvSpPr/>
          <p:nvPr/>
        </p:nvSpPr>
        <p:spPr>
          <a:xfrm>
            <a:off x="1100327" y="4040123"/>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5" name="object 25"/>
          <p:cNvSpPr/>
          <p:nvPr/>
        </p:nvSpPr>
        <p:spPr>
          <a:xfrm>
            <a:off x="1100327" y="3976115"/>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6" name="object 26"/>
          <p:cNvSpPr/>
          <p:nvPr/>
        </p:nvSpPr>
        <p:spPr>
          <a:xfrm>
            <a:off x="1100327" y="3560064"/>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7" name="object 27"/>
          <p:cNvSpPr/>
          <p:nvPr/>
        </p:nvSpPr>
        <p:spPr>
          <a:xfrm>
            <a:off x="1100327" y="3316223"/>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8" name="object 28"/>
          <p:cNvSpPr/>
          <p:nvPr/>
        </p:nvSpPr>
        <p:spPr>
          <a:xfrm>
            <a:off x="1100327" y="3144011"/>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29" name="object 29"/>
          <p:cNvSpPr/>
          <p:nvPr/>
        </p:nvSpPr>
        <p:spPr>
          <a:xfrm>
            <a:off x="1100327" y="3009900"/>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0" name="object 30"/>
          <p:cNvSpPr/>
          <p:nvPr/>
        </p:nvSpPr>
        <p:spPr>
          <a:xfrm>
            <a:off x="1100327" y="2900172"/>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1" name="object 31"/>
          <p:cNvSpPr/>
          <p:nvPr/>
        </p:nvSpPr>
        <p:spPr>
          <a:xfrm>
            <a:off x="1100327" y="2807207"/>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2" name="object 32"/>
          <p:cNvSpPr/>
          <p:nvPr/>
        </p:nvSpPr>
        <p:spPr>
          <a:xfrm>
            <a:off x="1100327" y="2727960"/>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3" name="object 33"/>
          <p:cNvSpPr/>
          <p:nvPr/>
        </p:nvSpPr>
        <p:spPr>
          <a:xfrm>
            <a:off x="1100327" y="2656332"/>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4" name="object 34"/>
          <p:cNvSpPr/>
          <p:nvPr/>
        </p:nvSpPr>
        <p:spPr>
          <a:xfrm>
            <a:off x="1100327" y="2593848"/>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5" name="object 35"/>
          <p:cNvSpPr/>
          <p:nvPr/>
        </p:nvSpPr>
        <p:spPr>
          <a:xfrm>
            <a:off x="1100327" y="2176272"/>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6" name="object 36"/>
          <p:cNvSpPr/>
          <p:nvPr/>
        </p:nvSpPr>
        <p:spPr>
          <a:xfrm>
            <a:off x="1100327" y="1933955"/>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7" name="object 37"/>
          <p:cNvSpPr/>
          <p:nvPr/>
        </p:nvSpPr>
        <p:spPr>
          <a:xfrm>
            <a:off x="1100327" y="1760220"/>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8" name="object 38"/>
          <p:cNvSpPr/>
          <p:nvPr/>
        </p:nvSpPr>
        <p:spPr>
          <a:xfrm>
            <a:off x="1100327" y="1626107"/>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39" name="object 39"/>
          <p:cNvSpPr/>
          <p:nvPr/>
        </p:nvSpPr>
        <p:spPr>
          <a:xfrm>
            <a:off x="1100327" y="1516380"/>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40" name="object 40"/>
          <p:cNvSpPr/>
          <p:nvPr/>
        </p:nvSpPr>
        <p:spPr>
          <a:xfrm>
            <a:off x="1100327" y="1424939"/>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41" name="object 41"/>
          <p:cNvSpPr/>
          <p:nvPr/>
        </p:nvSpPr>
        <p:spPr>
          <a:xfrm>
            <a:off x="1100327" y="1344167"/>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42" name="object 42"/>
          <p:cNvSpPr/>
          <p:nvPr/>
        </p:nvSpPr>
        <p:spPr>
          <a:xfrm>
            <a:off x="1100327" y="1274063"/>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43" name="object 43"/>
          <p:cNvSpPr/>
          <p:nvPr/>
        </p:nvSpPr>
        <p:spPr>
          <a:xfrm>
            <a:off x="1100327" y="1210055"/>
            <a:ext cx="43180" cy="0"/>
          </a:xfrm>
          <a:custGeom>
            <a:avLst/>
            <a:gdLst/>
            <a:ahLst/>
            <a:cxnLst/>
            <a:rect l="l" t="t" r="r" b="b"/>
            <a:pathLst>
              <a:path w="43180">
                <a:moveTo>
                  <a:pt x="0" y="0"/>
                </a:moveTo>
                <a:lnTo>
                  <a:pt x="42671" y="0"/>
                </a:lnTo>
              </a:path>
            </a:pathLst>
          </a:custGeom>
          <a:ln w="9144">
            <a:solidFill>
              <a:srgbClr val="6FAC46"/>
            </a:solidFill>
          </a:ln>
        </p:spPr>
        <p:txBody>
          <a:bodyPr wrap="square" lIns="0" tIns="0" rIns="0" bIns="0" rtlCol="0"/>
          <a:lstStyle/>
          <a:p>
            <a:endParaRPr/>
          </a:p>
        </p:txBody>
      </p:sp>
      <p:sp>
        <p:nvSpPr>
          <p:cNvPr id="44" name="object 44"/>
          <p:cNvSpPr/>
          <p:nvPr/>
        </p:nvSpPr>
        <p:spPr>
          <a:xfrm>
            <a:off x="1100327" y="5359908"/>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45" name="object 45"/>
          <p:cNvSpPr/>
          <p:nvPr/>
        </p:nvSpPr>
        <p:spPr>
          <a:xfrm>
            <a:off x="1100327" y="3976115"/>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46" name="object 46"/>
          <p:cNvSpPr/>
          <p:nvPr/>
        </p:nvSpPr>
        <p:spPr>
          <a:xfrm>
            <a:off x="1100327" y="2593848"/>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47" name="object 47"/>
          <p:cNvSpPr/>
          <p:nvPr/>
        </p:nvSpPr>
        <p:spPr>
          <a:xfrm>
            <a:off x="1100327" y="1210055"/>
            <a:ext cx="56515" cy="0"/>
          </a:xfrm>
          <a:custGeom>
            <a:avLst/>
            <a:gdLst/>
            <a:ahLst/>
            <a:cxnLst/>
            <a:rect l="l" t="t" r="r" b="b"/>
            <a:pathLst>
              <a:path w="56515">
                <a:moveTo>
                  <a:pt x="0" y="0"/>
                </a:moveTo>
                <a:lnTo>
                  <a:pt x="56387" y="0"/>
                </a:lnTo>
              </a:path>
            </a:pathLst>
          </a:custGeom>
          <a:ln w="9144">
            <a:solidFill>
              <a:srgbClr val="6FAC46"/>
            </a:solidFill>
          </a:ln>
        </p:spPr>
        <p:txBody>
          <a:bodyPr wrap="square" lIns="0" tIns="0" rIns="0" bIns="0" rtlCol="0"/>
          <a:lstStyle/>
          <a:p>
            <a:endParaRPr/>
          </a:p>
        </p:txBody>
      </p:sp>
      <p:sp>
        <p:nvSpPr>
          <p:cNvPr id="48" name="object 48"/>
          <p:cNvSpPr/>
          <p:nvPr/>
        </p:nvSpPr>
        <p:spPr>
          <a:xfrm>
            <a:off x="1100327" y="5359908"/>
            <a:ext cx="9050020" cy="0"/>
          </a:xfrm>
          <a:custGeom>
            <a:avLst/>
            <a:gdLst/>
            <a:ahLst/>
            <a:cxnLst/>
            <a:rect l="l" t="t" r="r" b="b"/>
            <a:pathLst>
              <a:path w="9050020">
                <a:moveTo>
                  <a:pt x="0" y="0"/>
                </a:moveTo>
                <a:lnTo>
                  <a:pt x="9049512" y="0"/>
                </a:lnTo>
              </a:path>
            </a:pathLst>
          </a:custGeom>
          <a:ln w="9144">
            <a:solidFill>
              <a:srgbClr val="D9D9D9"/>
            </a:solidFill>
          </a:ln>
        </p:spPr>
        <p:txBody>
          <a:bodyPr wrap="square" lIns="0" tIns="0" rIns="0" bIns="0" rtlCol="0"/>
          <a:lstStyle/>
          <a:p>
            <a:endParaRPr/>
          </a:p>
        </p:txBody>
      </p:sp>
      <p:sp>
        <p:nvSpPr>
          <p:cNvPr id="49" name="object 49"/>
          <p:cNvSpPr/>
          <p:nvPr/>
        </p:nvSpPr>
        <p:spPr>
          <a:xfrm>
            <a:off x="1100327"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0" name="object 50"/>
          <p:cNvSpPr/>
          <p:nvPr/>
        </p:nvSpPr>
        <p:spPr>
          <a:xfrm>
            <a:off x="2458211"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1" name="object 51"/>
          <p:cNvSpPr/>
          <p:nvPr/>
        </p:nvSpPr>
        <p:spPr>
          <a:xfrm>
            <a:off x="3814571"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2" name="object 52"/>
          <p:cNvSpPr/>
          <p:nvPr/>
        </p:nvSpPr>
        <p:spPr>
          <a:xfrm>
            <a:off x="5172455"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3" name="object 53"/>
          <p:cNvSpPr/>
          <p:nvPr/>
        </p:nvSpPr>
        <p:spPr>
          <a:xfrm>
            <a:off x="6527292"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4" name="object 54"/>
          <p:cNvSpPr/>
          <p:nvPr/>
        </p:nvSpPr>
        <p:spPr>
          <a:xfrm>
            <a:off x="7885176"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5" name="object 55"/>
          <p:cNvSpPr/>
          <p:nvPr/>
        </p:nvSpPr>
        <p:spPr>
          <a:xfrm>
            <a:off x="9241535" y="5359908"/>
            <a:ext cx="0" cy="56515"/>
          </a:xfrm>
          <a:custGeom>
            <a:avLst/>
            <a:gdLst/>
            <a:ahLst/>
            <a:cxnLst/>
            <a:rect l="l" t="t" r="r" b="b"/>
            <a:pathLst>
              <a:path h="56514">
                <a:moveTo>
                  <a:pt x="0" y="0"/>
                </a:moveTo>
                <a:lnTo>
                  <a:pt x="0" y="56387"/>
                </a:lnTo>
              </a:path>
            </a:pathLst>
          </a:custGeom>
          <a:ln w="9144">
            <a:solidFill>
              <a:srgbClr val="D9D9D9"/>
            </a:solidFill>
          </a:ln>
        </p:spPr>
        <p:txBody>
          <a:bodyPr wrap="square" lIns="0" tIns="0" rIns="0" bIns="0" rtlCol="0"/>
          <a:lstStyle/>
          <a:p>
            <a:endParaRPr/>
          </a:p>
        </p:txBody>
      </p:sp>
      <p:sp>
        <p:nvSpPr>
          <p:cNvPr id="56" name="object 56"/>
          <p:cNvSpPr/>
          <p:nvPr/>
        </p:nvSpPr>
        <p:spPr>
          <a:xfrm>
            <a:off x="1101089" y="1407413"/>
            <a:ext cx="9048115" cy="2399030"/>
          </a:xfrm>
          <a:custGeom>
            <a:avLst/>
            <a:gdLst/>
            <a:ahLst/>
            <a:cxnLst/>
            <a:rect l="l" t="t" r="r" b="b"/>
            <a:pathLst>
              <a:path w="9048115" h="2399029">
                <a:moveTo>
                  <a:pt x="0" y="2398776"/>
                </a:moveTo>
                <a:lnTo>
                  <a:pt x="847343" y="1885188"/>
                </a:lnTo>
                <a:lnTo>
                  <a:pt x="1638300" y="1551432"/>
                </a:lnTo>
                <a:lnTo>
                  <a:pt x="2601468" y="1274064"/>
                </a:lnTo>
                <a:lnTo>
                  <a:pt x="3706368" y="976884"/>
                </a:lnTo>
                <a:lnTo>
                  <a:pt x="4582668" y="841248"/>
                </a:lnTo>
                <a:lnTo>
                  <a:pt x="5679948" y="842772"/>
                </a:lnTo>
                <a:lnTo>
                  <a:pt x="6256020" y="794003"/>
                </a:lnTo>
                <a:lnTo>
                  <a:pt x="6694932" y="635508"/>
                </a:lnTo>
                <a:lnTo>
                  <a:pt x="6876287" y="550163"/>
                </a:lnTo>
                <a:lnTo>
                  <a:pt x="7360919" y="457200"/>
                </a:lnTo>
                <a:lnTo>
                  <a:pt x="8057387" y="243839"/>
                </a:lnTo>
                <a:lnTo>
                  <a:pt x="9047988" y="0"/>
                </a:lnTo>
              </a:path>
            </a:pathLst>
          </a:custGeom>
          <a:ln w="28956">
            <a:solidFill>
              <a:srgbClr val="6FAC46"/>
            </a:solidFill>
          </a:ln>
        </p:spPr>
        <p:txBody>
          <a:bodyPr wrap="square" lIns="0" tIns="0" rIns="0" bIns="0" rtlCol="0"/>
          <a:lstStyle/>
          <a:p>
            <a:endParaRPr/>
          </a:p>
        </p:txBody>
      </p:sp>
      <p:sp>
        <p:nvSpPr>
          <p:cNvPr id="57" name="object 57"/>
          <p:cNvSpPr/>
          <p:nvPr/>
        </p:nvSpPr>
        <p:spPr>
          <a:xfrm>
            <a:off x="1065999" y="3769614"/>
            <a:ext cx="73152" cy="73152"/>
          </a:xfrm>
          <a:prstGeom prst="rect">
            <a:avLst/>
          </a:prstGeom>
          <a:blipFill>
            <a:blip r:embed="rId3" cstate="print"/>
            <a:stretch>
              <a:fillRect/>
            </a:stretch>
          </a:blipFill>
        </p:spPr>
        <p:txBody>
          <a:bodyPr wrap="square" lIns="0" tIns="0" rIns="0" bIns="0" rtlCol="0"/>
          <a:lstStyle/>
          <a:p>
            <a:endParaRPr/>
          </a:p>
        </p:txBody>
      </p:sp>
      <p:sp>
        <p:nvSpPr>
          <p:cNvPr id="58" name="object 58"/>
          <p:cNvSpPr/>
          <p:nvPr/>
        </p:nvSpPr>
        <p:spPr>
          <a:xfrm>
            <a:off x="1913382" y="3256026"/>
            <a:ext cx="73152" cy="73152"/>
          </a:xfrm>
          <a:prstGeom prst="rect">
            <a:avLst/>
          </a:prstGeom>
          <a:blipFill>
            <a:blip r:embed="rId4" cstate="print"/>
            <a:stretch>
              <a:fillRect/>
            </a:stretch>
          </a:blipFill>
        </p:spPr>
        <p:txBody>
          <a:bodyPr wrap="square" lIns="0" tIns="0" rIns="0" bIns="0" rtlCol="0"/>
          <a:lstStyle/>
          <a:p>
            <a:endParaRPr/>
          </a:p>
        </p:txBody>
      </p:sp>
      <p:sp>
        <p:nvSpPr>
          <p:cNvPr id="59" name="object 59"/>
          <p:cNvSpPr/>
          <p:nvPr/>
        </p:nvSpPr>
        <p:spPr>
          <a:xfrm>
            <a:off x="2704338" y="2923794"/>
            <a:ext cx="73152" cy="73152"/>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665982" y="2644901"/>
            <a:ext cx="73152" cy="73152"/>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4770882" y="2347722"/>
            <a:ext cx="73152" cy="73151"/>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5647182" y="2213610"/>
            <a:ext cx="73152" cy="73151"/>
          </a:xfrm>
          <a:prstGeom prst="rect">
            <a:avLst/>
          </a:prstGeom>
          <a:blipFill>
            <a:blip r:embed="rId6" cstate="print"/>
            <a:stretch>
              <a:fillRect/>
            </a:stretch>
          </a:blipFill>
        </p:spPr>
        <p:txBody>
          <a:bodyPr wrap="square" lIns="0" tIns="0" rIns="0" bIns="0" rtlCol="0"/>
          <a:lstStyle/>
          <a:p>
            <a:endParaRPr/>
          </a:p>
        </p:txBody>
      </p:sp>
      <p:sp>
        <p:nvSpPr>
          <p:cNvPr id="63" name="object 63"/>
          <p:cNvSpPr/>
          <p:nvPr/>
        </p:nvSpPr>
        <p:spPr>
          <a:xfrm>
            <a:off x="6745985" y="2215133"/>
            <a:ext cx="73152" cy="73152"/>
          </a:xfrm>
          <a:prstGeom prst="rect">
            <a:avLst/>
          </a:prstGeom>
          <a:blipFill>
            <a:blip r:embed="rId7" cstate="print"/>
            <a:stretch>
              <a:fillRect/>
            </a:stretch>
          </a:blipFill>
        </p:spPr>
        <p:txBody>
          <a:bodyPr wrap="square" lIns="0" tIns="0" rIns="0" bIns="0" rtlCol="0"/>
          <a:lstStyle/>
          <a:p>
            <a:endParaRPr/>
          </a:p>
        </p:txBody>
      </p:sp>
      <p:sp>
        <p:nvSpPr>
          <p:cNvPr id="64" name="object 64"/>
          <p:cNvSpPr/>
          <p:nvPr/>
        </p:nvSpPr>
        <p:spPr>
          <a:xfrm>
            <a:off x="7320533" y="2164842"/>
            <a:ext cx="73152" cy="73152"/>
          </a:xfrm>
          <a:prstGeom prst="rect">
            <a:avLst/>
          </a:prstGeom>
          <a:blipFill>
            <a:blip r:embed="rId8" cstate="print"/>
            <a:stretch>
              <a:fillRect/>
            </a:stretch>
          </a:blipFill>
        </p:spPr>
        <p:txBody>
          <a:bodyPr wrap="square" lIns="0" tIns="0" rIns="0" bIns="0" rtlCol="0"/>
          <a:lstStyle/>
          <a:p>
            <a:endParaRPr/>
          </a:p>
        </p:txBody>
      </p:sp>
      <p:sp>
        <p:nvSpPr>
          <p:cNvPr id="65" name="object 65"/>
          <p:cNvSpPr/>
          <p:nvPr/>
        </p:nvSpPr>
        <p:spPr>
          <a:xfrm>
            <a:off x="7759445" y="2007870"/>
            <a:ext cx="73151" cy="73152"/>
          </a:xfrm>
          <a:prstGeom prst="rect">
            <a:avLst/>
          </a:prstGeom>
          <a:blipFill>
            <a:blip r:embed="rId7" cstate="print"/>
            <a:stretch>
              <a:fillRect/>
            </a:stretch>
          </a:blipFill>
        </p:spPr>
        <p:txBody>
          <a:bodyPr wrap="square" lIns="0" tIns="0" rIns="0" bIns="0" rtlCol="0"/>
          <a:lstStyle/>
          <a:p>
            <a:endParaRPr/>
          </a:p>
        </p:txBody>
      </p:sp>
      <p:sp>
        <p:nvSpPr>
          <p:cNvPr id="66" name="object 66"/>
          <p:cNvSpPr/>
          <p:nvPr/>
        </p:nvSpPr>
        <p:spPr>
          <a:xfrm>
            <a:off x="7940802" y="1922526"/>
            <a:ext cx="73151" cy="73151"/>
          </a:xfrm>
          <a:prstGeom prst="rect">
            <a:avLst/>
          </a:prstGeom>
          <a:blipFill>
            <a:blip r:embed="rId7" cstate="print"/>
            <a:stretch>
              <a:fillRect/>
            </a:stretch>
          </a:blipFill>
        </p:spPr>
        <p:txBody>
          <a:bodyPr wrap="square" lIns="0" tIns="0" rIns="0" bIns="0" rtlCol="0"/>
          <a:lstStyle/>
          <a:p>
            <a:endParaRPr/>
          </a:p>
        </p:txBody>
      </p:sp>
      <p:sp>
        <p:nvSpPr>
          <p:cNvPr id="67" name="object 67"/>
          <p:cNvSpPr/>
          <p:nvPr/>
        </p:nvSpPr>
        <p:spPr>
          <a:xfrm>
            <a:off x="8425433" y="1829561"/>
            <a:ext cx="73152" cy="73151"/>
          </a:xfrm>
          <a:prstGeom prst="rect">
            <a:avLst/>
          </a:prstGeom>
          <a:blipFill>
            <a:blip r:embed="rId5" cstate="print"/>
            <a:stretch>
              <a:fillRect/>
            </a:stretch>
          </a:blipFill>
        </p:spPr>
        <p:txBody>
          <a:bodyPr wrap="square" lIns="0" tIns="0" rIns="0" bIns="0" rtlCol="0"/>
          <a:lstStyle/>
          <a:p>
            <a:endParaRPr/>
          </a:p>
        </p:txBody>
      </p:sp>
      <p:sp>
        <p:nvSpPr>
          <p:cNvPr id="68" name="object 68"/>
          <p:cNvSpPr/>
          <p:nvPr/>
        </p:nvSpPr>
        <p:spPr>
          <a:xfrm>
            <a:off x="9121902" y="1614677"/>
            <a:ext cx="73151" cy="73152"/>
          </a:xfrm>
          <a:prstGeom prst="rect">
            <a:avLst/>
          </a:prstGeom>
          <a:blipFill>
            <a:blip r:embed="rId7" cstate="print"/>
            <a:stretch>
              <a:fillRect/>
            </a:stretch>
          </a:blipFill>
        </p:spPr>
        <p:txBody>
          <a:bodyPr wrap="square" lIns="0" tIns="0" rIns="0" bIns="0" rtlCol="0"/>
          <a:lstStyle/>
          <a:p>
            <a:endParaRPr/>
          </a:p>
        </p:txBody>
      </p:sp>
      <p:sp>
        <p:nvSpPr>
          <p:cNvPr id="69" name="object 69"/>
          <p:cNvSpPr/>
          <p:nvPr/>
        </p:nvSpPr>
        <p:spPr>
          <a:xfrm>
            <a:off x="10112502" y="1372361"/>
            <a:ext cx="73151" cy="73151"/>
          </a:xfrm>
          <a:prstGeom prst="rect">
            <a:avLst/>
          </a:prstGeom>
          <a:blipFill>
            <a:blip r:embed="rId9" cstate="print"/>
            <a:stretch>
              <a:fillRect/>
            </a:stretch>
          </a:blipFill>
        </p:spPr>
        <p:txBody>
          <a:bodyPr wrap="square" lIns="0" tIns="0" rIns="0" bIns="0" rtlCol="0"/>
          <a:lstStyle/>
          <a:p>
            <a:endParaRPr/>
          </a:p>
        </p:txBody>
      </p:sp>
      <p:sp>
        <p:nvSpPr>
          <p:cNvPr id="70" name="object 70"/>
          <p:cNvSpPr/>
          <p:nvPr/>
        </p:nvSpPr>
        <p:spPr>
          <a:xfrm>
            <a:off x="1101089" y="2751582"/>
            <a:ext cx="8930640" cy="1507490"/>
          </a:xfrm>
          <a:custGeom>
            <a:avLst/>
            <a:gdLst/>
            <a:ahLst/>
            <a:cxnLst/>
            <a:rect l="l" t="t" r="r" b="b"/>
            <a:pathLst>
              <a:path w="8930640" h="1507489">
                <a:moveTo>
                  <a:pt x="0" y="1507235"/>
                </a:moveTo>
                <a:lnTo>
                  <a:pt x="1638300" y="1335023"/>
                </a:lnTo>
                <a:lnTo>
                  <a:pt x="2601468" y="1200911"/>
                </a:lnTo>
                <a:lnTo>
                  <a:pt x="3706368" y="1091183"/>
                </a:lnTo>
                <a:lnTo>
                  <a:pt x="4233672" y="525779"/>
                </a:lnTo>
                <a:lnTo>
                  <a:pt x="4887468" y="525779"/>
                </a:lnTo>
                <a:lnTo>
                  <a:pt x="5536692" y="243839"/>
                </a:lnTo>
                <a:lnTo>
                  <a:pt x="7252715" y="150875"/>
                </a:lnTo>
                <a:lnTo>
                  <a:pt x="8057387" y="73151"/>
                </a:lnTo>
                <a:lnTo>
                  <a:pt x="8930640" y="0"/>
                </a:lnTo>
              </a:path>
            </a:pathLst>
          </a:custGeom>
          <a:ln w="28956">
            <a:solidFill>
              <a:srgbClr val="4471C4"/>
            </a:solidFill>
          </a:ln>
        </p:spPr>
        <p:txBody>
          <a:bodyPr wrap="square" lIns="0" tIns="0" rIns="0" bIns="0" rtlCol="0"/>
          <a:lstStyle/>
          <a:p>
            <a:endParaRPr/>
          </a:p>
        </p:txBody>
      </p:sp>
      <p:sp>
        <p:nvSpPr>
          <p:cNvPr id="71" name="object 71"/>
          <p:cNvSpPr/>
          <p:nvPr/>
        </p:nvSpPr>
        <p:spPr>
          <a:xfrm>
            <a:off x="1058379" y="4216146"/>
            <a:ext cx="88900" cy="88900"/>
          </a:xfrm>
          <a:custGeom>
            <a:avLst/>
            <a:gdLst/>
            <a:ahLst/>
            <a:cxnLst/>
            <a:rect l="l" t="t" r="r" b="b"/>
            <a:pathLst>
              <a:path w="88900" h="88900">
                <a:moveTo>
                  <a:pt x="44195" y="0"/>
                </a:moveTo>
                <a:lnTo>
                  <a:pt x="0" y="44195"/>
                </a:lnTo>
                <a:lnTo>
                  <a:pt x="44195" y="88391"/>
                </a:lnTo>
                <a:lnTo>
                  <a:pt x="88391" y="44195"/>
                </a:lnTo>
                <a:lnTo>
                  <a:pt x="44195" y="0"/>
                </a:lnTo>
                <a:close/>
              </a:path>
            </a:pathLst>
          </a:custGeom>
          <a:solidFill>
            <a:srgbClr val="4471C4"/>
          </a:solidFill>
        </p:spPr>
        <p:txBody>
          <a:bodyPr wrap="square" lIns="0" tIns="0" rIns="0" bIns="0" rtlCol="0"/>
          <a:lstStyle/>
          <a:p>
            <a:endParaRPr/>
          </a:p>
        </p:txBody>
      </p:sp>
      <p:sp>
        <p:nvSpPr>
          <p:cNvPr id="72" name="object 72"/>
          <p:cNvSpPr/>
          <p:nvPr/>
        </p:nvSpPr>
        <p:spPr>
          <a:xfrm>
            <a:off x="2696717" y="4042409"/>
            <a:ext cx="88900" cy="88900"/>
          </a:xfrm>
          <a:custGeom>
            <a:avLst/>
            <a:gdLst/>
            <a:ahLst/>
            <a:cxnLst/>
            <a:rect l="l" t="t" r="r" b="b"/>
            <a:pathLst>
              <a:path w="88900" h="88900">
                <a:moveTo>
                  <a:pt x="44195" y="0"/>
                </a:moveTo>
                <a:lnTo>
                  <a:pt x="0" y="44195"/>
                </a:lnTo>
                <a:lnTo>
                  <a:pt x="44195" y="88391"/>
                </a:lnTo>
                <a:lnTo>
                  <a:pt x="88392" y="44195"/>
                </a:lnTo>
                <a:lnTo>
                  <a:pt x="44195" y="0"/>
                </a:lnTo>
                <a:close/>
              </a:path>
            </a:pathLst>
          </a:custGeom>
          <a:solidFill>
            <a:srgbClr val="4471C4"/>
          </a:solidFill>
        </p:spPr>
        <p:txBody>
          <a:bodyPr wrap="square" lIns="0" tIns="0" rIns="0" bIns="0" rtlCol="0"/>
          <a:lstStyle/>
          <a:p>
            <a:endParaRPr/>
          </a:p>
        </p:txBody>
      </p:sp>
      <p:sp>
        <p:nvSpPr>
          <p:cNvPr id="73" name="object 73"/>
          <p:cNvSpPr/>
          <p:nvPr/>
        </p:nvSpPr>
        <p:spPr>
          <a:xfrm>
            <a:off x="3658361" y="3908297"/>
            <a:ext cx="88900" cy="88900"/>
          </a:xfrm>
          <a:custGeom>
            <a:avLst/>
            <a:gdLst/>
            <a:ahLst/>
            <a:cxnLst/>
            <a:rect l="l" t="t" r="r" b="b"/>
            <a:pathLst>
              <a:path w="88900" h="88900">
                <a:moveTo>
                  <a:pt x="44196" y="0"/>
                </a:moveTo>
                <a:lnTo>
                  <a:pt x="0" y="44195"/>
                </a:lnTo>
                <a:lnTo>
                  <a:pt x="44196" y="88391"/>
                </a:lnTo>
                <a:lnTo>
                  <a:pt x="88391" y="44195"/>
                </a:lnTo>
                <a:lnTo>
                  <a:pt x="44196" y="0"/>
                </a:lnTo>
                <a:close/>
              </a:path>
            </a:pathLst>
          </a:custGeom>
          <a:solidFill>
            <a:srgbClr val="4471C4"/>
          </a:solidFill>
        </p:spPr>
        <p:txBody>
          <a:bodyPr wrap="square" lIns="0" tIns="0" rIns="0" bIns="0" rtlCol="0"/>
          <a:lstStyle/>
          <a:p>
            <a:endParaRPr/>
          </a:p>
        </p:txBody>
      </p:sp>
      <p:sp>
        <p:nvSpPr>
          <p:cNvPr id="74" name="object 74"/>
          <p:cNvSpPr/>
          <p:nvPr/>
        </p:nvSpPr>
        <p:spPr>
          <a:xfrm>
            <a:off x="4763261" y="3798570"/>
            <a:ext cx="88900" cy="88900"/>
          </a:xfrm>
          <a:custGeom>
            <a:avLst/>
            <a:gdLst/>
            <a:ahLst/>
            <a:cxnLst/>
            <a:rect l="l" t="t" r="r" b="b"/>
            <a:pathLst>
              <a:path w="88900" h="88900">
                <a:moveTo>
                  <a:pt x="44196" y="0"/>
                </a:moveTo>
                <a:lnTo>
                  <a:pt x="0" y="44195"/>
                </a:lnTo>
                <a:lnTo>
                  <a:pt x="44196" y="88391"/>
                </a:lnTo>
                <a:lnTo>
                  <a:pt x="88391" y="44195"/>
                </a:lnTo>
                <a:lnTo>
                  <a:pt x="44196" y="0"/>
                </a:lnTo>
                <a:close/>
              </a:path>
            </a:pathLst>
          </a:custGeom>
          <a:solidFill>
            <a:srgbClr val="4471C4"/>
          </a:solidFill>
        </p:spPr>
        <p:txBody>
          <a:bodyPr wrap="square" lIns="0" tIns="0" rIns="0" bIns="0" rtlCol="0"/>
          <a:lstStyle/>
          <a:p>
            <a:endParaRPr/>
          </a:p>
        </p:txBody>
      </p:sp>
      <p:sp>
        <p:nvSpPr>
          <p:cNvPr id="75" name="object 75"/>
          <p:cNvSpPr/>
          <p:nvPr/>
        </p:nvSpPr>
        <p:spPr>
          <a:xfrm>
            <a:off x="5290565" y="3234689"/>
            <a:ext cx="88900" cy="88900"/>
          </a:xfrm>
          <a:custGeom>
            <a:avLst/>
            <a:gdLst/>
            <a:ahLst/>
            <a:cxnLst/>
            <a:rect l="l" t="t" r="r" b="b"/>
            <a:pathLst>
              <a:path w="88900" h="88900">
                <a:moveTo>
                  <a:pt x="44196" y="0"/>
                </a:moveTo>
                <a:lnTo>
                  <a:pt x="0" y="44196"/>
                </a:lnTo>
                <a:lnTo>
                  <a:pt x="44196" y="88392"/>
                </a:lnTo>
                <a:lnTo>
                  <a:pt x="88392" y="44196"/>
                </a:lnTo>
                <a:lnTo>
                  <a:pt x="44196" y="0"/>
                </a:lnTo>
                <a:close/>
              </a:path>
            </a:pathLst>
          </a:custGeom>
          <a:solidFill>
            <a:srgbClr val="4471C4"/>
          </a:solidFill>
        </p:spPr>
        <p:txBody>
          <a:bodyPr wrap="square" lIns="0" tIns="0" rIns="0" bIns="0" rtlCol="0"/>
          <a:lstStyle/>
          <a:p>
            <a:endParaRPr/>
          </a:p>
        </p:txBody>
      </p:sp>
      <p:sp>
        <p:nvSpPr>
          <p:cNvPr id="76" name="object 76"/>
          <p:cNvSpPr/>
          <p:nvPr/>
        </p:nvSpPr>
        <p:spPr>
          <a:xfrm>
            <a:off x="5944361" y="3234689"/>
            <a:ext cx="88900" cy="88900"/>
          </a:xfrm>
          <a:custGeom>
            <a:avLst/>
            <a:gdLst/>
            <a:ahLst/>
            <a:cxnLst/>
            <a:rect l="l" t="t" r="r" b="b"/>
            <a:pathLst>
              <a:path w="88900" h="88900">
                <a:moveTo>
                  <a:pt x="44196" y="0"/>
                </a:moveTo>
                <a:lnTo>
                  <a:pt x="0" y="44196"/>
                </a:lnTo>
                <a:lnTo>
                  <a:pt x="44196" y="88392"/>
                </a:lnTo>
                <a:lnTo>
                  <a:pt x="88391" y="44196"/>
                </a:lnTo>
                <a:lnTo>
                  <a:pt x="44196" y="0"/>
                </a:lnTo>
                <a:close/>
              </a:path>
            </a:pathLst>
          </a:custGeom>
          <a:solidFill>
            <a:srgbClr val="4471C4"/>
          </a:solidFill>
        </p:spPr>
        <p:txBody>
          <a:bodyPr wrap="square" lIns="0" tIns="0" rIns="0" bIns="0" rtlCol="0"/>
          <a:lstStyle/>
          <a:p>
            <a:endParaRPr/>
          </a:p>
        </p:txBody>
      </p:sp>
      <p:sp>
        <p:nvSpPr>
          <p:cNvPr id="77" name="object 77"/>
          <p:cNvSpPr/>
          <p:nvPr/>
        </p:nvSpPr>
        <p:spPr>
          <a:xfrm>
            <a:off x="6595109" y="2952750"/>
            <a:ext cx="88900" cy="88900"/>
          </a:xfrm>
          <a:custGeom>
            <a:avLst/>
            <a:gdLst/>
            <a:ahLst/>
            <a:cxnLst/>
            <a:rect l="l" t="t" r="r" b="b"/>
            <a:pathLst>
              <a:path w="88900" h="88900">
                <a:moveTo>
                  <a:pt x="44196" y="0"/>
                </a:moveTo>
                <a:lnTo>
                  <a:pt x="0" y="44195"/>
                </a:lnTo>
                <a:lnTo>
                  <a:pt x="44196" y="88392"/>
                </a:lnTo>
                <a:lnTo>
                  <a:pt x="88392" y="44195"/>
                </a:lnTo>
                <a:lnTo>
                  <a:pt x="44196" y="0"/>
                </a:lnTo>
                <a:close/>
              </a:path>
            </a:pathLst>
          </a:custGeom>
          <a:solidFill>
            <a:srgbClr val="4471C4"/>
          </a:solidFill>
        </p:spPr>
        <p:txBody>
          <a:bodyPr wrap="square" lIns="0" tIns="0" rIns="0" bIns="0" rtlCol="0"/>
          <a:lstStyle/>
          <a:p>
            <a:endParaRPr/>
          </a:p>
        </p:txBody>
      </p:sp>
      <p:sp>
        <p:nvSpPr>
          <p:cNvPr id="78" name="object 78"/>
          <p:cNvSpPr/>
          <p:nvPr/>
        </p:nvSpPr>
        <p:spPr>
          <a:xfrm>
            <a:off x="8311133" y="2859785"/>
            <a:ext cx="88900" cy="88900"/>
          </a:xfrm>
          <a:custGeom>
            <a:avLst/>
            <a:gdLst/>
            <a:ahLst/>
            <a:cxnLst/>
            <a:rect l="l" t="t" r="r" b="b"/>
            <a:pathLst>
              <a:path w="88900" h="88900">
                <a:moveTo>
                  <a:pt x="44196" y="0"/>
                </a:moveTo>
                <a:lnTo>
                  <a:pt x="0" y="44196"/>
                </a:lnTo>
                <a:lnTo>
                  <a:pt x="44196" y="88391"/>
                </a:lnTo>
                <a:lnTo>
                  <a:pt x="88392" y="44196"/>
                </a:lnTo>
                <a:lnTo>
                  <a:pt x="44196" y="0"/>
                </a:lnTo>
                <a:close/>
              </a:path>
            </a:pathLst>
          </a:custGeom>
          <a:solidFill>
            <a:srgbClr val="4471C4"/>
          </a:solidFill>
        </p:spPr>
        <p:txBody>
          <a:bodyPr wrap="square" lIns="0" tIns="0" rIns="0" bIns="0" rtlCol="0"/>
          <a:lstStyle/>
          <a:p>
            <a:endParaRPr/>
          </a:p>
        </p:txBody>
      </p:sp>
      <p:sp>
        <p:nvSpPr>
          <p:cNvPr id="79" name="object 79"/>
          <p:cNvSpPr/>
          <p:nvPr/>
        </p:nvSpPr>
        <p:spPr>
          <a:xfrm>
            <a:off x="9114281" y="2782061"/>
            <a:ext cx="88900" cy="88900"/>
          </a:xfrm>
          <a:custGeom>
            <a:avLst/>
            <a:gdLst/>
            <a:ahLst/>
            <a:cxnLst/>
            <a:rect l="l" t="t" r="r" b="b"/>
            <a:pathLst>
              <a:path w="88900" h="88900">
                <a:moveTo>
                  <a:pt x="44196" y="0"/>
                </a:moveTo>
                <a:lnTo>
                  <a:pt x="0" y="44196"/>
                </a:lnTo>
                <a:lnTo>
                  <a:pt x="44196" y="88391"/>
                </a:lnTo>
                <a:lnTo>
                  <a:pt x="88392" y="44196"/>
                </a:lnTo>
                <a:lnTo>
                  <a:pt x="44196" y="0"/>
                </a:lnTo>
                <a:close/>
              </a:path>
            </a:pathLst>
          </a:custGeom>
          <a:solidFill>
            <a:srgbClr val="4471C4"/>
          </a:solidFill>
        </p:spPr>
        <p:txBody>
          <a:bodyPr wrap="square" lIns="0" tIns="0" rIns="0" bIns="0" rtlCol="0"/>
          <a:lstStyle/>
          <a:p>
            <a:endParaRPr/>
          </a:p>
        </p:txBody>
      </p:sp>
      <p:sp>
        <p:nvSpPr>
          <p:cNvPr id="80" name="object 80"/>
          <p:cNvSpPr/>
          <p:nvPr/>
        </p:nvSpPr>
        <p:spPr>
          <a:xfrm>
            <a:off x="9987533" y="2708910"/>
            <a:ext cx="88900" cy="88900"/>
          </a:xfrm>
          <a:custGeom>
            <a:avLst/>
            <a:gdLst/>
            <a:ahLst/>
            <a:cxnLst/>
            <a:rect l="l" t="t" r="r" b="b"/>
            <a:pathLst>
              <a:path w="88900" h="88900">
                <a:moveTo>
                  <a:pt x="44196" y="0"/>
                </a:moveTo>
                <a:lnTo>
                  <a:pt x="0" y="44195"/>
                </a:lnTo>
                <a:lnTo>
                  <a:pt x="44196" y="88391"/>
                </a:lnTo>
                <a:lnTo>
                  <a:pt x="88392" y="44195"/>
                </a:lnTo>
                <a:lnTo>
                  <a:pt x="44196" y="0"/>
                </a:lnTo>
                <a:close/>
              </a:path>
            </a:pathLst>
          </a:custGeom>
          <a:solidFill>
            <a:srgbClr val="4471C4"/>
          </a:solidFill>
        </p:spPr>
        <p:txBody>
          <a:bodyPr wrap="square" lIns="0" tIns="0" rIns="0" bIns="0" rtlCol="0"/>
          <a:lstStyle/>
          <a:p>
            <a:endParaRPr/>
          </a:p>
        </p:txBody>
      </p:sp>
      <p:sp>
        <p:nvSpPr>
          <p:cNvPr id="81" name="object 81"/>
          <p:cNvSpPr txBox="1"/>
          <p:nvPr/>
        </p:nvSpPr>
        <p:spPr>
          <a:xfrm>
            <a:off x="743204" y="3836873"/>
            <a:ext cx="205740"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85858"/>
                </a:solidFill>
                <a:latin typeface="Calibri"/>
                <a:cs typeface="Calibri"/>
              </a:rPr>
              <a:t>10</a:t>
            </a:r>
            <a:endParaRPr sz="1400">
              <a:latin typeface="Calibri"/>
              <a:cs typeface="Calibri"/>
            </a:endParaRPr>
          </a:p>
        </p:txBody>
      </p:sp>
      <p:sp>
        <p:nvSpPr>
          <p:cNvPr id="82" name="object 82"/>
          <p:cNvSpPr txBox="1"/>
          <p:nvPr/>
        </p:nvSpPr>
        <p:spPr>
          <a:xfrm>
            <a:off x="652983" y="2453462"/>
            <a:ext cx="295275"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85858"/>
                </a:solidFill>
                <a:latin typeface="Calibri"/>
                <a:cs typeface="Calibri"/>
              </a:rPr>
              <a:t>100</a:t>
            </a:r>
            <a:endParaRPr sz="1400">
              <a:latin typeface="Calibri"/>
              <a:cs typeface="Calibri"/>
            </a:endParaRPr>
          </a:p>
        </p:txBody>
      </p:sp>
      <p:sp>
        <p:nvSpPr>
          <p:cNvPr id="83" name="object 83"/>
          <p:cNvSpPr txBox="1"/>
          <p:nvPr/>
        </p:nvSpPr>
        <p:spPr>
          <a:xfrm>
            <a:off x="563067" y="1070228"/>
            <a:ext cx="385445"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85858"/>
                </a:solidFill>
                <a:latin typeface="Calibri"/>
                <a:cs typeface="Calibri"/>
              </a:rPr>
              <a:t>1000</a:t>
            </a:r>
            <a:endParaRPr sz="1400">
              <a:latin typeface="Calibri"/>
              <a:cs typeface="Calibri"/>
            </a:endParaRPr>
          </a:p>
        </p:txBody>
      </p:sp>
      <p:sp>
        <p:nvSpPr>
          <p:cNvPr id="84" name="object 84"/>
          <p:cNvSpPr txBox="1"/>
          <p:nvPr/>
        </p:nvSpPr>
        <p:spPr>
          <a:xfrm>
            <a:off x="4430648" y="749554"/>
            <a:ext cx="2583562" cy="258404"/>
          </a:xfrm>
          <a:prstGeom prst="rect">
            <a:avLst/>
          </a:prstGeom>
        </p:spPr>
        <p:txBody>
          <a:bodyPr vert="horz" wrap="square" lIns="0" tIns="12065" rIns="0" bIns="0" rtlCol="0">
            <a:spAutoFit/>
          </a:bodyPr>
          <a:lstStyle/>
          <a:p>
            <a:pPr marL="12700">
              <a:lnSpc>
                <a:spcPct val="100000"/>
              </a:lnSpc>
              <a:spcBef>
                <a:spcPts val="95"/>
              </a:spcBef>
            </a:pPr>
            <a:r>
              <a:rPr lang="ru-RU" sz="1600" b="1" spc="-10" dirty="0" smtClean="0">
                <a:solidFill>
                  <a:srgbClr val="585858"/>
                </a:solidFill>
                <a:latin typeface="Calibri"/>
                <a:cs typeface="Calibri"/>
              </a:rPr>
              <a:t>Теоретический пик </a:t>
            </a:r>
            <a:r>
              <a:rPr sz="1600" b="1" spc="-20" dirty="0" smtClean="0">
                <a:solidFill>
                  <a:srgbClr val="585858"/>
                </a:solidFill>
                <a:latin typeface="Calibri"/>
                <a:cs typeface="Calibri"/>
              </a:rPr>
              <a:t>GB/s</a:t>
            </a:r>
            <a:endParaRPr sz="1600" dirty="0">
              <a:latin typeface="Calibri"/>
              <a:cs typeface="Calibri"/>
            </a:endParaRPr>
          </a:p>
        </p:txBody>
      </p:sp>
      <p:sp>
        <p:nvSpPr>
          <p:cNvPr id="85" name="object 85"/>
          <p:cNvSpPr/>
          <p:nvPr/>
        </p:nvSpPr>
        <p:spPr>
          <a:xfrm>
            <a:off x="1693926" y="1447800"/>
            <a:ext cx="243840" cy="73151"/>
          </a:xfrm>
          <a:prstGeom prst="rect">
            <a:avLst/>
          </a:prstGeom>
          <a:blipFill>
            <a:blip r:embed="rId10" cstate="print"/>
            <a:stretch>
              <a:fillRect/>
            </a:stretch>
          </a:blipFill>
        </p:spPr>
        <p:txBody>
          <a:bodyPr wrap="square" lIns="0" tIns="0" rIns="0" bIns="0" rtlCol="0"/>
          <a:lstStyle/>
          <a:p>
            <a:endParaRPr/>
          </a:p>
        </p:txBody>
      </p:sp>
      <p:sp>
        <p:nvSpPr>
          <p:cNvPr id="86" name="object 86"/>
          <p:cNvSpPr/>
          <p:nvPr/>
        </p:nvSpPr>
        <p:spPr>
          <a:xfrm>
            <a:off x="1693926" y="1811273"/>
            <a:ext cx="243840" cy="0"/>
          </a:xfrm>
          <a:custGeom>
            <a:avLst/>
            <a:gdLst/>
            <a:ahLst/>
            <a:cxnLst/>
            <a:rect l="l" t="t" r="r" b="b"/>
            <a:pathLst>
              <a:path w="243839">
                <a:moveTo>
                  <a:pt x="0" y="0"/>
                </a:moveTo>
                <a:lnTo>
                  <a:pt x="243840" y="0"/>
                </a:lnTo>
              </a:path>
            </a:pathLst>
          </a:custGeom>
          <a:ln w="28956">
            <a:solidFill>
              <a:srgbClr val="4471C4"/>
            </a:solidFill>
          </a:ln>
        </p:spPr>
        <p:txBody>
          <a:bodyPr wrap="square" lIns="0" tIns="0" rIns="0" bIns="0" rtlCol="0"/>
          <a:lstStyle/>
          <a:p>
            <a:endParaRPr/>
          </a:p>
        </p:txBody>
      </p:sp>
      <p:sp>
        <p:nvSpPr>
          <p:cNvPr id="87" name="object 87"/>
          <p:cNvSpPr/>
          <p:nvPr/>
        </p:nvSpPr>
        <p:spPr>
          <a:xfrm>
            <a:off x="1770888" y="1766316"/>
            <a:ext cx="88900" cy="88900"/>
          </a:xfrm>
          <a:custGeom>
            <a:avLst/>
            <a:gdLst/>
            <a:ahLst/>
            <a:cxnLst/>
            <a:rect l="l" t="t" r="r" b="b"/>
            <a:pathLst>
              <a:path w="88900" h="88900">
                <a:moveTo>
                  <a:pt x="44195" y="0"/>
                </a:moveTo>
                <a:lnTo>
                  <a:pt x="0" y="44196"/>
                </a:lnTo>
                <a:lnTo>
                  <a:pt x="44195" y="88392"/>
                </a:lnTo>
                <a:lnTo>
                  <a:pt x="88392" y="44196"/>
                </a:lnTo>
                <a:lnTo>
                  <a:pt x="44195" y="0"/>
                </a:lnTo>
                <a:close/>
              </a:path>
            </a:pathLst>
          </a:custGeom>
          <a:solidFill>
            <a:srgbClr val="4471C4"/>
          </a:solidFill>
        </p:spPr>
        <p:txBody>
          <a:bodyPr wrap="square" lIns="0" tIns="0" rIns="0" bIns="0" rtlCol="0"/>
          <a:lstStyle/>
          <a:p>
            <a:endParaRPr/>
          </a:p>
        </p:txBody>
      </p:sp>
      <p:sp>
        <p:nvSpPr>
          <p:cNvPr id="88" name="object 88"/>
          <p:cNvSpPr txBox="1"/>
          <p:nvPr/>
        </p:nvSpPr>
        <p:spPr>
          <a:xfrm>
            <a:off x="1950847" y="1364107"/>
            <a:ext cx="798195" cy="528350"/>
          </a:xfrm>
          <a:prstGeom prst="rect">
            <a:avLst/>
          </a:prstGeom>
        </p:spPr>
        <p:txBody>
          <a:bodyPr vert="horz" wrap="square" lIns="0" tIns="12700" rIns="0" bIns="0" rtlCol="0">
            <a:spAutoFit/>
          </a:bodyPr>
          <a:lstStyle/>
          <a:p>
            <a:pPr marL="12700">
              <a:lnSpc>
                <a:spcPct val="100000"/>
              </a:lnSpc>
              <a:spcBef>
                <a:spcPts val="100"/>
              </a:spcBef>
            </a:pPr>
            <a:r>
              <a:rPr lang="ru-RU" sz="1200" b="1" spc="-5" dirty="0" smtClean="0">
                <a:solidFill>
                  <a:srgbClr val="585858"/>
                </a:solidFill>
                <a:latin typeface="Calibri"/>
                <a:cs typeface="Calibri"/>
              </a:rPr>
              <a:t>ГП </a:t>
            </a:r>
            <a:r>
              <a:rPr sz="1200" b="1" spc="-5" dirty="0" smtClean="0">
                <a:solidFill>
                  <a:srgbClr val="585858"/>
                </a:solidFill>
                <a:latin typeface="Calibri"/>
                <a:cs typeface="Calibri"/>
              </a:rPr>
              <a:t>NVIDIA</a:t>
            </a:r>
            <a:r>
              <a:rPr sz="1200" b="1" spc="-50" dirty="0" smtClean="0">
                <a:solidFill>
                  <a:srgbClr val="585858"/>
                </a:solidFill>
                <a:latin typeface="Calibri"/>
                <a:cs typeface="Calibri"/>
              </a:rPr>
              <a:t> </a:t>
            </a:r>
            <a:endParaRPr sz="1200" dirty="0">
              <a:latin typeface="Calibri"/>
              <a:cs typeface="Calibri"/>
            </a:endParaRPr>
          </a:p>
          <a:p>
            <a:pPr>
              <a:lnSpc>
                <a:spcPct val="100000"/>
              </a:lnSpc>
              <a:spcBef>
                <a:spcPts val="30"/>
              </a:spcBef>
            </a:pPr>
            <a:endParaRPr sz="950" dirty="0">
              <a:latin typeface="Times New Roman"/>
              <a:cs typeface="Times New Roman"/>
            </a:endParaRPr>
          </a:p>
          <a:p>
            <a:pPr marL="12700">
              <a:lnSpc>
                <a:spcPct val="100000"/>
              </a:lnSpc>
            </a:pPr>
            <a:r>
              <a:rPr lang="ru-RU" sz="1200" b="1" spc="-5" dirty="0" smtClean="0">
                <a:solidFill>
                  <a:srgbClr val="585858"/>
                </a:solidFill>
                <a:latin typeface="Calibri"/>
                <a:cs typeface="Calibri"/>
              </a:rPr>
              <a:t>ЦПУ </a:t>
            </a:r>
            <a:r>
              <a:rPr sz="1200" b="1" spc="-5" dirty="0" smtClean="0">
                <a:solidFill>
                  <a:srgbClr val="585858"/>
                </a:solidFill>
                <a:latin typeface="Calibri"/>
                <a:cs typeface="Calibri"/>
              </a:rPr>
              <a:t>Intel</a:t>
            </a:r>
            <a:endParaRPr sz="1200" dirty="0">
              <a:latin typeface="Calibri"/>
              <a:cs typeface="Calibri"/>
            </a:endParaRPr>
          </a:p>
        </p:txBody>
      </p:sp>
      <p:sp>
        <p:nvSpPr>
          <p:cNvPr id="89" name="object 89"/>
          <p:cNvSpPr txBox="1"/>
          <p:nvPr/>
        </p:nvSpPr>
        <p:spPr>
          <a:xfrm>
            <a:off x="833424" y="5265064"/>
            <a:ext cx="461009" cy="435609"/>
          </a:xfrm>
          <a:prstGeom prst="rect">
            <a:avLst/>
          </a:prstGeom>
        </p:spPr>
        <p:txBody>
          <a:bodyPr vert="horz" wrap="square" lIns="0" tIns="0" rIns="0" bIns="0" rtlCol="0">
            <a:spAutoFit/>
          </a:bodyPr>
          <a:lstStyle/>
          <a:p>
            <a:pPr marL="12700">
              <a:lnSpc>
                <a:spcPts val="1435"/>
              </a:lnSpc>
            </a:pPr>
            <a:r>
              <a:rPr sz="1400" dirty="0">
                <a:solidFill>
                  <a:srgbClr val="585858"/>
                </a:solidFill>
                <a:latin typeface="Calibri"/>
                <a:cs typeface="Calibri"/>
              </a:rPr>
              <a:t>1</a:t>
            </a:r>
            <a:endParaRPr sz="1400">
              <a:latin typeface="Calibri"/>
              <a:cs typeface="Calibri"/>
            </a:endParaRPr>
          </a:p>
          <a:p>
            <a:pPr marL="88265">
              <a:lnSpc>
                <a:spcPct val="100000"/>
              </a:lnSpc>
              <a:spcBef>
                <a:spcPts val="140"/>
              </a:spcBef>
            </a:pPr>
            <a:r>
              <a:rPr sz="1400" spc="-5" dirty="0">
                <a:solidFill>
                  <a:srgbClr val="585858"/>
                </a:solidFill>
                <a:latin typeface="Calibri"/>
                <a:cs typeface="Calibri"/>
              </a:rPr>
              <a:t>2003</a:t>
            </a:r>
            <a:endParaRPr sz="1400">
              <a:latin typeface="Calibri"/>
              <a:cs typeface="Calibri"/>
            </a:endParaRPr>
          </a:p>
        </p:txBody>
      </p:sp>
      <p:sp>
        <p:nvSpPr>
          <p:cNvPr id="90" name="object 90"/>
          <p:cNvSpPr txBox="1"/>
          <p:nvPr/>
        </p:nvSpPr>
        <p:spPr>
          <a:xfrm>
            <a:off x="2266950"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2005</a:t>
            </a:r>
            <a:endParaRPr sz="1400">
              <a:latin typeface="Calibri"/>
              <a:cs typeface="Calibri"/>
            </a:endParaRPr>
          </a:p>
        </p:txBody>
      </p:sp>
      <p:sp>
        <p:nvSpPr>
          <p:cNvPr id="91" name="object 91"/>
          <p:cNvSpPr txBox="1"/>
          <p:nvPr/>
        </p:nvSpPr>
        <p:spPr>
          <a:xfrm>
            <a:off x="3622928"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2007</a:t>
            </a:r>
            <a:endParaRPr sz="1400">
              <a:latin typeface="Calibri"/>
              <a:cs typeface="Calibri"/>
            </a:endParaRPr>
          </a:p>
        </p:txBody>
      </p:sp>
      <p:sp>
        <p:nvSpPr>
          <p:cNvPr id="92" name="object 92"/>
          <p:cNvSpPr txBox="1"/>
          <p:nvPr/>
        </p:nvSpPr>
        <p:spPr>
          <a:xfrm>
            <a:off x="4980559"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2009</a:t>
            </a:r>
            <a:endParaRPr sz="1400">
              <a:latin typeface="Calibri"/>
              <a:cs typeface="Calibri"/>
            </a:endParaRPr>
          </a:p>
        </p:txBody>
      </p:sp>
      <p:sp>
        <p:nvSpPr>
          <p:cNvPr id="93" name="object 93"/>
          <p:cNvSpPr txBox="1"/>
          <p:nvPr/>
        </p:nvSpPr>
        <p:spPr>
          <a:xfrm>
            <a:off x="6336538"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2011</a:t>
            </a:r>
            <a:endParaRPr sz="1400">
              <a:latin typeface="Calibri"/>
              <a:cs typeface="Calibri"/>
            </a:endParaRPr>
          </a:p>
        </p:txBody>
      </p:sp>
      <p:sp>
        <p:nvSpPr>
          <p:cNvPr id="94" name="object 94"/>
          <p:cNvSpPr txBox="1"/>
          <p:nvPr/>
        </p:nvSpPr>
        <p:spPr>
          <a:xfrm>
            <a:off x="7694421"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2013</a:t>
            </a:r>
            <a:endParaRPr sz="1400">
              <a:latin typeface="Calibri"/>
              <a:cs typeface="Calibri"/>
            </a:endParaRPr>
          </a:p>
        </p:txBody>
      </p:sp>
      <p:sp>
        <p:nvSpPr>
          <p:cNvPr id="95" name="object 95"/>
          <p:cNvSpPr txBox="1"/>
          <p:nvPr/>
        </p:nvSpPr>
        <p:spPr>
          <a:xfrm>
            <a:off x="9050273" y="5496636"/>
            <a:ext cx="385445" cy="203835"/>
          </a:xfrm>
          <a:prstGeom prst="rect">
            <a:avLst/>
          </a:prstGeom>
        </p:spPr>
        <p:txBody>
          <a:bodyPr vert="horz" wrap="square" lIns="0" tIns="0" rIns="0" bIns="0" rtlCol="0">
            <a:spAutoFit/>
          </a:bodyPr>
          <a:lstStyle/>
          <a:p>
            <a:pPr marL="12700">
              <a:lnSpc>
                <a:spcPts val="1435"/>
              </a:lnSpc>
            </a:pPr>
            <a:r>
              <a:rPr sz="1400" spc="-5" dirty="0">
                <a:solidFill>
                  <a:srgbClr val="585858"/>
                </a:solidFill>
                <a:latin typeface="Calibri"/>
                <a:cs typeface="Calibri"/>
              </a:rPr>
              <a:t>2015</a:t>
            </a:r>
            <a:endParaRPr sz="14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17632" y="5852261"/>
            <a:ext cx="7937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05050"/>
                </a:solidFill>
                <a:latin typeface="Trebuchet MS"/>
                <a:cs typeface="Trebuchet MS"/>
              </a:rPr>
              <a:t>8</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5680" y="2098675"/>
            <a:ext cx="9599930" cy="3202800"/>
          </a:xfrm>
          <a:prstGeom prst="rect">
            <a:avLst/>
          </a:prstGeom>
        </p:spPr>
        <p:txBody>
          <a:bodyPr vert="horz" wrap="square" lIns="0" tIns="47625" rIns="0" bIns="0" rtlCol="0">
            <a:spAutoFit/>
          </a:bodyPr>
          <a:lstStyle/>
          <a:p>
            <a:pPr marL="12700" marR="36830">
              <a:lnSpc>
                <a:spcPts val="2160"/>
              </a:lnSpc>
              <a:spcBef>
                <a:spcPts val="375"/>
              </a:spcBef>
            </a:pPr>
            <a:r>
              <a:rPr lang="ru-RU" sz="2000" dirty="0" smtClean="0">
                <a:latin typeface="Trebuchet MS"/>
                <a:cs typeface="Trebuchet MS"/>
              </a:rPr>
              <a:t>Пропускная способность с плавающей точкой – это зачастую количество, которое мы хотим максимизировать. Если мы удвоим пропускную способность с плавающей точкой, мы удвоим объем полезной работы, которую мы делаем в данный момент времени.</a:t>
            </a:r>
          </a:p>
          <a:p>
            <a:pPr marL="12700" marR="36830">
              <a:lnSpc>
                <a:spcPts val="2160"/>
              </a:lnSpc>
              <a:spcBef>
                <a:spcPts val="375"/>
              </a:spcBef>
            </a:pPr>
            <a:endParaRPr lang="ru-RU" sz="2000" spc="-5" dirty="0">
              <a:latin typeface="Trebuchet MS"/>
              <a:cs typeface="Trebuchet MS"/>
            </a:endParaRPr>
          </a:p>
          <a:p>
            <a:pPr marL="12700" marR="36830">
              <a:lnSpc>
                <a:spcPts val="2160"/>
              </a:lnSpc>
              <a:spcBef>
                <a:spcPts val="375"/>
              </a:spcBef>
            </a:pPr>
            <a:r>
              <a:rPr lang="en-US" sz="2000" dirty="0">
                <a:latin typeface="Trebuchet MS"/>
                <a:cs typeface="Trebuchet MS"/>
              </a:rPr>
              <a:t>R</a:t>
            </a:r>
            <a:r>
              <a:rPr sz="2000" dirty="0" smtClean="0">
                <a:latin typeface="Trebuchet MS"/>
                <a:cs typeface="Trebuchet MS"/>
              </a:rPr>
              <a:t>oofline </a:t>
            </a:r>
            <a:r>
              <a:rPr lang="ru-RU" sz="2000" dirty="0" smtClean="0">
                <a:latin typeface="Trebuchet MS"/>
                <a:cs typeface="Trebuchet MS"/>
              </a:rPr>
              <a:t>модель</a:t>
            </a:r>
            <a:r>
              <a:rPr sz="2000" dirty="0" smtClean="0">
                <a:latin typeface="Trebuchet MS"/>
                <a:cs typeface="Trebuchet MS"/>
              </a:rPr>
              <a:t> </a:t>
            </a:r>
            <a:r>
              <a:rPr lang="ru-RU" sz="2000" spc="-5" dirty="0" smtClean="0">
                <a:latin typeface="Trebuchet MS"/>
                <a:cs typeface="Trebuchet MS"/>
              </a:rPr>
              <a:t>– это график интенсивности вычислений алгоритма против ожидаемой пропускной способности с плавающей точкой для данной части аппаратного оборудования</a:t>
            </a:r>
            <a:endParaRPr sz="2000" dirty="0" smtClean="0">
              <a:latin typeface="Trebuchet MS"/>
              <a:cs typeface="Trebuchet MS"/>
            </a:endParaRPr>
          </a:p>
          <a:p>
            <a:pPr marL="12700">
              <a:lnSpc>
                <a:spcPts val="2280"/>
              </a:lnSpc>
              <a:spcBef>
                <a:spcPts val="1560"/>
              </a:spcBef>
            </a:pPr>
            <a:r>
              <a:rPr lang="ru-RU" sz="2000" spc="-5" dirty="0" smtClean="0">
                <a:latin typeface="Trebuchet MS"/>
                <a:cs typeface="Trebuchet MS"/>
              </a:rPr>
              <a:t>Интенсивность вычислений определяется как количество операций с плавающей точкой на каждый байт: Флопы/Байт </a:t>
            </a:r>
            <a:endParaRPr sz="2000" dirty="0">
              <a:latin typeface="Trebuchet MS"/>
              <a:cs typeface="Trebuchet MS"/>
            </a:endParaRPr>
          </a:p>
        </p:txBody>
      </p:sp>
      <p:sp>
        <p:nvSpPr>
          <p:cNvPr id="6" name="object 6"/>
          <p:cNvSpPr txBox="1">
            <a:spLocks noGrp="1"/>
          </p:cNvSpPr>
          <p:nvPr>
            <p:ph type="title"/>
          </p:nvPr>
        </p:nvSpPr>
        <p:spPr>
          <a:xfrm>
            <a:off x="577087" y="631393"/>
            <a:ext cx="5366513" cy="923330"/>
          </a:xfrm>
          <a:prstGeom prst="rect">
            <a:avLst/>
          </a:prstGeom>
        </p:spPr>
        <p:txBody>
          <a:bodyPr vert="horz" wrap="square" lIns="0" tIns="12700" rIns="0" bIns="0" rtlCol="0">
            <a:spAutoFit/>
          </a:bodyPr>
          <a:lstStyle/>
          <a:p>
            <a:pPr marL="12700">
              <a:lnSpc>
                <a:spcPts val="4285"/>
              </a:lnSpc>
              <a:spcBef>
                <a:spcPts val="100"/>
              </a:spcBef>
            </a:pPr>
            <a:r>
              <a:rPr spc="-5" dirty="0"/>
              <a:t>Roofline</a:t>
            </a:r>
            <a:r>
              <a:rPr spc="-75" dirty="0"/>
              <a:t> </a:t>
            </a:r>
            <a:r>
              <a:rPr lang="ru-RU" spc="-5" dirty="0" smtClean="0"/>
              <a:t>Модель</a:t>
            </a:r>
            <a:endParaRPr spc="-5" dirty="0"/>
          </a:p>
          <a:p>
            <a:pPr marL="12700">
              <a:lnSpc>
                <a:spcPts val="2845"/>
              </a:lnSpc>
            </a:pPr>
            <a:r>
              <a:rPr lang="ru-RU" sz="2400" spc="-5" dirty="0" smtClean="0">
                <a:solidFill>
                  <a:srgbClr val="76B800"/>
                </a:solidFill>
              </a:rPr>
              <a:t>Полезный инструмент для анализа</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17632" y="5852261"/>
            <a:ext cx="7937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05050"/>
                </a:solidFill>
                <a:latin typeface="Trebuchet MS"/>
                <a:cs typeface="Trebuchet MS"/>
              </a:rPr>
              <a:t>9</a:t>
            </a:r>
            <a:endParaRPr sz="800">
              <a:latin typeface="Trebuchet MS"/>
              <a:cs typeface="Trebuchet MS"/>
            </a:endParaRPr>
          </a:p>
        </p:txBody>
      </p:sp>
      <p:sp>
        <p:nvSpPr>
          <p:cNvPr id="3" name="object 3"/>
          <p:cNvSpPr/>
          <p:nvPr/>
        </p:nvSpPr>
        <p:spPr>
          <a:xfrm>
            <a:off x="10343388" y="5887211"/>
            <a:ext cx="376555" cy="70485"/>
          </a:xfrm>
          <a:custGeom>
            <a:avLst/>
            <a:gdLst/>
            <a:ahLst/>
            <a:cxnLst/>
            <a:rect l="l" t="t" r="r" b="b"/>
            <a:pathLst>
              <a:path w="376554" h="70485">
                <a:moveTo>
                  <a:pt x="176402" y="0"/>
                </a:moveTo>
                <a:lnTo>
                  <a:pt x="156590" y="0"/>
                </a:lnTo>
                <a:lnTo>
                  <a:pt x="156590" y="70103"/>
                </a:lnTo>
                <a:lnTo>
                  <a:pt x="176402" y="70103"/>
                </a:lnTo>
                <a:lnTo>
                  <a:pt x="176402" y="0"/>
                </a:lnTo>
                <a:close/>
              </a:path>
              <a:path w="376554" h="70485">
                <a:moveTo>
                  <a:pt x="35686" y="0"/>
                </a:moveTo>
                <a:lnTo>
                  <a:pt x="0" y="0"/>
                </a:lnTo>
                <a:lnTo>
                  <a:pt x="0" y="70103"/>
                </a:lnTo>
                <a:lnTo>
                  <a:pt x="20065" y="70103"/>
                </a:lnTo>
                <a:lnTo>
                  <a:pt x="20065" y="15595"/>
                </a:lnTo>
                <a:lnTo>
                  <a:pt x="67964" y="15595"/>
                </a:lnTo>
                <a:lnTo>
                  <a:pt x="67816" y="14787"/>
                </a:lnTo>
                <a:lnTo>
                  <a:pt x="59801" y="5308"/>
                </a:lnTo>
                <a:lnTo>
                  <a:pt x="48523" y="1011"/>
                </a:lnTo>
                <a:lnTo>
                  <a:pt x="35686" y="0"/>
                </a:lnTo>
                <a:close/>
              </a:path>
              <a:path w="376554" h="70485">
                <a:moveTo>
                  <a:pt x="67964" y="15595"/>
                </a:moveTo>
                <a:lnTo>
                  <a:pt x="20065" y="15595"/>
                </a:lnTo>
                <a:lnTo>
                  <a:pt x="35686" y="15747"/>
                </a:lnTo>
                <a:lnTo>
                  <a:pt x="40766" y="15747"/>
                </a:lnTo>
                <a:lnTo>
                  <a:pt x="44322" y="16929"/>
                </a:lnTo>
                <a:lnTo>
                  <a:pt x="46862" y="19608"/>
                </a:lnTo>
                <a:lnTo>
                  <a:pt x="50037" y="22872"/>
                </a:lnTo>
                <a:lnTo>
                  <a:pt x="51434" y="28371"/>
                </a:lnTo>
                <a:lnTo>
                  <a:pt x="51434" y="70103"/>
                </a:lnTo>
                <a:lnTo>
                  <a:pt x="70865" y="70103"/>
                </a:lnTo>
                <a:lnTo>
                  <a:pt x="70865" y="31343"/>
                </a:lnTo>
                <a:lnTo>
                  <a:pt x="67964" y="15595"/>
                </a:lnTo>
                <a:close/>
              </a:path>
              <a:path w="376554" h="70485">
                <a:moveTo>
                  <a:pt x="216407" y="0"/>
                </a:moveTo>
                <a:lnTo>
                  <a:pt x="188467" y="0"/>
                </a:lnTo>
                <a:lnTo>
                  <a:pt x="188467" y="70103"/>
                </a:lnTo>
                <a:lnTo>
                  <a:pt x="220979" y="70103"/>
                </a:lnTo>
                <a:lnTo>
                  <a:pt x="231842" y="69563"/>
                </a:lnTo>
                <a:lnTo>
                  <a:pt x="253237" y="55244"/>
                </a:lnTo>
                <a:lnTo>
                  <a:pt x="208406" y="55244"/>
                </a:lnTo>
                <a:lnTo>
                  <a:pt x="208406" y="15303"/>
                </a:lnTo>
                <a:lnTo>
                  <a:pt x="253036" y="15303"/>
                </a:lnTo>
                <a:lnTo>
                  <a:pt x="250316" y="11734"/>
                </a:lnTo>
                <a:lnTo>
                  <a:pt x="244215" y="5765"/>
                </a:lnTo>
                <a:lnTo>
                  <a:pt x="236648" y="2190"/>
                </a:lnTo>
                <a:lnTo>
                  <a:pt x="227439" y="454"/>
                </a:lnTo>
                <a:lnTo>
                  <a:pt x="216407" y="0"/>
                </a:lnTo>
                <a:close/>
              </a:path>
              <a:path w="376554" h="70485">
                <a:moveTo>
                  <a:pt x="253036" y="15303"/>
                </a:moveTo>
                <a:lnTo>
                  <a:pt x="216915" y="15303"/>
                </a:lnTo>
                <a:lnTo>
                  <a:pt x="225307" y="16385"/>
                </a:lnTo>
                <a:lnTo>
                  <a:pt x="231759" y="19848"/>
                </a:lnTo>
                <a:lnTo>
                  <a:pt x="235900" y="26013"/>
                </a:lnTo>
                <a:lnTo>
                  <a:pt x="237362" y="35204"/>
                </a:lnTo>
                <a:lnTo>
                  <a:pt x="235900" y="44411"/>
                </a:lnTo>
                <a:lnTo>
                  <a:pt x="231759" y="50625"/>
                </a:lnTo>
                <a:lnTo>
                  <a:pt x="225307" y="54138"/>
                </a:lnTo>
                <a:lnTo>
                  <a:pt x="216915" y="55244"/>
                </a:lnTo>
                <a:lnTo>
                  <a:pt x="253237" y="55244"/>
                </a:lnTo>
                <a:lnTo>
                  <a:pt x="254920" y="50757"/>
                </a:lnTo>
                <a:lnTo>
                  <a:pt x="256309" y="43724"/>
                </a:lnTo>
                <a:lnTo>
                  <a:pt x="256793" y="35940"/>
                </a:lnTo>
                <a:lnTo>
                  <a:pt x="256793" y="25996"/>
                </a:lnTo>
                <a:lnTo>
                  <a:pt x="254507" y="17233"/>
                </a:lnTo>
                <a:lnTo>
                  <a:pt x="253036" y="15303"/>
                </a:lnTo>
                <a:close/>
              </a:path>
              <a:path w="376554" h="70485">
                <a:moveTo>
                  <a:pt x="95250" y="0"/>
                </a:moveTo>
                <a:lnTo>
                  <a:pt x="73786" y="0"/>
                </a:lnTo>
                <a:lnTo>
                  <a:pt x="96519" y="70103"/>
                </a:lnTo>
                <a:lnTo>
                  <a:pt x="125221" y="70103"/>
                </a:lnTo>
                <a:lnTo>
                  <a:pt x="129994" y="55549"/>
                </a:lnTo>
                <a:lnTo>
                  <a:pt x="111251" y="55549"/>
                </a:lnTo>
                <a:lnTo>
                  <a:pt x="95250" y="0"/>
                </a:lnTo>
                <a:close/>
              </a:path>
              <a:path w="376554" h="70485">
                <a:moveTo>
                  <a:pt x="148208" y="0"/>
                </a:moveTo>
                <a:lnTo>
                  <a:pt x="127888" y="0"/>
                </a:lnTo>
                <a:lnTo>
                  <a:pt x="111251" y="55549"/>
                </a:lnTo>
                <a:lnTo>
                  <a:pt x="129994" y="55549"/>
                </a:lnTo>
                <a:lnTo>
                  <a:pt x="148208" y="0"/>
                </a:lnTo>
                <a:close/>
              </a:path>
              <a:path w="376554" h="70485">
                <a:moveTo>
                  <a:pt x="286003" y="0"/>
                </a:moveTo>
                <a:lnTo>
                  <a:pt x="266064" y="0"/>
                </a:lnTo>
                <a:lnTo>
                  <a:pt x="266064" y="70103"/>
                </a:lnTo>
                <a:lnTo>
                  <a:pt x="286003" y="70103"/>
                </a:lnTo>
                <a:lnTo>
                  <a:pt x="286003" y="0"/>
                </a:lnTo>
                <a:close/>
              </a:path>
              <a:path w="376554" h="70485">
                <a:moveTo>
                  <a:pt x="348487" y="152"/>
                </a:moveTo>
                <a:lnTo>
                  <a:pt x="321944" y="152"/>
                </a:lnTo>
                <a:lnTo>
                  <a:pt x="294131" y="70103"/>
                </a:lnTo>
                <a:lnTo>
                  <a:pt x="313689" y="70103"/>
                </a:lnTo>
                <a:lnTo>
                  <a:pt x="318134" y="57772"/>
                </a:lnTo>
                <a:lnTo>
                  <a:pt x="371502" y="57772"/>
                </a:lnTo>
                <a:lnTo>
                  <a:pt x="366637" y="45592"/>
                </a:lnTo>
                <a:lnTo>
                  <a:pt x="322325" y="45592"/>
                </a:lnTo>
                <a:lnTo>
                  <a:pt x="334771" y="12915"/>
                </a:lnTo>
                <a:lnTo>
                  <a:pt x="353585" y="12915"/>
                </a:lnTo>
                <a:lnTo>
                  <a:pt x="348487" y="152"/>
                </a:lnTo>
                <a:close/>
              </a:path>
              <a:path w="376554" h="70485">
                <a:moveTo>
                  <a:pt x="371502" y="57772"/>
                </a:moveTo>
                <a:lnTo>
                  <a:pt x="351027" y="57772"/>
                </a:lnTo>
                <a:lnTo>
                  <a:pt x="355218" y="70103"/>
                </a:lnTo>
                <a:lnTo>
                  <a:pt x="376427" y="70103"/>
                </a:lnTo>
                <a:lnTo>
                  <a:pt x="371502" y="57772"/>
                </a:lnTo>
                <a:close/>
              </a:path>
              <a:path w="376554" h="70485">
                <a:moveTo>
                  <a:pt x="353585" y="12915"/>
                </a:moveTo>
                <a:lnTo>
                  <a:pt x="334771" y="12915"/>
                </a:lnTo>
                <a:lnTo>
                  <a:pt x="346836" y="45592"/>
                </a:lnTo>
                <a:lnTo>
                  <a:pt x="366637" y="45592"/>
                </a:lnTo>
                <a:lnTo>
                  <a:pt x="353585" y="12915"/>
                </a:lnTo>
                <a:close/>
              </a:path>
            </a:pathLst>
          </a:custGeom>
          <a:solidFill>
            <a:srgbClr val="000000"/>
          </a:solidFill>
        </p:spPr>
        <p:txBody>
          <a:bodyPr wrap="square" lIns="0" tIns="0" rIns="0" bIns="0" rtlCol="0"/>
          <a:lstStyle/>
          <a:p>
            <a:endParaRPr/>
          </a:p>
        </p:txBody>
      </p:sp>
      <p:sp>
        <p:nvSpPr>
          <p:cNvPr id="4" name="object 4"/>
          <p:cNvSpPr/>
          <p:nvPr/>
        </p:nvSpPr>
        <p:spPr>
          <a:xfrm>
            <a:off x="10154411" y="5865876"/>
            <a:ext cx="161544" cy="1082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77087" y="624966"/>
            <a:ext cx="4273042" cy="936154"/>
          </a:xfrm>
          <a:prstGeom prst="rect">
            <a:avLst/>
          </a:prstGeom>
        </p:spPr>
        <p:txBody>
          <a:bodyPr vert="horz" wrap="square" lIns="0" tIns="12700" rIns="0" bIns="0" rtlCol="0">
            <a:spAutoFit/>
          </a:bodyPr>
          <a:lstStyle/>
          <a:p>
            <a:pPr marL="12700">
              <a:lnSpc>
                <a:spcPts val="4300"/>
              </a:lnSpc>
              <a:spcBef>
                <a:spcPts val="100"/>
              </a:spcBef>
            </a:pPr>
            <a:r>
              <a:rPr spc="-5" dirty="0"/>
              <a:t>Roofline</a:t>
            </a:r>
            <a:r>
              <a:rPr spc="-75" dirty="0"/>
              <a:t> </a:t>
            </a:r>
            <a:r>
              <a:rPr lang="ru-RU" spc="-5" dirty="0" smtClean="0"/>
              <a:t>Модель</a:t>
            </a:r>
            <a:endParaRPr spc="-5" dirty="0"/>
          </a:p>
          <a:p>
            <a:pPr marL="12700">
              <a:lnSpc>
                <a:spcPts val="2860"/>
              </a:lnSpc>
            </a:pPr>
            <a:r>
              <a:rPr lang="ru-RU" sz="2400" spc="-5" dirty="0" smtClean="0">
                <a:solidFill>
                  <a:srgbClr val="76B800"/>
                </a:solidFill>
              </a:rPr>
              <a:t>Текущее оборудование</a:t>
            </a:r>
            <a:endParaRPr sz="2400" dirty="0"/>
          </a:p>
        </p:txBody>
      </p:sp>
      <p:sp>
        <p:nvSpPr>
          <p:cNvPr id="6" name="object 6"/>
          <p:cNvSpPr/>
          <p:nvPr/>
        </p:nvSpPr>
        <p:spPr>
          <a:xfrm>
            <a:off x="1203960" y="4306823"/>
            <a:ext cx="4575175" cy="0"/>
          </a:xfrm>
          <a:custGeom>
            <a:avLst/>
            <a:gdLst/>
            <a:ahLst/>
            <a:cxnLst/>
            <a:rect l="l" t="t" r="r" b="b"/>
            <a:pathLst>
              <a:path w="4575175">
                <a:moveTo>
                  <a:pt x="0" y="0"/>
                </a:moveTo>
                <a:lnTo>
                  <a:pt x="4575048" y="0"/>
                </a:lnTo>
              </a:path>
            </a:pathLst>
          </a:custGeom>
          <a:ln w="9144">
            <a:solidFill>
              <a:srgbClr val="D9D9D9"/>
            </a:solidFill>
          </a:ln>
        </p:spPr>
        <p:txBody>
          <a:bodyPr wrap="square" lIns="0" tIns="0" rIns="0" bIns="0" rtlCol="0"/>
          <a:lstStyle/>
          <a:p>
            <a:endParaRPr/>
          </a:p>
        </p:txBody>
      </p:sp>
      <p:sp>
        <p:nvSpPr>
          <p:cNvPr id="7" name="object 7"/>
          <p:cNvSpPr/>
          <p:nvPr/>
        </p:nvSpPr>
        <p:spPr>
          <a:xfrm>
            <a:off x="1203960" y="3732276"/>
            <a:ext cx="4575175" cy="0"/>
          </a:xfrm>
          <a:custGeom>
            <a:avLst/>
            <a:gdLst/>
            <a:ahLst/>
            <a:cxnLst/>
            <a:rect l="l" t="t" r="r" b="b"/>
            <a:pathLst>
              <a:path w="4575175">
                <a:moveTo>
                  <a:pt x="0" y="0"/>
                </a:moveTo>
                <a:lnTo>
                  <a:pt x="4575048" y="0"/>
                </a:lnTo>
              </a:path>
            </a:pathLst>
          </a:custGeom>
          <a:ln w="9144">
            <a:solidFill>
              <a:srgbClr val="D9D9D9"/>
            </a:solidFill>
          </a:ln>
        </p:spPr>
        <p:txBody>
          <a:bodyPr wrap="square" lIns="0" tIns="0" rIns="0" bIns="0" rtlCol="0"/>
          <a:lstStyle/>
          <a:p>
            <a:endParaRPr/>
          </a:p>
        </p:txBody>
      </p:sp>
      <p:sp>
        <p:nvSpPr>
          <p:cNvPr id="8" name="object 8"/>
          <p:cNvSpPr/>
          <p:nvPr/>
        </p:nvSpPr>
        <p:spPr>
          <a:xfrm>
            <a:off x="1203960" y="3159251"/>
            <a:ext cx="4575175" cy="0"/>
          </a:xfrm>
          <a:custGeom>
            <a:avLst/>
            <a:gdLst/>
            <a:ahLst/>
            <a:cxnLst/>
            <a:rect l="l" t="t" r="r" b="b"/>
            <a:pathLst>
              <a:path w="4575175">
                <a:moveTo>
                  <a:pt x="0" y="0"/>
                </a:moveTo>
                <a:lnTo>
                  <a:pt x="4575048" y="0"/>
                </a:lnTo>
              </a:path>
            </a:pathLst>
          </a:custGeom>
          <a:ln w="9144">
            <a:solidFill>
              <a:srgbClr val="D9D9D9"/>
            </a:solidFill>
          </a:ln>
        </p:spPr>
        <p:txBody>
          <a:bodyPr wrap="square" lIns="0" tIns="0" rIns="0" bIns="0" rtlCol="0"/>
          <a:lstStyle/>
          <a:p>
            <a:endParaRPr/>
          </a:p>
        </p:txBody>
      </p:sp>
      <p:sp>
        <p:nvSpPr>
          <p:cNvPr id="9" name="object 9"/>
          <p:cNvSpPr/>
          <p:nvPr/>
        </p:nvSpPr>
        <p:spPr>
          <a:xfrm>
            <a:off x="1203960" y="2584704"/>
            <a:ext cx="4575175" cy="0"/>
          </a:xfrm>
          <a:custGeom>
            <a:avLst/>
            <a:gdLst/>
            <a:ahLst/>
            <a:cxnLst/>
            <a:rect l="l" t="t" r="r" b="b"/>
            <a:pathLst>
              <a:path w="4575175">
                <a:moveTo>
                  <a:pt x="0" y="0"/>
                </a:moveTo>
                <a:lnTo>
                  <a:pt x="4575048" y="0"/>
                </a:lnTo>
              </a:path>
            </a:pathLst>
          </a:custGeom>
          <a:ln w="9144">
            <a:solidFill>
              <a:srgbClr val="D9D9D9"/>
            </a:solidFill>
          </a:ln>
        </p:spPr>
        <p:txBody>
          <a:bodyPr wrap="square" lIns="0" tIns="0" rIns="0" bIns="0" rtlCol="0"/>
          <a:lstStyle/>
          <a:p>
            <a:endParaRPr/>
          </a:p>
        </p:txBody>
      </p:sp>
      <p:sp>
        <p:nvSpPr>
          <p:cNvPr id="10" name="object 10"/>
          <p:cNvSpPr/>
          <p:nvPr/>
        </p:nvSpPr>
        <p:spPr>
          <a:xfrm>
            <a:off x="1967483" y="2584704"/>
            <a:ext cx="0" cy="2295525"/>
          </a:xfrm>
          <a:custGeom>
            <a:avLst/>
            <a:gdLst/>
            <a:ahLst/>
            <a:cxnLst/>
            <a:rect l="l" t="t" r="r" b="b"/>
            <a:pathLst>
              <a:path h="2295525">
                <a:moveTo>
                  <a:pt x="0" y="0"/>
                </a:moveTo>
                <a:lnTo>
                  <a:pt x="0" y="2295144"/>
                </a:lnTo>
              </a:path>
            </a:pathLst>
          </a:custGeom>
          <a:ln w="9144">
            <a:solidFill>
              <a:srgbClr val="D9D9D9"/>
            </a:solidFill>
          </a:ln>
        </p:spPr>
        <p:txBody>
          <a:bodyPr wrap="square" lIns="0" tIns="0" rIns="0" bIns="0" rtlCol="0"/>
          <a:lstStyle/>
          <a:p>
            <a:endParaRPr/>
          </a:p>
        </p:txBody>
      </p:sp>
      <p:sp>
        <p:nvSpPr>
          <p:cNvPr id="11" name="object 11"/>
          <p:cNvSpPr/>
          <p:nvPr/>
        </p:nvSpPr>
        <p:spPr>
          <a:xfrm>
            <a:off x="2729483" y="2584704"/>
            <a:ext cx="0" cy="2295525"/>
          </a:xfrm>
          <a:custGeom>
            <a:avLst/>
            <a:gdLst/>
            <a:ahLst/>
            <a:cxnLst/>
            <a:rect l="l" t="t" r="r" b="b"/>
            <a:pathLst>
              <a:path h="2295525">
                <a:moveTo>
                  <a:pt x="0" y="0"/>
                </a:moveTo>
                <a:lnTo>
                  <a:pt x="0" y="2295144"/>
                </a:lnTo>
              </a:path>
            </a:pathLst>
          </a:custGeom>
          <a:ln w="9144">
            <a:solidFill>
              <a:srgbClr val="D9D9D9"/>
            </a:solidFill>
          </a:ln>
        </p:spPr>
        <p:txBody>
          <a:bodyPr wrap="square" lIns="0" tIns="0" rIns="0" bIns="0" rtlCol="0"/>
          <a:lstStyle/>
          <a:p>
            <a:endParaRPr/>
          </a:p>
        </p:txBody>
      </p:sp>
      <p:sp>
        <p:nvSpPr>
          <p:cNvPr id="12" name="object 12"/>
          <p:cNvSpPr/>
          <p:nvPr/>
        </p:nvSpPr>
        <p:spPr>
          <a:xfrm>
            <a:off x="3491484" y="2584704"/>
            <a:ext cx="0" cy="2295525"/>
          </a:xfrm>
          <a:custGeom>
            <a:avLst/>
            <a:gdLst/>
            <a:ahLst/>
            <a:cxnLst/>
            <a:rect l="l" t="t" r="r" b="b"/>
            <a:pathLst>
              <a:path h="2295525">
                <a:moveTo>
                  <a:pt x="0" y="0"/>
                </a:moveTo>
                <a:lnTo>
                  <a:pt x="0" y="2295144"/>
                </a:lnTo>
              </a:path>
            </a:pathLst>
          </a:custGeom>
          <a:ln w="9144">
            <a:solidFill>
              <a:srgbClr val="D9D9D9"/>
            </a:solidFill>
          </a:ln>
        </p:spPr>
        <p:txBody>
          <a:bodyPr wrap="square" lIns="0" tIns="0" rIns="0" bIns="0" rtlCol="0"/>
          <a:lstStyle/>
          <a:p>
            <a:endParaRPr/>
          </a:p>
        </p:txBody>
      </p:sp>
      <p:sp>
        <p:nvSpPr>
          <p:cNvPr id="13" name="object 13"/>
          <p:cNvSpPr/>
          <p:nvPr/>
        </p:nvSpPr>
        <p:spPr>
          <a:xfrm>
            <a:off x="4253484" y="2584704"/>
            <a:ext cx="0" cy="2295525"/>
          </a:xfrm>
          <a:custGeom>
            <a:avLst/>
            <a:gdLst/>
            <a:ahLst/>
            <a:cxnLst/>
            <a:rect l="l" t="t" r="r" b="b"/>
            <a:pathLst>
              <a:path h="2295525">
                <a:moveTo>
                  <a:pt x="0" y="0"/>
                </a:moveTo>
                <a:lnTo>
                  <a:pt x="0" y="2295144"/>
                </a:lnTo>
              </a:path>
            </a:pathLst>
          </a:custGeom>
          <a:ln w="9144">
            <a:solidFill>
              <a:srgbClr val="D9D9D9"/>
            </a:solidFill>
          </a:ln>
        </p:spPr>
        <p:txBody>
          <a:bodyPr wrap="square" lIns="0" tIns="0" rIns="0" bIns="0" rtlCol="0"/>
          <a:lstStyle/>
          <a:p>
            <a:endParaRPr/>
          </a:p>
        </p:txBody>
      </p:sp>
      <p:sp>
        <p:nvSpPr>
          <p:cNvPr id="14" name="object 14"/>
          <p:cNvSpPr/>
          <p:nvPr/>
        </p:nvSpPr>
        <p:spPr>
          <a:xfrm>
            <a:off x="5017008" y="2584704"/>
            <a:ext cx="0" cy="2295525"/>
          </a:xfrm>
          <a:custGeom>
            <a:avLst/>
            <a:gdLst/>
            <a:ahLst/>
            <a:cxnLst/>
            <a:rect l="l" t="t" r="r" b="b"/>
            <a:pathLst>
              <a:path h="2295525">
                <a:moveTo>
                  <a:pt x="0" y="0"/>
                </a:moveTo>
                <a:lnTo>
                  <a:pt x="0" y="2295144"/>
                </a:lnTo>
              </a:path>
            </a:pathLst>
          </a:custGeom>
          <a:ln w="9144">
            <a:solidFill>
              <a:srgbClr val="D9D9D9"/>
            </a:solidFill>
          </a:ln>
        </p:spPr>
        <p:txBody>
          <a:bodyPr wrap="square" lIns="0" tIns="0" rIns="0" bIns="0" rtlCol="0"/>
          <a:lstStyle/>
          <a:p>
            <a:endParaRPr/>
          </a:p>
        </p:txBody>
      </p:sp>
      <p:sp>
        <p:nvSpPr>
          <p:cNvPr id="15" name="object 15"/>
          <p:cNvSpPr/>
          <p:nvPr/>
        </p:nvSpPr>
        <p:spPr>
          <a:xfrm>
            <a:off x="5779008" y="2584704"/>
            <a:ext cx="0" cy="2295525"/>
          </a:xfrm>
          <a:custGeom>
            <a:avLst/>
            <a:gdLst/>
            <a:ahLst/>
            <a:cxnLst/>
            <a:rect l="l" t="t" r="r" b="b"/>
            <a:pathLst>
              <a:path h="2295525">
                <a:moveTo>
                  <a:pt x="0" y="0"/>
                </a:moveTo>
                <a:lnTo>
                  <a:pt x="0" y="2295144"/>
                </a:lnTo>
              </a:path>
            </a:pathLst>
          </a:custGeom>
          <a:ln w="9144">
            <a:solidFill>
              <a:srgbClr val="D9D9D9"/>
            </a:solidFill>
          </a:ln>
        </p:spPr>
        <p:txBody>
          <a:bodyPr wrap="square" lIns="0" tIns="0" rIns="0" bIns="0" rtlCol="0"/>
          <a:lstStyle/>
          <a:p>
            <a:endParaRPr/>
          </a:p>
        </p:txBody>
      </p:sp>
      <p:sp>
        <p:nvSpPr>
          <p:cNvPr id="16" name="object 16"/>
          <p:cNvSpPr/>
          <p:nvPr/>
        </p:nvSpPr>
        <p:spPr>
          <a:xfrm>
            <a:off x="1203960" y="2584704"/>
            <a:ext cx="0" cy="2295525"/>
          </a:xfrm>
          <a:custGeom>
            <a:avLst/>
            <a:gdLst/>
            <a:ahLst/>
            <a:cxnLst/>
            <a:rect l="l" t="t" r="r" b="b"/>
            <a:pathLst>
              <a:path h="2295525">
                <a:moveTo>
                  <a:pt x="0" y="2295144"/>
                </a:moveTo>
                <a:lnTo>
                  <a:pt x="0" y="0"/>
                </a:lnTo>
              </a:path>
            </a:pathLst>
          </a:custGeom>
          <a:ln w="9144">
            <a:solidFill>
              <a:srgbClr val="BEBEBE"/>
            </a:solidFill>
          </a:ln>
        </p:spPr>
        <p:txBody>
          <a:bodyPr wrap="square" lIns="0" tIns="0" rIns="0" bIns="0" rtlCol="0"/>
          <a:lstStyle/>
          <a:p>
            <a:endParaRPr/>
          </a:p>
        </p:txBody>
      </p:sp>
      <p:sp>
        <p:nvSpPr>
          <p:cNvPr id="17" name="object 17"/>
          <p:cNvSpPr/>
          <p:nvPr/>
        </p:nvSpPr>
        <p:spPr>
          <a:xfrm>
            <a:off x="1203960" y="4879847"/>
            <a:ext cx="4575175" cy="0"/>
          </a:xfrm>
          <a:custGeom>
            <a:avLst/>
            <a:gdLst/>
            <a:ahLst/>
            <a:cxnLst/>
            <a:rect l="l" t="t" r="r" b="b"/>
            <a:pathLst>
              <a:path w="4575175">
                <a:moveTo>
                  <a:pt x="0" y="0"/>
                </a:moveTo>
                <a:lnTo>
                  <a:pt x="4575048" y="0"/>
                </a:lnTo>
              </a:path>
            </a:pathLst>
          </a:custGeom>
          <a:ln w="9144">
            <a:solidFill>
              <a:srgbClr val="BEBEBE"/>
            </a:solidFill>
          </a:ln>
        </p:spPr>
        <p:txBody>
          <a:bodyPr wrap="square" lIns="0" tIns="0" rIns="0" bIns="0" rtlCol="0"/>
          <a:lstStyle/>
          <a:p>
            <a:endParaRPr/>
          </a:p>
        </p:txBody>
      </p:sp>
      <p:sp>
        <p:nvSpPr>
          <p:cNvPr id="18" name="object 18"/>
          <p:cNvSpPr/>
          <p:nvPr/>
        </p:nvSpPr>
        <p:spPr>
          <a:xfrm>
            <a:off x="1204722" y="3170682"/>
            <a:ext cx="4383405" cy="984885"/>
          </a:xfrm>
          <a:custGeom>
            <a:avLst/>
            <a:gdLst/>
            <a:ahLst/>
            <a:cxnLst/>
            <a:rect l="l" t="t" r="r" b="b"/>
            <a:pathLst>
              <a:path w="4383405" h="984885">
                <a:moveTo>
                  <a:pt x="0" y="984504"/>
                </a:moveTo>
                <a:lnTo>
                  <a:pt x="190500" y="899160"/>
                </a:lnTo>
                <a:lnTo>
                  <a:pt x="381000" y="812292"/>
                </a:lnTo>
                <a:lnTo>
                  <a:pt x="571500" y="725424"/>
                </a:lnTo>
                <a:lnTo>
                  <a:pt x="762000" y="640080"/>
                </a:lnTo>
                <a:lnTo>
                  <a:pt x="952500" y="553212"/>
                </a:lnTo>
                <a:lnTo>
                  <a:pt x="1143000" y="466344"/>
                </a:lnTo>
                <a:lnTo>
                  <a:pt x="1333500" y="381000"/>
                </a:lnTo>
                <a:lnTo>
                  <a:pt x="1524000" y="294131"/>
                </a:lnTo>
                <a:lnTo>
                  <a:pt x="1714500" y="207263"/>
                </a:lnTo>
                <a:lnTo>
                  <a:pt x="1906524" y="121919"/>
                </a:lnTo>
                <a:lnTo>
                  <a:pt x="2097024" y="35051"/>
                </a:lnTo>
                <a:lnTo>
                  <a:pt x="2173224" y="0"/>
                </a:lnTo>
                <a:lnTo>
                  <a:pt x="2287524" y="0"/>
                </a:lnTo>
                <a:lnTo>
                  <a:pt x="4192524" y="0"/>
                </a:lnTo>
                <a:lnTo>
                  <a:pt x="4383024" y="0"/>
                </a:lnTo>
              </a:path>
            </a:pathLst>
          </a:custGeom>
          <a:ln w="19812">
            <a:solidFill>
              <a:srgbClr val="538235"/>
            </a:solidFill>
          </a:ln>
        </p:spPr>
        <p:txBody>
          <a:bodyPr wrap="square" lIns="0" tIns="0" rIns="0" bIns="0" rtlCol="0"/>
          <a:lstStyle/>
          <a:p>
            <a:endParaRPr/>
          </a:p>
        </p:txBody>
      </p:sp>
      <p:sp>
        <p:nvSpPr>
          <p:cNvPr id="19" name="object 19"/>
          <p:cNvSpPr/>
          <p:nvPr/>
        </p:nvSpPr>
        <p:spPr>
          <a:xfrm>
            <a:off x="1204722" y="3662934"/>
            <a:ext cx="4383405" cy="1054735"/>
          </a:xfrm>
          <a:custGeom>
            <a:avLst/>
            <a:gdLst/>
            <a:ahLst/>
            <a:cxnLst/>
            <a:rect l="l" t="t" r="r" b="b"/>
            <a:pathLst>
              <a:path w="4383405" h="1054735">
                <a:moveTo>
                  <a:pt x="0" y="1054608"/>
                </a:moveTo>
                <a:lnTo>
                  <a:pt x="190500" y="969264"/>
                </a:lnTo>
                <a:lnTo>
                  <a:pt x="381000" y="882396"/>
                </a:lnTo>
                <a:lnTo>
                  <a:pt x="571500" y="795528"/>
                </a:lnTo>
                <a:lnTo>
                  <a:pt x="762000" y="710184"/>
                </a:lnTo>
                <a:lnTo>
                  <a:pt x="952500" y="623316"/>
                </a:lnTo>
                <a:lnTo>
                  <a:pt x="1143000" y="536448"/>
                </a:lnTo>
                <a:lnTo>
                  <a:pt x="1333500" y="449580"/>
                </a:lnTo>
                <a:lnTo>
                  <a:pt x="1524000" y="364236"/>
                </a:lnTo>
                <a:lnTo>
                  <a:pt x="1714500" y="277368"/>
                </a:lnTo>
                <a:lnTo>
                  <a:pt x="1906524" y="190500"/>
                </a:lnTo>
                <a:lnTo>
                  <a:pt x="2097024" y="105156"/>
                </a:lnTo>
                <a:lnTo>
                  <a:pt x="2173224" y="70104"/>
                </a:lnTo>
                <a:lnTo>
                  <a:pt x="2287524" y="18288"/>
                </a:lnTo>
                <a:lnTo>
                  <a:pt x="2327148" y="0"/>
                </a:lnTo>
                <a:lnTo>
                  <a:pt x="2478024" y="0"/>
                </a:lnTo>
                <a:lnTo>
                  <a:pt x="4192524" y="0"/>
                </a:lnTo>
                <a:lnTo>
                  <a:pt x="4383024" y="0"/>
                </a:lnTo>
              </a:path>
            </a:pathLst>
          </a:custGeom>
          <a:ln w="19811">
            <a:solidFill>
              <a:srgbClr val="2D75B6"/>
            </a:solidFill>
          </a:ln>
        </p:spPr>
        <p:txBody>
          <a:bodyPr wrap="square" lIns="0" tIns="0" rIns="0" bIns="0" rtlCol="0"/>
          <a:lstStyle/>
          <a:p>
            <a:endParaRPr/>
          </a:p>
        </p:txBody>
      </p:sp>
      <p:sp>
        <p:nvSpPr>
          <p:cNvPr id="20" name="object 20"/>
          <p:cNvSpPr txBox="1"/>
          <p:nvPr/>
        </p:nvSpPr>
        <p:spPr>
          <a:xfrm>
            <a:off x="797458" y="4703774"/>
            <a:ext cx="599440" cy="554355"/>
          </a:xfrm>
          <a:prstGeom prst="rect">
            <a:avLst/>
          </a:prstGeom>
        </p:spPr>
        <p:txBody>
          <a:bodyPr vert="horz" wrap="square" lIns="0" tIns="33020" rIns="0" bIns="0" rtlCol="0">
            <a:spAutoFit/>
          </a:bodyPr>
          <a:lstStyle/>
          <a:p>
            <a:pPr marL="12700">
              <a:lnSpc>
                <a:spcPct val="100000"/>
              </a:lnSpc>
              <a:spcBef>
                <a:spcPts val="260"/>
              </a:spcBef>
            </a:pPr>
            <a:r>
              <a:rPr sz="1600" dirty="0">
                <a:solidFill>
                  <a:srgbClr val="585858"/>
                </a:solidFill>
                <a:latin typeface="Calibri"/>
                <a:cs typeface="Calibri"/>
              </a:rPr>
              <a:t>10</a:t>
            </a:r>
            <a:endParaRPr sz="1600">
              <a:latin typeface="Calibri"/>
              <a:cs typeface="Calibri"/>
            </a:endParaRPr>
          </a:p>
          <a:p>
            <a:pPr marL="226695">
              <a:lnSpc>
                <a:spcPct val="100000"/>
              </a:lnSpc>
              <a:spcBef>
                <a:spcPts val="160"/>
              </a:spcBef>
            </a:pPr>
            <a:r>
              <a:rPr sz="1600" dirty="0">
                <a:solidFill>
                  <a:srgbClr val="585858"/>
                </a:solidFill>
                <a:latin typeface="Calibri"/>
                <a:cs typeface="Calibri"/>
              </a:rPr>
              <a:t>0</a:t>
            </a:r>
            <a:r>
              <a:rPr sz="1600" spc="-15" dirty="0">
                <a:solidFill>
                  <a:srgbClr val="585858"/>
                </a:solidFill>
                <a:latin typeface="Calibri"/>
                <a:cs typeface="Calibri"/>
              </a:rPr>
              <a:t>.</a:t>
            </a:r>
            <a:r>
              <a:rPr sz="1600" dirty="0">
                <a:solidFill>
                  <a:srgbClr val="585858"/>
                </a:solidFill>
                <a:latin typeface="Calibri"/>
                <a:cs typeface="Calibri"/>
              </a:rPr>
              <a:t>2</a:t>
            </a:r>
            <a:r>
              <a:rPr sz="1600" spc="-5" dirty="0">
                <a:solidFill>
                  <a:srgbClr val="585858"/>
                </a:solidFill>
                <a:latin typeface="Calibri"/>
                <a:cs typeface="Calibri"/>
              </a:rPr>
              <a:t>5</a:t>
            </a:r>
            <a:endParaRPr sz="1600">
              <a:latin typeface="Calibri"/>
              <a:cs typeface="Calibri"/>
            </a:endParaRPr>
          </a:p>
        </p:txBody>
      </p:sp>
      <p:sp>
        <p:nvSpPr>
          <p:cNvPr id="21" name="object 21"/>
          <p:cNvSpPr txBox="1"/>
          <p:nvPr/>
        </p:nvSpPr>
        <p:spPr>
          <a:xfrm>
            <a:off x="1902967" y="4989067"/>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libri"/>
                <a:cs typeface="Calibri"/>
              </a:rPr>
              <a:t>1</a:t>
            </a:r>
            <a:endParaRPr sz="1600">
              <a:latin typeface="Calibri"/>
              <a:cs typeface="Calibri"/>
            </a:endParaRPr>
          </a:p>
        </p:txBody>
      </p:sp>
      <p:sp>
        <p:nvSpPr>
          <p:cNvPr id="22" name="object 22"/>
          <p:cNvSpPr txBox="1"/>
          <p:nvPr/>
        </p:nvSpPr>
        <p:spPr>
          <a:xfrm>
            <a:off x="4850129" y="4989067"/>
            <a:ext cx="33401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Calibri"/>
                <a:cs typeface="Calibri"/>
              </a:rPr>
              <a:t>2</a:t>
            </a:r>
            <a:r>
              <a:rPr sz="1600" spc="-10" dirty="0">
                <a:solidFill>
                  <a:srgbClr val="585858"/>
                </a:solidFill>
                <a:latin typeface="Calibri"/>
                <a:cs typeface="Calibri"/>
              </a:rPr>
              <a:t>5</a:t>
            </a:r>
            <a:r>
              <a:rPr sz="1600" spc="-5" dirty="0">
                <a:solidFill>
                  <a:srgbClr val="585858"/>
                </a:solidFill>
                <a:latin typeface="Calibri"/>
                <a:cs typeface="Calibri"/>
              </a:rPr>
              <a:t>6</a:t>
            </a:r>
            <a:endParaRPr sz="1600">
              <a:latin typeface="Calibri"/>
              <a:cs typeface="Calibri"/>
            </a:endParaRPr>
          </a:p>
        </p:txBody>
      </p:sp>
      <p:sp>
        <p:nvSpPr>
          <p:cNvPr id="23" name="object 23"/>
          <p:cNvSpPr txBox="1"/>
          <p:nvPr/>
        </p:nvSpPr>
        <p:spPr>
          <a:xfrm>
            <a:off x="5560821" y="4989067"/>
            <a:ext cx="43751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Calibri"/>
                <a:cs typeface="Calibri"/>
              </a:rPr>
              <a:t>1</a:t>
            </a:r>
            <a:r>
              <a:rPr sz="1600" spc="-10" dirty="0">
                <a:solidFill>
                  <a:srgbClr val="585858"/>
                </a:solidFill>
                <a:latin typeface="Calibri"/>
                <a:cs typeface="Calibri"/>
              </a:rPr>
              <a:t>0</a:t>
            </a:r>
            <a:r>
              <a:rPr sz="1600" dirty="0">
                <a:solidFill>
                  <a:srgbClr val="585858"/>
                </a:solidFill>
                <a:latin typeface="Calibri"/>
                <a:cs typeface="Calibri"/>
              </a:rPr>
              <a:t>2</a:t>
            </a:r>
            <a:r>
              <a:rPr sz="1600" spc="-5" dirty="0">
                <a:solidFill>
                  <a:srgbClr val="585858"/>
                </a:solidFill>
                <a:latin typeface="Calibri"/>
                <a:cs typeface="Calibri"/>
              </a:rPr>
              <a:t>4</a:t>
            </a:r>
            <a:endParaRPr sz="1600">
              <a:latin typeface="Calibri"/>
              <a:cs typeface="Calibri"/>
            </a:endParaRPr>
          </a:p>
        </p:txBody>
      </p:sp>
      <p:sp>
        <p:nvSpPr>
          <p:cNvPr id="24" name="object 24"/>
          <p:cNvSpPr txBox="1"/>
          <p:nvPr/>
        </p:nvSpPr>
        <p:spPr>
          <a:xfrm>
            <a:off x="140690" y="3379450"/>
            <a:ext cx="228600" cy="708660"/>
          </a:xfrm>
          <a:prstGeom prst="rect">
            <a:avLst/>
          </a:prstGeom>
        </p:spPr>
        <p:txBody>
          <a:bodyPr vert="vert270" wrap="square" lIns="0" tIns="0" rIns="0" bIns="0" rtlCol="0">
            <a:spAutoFit/>
          </a:bodyPr>
          <a:lstStyle/>
          <a:p>
            <a:pPr marL="12700">
              <a:lnSpc>
                <a:spcPts val="1614"/>
              </a:lnSpc>
            </a:pPr>
            <a:r>
              <a:rPr sz="1600" spc="-30" dirty="0">
                <a:solidFill>
                  <a:srgbClr val="585858"/>
                </a:solidFill>
                <a:latin typeface="Calibri"/>
                <a:cs typeface="Calibri"/>
              </a:rPr>
              <a:t>GFLOP/s</a:t>
            </a:r>
            <a:endParaRPr sz="1600">
              <a:latin typeface="Calibri"/>
              <a:cs typeface="Calibri"/>
            </a:endParaRPr>
          </a:p>
        </p:txBody>
      </p:sp>
      <p:sp>
        <p:nvSpPr>
          <p:cNvPr id="25" name="object 25"/>
          <p:cNvSpPr txBox="1"/>
          <p:nvPr/>
        </p:nvSpPr>
        <p:spPr>
          <a:xfrm>
            <a:off x="385368" y="1960361"/>
            <a:ext cx="4286250" cy="2504531"/>
          </a:xfrm>
          <a:prstGeom prst="rect">
            <a:avLst/>
          </a:prstGeom>
        </p:spPr>
        <p:txBody>
          <a:bodyPr vert="horz" wrap="square" lIns="0" tIns="110489" rIns="0" bIns="0" rtlCol="0">
            <a:spAutoFit/>
          </a:bodyPr>
          <a:lstStyle/>
          <a:p>
            <a:pPr marL="1032510">
              <a:lnSpc>
                <a:spcPct val="100000"/>
              </a:lnSpc>
              <a:spcBef>
                <a:spcPts val="869"/>
              </a:spcBef>
            </a:pPr>
            <a:r>
              <a:rPr sz="1900" dirty="0">
                <a:solidFill>
                  <a:srgbClr val="585858"/>
                </a:solidFill>
                <a:latin typeface="Calibri"/>
                <a:cs typeface="Calibri"/>
              </a:rPr>
              <a:t>Roofline </a:t>
            </a:r>
            <a:r>
              <a:rPr lang="ru-RU" sz="1900" spc="10" dirty="0" smtClean="0">
                <a:solidFill>
                  <a:srgbClr val="585858"/>
                </a:solidFill>
                <a:latin typeface="Calibri"/>
                <a:cs typeface="Calibri"/>
              </a:rPr>
              <a:t>Модель</a:t>
            </a:r>
            <a:r>
              <a:rPr sz="1900" spc="10" dirty="0" smtClean="0">
                <a:solidFill>
                  <a:srgbClr val="585858"/>
                </a:solidFill>
                <a:latin typeface="Calibri"/>
                <a:cs typeface="Calibri"/>
              </a:rPr>
              <a:t> </a:t>
            </a:r>
            <a:r>
              <a:rPr lang="ru-RU" sz="1900" spc="-10" dirty="0" smtClean="0">
                <a:solidFill>
                  <a:srgbClr val="585858"/>
                </a:solidFill>
                <a:latin typeface="Calibri"/>
                <a:cs typeface="Calibri"/>
              </a:rPr>
              <a:t>для</a:t>
            </a:r>
            <a:r>
              <a:rPr sz="1900" spc="-10" dirty="0" smtClean="0">
                <a:solidFill>
                  <a:srgbClr val="585858"/>
                </a:solidFill>
                <a:latin typeface="Calibri"/>
                <a:cs typeface="Calibri"/>
              </a:rPr>
              <a:t> </a:t>
            </a:r>
            <a:r>
              <a:rPr lang="ru-RU" sz="1900" spc="10" dirty="0" smtClean="0">
                <a:solidFill>
                  <a:srgbClr val="585858"/>
                </a:solidFill>
                <a:latin typeface="Calibri"/>
                <a:cs typeface="Calibri"/>
              </a:rPr>
              <a:t>ГП</a:t>
            </a:r>
            <a:r>
              <a:rPr sz="1900" spc="10" dirty="0" smtClean="0">
                <a:solidFill>
                  <a:srgbClr val="585858"/>
                </a:solidFill>
                <a:latin typeface="Calibri"/>
                <a:cs typeface="Calibri"/>
              </a:rPr>
              <a:t> </a:t>
            </a:r>
            <a:r>
              <a:rPr lang="ru-RU" sz="1900" spc="10" dirty="0" smtClean="0">
                <a:solidFill>
                  <a:srgbClr val="585858"/>
                </a:solidFill>
                <a:latin typeface="Calibri"/>
                <a:cs typeface="Calibri"/>
              </a:rPr>
              <a:t>и</a:t>
            </a:r>
            <a:r>
              <a:rPr sz="1900" spc="-95" dirty="0" smtClean="0">
                <a:solidFill>
                  <a:srgbClr val="585858"/>
                </a:solidFill>
                <a:latin typeface="Calibri"/>
                <a:cs typeface="Calibri"/>
              </a:rPr>
              <a:t> </a:t>
            </a:r>
            <a:r>
              <a:rPr lang="ru-RU" sz="1900" spc="5" dirty="0" smtClean="0">
                <a:solidFill>
                  <a:srgbClr val="585858"/>
                </a:solidFill>
                <a:latin typeface="Calibri"/>
                <a:cs typeface="Calibri"/>
              </a:rPr>
              <a:t>ЦПУ</a:t>
            </a:r>
            <a:endParaRPr sz="1900" dirty="0">
              <a:latin typeface="Calibri"/>
              <a:cs typeface="Calibri"/>
            </a:endParaRPr>
          </a:p>
          <a:p>
            <a:pPr marR="3635375" algn="ctr">
              <a:lnSpc>
                <a:spcPct val="100000"/>
              </a:lnSpc>
              <a:spcBef>
                <a:spcPts val="630"/>
              </a:spcBef>
            </a:pPr>
            <a:r>
              <a:rPr sz="1600" dirty="0">
                <a:solidFill>
                  <a:srgbClr val="585858"/>
                </a:solidFill>
                <a:latin typeface="Calibri"/>
                <a:cs typeface="Calibri"/>
              </a:rPr>
              <a:t>1</a:t>
            </a:r>
            <a:r>
              <a:rPr sz="1600" spc="-10" dirty="0">
                <a:solidFill>
                  <a:srgbClr val="585858"/>
                </a:solidFill>
                <a:latin typeface="Calibri"/>
                <a:cs typeface="Calibri"/>
              </a:rPr>
              <a:t>0</a:t>
            </a:r>
            <a:r>
              <a:rPr sz="1600" dirty="0">
                <a:solidFill>
                  <a:srgbClr val="585858"/>
                </a:solidFill>
                <a:latin typeface="Calibri"/>
                <a:cs typeface="Calibri"/>
              </a:rPr>
              <a:t>0</a:t>
            </a:r>
            <a:r>
              <a:rPr sz="1600" spc="-10" dirty="0">
                <a:solidFill>
                  <a:srgbClr val="585858"/>
                </a:solidFill>
                <a:latin typeface="Calibri"/>
                <a:cs typeface="Calibri"/>
              </a:rPr>
              <a:t>0</a:t>
            </a:r>
            <a:r>
              <a:rPr sz="1600" dirty="0">
                <a:solidFill>
                  <a:srgbClr val="585858"/>
                </a:solidFill>
                <a:latin typeface="Calibri"/>
                <a:cs typeface="Calibri"/>
              </a:rPr>
              <a:t>0</a:t>
            </a:r>
            <a:r>
              <a:rPr sz="1600" spc="-5" dirty="0">
                <a:solidFill>
                  <a:srgbClr val="585858"/>
                </a:solidFill>
                <a:latin typeface="Calibri"/>
                <a:cs typeface="Calibri"/>
              </a:rPr>
              <a:t>0</a:t>
            </a:r>
            <a:endParaRPr sz="1600" dirty="0">
              <a:latin typeface="Calibri"/>
              <a:cs typeface="Calibri"/>
            </a:endParaRPr>
          </a:p>
          <a:p>
            <a:pPr>
              <a:lnSpc>
                <a:spcPct val="100000"/>
              </a:lnSpc>
              <a:spcBef>
                <a:spcPts val="10"/>
              </a:spcBef>
            </a:pPr>
            <a:endParaRPr sz="2250" dirty="0">
              <a:latin typeface="Times New Roman"/>
              <a:cs typeface="Times New Roman"/>
            </a:endParaRPr>
          </a:p>
          <a:p>
            <a:pPr marR="3533140" algn="ctr">
              <a:lnSpc>
                <a:spcPct val="100000"/>
              </a:lnSpc>
            </a:pPr>
            <a:r>
              <a:rPr sz="1600" spc="-5" dirty="0">
                <a:solidFill>
                  <a:srgbClr val="585858"/>
                </a:solidFill>
                <a:latin typeface="Calibri"/>
                <a:cs typeface="Calibri"/>
              </a:rPr>
              <a:t>10000</a:t>
            </a:r>
            <a:endParaRPr sz="1600" dirty="0">
              <a:latin typeface="Calibri"/>
              <a:cs typeface="Calibri"/>
            </a:endParaRPr>
          </a:p>
          <a:p>
            <a:pPr>
              <a:lnSpc>
                <a:spcPct val="100000"/>
              </a:lnSpc>
              <a:spcBef>
                <a:spcPts val="15"/>
              </a:spcBef>
            </a:pPr>
            <a:endParaRPr sz="2250" dirty="0">
              <a:latin typeface="Times New Roman"/>
              <a:cs typeface="Times New Roman"/>
            </a:endParaRPr>
          </a:p>
          <a:p>
            <a:pPr marR="3429000" algn="ctr">
              <a:lnSpc>
                <a:spcPct val="100000"/>
              </a:lnSpc>
            </a:pPr>
            <a:r>
              <a:rPr sz="1600" spc="-5" dirty="0">
                <a:solidFill>
                  <a:srgbClr val="585858"/>
                </a:solidFill>
                <a:latin typeface="Calibri"/>
                <a:cs typeface="Calibri"/>
              </a:rPr>
              <a:t>1000</a:t>
            </a:r>
            <a:endParaRPr sz="1600" dirty="0">
              <a:latin typeface="Calibri"/>
              <a:cs typeface="Calibri"/>
            </a:endParaRPr>
          </a:p>
          <a:p>
            <a:pPr>
              <a:lnSpc>
                <a:spcPct val="100000"/>
              </a:lnSpc>
              <a:spcBef>
                <a:spcPts val="15"/>
              </a:spcBef>
            </a:pPr>
            <a:endParaRPr sz="2250" dirty="0">
              <a:latin typeface="Times New Roman"/>
              <a:cs typeface="Times New Roman"/>
            </a:endParaRPr>
          </a:p>
          <a:p>
            <a:pPr marR="3327400" algn="ctr">
              <a:lnSpc>
                <a:spcPct val="100000"/>
              </a:lnSpc>
            </a:pPr>
            <a:r>
              <a:rPr sz="1600" spc="-5" dirty="0">
                <a:solidFill>
                  <a:srgbClr val="585858"/>
                </a:solidFill>
                <a:latin typeface="Calibri"/>
                <a:cs typeface="Calibri"/>
              </a:rPr>
              <a:t>100</a:t>
            </a:r>
            <a:endParaRPr sz="1600" dirty="0">
              <a:latin typeface="Calibri"/>
              <a:cs typeface="Calibri"/>
            </a:endParaRPr>
          </a:p>
        </p:txBody>
      </p:sp>
      <p:sp>
        <p:nvSpPr>
          <p:cNvPr id="26" name="object 26"/>
          <p:cNvSpPr/>
          <p:nvPr/>
        </p:nvSpPr>
        <p:spPr>
          <a:xfrm>
            <a:off x="2376677" y="5863590"/>
            <a:ext cx="243840" cy="0"/>
          </a:xfrm>
          <a:custGeom>
            <a:avLst/>
            <a:gdLst/>
            <a:ahLst/>
            <a:cxnLst/>
            <a:rect l="l" t="t" r="r" b="b"/>
            <a:pathLst>
              <a:path w="243839">
                <a:moveTo>
                  <a:pt x="0" y="0"/>
                </a:moveTo>
                <a:lnTo>
                  <a:pt x="243840" y="0"/>
                </a:lnTo>
              </a:path>
            </a:pathLst>
          </a:custGeom>
          <a:ln w="19812">
            <a:solidFill>
              <a:srgbClr val="538235"/>
            </a:solidFill>
          </a:ln>
        </p:spPr>
        <p:txBody>
          <a:bodyPr wrap="square" lIns="0" tIns="0" rIns="0" bIns="0" rtlCol="0"/>
          <a:lstStyle/>
          <a:p>
            <a:endParaRPr/>
          </a:p>
        </p:txBody>
      </p:sp>
      <p:sp>
        <p:nvSpPr>
          <p:cNvPr id="27" name="object 27"/>
          <p:cNvSpPr/>
          <p:nvPr/>
        </p:nvSpPr>
        <p:spPr>
          <a:xfrm>
            <a:off x="3132582" y="5863590"/>
            <a:ext cx="243840" cy="0"/>
          </a:xfrm>
          <a:custGeom>
            <a:avLst/>
            <a:gdLst/>
            <a:ahLst/>
            <a:cxnLst/>
            <a:rect l="l" t="t" r="r" b="b"/>
            <a:pathLst>
              <a:path w="243839">
                <a:moveTo>
                  <a:pt x="0" y="0"/>
                </a:moveTo>
                <a:lnTo>
                  <a:pt x="243840" y="0"/>
                </a:lnTo>
              </a:path>
            </a:pathLst>
          </a:custGeom>
          <a:ln w="19812">
            <a:solidFill>
              <a:srgbClr val="2D75B6"/>
            </a:solidFill>
          </a:ln>
        </p:spPr>
        <p:txBody>
          <a:bodyPr wrap="square" lIns="0" tIns="0" rIns="0" bIns="0" rtlCol="0"/>
          <a:lstStyle/>
          <a:p>
            <a:endParaRPr/>
          </a:p>
        </p:txBody>
      </p:sp>
      <p:sp>
        <p:nvSpPr>
          <p:cNvPr id="28" name="object 28"/>
          <p:cNvSpPr txBox="1"/>
          <p:nvPr/>
        </p:nvSpPr>
        <p:spPr>
          <a:xfrm>
            <a:off x="2608325" y="4944773"/>
            <a:ext cx="3504691" cy="1038104"/>
          </a:xfrm>
          <a:prstGeom prst="rect">
            <a:avLst/>
          </a:prstGeom>
        </p:spPr>
        <p:txBody>
          <a:bodyPr vert="horz" wrap="square" lIns="0" tIns="55244" rIns="0" bIns="0" rtlCol="0">
            <a:spAutoFit/>
          </a:bodyPr>
          <a:lstStyle/>
          <a:p>
            <a:pPr marL="184150">
              <a:lnSpc>
                <a:spcPct val="100000"/>
              </a:lnSpc>
              <a:spcBef>
                <a:spcPts val="434"/>
              </a:spcBef>
              <a:tabLst>
                <a:tab pos="895350" algn="l"/>
                <a:tab pos="1657350" algn="l"/>
              </a:tabLst>
            </a:pPr>
            <a:r>
              <a:rPr sz="1600" spc="-5" dirty="0">
                <a:solidFill>
                  <a:srgbClr val="585858"/>
                </a:solidFill>
                <a:latin typeface="Calibri"/>
                <a:cs typeface="Calibri"/>
              </a:rPr>
              <a:t>4	</a:t>
            </a:r>
            <a:r>
              <a:rPr sz="1600" dirty="0">
                <a:solidFill>
                  <a:srgbClr val="585858"/>
                </a:solidFill>
                <a:latin typeface="Calibri"/>
                <a:cs typeface="Calibri"/>
              </a:rPr>
              <a:t>16	64</a:t>
            </a:r>
            <a:endParaRPr sz="1600" dirty="0">
              <a:latin typeface="Calibri"/>
              <a:cs typeface="Calibri"/>
            </a:endParaRPr>
          </a:p>
          <a:p>
            <a:pPr algn="ctr">
              <a:lnSpc>
                <a:spcPct val="100000"/>
              </a:lnSpc>
              <a:spcBef>
                <a:spcPts val="330"/>
              </a:spcBef>
            </a:pPr>
            <a:r>
              <a:rPr lang="ru-RU" sz="1600" spc="-10" dirty="0" smtClean="0">
                <a:solidFill>
                  <a:srgbClr val="585858"/>
                </a:solidFill>
                <a:latin typeface="Calibri"/>
                <a:cs typeface="Calibri"/>
              </a:rPr>
              <a:t>Арифметическая Интенсивность (АИ</a:t>
            </a:r>
            <a:r>
              <a:rPr sz="1600" spc="-10" dirty="0" smtClean="0">
                <a:solidFill>
                  <a:srgbClr val="585858"/>
                </a:solidFill>
                <a:latin typeface="Calibri"/>
                <a:cs typeface="Calibri"/>
              </a:rPr>
              <a:t>)</a:t>
            </a:r>
            <a:endParaRPr sz="1600" dirty="0">
              <a:latin typeface="Calibri"/>
              <a:cs typeface="Calibri"/>
            </a:endParaRPr>
          </a:p>
          <a:p>
            <a:pPr>
              <a:lnSpc>
                <a:spcPct val="100000"/>
              </a:lnSpc>
              <a:spcBef>
                <a:spcPts val="50"/>
              </a:spcBef>
            </a:pPr>
            <a:endParaRPr sz="1250" dirty="0">
              <a:latin typeface="Times New Roman"/>
              <a:cs typeface="Times New Roman"/>
            </a:endParaRPr>
          </a:p>
          <a:p>
            <a:pPr marL="152400">
              <a:lnSpc>
                <a:spcPct val="100000"/>
              </a:lnSpc>
              <a:tabLst>
                <a:tab pos="908685" algn="l"/>
              </a:tabLst>
            </a:pPr>
            <a:r>
              <a:rPr lang="ru-RU" sz="1600" spc="-5" dirty="0" smtClean="0">
                <a:solidFill>
                  <a:srgbClr val="585858"/>
                </a:solidFill>
                <a:latin typeface="Calibri"/>
                <a:cs typeface="Calibri"/>
              </a:rPr>
              <a:t>ГП</a:t>
            </a:r>
            <a:r>
              <a:rPr sz="1600" spc="-5" dirty="0">
                <a:solidFill>
                  <a:srgbClr val="585858"/>
                </a:solidFill>
                <a:latin typeface="Calibri"/>
                <a:cs typeface="Calibri"/>
              </a:rPr>
              <a:t>	</a:t>
            </a:r>
            <a:r>
              <a:rPr lang="ru-RU" sz="1600" spc="-10" dirty="0" smtClean="0">
                <a:solidFill>
                  <a:srgbClr val="585858"/>
                </a:solidFill>
                <a:latin typeface="Calibri"/>
                <a:cs typeface="Calibri"/>
              </a:rPr>
              <a:t>ЦПУ</a:t>
            </a:r>
            <a:endParaRPr sz="1600" dirty="0">
              <a:latin typeface="Calibri"/>
              <a:cs typeface="Calibri"/>
            </a:endParaRPr>
          </a:p>
        </p:txBody>
      </p:sp>
      <p:graphicFrame>
        <p:nvGraphicFramePr>
          <p:cNvPr id="29" name="object 29"/>
          <p:cNvGraphicFramePr>
            <a:graphicFrameLocks noGrp="1"/>
          </p:cNvGraphicFramePr>
          <p:nvPr>
            <p:extLst>
              <p:ext uri="{D42A27DB-BD31-4B8C-83A1-F6EECF244321}">
                <p14:modId xmlns:p14="http://schemas.microsoft.com/office/powerpoint/2010/main" val="1618126567"/>
              </p:ext>
            </p:extLst>
          </p:nvPr>
        </p:nvGraphicFramePr>
        <p:xfrm>
          <a:off x="6305169" y="2426716"/>
          <a:ext cx="4401820" cy="2795484"/>
        </p:xfrm>
        <a:graphic>
          <a:graphicData uri="http://schemas.openxmlformats.org/drawingml/2006/table">
            <a:tbl>
              <a:tblPr firstRow="1" bandRow="1">
                <a:tableStyleId>{2D5ABB26-0587-4C30-8999-92F81FD0307C}</a:tableStyleId>
              </a:tblPr>
              <a:tblGrid>
                <a:gridCol w="1493520">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946785">
                  <a:extLst>
                    <a:ext uri="{9D8B030D-6E8A-4147-A177-3AD203B41FA5}">
                      <a16:colId xmlns:a16="http://schemas.microsoft.com/office/drawing/2014/main" val="20002"/>
                    </a:ext>
                  </a:extLst>
                </a:gridCol>
                <a:gridCol w="946785">
                  <a:extLst>
                    <a:ext uri="{9D8B030D-6E8A-4147-A177-3AD203B41FA5}">
                      <a16:colId xmlns:a16="http://schemas.microsoft.com/office/drawing/2014/main" val="20003"/>
                    </a:ext>
                  </a:extLst>
                </a:gridCol>
              </a:tblGrid>
              <a:tr h="564515">
                <a:tc>
                  <a:txBody>
                    <a:bodyPr/>
                    <a:lstStyle/>
                    <a:p>
                      <a:pPr marR="89535" algn="r">
                        <a:lnSpc>
                          <a:spcPct val="100000"/>
                        </a:lnSpc>
                        <a:spcBef>
                          <a:spcPts val="990"/>
                        </a:spcBef>
                      </a:pPr>
                      <a:r>
                        <a:rPr lang="ru-RU" sz="1800" b="1" spc="-10" dirty="0" smtClean="0">
                          <a:solidFill>
                            <a:srgbClr val="FFFFFF"/>
                          </a:solidFill>
                          <a:latin typeface="Trebuchet MS"/>
                          <a:cs typeface="Trebuchet MS"/>
                        </a:rPr>
                        <a:t>ОПЕРАЦИЯ</a:t>
                      </a:r>
                      <a:endParaRPr sz="1800" dirty="0">
                        <a:latin typeface="Trebuchet MS"/>
                        <a:cs typeface="Trebuchet MS"/>
                      </a:endParaRPr>
                    </a:p>
                  </a:txBody>
                  <a:tcPr marL="0" marR="0" marT="125730" marB="0">
                    <a:lnR w="9525">
                      <a:solidFill>
                        <a:srgbClr val="588A00"/>
                      </a:solidFill>
                      <a:prstDash val="solid"/>
                    </a:lnR>
                    <a:lnT w="19050">
                      <a:solidFill>
                        <a:srgbClr val="588A00"/>
                      </a:solidFill>
                      <a:prstDash val="solid"/>
                    </a:lnT>
                    <a:lnB w="19050">
                      <a:solidFill>
                        <a:srgbClr val="588A00"/>
                      </a:solidFill>
                      <a:prstDash val="solid"/>
                    </a:lnB>
                    <a:solidFill>
                      <a:srgbClr val="76B800"/>
                    </a:solidFill>
                  </a:tcPr>
                </a:tc>
                <a:tc>
                  <a:txBody>
                    <a:bodyPr/>
                    <a:lstStyle/>
                    <a:p>
                      <a:pPr marL="635" algn="ctr">
                        <a:lnSpc>
                          <a:spcPct val="100000"/>
                        </a:lnSpc>
                        <a:spcBef>
                          <a:spcPts val="990"/>
                        </a:spcBef>
                      </a:pPr>
                      <a:r>
                        <a:rPr lang="ru-RU" sz="1800" b="1" spc="-5" dirty="0" smtClean="0">
                          <a:solidFill>
                            <a:srgbClr val="FFFFFF"/>
                          </a:solidFill>
                          <a:latin typeface="Trebuchet MS"/>
                          <a:cs typeface="Trebuchet MS"/>
                        </a:rPr>
                        <a:t>БАЙТЫ</a:t>
                      </a:r>
                      <a:endParaRPr sz="1800" dirty="0">
                        <a:latin typeface="Trebuchet MS"/>
                        <a:cs typeface="Trebuchet MS"/>
                      </a:endParaRPr>
                    </a:p>
                  </a:txBody>
                  <a:tcPr marL="0" marR="0" marT="125730" marB="0">
                    <a:lnL w="9525">
                      <a:solidFill>
                        <a:srgbClr val="588A00"/>
                      </a:solidFill>
                      <a:prstDash val="solid"/>
                    </a:lnL>
                    <a:lnR w="9525">
                      <a:solidFill>
                        <a:srgbClr val="588A00"/>
                      </a:solidFill>
                      <a:prstDash val="solid"/>
                    </a:lnR>
                    <a:lnT w="19050">
                      <a:solidFill>
                        <a:srgbClr val="588A00"/>
                      </a:solidFill>
                      <a:prstDash val="solid"/>
                    </a:lnT>
                    <a:lnB w="19050">
                      <a:solidFill>
                        <a:srgbClr val="588A00"/>
                      </a:solidFill>
                      <a:prstDash val="solid"/>
                    </a:lnB>
                    <a:solidFill>
                      <a:srgbClr val="76B800"/>
                    </a:solidFill>
                  </a:tcPr>
                </a:tc>
                <a:tc>
                  <a:txBody>
                    <a:bodyPr/>
                    <a:lstStyle/>
                    <a:p>
                      <a:pPr marL="2540" algn="ctr">
                        <a:lnSpc>
                          <a:spcPct val="100000"/>
                        </a:lnSpc>
                        <a:spcBef>
                          <a:spcPts val="990"/>
                        </a:spcBef>
                      </a:pPr>
                      <a:r>
                        <a:rPr lang="ru-RU" sz="1800" b="1" spc="-5" dirty="0" smtClean="0">
                          <a:solidFill>
                            <a:srgbClr val="FFFFFF"/>
                          </a:solidFill>
                          <a:latin typeface="Trebuchet MS"/>
                          <a:cs typeface="Trebuchet MS"/>
                        </a:rPr>
                        <a:t>ФЛОПЫ</a:t>
                      </a:r>
                      <a:endParaRPr sz="1800" dirty="0">
                        <a:latin typeface="Trebuchet MS"/>
                        <a:cs typeface="Trebuchet MS"/>
                      </a:endParaRPr>
                    </a:p>
                  </a:txBody>
                  <a:tcPr marL="0" marR="0" marT="125730" marB="0">
                    <a:lnL w="9525">
                      <a:solidFill>
                        <a:srgbClr val="588A00"/>
                      </a:solidFill>
                      <a:prstDash val="solid"/>
                    </a:lnL>
                    <a:lnR w="9525">
                      <a:solidFill>
                        <a:srgbClr val="588A00"/>
                      </a:solidFill>
                      <a:prstDash val="solid"/>
                    </a:lnR>
                    <a:lnT w="19050">
                      <a:solidFill>
                        <a:srgbClr val="588A00"/>
                      </a:solidFill>
                      <a:prstDash val="solid"/>
                    </a:lnT>
                    <a:lnB w="19050">
                      <a:solidFill>
                        <a:srgbClr val="588A00"/>
                      </a:solidFill>
                      <a:prstDash val="solid"/>
                    </a:lnB>
                    <a:solidFill>
                      <a:srgbClr val="76B800"/>
                    </a:solidFill>
                  </a:tcPr>
                </a:tc>
                <a:tc>
                  <a:txBody>
                    <a:bodyPr/>
                    <a:lstStyle/>
                    <a:p>
                      <a:pPr marL="2540" algn="ctr">
                        <a:lnSpc>
                          <a:spcPct val="100000"/>
                        </a:lnSpc>
                        <a:spcBef>
                          <a:spcPts val="990"/>
                        </a:spcBef>
                      </a:pPr>
                      <a:r>
                        <a:rPr lang="ru-RU" sz="1800" b="1" spc="-5" dirty="0" smtClean="0">
                          <a:solidFill>
                            <a:srgbClr val="FFFFFF"/>
                          </a:solidFill>
                          <a:latin typeface="Trebuchet MS"/>
                          <a:cs typeface="Trebuchet MS"/>
                        </a:rPr>
                        <a:t>АИ</a:t>
                      </a:r>
                      <a:endParaRPr sz="1800" dirty="0">
                        <a:latin typeface="Trebuchet MS"/>
                        <a:cs typeface="Trebuchet MS"/>
                      </a:endParaRPr>
                    </a:p>
                  </a:txBody>
                  <a:tcPr marL="0" marR="0" marT="125730" marB="0">
                    <a:lnL w="9525">
                      <a:solidFill>
                        <a:srgbClr val="588A00"/>
                      </a:solidFill>
                      <a:prstDash val="solid"/>
                    </a:lnL>
                    <a:lnR w="9525">
                      <a:solidFill>
                        <a:srgbClr val="588A00"/>
                      </a:solidFill>
                      <a:prstDash val="solid"/>
                    </a:lnR>
                    <a:lnT w="19050">
                      <a:solidFill>
                        <a:srgbClr val="588A00"/>
                      </a:solidFill>
                      <a:prstDash val="solid"/>
                    </a:lnT>
                    <a:lnB w="19050">
                      <a:solidFill>
                        <a:srgbClr val="588A00"/>
                      </a:solidFill>
                      <a:prstDash val="solid"/>
                    </a:lnB>
                    <a:solidFill>
                      <a:srgbClr val="76B800"/>
                    </a:solidFill>
                  </a:tcPr>
                </a:tc>
                <a:extLst>
                  <a:ext uri="{0D108BD9-81ED-4DB2-BD59-A6C34878D82A}">
                    <a16:rowId xmlns:a16="http://schemas.microsoft.com/office/drawing/2014/main" val="10000"/>
                  </a:ext>
                </a:extLst>
              </a:tr>
              <a:tr h="443230">
                <a:tc>
                  <a:txBody>
                    <a:bodyPr/>
                    <a:lstStyle/>
                    <a:p>
                      <a:pPr marR="83185" algn="r">
                        <a:lnSpc>
                          <a:spcPct val="100000"/>
                        </a:lnSpc>
                        <a:spcBef>
                          <a:spcPts val="515"/>
                        </a:spcBef>
                      </a:pPr>
                      <a:r>
                        <a:rPr sz="1800" b="1" dirty="0">
                          <a:latin typeface="Trebuchet MS"/>
                          <a:cs typeface="Trebuchet MS"/>
                        </a:rPr>
                        <a:t>c=a+b</a:t>
                      </a:r>
                      <a:endParaRPr sz="1800">
                        <a:latin typeface="Trebuchet MS"/>
                        <a:cs typeface="Trebuchet MS"/>
                      </a:endParaRPr>
                    </a:p>
                  </a:txBody>
                  <a:tcPr marL="0" marR="0" marT="65405" marB="0">
                    <a:lnR w="9525">
                      <a:solidFill>
                        <a:srgbClr val="505050"/>
                      </a:solidFill>
                      <a:prstDash val="solid"/>
                    </a:lnR>
                    <a:lnT w="19050">
                      <a:solidFill>
                        <a:srgbClr val="588A00"/>
                      </a:solidFill>
                      <a:prstDash val="solid"/>
                    </a:lnT>
                    <a:lnB w="9525">
                      <a:solidFill>
                        <a:srgbClr val="505050"/>
                      </a:solidFill>
                      <a:prstDash val="solid"/>
                    </a:lnB>
                    <a:solidFill>
                      <a:srgbClr val="F1F1F1"/>
                    </a:solidFill>
                  </a:tcPr>
                </a:tc>
                <a:tc>
                  <a:txBody>
                    <a:bodyPr/>
                    <a:lstStyle/>
                    <a:p>
                      <a:pPr marL="3175" algn="ctr">
                        <a:lnSpc>
                          <a:spcPct val="100000"/>
                        </a:lnSpc>
                        <a:spcBef>
                          <a:spcPts val="600"/>
                        </a:spcBef>
                      </a:pPr>
                      <a:r>
                        <a:rPr sz="1800" dirty="0">
                          <a:latin typeface="Trebuchet MS"/>
                          <a:cs typeface="Trebuchet MS"/>
                        </a:rPr>
                        <a:t>12</a:t>
                      </a:r>
                      <a:endParaRPr sz="1800">
                        <a:latin typeface="Trebuchet MS"/>
                        <a:cs typeface="Trebuchet MS"/>
                      </a:endParaRPr>
                    </a:p>
                  </a:txBody>
                  <a:tcPr marL="0" marR="0" marT="76200" marB="0">
                    <a:lnL w="9525">
                      <a:solidFill>
                        <a:srgbClr val="505050"/>
                      </a:solidFill>
                      <a:prstDash val="solid"/>
                    </a:lnL>
                    <a:lnR w="9525">
                      <a:solidFill>
                        <a:srgbClr val="505050"/>
                      </a:solidFill>
                      <a:prstDash val="solid"/>
                    </a:lnR>
                    <a:lnT w="19050">
                      <a:solidFill>
                        <a:srgbClr val="588A00"/>
                      </a:solidFill>
                      <a:prstDash val="solid"/>
                    </a:lnT>
                    <a:lnB w="9525">
                      <a:solidFill>
                        <a:srgbClr val="505050"/>
                      </a:solidFill>
                      <a:prstDash val="solid"/>
                    </a:lnB>
                  </a:tcPr>
                </a:tc>
                <a:tc>
                  <a:txBody>
                    <a:bodyPr/>
                    <a:lstStyle/>
                    <a:p>
                      <a:pPr marL="1905" algn="ctr">
                        <a:lnSpc>
                          <a:spcPct val="100000"/>
                        </a:lnSpc>
                        <a:spcBef>
                          <a:spcPts val="625"/>
                        </a:spcBef>
                      </a:pPr>
                      <a:r>
                        <a:rPr sz="1800" dirty="0">
                          <a:latin typeface="Trebuchet MS"/>
                          <a:cs typeface="Trebuchet MS"/>
                        </a:rPr>
                        <a:t>1</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19050">
                      <a:solidFill>
                        <a:srgbClr val="588A00"/>
                      </a:solidFill>
                      <a:prstDash val="solid"/>
                    </a:lnT>
                    <a:lnB w="9525">
                      <a:solidFill>
                        <a:srgbClr val="505050"/>
                      </a:solidFill>
                      <a:prstDash val="solid"/>
                    </a:lnB>
                  </a:tcPr>
                </a:tc>
                <a:tc>
                  <a:txBody>
                    <a:bodyPr/>
                    <a:lstStyle/>
                    <a:p>
                      <a:pPr marL="1270" algn="ctr">
                        <a:lnSpc>
                          <a:spcPct val="100000"/>
                        </a:lnSpc>
                        <a:spcBef>
                          <a:spcPts val="625"/>
                        </a:spcBef>
                      </a:pPr>
                      <a:r>
                        <a:rPr sz="1800" spc="-5" dirty="0">
                          <a:latin typeface="Trebuchet MS"/>
                          <a:cs typeface="Trebuchet MS"/>
                        </a:rPr>
                        <a:t>0.083</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19050">
                      <a:solidFill>
                        <a:srgbClr val="588A00"/>
                      </a:solidFill>
                      <a:prstDash val="solid"/>
                    </a:lnT>
                    <a:lnB w="9525">
                      <a:solidFill>
                        <a:srgbClr val="505050"/>
                      </a:solidFill>
                      <a:prstDash val="solid"/>
                    </a:lnB>
                  </a:tcPr>
                </a:tc>
                <a:extLst>
                  <a:ext uri="{0D108BD9-81ED-4DB2-BD59-A6C34878D82A}">
                    <a16:rowId xmlns:a16="http://schemas.microsoft.com/office/drawing/2014/main" val="10001"/>
                  </a:ext>
                </a:extLst>
              </a:tr>
              <a:tr h="458215">
                <a:tc>
                  <a:txBody>
                    <a:bodyPr/>
                    <a:lstStyle/>
                    <a:p>
                      <a:pPr marR="83185" algn="r">
                        <a:lnSpc>
                          <a:spcPct val="100000"/>
                        </a:lnSpc>
                        <a:spcBef>
                          <a:spcPts val="575"/>
                        </a:spcBef>
                      </a:pPr>
                      <a:r>
                        <a:rPr sz="1800" b="1" dirty="0">
                          <a:latin typeface="Trebuchet MS"/>
                          <a:cs typeface="Trebuchet MS"/>
                        </a:rPr>
                        <a:t>Ma</a:t>
                      </a:r>
                      <a:r>
                        <a:rPr sz="1800" b="1" spc="-5" dirty="0">
                          <a:latin typeface="Trebuchet MS"/>
                          <a:cs typeface="Trebuchet MS"/>
                        </a:rPr>
                        <a:t>t-</a:t>
                      </a:r>
                      <a:r>
                        <a:rPr sz="1800" b="1" spc="-100" dirty="0">
                          <a:latin typeface="Trebuchet MS"/>
                          <a:cs typeface="Trebuchet MS"/>
                        </a:rPr>
                        <a:t>V</a:t>
                      </a:r>
                      <a:r>
                        <a:rPr sz="1800" b="1" dirty="0">
                          <a:latin typeface="Trebuchet MS"/>
                          <a:cs typeface="Trebuchet MS"/>
                        </a:rPr>
                        <a:t>ec</a:t>
                      </a:r>
                      <a:endParaRPr sz="1800">
                        <a:latin typeface="Trebuchet MS"/>
                        <a:cs typeface="Trebuchet MS"/>
                      </a:endParaRPr>
                    </a:p>
                  </a:txBody>
                  <a:tcPr marL="0" marR="0" marT="73025" marB="0">
                    <a:lnR w="9525">
                      <a:solidFill>
                        <a:srgbClr val="505050"/>
                      </a:solidFill>
                      <a:prstDash val="solid"/>
                    </a:lnR>
                    <a:lnT w="9525">
                      <a:solidFill>
                        <a:srgbClr val="505050"/>
                      </a:solidFill>
                      <a:prstDash val="solid"/>
                    </a:lnT>
                    <a:lnB w="9525">
                      <a:solidFill>
                        <a:srgbClr val="505050"/>
                      </a:solidFill>
                      <a:prstDash val="solid"/>
                    </a:lnB>
                    <a:solidFill>
                      <a:srgbClr val="F1F1F1"/>
                    </a:solidFill>
                  </a:tcPr>
                </a:tc>
                <a:tc>
                  <a:txBody>
                    <a:bodyPr/>
                    <a:lstStyle/>
                    <a:p>
                      <a:pPr marL="1270" algn="ctr">
                        <a:lnSpc>
                          <a:spcPct val="100000"/>
                        </a:lnSpc>
                        <a:spcBef>
                          <a:spcPts val="685"/>
                        </a:spcBef>
                      </a:pPr>
                      <a:r>
                        <a:rPr sz="1800" spc="-5" dirty="0">
                          <a:latin typeface="Trebuchet MS"/>
                          <a:cs typeface="Trebuchet MS"/>
                        </a:rPr>
                        <a:t>O(N</a:t>
                      </a:r>
                      <a:r>
                        <a:rPr sz="1800" spc="-7" baseline="25462" dirty="0">
                          <a:latin typeface="Trebuchet MS"/>
                          <a:cs typeface="Trebuchet MS"/>
                        </a:rPr>
                        <a:t>2</a:t>
                      </a:r>
                      <a:r>
                        <a:rPr sz="1800" spc="-5" dirty="0">
                          <a:latin typeface="Trebuchet MS"/>
                          <a:cs typeface="Trebuchet MS"/>
                        </a:rPr>
                        <a:t>)</a:t>
                      </a:r>
                      <a:endParaRPr sz="1800">
                        <a:latin typeface="Trebuchet MS"/>
                        <a:cs typeface="Trebuchet MS"/>
                      </a:endParaRPr>
                    </a:p>
                  </a:txBody>
                  <a:tcPr marL="0" marR="0" marT="8699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2540" algn="ctr">
                        <a:lnSpc>
                          <a:spcPct val="100000"/>
                        </a:lnSpc>
                        <a:spcBef>
                          <a:spcPts val="685"/>
                        </a:spcBef>
                      </a:pPr>
                      <a:r>
                        <a:rPr sz="1800" spc="-5" dirty="0">
                          <a:latin typeface="Trebuchet MS"/>
                          <a:cs typeface="Trebuchet MS"/>
                        </a:rPr>
                        <a:t>O(N</a:t>
                      </a:r>
                      <a:r>
                        <a:rPr sz="1800" spc="-7" baseline="25462" dirty="0">
                          <a:latin typeface="Trebuchet MS"/>
                          <a:cs typeface="Trebuchet MS"/>
                        </a:rPr>
                        <a:t>2</a:t>
                      </a:r>
                      <a:r>
                        <a:rPr sz="1800" spc="-5" dirty="0">
                          <a:latin typeface="Trebuchet MS"/>
                          <a:cs typeface="Trebuchet MS"/>
                        </a:rPr>
                        <a:t>)</a:t>
                      </a:r>
                      <a:endParaRPr sz="1800">
                        <a:latin typeface="Trebuchet MS"/>
                        <a:cs typeface="Trebuchet MS"/>
                      </a:endParaRPr>
                    </a:p>
                  </a:txBody>
                  <a:tcPr marL="0" marR="0" marT="8699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1270" algn="ctr">
                        <a:lnSpc>
                          <a:spcPct val="100000"/>
                        </a:lnSpc>
                        <a:spcBef>
                          <a:spcPts val="685"/>
                        </a:spcBef>
                      </a:pPr>
                      <a:r>
                        <a:rPr sz="1800" dirty="0">
                          <a:latin typeface="Trebuchet MS"/>
                          <a:cs typeface="Trebuchet MS"/>
                        </a:rPr>
                        <a:t>O(1)</a:t>
                      </a:r>
                      <a:endParaRPr sz="1800">
                        <a:latin typeface="Trebuchet MS"/>
                        <a:cs typeface="Trebuchet MS"/>
                      </a:endParaRPr>
                    </a:p>
                  </a:txBody>
                  <a:tcPr marL="0" marR="0" marT="8699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extLst>
                  <a:ext uri="{0D108BD9-81ED-4DB2-BD59-A6C34878D82A}">
                    <a16:rowId xmlns:a16="http://schemas.microsoft.com/office/drawing/2014/main" val="10002"/>
                  </a:ext>
                </a:extLst>
              </a:tr>
              <a:tr h="443230">
                <a:tc>
                  <a:txBody>
                    <a:bodyPr/>
                    <a:lstStyle/>
                    <a:p>
                      <a:pPr marR="84455" algn="r">
                        <a:lnSpc>
                          <a:spcPct val="100000"/>
                        </a:lnSpc>
                        <a:spcBef>
                          <a:spcPts val="515"/>
                        </a:spcBef>
                      </a:pPr>
                      <a:r>
                        <a:rPr sz="1800" b="1" dirty="0">
                          <a:latin typeface="Trebuchet MS"/>
                          <a:cs typeface="Trebuchet MS"/>
                        </a:rPr>
                        <a:t>1D</a:t>
                      </a:r>
                      <a:r>
                        <a:rPr sz="1800" b="1" spc="-105" dirty="0">
                          <a:latin typeface="Trebuchet MS"/>
                          <a:cs typeface="Trebuchet MS"/>
                        </a:rPr>
                        <a:t> </a:t>
                      </a:r>
                      <a:r>
                        <a:rPr sz="1800" b="1" dirty="0">
                          <a:latin typeface="Trebuchet MS"/>
                          <a:cs typeface="Trebuchet MS"/>
                        </a:rPr>
                        <a:t>FFT</a:t>
                      </a:r>
                      <a:endParaRPr sz="1800">
                        <a:latin typeface="Trebuchet MS"/>
                        <a:cs typeface="Trebuchet MS"/>
                      </a:endParaRPr>
                    </a:p>
                  </a:txBody>
                  <a:tcPr marL="0" marR="0" marT="65405" marB="0">
                    <a:lnR w="9525">
                      <a:solidFill>
                        <a:srgbClr val="505050"/>
                      </a:solidFill>
                      <a:prstDash val="solid"/>
                    </a:lnR>
                    <a:lnT w="9525">
                      <a:solidFill>
                        <a:srgbClr val="505050"/>
                      </a:solidFill>
                      <a:prstDash val="solid"/>
                    </a:lnT>
                    <a:lnB w="9525">
                      <a:solidFill>
                        <a:srgbClr val="505050"/>
                      </a:solidFill>
                      <a:prstDash val="solid"/>
                    </a:lnB>
                    <a:solidFill>
                      <a:srgbClr val="F1F1F1"/>
                    </a:solidFill>
                  </a:tcPr>
                </a:tc>
                <a:tc>
                  <a:txBody>
                    <a:bodyPr/>
                    <a:lstStyle/>
                    <a:p>
                      <a:pPr marL="1270" algn="ctr">
                        <a:lnSpc>
                          <a:spcPct val="100000"/>
                        </a:lnSpc>
                        <a:spcBef>
                          <a:spcPts val="625"/>
                        </a:spcBef>
                      </a:pPr>
                      <a:r>
                        <a:rPr sz="1800" dirty="0">
                          <a:latin typeface="Trebuchet MS"/>
                          <a:cs typeface="Trebuchet MS"/>
                        </a:rPr>
                        <a:t>O(N)</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1270" algn="ctr">
                        <a:lnSpc>
                          <a:spcPct val="100000"/>
                        </a:lnSpc>
                        <a:spcBef>
                          <a:spcPts val="625"/>
                        </a:spcBef>
                      </a:pPr>
                      <a:r>
                        <a:rPr sz="1800" spc="-5" dirty="0">
                          <a:latin typeface="Trebuchet MS"/>
                          <a:cs typeface="Trebuchet MS"/>
                        </a:rPr>
                        <a:t>O(Nl</a:t>
                      </a:r>
                      <a:r>
                        <a:rPr sz="1800" spc="-10" dirty="0">
                          <a:latin typeface="Trebuchet MS"/>
                          <a:cs typeface="Trebuchet MS"/>
                        </a:rPr>
                        <a:t>o</a:t>
                      </a:r>
                      <a:r>
                        <a:rPr sz="1800" dirty="0">
                          <a:latin typeface="Trebuchet MS"/>
                          <a:cs typeface="Trebuchet MS"/>
                        </a:rPr>
                        <a:t>gN)</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1270" algn="ctr">
                        <a:lnSpc>
                          <a:spcPct val="100000"/>
                        </a:lnSpc>
                        <a:spcBef>
                          <a:spcPts val="625"/>
                        </a:spcBef>
                      </a:pPr>
                      <a:r>
                        <a:rPr sz="1800" spc="-5" dirty="0">
                          <a:latin typeface="Trebuchet MS"/>
                          <a:cs typeface="Trebuchet MS"/>
                        </a:rPr>
                        <a:t>O(logN)</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extLst>
                  <a:ext uri="{0D108BD9-81ED-4DB2-BD59-A6C34878D82A}">
                    <a16:rowId xmlns:a16="http://schemas.microsoft.com/office/drawing/2014/main" val="10003"/>
                  </a:ext>
                </a:extLst>
              </a:tr>
              <a:tr h="443103">
                <a:tc>
                  <a:txBody>
                    <a:bodyPr/>
                    <a:lstStyle/>
                    <a:p>
                      <a:pPr marR="83185" algn="r">
                        <a:lnSpc>
                          <a:spcPct val="100000"/>
                        </a:lnSpc>
                        <a:spcBef>
                          <a:spcPts val="515"/>
                        </a:spcBef>
                      </a:pPr>
                      <a:r>
                        <a:rPr sz="1800" b="1" spc="-5" dirty="0">
                          <a:latin typeface="Trebuchet MS"/>
                          <a:cs typeface="Trebuchet MS"/>
                        </a:rPr>
                        <a:t>Mat-Mat</a:t>
                      </a:r>
                      <a:endParaRPr sz="1800">
                        <a:latin typeface="Trebuchet MS"/>
                        <a:cs typeface="Trebuchet MS"/>
                      </a:endParaRPr>
                    </a:p>
                  </a:txBody>
                  <a:tcPr marL="0" marR="0" marT="65405" marB="0">
                    <a:lnR w="9525">
                      <a:solidFill>
                        <a:srgbClr val="505050"/>
                      </a:solidFill>
                      <a:prstDash val="solid"/>
                    </a:lnR>
                    <a:lnT w="9525">
                      <a:solidFill>
                        <a:srgbClr val="505050"/>
                      </a:solidFill>
                      <a:prstDash val="solid"/>
                    </a:lnT>
                    <a:lnB w="9525">
                      <a:solidFill>
                        <a:srgbClr val="505050"/>
                      </a:solidFill>
                      <a:prstDash val="solid"/>
                    </a:lnB>
                    <a:solidFill>
                      <a:srgbClr val="F1F1F1"/>
                    </a:solidFill>
                  </a:tcPr>
                </a:tc>
                <a:tc>
                  <a:txBody>
                    <a:bodyPr/>
                    <a:lstStyle/>
                    <a:p>
                      <a:pPr marL="1270" algn="ctr">
                        <a:lnSpc>
                          <a:spcPct val="100000"/>
                        </a:lnSpc>
                        <a:spcBef>
                          <a:spcPts val="625"/>
                        </a:spcBef>
                      </a:pPr>
                      <a:r>
                        <a:rPr sz="1800" spc="-5" dirty="0">
                          <a:latin typeface="Trebuchet MS"/>
                          <a:cs typeface="Trebuchet MS"/>
                        </a:rPr>
                        <a:t>O(N</a:t>
                      </a:r>
                      <a:r>
                        <a:rPr sz="1800" spc="-7" baseline="25462" dirty="0">
                          <a:latin typeface="Trebuchet MS"/>
                          <a:cs typeface="Trebuchet MS"/>
                        </a:rPr>
                        <a:t>2</a:t>
                      </a:r>
                      <a:r>
                        <a:rPr sz="1800" spc="-5" dirty="0">
                          <a:latin typeface="Trebuchet MS"/>
                          <a:cs typeface="Trebuchet MS"/>
                        </a:rPr>
                        <a:t>)</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3175" algn="ctr">
                        <a:lnSpc>
                          <a:spcPct val="100000"/>
                        </a:lnSpc>
                        <a:spcBef>
                          <a:spcPts val="625"/>
                        </a:spcBef>
                      </a:pPr>
                      <a:r>
                        <a:rPr sz="1800" spc="-5" dirty="0">
                          <a:latin typeface="Trebuchet MS"/>
                          <a:cs typeface="Trebuchet MS"/>
                        </a:rPr>
                        <a:t>O(N</a:t>
                      </a:r>
                      <a:r>
                        <a:rPr sz="1800" spc="-7" baseline="25462" dirty="0">
                          <a:latin typeface="Trebuchet MS"/>
                          <a:cs typeface="Trebuchet MS"/>
                        </a:rPr>
                        <a:t>3</a:t>
                      </a:r>
                      <a:r>
                        <a:rPr sz="1800" spc="-5" dirty="0">
                          <a:latin typeface="Trebuchet MS"/>
                          <a:cs typeface="Trebuchet MS"/>
                        </a:rPr>
                        <a:t>)</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3810" algn="ctr">
                        <a:lnSpc>
                          <a:spcPct val="100000"/>
                        </a:lnSpc>
                        <a:spcBef>
                          <a:spcPts val="625"/>
                        </a:spcBef>
                      </a:pPr>
                      <a:r>
                        <a:rPr sz="1800" dirty="0">
                          <a:latin typeface="Trebuchet MS"/>
                          <a:cs typeface="Trebuchet MS"/>
                        </a:rPr>
                        <a:t>O(N)</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extLst>
                  <a:ext uri="{0D108BD9-81ED-4DB2-BD59-A6C34878D82A}">
                    <a16:rowId xmlns:a16="http://schemas.microsoft.com/office/drawing/2014/main" val="10004"/>
                  </a:ext>
                </a:extLst>
              </a:tr>
              <a:tr h="443191">
                <a:tc>
                  <a:txBody>
                    <a:bodyPr/>
                    <a:lstStyle/>
                    <a:p>
                      <a:pPr marR="83820" algn="r">
                        <a:lnSpc>
                          <a:spcPct val="100000"/>
                        </a:lnSpc>
                        <a:spcBef>
                          <a:spcPts val="520"/>
                        </a:spcBef>
                      </a:pPr>
                      <a:r>
                        <a:rPr lang="ru-RU" sz="1800" b="1" dirty="0" smtClean="0">
                          <a:latin typeface="Trebuchet MS"/>
                          <a:cs typeface="Trebuchet MS"/>
                        </a:rPr>
                        <a:t>РНС</a:t>
                      </a:r>
                      <a:endParaRPr sz="1800" dirty="0">
                        <a:latin typeface="Trebuchet MS"/>
                        <a:cs typeface="Trebuchet MS"/>
                      </a:endParaRPr>
                    </a:p>
                  </a:txBody>
                  <a:tcPr marL="0" marR="0" marT="66040" marB="0">
                    <a:lnR w="9525">
                      <a:solidFill>
                        <a:srgbClr val="505050"/>
                      </a:solidFill>
                      <a:prstDash val="solid"/>
                    </a:lnR>
                    <a:lnT w="9525">
                      <a:solidFill>
                        <a:srgbClr val="505050"/>
                      </a:solidFill>
                      <a:prstDash val="solid"/>
                    </a:lnT>
                    <a:lnB w="9525">
                      <a:solidFill>
                        <a:srgbClr val="505050"/>
                      </a:solidFill>
                      <a:prstDash val="solid"/>
                    </a:lnB>
                    <a:solidFill>
                      <a:srgbClr val="F1F1F1"/>
                    </a:solidFill>
                  </a:tcPr>
                </a:tc>
                <a:tc>
                  <a:txBody>
                    <a:bodyPr/>
                    <a:lstStyle/>
                    <a:p>
                      <a:pPr marL="1270" algn="ctr">
                        <a:lnSpc>
                          <a:spcPct val="100000"/>
                        </a:lnSpc>
                        <a:spcBef>
                          <a:spcPts val="625"/>
                        </a:spcBef>
                      </a:pPr>
                      <a:r>
                        <a:rPr sz="1800" dirty="0">
                          <a:latin typeface="Trebuchet MS"/>
                          <a:cs typeface="Trebuchet MS"/>
                        </a:rPr>
                        <a:t>?</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2540" algn="ctr">
                        <a:lnSpc>
                          <a:spcPct val="100000"/>
                        </a:lnSpc>
                        <a:spcBef>
                          <a:spcPts val="625"/>
                        </a:spcBef>
                      </a:pPr>
                      <a:r>
                        <a:rPr sz="1800" dirty="0">
                          <a:latin typeface="Trebuchet MS"/>
                          <a:cs typeface="Trebuchet MS"/>
                        </a:rPr>
                        <a:t>?</a:t>
                      </a:r>
                      <a:endParaRPr sz="1800">
                        <a:latin typeface="Trebuchet MS"/>
                        <a:cs typeface="Trebuchet MS"/>
                      </a:endParaRP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tc>
                  <a:txBody>
                    <a:bodyPr/>
                    <a:lstStyle/>
                    <a:p>
                      <a:pPr marL="3175" algn="ctr">
                        <a:lnSpc>
                          <a:spcPct val="100000"/>
                        </a:lnSpc>
                        <a:spcBef>
                          <a:spcPts val="625"/>
                        </a:spcBef>
                      </a:pPr>
                      <a:r>
                        <a:rPr sz="1800" dirty="0">
                          <a:latin typeface="Trebuchet MS"/>
                          <a:cs typeface="Trebuchet MS"/>
                        </a:rPr>
                        <a:t>?</a:t>
                      </a:r>
                    </a:p>
                  </a:txBody>
                  <a:tcPr marL="0" marR="0" marT="79375" marB="0">
                    <a:lnL w="9525">
                      <a:solidFill>
                        <a:srgbClr val="505050"/>
                      </a:solidFill>
                      <a:prstDash val="solid"/>
                    </a:lnL>
                    <a:lnR w="9525">
                      <a:solidFill>
                        <a:srgbClr val="505050"/>
                      </a:solidFill>
                      <a:prstDash val="solid"/>
                    </a:lnR>
                    <a:lnT w="9525">
                      <a:solidFill>
                        <a:srgbClr val="505050"/>
                      </a:solidFill>
                      <a:prstDash val="solid"/>
                    </a:lnT>
                    <a:lnB w="9525">
                      <a:solidFill>
                        <a:srgbClr val="50505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72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2255</Words>
  <Application>Microsoft Office PowerPoint</Application>
  <PresentationFormat>Произвольный</PresentationFormat>
  <Paragraphs>545</Paragraphs>
  <Slides>48</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48</vt:i4>
      </vt:variant>
    </vt:vector>
  </HeadingPairs>
  <TitlesOfParts>
    <vt:vector size="56" baseType="lpstr">
      <vt:lpstr>Arial</vt:lpstr>
      <vt:lpstr>Calibri</vt:lpstr>
      <vt:lpstr>Cambria Math</vt:lpstr>
      <vt:lpstr>Symbol</vt:lpstr>
      <vt:lpstr>Times New Roman</vt:lpstr>
      <vt:lpstr>Trebuchet MS</vt:lpstr>
      <vt:lpstr>Wingdings</vt:lpstr>
      <vt:lpstr>Office Theme</vt:lpstr>
      <vt:lpstr>Hardware и Software для ОЕЯ Джереми Эппллярд, NVIDIA</vt:lpstr>
      <vt:lpstr>Производительность Мотивация</vt:lpstr>
      <vt:lpstr>Ускоренные Вычисления</vt:lpstr>
      <vt:lpstr>Низкая Задержка или Высокая Пропускная способность?</vt:lpstr>
      <vt:lpstr>Низкая Задержка или Высокая Пропускная способность Конструкция ведет к производительности</vt:lpstr>
      <vt:lpstr>Теоретическая одиночная точность GFLOP/s на низкопробных часах</vt:lpstr>
      <vt:lpstr>Презентация PowerPoint</vt:lpstr>
      <vt:lpstr>Roofline Модель Полезный инструмент для анализа</vt:lpstr>
      <vt:lpstr>Roofline Модель Текущее оборудование</vt:lpstr>
      <vt:lpstr>Анализ Производительности СДКП  </vt:lpstr>
      <vt:lpstr>СДКП  Необходимые вычисления</vt:lpstr>
      <vt:lpstr>СДКП  Необходимые вычисления</vt:lpstr>
      <vt:lpstr>Презентация PowerPoint</vt:lpstr>
      <vt:lpstr>Увеличение Параллелизма Отступление</vt:lpstr>
      <vt:lpstr>СДКП  Необходимые вычисления</vt:lpstr>
      <vt:lpstr>СДКП  Необходимые вычисления</vt:lpstr>
      <vt:lpstr>Умножение Матрица на Матрицу</vt:lpstr>
      <vt:lpstr>Матрицы СДКП FLOP: соотношение Байтов</vt:lpstr>
      <vt:lpstr>Память vs предел FLOP Ожидаемый размер бэтча</vt:lpstr>
      <vt:lpstr>Roofline модель для СДКП Выбор эффективного размера минибэтча</vt:lpstr>
      <vt:lpstr>Roofline модель для СДКП Выбор эффективного размера минибэтча</vt:lpstr>
      <vt:lpstr>Оптимизация Сетевого Уровня СДКП</vt:lpstr>
      <vt:lpstr>Оптимизация Сетевого Уровня</vt:lpstr>
      <vt:lpstr>Уменьшение трафика памяти Оптимизация #1</vt:lpstr>
      <vt:lpstr>Развертывание с течением Времени До</vt:lpstr>
      <vt:lpstr>Развертывание с течением Времени После</vt:lpstr>
      <vt:lpstr>Освобождение Зависимостей Input Предыдущего Слоя vs Рекуррентный Input</vt:lpstr>
      <vt:lpstr>Операции Слияния с течением Времени  Эффективное увеличение Минибэтча</vt:lpstr>
      <vt:lpstr>Операции Слияния с течением Времени  Эффективное увеличение Минибэтча</vt:lpstr>
      <vt:lpstr>Постоянные РНС Передовая Технология</vt:lpstr>
      <vt:lpstr>Накладные Расходы Оптимизация #2</vt:lpstr>
      <vt:lpstr>Накладные Расходы Оптимизация #2</vt:lpstr>
      <vt:lpstr>Точечные Операции Оптимизация #2</vt:lpstr>
      <vt:lpstr>Точечные Операции Решение</vt:lpstr>
      <vt:lpstr>Увеличение Параллелизма Оптимизация #3</vt:lpstr>
      <vt:lpstr>Увеличение Параллелизма Оптимизация #3</vt:lpstr>
      <vt:lpstr>Увеличение Параллелизма Оптимизация #3</vt:lpstr>
      <vt:lpstr>Увеличение Параллелизма Оптимизация #3</vt:lpstr>
      <vt:lpstr>Увеличение Параллелизма Оптимизация #3</vt:lpstr>
      <vt:lpstr>Увеличение Параллелизма Оптимизация #3</vt:lpstr>
      <vt:lpstr>Увеличение Параллелизма Оптимизация #3</vt:lpstr>
      <vt:lpstr>Увеличение Параллелизма Оптимизация #3</vt:lpstr>
      <vt:lpstr>Увеличение Параллелизма Оптимизация #3</vt:lpstr>
      <vt:lpstr>Презентация PowerPoint</vt:lpstr>
      <vt:lpstr>Три Оптимизации Ускорение</vt:lpstr>
      <vt:lpstr>cuDNN Библиотека для Нейронных Сетей</vt:lpstr>
      <vt:lpstr>Заключительные Слова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Svetlana Tsendyakova</cp:lastModifiedBy>
  <cp:revision>35</cp:revision>
  <dcterms:created xsi:type="dcterms:W3CDTF">2018-11-30T19:17:50Z</dcterms:created>
  <dcterms:modified xsi:type="dcterms:W3CDTF">2018-12-01T16:00:33Z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2017-02-09T00:00:00Z</vt:filetime>
  </property>
  <property fmtid="{D5CDD505-2E9C-101B-9397-08002B2CF9AE}" pid="3" name="Creator">
    <vt:lpwstr>Microsoft® PowerPoint® 2016</vt:lpwstr>
  </property>
  <property fmtid="{D5CDD505-2E9C-101B-9397-08002B2CF9AE}" pid="4" name="LastSaved">
    <vt:filetime>2018-11-30T00:00:00Z</vt:filetime>
  </property>
</Properties>
</file>